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147470108" r:id="rId5"/>
    <p:sldId id="2147470107" r:id="rId6"/>
    <p:sldId id="2147470106" r:id="rId7"/>
    <p:sldId id="2147470105" r:id="rId8"/>
    <p:sldId id="2147470104" r:id="rId9"/>
    <p:sldId id="2147470103" r:id="rId10"/>
    <p:sldId id="2147470102" r:id="rId11"/>
    <p:sldId id="2147470101" r:id="rId12"/>
    <p:sldId id="2147470100" r:id="rId13"/>
    <p:sldId id="2147470099" r:id="rId14"/>
    <p:sldId id="2147470098" r:id="rId15"/>
    <p:sldId id="2147470097" r:id="rId16"/>
    <p:sldId id="2147470096" r:id="rId17"/>
    <p:sldId id="2147470095" r:id="rId18"/>
    <p:sldId id="2147470094" r:id="rId19"/>
    <p:sldId id="2147470093" r:id="rId20"/>
    <p:sldId id="2147470092" r:id="rId21"/>
    <p:sldId id="2147470091" r:id="rId22"/>
    <p:sldId id="2147470080" r:id="rId23"/>
    <p:sldId id="2147470079" r:id="rId24"/>
    <p:sldId id="2147470075" r:id="rId25"/>
    <p:sldId id="2147470076" r:id="rId26"/>
    <p:sldId id="2147470077" r:id="rId27"/>
    <p:sldId id="2147470078" r:id="rId28"/>
    <p:sldId id="2147470088" r:id="rId29"/>
    <p:sldId id="2147470087" r:id="rId30"/>
    <p:sldId id="2147470086" r:id="rId31"/>
    <p:sldId id="2147470084" r:id="rId32"/>
    <p:sldId id="2147470089" r:id="rId33"/>
    <p:sldId id="2147470085" r:id="rId34"/>
    <p:sldId id="2147470090" r:id="rId35"/>
    <p:sldId id="2147470074" r:id="rId36"/>
    <p:sldId id="2147470049" r:id="rId37"/>
    <p:sldId id="2147470083" r:id="rId38"/>
    <p:sldId id="2147470065" r:id="rId39"/>
    <p:sldId id="214747008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menzato, Niccolò M." initials="SNM" lastIdx="1" clrIdx="0">
    <p:extLst>
      <p:ext uri="{19B8F6BF-5375-455C-9EA6-DF929625EA0E}">
        <p15:presenceInfo xmlns:p15="http://schemas.microsoft.com/office/powerpoint/2012/main" userId="S::niccolo.m.semenzato@accenture.com::7cd452c2-edbb-4f71-9db9-f9102da71d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F5E5FF"/>
    <a:srgbClr val="D999FF"/>
    <a:srgbClr val="3E3724"/>
    <a:srgbClr val="BFBFBF"/>
    <a:srgbClr val="D9D9D9"/>
    <a:srgbClr val="FFCC99"/>
    <a:srgbClr val="BD4CFF"/>
    <a:srgbClr val="7500C0"/>
    <a:srgbClr val="6E4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D3553-ADAB-4FBE-A3AC-36CAFBE93FEA}" v="5" dt="2022-03-18T08:20:12.049"/>
    <p1510:client id="{00FEF151-10D7-84DA-3442-A49258998723}" v="1790" dt="2022-03-03T15:38:25.092"/>
    <p1510:client id="{01A48CC1-2096-7371-BABE-DBDACEB84A4B}" v="840" dt="2022-03-02T14:52:57.761"/>
    <p1510:client id="{067E9542-0FEA-A77E-0ADD-83BE19E6E3FD}" v="7" dt="2022-02-28T15:45:10.895"/>
    <p1510:client id="{2BF61F02-70C2-4427-BC03-046808DDA941}" v="4" dt="2022-02-22T12:25:35.535"/>
    <p1510:client id="{2C8252E1-DD08-56CA-99CB-09DDFF17AFC1}" v="6395" dt="2022-03-03T14:08:48.148"/>
    <p1510:client id="{2DCCDADC-4BE7-4C82-BD41-F9830AB4BF7B}" v="918" dt="2022-03-02T16:08:26.905"/>
    <p1510:client id="{43A9D078-DFA3-4341-85CD-EFE71FF21104}" v="19" dt="2022-04-06T11:23:43.805"/>
    <p1510:client id="{4B320085-584C-41D8-8B8E-102F90CC9F2D}" v="945" dt="2022-03-01T22:53:36.617"/>
    <p1510:client id="{591CBA56-0C5A-042B-C5FD-0F5E8686C08D}" v="7" dt="2022-03-03T08:50:08.814"/>
    <p1510:client id="{5E903556-226B-4C2A-AF76-9C607DBCD80E}" v="2" dt="2022-03-03T20:50:36.306"/>
    <p1510:client id="{77EB1E80-3E99-498D-9F32-812E0769FDD0}" v="19" dt="2022-03-17T14:12:34.352"/>
    <p1510:client id="{8CF74D96-7DE9-4B34-A4B5-53BE76E321E4}" v="6" dt="2022-02-23T07:49:29.974"/>
    <p1510:client id="{9650DCD1-15CA-2B28-940C-14C1C2036C5B}" v="14" dt="2022-03-17T23:08:22.191"/>
    <p1510:client id="{A095B865-89B7-4B28-92A9-8EE159A52758}" v="1876" dt="2022-03-17T18:15:33.138"/>
    <p1510:client id="{A5BF9390-13A7-C347-DFD5-EECBEDBB3E3F}" v="283" dt="2022-03-04T08:01:32.503"/>
    <p1510:client id="{B3B37CF0-4695-43A5-8A17-CB62E168C5DD}" v="5478" dt="2022-03-18T01:17:10.615"/>
    <p1510:client id="{BC78EBF8-9B22-4B8B-9615-C302257FCB66}" v="8" dt="2022-02-23T08:07:39.213"/>
    <p1510:client id="{C3CB1416-FE01-0CC8-E000-C5A3DF0F31E9}" v="276" dt="2022-03-03T17:56:04.564"/>
    <p1510:client id="{C4941B47-460C-4AB3-B121-25659E90BD6F}" v="696" dt="2022-03-16T18:57:29.975"/>
    <p1510:client id="{C4F6684B-9106-457E-8944-2B02082CEFB6}" v="1710" dt="2022-02-28T15:56:42.835"/>
    <p1510:client id="{D744E708-8251-4A3C-8747-9297B2095BA0}" v="10" dt="2022-03-03T22:52:35.136"/>
    <p1510:client id="{D84E7EEA-540E-DD33-3038-21155B3893AF}" v="36" dt="2022-03-04T10:33:13.758"/>
    <p1510:client id="{D9C1AF2E-D2EF-48AA-8A08-E64A7C21BDA0}" v="84" dt="2022-03-17T23:54:55.624"/>
    <p1510:client id="{E3FF17BC-2AEA-EAE7-8A1C-24A8CD86661A}" v="110" dt="2022-03-02T18:17:21.314"/>
    <p1510:client id="{ED415DCF-1BD1-45FB-A463-E517F1FE3B8A}" v="921" dt="2022-03-01T19:20:53.785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DEEBF-2D4D-4325-80F6-9A158EF313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4D193-1215-4BF9-AF1D-96C4722EC278}">
      <dgm:prSet phldrT="[Text]" phldr="0"/>
      <dgm:spPr/>
      <dgm:t>
        <a:bodyPr/>
        <a:lstStyle/>
        <a:p>
          <a:pPr rtl="0"/>
          <a:r>
            <a:rPr lang="en-US">
              <a:latin typeface="Graphik"/>
            </a:rPr>
            <a:t>Coupon Characteristics</a:t>
          </a:r>
          <a:endParaRPr lang="en-US"/>
        </a:p>
      </dgm:t>
    </dgm:pt>
    <dgm:pt modelId="{F0F01CCF-9C8F-471A-AC15-3365F5352A4A}" type="parTrans" cxnId="{5EBBA15B-75DE-4D2E-9D9E-8156FA8C653F}">
      <dgm:prSet/>
      <dgm:spPr/>
      <dgm:t>
        <a:bodyPr/>
        <a:lstStyle/>
        <a:p>
          <a:endParaRPr lang="en-US"/>
        </a:p>
      </dgm:t>
    </dgm:pt>
    <dgm:pt modelId="{31ABF101-99D4-4530-9DF9-F1B5CEB225CE}" type="sibTrans" cxnId="{5EBBA15B-75DE-4D2E-9D9E-8156FA8C653F}">
      <dgm:prSet/>
      <dgm:spPr/>
      <dgm:t>
        <a:bodyPr/>
        <a:lstStyle/>
        <a:p>
          <a:endParaRPr lang="en-US"/>
        </a:p>
      </dgm:t>
    </dgm:pt>
    <dgm:pt modelId="{D72FBA2F-5853-41AE-813B-5C48EA516F50}">
      <dgm:prSet phldrT="[Text]" phldr="0"/>
      <dgm:spPr/>
      <dgm:t>
        <a:bodyPr/>
        <a:lstStyle/>
        <a:p>
          <a:pPr rtl="0"/>
          <a:r>
            <a:rPr lang="en-US">
              <a:latin typeface="Graphik"/>
            </a:rPr>
            <a:t>Type of place the coupon is for</a:t>
          </a:r>
          <a:endParaRPr lang="en-US"/>
        </a:p>
      </dgm:t>
    </dgm:pt>
    <dgm:pt modelId="{80F014CC-84EF-4855-B5F8-F375531368B8}" type="parTrans" cxnId="{38E7935D-CE67-45B0-97EE-CA18E5710373}">
      <dgm:prSet/>
      <dgm:spPr/>
      <dgm:t>
        <a:bodyPr/>
        <a:lstStyle/>
        <a:p>
          <a:endParaRPr lang="en-US"/>
        </a:p>
      </dgm:t>
    </dgm:pt>
    <dgm:pt modelId="{E398134D-74F7-4A05-A72A-2DC625832FBE}" type="sibTrans" cxnId="{38E7935D-CE67-45B0-97EE-CA18E5710373}">
      <dgm:prSet/>
      <dgm:spPr/>
      <dgm:t>
        <a:bodyPr/>
        <a:lstStyle/>
        <a:p>
          <a:endParaRPr lang="en-US"/>
        </a:p>
      </dgm:t>
    </dgm:pt>
    <dgm:pt modelId="{770411ED-371D-48A3-AC8B-39DB22ED1B76}">
      <dgm:prSet phldrT="[Text]" phldr="0"/>
      <dgm:spPr/>
      <dgm:t>
        <a:bodyPr/>
        <a:lstStyle/>
        <a:p>
          <a:pPr rtl="0"/>
          <a:r>
            <a:rPr lang="en-US">
              <a:latin typeface="Graphik"/>
            </a:rPr>
            <a:t>Time from the expiration date</a:t>
          </a:r>
          <a:endParaRPr lang="en-US"/>
        </a:p>
      </dgm:t>
    </dgm:pt>
    <dgm:pt modelId="{D54F2A2F-46F6-4318-B3FF-7D9762575BCA}" type="parTrans" cxnId="{197BCF4A-A9A4-443A-9640-4E127C597A95}">
      <dgm:prSet/>
      <dgm:spPr/>
      <dgm:t>
        <a:bodyPr/>
        <a:lstStyle/>
        <a:p>
          <a:endParaRPr lang="en-US"/>
        </a:p>
      </dgm:t>
    </dgm:pt>
    <dgm:pt modelId="{8506EEE8-B9B3-4D32-8629-E4CF050BE992}" type="sibTrans" cxnId="{197BCF4A-A9A4-443A-9640-4E127C597A95}">
      <dgm:prSet/>
      <dgm:spPr/>
      <dgm:t>
        <a:bodyPr/>
        <a:lstStyle/>
        <a:p>
          <a:endParaRPr lang="en-US"/>
        </a:p>
      </dgm:t>
    </dgm:pt>
    <dgm:pt modelId="{E52F578B-D0FC-4EA4-A9C2-8B630D1264AE}">
      <dgm:prSet phldrT="[Text]" phldr="0"/>
      <dgm:spPr/>
      <dgm:t>
        <a:bodyPr/>
        <a:lstStyle/>
        <a:p>
          <a:r>
            <a:rPr lang="en-US">
              <a:latin typeface="Graphik"/>
            </a:rPr>
            <a:t>Context</a:t>
          </a:r>
          <a:endParaRPr lang="en-US"/>
        </a:p>
      </dgm:t>
    </dgm:pt>
    <dgm:pt modelId="{FDCABC20-0560-4F0F-8EC4-DFCC775489B6}" type="parTrans" cxnId="{3EC64E25-FAAA-4C10-9886-C24911119801}">
      <dgm:prSet/>
      <dgm:spPr/>
      <dgm:t>
        <a:bodyPr/>
        <a:lstStyle/>
        <a:p>
          <a:endParaRPr lang="en-US"/>
        </a:p>
      </dgm:t>
    </dgm:pt>
    <dgm:pt modelId="{2CC5F012-9CA8-4332-8EDD-7763EC1049D9}" type="sibTrans" cxnId="{3EC64E25-FAAA-4C10-9886-C24911119801}">
      <dgm:prSet/>
      <dgm:spPr/>
      <dgm:t>
        <a:bodyPr/>
        <a:lstStyle/>
        <a:p>
          <a:endParaRPr lang="en-US"/>
        </a:p>
      </dgm:t>
    </dgm:pt>
    <dgm:pt modelId="{A7D9BEA0-5D00-41DC-A773-95C9B2F68CC6}">
      <dgm:prSet phldrT="[Text]" phldr="0"/>
      <dgm:spPr/>
      <dgm:t>
        <a:bodyPr/>
        <a:lstStyle/>
        <a:p>
          <a:r>
            <a:rPr lang="en-US">
              <a:latin typeface="Graphik"/>
            </a:rPr>
            <a:t>Temperature</a:t>
          </a:r>
          <a:endParaRPr lang="en-US"/>
        </a:p>
      </dgm:t>
    </dgm:pt>
    <dgm:pt modelId="{3F8E6C84-E850-41AA-9A4E-D30F08BAFE79}" type="parTrans" cxnId="{72B7614C-F9D4-423C-B37B-CD5E5AA6D0F4}">
      <dgm:prSet/>
      <dgm:spPr/>
      <dgm:t>
        <a:bodyPr/>
        <a:lstStyle/>
        <a:p>
          <a:endParaRPr lang="en-US"/>
        </a:p>
      </dgm:t>
    </dgm:pt>
    <dgm:pt modelId="{2952BDCA-27F7-4F2F-A985-703BA2D3BBD1}" type="sibTrans" cxnId="{72B7614C-F9D4-423C-B37B-CD5E5AA6D0F4}">
      <dgm:prSet/>
      <dgm:spPr/>
      <dgm:t>
        <a:bodyPr/>
        <a:lstStyle/>
        <a:p>
          <a:endParaRPr lang="en-US"/>
        </a:p>
      </dgm:t>
    </dgm:pt>
    <dgm:pt modelId="{AD73BC8E-8206-48ED-9981-95792EF44547}">
      <dgm:prSet phldrT="[Text]" phldr="0"/>
      <dgm:spPr/>
      <dgm:t>
        <a:bodyPr/>
        <a:lstStyle/>
        <a:p>
          <a:r>
            <a:rPr lang="en-US">
              <a:latin typeface="Graphik"/>
            </a:rPr>
            <a:t>Time</a:t>
          </a:r>
          <a:endParaRPr lang="en-US"/>
        </a:p>
      </dgm:t>
    </dgm:pt>
    <dgm:pt modelId="{42994A2A-593E-419A-B336-B932A6369DA9}" type="parTrans" cxnId="{288095C7-73C6-4BD9-945C-0D939A747742}">
      <dgm:prSet/>
      <dgm:spPr/>
      <dgm:t>
        <a:bodyPr/>
        <a:lstStyle/>
        <a:p>
          <a:endParaRPr lang="en-US"/>
        </a:p>
      </dgm:t>
    </dgm:pt>
    <dgm:pt modelId="{633A8B11-257D-4E92-B07F-200387E7EDA6}" type="sibTrans" cxnId="{288095C7-73C6-4BD9-945C-0D939A747742}">
      <dgm:prSet/>
      <dgm:spPr/>
      <dgm:t>
        <a:bodyPr/>
        <a:lstStyle/>
        <a:p>
          <a:endParaRPr lang="en-US"/>
        </a:p>
      </dgm:t>
    </dgm:pt>
    <dgm:pt modelId="{738786B4-79A8-4397-ADAF-1DCA7DB09EB1}">
      <dgm:prSet phldrT="[Text]" phldr="0"/>
      <dgm:spPr/>
      <dgm:t>
        <a:bodyPr/>
        <a:lstStyle/>
        <a:p>
          <a:pPr rtl="0"/>
          <a:r>
            <a:rPr lang="en-US">
              <a:latin typeface="Graphik"/>
            </a:rPr>
            <a:t>Passenger in the car</a:t>
          </a:r>
          <a:endParaRPr lang="en-US"/>
        </a:p>
      </dgm:t>
    </dgm:pt>
    <dgm:pt modelId="{92C44492-69C4-442E-916B-7382DAF951AE}" type="parTrans" cxnId="{86343C96-52A3-42C1-8513-E21D51CA9A42}">
      <dgm:prSet/>
      <dgm:spPr/>
      <dgm:t>
        <a:bodyPr/>
        <a:lstStyle/>
        <a:p>
          <a:endParaRPr lang="en-US"/>
        </a:p>
      </dgm:t>
    </dgm:pt>
    <dgm:pt modelId="{944D5AD1-CC4B-4F8E-B410-0F798D279859}" type="sibTrans" cxnId="{86343C96-52A3-42C1-8513-E21D51CA9A42}">
      <dgm:prSet/>
      <dgm:spPr/>
      <dgm:t>
        <a:bodyPr/>
        <a:lstStyle/>
        <a:p>
          <a:endParaRPr lang="en-US"/>
        </a:p>
      </dgm:t>
    </dgm:pt>
    <dgm:pt modelId="{ED641272-7D8A-4F1C-995D-FB254E205E55}">
      <dgm:prSet phldrT="[Text]" phldr="0"/>
      <dgm:spPr/>
      <dgm:t>
        <a:bodyPr/>
        <a:lstStyle/>
        <a:p>
          <a:pPr rtl="0"/>
          <a:r>
            <a:rPr lang="en-US">
              <a:latin typeface="Graphik"/>
            </a:rPr>
            <a:t>User Demographic</a:t>
          </a:r>
          <a:endParaRPr lang="en-US"/>
        </a:p>
      </dgm:t>
    </dgm:pt>
    <dgm:pt modelId="{76394D38-DBE2-4DAA-9316-14B5D7CAA7D4}" type="parTrans" cxnId="{180C1384-F861-4A3C-B7E9-6C872788C283}">
      <dgm:prSet/>
      <dgm:spPr/>
      <dgm:t>
        <a:bodyPr/>
        <a:lstStyle/>
        <a:p>
          <a:endParaRPr lang="en-US"/>
        </a:p>
      </dgm:t>
    </dgm:pt>
    <dgm:pt modelId="{8B08FC0B-2863-4C20-B990-C080641B757F}" type="sibTrans" cxnId="{180C1384-F861-4A3C-B7E9-6C872788C283}">
      <dgm:prSet/>
      <dgm:spPr/>
      <dgm:t>
        <a:bodyPr/>
        <a:lstStyle/>
        <a:p>
          <a:endParaRPr lang="en-US"/>
        </a:p>
      </dgm:t>
    </dgm:pt>
    <dgm:pt modelId="{E42F8BF4-9304-4FBE-A6CF-917EB6945793}">
      <dgm:prSet phldr="0"/>
      <dgm:spPr/>
      <dgm:t>
        <a:bodyPr/>
        <a:lstStyle/>
        <a:p>
          <a:pPr rtl="0"/>
          <a:r>
            <a:rPr lang="en-US">
              <a:latin typeface="Graphik"/>
            </a:rPr>
            <a:t>Weather</a:t>
          </a:r>
        </a:p>
      </dgm:t>
    </dgm:pt>
    <dgm:pt modelId="{4663861C-2512-4015-B2CE-154247F94CEA}" type="parTrans" cxnId="{972EC36E-2AF6-4092-A611-F5FFDAA922C8}">
      <dgm:prSet/>
      <dgm:spPr/>
    </dgm:pt>
    <dgm:pt modelId="{79E6965F-4138-4645-9BF2-87B6D3F56293}" type="sibTrans" cxnId="{972EC36E-2AF6-4092-A611-F5FFDAA922C8}">
      <dgm:prSet/>
      <dgm:spPr/>
    </dgm:pt>
    <dgm:pt modelId="{EEF6C10C-E053-44B8-B83C-4C62AFBFA07F}">
      <dgm:prSet phldr="0"/>
      <dgm:spPr/>
      <dgm:t>
        <a:bodyPr/>
        <a:lstStyle/>
        <a:p>
          <a:pPr rtl="0"/>
          <a:r>
            <a:rPr lang="en-US">
              <a:latin typeface="Graphik"/>
            </a:rPr>
            <a:t>Age</a:t>
          </a:r>
        </a:p>
      </dgm:t>
    </dgm:pt>
    <dgm:pt modelId="{0F3F1242-1972-47AC-A57D-F1F7B9769DD0}" type="parTrans" cxnId="{09A2C8F1-0BB6-42D5-804A-67BE2CE1E3F9}">
      <dgm:prSet/>
      <dgm:spPr/>
    </dgm:pt>
    <dgm:pt modelId="{9D48301F-4A51-48D5-9A7E-9A2770CB093B}" type="sibTrans" cxnId="{09A2C8F1-0BB6-42D5-804A-67BE2CE1E3F9}">
      <dgm:prSet/>
      <dgm:spPr/>
    </dgm:pt>
    <dgm:pt modelId="{C52ACE2E-AD3A-45FF-9952-35E54B7B7E10}">
      <dgm:prSet phldr="0"/>
      <dgm:spPr/>
      <dgm:t>
        <a:bodyPr/>
        <a:lstStyle/>
        <a:p>
          <a:pPr rtl="0"/>
          <a:r>
            <a:rPr lang="en-US">
              <a:latin typeface="Graphik"/>
            </a:rPr>
            <a:t>Income</a:t>
          </a:r>
        </a:p>
      </dgm:t>
    </dgm:pt>
    <dgm:pt modelId="{4DA10E88-3191-457C-A019-95675528CA73}" type="parTrans" cxnId="{D596A024-4695-43E3-9633-FE68A1C21213}">
      <dgm:prSet/>
      <dgm:spPr/>
    </dgm:pt>
    <dgm:pt modelId="{8BD83A50-FDCF-49FD-B9A2-5D54186ACF4C}" type="sibTrans" cxnId="{D596A024-4695-43E3-9633-FE68A1C21213}">
      <dgm:prSet/>
      <dgm:spPr/>
    </dgm:pt>
    <dgm:pt modelId="{51FAE3C1-6E76-46DA-8584-F17DC20A5638}">
      <dgm:prSet phldr="0"/>
      <dgm:spPr/>
      <dgm:t>
        <a:bodyPr/>
        <a:lstStyle/>
        <a:p>
          <a:pPr rtl="0"/>
          <a:r>
            <a:rPr lang="en-US">
              <a:latin typeface="Graphik"/>
            </a:rPr>
            <a:t>Education</a:t>
          </a:r>
        </a:p>
      </dgm:t>
    </dgm:pt>
    <dgm:pt modelId="{717A4F09-B4D1-4D0B-B114-5367DF3B914B}" type="parTrans" cxnId="{325B6C7F-3FAF-41B8-A7DA-83B48497E8A4}">
      <dgm:prSet/>
      <dgm:spPr/>
    </dgm:pt>
    <dgm:pt modelId="{D59ED347-AC7B-440D-AB48-DB567C2FF925}" type="sibTrans" cxnId="{325B6C7F-3FAF-41B8-A7DA-83B48497E8A4}">
      <dgm:prSet/>
      <dgm:spPr/>
    </dgm:pt>
    <dgm:pt modelId="{CD2CCAB4-CF38-40D4-9759-1C14323F620B}">
      <dgm:prSet phldr="0"/>
      <dgm:spPr/>
      <dgm:t>
        <a:bodyPr/>
        <a:lstStyle/>
        <a:p>
          <a:pPr rtl="0"/>
          <a:r>
            <a:rPr lang="en-US">
              <a:latin typeface="Graphik"/>
            </a:rPr>
            <a:t>Info on the trip</a:t>
          </a:r>
        </a:p>
      </dgm:t>
    </dgm:pt>
    <dgm:pt modelId="{9E41D295-36B1-4EDA-B8F5-7D96199A25A4}" type="parTrans" cxnId="{040C8477-1462-4502-9632-5FF6E2ACBA8D}">
      <dgm:prSet/>
      <dgm:spPr/>
    </dgm:pt>
    <dgm:pt modelId="{380CDB45-81E5-490F-964F-322DEA7125BD}" type="sibTrans" cxnId="{040C8477-1462-4502-9632-5FF6E2ACBA8D}">
      <dgm:prSet/>
      <dgm:spPr/>
    </dgm:pt>
    <dgm:pt modelId="{11478AB7-BCD9-44A4-B1DC-D220709A89B3}">
      <dgm:prSet phldr="0"/>
      <dgm:spPr/>
      <dgm:t>
        <a:bodyPr/>
        <a:lstStyle/>
        <a:p>
          <a:pPr rtl="0"/>
          <a:r>
            <a:rPr lang="en-US">
              <a:latin typeface="Graphik"/>
            </a:rPr>
            <a:t>Destination</a:t>
          </a:r>
        </a:p>
      </dgm:t>
    </dgm:pt>
    <dgm:pt modelId="{AA6E136F-9FE1-45C6-BA0C-DC9374BAC8E7}" type="parTrans" cxnId="{ADFAB2AF-B5F6-4056-B067-E90A04A82184}">
      <dgm:prSet/>
      <dgm:spPr/>
    </dgm:pt>
    <dgm:pt modelId="{25FCF32A-FA7D-4900-8E1F-BC53657CC40F}" type="sibTrans" cxnId="{ADFAB2AF-B5F6-4056-B067-E90A04A82184}">
      <dgm:prSet/>
      <dgm:spPr/>
    </dgm:pt>
    <dgm:pt modelId="{D2BB9516-5F1B-499C-8F2F-AAE1BB90DDD9}">
      <dgm:prSet phldr="0"/>
      <dgm:spPr/>
      <dgm:t>
        <a:bodyPr/>
        <a:lstStyle/>
        <a:p>
          <a:pPr rtl="0"/>
          <a:r>
            <a:rPr lang="en-US">
              <a:latin typeface="Graphik"/>
            </a:rPr>
            <a:t>Direction compared to the coupon</a:t>
          </a:r>
        </a:p>
      </dgm:t>
    </dgm:pt>
    <dgm:pt modelId="{83806F58-5387-4824-9F70-558D0ACB16C8}" type="parTrans" cxnId="{E297D318-FB5E-4081-AAA5-7E8911779472}">
      <dgm:prSet/>
      <dgm:spPr/>
    </dgm:pt>
    <dgm:pt modelId="{00799EB5-A9C1-4C0F-B210-51FC4EE77818}" type="sibTrans" cxnId="{E297D318-FB5E-4081-AAA5-7E8911779472}">
      <dgm:prSet/>
      <dgm:spPr/>
    </dgm:pt>
    <dgm:pt modelId="{81912834-D413-45C3-8616-EF537B46E9FA}">
      <dgm:prSet phldr="0"/>
      <dgm:spPr/>
      <dgm:t>
        <a:bodyPr/>
        <a:lstStyle/>
        <a:p>
          <a:pPr rtl="0"/>
          <a:r>
            <a:rPr lang="en-US">
              <a:latin typeface="Graphik"/>
            </a:rPr>
            <a:t>Distance from the coupon</a:t>
          </a:r>
          <a:endParaRPr lang="en-US"/>
        </a:p>
      </dgm:t>
    </dgm:pt>
    <dgm:pt modelId="{F782EF1B-A887-4590-A5E6-DF54523529EF}" type="parTrans" cxnId="{7B803B04-7745-48B5-97B0-772185A38EA4}">
      <dgm:prSet/>
      <dgm:spPr/>
    </dgm:pt>
    <dgm:pt modelId="{0C512FCE-1F44-446B-8A74-545B5DAC17F6}" type="sibTrans" cxnId="{7B803B04-7745-48B5-97B0-772185A38EA4}">
      <dgm:prSet/>
      <dgm:spPr/>
    </dgm:pt>
    <dgm:pt modelId="{320714BB-8995-4CE0-B1FF-7A8AD84D38C3}">
      <dgm:prSet phldr="0"/>
      <dgm:spPr/>
      <dgm:t>
        <a:bodyPr/>
        <a:lstStyle/>
        <a:p>
          <a:pPr rtl="0"/>
          <a:r>
            <a:rPr lang="en-US">
              <a:latin typeface="Graphik"/>
            </a:rPr>
            <a:t>Eating out habits</a:t>
          </a:r>
        </a:p>
      </dgm:t>
    </dgm:pt>
    <dgm:pt modelId="{2B9B81DD-CBD7-47A6-BD41-B5FB36B5041C}" type="parTrans" cxnId="{D0787E3E-C7EC-4825-ACC1-AD13DA40DD47}">
      <dgm:prSet/>
      <dgm:spPr/>
    </dgm:pt>
    <dgm:pt modelId="{D53D7AAC-1B69-4A2B-BBC9-9E2FDC3289AC}" type="sibTrans" cxnId="{D0787E3E-C7EC-4825-ACC1-AD13DA40DD47}">
      <dgm:prSet/>
      <dgm:spPr/>
    </dgm:pt>
    <dgm:pt modelId="{4A1AB0CB-F36B-4D63-ADCA-7606258E0A5B}">
      <dgm:prSet phldr="0"/>
      <dgm:spPr/>
      <dgm:t>
        <a:bodyPr/>
        <a:lstStyle/>
        <a:p>
          <a:endParaRPr lang="en-US">
            <a:latin typeface="Graphik"/>
          </a:endParaRPr>
        </a:p>
      </dgm:t>
    </dgm:pt>
    <dgm:pt modelId="{292F2CD1-795B-45CE-AC29-EB7E1A8C7A2C}" type="parTrans" cxnId="{F9A85600-7CB5-4502-8FB4-29B5B20AC946}">
      <dgm:prSet/>
      <dgm:spPr/>
    </dgm:pt>
    <dgm:pt modelId="{5E7F8E3B-7337-4229-8C88-460F7FDBCCC3}" type="sibTrans" cxnId="{F9A85600-7CB5-4502-8FB4-29B5B20AC946}">
      <dgm:prSet/>
      <dgm:spPr/>
    </dgm:pt>
    <dgm:pt modelId="{059A3E76-C908-4EC4-BAB4-82A54D68197A}" type="pres">
      <dgm:prSet presAssocID="{C57DEEBF-2D4D-4325-80F6-9A158EF31303}" presName="Name0" presStyleCnt="0">
        <dgm:presLayoutVars>
          <dgm:dir/>
          <dgm:animLvl val="lvl"/>
          <dgm:resizeHandles val="exact"/>
        </dgm:presLayoutVars>
      </dgm:prSet>
      <dgm:spPr/>
    </dgm:pt>
    <dgm:pt modelId="{F8D01151-22B6-4235-AFB9-0E4CFA76F111}" type="pres">
      <dgm:prSet presAssocID="{9B74D193-1215-4BF9-AF1D-96C4722EC278}" presName="composite" presStyleCnt="0"/>
      <dgm:spPr/>
    </dgm:pt>
    <dgm:pt modelId="{AD507CC0-F801-47DF-A01B-1DFDDCF110A2}" type="pres">
      <dgm:prSet presAssocID="{9B74D193-1215-4BF9-AF1D-96C4722EC2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D362086-768B-4CEF-AB42-3569D481486E}" type="pres">
      <dgm:prSet presAssocID="{9B74D193-1215-4BF9-AF1D-96C4722EC278}" presName="desTx" presStyleLbl="alignAccFollowNode1" presStyleIdx="0" presStyleCnt="4">
        <dgm:presLayoutVars>
          <dgm:bulletEnabled val="1"/>
        </dgm:presLayoutVars>
      </dgm:prSet>
      <dgm:spPr/>
    </dgm:pt>
    <dgm:pt modelId="{4AE4D466-D7C6-4BBE-B944-21E3D7B9191E}" type="pres">
      <dgm:prSet presAssocID="{31ABF101-99D4-4530-9DF9-F1B5CEB225CE}" presName="space" presStyleCnt="0"/>
      <dgm:spPr/>
    </dgm:pt>
    <dgm:pt modelId="{0E1563CE-67CD-48A6-8887-9C0B11C1B553}" type="pres">
      <dgm:prSet presAssocID="{E52F578B-D0FC-4EA4-A9C2-8B630D1264AE}" presName="composite" presStyleCnt="0"/>
      <dgm:spPr/>
    </dgm:pt>
    <dgm:pt modelId="{D18A674E-5635-4D05-98D3-42C8C3858806}" type="pres">
      <dgm:prSet presAssocID="{E52F578B-D0FC-4EA4-A9C2-8B630D1264A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D192F7C-5E04-4960-A889-361412A56DD3}" type="pres">
      <dgm:prSet presAssocID="{E52F578B-D0FC-4EA4-A9C2-8B630D1264AE}" presName="desTx" presStyleLbl="alignAccFollowNode1" presStyleIdx="1" presStyleCnt="4">
        <dgm:presLayoutVars>
          <dgm:bulletEnabled val="1"/>
        </dgm:presLayoutVars>
      </dgm:prSet>
      <dgm:spPr/>
    </dgm:pt>
    <dgm:pt modelId="{5B31B72D-1844-40D7-B551-FA46BD8911DA}" type="pres">
      <dgm:prSet presAssocID="{2CC5F012-9CA8-4332-8EDD-7763EC1049D9}" presName="space" presStyleCnt="0"/>
      <dgm:spPr/>
    </dgm:pt>
    <dgm:pt modelId="{958C9471-4D16-4EB7-B80C-7AED5DD1F872}" type="pres">
      <dgm:prSet presAssocID="{ED641272-7D8A-4F1C-995D-FB254E205E55}" presName="composite" presStyleCnt="0"/>
      <dgm:spPr/>
    </dgm:pt>
    <dgm:pt modelId="{3D863E50-F373-438C-A186-42E7291834DA}" type="pres">
      <dgm:prSet presAssocID="{ED641272-7D8A-4F1C-995D-FB254E205E5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381E1A3-8168-491B-B522-B97BF70B9FB0}" type="pres">
      <dgm:prSet presAssocID="{ED641272-7D8A-4F1C-995D-FB254E205E55}" presName="desTx" presStyleLbl="alignAccFollowNode1" presStyleIdx="2" presStyleCnt="4">
        <dgm:presLayoutVars>
          <dgm:bulletEnabled val="1"/>
        </dgm:presLayoutVars>
      </dgm:prSet>
      <dgm:spPr/>
    </dgm:pt>
    <dgm:pt modelId="{9DE42BC1-9FDE-43BA-B459-2D004D7481EA}" type="pres">
      <dgm:prSet presAssocID="{8B08FC0B-2863-4C20-B990-C080641B757F}" presName="space" presStyleCnt="0"/>
      <dgm:spPr/>
    </dgm:pt>
    <dgm:pt modelId="{B6C6149A-8BE7-4203-A6C0-EF57B815BE88}" type="pres">
      <dgm:prSet presAssocID="{CD2CCAB4-CF38-40D4-9759-1C14323F620B}" presName="composite" presStyleCnt="0"/>
      <dgm:spPr/>
    </dgm:pt>
    <dgm:pt modelId="{D4AF2802-F051-4CBC-88DA-8B2AD504118B}" type="pres">
      <dgm:prSet presAssocID="{CD2CCAB4-CF38-40D4-9759-1C14323F620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F1378B8-CA94-4DB8-A0FF-F18829301A3B}" type="pres">
      <dgm:prSet presAssocID="{CD2CCAB4-CF38-40D4-9759-1C14323F620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9A85600-7CB5-4502-8FB4-29B5B20AC946}" srcId="{ED641272-7D8A-4F1C-995D-FB254E205E55}" destId="{4A1AB0CB-F36B-4D63-ADCA-7606258E0A5B}" srcOrd="4" destOrd="0" parTransId="{292F2CD1-795B-45CE-AC29-EB7E1A8C7A2C}" sibTransId="{5E7F8E3B-7337-4229-8C88-460F7FDBCCC3}"/>
    <dgm:cxn modelId="{7B803B04-7745-48B5-97B0-772185A38EA4}" srcId="{CD2CCAB4-CF38-40D4-9759-1C14323F620B}" destId="{81912834-D413-45C3-8616-EF537B46E9FA}" srcOrd="2" destOrd="0" parTransId="{F782EF1B-A887-4590-A5E6-DF54523529EF}" sibTransId="{0C512FCE-1F44-446B-8A74-545B5DAC17F6}"/>
    <dgm:cxn modelId="{F36E310D-0CED-4CF0-8BC5-3FC3A729E850}" type="presOf" srcId="{A7D9BEA0-5D00-41DC-A773-95C9B2F68CC6}" destId="{0D192F7C-5E04-4960-A889-361412A56DD3}" srcOrd="0" destOrd="1" presId="urn:microsoft.com/office/officeart/2005/8/layout/hList1"/>
    <dgm:cxn modelId="{E297D318-FB5E-4081-AAA5-7E8911779472}" srcId="{CD2CCAB4-CF38-40D4-9759-1C14323F620B}" destId="{D2BB9516-5F1B-499C-8F2F-AAE1BB90DDD9}" srcOrd="1" destOrd="0" parTransId="{83806F58-5387-4824-9F70-558D0ACB16C8}" sibTransId="{00799EB5-A9C1-4C0F-B210-51FC4EE77818}"/>
    <dgm:cxn modelId="{D596A024-4695-43E3-9633-FE68A1C21213}" srcId="{ED641272-7D8A-4F1C-995D-FB254E205E55}" destId="{C52ACE2E-AD3A-45FF-9952-35E54B7B7E10}" srcOrd="1" destOrd="0" parTransId="{4DA10E88-3191-457C-A019-95675528CA73}" sibTransId="{8BD83A50-FDCF-49FD-B9A2-5D54186ACF4C}"/>
    <dgm:cxn modelId="{3EC64E25-FAAA-4C10-9886-C24911119801}" srcId="{C57DEEBF-2D4D-4325-80F6-9A158EF31303}" destId="{E52F578B-D0FC-4EA4-A9C2-8B630D1264AE}" srcOrd="1" destOrd="0" parTransId="{FDCABC20-0560-4F0F-8EC4-DFCC775489B6}" sibTransId="{2CC5F012-9CA8-4332-8EDD-7763EC1049D9}"/>
    <dgm:cxn modelId="{DEC47D2D-2C93-49F0-9C3B-D4B0CC209609}" type="presOf" srcId="{320714BB-8995-4CE0-B1FF-7A8AD84D38C3}" destId="{1381E1A3-8168-491B-B522-B97BF70B9FB0}" srcOrd="0" destOrd="3" presId="urn:microsoft.com/office/officeart/2005/8/layout/hList1"/>
    <dgm:cxn modelId="{D0787E3E-C7EC-4825-ACC1-AD13DA40DD47}" srcId="{ED641272-7D8A-4F1C-995D-FB254E205E55}" destId="{320714BB-8995-4CE0-B1FF-7A8AD84D38C3}" srcOrd="3" destOrd="0" parTransId="{2B9B81DD-CBD7-47A6-BD41-B5FB36B5041C}" sibTransId="{D53D7AAC-1B69-4A2B-BBC9-9E2FDC3289AC}"/>
    <dgm:cxn modelId="{5EBBA15B-75DE-4D2E-9D9E-8156FA8C653F}" srcId="{C57DEEBF-2D4D-4325-80F6-9A158EF31303}" destId="{9B74D193-1215-4BF9-AF1D-96C4722EC278}" srcOrd="0" destOrd="0" parTransId="{F0F01CCF-9C8F-471A-AC15-3365F5352A4A}" sibTransId="{31ABF101-99D4-4530-9DF9-F1B5CEB225CE}"/>
    <dgm:cxn modelId="{38E7935D-CE67-45B0-97EE-CA18E5710373}" srcId="{9B74D193-1215-4BF9-AF1D-96C4722EC278}" destId="{D72FBA2F-5853-41AE-813B-5C48EA516F50}" srcOrd="0" destOrd="0" parTransId="{80F014CC-84EF-4855-B5F8-F375531368B8}" sibTransId="{E398134D-74F7-4A05-A72A-2DC625832FBE}"/>
    <dgm:cxn modelId="{304F9666-0AB9-49BA-9266-40A1EEB3CB2A}" type="presOf" srcId="{C52ACE2E-AD3A-45FF-9952-35E54B7B7E10}" destId="{1381E1A3-8168-491B-B522-B97BF70B9FB0}" srcOrd="0" destOrd="1" presId="urn:microsoft.com/office/officeart/2005/8/layout/hList1"/>
    <dgm:cxn modelId="{C10C8467-1027-4909-A1A3-D3981C13B78B}" type="presOf" srcId="{D72FBA2F-5853-41AE-813B-5C48EA516F50}" destId="{5D362086-768B-4CEF-AB42-3569D481486E}" srcOrd="0" destOrd="0" presId="urn:microsoft.com/office/officeart/2005/8/layout/hList1"/>
    <dgm:cxn modelId="{197BCF4A-A9A4-443A-9640-4E127C597A95}" srcId="{9B74D193-1215-4BF9-AF1D-96C4722EC278}" destId="{770411ED-371D-48A3-AC8B-39DB22ED1B76}" srcOrd="1" destOrd="0" parTransId="{D54F2A2F-46F6-4318-B3FF-7D9762575BCA}" sibTransId="{8506EEE8-B9B3-4D32-8629-E4CF050BE992}"/>
    <dgm:cxn modelId="{41D4364C-1A7B-4685-A732-CA8777A6F8A7}" type="presOf" srcId="{CD2CCAB4-CF38-40D4-9759-1C14323F620B}" destId="{D4AF2802-F051-4CBC-88DA-8B2AD504118B}" srcOrd="0" destOrd="0" presId="urn:microsoft.com/office/officeart/2005/8/layout/hList1"/>
    <dgm:cxn modelId="{72B7614C-F9D4-423C-B37B-CD5E5AA6D0F4}" srcId="{E52F578B-D0FC-4EA4-A9C2-8B630D1264AE}" destId="{A7D9BEA0-5D00-41DC-A773-95C9B2F68CC6}" srcOrd="1" destOrd="0" parTransId="{3F8E6C84-E850-41AA-9A4E-D30F08BAFE79}" sibTransId="{2952BDCA-27F7-4F2F-A985-703BA2D3BBD1}"/>
    <dgm:cxn modelId="{85A9966E-DBC5-40F5-9435-312CA09FF433}" type="presOf" srcId="{81912834-D413-45C3-8616-EF537B46E9FA}" destId="{5F1378B8-CA94-4DB8-A0FF-F18829301A3B}" srcOrd="0" destOrd="2" presId="urn:microsoft.com/office/officeart/2005/8/layout/hList1"/>
    <dgm:cxn modelId="{972EC36E-2AF6-4092-A611-F5FFDAA922C8}" srcId="{E52F578B-D0FC-4EA4-A9C2-8B630D1264AE}" destId="{E42F8BF4-9304-4FBE-A6CF-917EB6945793}" srcOrd="0" destOrd="0" parTransId="{4663861C-2512-4015-B2CE-154247F94CEA}" sibTransId="{79E6965F-4138-4645-9BF2-87B6D3F56293}"/>
    <dgm:cxn modelId="{040C8477-1462-4502-9632-5FF6E2ACBA8D}" srcId="{C57DEEBF-2D4D-4325-80F6-9A158EF31303}" destId="{CD2CCAB4-CF38-40D4-9759-1C14323F620B}" srcOrd="3" destOrd="0" parTransId="{9E41D295-36B1-4EDA-B8F5-7D96199A25A4}" sibTransId="{380CDB45-81E5-490F-964F-322DEA7125BD}"/>
    <dgm:cxn modelId="{325B6C7F-3FAF-41B8-A7DA-83B48497E8A4}" srcId="{ED641272-7D8A-4F1C-995D-FB254E205E55}" destId="{51FAE3C1-6E76-46DA-8584-F17DC20A5638}" srcOrd="2" destOrd="0" parTransId="{717A4F09-B4D1-4D0B-B114-5367DF3B914B}" sibTransId="{D59ED347-AC7B-440D-AB48-DB567C2FF925}"/>
    <dgm:cxn modelId="{180C1384-F861-4A3C-B7E9-6C872788C283}" srcId="{C57DEEBF-2D4D-4325-80F6-9A158EF31303}" destId="{ED641272-7D8A-4F1C-995D-FB254E205E55}" srcOrd="2" destOrd="0" parTransId="{76394D38-DBE2-4DAA-9316-14B5D7CAA7D4}" sibTransId="{8B08FC0B-2863-4C20-B990-C080641B757F}"/>
    <dgm:cxn modelId="{86343C96-52A3-42C1-8513-E21D51CA9A42}" srcId="{E52F578B-D0FC-4EA4-A9C2-8B630D1264AE}" destId="{738786B4-79A8-4397-ADAF-1DCA7DB09EB1}" srcOrd="3" destOrd="0" parTransId="{92C44492-69C4-442E-916B-7382DAF951AE}" sibTransId="{944D5AD1-CC4B-4F8E-B410-0F798D279859}"/>
    <dgm:cxn modelId="{2FE3769C-A2BF-4C9D-BC71-897EF06A08C2}" type="presOf" srcId="{9B74D193-1215-4BF9-AF1D-96C4722EC278}" destId="{AD507CC0-F801-47DF-A01B-1DFDDCF110A2}" srcOrd="0" destOrd="0" presId="urn:microsoft.com/office/officeart/2005/8/layout/hList1"/>
    <dgm:cxn modelId="{474992AC-40CA-437C-AC93-1E760CD1E9B3}" type="presOf" srcId="{E42F8BF4-9304-4FBE-A6CF-917EB6945793}" destId="{0D192F7C-5E04-4960-A889-361412A56DD3}" srcOrd="0" destOrd="0" presId="urn:microsoft.com/office/officeart/2005/8/layout/hList1"/>
    <dgm:cxn modelId="{ADFAB2AF-B5F6-4056-B067-E90A04A82184}" srcId="{CD2CCAB4-CF38-40D4-9759-1C14323F620B}" destId="{11478AB7-BCD9-44A4-B1DC-D220709A89B3}" srcOrd="0" destOrd="0" parTransId="{AA6E136F-9FE1-45C6-BA0C-DC9374BAC8E7}" sibTransId="{25FCF32A-FA7D-4900-8E1F-BC53657CC40F}"/>
    <dgm:cxn modelId="{506EB4AF-F7D8-4707-B4AC-93D2F8684D8D}" type="presOf" srcId="{D2BB9516-5F1B-499C-8F2F-AAE1BB90DDD9}" destId="{5F1378B8-CA94-4DB8-A0FF-F18829301A3B}" srcOrd="0" destOrd="1" presId="urn:microsoft.com/office/officeart/2005/8/layout/hList1"/>
    <dgm:cxn modelId="{288095C7-73C6-4BD9-945C-0D939A747742}" srcId="{E52F578B-D0FC-4EA4-A9C2-8B630D1264AE}" destId="{AD73BC8E-8206-48ED-9981-95792EF44547}" srcOrd="2" destOrd="0" parTransId="{42994A2A-593E-419A-B336-B932A6369DA9}" sibTransId="{633A8B11-257D-4E92-B07F-200387E7EDA6}"/>
    <dgm:cxn modelId="{C8E332CB-B53B-4C15-AA09-6640DD3F49EA}" type="presOf" srcId="{4A1AB0CB-F36B-4D63-ADCA-7606258E0A5B}" destId="{1381E1A3-8168-491B-B522-B97BF70B9FB0}" srcOrd="0" destOrd="4" presId="urn:microsoft.com/office/officeart/2005/8/layout/hList1"/>
    <dgm:cxn modelId="{1E2FF8CC-0E35-40E4-99FB-B3B25BEF60EA}" type="presOf" srcId="{ED641272-7D8A-4F1C-995D-FB254E205E55}" destId="{3D863E50-F373-438C-A186-42E7291834DA}" srcOrd="0" destOrd="0" presId="urn:microsoft.com/office/officeart/2005/8/layout/hList1"/>
    <dgm:cxn modelId="{29DA7DD0-6969-4DF7-A1CD-ABB057255651}" type="presOf" srcId="{E52F578B-D0FC-4EA4-A9C2-8B630D1264AE}" destId="{D18A674E-5635-4D05-98D3-42C8C3858806}" srcOrd="0" destOrd="0" presId="urn:microsoft.com/office/officeart/2005/8/layout/hList1"/>
    <dgm:cxn modelId="{1C3716D5-490C-423B-994C-FDCF3720C30F}" type="presOf" srcId="{11478AB7-BCD9-44A4-B1DC-D220709A89B3}" destId="{5F1378B8-CA94-4DB8-A0FF-F18829301A3B}" srcOrd="0" destOrd="0" presId="urn:microsoft.com/office/officeart/2005/8/layout/hList1"/>
    <dgm:cxn modelId="{A85CAADE-AEAE-4112-9D24-2E07CEEC0791}" type="presOf" srcId="{EEF6C10C-E053-44B8-B83C-4C62AFBFA07F}" destId="{1381E1A3-8168-491B-B522-B97BF70B9FB0}" srcOrd="0" destOrd="0" presId="urn:microsoft.com/office/officeart/2005/8/layout/hList1"/>
    <dgm:cxn modelId="{DA6F0AE5-4C8A-49FF-B529-5EEFF0ACC0F9}" type="presOf" srcId="{C57DEEBF-2D4D-4325-80F6-9A158EF31303}" destId="{059A3E76-C908-4EC4-BAB4-82A54D68197A}" srcOrd="0" destOrd="0" presId="urn:microsoft.com/office/officeart/2005/8/layout/hList1"/>
    <dgm:cxn modelId="{6A9004EF-308B-4917-B979-369FE5D00F06}" type="presOf" srcId="{738786B4-79A8-4397-ADAF-1DCA7DB09EB1}" destId="{0D192F7C-5E04-4960-A889-361412A56DD3}" srcOrd="0" destOrd="3" presId="urn:microsoft.com/office/officeart/2005/8/layout/hList1"/>
    <dgm:cxn modelId="{09A2C8F1-0BB6-42D5-804A-67BE2CE1E3F9}" srcId="{ED641272-7D8A-4F1C-995D-FB254E205E55}" destId="{EEF6C10C-E053-44B8-B83C-4C62AFBFA07F}" srcOrd="0" destOrd="0" parTransId="{0F3F1242-1972-47AC-A57D-F1F7B9769DD0}" sibTransId="{9D48301F-4A51-48D5-9A7E-9A2770CB093B}"/>
    <dgm:cxn modelId="{B727CBF5-0800-4760-B182-377E5F874E75}" type="presOf" srcId="{AD73BC8E-8206-48ED-9981-95792EF44547}" destId="{0D192F7C-5E04-4960-A889-361412A56DD3}" srcOrd="0" destOrd="2" presId="urn:microsoft.com/office/officeart/2005/8/layout/hList1"/>
    <dgm:cxn modelId="{9BFC7BF7-BE54-46DC-911C-922C42E7C1F2}" type="presOf" srcId="{51FAE3C1-6E76-46DA-8584-F17DC20A5638}" destId="{1381E1A3-8168-491B-B522-B97BF70B9FB0}" srcOrd="0" destOrd="2" presId="urn:microsoft.com/office/officeart/2005/8/layout/hList1"/>
    <dgm:cxn modelId="{D07B12FC-F928-4A58-861D-C0199050D4C5}" type="presOf" srcId="{770411ED-371D-48A3-AC8B-39DB22ED1B76}" destId="{5D362086-768B-4CEF-AB42-3569D481486E}" srcOrd="0" destOrd="1" presId="urn:microsoft.com/office/officeart/2005/8/layout/hList1"/>
    <dgm:cxn modelId="{93B9E222-7D31-42D8-B1FC-4D66F48CBCCA}" type="presParOf" srcId="{059A3E76-C908-4EC4-BAB4-82A54D68197A}" destId="{F8D01151-22B6-4235-AFB9-0E4CFA76F111}" srcOrd="0" destOrd="0" presId="urn:microsoft.com/office/officeart/2005/8/layout/hList1"/>
    <dgm:cxn modelId="{AE08A326-1025-491B-B07B-66FEF9A65A14}" type="presParOf" srcId="{F8D01151-22B6-4235-AFB9-0E4CFA76F111}" destId="{AD507CC0-F801-47DF-A01B-1DFDDCF110A2}" srcOrd="0" destOrd="0" presId="urn:microsoft.com/office/officeart/2005/8/layout/hList1"/>
    <dgm:cxn modelId="{2BD3F9F4-E642-48EF-8988-A9CC2E33DE69}" type="presParOf" srcId="{F8D01151-22B6-4235-AFB9-0E4CFA76F111}" destId="{5D362086-768B-4CEF-AB42-3569D481486E}" srcOrd="1" destOrd="0" presId="urn:microsoft.com/office/officeart/2005/8/layout/hList1"/>
    <dgm:cxn modelId="{062EA599-E651-4C8D-BB34-027D521137A0}" type="presParOf" srcId="{059A3E76-C908-4EC4-BAB4-82A54D68197A}" destId="{4AE4D466-D7C6-4BBE-B944-21E3D7B9191E}" srcOrd="1" destOrd="0" presId="urn:microsoft.com/office/officeart/2005/8/layout/hList1"/>
    <dgm:cxn modelId="{0E489235-8F35-40FD-A35A-BCCD4FD71086}" type="presParOf" srcId="{059A3E76-C908-4EC4-BAB4-82A54D68197A}" destId="{0E1563CE-67CD-48A6-8887-9C0B11C1B553}" srcOrd="2" destOrd="0" presId="urn:microsoft.com/office/officeart/2005/8/layout/hList1"/>
    <dgm:cxn modelId="{84071036-3E95-4054-9DA9-9FD2A54A313B}" type="presParOf" srcId="{0E1563CE-67CD-48A6-8887-9C0B11C1B553}" destId="{D18A674E-5635-4D05-98D3-42C8C3858806}" srcOrd="0" destOrd="0" presId="urn:microsoft.com/office/officeart/2005/8/layout/hList1"/>
    <dgm:cxn modelId="{B42BDBC5-7B42-43D8-86D2-FAD933C49C4E}" type="presParOf" srcId="{0E1563CE-67CD-48A6-8887-9C0B11C1B553}" destId="{0D192F7C-5E04-4960-A889-361412A56DD3}" srcOrd="1" destOrd="0" presId="urn:microsoft.com/office/officeart/2005/8/layout/hList1"/>
    <dgm:cxn modelId="{470BF9DE-311B-4176-AF3A-1BD6F047BA6B}" type="presParOf" srcId="{059A3E76-C908-4EC4-BAB4-82A54D68197A}" destId="{5B31B72D-1844-40D7-B551-FA46BD8911DA}" srcOrd="3" destOrd="0" presId="urn:microsoft.com/office/officeart/2005/8/layout/hList1"/>
    <dgm:cxn modelId="{5DD89137-286F-47A0-A233-352B1930BE60}" type="presParOf" srcId="{059A3E76-C908-4EC4-BAB4-82A54D68197A}" destId="{958C9471-4D16-4EB7-B80C-7AED5DD1F872}" srcOrd="4" destOrd="0" presId="urn:microsoft.com/office/officeart/2005/8/layout/hList1"/>
    <dgm:cxn modelId="{A39736E2-1947-4DCC-9101-352A3419C703}" type="presParOf" srcId="{958C9471-4D16-4EB7-B80C-7AED5DD1F872}" destId="{3D863E50-F373-438C-A186-42E7291834DA}" srcOrd="0" destOrd="0" presId="urn:microsoft.com/office/officeart/2005/8/layout/hList1"/>
    <dgm:cxn modelId="{AB95F20A-C994-4B19-8288-9E7B34E6111A}" type="presParOf" srcId="{958C9471-4D16-4EB7-B80C-7AED5DD1F872}" destId="{1381E1A3-8168-491B-B522-B97BF70B9FB0}" srcOrd="1" destOrd="0" presId="urn:microsoft.com/office/officeart/2005/8/layout/hList1"/>
    <dgm:cxn modelId="{87386A29-19C3-4563-91BC-BD2A87BF41D2}" type="presParOf" srcId="{059A3E76-C908-4EC4-BAB4-82A54D68197A}" destId="{9DE42BC1-9FDE-43BA-B459-2D004D7481EA}" srcOrd="5" destOrd="0" presId="urn:microsoft.com/office/officeart/2005/8/layout/hList1"/>
    <dgm:cxn modelId="{E3590995-77CA-46E2-A963-9250D209F848}" type="presParOf" srcId="{059A3E76-C908-4EC4-BAB4-82A54D68197A}" destId="{B6C6149A-8BE7-4203-A6C0-EF57B815BE88}" srcOrd="6" destOrd="0" presId="urn:microsoft.com/office/officeart/2005/8/layout/hList1"/>
    <dgm:cxn modelId="{1D4375F2-3C58-47BD-9161-33F0589E56FC}" type="presParOf" srcId="{B6C6149A-8BE7-4203-A6C0-EF57B815BE88}" destId="{D4AF2802-F051-4CBC-88DA-8B2AD504118B}" srcOrd="0" destOrd="0" presId="urn:microsoft.com/office/officeart/2005/8/layout/hList1"/>
    <dgm:cxn modelId="{12A31706-DD66-4934-953E-BE7FF4946225}" type="presParOf" srcId="{B6C6149A-8BE7-4203-A6C0-EF57B815BE88}" destId="{5F1378B8-CA94-4DB8-A0FF-F18829301A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07CC0-F801-47DF-A01B-1DFDDCF110A2}">
      <dsp:nvSpPr>
        <dsp:cNvPr id="0" name=""/>
        <dsp:cNvSpPr/>
      </dsp:nvSpPr>
      <dsp:spPr>
        <a:xfrm>
          <a:off x="2830" y="124952"/>
          <a:ext cx="1701713" cy="650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raphik"/>
            </a:rPr>
            <a:t>Coupon Characteristics</a:t>
          </a:r>
          <a:endParaRPr lang="en-US" sz="1800" kern="1200"/>
        </a:p>
      </dsp:txBody>
      <dsp:txXfrm>
        <a:off x="2830" y="124952"/>
        <a:ext cx="1701713" cy="650256"/>
      </dsp:txXfrm>
    </dsp:sp>
    <dsp:sp modelId="{5D362086-768B-4CEF-AB42-3569D481486E}">
      <dsp:nvSpPr>
        <dsp:cNvPr id="0" name=""/>
        <dsp:cNvSpPr/>
      </dsp:nvSpPr>
      <dsp:spPr>
        <a:xfrm>
          <a:off x="2830" y="775209"/>
          <a:ext cx="1701713" cy="1942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Type of place the coupon is for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Time from the expiration date</a:t>
          </a:r>
          <a:endParaRPr lang="en-US" sz="1800" kern="1200"/>
        </a:p>
      </dsp:txBody>
      <dsp:txXfrm>
        <a:off x="2830" y="775209"/>
        <a:ext cx="1701713" cy="1942430"/>
      </dsp:txXfrm>
    </dsp:sp>
    <dsp:sp modelId="{D18A674E-5635-4D05-98D3-42C8C3858806}">
      <dsp:nvSpPr>
        <dsp:cNvPr id="0" name=""/>
        <dsp:cNvSpPr/>
      </dsp:nvSpPr>
      <dsp:spPr>
        <a:xfrm>
          <a:off x="1942783" y="124952"/>
          <a:ext cx="1701713" cy="650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raphik"/>
            </a:rPr>
            <a:t>Context</a:t>
          </a:r>
          <a:endParaRPr lang="en-US" sz="1800" kern="1200"/>
        </a:p>
      </dsp:txBody>
      <dsp:txXfrm>
        <a:off x="1942783" y="124952"/>
        <a:ext cx="1701713" cy="650256"/>
      </dsp:txXfrm>
    </dsp:sp>
    <dsp:sp modelId="{0D192F7C-5E04-4960-A889-361412A56DD3}">
      <dsp:nvSpPr>
        <dsp:cNvPr id="0" name=""/>
        <dsp:cNvSpPr/>
      </dsp:nvSpPr>
      <dsp:spPr>
        <a:xfrm>
          <a:off x="1942783" y="775209"/>
          <a:ext cx="1701713" cy="1942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Weather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Temperature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Time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Passenger in the car</a:t>
          </a:r>
          <a:endParaRPr lang="en-US" sz="1800" kern="1200"/>
        </a:p>
      </dsp:txBody>
      <dsp:txXfrm>
        <a:off x="1942783" y="775209"/>
        <a:ext cx="1701713" cy="1942430"/>
      </dsp:txXfrm>
    </dsp:sp>
    <dsp:sp modelId="{3D863E50-F373-438C-A186-42E7291834DA}">
      <dsp:nvSpPr>
        <dsp:cNvPr id="0" name=""/>
        <dsp:cNvSpPr/>
      </dsp:nvSpPr>
      <dsp:spPr>
        <a:xfrm>
          <a:off x="3882736" y="124952"/>
          <a:ext cx="1701713" cy="650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raphik"/>
            </a:rPr>
            <a:t>User Demographic</a:t>
          </a:r>
          <a:endParaRPr lang="en-US" sz="1800" kern="1200"/>
        </a:p>
      </dsp:txBody>
      <dsp:txXfrm>
        <a:off x="3882736" y="124952"/>
        <a:ext cx="1701713" cy="650256"/>
      </dsp:txXfrm>
    </dsp:sp>
    <dsp:sp modelId="{1381E1A3-8168-491B-B522-B97BF70B9FB0}">
      <dsp:nvSpPr>
        <dsp:cNvPr id="0" name=""/>
        <dsp:cNvSpPr/>
      </dsp:nvSpPr>
      <dsp:spPr>
        <a:xfrm>
          <a:off x="3882736" y="775209"/>
          <a:ext cx="1701713" cy="1942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Age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Income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Education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Eating out habits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>
            <a:latin typeface="Graphik"/>
          </a:endParaRPr>
        </a:p>
      </dsp:txBody>
      <dsp:txXfrm>
        <a:off x="3882736" y="775209"/>
        <a:ext cx="1701713" cy="1942430"/>
      </dsp:txXfrm>
    </dsp:sp>
    <dsp:sp modelId="{D4AF2802-F051-4CBC-88DA-8B2AD504118B}">
      <dsp:nvSpPr>
        <dsp:cNvPr id="0" name=""/>
        <dsp:cNvSpPr/>
      </dsp:nvSpPr>
      <dsp:spPr>
        <a:xfrm>
          <a:off x="5822690" y="124952"/>
          <a:ext cx="1701713" cy="650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raphik"/>
            </a:rPr>
            <a:t>Info on the trip</a:t>
          </a:r>
        </a:p>
      </dsp:txBody>
      <dsp:txXfrm>
        <a:off x="5822690" y="124952"/>
        <a:ext cx="1701713" cy="650256"/>
      </dsp:txXfrm>
    </dsp:sp>
    <dsp:sp modelId="{5F1378B8-CA94-4DB8-A0FF-F18829301A3B}">
      <dsp:nvSpPr>
        <dsp:cNvPr id="0" name=""/>
        <dsp:cNvSpPr/>
      </dsp:nvSpPr>
      <dsp:spPr>
        <a:xfrm>
          <a:off x="5822690" y="775209"/>
          <a:ext cx="1701713" cy="1942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Destination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Direction compared to the coupon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raphik"/>
            </a:rPr>
            <a:t>Distance from the coupon</a:t>
          </a:r>
          <a:endParaRPr lang="en-US" sz="1800" kern="1200"/>
        </a:p>
      </dsp:txBody>
      <dsp:txXfrm>
        <a:off x="5822690" y="775209"/>
        <a:ext cx="1701713" cy="194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32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32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108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"/>
            <a:ext cx="11430000" cy="762000"/>
          </a:xfrm>
        </p:spPr>
        <p:txBody>
          <a:bodyPr lIns="36000" tIns="108000" rIns="36000" bIns="36000" anchor="ctr"/>
          <a:lstStyle>
            <a:lvl1pPr>
              <a:defRPr sz="2800" cap="all" baseline="0">
                <a:latin typeface="Graphik Black" panose="020B0A03030202060203" pitchFamily="34" charset="0"/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B31FC-C53A-4458-B8F2-C6D2F01DCF21}"/>
              </a:ext>
            </a:extLst>
          </p:cNvPr>
          <p:cNvCxnSpPr/>
          <p:nvPr userDrawn="1"/>
        </p:nvCxnSpPr>
        <p:spPr>
          <a:xfrm>
            <a:off x="0" y="762000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0"/>
            <a:ext cx="11430000" cy="939793"/>
          </a:xfrm>
        </p:spPr>
        <p:txBody>
          <a:bodyPr lIns="36000" tIns="108000" rIns="36000" bIns="36000" anchor="ctr"/>
          <a:lstStyle>
            <a:lvl1pPr>
              <a:defRPr sz="3600"/>
            </a:lvl1pPr>
          </a:lstStyle>
          <a:p>
            <a:r>
              <a:rPr lang="en-US" noProof="0"/>
              <a:t>Place headline here (36pt, min 30pt)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7B9B18-6F6E-4744-B0AC-B29BDD11BC80}"/>
              </a:ext>
            </a:extLst>
          </p:cNvPr>
          <p:cNvCxnSpPr/>
          <p:nvPr userDrawn="1"/>
        </p:nvCxnSpPr>
        <p:spPr>
          <a:xfrm>
            <a:off x="0" y="939800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7D0E1-2A22-4AEA-8D3D-A1EFED78F008}"/>
              </a:ext>
            </a:extLst>
          </p:cNvPr>
          <p:cNvCxnSpPr/>
          <p:nvPr userDrawn="1"/>
        </p:nvCxnSpPr>
        <p:spPr>
          <a:xfrm>
            <a:off x="0" y="939800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DAB183F-3310-459C-B457-1A2C0462D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0"/>
            <a:ext cx="11430000" cy="939793"/>
          </a:xfrm>
        </p:spPr>
        <p:txBody>
          <a:bodyPr lIns="36000" tIns="108000" rIns="36000" bIns="36000" anchor="ctr"/>
          <a:lstStyle>
            <a:lvl1pPr>
              <a:defRPr sz="3600"/>
            </a:lvl1pPr>
          </a:lstStyle>
          <a:p>
            <a:r>
              <a:rPr lang="en-US" noProof="0"/>
              <a:t>Place headline here (36pt, min 30pt)</a:t>
            </a:r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8685F-C4EF-457C-A29B-FADB552EA8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9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46212" y="2889519"/>
            <a:ext cx="3663699" cy="104119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None/>
              <a:defRPr sz="2800" b="0" i="0" cap="all" baseline="0">
                <a:solidFill>
                  <a:schemeClr val="tx1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59861" y="2043772"/>
            <a:ext cx="5991367" cy="910897"/>
          </a:xfrm>
        </p:spPr>
        <p:txBody>
          <a:bodyPr wrap="square" tIns="198000" rIns="0" anchor="ctr">
            <a:spAutoFit/>
          </a:bodyPr>
          <a:lstStyle>
            <a:lvl1pPr>
              <a:lnSpc>
                <a:spcPct val="70000"/>
              </a:lnSpc>
              <a:defRPr sz="6600" cap="all" baseline="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6B9BA-CDA5-4941-912C-D47E340303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0606" y="385722"/>
            <a:ext cx="2335001" cy="618493"/>
            <a:chOff x="484188" y="452438"/>
            <a:chExt cx="2246313" cy="595312"/>
          </a:xfrm>
        </p:grpSpPr>
        <p:sp>
          <p:nvSpPr>
            <p:cNvPr id="14" name="Freeform 136">
              <a:extLst>
                <a:ext uri="{FF2B5EF4-FFF2-40B4-BE49-F238E27FC236}">
                  <a16:creationId xmlns:a16="http://schemas.microsoft.com/office/drawing/2014/main" id="{6CDECEC0-7B10-419A-AF50-3EBF6CCE98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3875" y="452438"/>
              <a:ext cx="222250" cy="234950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" name="Freeform 137">
              <a:extLst>
                <a:ext uri="{FF2B5EF4-FFF2-40B4-BE49-F238E27FC236}">
                  <a16:creationId xmlns:a16="http://schemas.microsoft.com/office/drawing/2014/main" id="{58206FD2-D93B-42F4-A496-8B0B0DD00F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188" y="703263"/>
              <a:ext cx="2246313" cy="344487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135418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Positive)">
    <p:bg>
      <p:bgPr>
        <a:gradFill>
          <a:gsLst>
            <a:gs pos="2000">
              <a:schemeClr val="accent1"/>
            </a:gs>
            <a:gs pos="100000">
              <a:schemeClr val="accent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354848" y="2659892"/>
            <a:ext cx="8541502" cy="1233422"/>
          </a:xfrm>
        </p:spPr>
        <p:txBody>
          <a:bodyPr tIns="198000" rIns="0" anchor="ctr">
            <a:spAutoFit/>
          </a:bodyPr>
          <a:lstStyle>
            <a:lvl1pPr>
              <a:lnSpc>
                <a:spcPct val="70000"/>
              </a:lnSpc>
              <a:defRPr sz="9594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74906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23" r:id="rId2"/>
    <p:sldLayoutId id="2147483667" r:id="rId3"/>
    <p:sldLayoutId id="2147483726" r:id="rId4"/>
    <p:sldLayoutId id="2147483688" r:id="rId5"/>
    <p:sldLayoutId id="2147483655" r:id="rId6"/>
    <p:sldLayoutId id="2147483745" r:id="rId7"/>
    <p:sldLayoutId id="2147483766" r:id="rId8"/>
    <p:sldLayoutId id="2147483768" r:id="rId9"/>
    <p:sldLayoutId id="2147483832" r:id="rId10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019" y="1417203"/>
            <a:ext cx="6503881" cy="3253077"/>
          </a:xfrm>
        </p:spPr>
        <p:txBody>
          <a:bodyPr/>
          <a:lstStyle/>
          <a:p>
            <a:pPr lvl="0" defTabSz="91440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6600" dirty="0">
                <a:latin typeface="Graphik Black"/>
              </a:rPr>
              <a:t>ANALYTICS FOR REVENUE GROWTH</a:t>
            </a:r>
            <a:br>
              <a:rPr lang="en-US" sz="6600" dirty="0"/>
            </a:br>
            <a:r>
              <a:rPr lang="en-US" sz="5000" dirty="0">
                <a:solidFill>
                  <a:srgbClr val="FF0000"/>
                </a:solidFill>
                <a:latin typeface="Graphik Black"/>
              </a:rPr>
              <a:t>team </a:t>
            </a:r>
            <a:r>
              <a:rPr lang="en-US" sz="5000" dirty="0" err="1">
                <a:solidFill>
                  <a:srgbClr val="FF0000"/>
                </a:solidFill>
                <a:latin typeface="Graphik Black"/>
              </a:rPr>
              <a:t>BrAVO</a:t>
            </a:r>
            <a:endParaRPr lang="en-US" sz="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9E09F5F-24AB-4ADF-9810-84EEB98927AE}"/>
              </a:ext>
            </a:extLst>
          </p:cNvPr>
          <p:cNvSpPr txBox="1">
            <a:spLocks/>
          </p:cNvSpPr>
          <p:nvPr/>
        </p:nvSpPr>
        <p:spPr>
          <a:xfrm>
            <a:off x="8300903" y="5913692"/>
            <a:ext cx="3691376" cy="550503"/>
          </a:xfrm>
          <a:prstGeom prst="rect">
            <a:avLst/>
          </a:prstGeom>
        </p:spPr>
        <p:txBody>
          <a:bodyPr vert="horz" lIns="0" tIns="91440" rIns="0" bIns="45720" rtlCol="0" anchor="b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1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sz="2000" b="1" cap="none">
                <a:solidFill>
                  <a:srgbClr val="7E00FF"/>
                </a:solidFill>
                <a:latin typeface="Arial Black"/>
                <a:ea typeface="Graphik" charset="0"/>
                <a:cs typeface="Graphik" charset="0"/>
              </a:rPr>
              <a:t>#NewAppliedNow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7AFE5F-ED06-4A0F-9CD1-81692FDEC8A4}"/>
              </a:ext>
            </a:extLst>
          </p:cNvPr>
          <p:cNvSpPr/>
          <p:nvPr/>
        </p:nvSpPr>
        <p:spPr>
          <a:xfrm>
            <a:off x="507019" y="6218950"/>
            <a:ext cx="3221501" cy="372433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/>
          <a:p>
            <a:pPr defTabSz="914354">
              <a:defRPr/>
            </a:pPr>
            <a:endParaRPr lang="en-US" sz="3200" b="1" dirty="0">
              <a:solidFill>
                <a:srgbClr val="7E00FF"/>
              </a:solidFill>
              <a:latin typeface="Arial Black"/>
              <a:ea typeface="Graphik" charset="0"/>
              <a:cs typeface="Graphik" charset="0"/>
            </a:endParaRPr>
          </a:p>
          <a:p>
            <a:pPr defTabSz="914354">
              <a:defRPr/>
            </a:pPr>
            <a:r>
              <a:rPr lang="en-US" sz="2000" b="1" dirty="0">
                <a:solidFill>
                  <a:srgbClr val="7E00FF"/>
                </a:solidFill>
                <a:latin typeface="Arial Black"/>
              </a:rPr>
              <a:t>18-03-2022</a:t>
            </a:r>
          </a:p>
          <a:p>
            <a:pPr defTabSz="914354">
              <a:defRPr/>
            </a:pPr>
            <a:endParaRPr lang="en-US" sz="3200" b="1" dirty="0">
              <a:solidFill>
                <a:srgbClr val="7E00FF"/>
              </a:solidFill>
              <a:latin typeface="Arial Black"/>
              <a:ea typeface="Graphik" charset="0"/>
              <a:cs typeface="Graphik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7D9F5-0FE9-47F7-9A36-A05419B1F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7"/>
          <a:stretch/>
        </p:blipFill>
        <p:spPr>
          <a:xfrm>
            <a:off x="507019" y="5008701"/>
            <a:ext cx="1441726" cy="7688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18FE80-1C2C-49F1-8247-4D5F544B03EA}"/>
              </a:ext>
            </a:extLst>
          </p:cNvPr>
          <p:cNvSpPr/>
          <p:nvPr/>
        </p:nvSpPr>
        <p:spPr>
          <a:xfrm>
            <a:off x="432069" y="5297866"/>
            <a:ext cx="6096000" cy="372433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/>
          <a:p>
            <a:pPr defTabSz="914354">
              <a:defRPr/>
            </a:pPr>
            <a:endParaRPr lang="en-US" sz="2000" b="1">
              <a:latin typeface="+mj-lt"/>
              <a:ea typeface="Graphik" charset="0"/>
              <a:cs typeface="Graphik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60C06-B0B1-4943-9BCB-FA170E79604E}"/>
              </a:ext>
            </a:extLst>
          </p:cNvPr>
          <p:cNvSpPr txBox="1"/>
          <p:nvPr/>
        </p:nvSpPr>
        <p:spPr>
          <a:xfrm>
            <a:off x="2023696" y="5008702"/>
            <a:ext cx="3624630" cy="768880"/>
          </a:xfrm>
          <a:prstGeom prst="rect">
            <a:avLst/>
          </a:prstGeom>
          <a:noFill/>
        </p:spPr>
        <p:txBody>
          <a:bodyPr wrap="square" lIns="36000" tIns="36000" rIns="36000" bIns="36000">
            <a:noAutofit/>
          </a:bodyPr>
          <a:lstStyle/>
          <a:p>
            <a:pPr algn="ctr" defTabSz="914354">
              <a:defRPr/>
            </a:pPr>
            <a:r>
              <a:rPr lang="en-US" sz="2400" b="1" i="0">
                <a:effectLst/>
                <a:latin typeface="+mj-lt"/>
              </a:rPr>
              <a:t>DATA SCIENCE AND ECONOMICS</a:t>
            </a:r>
            <a:endParaRPr lang="en-US" sz="2400" b="1">
              <a:latin typeface="+mj-lt"/>
              <a:ea typeface="Graphik" charset="0"/>
              <a:cs typeface="Graphi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1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6"/>
            <a:ext cx="1702051" cy="872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Feature Engineering: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78612-7CDB-4FC0-9D97-16614CA72ECC}"/>
              </a:ext>
            </a:extLst>
          </p:cNvPr>
          <p:cNvSpPr txBox="1"/>
          <p:nvPr/>
        </p:nvSpPr>
        <p:spPr>
          <a:xfrm>
            <a:off x="768625" y="1371600"/>
            <a:ext cx="7242312" cy="55553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To improve on future model  performances, two different methods of feature engineering have been tried and tested: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Binning of categories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Frequency Encoding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However, the two methods </a:t>
            </a:r>
            <a:r>
              <a:rPr lang="en-US" sz="2600" b="1" dirty="0">
                <a:solidFill>
                  <a:schemeClr val="accent1"/>
                </a:solidFill>
              </a:rPr>
              <a:t>did not support the model performance.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			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F172CC5-D307-4325-859A-C53AB121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64" y="5373395"/>
            <a:ext cx="4460492" cy="872705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3BC2E9-C1C5-4FE3-A048-FFE91A2F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99" y="5379967"/>
            <a:ext cx="2857606" cy="824527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0CDC9C09-7096-43DF-8D9D-1E03ED050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54" y="5379967"/>
            <a:ext cx="3080525" cy="8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68725E-F707-469A-AE55-C3B7DF56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E3BEF-B1FC-4A5A-A1B0-15B1CA518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0160-476B-4305-9CF1-694F0AC8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raphik Black"/>
              </a:rPr>
              <a:t>Getting to know the features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F2C3-A3CE-4613-BE51-1C4D1ABD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64CEDFFC-C30B-40B9-A56D-8CD95B318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152339"/>
              </p:ext>
            </p:extLst>
          </p:nvPr>
        </p:nvGraphicFramePr>
        <p:xfrm>
          <a:off x="2325757" y="2004392"/>
          <a:ext cx="7527234" cy="2842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97" name="TextBox 1796">
            <a:extLst>
              <a:ext uri="{FF2B5EF4-FFF2-40B4-BE49-F238E27FC236}">
                <a16:creationId xmlns:a16="http://schemas.microsoft.com/office/drawing/2014/main" id="{E40E845F-3747-4A69-ABD6-EA6C2BD6C8A0}"/>
              </a:ext>
            </a:extLst>
          </p:cNvPr>
          <p:cNvSpPr txBox="1"/>
          <p:nvPr/>
        </p:nvSpPr>
        <p:spPr>
          <a:xfrm>
            <a:off x="255519" y="1925291"/>
            <a:ext cx="1709531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/>
              <a:t>Some kinds of food places can be preferred during a car trip compared to others.</a:t>
            </a:r>
          </a:p>
          <a:p>
            <a:pPr defTabSz="228600">
              <a:spcAft>
                <a:spcPts val="1200"/>
              </a:spcAft>
            </a:pPr>
            <a:endParaRPr lang="en-US"/>
          </a:p>
          <a:p>
            <a:pPr defTabSz="228600">
              <a:spcAft>
                <a:spcPts val="1200"/>
              </a:spcAft>
            </a:pPr>
            <a:r>
              <a:rPr lang="en-US"/>
              <a:t>We expect the eating out habits of the users to line up with their preference on the choice of coupons.</a:t>
            </a:r>
          </a:p>
        </p:txBody>
      </p:sp>
      <p:sp>
        <p:nvSpPr>
          <p:cNvPr id="1811" name="TextBox 1810">
            <a:extLst>
              <a:ext uri="{FF2B5EF4-FFF2-40B4-BE49-F238E27FC236}">
                <a16:creationId xmlns:a16="http://schemas.microsoft.com/office/drawing/2014/main" id="{B454788C-FA3D-4666-A3FE-3BA7633EBD55}"/>
              </a:ext>
            </a:extLst>
          </p:cNvPr>
          <p:cNvSpPr txBox="1"/>
          <p:nvPr/>
        </p:nvSpPr>
        <p:spPr>
          <a:xfrm>
            <a:off x="2322857" y="1070526"/>
            <a:ext cx="635441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/>
              <a:t>The weather, the time settings and the company the driver is with can have impact on their decision to use the coupon.</a:t>
            </a:r>
          </a:p>
        </p:txBody>
      </p:sp>
      <p:sp>
        <p:nvSpPr>
          <p:cNvPr id="1813" name="Rectangle 1812">
            <a:extLst>
              <a:ext uri="{FF2B5EF4-FFF2-40B4-BE49-F238E27FC236}">
                <a16:creationId xmlns:a16="http://schemas.microsoft.com/office/drawing/2014/main" id="{EE897B17-B05D-4BF7-B094-D37B08D80FF2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Data Exploration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14" name="TextBox 1813">
            <a:extLst>
              <a:ext uri="{FF2B5EF4-FFF2-40B4-BE49-F238E27FC236}">
                <a16:creationId xmlns:a16="http://schemas.microsoft.com/office/drawing/2014/main" id="{AB0E7580-C211-49C6-90D8-34FB33FDFAC6}"/>
              </a:ext>
            </a:extLst>
          </p:cNvPr>
          <p:cNvSpPr txBox="1"/>
          <p:nvPr/>
        </p:nvSpPr>
        <p:spPr>
          <a:xfrm>
            <a:off x="10015745" y="2064438"/>
            <a:ext cx="1901687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/>
              <a:t>Users that have no urgent destination can be more inclined to add a stop to a food place. </a:t>
            </a:r>
          </a:p>
          <a:p>
            <a:pPr defTabSz="228600">
              <a:spcAft>
                <a:spcPts val="1200"/>
              </a:spcAft>
            </a:pPr>
            <a:endParaRPr lang="en-US"/>
          </a:p>
          <a:p>
            <a:pPr defTabSz="228600">
              <a:spcAft>
                <a:spcPts val="1200"/>
              </a:spcAft>
            </a:pPr>
            <a:r>
              <a:rPr lang="en-US"/>
              <a:t>Users might be more inclined to use the coupon if the outlet is in the same direction of their destination.</a:t>
            </a:r>
          </a:p>
        </p:txBody>
      </p:sp>
      <p:sp>
        <p:nvSpPr>
          <p:cNvPr id="1815" name="TextBox 1814">
            <a:extLst>
              <a:ext uri="{FF2B5EF4-FFF2-40B4-BE49-F238E27FC236}">
                <a16:creationId xmlns:a16="http://schemas.microsoft.com/office/drawing/2014/main" id="{D36FE70D-240A-44BF-AB08-B2ED76DD60C2}"/>
              </a:ext>
            </a:extLst>
          </p:cNvPr>
          <p:cNvSpPr txBox="1"/>
          <p:nvPr/>
        </p:nvSpPr>
        <p:spPr>
          <a:xfrm>
            <a:off x="2812187" y="5470371"/>
            <a:ext cx="63544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/>
              <a:t>The age of the user, his purchasing power, how much he's used to eating out and where play key factors on the willingness of the user to use the coupon </a:t>
            </a:r>
          </a:p>
        </p:txBody>
      </p:sp>
    </p:spTree>
    <p:extLst>
      <p:ext uri="{BB962C8B-B14F-4D97-AF65-F5344CB8AC3E}">
        <p14:creationId xmlns:p14="http://schemas.microsoft.com/office/powerpoint/2010/main" val="374636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C97BB-816F-4D1E-B76E-CCE8B53D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Graphik Black"/>
              </a:rPr>
              <a:t>Data </a:t>
            </a:r>
            <a:r>
              <a:rPr lang="it-IT" err="1">
                <a:latin typeface="Graphik Black"/>
              </a:rPr>
              <a:t>distributions</a:t>
            </a:r>
            <a:endParaRPr lang="en-US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23CFC2-23AA-45A3-BF2C-6A5D4D4A4A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237" y="908079"/>
            <a:ext cx="8501271" cy="100328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it-IT" sz="2400"/>
              <a:t>Some </a:t>
            </a:r>
            <a:r>
              <a:rPr lang="it-IT" sz="2400" err="1"/>
              <a:t>demographics</a:t>
            </a:r>
            <a:r>
              <a:rPr lang="it-IT" sz="2400"/>
              <a:t> are under-</a:t>
            </a:r>
            <a:r>
              <a:rPr lang="it-IT" sz="2400" err="1"/>
              <a:t>represented</a:t>
            </a:r>
            <a:r>
              <a:rPr lang="it-IT" sz="2400"/>
              <a:t>. </a:t>
            </a:r>
          </a:p>
          <a:p>
            <a:pPr marL="0" indent="0">
              <a:buNone/>
            </a:pPr>
            <a:r>
              <a:rPr lang="it-IT"/>
              <a:t>The data from the study </a:t>
            </a:r>
            <a:r>
              <a:rPr lang="it-IT" err="1"/>
              <a:t>might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be </a:t>
            </a:r>
            <a:r>
              <a:rPr lang="it-IT" err="1"/>
              <a:t>exactly</a:t>
            </a:r>
            <a:r>
              <a:rPr lang="it-IT"/>
              <a:t> </a:t>
            </a:r>
            <a:r>
              <a:rPr lang="it-IT" err="1"/>
              <a:t>describing</a:t>
            </a:r>
            <a:r>
              <a:rPr lang="it-IT"/>
              <a:t> the </a:t>
            </a:r>
            <a:r>
              <a:rPr lang="it-IT" err="1"/>
              <a:t>behaviour</a:t>
            </a:r>
            <a:r>
              <a:rPr lang="it-IT"/>
              <a:t> of the </a:t>
            </a:r>
            <a:r>
              <a:rPr lang="it-IT" err="1"/>
              <a:t>whole</a:t>
            </a:r>
            <a:r>
              <a:rPr lang="it-IT"/>
              <a:t> </a:t>
            </a:r>
            <a:r>
              <a:rPr lang="it-IT" err="1"/>
              <a:t>population</a:t>
            </a:r>
            <a:r>
              <a:rPr lang="it-IT"/>
              <a:t> on </a:t>
            </a:r>
            <a:r>
              <a:rPr lang="it-IT" err="1"/>
              <a:t>these</a:t>
            </a:r>
            <a:r>
              <a:rPr lang="it-IT"/>
              <a:t> </a:t>
            </a:r>
            <a:r>
              <a:rPr lang="it-IT" err="1"/>
              <a:t>instances</a:t>
            </a:r>
            <a:r>
              <a:rPr lang="it-IT"/>
              <a:t>.  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692A0D-802D-4956-94AB-43E52D1E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8A86BF1D-B1F0-404F-8A9C-7DEDC262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964" y="1881310"/>
            <a:ext cx="3296367" cy="309962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58E1C4-FEDA-4183-AC06-E435C947426E}"/>
              </a:ext>
            </a:extLst>
          </p:cNvPr>
          <p:cNvSpPr txBox="1"/>
          <p:nvPr/>
        </p:nvSpPr>
        <p:spPr>
          <a:xfrm>
            <a:off x="7522550" y="5077746"/>
            <a:ext cx="412157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1400" i="1"/>
              <a:t>(</a:t>
            </a:r>
            <a:r>
              <a:rPr lang="it-IT" sz="1400" i="1" err="1"/>
              <a:t>Values</a:t>
            </a:r>
            <a:r>
              <a:rPr lang="it-IT" sz="1400" i="1"/>
              <a:t> of the </a:t>
            </a:r>
            <a:r>
              <a:rPr lang="it-IT" sz="1400" i="1" err="1"/>
              <a:t>original</a:t>
            </a:r>
            <a:r>
              <a:rPr lang="it-IT" sz="1400" i="1"/>
              <a:t> dataset </a:t>
            </a:r>
            <a:r>
              <a:rPr lang="it-IT" sz="1400" i="1" err="1"/>
              <a:t>have</a:t>
            </a:r>
            <a:r>
              <a:rPr lang="it-IT" sz="1400" i="1"/>
              <a:t> </a:t>
            </a:r>
            <a:r>
              <a:rPr lang="it-IT" sz="1400" i="1" err="1"/>
              <a:t>been</a:t>
            </a:r>
            <a:r>
              <a:rPr lang="it-IT" sz="1400" i="1"/>
              <a:t> </a:t>
            </a:r>
            <a:r>
              <a:rPr lang="it-IT" sz="1400" i="1" err="1"/>
              <a:t>assigned</a:t>
            </a:r>
            <a:r>
              <a:rPr lang="it-IT" sz="1400" i="1"/>
              <a:t> to the class </a:t>
            </a:r>
            <a:r>
              <a:rPr lang="it-IT" sz="1400" i="1" err="1"/>
              <a:t>according</a:t>
            </a:r>
            <a:r>
              <a:rPr lang="it-IT" sz="1400" i="1"/>
              <a:t> to a </a:t>
            </a:r>
            <a:r>
              <a:rPr lang="it-IT" sz="1400" i="1" err="1"/>
              <a:t>given</a:t>
            </a:r>
            <a:r>
              <a:rPr lang="it-IT" sz="1400" i="1"/>
              <a:t> </a:t>
            </a:r>
            <a:r>
              <a:rPr lang="it-IT" sz="1400" i="1" err="1"/>
              <a:t>threshold</a:t>
            </a:r>
            <a:r>
              <a:rPr lang="it-IT" sz="1400" i="1"/>
              <a:t>)</a:t>
            </a:r>
            <a:endParaRPr lang="it-IT" sz="1400" i="1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FA79B0-A9BF-4BED-B00E-23C7763945A0}"/>
              </a:ext>
            </a:extLst>
          </p:cNvPr>
          <p:cNvSpPr txBox="1"/>
          <p:nvPr/>
        </p:nvSpPr>
        <p:spPr>
          <a:xfrm>
            <a:off x="1947334" y="5035312"/>
            <a:ext cx="274319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1400" i="1"/>
              <a:t>(</a:t>
            </a:r>
            <a:r>
              <a:rPr lang="it-IT" sz="1400" i="1" err="1"/>
              <a:t>Exploded</a:t>
            </a:r>
            <a:r>
              <a:rPr lang="it-IT" sz="1400" i="1"/>
              <a:t> slices </a:t>
            </a:r>
            <a:r>
              <a:rPr lang="it-IT" sz="1400" i="1" err="1"/>
              <a:t>represent</a:t>
            </a:r>
            <a:r>
              <a:rPr lang="it-IT" sz="1400" i="1"/>
              <a:t> </a:t>
            </a:r>
            <a:r>
              <a:rPr lang="it-IT" sz="1400" i="1" err="1"/>
              <a:t>most</a:t>
            </a:r>
            <a:r>
              <a:rPr lang="it-IT" sz="1400" i="1"/>
              <a:t> </a:t>
            </a:r>
            <a:r>
              <a:rPr lang="it-IT" sz="1400" i="1" err="1"/>
              <a:t>present</a:t>
            </a:r>
            <a:r>
              <a:rPr lang="it-IT" sz="1400" i="1"/>
              <a:t> </a:t>
            </a:r>
            <a:r>
              <a:rPr lang="it-IT" sz="1400" i="1" err="1"/>
              <a:t>categories</a:t>
            </a:r>
            <a:r>
              <a:rPr lang="it-IT" sz="1400" i="1"/>
              <a:t>)</a:t>
            </a:r>
            <a:endParaRPr lang="it-IT" sz="1400" i="1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4F36F-F090-41E0-9A03-F0D0A1C81764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Data Exploration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DF06222C-DE61-4864-8722-CF12B733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65" y="2021726"/>
            <a:ext cx="4565373" cy="30530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19A915-04F8-4AD7-8CC4-C814B1E609C5}"/>
              </a:ext>
            </a:extLst>
          </p:cNvPr>
          <p:cNvSpPr txBox="1"/>
          <p:nvPr/>
        </p:nvSpPr>
        <p:spPr>
          <a:xfrm>
            <a:off x="304801" y="5652052"/>
            <a:ext cx="6268277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b="1" err="1">
                <a:solidFill>
                  <a:schemeClr val="accent1"/>
                </a:solidFill>
              </a:rPr>
              <a:t>Finding</a:t>
            </a:r>
            <a:r>
              <a:rPr lang="it-IT" b="1">
                <a:solidFill>
                  <a:schemeClr val="accent1"/>
                </a:solidFill>
              </a:rPr>
              <a:t>: </a:t>
            </a:r>
            <a:r>
              <a:rPr lang="it-IT"/>
              <a:t>The "below21" </a:t>
            </a:r>
            <a:r>
              <a:rPr lang="it-IT" err="1"/>
              <a:t>demographic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severely</a:t>
            </a:r>
            <a:r>
              <a:rPr lang="it-IT"/>
              <a:t> under-</a:t>
            </a:r>
            <a:r>
              <a:rPr lang="it-IT" err="1"/>
              <a:t>represented</a:t>
            </a:r>
            <a:r>
              <a:rPr lang="it-IT"/>
              <a:t>. </a:t>
            </a:r>
          </a:p>
          <a:p>
            <a:pPr defTabSz="228600">
              <a:spcAft>
                <a:spcPts val="1200"/>
              </a:spcAft>
            </a:pPr>
            <a:r>
              <a:rPr lang="it-IT" err="1"/>
              <a:t>This</a:t>
            </a:r>
            <a:r>
              <a:rPr lang="it-IT"/>
              <a:t> </a:t>
            </a:r>
            <a:r>
              <a:rPr lang="it-IT" err="1"/>
              <a:t>category</a:t>
            </a:r>
            <a:r>
              <a:rPr lang="it-IT"/>
              <a:t> </a:t>
            </a:r>
            <a:r>
              <a:rPr lang="it-IT" err="1"/>
              <a:t>could</a:t>
            </a:r>
            <a:r>
              <a:rPr lang="it-IT"/>
              <a:t> be a key </a:t>
            </a:r>
            <a:r>
              <a:rPr lang="it-IT" err="1"/>
              <a:t>demographic</a:t>
            </a:r>
            <a:r>
              <a:rPr lang="it-IT"/>
              <a:t> of </a:t>
            </a:r>
            <a:r>
              <a:rPr lang="it-IT" err="1"/>
              <a:t>our</a:t>
            </a:r>
            <a:r>
              <a:rPr lang="it-IT"/>
              <a:t> service.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C1B6C-4D31-4A6D-987F-54900F72C818}"/>
              </a:ext>
            </a:extLst>
          </p:cNvPr>
          <p:cNvSpPr txBox="1"/>
          <p:nvPr/>
        </p:nvSpPr>
        <p:spPr>
          <a:xfrm>
            <a:off x="6354417" y="5685183"/>
            <a:ext cx="555928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b="1" err="1">
                <a:solidFill>
                  <a:srgbClr val="A100FF"/>
                </a:solidFill>
                <a:cs typeface="Segoe UI"/>
              </a:rPr>
              <a:t>Finding</a:t>
            </a:r>
            <a:r>
              <a:rPr lang="it-IT" b="1">
                <a:solidFill>
                  <a:srgbClr val="A100FF"/>
                </a:solidFill>
                <a:cs typeface="Segoe UI"/>
              </a:rPr>
              <a:t>:</a:t>
            </a:r>
            <a:r>
              <a:rPr lang="it-IT">
                <a:cs typeface="Segoe UI"/>
              </a:rPr>
              <a:t> </a:t>
            </a:r>
            <a:r>
              <a:rPr lang="it-IT" err="1">
                <a:cs typeface="Segoe UI"/>
              </a:rPr>
              <a:t>Most</a:t>
            </a:r>
            <a:r>
              <a:rPr lang="it-IT">
                <a:cs typeface="Segoe UI"/>
              </a:rPr>
              <a:t> of the </a:t>
            </a:r>
            <a:r>
              <a:rPr lang="it-IT" err="1">
                <a:cs typeface="Segoe UI"/>
              </a:rPr>
              <a:t>other</a:t>
            </a:r>
            <a:r>
              <a:rPr lang="it-IT">
                <a:cs typeface="Segoe UI"/>
              </a:rPr>
              <a:t> </a:t>
            </a:r>
            <a:r>
              <a:rPr lang="it-IT" err="1">
                <a:cs typeface="Segoe UI"/>
              </a:rPr>
              <a:t>variables</a:t>
            </a:r>
            <a:r>
              <a:rPr lang="it-IT">
                <a:cs typeface="Segoe UI"/>
              </a:rPr>
              <a:t> </a:t>
            </a:r>
            <a:r>
              <a:rPr lang="it-IT" err="1">
                <a:cs typeface="Segoe UI"/>
              </a:rPr>
              <a:t>seem</a:t>
            </a:r>
            <a:r>
              <a:rPr lang="it-IT">
                <a:cs typeface="Segoe UI"/>
              </a:rPr>
              <a:t> to be </a:t>
            </a:r>
            <a:r>
              <a:rPr lang="it-IT" err="1">
                <a:cs typeface="Segoe UI"/>
              </a:rPr>
              <a:t>well</a:t>
            </a:r>
            <a:r>
              <a:rPr lang="it-IT">
                <a:cs typeface="Segoe UI"/>
              </a:rPr>
              <a:t> </a:t>
            </a:r>
            <a:r>
              <a:rPr lang="it-IT" err="1">
                <a:cs typeface="Segoe UI"/>
              </a:rPr>
              <a:t>differenciated</a:t>
            </a:r>
            <a:endParaRPr lang="it-IT" b="1" err="1">
              <a:solidFill>
                <a:srgbClr val="A100FF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056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B6DC6-2A21-429C-AA73-6EE1D0F6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Graphik Black"/>
              </a:rPr>
              <a:t>Dealing</a:t>
            </a:r>
            <a:r>
              <a:rPr lang="it-IT">
                <a:latin typeface="Graphik Black"/>
              </a:rPr>
              <a:t> with DATA ISSUES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E37233-BC53-461A-AB1D-C131C26A21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779" y="1104032"/>
            <a:ext cx="7409009" cy="45197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it-IT" sz="2400" b="1" err="1">
                <a:solidFill>
                  <a:schemeClr val="accent1"/>
                </a:solidFill>
              </a:rPr>
              <a:t>Problem</a:t>
            </a:r>
            <a:r>
              <a:rPr lang="it-IT" sz="2400" b="1">
                <a:solidFill>
                  <a:schemeClr val="accent1"/>
                </a:solidFill>
              </a:rPr>
              <a:t>:</a:t>
            </a:r>
            <a:r>
              <a:rPr lang="it-IT" sz="2400"/>
              <a:t> dataset </a:t>
            </a:r>
            <a:r>
              <a:rPr lang="en-GB" sz="2400"/>
              <a:t>contains</a:t>
            </a:r>
            <a:r>
              <a:rPr lang="it-IT" sz="2400"/>
              <a:t> 74 </a:t>
            </a:r>
            <a:r>
              <a:rPr lang="it-IT" sz="2400" err="1"/>
              <a:t>identical</a:t>
            </a:r>
            <a:r>
              <a:rPr lang="it-IT" sz="2400"/>
              <a:t> </a:t>
            </a:r>
            <a:r>
              <a:rPr lang="it-IT" sz="2400" err="1"/>
              <a:t>rows</a:t>
            </a:r>
            <a:r>
              <a:rPr lang="it-IT" sz="2400"/>
              <a:t>.</a:t>
            </a:r>
            <a:endParaRPr lang="en-US" sz="2400"/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74A222-FA9A-495F-8EA0-0EAFEF63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9FA579-8BC3-4A77-ABBE-C87A81894213}"/>
              </a:ext>
            </a:extLst>
          </p:cNvPr>
          <p:cNvSpPr txBox="1"/>
          <p:nvPr/>
        </p:nvSpPr>
        <p:spPr>
          <a:xfrm>
            <a:off x="4724400" y="320039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228600">
              <a:spcAft>
                <a:spcPts val="1200"/>
              </a:spcAft>
            </a:pPr>
            <a:endParaRPr lang="it-IT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5E4696-C356-40FE-887A-9C880D4A1901}"/>
              </a:ext>
            </a:extLst>
          </p:cNvPr>
          <p:cNvSpPr txBox="1"/>
          <p:nvPr/>
        </p:nvSpPr>
        <p:spPr>
          <a:xfrm>
            <a:off x="5010150" y="348614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228600">
              <a:spcAft>
                <a:spcPts val="1200"/>
              </a:spcAft>
            </a:pPr>
            <a:endParaRPr lang="it-IT" noProof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39AE997-B8DD-4BE1-8D32-E1A3C883ECD9}"/>
              </a:ext>
            </a:extLst>
          </p:cNvPr>
          <p:cNvSpPr txBox="1"/>
          <p:nvPr/>
        </p:nvSpPr>
        <p:spPr>
          <a:xfrm>
            <a:off x="4570823" y="3629024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228600">
              <a:spcAft>
                <a:spcPts val="1200"/>
              </a:spcAft>
            </a:pPr>
            <a:endParaRPr lang="it-IT" noProof="0"/>
          </a:p>
        </p:txBody>
      </p:sp>
      <p:pic>
        <p:nvPicPr>
          <p:cNvPr id="10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ECE59E-4B47-4674-8065-C66FF7D4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07" y="2575444"/>
            <a:ext cx="4723805" cy="344366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41605F-3904-4CA4-9647-CCB2A9D0025D}"/>
              </a:ext>
            </a:extLst>
          </p:cNvPr>
          <p:cNvSpPr txBox="1"/>
          <p:nvPr/>
        </p:nvSpPr>
        <p:spPr>
          <a:xfrm>
            <a:off x="5295900" y="377189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228600">
              <a:spcAft>
                <a:spcPts val="1200"/>
              </a:spcAft>
            </a:pPr>
            <a:endParaRPr lang="it-IT" noProof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01625C-B48E-42AA-92A6-928CB5FA8832}"/>
              </a:ext>
            </a:extLst>
          </p:cNvPr>
          <p:cNvSpPr txBox="1"/>
          <p:nvPr/>
        </p:nvSpPr>
        <p:spPr>
          <a:xfrm>
            <a:off x="371530" y="2260857"/>
            <a:ext cx="6294631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000" err="1"/>
              <a:t>Implications</a:t>
            </a:r>
            <a:r>
              <a:rPr lang="it-IT" sz="2000"/>
              <a:t>: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r>
              <a:rPr lang="it-IT" sz="2000"/>
              <a:t>0.0058% of </a:t>
            </a:r>
            <a:r>
              <a:rPr lang="it-IT" sz="2000" err="1"/>
              <a:t>total</a:t>
            </a:r>
            <a:r>
              <a:rPr lang="it-IT" sz="2000"/>
              <a:t> </a:t>
            </a:r>
            <a:r>
              <a:rPr lang="it-IT" sz="2000" err="1"/>
              <a:t>instances</a:t>
            </a:r>
            <a:r>
              <a:rPr lang="it-IT" sz="2000"/>
              <a:t> are </a:t>
            </a:r>
            <a:r>
              <a:rPr lang="it-IT" sz="2000" err="1"/>
              <a:t>duplicated</a:t>
            </a: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r>
              <a:rPr lang="it-IT" sz="2000" err="1"/>
              <a:t>Could</a:t>
            </a:r>
            <a:r>
              <a:rPr lang="it-IT" sz="2000"/>
              <a:t> be </a:t>
            </a:r>
            <a:r>
              <a:rPr lang="it-IT" sz="2000" err="1"/>
              <a:t>misreported</a:t>
            </a:r>
            <a:r>
              <a:rPr lang="it-IT" sz="2000"/>
              <a:t> data </a:t>
            </a:r>
            <a:r>
              <a:rPr lang="it-IT" sz="2000" err="1"/>
              <a:t>that</a:t>
            </a:r>
            <a:r>
              <a:rPr lang="it-IT" sz="2000"/>
              <a:t> </a:t>
            </a:r>
            <a:r>
              <a:rPr lang="it-IT" sz="2000" err="1"/>
              <a:t>will</a:t>
            </a:r>
            <a:r>
              <a:rPr lang="it-IT" sz="2000"/>
              <a:t> </a:t>
            </a:r>
            <a:r>
              <a:rPr lang="it-IT" sz="2000" err="1"/>
              <a:t>bias</a:t>
            </a:r>
            <a:r>
              <a:rPr lang="it-IT" sz="2000"/>
              <a:t> </a:t>
            </a:r>
            <a:r>
              <a:rPr lang="it-IT" sz="2000" err="1"/>
              <a:t>our</a:t>
            </a:r>
            <a:r>
              <a:rPr lang="it-IT" sz="2000"/>
              <a:t> </a:t>
            </a:r>
            <a:r>
              <a:rPr lang="it-IT" sz="2000" err="1"/>
              <a:t>analysis</a:t>
            </a: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defTabSz="228600">
              <a:spcAft>
                <a:spcPts val="1200"/>
              </a:spcAft>
            </a:pPr>
            <a:r>
              <a:rPr lang="it-IT" sz="2000"/>
              <a:t>Treatment </a:t>
            </a:r>
            <a:r>
              <a:rPr lang="it-IT" sz="2000" err="1"/>
              <a:t>identified</a:t>
            </a:r>
            <a:r>
              <a:rPr lang="it-IT" sz="2000"/>
              <a:t>: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it-IT" sz="2000"/>
              <a:t>Given the </a:t>
            </a:r>
            <a:r>
              <a:rPr lang="it-IT" sz="2000" err="1"/>
              <a:t>categorical</a:t>
            </a:r>
            <a:r>
              <a:rPr lang="it-IT" sz="2000"/>
              <a:t> nature of the dataset, </a:t>
            </a:r>
            <a:r>
              <a:rPr lang="it-IT" sz="2000" err="1"/>
              <a:t>we</a:t>
            </a:r>
            <a:r>
              <a:rPr lang="it-IT" sz="2000"/>
              <a:t> assume users </a:t>
            </a:r>
            <a:r>
              <a:rPr lang="it-IT" sz="2000" err="1"/>
              <a:t>have</a:t>
            </a:r>
            <a:r>
              <a:rPr lang="it-IT" sz="2000"/>
              <a:t> </a:t>
            </a:r>
            <a:r>
              <a:rPr lang="it-IT" sz="2000" err="1"/>
              <a:t>genuinely</a:t>
            </a:r>
            <a:r>
              <a:rPr lang="it-IT" sz="2000"/>
              <a:t> </a:t>
            </a:r>
            <a:r>
              <a:rPr lang="it-IT" sz="2000" err="1"/>
              <a:t>given</a:t>
            </a:r>
            <a:r>
              <a:rPr lang="it-IT" sz="2000"/>
              <a:t> the </a:t>
            </a:r>
            <a:r>
              <a:rPr lang="it-IT" sz="2000" err="1"/>
              <a:t>same</a:t>
            </a:r>
            <a:r>
              <a:rPr lang="it-IT" sz="2000"/>
              <a:t> </a:t>
            </a:r>
            <a:r>
              <a:rPr lang="it-IT" sz="2000" err="1"/>
              <a:t>answers</a:t>
            </a:r>
            <a:r>
              <a:rPr lang="it-IT" sz="2000"/>
              <a:t>. </a:t>
            </a:r>
            <a:r>
              <a:rPr lang="it-IT" sz="2000" err="1"/>
              <a:t>We</a:t>
            </a:r>
            <a:r>
              <a:rPr lang="it-IT" sz="2000"/>
              <a:t> </a:t>
            </a:r>
            <a:r>
              <a:rPr lang="it-IT" sz="2000" b="1" err="1">
                <a:solidFill>
                  <a:schemeClr val="accent1"/>
                </a:solidFill>
              </a:rPr>
              <a:t>retained</a:t>
            </a:r>
            <a:r>
              <a:rPr lang="it-IT" sz="2000"/>
              <a:t> the data.</a:t>
            </a:r>
          </a:p>
          <a:p>
            <a:pPr defTabSz="228600">
              <a:spcAft>
                <a:spcPts val="1200"/>
              </a:spcAft>
            </a:pP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451DC-8656-42E7-9279-E17D80D06B2D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Data Issue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4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868BC-C094-45A5-81C7-82CA5631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Graphik Black"/>
              </a:rPr>
              <a:t>DEALING WITH Data ISSUES</a:t>
            </a:r>
            <a:endParaRPr lang="it-IT" b="0">
              <a:latin typeface="Graphik Black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A9EEF3-3B6F-45EA-AAC5-4E74E263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24B18A-5BC5-4766-B9CC-83FC46F43843}"/>
              </a:ext>
            </a:extLst>
          </p:cNvPr>
          <p:cNvSpPr txBox="1"/>
          <p:nvPr/>
        </p:nvSpPr>
        <p:spPr>
          <a:xfrm>
            <a:off x="4724400" y="320039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endParaRPr lang="it-IT" noProof="0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239EB7A9-A448-4881-A312-2C35CA5E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617" y="2157323"/>
            <a:ext cx="5540153" cy="422749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96FF550-689E-412A-A03D-6F05158AEDD0}"/>
              </a:ext>
            </a:extLst>
          </p:cNvPr>
          <p:cNvSpPr txBox="1">
            <a:spLocks/>
          </p:cNvSpPr>
          <p:nvPr/>
        </p:nvSpPr>
        <p:spPr>
          <a:xfrm>
            <a:off x="373779" y="1104032"/>
            <a:ext cx="7409009" cy="4519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b="1" err="1">
                <a:solidFill>
                  <a:schemeClr val="accent1"/>
                </a:solidFill>
              </a:rPr>
              <a:t>Problem</a:t>
            </a:r>
            <a:r>
              <a:rPr lang="it-IT" sz="2400" b="1">
                <a:solidFill>
                  <a:schemeClr val="accent1"/>
                </a:solidFill>
              </a:rPr>
              <a:t>:</a:t>
            </a:r>
            <a:r>
              <a:rPr lang="it-IT" sz="2400"/>
              <a:t> dataset </a:t>
            </a:r>
            <a:r>
              <a:rPr lang="it-IT" sz="2400" err="1"/>
              <a:t>contains</a:t>
            </a:r>
            <a:r>
              <a:rPr lang="it-IT" sz="2400"/>
              <a:t> </a:t>
            </a:r>
            <a:r>
              <a:rPr lang="it-IT" sz="2400" err="1"/>
              <a:t>missing</a:t>
            </a:r>
            <a:r>
              <a:rPr lang="it-IT" sz="2400"/>
              <a:t> </a:t>
            </a:r>
            <a:r>
              <a:rPr lang="it-IT" sz="2400" err="1"/>
              <a:t>values</a:t>
            </a:r>
            <a:r>
              <a:rPr lang="it-IT" sz="2400"/>
              <a:t>.</a:t>
            </a:r>
            <a:endParaRPr lang="en-US" sz="2400"/>
          </a:p>
          <a:p>
            <a:pPr marL="0" indent="0">
              <a:buFont typeface="Graphik" panose="020B0604020202020204" pitchFamily="34" charset="0"/>
              <a:buNone/>
            </a:pPr>
            <a:endParaRPr lang="it-IT"/>
          </a:p>
          <a:p>
            <a:pPr marL="0" indent="0">
              <a:buFont typeface="Graphik" panose="020B0604020202020204" pitchFamily="34" charset="0"/>
              <a:buNone/>
            </a:pPr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6ACDCE-1E37-46A1-B1F5-72A27F3A6E8A}"/>
              </a:ext>
            </a:extLst>
          </p:cNvPr>
          <p:cNvSpPr txBox="1"/>
          <p:nvPr/>
        </p:nvSpPr>
        <p:spPr>
          <a:xfrm>
            <a:off x="371530" y="1856666"/>
            <a:ext cx="6294631" cy="65864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000" err="1"/>
              <a:t>Implications</a:t>
            </a:r>
            <a:r>
              <a:rPr lang="it-IT" sz="2000"/>
              <a:t>: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r>
              <a:rPr lang="it-IT" sz="2000"/>
              <a:t>The car </a:t>
            </a:r>
            <a:r>
              <a:rPr lang="it-IT" sz="2000" err="1"/>
              <a:t>column</a:t>
            </a:r>
            <a:r>
              <a:rPr lang="it-IT" sz="2000"/>
              <a:t> </a:t>
            </a:r>
            <a:r>
              <a:rPr lang="it-IT" sz="2000" err="1"/>
              <a:t>has</a:t>
            </a:r>
            <a:r>
              <a:rPr lang="it-IT" sz="2000"/>
              <a:t> </a:t>
            </a:r>
            <a:r>
              <a:rPr lang="it-IT" sz="2000">
                <a:ea typeface="+mn-lt"/>
                <a:cs typeface="+mn-lt"/>
              </a:rPr>
              <a:t>99% </a:t>
            </a:r>
            <a:r>
              <a:rPr lang="it-IT" sz="2000" err="1">
                <a:ea typeface="+mn-lt"/>
                <a:cs typeface="+mn-lt"/>
              </a:rPr>
              <a:t>missing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values</a:t>
            </a:r>
            <a:r>
              <a:rPr lang="it-IT" sz="2000">
                <a:ea typeface="+mn-lt"/>
                <a:cs typeface="+mn-lt"/>
              </a:rPr>
              <a:t> and </a:t>
            </a:r>
            <a:r>
              <a:rPr lang="it-IT" sz="2000" err="1">
                <a:ea typeface="+mn-lt"/>
                <a:cs typeface="+mn-lt"/>
              </a:rPr>
              <a:t>is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not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adding</a:t>
            </a:r>
            <a:r>
              <a:rPr lang="it-IT" sz="2000">
                <a:ea typeface="+mn-lt"/>
                <a:cs typeface="+mn-lt"/>
              </a:rPr>
              <a:t> information.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have</a:t>
            </a:r>
            <a:r>
              <a:rPr lang="it-IT" sz="2000"/>
              <a:t> to </a:t>
            </a:r>
            <a:r>
              <a:rPr lang="it-IT" sz="2000" err="1"/>
              <a:t>understand</a:t>
            </a:r>
            <a:r>
              <a:rPr lang="it-IT" sz="2000"/>
              <a:t> the </a:t>
            </a:r>
            <a:r>
              <a:rPr lang="it-IT" sz="2000" err="1"/>
              <a:t>reason</a:t>
            </a:r>
            <a:r>
              <a:rPr lang="it-IT" sz="2000"/>
              <a:t> </a:t>
            </a:r>
            <a:r>
              <a:rPr lang="it-IT" sz="2000" err="1"/>
              <a:t>behind</a:t>
            </a:r>
            <a:r>
              <a:rPr lang="it-IT" sz="2000"/>
              <a:t> </a:t>
            </a:r>
            <a:r>
              <a:rPr lang="it-IT" sz="2000" err="1"/>
              <a:t>missing</a:t>
            </a:r>
            <a:r>
              <a:rPr lang="it-IT" sz="2000"/>
              <a:t> </a:t>
            </a:r>
            <a:r>
              <a:rPr lang="it-IT" sz="2000" err="1"/>
              <a:t>values</a:t>
            </a:r>
            <a:r>
              <a:rPr lang="it-IT" sz="2000"/>
              <a:t>. 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defTabSz="228600">
              <a:spcAft>
                <a:spcPts val="1200"/>
              </a:spcAft>
            </a:pPr>
            <a:endParaRPr lang="it-IT" sz="2000"/>
          </a:p>
          <a:p>
            <a:pPr defTabSz="228600">
              <a:spcAft>
                <a:spcPts val="1200"/>
              </a:spcAft>
            </a:pPr>
            <a:r>
              <a:rPr lang="it-IT" sz="2000"/>
              <a:t>Treatment </a:t>
            </a:r>
            <a:r>
              <a:rPr lang="it-IT" sz="2000" err="1"/>
              <a:t>identified</a:t>
            </a:r>
            <a:r>
              <a:rPr lang="it-IT" sz="2000"/>
              <a:t>:</a:t>
            </a:r>
          </a:p>
          <a:p>
            <a:pPr defTabSz="228600">
              <a:spcAft>
                <a:spcPts val="1200"/>
              </a:spcAft>
            </a:pPr>
            <a:r>
              <a:rPr lang="it-IT" sz="2000"/>
              <a:t>The "car" </a:t>
            </a:r>
            <a:r>
              <a:rPr lang="it-IT" sz="2000" err="1"/>
              <a:t>column</a:t>
            </a:r>
            <a:r>
              <a:rPr lang="it-IT" sz="2000"/>
              <a:t> </a:t>
            </a:r>
            <a:r>
              <a:rPr lang="it-IT" sz="2000" err="1"/>
              <a:t>was</a:t>
            </a:r>
            <a:r>
              <a:rPr lang="it-IT" sz="2000"/>
              <a:t> </a:t>
            </a:r>
            <a:r>
              <a:rPr lang="it-IT" sz="2000" err="1"/>
              <a:t>dropped</a:t>
            </a:r>
            <a:r>
              <a:rPr lang="it-IT" sz="2000"/>
              <a:t>. The </a:t>
            </a:r>
            <a:r>
              <a:rPr lang="it-IT" sz="2000" err="1"/>
              <a:t>remaining</a:t>
            </a:r>
            <a:r>
              <a:rPr lang="it-IT" sz="2000"/>
              <a:t> </a:t>
            </a:r>
            <a:r>
              <a:rPr lang="it-IT" sz="2000" err="1"/>
              <a:t>missing</a:t>
            </a:r>
            <a:r>
              <a:rPr lang="it-IT" sz="2000"/>
              <a:t> </a:t>
            </a:r>
            <a:r>
              <a:rPr lang="it-IT" sz="2000" err="1"/>
              <a:t>values</a:t>
            </a:r>
            <a:r>
              <a:rPr lang="it-IT" sz="2000"/>
              <a:t>, </a:t>
            </a:r>
            <a:r>
              <a:rPr lang="it-IT" sz="2000" err="1"/>
              <a:t>probably</a:t>
            </a:r>
            <a:r>
              <a:rPr lang="it-IT" sz="2000"/>
              <a:t> due to users </a:t>
            </a:r>
            <a:r>
              <a:rPr lang="it-IT" sz="2000" err="1"/>
              <a:t>not</a:t>
            </a:r>
            <a:r>
              <a:rPr lang="it-IT" sz="2000"/>
              <a:t> </a:t>
            </a:r>
            <a:r>
              <a:rPr lang="it-IT" sz="2000" err="1"/>
              <a:t>willing</a:t>
            </a:r>
            <a:r>
              <a:rPr lang="it-IT" sz="2000"/>
              <a:t> to </a:t>
            </a:r>
            <a:r>
              <a:rPr lang="it-IT" sz="2000" err="1"/>
              <a:t>respond</a:t>
            </a:r>
            <a:r>
              <a:rPr lang="it-IT" sz="2000"/>
              <a:t> to </a:t>
            </a:r>
            <a:r>
              <a:rPr lang="it-IT" sz="2000" err="1"/>
              <a:t>certain</a:t>
            </a:r>
            <a:r>
              <a:rPr lang="it-IT" sz="2000"/>
              <a:t> </a:t>
            </a:r>
            <a:r>
              <a:rPr lang="it-IT" sz="2000" err="1"/>
              <a:t>questions</a:t>
            </a:r>
            <a:r>
              <a:rPr lang="it-IT" sz="2000"/>
              <a:t>, are </a:t>
            </a:r>
            <a:r>
              <a:rPr lang="it-IT" sz="2000" err="1"/>
              <a:t>also</a:t>
            </a:r>
            <a:r>
              <a:rPr lang="it-IT" sz="2000"/>
              <a:t> </a:t>
            </a:r>
            <a:r>
              <a:rPr lang="it-IT" sz="2000" err="1"/>
              <a:t>dropped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</a:t>
            </a:r>
            <a:r>
              <a:rPr lang="it-IT" sz="2000" err="1"/>
              <a:t>they</a:t>
            </a:r>
            <a:r>
              <a:rPr lang="it-IT" sz="2000"/>
              <a:t> are </a:t>
            </a:r>
            <a:r>
              <a:rPr lang="it-IT" sz="2000" err="1"/>
              <a:t>few</a:t>
            </a:r>
            <a:r>
              <a:rPr lang="it-IT" sz="2000"/>
              <a:t> and the sample size </a:t>
            </a:r>
            <a:r>
              <a:rPr lang="it-IT" sz="2000" err="1"/>
              <a:t>is</a:t>
            </a:r>
            <a:r>
              <a:rPr lang="it-IT" sz="2000"/>
              <a:t> big </a:t>
            </a:r>
            <a:r>
              <a:rPr lang="it-IT" sz="2000" err="1"/>
              <a:t>enough</a:t>
            </a:r>
            <a:r>
              <a:rPr lang="it-IT" sz="2000"/>
              <a:t>.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sz="20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2A3A1-660C-480F-AB2B-B29F9DF0F63F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Data Issue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7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1" descr="Flag1 with solid fill">
            <a:extLst>
              <a:ext uri="{FF2B5EF4-FFF2-40B4-BE49-F238E27FC236}">
                <a16:creationId xmlns:a16="http://schemas.microsoft.com/office/drawing/2014/main" id="{E070D7D4-330D-4306-A84E-641A454EE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656" y="343375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E90B78-0ACE-4A77-B8C4-F3F9A2C4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raphik Black"/>
              </a:rPr>
              <a:t>What comes ahead 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93669-5F47-401C-B129-FD04C6C8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E58E8-751C-4E76-A2C7-541B67445EC8}"/>
              </a:ext>
            </a:extLst>
          </p:cNvPr>
          <p:cNvSpPr txBox="1"/>
          <p:nvPr/>
        </p:nvSpPr>
        <p:spPr>
          <a:xfrm>
            <a:off x="530087" y="1888435"/>
            <a:ext cx="8812694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400" b="1" dirty="0">
                <a:solidFill>
                  <a:srgbClr val="A100FF"/>
                </a:solidFill>
              </a:rPr>
              <a:t>- Investigating the relationships </a:t>
            </a:r>
            <a:r>
              <a:rPr lang="en-US" sz="2400" dirty="0"/>
              <a:t>between features and how they affect the use rate of the coupons</a:t>
            </a:r>
          </a:p>
          <a:p>
            <a:pPr defTabSz="228600">
              <a:spcAft>
                <a:spcPts val="12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defTabSz="228600"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</a:rPr>
              <a:t>- </a:t>
            </a:r>
            <a:r>
              <a:rPr lang="en-US" sz="2400" b="1" dirty="0">
                <a:solidFill>
                  <a:srgbClr val="A100FF"/>
                </a:solidFill>
              </a:rPr>
              <a:t>Extract data insights</a:t>
            </a:r>
            <a:r>
              <a:rPr lang="en-US" sz="2400" dirty="0">
                <a:solidFill>
                  <a:srgbClr val="000000"/>
                </a:solidFill>
              </a:rPr>
              <a:t> from variables interactions</a:t>
            </a:r>
          </a:p>
          <a:p>
            <a:pPr defTabSz="228600">
              <a:spcAft>
                <a:spcPts val="1200"/>
              </a:spcAft>
            </a:pPr>
            <a:endParaRPr lang="en-US" sz="2400" b="1">
              <a:solidFill>
                <a:srgbClr val="A100FF"/>
              </a:solidFill>
            </a:endParaRPr>
          </a:p>
          <a:p>
            <a:pPr defTabSz="228600">
              <a:spcAft>
                <a:spcPts val="1200"/>
              </a:spcAft>
            </a:pPr>
            <a:r>
              <a:rPr lang="en-US" sz="2400" b="1" dirty="0">
                <a:solidFill>
                  <a:srgbClr val="A100FF"/>
                </a:solidFill>
              </a:rPr>
              <a:t>- Choosing the features</a:t>
            </a:r>
            <a:r>
              <a:rPr lang="en-US" sz="2400" dirty="0"/>
              <a:t> more useful to explain coupons' use </a:t>
            </a:r>
            <a:endParaRPr lang="en-US"/>
          </a:p>
          <a:p>
            <a:pPr defTabSz="228600">
              <a:spcAft>
                <a:spcPts val="1200"/>
              </a:spcAft>
            </a:pPr>
            <a:endParaRPr lang="en-US" sz="2400" b="1">
              <a:solidFill>
                <a:srgbClr val="A100FF"/>
              </a:solidFill>
            </a:endParaRPr>
          </a:p>
          <a:p>
            <a:pPr defTabSz="228600">
              <a:spcAft>
                <a:spcPts val="1200"/>
              </a:spcAft>
            </a:pPr>
            <a:r>
              <a:rPr lang="en-US" sz="2400" b="1" dirty="0">
                <a:solidFill>
                  <a:srgbClr val="A100FF"/>
                </a:solidFill>
              </a:rPr>
              <a:t>- Creating a model</a:t>
            </a:r>
            <a:r>
              <a:rPr lang="en-US" sz="2400" dirty="0"/>
              <a:t> able to recognize which type of customers are more likely to use the coupon</a:t>
            </a:r>
            <a:endParaRPr lang="en-US" dirty="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B0233-9204-4D93-9A30-91CD698C434D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Next Steps</a:t>
            </a:r>
            <a:endParaRPr lang="en-US"/>
          </a:p>
        </p:txBody>
      </p:sp>
      <p:pic>
        <p:nvPicPr>
          <p:cNvPr id="9" name="Graphic 9" descr="Pointed Hat with solid fill">
            <a:extLst>
              <a:ext uri="{FF2B5EF4-FFF2-40B4-BE49-F238E27FC236}">
                <a16:creationId xmlns:a16="http://schemas.microsoft.com/office/drawing/2014/main" id="{6560EEFE-50BB-4426-A6C3-ED9BB1377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5658" y="5152408"/>
            <a:ext cx="914400" cy="914400"/>
          </a:xfrm>
          <a:prstGeom prst="rect">
            <a:avLst/>
          </a:prstGeom>
        </p:spPr>
      </p:pic>
      <p:pic>
        <p:nvPicPr>
          <p:cNvPr id="10" name="Graphic 10" descr="Magnifying glass with solid fill">
            <a:extLst>
              <a:ext uri="{FF2B5EF4-FFF2-40B4-BE49-F238E27FC236}">
                <a16:creationId xmlns:a16="http://schemas.microsoft.com/office/drawing/2014/main" id="{F0FA25D7-6015-4DD4-8508-ED1B829986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2783" y="18254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1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7D356-3C08-4CA8-9F5A-114FBF2C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Graphik Black"/>
              </a:rPr>
              <a:t>Dealing</a:t>
            </a:r>
            <a:r>
              <a:rPr lang="it-IT">
                <a:latin typeface="Graphik Black"/>
              </a:rPr>
              <a:t> with </a:t>
            </a:r>
            <a:r>
              <a:rPr lang="it-IT" err="1">
                <a:latin typeface="Graphik Black"/>
              </a:rPr>
              <a:t>categorical</a:t>
            </a:r>
            <a:r>
              <a:rPr lang="it-IT">
                <a:latin typeface="Graphik Black"/>
              </a:rPr>
              <a:t> </a:t>
            </a:r>
            <a:r>
              <a:rPr lang="it-IT" err="1">
                <a:latin typeface="Graphik Black"/>
              </a:rPr>
              <a:t>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CD7D52-8D4E-495B-BAE9-3FC5506C1A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562" y="1127262"/>
            <a:ext cx="11430000" cy="518463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it-IT" err="1"/>
              <a:t>Categorical</a:t>
            </a:r>
            <a:r>
              <a:rPr lang="it-IT"/>
              <a:t> </a:t>
            </a:r>
            <a:r>
              <a:rPr lang="it-IT" err="1"/>
              <a:t>variables</a:t>
            </a:r>
            <a:r>
              <a:rPr lang="it-IT"/>
              <a:t> take </a:t>
            </a:r>
            <a:r>
              <a:rPr lang="it-IT" err="1"/>
              <a:t>values</a:t>
            </a:r>
            <a:r>
              <a:rPr lang="it-IT"/>
              <a:t> </a:t>
            </a:r>
            <a:r>
              <a:rPr lang="it-IT" err="1"/>
              <a:t>within</a:t>
            </a:r>
            <a:r>
              <a:rPr lang="it-IT"/>
              <a:t> a discrete set of </a:t>
            </a:r>
            <a:r>
              <a:rPr lang="it-IT" err="1"/>
              <a:t>values</a:t>
            </a:r>
            <a:r>
              <a:rPr lang="it-IT"/>
              <a:t> (</a:t>
            </a:r>
            <a:r>
              <a:rPr lang="it-IT" err="1"/>
              <a:t>either</a:t>
            </a:r>
            <a:r>
              <a:rPr lang="it-IT"/>
              <a:t> </a:t>
            </a:r>
            <a:r>
              <a:rPr lang="it-IT" err="1"/>
              <a:t>nominal</a:t>
            </a:r>
            <a:r>
              <a:rPr lang="it-IT"/>
              <a:t> or </a:t>
            </a:r>
            <a:r>
              <a:rPr lang="it-IT" err="1"/>
              <a:t>numeric</a:t>
            </a:r>
            <a:r>
              <a:rPr lang="it-IT"/>
              <a:t>).</a:t>
            </a:r>
          </a:p>
          <a:p>
            <a:pPr marL="0" indent="0">
              <a:buNone/>
            </a:pPr>
            <a:r>
              <a:rPr lang="it-IT"/>
              <a:t>In case of </a:t>
            </a:r>
            <a:r>
              <a:rPr lang="it-IT" err="1"/>
              <a:t>nominal</a:t>
            </a:r>
            <a:r>
              <a:rPr lang="it-IT"/>
              <a:t> </a:t>
            </a:r>
            <a:r>
              <a:rPr lang="it-IT" err="1"/>
              <a:t>levels</a:t>
            </a:r>
            <a:r>
              <a:rPr lang="it-IT"/>
              <a:t>, the </a:t>
            </a:r>
            <a:r>
              <a:rPr lang="it-IT" err="1"/>
              <a:t>raw</a:t>
            </a:r>
            <a:r>
              <a:rPr lang="it-IT"/>
              <a:t> format </a:t>
            </a:r>
            <a:r>
              <a:rPr lang="it-IT" err="1"/>
              <a:t>has</a:t>
            </a:r>
            <a:r>
              <a:rPr lang="it-IT"/>
              <a:t> to be </a:t>
            </a:r>
            <a:r>
              <a:rPr lang="it-IT" err="1"/>
              <a:t>modified</a:t>
            </a:r>
            <a:r>
              <a:rPr lang="it-IT"/>
              <a:t> in order to be </a:t>
            </a:r>
            <a:r>
              <a:rPr lang="it-IT" err="1"/>
              <a:t>worked</a:t>
            </a:r>
            <a:r>
              <a:rPr lang="it-IT"/>
              <a:t> by </a:t>
            </a:r>
            <a:r>
              <a:rPr lang="it-IT" err="1"/>
              <a:t>certain</a:t>
            </a:r>
            <a:r>
              <a:rPr lang="it-IT"/>
              <a:t> machine </a:t>
            </a:r>
          </a:p>
          <a:p>
            <a:pPr marL="0" indent="0">
              <a:buNone/>
            </a:pPr>
            <a:r>
              <a:rPr lang="it-IT"/>
              <a:t>learning </a:t>
            </a:r>
            <a:r>
              <a:rPr lang="it-IT" err="1"/>
              <a:t>algorithms</a:t>
            </a:r>
            <a:r>
              <a:rPr lang="it-IT"/>
              <a:t> (e.g. </a:t>
            </a:r>
            <a:r>
              <a:rPr lang="it-IT" err="1"/>
              <a:t>logistic</a:t>
            </a:r>
            <a:r>
              <a:rPr lang="it-IT"/>
              <a:t> </a:t>
            </a:r>
            <a:r>
              <a:rPr lang="it-IT" err="1"/>
              <a:t>regression</a:t>
            </a:r>
            <a:r>
              <a:rPr lang="it-IT"/>
              <a:t>). In the following some techniques are </a:t>
            </a:r>
            <a:r>
              <a:rPr lang="it-IT" err="1"/>
              <a:t>listed</a:t>
            </a:r>
            <a:r>
              <a:rPr lang="it-IT"/>
              <a:t>:</a:t>
            </a:r>
          </a:p>
          <a:p>
            <a:pPr marL="0" indent="0">
              <a:buNone/>
            </a:pPr>
            <a:endParaRPr lang="it-IT"/>
          </a:p>
          <a:p>
            <a:pPr marL="342900" indent="-342900"/>
            <a:r>
              <a:rPr lang="it-IT" err="1"/>
              <a:t>Converting</a:t>
            </a:r>
            <a:r>
              <a:rPr lang="it-IT"/>
              <a:t> </a:t>
            </a:r>
            <a:r>
              <a:rPr lang="it-IT" err="1"/>
              <a:t>nominal</a:t>
            </a:r>
            <a:r>
              <a:rPr lang="it-IT"/>
              <a:t> </a:t>
            </a:r>
            <a:r>
              <a:rPr lang="it-IT" err="1"/>
              <a:t>levels</a:t>
            </a:r>
            <a:r>
              <a:rPr lang="it-IT"/>
              <a:t> to a range of </a:t>
            </a:r>
            <a:r>
              <a:rPr lang="it-IT" err="1"/>
              <a:t>numbers</a:t>
            </a:r>
            <a:r>
              <a:rPr lang="it-IT"/>
              <a:t>  (</a:t>
            </a:r>
            <a:r>
              <a:rPr lang="it-IT" err="1"/>
              <a:t>drawback</a:t>
            </a:r>
            <a:r>
              <a:rPr lang="it-IT"/>
              <a:t>: </a:t>
            </a:r>
            <a:r>
              <a:rPr lang="it-IT" err="1"/>
              <a:t>numerical</a:t>
            </a:r>
            <a:r>
              <a:rPr lang="it-IT"/>
              <a:t> </a:t>
            </a:r>
            <a:r>
              <a:rPr lang="it-IT" err="1"/>
              <a:t>values</a:t>
            </a:r>
            <a:r>
              <a:rPr lang="it-IT"/>
              <a:t> </a:t>
            </a:r>
            <a:r>
              <a:rPr lang="it-IT" err="1"/>
              <a:t>might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reflect</a:t>
            </a:r>
            <a:r>
              <a:rPr lang="it-IT"/>
              <a:t> the </a:t>
            </a:r>
            <a:r>
              <a:rPr lang="it-IT" err="1"/>
              <a:t>real</a:t>
            </a:r>
            <a:r>
              <a:rPr lang="it-IT"/>
              <a:t> </a:t>
            </a:r>
            <a:r>
              <a:rPr lang="it-IT" err="1"/>
              <a:t>relationaship</a:t>
            </a:r>
            <a:r>
              <a:rPr lang="it-IT"/>
              <a:t> </a:t>
            </a:r>
            <a:r>
              <a:rPr lang="it-IT" err="1"/>
              <a:t>within</a:t>
            </a:r>
            <a:r>
              <a:rPr lang="it-IT"/>
              <a:t> and </a:t>
            </a:r>
            <a:r>
              <a:rPr lang="it-IT" err="1"/>
              <a:t>across</a:t>
            </a:r>
            <a:r>
              <a:rPr lang="it-IT"/>
              <a:t> the features. The </a:t>
            </a:r>
            <a:r>
              <a:rPr lang="it-IT" err="1"/>
              <a:t>assigned</a:t>
            </a:r>
            <a:r>
              <a:rPr lang="it-IT"/>
              <a:t> 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also</a:t>
            </a:r>
            <a:r>
              <a:rPr lang="it-IT"/>
              <a:t>  </a:t>
            </a:r>
            <a:r>
              <a:rPr lang="it-IT" err="1"/>
              <a:t>implies</a:t>
            </a:r>
            <a:r>
              <a:rPr lang="it-IT"/>
              <a:t> an </a:t>
            </a:r>
            <a:r>
              <a:rPr lang="it-IT" err="1"/>
              <a:t>ordinal</a:t>
            </a:r>
            <a:r>
              <a:rPr lang="it-IT"/>
              <a:t> </a:t>
            </a:r>
            <a:r>
              <a:rPr lang="it-IT" err="1"/>
              <a:t>relationship</a:t>
            </a:r>
            <a:r>
              <a:rPr lang="it-IT"/>
              <a:t> of </a:t>
            </a:r>
            <a:r>
              <a:rPr lang="it-IT" err="1"/>
              <a:t>levels</a:t>
            </a:r>
            <a:r>
              <a:rPr lang="it-IT"/>
              <a:t> </a:t>
            </a:r>
            <a:r>
              <a:rPr lang="it-IT" err="1"/>
              <a:t>within</a:t>
            </a:r>
            <a:r>
              <a:rPr lang="it-IT"/>
              <a:t> the feature. </a:t>
            </a:r>
            <a:r>
              <a:rPr lang="it-IT" err="1"/>
              <a:t>It's</a:t>
            </a:r>
            <a:r>
              <a:rPr lang="it-IT"/>
              <a:t> a </a:t>
            </a:r>
            <a:r>
              <a:rPr lang="it-IT" err="1"/>
              <a:t>possible</a:t>
            </a:r>
            <a:r>
              <a:rPr lang="it-IT"/>
              <a:t> </a:t>
            </a:r>
            <a:r>
              <a:rPr lang="it-IT" err="1"/>
              <a:t>solution</a:t>
            </a:r>
            <a:r>
              <a:rPr lang="it-IT"/>
              <a:t> for </a:t>
            </a:r>
            <a:r>
              <a:rPr lang="it-IT" i="1" err="1"/>
              <a:t>ordinal</a:t>
            </a:r>
            <a:r>
              <a:rPr lang="it-IT"/>
              <a:t> </a:t>
            </a:r>
            <a:r>
              <a:rPr lang="it-IT" err="1"/>
              <a:t>variables</a:t>
            </a:r>
            <a:r>
              <a:rPr lang="it-IT"/>
              <a:t>).</a:t>
            </a:r>
          </a:p>
          <a:p>
            <a:pPr marL="342900" indent="-342900"/>
            <a:r>
              <a:rPr lang="it-IT"/>
              <a:t>One-Hot Encoding (</a:t>
            </a:r>
            <a:r>
              <a:rPr lang="it-IT" err="1"/>
              <a:t>drawback</a:t>
            </a:r>
            <a:r>
              <a:rPr lang="it-IT"/>
              <a:t>: a new feature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 of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categorical</a:t>
            </a:r>
            <a:r>
              <a:rPr lang="it-IT"/>
              <a:t> </a:t>
            </a:r>
            <a:r>
              <a:rPr lang="it-IT" err="1"/>
              <a:t>variable</a:t>
            </a:r>
            <a:r>
              <a:rPr lang="it-IT"/>
              <a:t> lead to </a:t>
            </a:r>
            <a:r>
              <a:rPr lang="it-IT" err="1"/>
              <a:t>expansion</a:t>
            </a:r>
            <a:r>
              <a:rPr lang="it-IT"/>
              <a:t> of the feature </a:t>
            </a:r>
            <a:r>
              <a:rPr lang="it-IT" err="1"/>
              <a:t>space</a:t>
            </a:r>
            <a:r>
              <a:rPr lang="it-IT"/>
              <a:t> </a:t>
            </a:r>
            <a:r>
              <a:rPr lang="it-IT" err="1"/>
              <a:t>linearly</a:t>
            </a:r>
            <a:r>
              <a:rPr lang="it-IT"/>
              <a:t> in the </a:t>
            </a:r>
            <a:r>
              <a:rPr lang="it-IT" err="1"/>
              <a:t>number</a:t>
            </a:r>
            <a:r>
              <a:rPr lang="it-IT"/>
              <a:t> of </a:t>
            </a:r>
            <a:r>
              <a:rPr lang="it-IT" err="1"/>
              <a:t>levels</a:t>
            </a:r>
            <a:r>
              <a:rPr lang="it-IT"/>
              <a:t>. The </a:t>
            </a:r>
            <a:r>
              <a:rPr lang="it-IT" err="1"/>
              <a:t>presence</a:t>
            </a:r>
            <a:r>
              <a:rPr lang="it-IT"/>
              <a:t> of </a:t>
            </a:r>
            <a:r>
              <a:rPr lang="it-IT" err="1"/>
              <a:t>lots</a:t>
            </a:r>
            <a:r>
              <a:rPr lang="it-IT"/>
              <a:t> of </a:t>
            </a:r>
            <a:r>
              <a:rPr lang="it-IT" err="1"/>
              <a:t>categorical</a:t>
            </a:r>
            <a:r>
              <a:rPr lang="it-IT"/>
              <a:t> </a:t>
            </a:r>
            <a:r>
              <a:rPr lang="it-IT" err="1"/>
              <a:t>variables</a:t>
            </a:r>
            <a:r>
              <a:rPr lang="it-IT"/>
              <a:t> create a new sparse dataset. </a:t>
            </a:r>
            <a:r>
              <a:rPr lang="it-IT" err="1"/>
              <a:t>Dropping</a:t>
            </a:r>
            <a:r>
              <a:rPr lang="it-IT"/>
              <a:t> techniques can be </a:t>
            </a:r>
            <a:r>
              <a:rPr lang="it-IT" err="1"/>
              <a:t>exploited</a:t>
            </a:r>
            <a:r>
              <a:rPr lang="it-IT"/>
              <a:t> to reduce the </a:t>
            </a:r>
            <a:r>
              <a:rPr lang="it-IT" err="1"/>
              <a:t>number</a:t>
            </a:r>
            <a:r>
              <a:rPr lang="it-IT"/>
              <a:t> of new </a:t>
            </a:r>
            <a:r>
              <a:rPr lang="it-IT" err="1"/>
              <a:t>variables</a:t>
            </a:r>
            <a:r>
              <a:rPr lang="it-IT"/>
              <a:t>)</a:t>
            </a:r>
          </a:p>
          <a:p>
            <a:pPr marL="342900" indent="-342900"/>
            <a:r>
              <a:rPr lang="it-IT" err="1"/>
              <a:t>Additional</a:t>
            </a:r>
            <a:r>
              <a:rPr lang="it-IT"/>
              <a:t> </a:t>
            </a:r>
            <a:r>
              <a:rPr lang="it-IT" err="1"/>
              <a:t>implications</a:t>
            </a:r>
            <a:r>
              <a:rPr lang="it-IT"/>
              <a:t>: </a:t>
            </a:r>
            <a:r>
              <a:rPr lang="it-IT" err="1"/>
              <a:t>increasing</a:t>
            </a:r>
            <a:r>
              <a:rPr lang="it-IT"/>
              <a:t> the </a:t>
            </a:r>
            <a:r>
              <a:rPr lang="it-IT" err="1"/>
              <a:t>number</a:t>
            </a:r>
            <a:r>
              <a:rPr lang="it-IT"/>
              <a:t> of features </a:t>
            </a:r>
            <a:r>
              <a:rPr lang="it-IT" err="1"/>
              <a:t>might</a:t>
            </a:r>
            <a:r>
              <a:rPr lang="it-IT"/>
              <a:t> lead to a multi-</a:t>
            </a:r>
            <a:r>
              <a:rPr lang="it-IT" err="1"/>
              <a:t>collinearity</a:t>
            </a:r>
            <a:r>
              <a:rPr lang="it-IT"/>
              <a:t> </a:t>
            </a:r>
            <a:r>
              <a:rPr lang="it-IT" err="1"/>
              <a:t>problem</a:t>
            </a:r>
            <a:r>
              <a:rPr lang="it-IT"/>
              <a:t> to be </a:t>
            </a:r>
            <a:r>
              <a:rPr lang="it-IT" err="1"/>
              <a:t>analysed</a:t>
            </a:r>
            <a:r>
              <a:rPr lang="it-IT"/>
              <a:t>. </a:t>
            </a:r>
            <a:r>
              <a:rPr lang="it-IT" err="1"/>
              <a:t>Moreover</a:t>
            </a:r>
            <a:r>
              <a:rPr lang="it-IT"/>
              <a:t>, some </a:t>
            </a:r>
            <a:r>
              <a:rPr lang="it-IT" err="1"/>
              <a:t>categories</a:t>
            </a:r>
            <a:r>
              <a:rPr lang="it-IT"/>
              <a:t> are </a:t>
            </a:r>
            <a:r>
              <a:rPr lang="it-IT" err="1"/>
              <a:t>barely</a:t>
            </a:r>
            <a:r>
              <a:rPr lang="it-IT"/>
              <a:t> </a:t>
            </a:r>
            <a:r>
              <a:rPr lang="it-IT" err="1"/>
              <a:t>represented</a:t>
            </a:r>
            <a:r>
              <a:rPr lang="it-IT"/>
              <a:t> and </a:t>
            </a:r>
            <a:r>
              <a:rPr lang="it-IT" err="1"/>
              <a:t>they</a:t>
            </a:r>
            <a:r>
              <a:rPr lang="it-IT"/>
              <a:t> </a:t>
            </a:r>
            <a:r>
              <a:rPr lang="it-IT" err="1"/>
              <a:t>might</a:t>
            </a:r>
            <a:r>
              <a:rPr lang="it-IT"/>
              <a:t> be </a:t>
            </a:r>
            <a:r>
              <a:rPr lang="it-IT" err="1"/>
              <a:t>incorporated</a:t>
            </a:r>
            <a:r>
              <a:rPr lang="it-IT"/>
              <a:t> </a:t>
            </a:r>
            <a:r>
              <a:rPr lang="it-IT" err="1"/>
              <a:t>into</a:t>
            </a:r>
            <a:r>
              <a:rPr lang="it-IT"/>
              <a:t> </a:t>
            </a:r>
            <a:r>
              <a:rPr lang="it-IT" err="1"/>
              <a:t>other</a:t>
            </a:r>
            <a:r>
              <a:rPr lang="it-IT"/>
              <a:t> </a:t>
            </a:r>
            <a:r>
              <a:rPr lang="it-IT" err="1"/>
              <a:t>categories</a:t>
            </a:r>
            <a:r>
              <a:rPr lang="it-IT"/>
              <a:t>. </a:t>
            </a:r>
            <a:r>
              <a:rPr lang="it-IT" err="1"/>
              <a:t>Additionally</a:t>
            </a:r>
            <a:r>
              <a:rPr lang="it-IT"/>
              <a:t>, </a:t>
            </a:r>
            <a:r>
              <a:rPr lang="it-IT" err="1"/>
              <a:t>penalized</a:t>
            </a:r>
            <a:r>
              <a:rPr lang="it-IT"/>
              <a:t> </a:t>
            </a:r>
            <a:r>
              <a:rPr lang="it-IT" err="1"/>
              <a:t>regressions</a:t>
            </a:r>
            <a:r>
              <a:rPr lang="it-IT"/>
              <a:t> models can be </a:t>
            </a:r>
            <a:r>
              <a:rPr lang="it-IT" err="1"/>
              <a:t>applied</a:t>
            </a:r>
            <a:r>
              <a:rPr lang="it-IT"/>
              <a:t> for sparse data (e.g. </a:t>
            </a:r>
            <a:r>
              <a:rPr lang="it-IT" err="1"/>
              <a:t>regularization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 Lasso or Ridge). 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34D3EE-3A69-4D17-97AB-1B4D6C2B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E37CD-999B-4FE2-BC4A-99713DAB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Graphik Black"/>
              </a:rPr>
              <a:t>Relevance</a:t>
            </a:r>
            <a:r>
              <a:rPr lang="it-IT" dirty="0">
                <a:latin typeface="Graphik Black"/>
              </a:rPr>
              <a:t> of features and </a:t>
            </a:r>
            <a:r>
              <a:rPr lang="it-IT" dirty="0" err="1">
                <a:latin typeface="Graphik Black"/>
              </a:rPr>
              <a:t>categories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7FBD6D-5067-4824-BC62-2CAB94973A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5F8403-4A0A-42C0-AABB-459B0011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019" y="1417203"/>
            <a:ext cx="6503881" cy="3253077"/>
          </a:xfrm>
        </p:spPr>
        <p:txBody>
          <a:bodyPr/>
          <a:lstStyle/>
          <a:p>
            <a:pPr lvl="0" defTabSz="91440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6600">
                <a:latin typeface="Graphik Black"/>
              </a:rPr>
              <a:t>ANALYTICS FOR REVENUE GROWTH</a:t>
            </a:r>
            <a:br>
              <a:rPr lang="en-US" sz="6600"/>
            </a:br>
            <a:r>
              <a:rPr lang="en-US" sz="5000">
                <a:solidFill>
                  <a:srgbClr val="FF0000"/>
                </a:solidFill>
                <a:latin typeface="Graphik Black"/>
              </a:rPr>
              <a:t>team </a:t>
            </a:r>
            <a:r>
              <a:rPr lang="en-US" sz="5000" err="1">
                <a:solidFill>
                  <a:srgbClr val="FF0000"/>
                </a:solidFill>
                <a:latin typeface="Graphik Black"/>
              </a:rPr>
              <a:t>BrAVO</a:t>
            </a:r>
            <a:endParaRPr lang="en-US" sz="50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9E09F5F-24AB-4ADF-9810-84EEB98927AE}"/>
              </a:ext>
            </a:extLst>
          </p:cNvPr>
          <p:cNvSpPr txBox="1">
            <a:spLocks/>
          </p:cNvSpPr>
          <p:nvPr/>
        </p:nvSpPr>
        <p:spPr>
          <a:xfrm>
            <a:off x="8300903" y="5913692"/>
            <a:ext cx="3691376" cy="550503"/>
          </a:xfrm>
          <a:prstGeom prst="rect">
            <a:avLst/>
          </a:prstGeom>
        </p:spPr>
        <p:txBody>
          <a:bodyPr vert="horz" lIns="0" tIns="91440" rIns="0" bIns="45720" rtlCol="0" anchor="b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1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sz="2000" b="1" cap="none">
                <a:solidFill>
                  <a:srgbClr val="7E00FF"/>
                </a:solidFill>
                <a:latin typeface="Arial Black"/>
                <a:ea typeface="Graphik" charset="0"/>
                <a:cs typeface="Graphik" charset="0"/>
              </a:rPr>
              <a:t>#NewAppliedNow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7AFE5F-ED06-4A0F-9CD1-81692FDEC8A4}"/>
              </a:ext>
            </a:extLst>
          </p:cNvPr>
          <p:cNvSpPr/>
          <p:nvPr/>
        </p:nvSpPr>
        <p:spPr>
          <a:xfrm>
            <a:off x="507019" y="6218950"/>
            <a:ext cx="3221501" cy="372433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/>
          <a:p>
            <a:pPr defTabSz="914354">
              <a:defRPr/>
            </a:pPr>
            <a:endParaRPr lang="en-US" sz="3200" b="1">
              <a:solidFill>
                <a:srgbClr val="7E00FF"/>
              </a:solidFill>
              <a:latin typeface="Arial Black"/>
              <a:ea typeface="Graphik" charset="0"/>
              <a:cs typeface="Graphik" charset="0"/>
            </a:endParaRPr>
          </a:p>
          <a:p>
            <a:pPr defTabSz="914354">
              <a:defRPr/>
            </a:pPr>
            <a:r>
              <a:rPr lang="en-US" sz="2000" b="1">
                <a:solidFill>
                  <a:srgbClr val="7E00FF"/>
                </a:solidFill>
                <a:latin typeface="Arial Black"/>
              </a:rPr>
              <a:t>18-03-2022</a:t>
            </a:r>
          </a:p>
          <a:p>
            <a:pPr defTabSz="914354">
              <a:defRPr/>
            </a:pPr>
            <a:endParaRPr lang="en-US" sz="3200" b="1">
              <a:solidFill>
                <a:srgbClr val="7E00FF"/>
              </a:solidFill>
              <a:latin typeface="Arial Black"/>
              <a:ea typeface="Graphik" charset="0"/>
              <a:cs typeface="Graphik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7D9F5-0FE9-47F7-9A36-A05419B1F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7"/>
          <a:stretch/>
        </p:blipFill>
        <p:spPr>
          <a:xfrm>
            <a:off x="507019" y="5008701"/>
            <a:ext cx="1441726" cy="7688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18FE80-1C2C-49F1-8247-4D5F544B03EA}"/>
              </a:ext>
            </a:extLst>
          </p:cNvPr>
          <p:cNvSpPr/>
          <p:nvPr/>
        </p:nvSpPr>
        <p:spPr>
          <a:xfrm>
            <a:off x="432069" y="5297866"/>
            <a:ext cx="6096000" cy="372433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/>
          <a:p>
            <a:pPr defTabSz="914354">
              <a:defRPr/>
            </a:pPr>
            <a:endParaRPr lang="en-US" sz="2000" b="1">
              <a:latin typeface="+mj-lt"/>
              <a:ea typeface="Graphik" charset="0"/>
              <a:cs typeface="Graphik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60C06-B0B1-4943-9BCB-FA170E79604E}"/>
              </a:ext>
            </a:extLst>
          </p:cNvPr>
          <p:cNvSpPr txBox="1"/>
          <p:nvPr/>
        </p:nvSpPr>
        <p:spPr>
          <a:xfrm>
            <a:off x="2023696" y="5008702"/>
            <a:ext cx="3624630" cy="768880"/>
          </a:xfrm>
          <a:prstGeom prst="rect">
            <a:avLst/>
          </a:prstGeom>
          <a:noFill/>
        </p:spPr>
        <p:txBody>
          <a:bodyPr wrap="square" lIns="36000" tIns="36000" rIns="36000" bIns="36000">
            <a:noAutofit/>
          </a:bodyPr>
          <a:lstStyle/>
          <a:p>
            <a:pPr algn="ctr" defTabSz="914354">
              <a:defRPr/>
            </a:pPr>
            <a:r>
              <a:rPr lang="en-US" sz="2400" b="1" i="0">
                <a:effectLst/>
                <a:latin typeface="+mj-lt"/>
              </a:rPr>
              <a:t>DATA SCIENCE AND ECONOMICS</a:t>
            </a:r>
            <a:endParaRPr lang="en-US" sz="2400" b="1">
              <a:latin typeface="+mj-lt"/>
              <a:ea typeface="Graphik" charset="0"/>
              <a:cs typeface="Graphi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raphik Black"/>
              </a:rPr>
              <a:t>AGENDA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Agenda</a:t>
            </a:r>
            <a:endParaRPr lang="en-US" sz="1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8AC28-9FB7-4278-83BB-B7BB1DAAF429}"/>
              </a:ext>
            </a:extLst>
          </p:cNvPr>
          <p:cNvSpPr txBox="1"/>
          <p:nvPr/>
        </p:nvSpPr>
        <p:spPr>
          <a:xfrm>
            <a:off x="914399" y="1388852"/>
            <a:ext cx="274320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400" b="1" dirty="0">
                <a:solidFill>
                  <a:srgbClr val="A100FF"/>
                </a:solidFill>
                <a:ea typeface="+mn-lt"/>
                <a:cs typeface="+mn-lt"/>
              </a:rPr>
              <a:t>RECAP:</a:t>
            </a:r>
          </a:p>
          <a:p>
            <a:pPr marL="800100" lvl="1" indent="-3429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Business case</a:t>
            </a:r>
          </a:p>
          <a:p>
            <a:pPr marL="800100" lvl="1" indent="-3429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Dataset</a:t>
            </a:r>
          </a:p>
          <a:p>
            <a:pPr defTabSz="228600">
              <a:spcAft>
                <a:spcPts val="1200"/>
              </a:spcAft>
            </a:pPr>
            <a:r>
              <a:rPr lang="en-US" sz="2400" b="1" dirty="0">
                <a:solidFill>
                  <a:srgbClr val="A100FF"/>
                </a:solidFill>
                <a:ea typeface="+mn-lt"/>
                <a:cs typeface="+mn-lt"/>
              </a:rPr>
              <a:t>WHAT:</a:t>
            </a:r>
          </a:p>
          <a:p>
            <a:pPr marL="800100" lvl="1" indent="-342900" defTabSz="228600">
              <a:spcAft>
                <a:spcPts val="1200"/>
              </a:spcAft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Context</a:t>
            </a:r>
            <a:endParaRPr lang="en-US" dirty="0"/>
          </a:p>
          <a:p>
            <a:pPr marL="800100" lvl="1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Business questions</a:t>
            </a:r>
            <a:endParaRPr lang="en-US" dirty="0"/>
          </a:p>
          <a:p>
            <a:pPr defTabSz="228600">
              <a:spcAft>
                <a:spcPts val="1200"/>
              </a:spcAft>
            </a:pPr>
            <a:r>
              <a:rPr lang="en-US" sz="2400" b="1" dirty="0">
                <a:solidFill>
                  <a:srgbClr val="A100FF"/>
                </a:solidFill>
                <a:ea typeface="+mn-lt"/>
                <a:cs typeface="+mn-lt"/>
              </a:rPr>
              <a:t>HOW: </a:t>
            </a:r>
          </a:p>
          <a:p>
            <a:pPr marL="800100" lvl="1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Data Exploration</a:t>
            </a:r>
          </a:p>
          <a:p>
            <a:pPr marL="800100" lvl="1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Data Issues</a:t>
            </a:r>
          </a:p>
          <a:p>
            <a:pPr marL="800100" lvl="1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What comes ahead</a:t>
            </a:r>
          </a:p>
        </p:txBody>
      </p:sp>
      <p:pic>
        <p:nvPicPr>
          <p:cNvPr id="4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C812A5D-0DB8-47A7-B4EF-F4D897E4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64" y="2255807"/>
            <a:ext cx="5302369" cy="35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0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FAD3-E201-416A-8AB5-8F1F9858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raphik Black"/>
              </a:rPr>
              <a:t>Quick recap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5A8FA-198D-4124-AF7C-136A99E4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1E1C4-0B80-4B86-A726-2C9B5B3687E8}"/>
              </a:ext>
            </a:extLst>
          </p:cNvPr>
          <p:cNvSpPr txBox="1"/>
          <p:nvPr/>
        </p:nvSpPr>
        <p:spPr>
          <a:xfrm>
            <a:off x="1076679" y="1422399"/>
            <a:ext cx="4958642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2000" b="1" dirty="0">
                <a:solidFill>
                  <a:srgbClr val="A100FF"/>
                </a:solidFill>
              </a:rPr>
              <a:t>Our Business Problem:</a:t>
            </a:r>
            <a:r>
              <a:rPr lang="en-GB" sz="2000" dirty="0"/>
              <a:t> Users are travelling in their vehicle; we suggest them a food place coupon with a discount on their on-board system, which coupons will be accepted?  </a:t>
            </a:r>
            <a:endParaRPr lang="en-US" dirty="0"/>
          </a:p>
          <a:p>
            <a:pPr defTabSz="228600">
              <a:spcAft>
                <a:spcPts val="1200"/>
              </a:spcAft>
            </a:pPr>
            <a:endParaRPr lang="en-GB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1AA3F-96CF-4402-A120-8D1C8D4F160C}"/>
              </a:ext>
            </a:extLst>
          </p:cNvPr>
          <p:cNvSpPr txBox="1"/>
          <p:nvPr/>
        </p:nvSpPr>
        <p:spPr>
          <a:xfrm>
            <a:off x="1119012" y="3426177"/>
            <a:ext cx="5889975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2000" b="1" dirty="0">
                <a:solidFill>
                  <a:srgbClr val="A100FF"/>
                </a:solidFill>
              </a:rPr>
              <a:t>The data we're working with:</a:t>
            </a:r>
            <a:r>
              <a:rPr lang="en-GB" sz="2000" dirty="0"/>
              <a:t> </a:t>
            </a:r>
            <a:endParaRPr lang="en-US" dirty="0"/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en-GB" sz="2000" dirty="0"/>
              <a:t>User demographics and habits information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en-GB" sz="2000" dirty="0"/>
              <a:t>Context information (</a:t>
            </a:r>
            <a:r>
              <a:rPr lang="en-US" sz="2000" dirty="0">
                <a:ea typeface="+mn-lt"/>
                <a:cs typeface="+mn-lt"/>
              </a:rPr>
              <a:t>weather, temperature, time)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Trip information (direction compared to the coupon, distance from the coupon, destination) 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Coupon characteristics (food place, expiration time)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endParaRPr lang="en-GB" sz="2000" dirty="0"/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endParaRPr lang="en-GB" sz="2000" dirty="0"/>
          </a:p>
          <a:p>
            <a:pPr defTabSz="228600">
              <a:spcAft>
                <a:spcPts val="1200"/>
              </a:spcAft>
            </a:pPr>
            <a:endParaRPr lang="en-GB" sz="2000" dirty="0"/>
          </a:p>
          <a:p>
            <a:pPr defTabSz="228600"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2FB7E-7C3B-42C9-88A7-19D8F69D0794}"/>
              </a:ext>
            </a:extLst>
          </p:cNvPr>
          <p:cNvSpPr txBox="1"/>
          <p:nvPr/>
        </p:nvSpPr>
        <p:spPr>
          <a:xfrm>
            <a:off x="7426677" y="21773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2000" b="1" dirty="0">
                <a:solidFill>
                  <a:srgbClr val="A100FF"/>
                </a:solidFill>
              </a:rPr>
              <a:t>What comes ahead: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AA6DE-656C-4BBE-B37F-F1F2D125E169}"/>
              </a:ext>
            </a:extLst>
          </p:cNvPr>
          <p:cNvSpPr txBox="1"/>
          <p:nvPr/>
        </p:nvSpPr>
        <p:spPr>
          <a:xfrm>
            <a:off x="7892345" y="2727676"/>
            <a:ext cx="366042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2000" dirty="0"/>
              <a:t>Empirical Relationship Analysis through the Acceptance Rate</a:t>
            </a:r>
            <a:endParaRPr lang="en-GB" sz="2000" dirty="0">
              <a:solidFill>
                <a:srgbClr val="000000"/>
              </a:solidFill>
            </a:endParaRPr>
          </a:p>
          <a:p>
            <a:pPr defTabSz="228600">
              <a:spcAft>
                <a:spcPts val="1200"/>
              </a:spcAft>
            </a:pPr>
            <a:endParaRPr lang="en-GB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34F61-2F80-43B2-9F64-44D1B5F7769E}"/>
              </a:ext>
            </a:extLst>
          </p:cNvPr>
          <p:cNvSpPr txBox="1"/>
          <p:nvPr/>
        </p:nvSpPr>
        <p:spPr>
          <a:xfrm>
            <a:off x="7913512" y="3849509"/>
            <a:ext cx="366042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2000" dirty="0"/>
              <a:t>Quantitative Relationship Analysis with technical methods</a:t>
            </a:r>
            <a:endParaRPr lang="en-GB" sz="2000" dirty="0">
              <a:solidFill>
                <a:srgbClr val="000000"/>
              </a:solidFill>
            </a:endParaRPr>
          </a:p>
          <a:p>
            <a:pPr defTabSz="228600">
              <a:spcAft>
                <a:spcPts val="1200"/>
              </a:spcAft>
            </a:pPr>
            <a:endParaRPr lang="en-GB" sz="20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D79E82-A5C8-4564-9FE4-D2903B66F0DC}"/>
              </a:ext>
            </a:extLst>
          </p:cNvPr>
          <p:cNvCxnSpPr/>
          <p:nvPr/>
        </p:nvCxnSpPr>
        <p:spPr>
          <a:xfrm>
            <a:off x="7699021" y="2654300"/>
            <a:ext cx="11289" cy="773286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00F629-D725-4408-9289-7906C744880B}"/>
              </a:ext>
            </a:extLst>
          </p:cNvPr>
          <p:cNvCxnSpPr>
            <a:cxnSpLocks/>
          </p:cNvCxnSpPr>
          <p:nvPr/>
        </p:nvCxnSpPr>
        <p:spPr>
          <a:xfrm>
            <a:off x="7699021" y="3804355"/>
            <a:ext cx="11289" cy="773286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959AD-C194-456B-8431-88A7DED1CEFC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Recap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75115-B9E2-41E3-8B29-9E66F4CA8603}"/>
              </a:ext>
            </a:extLst>
          </p:cNvPr>
          <p:cNvSpPr txBox="1"/>
          <p:nvPr/>
        </p:nvSpPr>
        <p:spPr>
          <a:xfrm>
            <a:off x="8012287" y="495723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2000" b="1" dirty="0">
                <a:solidFill>
                  <a:srgbClr val="A100FF"/>
                </a:solidFill>
              </a:rPr>
              <a:t>Acceptance Rate</a:t>
            </a:r>
            <a:endParaRPr lang="en-US" dirty="0"/>
          </a:p>
        </p:txBody>
      </p:sp>
      <p:pic>
        <p:nvPicPr>
          <p:cNvPr id="20" name="Graphic 14">
            <a:extLst>
              <a:ext uri="{FF2B5EF4-FFF2-40B4-BE49-F238E27FC236}">
                <a16:creationId xmlns:a16="http://schemas.microsoft.com/office/drawing/2014/main" id="{BE61FEA2-9F1F-439C-869D-CDBACB4AF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8366" y="5260093"/>
            <a:ext cx="2563989" cy="10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FADB-AC74-4A4A-BEB7-B6844750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860777"/>
          </a:xfrm>
        </p:spPr>
        <p:txBody>
          <a:bodyPr/>
          <a:lstStyle/>
          <a:p>
            <a:r>
              <a:rPr lang="en-GB">
                <a:latin typeface="Graphik Black"/>
              </a:rPr>
              <a:t>How demographic </a:t>
            </a:r>
            <a:r>
              <a:rPr lang="en-GB" err="1">
                <a:latin typeface="Graphik Black"/>
              </a:rPr>
              <a:t>infos</a:t>
            </a:r>
            <a:r>
              <a:rPr lang="en-GB">
                <a:latin typeface="Graphik Black"/>
              </a:rPr>
              <a:t> affect acceptance rate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434E9-CEFE-4632-BADB-3BFF8940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6C44E-AFFB-4F2E-ABE1-B43DAC78DF75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Relationships Analysis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93242-2F75-4ABC-8DD3-9556C81B8048}"/>
              </a:ext>
            </a:extLst>
          </p:cNvPr>
          <p:cNvSpPr txBox="1"/>
          <p:nvPr/>
        </p:nvSpPr>
        <p:spPr>
          <a:xfrm>
            <a:off x="7204642" y="1817880"/>
            <a:ext cx="1693639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400" b="1" dirty="0">
                <a:solidFill>
                  <a:srgbClr val="A100FF"/>
                </a:solidFill>
              </a:rPr>
              <a:t>Income</a:t>
            </a:r>
            <a:r>
              <a:rPr lang="en-US" sz="2400" dirty="0"/>
              <a:t>: </a:t>
            </a:r>
            <a:endParaRPr lang="en-US" sz="2400" dirty="0">
              <a:solidFill>
                <a:srgbClr val="000000"/>
              </a:solidFill>
            </a:endParaRPr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3E98D-A797-4B62-B879-3056F93B08F1}"/>
              </a:ext>
            </a:extLst>
          </p:cNvPr>
          <p:cNvSpPr txBox="1"/>
          <p:nvPr/>
        </p:nvSpPr>
        <p:spPr>
          <a:xfrm>
            <a:off x="1115698" y="1500380"/>
            <a:ext cx="4290084" cy="680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400" b="1" dirty="0">
                <a:solidFill>
                  <a:srgbClr val="A100FF"/>
                </a:solidFill>
                <a:ea typeface="+mn-lt"/>
                <a:cs typeface="+mn-lt"/>
              </a:rPr>
              <a:t>Age</a:t>
            </a:r>
            <a:r>
              <a:rPr lang="en-US" sz="2400" dirty="0">
                <a:ea typeface="+mn-lt"/>
                <a:cs typeface="+mn-lt"/>
              </a:rPr>
              <a:t>: </a:t>
            </a:r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pic>
        <p:nvPicPr>
          <p:cNvPr id="12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A492484B-0E92-493B-877A-FD98CD75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1" y="1922336"/>
            <a:ext cx="4514144" cy="2970993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440FCE4-B316-4E50-85D0-D14E1D166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45556"/>
              </p:ext>
            </p:extLst>
          </p:nvPr>
        </p:nvGraphicFramePr>
        <p:xfrm>
          <a:off x="6728883" y="2477205"/>
          <a:ext cx="4566540" cy="2000248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283270">
                  <a:extLst>
                    <a:ext uri="{9D8B030D-6E8A-4147-A177-3AD203B41FA5}">
                      <a16:colId xmlns:a16="http://schemas.microsoft.com/office/drawing/2014/main" val="2652403492"/>
                    </a:ext>
                  </a:extLst>
                </a:gridCol>
                <a:gridCol w="2283270">
                  <a:extLst>
                    <a:ext uri="{9D8B030D-6E8A-4147-A177-3AD203B41FA5}">
                      <a16:colId xmlns:a16="http://schemas.microsoft.com/office/drawing/2014/main" val="28766097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>
                          <a:effectLst/>
                        </a:rPr>
                        <a:t>Income Bracket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>
                          <a:effectLst/>
                        </a:rPr>
                        <a:t>Acceptance Rate​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92719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>
                          <a:effectLst/>
                        </a:rPr>
                        <a:t>Lower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>
                          <a:effectLst/>
                        </a:rPr>
                        <a:t>0.58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11499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>
                          <a:effectLst/>
                        </a:rPr>
                        <a:t>Middle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>
                          <a:effectLst/>
                        </a:rPr>
                        <a:t>0.58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1154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>
                          <a:effectLst/>
                        </a:rPr>
                        <a:t>Upper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>
                          <a:effectLst/>
                        </a:rPr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970609"/>
                  </a:ext>
                </a:extLst>
              </a:tr>
            </a:tbl>
          </a:graphicData>
        </a:graphic>
      </p:graphicFrame>
      <p:sp>
        <p:nvSpPr>
          <p:cNvPr id="21" name="TextBox 1">
            <a:extLst>
              <a:ext uri="{FF2B5EF4-FFF2-40B4-BE49-F238E27FC236}">
                <a16:creationId xmlns:a16="http://schemas.microsoft.com/office/drawing/2014/main" id="{A70997B4-E41E-4DE8-B195-759E8552C37A}"/>
              </a:ext>
            </a:extLst>
          </p:cNvPr>
          <p:cNvSpPr txBox="1"/>
          <p:nvPr/>
        </p:nvSpPr>
        <p:spPr>
          <a:xfrm>
            <a:off x="7694789" y="5006621"/>
            <a:ext cx="3314697" cy="553998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</a:pPr>
            <a:r>
              <a:rPr lang="en-GB"/>
              <a:t>People with less income seem to be more responsive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A70997B4-E41E-4DE8-B195-759E8552C37A}"/>
              </a:ext>
            </a:extLst>
          </p:cNvPr>
          <p:cNvSpPr txBox="1"/>
          <p:nvPr/>
        </p:nvSpPr>
        <p:spPr>
          <a:xfrm>
            <a:off x="1699331" y="5008386"/>
            <a:ext cx="3124198" cy="553998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</a:pPr>
            <a:r>
              <a:rPr lang="en-GB"/>
              <a:t>Youngest age brackets are the best responders in the survey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E14E7-9D9C-449D-A825-3D386E9D13AD}"/>
              </a:ext>
            </a:extLst>
          </p:cNvPr>
          <p:cNvSpPr txBox="1"/>
          <p:nvPr/>
        </p:nvSpPr>
        <p:spPr>
          <a:xfrm>
            <a:off x="1750698" y="5867768"/>
            <a:ext cx="8685693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400" b="1"/>
              <a:t>-</a:t>
            </a:r>
            <a:r>
              <a:rPr lang="en-US" sz="2400" b="1">
                <a:solidFill>
                  <a:srgbClr val="A100FF"/>
                </a:solidFill>
              </a:rPr>
              <a:t> Gender, education</a:t>
            </a:r>
            <a:r>
              <a:rPr lang="en-US" sz="2400"/>
              <a:t> and </a:t>
            </a:r>
            <a:r>
              <a:rPr lang="en-US" sz="2400" b="1">
                <a:solidFill>
                  <a:schemeClr val="accent1"/>
                </a:solidFill>
              </a:rPr>
              <a:t>occupation </a:t>
            </a:r>
            <a:r>
              <a:rPr lang="en-US" sz="2400"/>
              <a:t>don't seem to have any relevant pattern from a first empirical analysis</a:t>
            </a:r>
            <a:endParaRPr lang="en-US" sz="2400">
              <a:solidFill>
                <a:srgbClr val="000000"/>
              </a:solidFill>
            </a:endParaRPr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FDA21-E9F9-4037-B4BF-D730B4DCBBAD}"/>
              </a:ext>
            </a:extLst>
          </p:cNvPr>
          <p:cNvSpPr txBox="1"/>
          <p:nvPr/>
        </p:nvSpPr>
        <p:spPr>
          <a:xfrm>
            <a:off x="646289" y="274884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228600">
              <a:spcAft>
                <a:spcPts val="1200"/>
              </a:spcAft>
            </a:pPr>
            <a:endParaRPr lang="en-GB" noProof="0" dirty="0"/>
          </a:p>
        </p:txBody>
      </p:sp>
      <p:pic>
        <p:nvPicPr>
          <p:cNvPr id="15" name="Graphic 15" descr="Hourglass 90% with solid fill">
            <a:extLst>
              <a:ext uri="{FF2B5EF4-FFF2-40B4-BE49-F238E27FC236}">
                <a16:creationId xmlns:a16="http://schemas.microsoft.com/office/drawing/2014/main" id="{B264E7B6-5BCC-4541-9283-7A4BF1151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022" y="1356076"/>
            <a:ext cx="730957" cy="723901"/>
          </a:xfrm>
          <a:prstGeom prst="rect">
            <a:avLst/>
          </a:prstGeom>
        </p:spPr>
      </p:pic>
      <p:pic>
        <p:nvPicPr>
          <p:cNvPr id="16" name="Graphic 16" descr="Coins with solid fill">
            <a:extLst>
              <a:ext uri="{FF2B5EF4-FFF2-40B4-BE49-F238E27FC236}">
                <a16:creationId xmlns:a16="http://schemas.microsoft.com/office/drawing/2014/main" id="{21E4A3D1-AE54-433C-A313-3438ED98B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8465" y="1722966"/>
            <a:ext cx="688623" cy="6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A93242-2F75-4ABC-8DD3-9556C81B8048}"/>
              </a:ext>
            </a:extLst>
          </p:cNvPr>
          <p:cNvSpPr txBox="1"/>
          <p:nvPr/>
        </p:nvSpPr>
        <p:spPr>
          <a:xfrm>
            <a:off x="1009864" y="1352213"/>
            <a:ext cx="5327250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b="1" dirty="0">
                <a:solidFill>
                  <a:schemeClr val="accent1"/>
                </a:solidFill>
              </a:rPr>
              <a:t>time</a:t>
            </a:r>
            <a:r>
              <a:rPr lang="en-US" sz="2000" b="1" dirty="0">
                <a:solidFill>
                  <a:srgbClr val="A100FF"/>
                </a:solidFill>
              </a:rPr>
              <a:t> </a:t>
            </a:r>
            <a:r>
              <a:rPr lang="en-US" sz="2000" dirty="0"/>
              <a:t>of day: </a:t>
            </a:r>
            <a:endParaRPr lang="en-US" sz="2000" dirty="0">
              <a:solidFill>
                <a:srgbClr val="000000"/>
              </a:solidFill>
            </a:endParaRPr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CF720-C36B-4315-AD86-1CF781E07BAC}"/>
              </a:ext>
            </a:extLst>
          </p:cNvPr>
          <p:cNvSpPr txBox="1"/>
          <p:nvPr/>
        </p:nvSpPr>
        <p:spPr>
          <a:xfrm>
            <a:off x="4100198" y="1331045"/>
            <a:ext cx="6202138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800"/>
              <a:t>Users seem to be more responsive to the service when in </a:t>
            </a:r>
            <a:r>
              <a:rPr lang="en-US" sz="2800" b="1">
                <a:solidFill>
                  <a:srgbClr val="A100FF"/>
                </a:solidFill>
              </a:rPr>
              <a:t>certain contexts</a:t>
            </a:r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D8C8C-A33F-4827-AFF7-37E13B71A0CA}"/>
              </a:ext>
            </a:extLst>
          </p:cNvPr>
          <p:cNvSpPr txBox="1"/>
          <p:nvPr/>
        </p:nvSpPr>
        <p:spPr>
          <a:xfrm>
            <a:off x="960476" y="4139157"/>
            <a:ext cx="5327250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000" dirty="0"/>
              <a:t>The current </a:t>
            </a:r>
            <a:r>
              <a:rPr lang="en-US" sz="2000" b="1" dirty="0">
                <a:solidFill>
                  <a:srgbClr val="A100FF"/>
                </a:solidFill>
              </a:rPr>
              <a:t>passenger</a:t>
            </a:r>
            <a:r>
              <a:rPr lang="en-US" sz="2000" dirty="0"/>
              <a:t>:</a:t>
            </a:r>
            <a:r>
              <a:rPr lang="en-US" sz="2400" dirty="0"/>
              <a:t> </a:t>
            </a:r>
            <a:endParaRPr lang="en-US" sz="2400" dirty="0">
              <a:solidFill>
                <a:srgbClr val="000000"/>
              </a:solidFill>
            </a:endParaRPr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3FADB-AC74-4A4A-BEB7-B6844750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860777"/>
          </a:xfrm>
        </p:spPr>
        <p:txBody>
          <a:bodyPr/>
          <a:lstStyle/>
          <a:p>
            <a:r>
              <a:rPr lang="en-GB">
                <a:latin typeface="Graphik Black"/>
              </a:rPr>
              <a:t>Context matters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434E9-CEFE-4632-BADB-3BFF8940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6C44E-AFFB-4F2E-ABE1-B43DAC78DF75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Relationships Analysis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269C8-514E-45A6-964C-C66E575C907B}"/>
              </a:ext>
            </a:extLst>
          </p:cNvPr>
          <p:cNvSpPr txBox="1"/>
          <p:nvPr/>
        </p:nvSpPr>
        <p:spPr>
          <a:xfrm>
            <a:off x="6590810" y="2883267"/>
            <a:ext cx="5327250" cy="83099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000" dirty="0"/>
              <a:t>The</a:t>
            </a:r>
            <a:r>
              <a:rPr lang="en-US" sz="2000" b="1" dirty="0">
                <a:solidFill>
                  <a:srgbClr val="000000"/>
                </a:solidFill>
              </a:rPr>
              <a:t> </a:t>
            </a:r>
            <a:r>
              <a:rPr lang="en-US" sz="2000" b="1" dirty="0">
                <a:solidFill>
                  <a:srgbClr val="A100FF"/>
                </a:solidFill>
              </a:rPr>
              <a:t>destination </a:t>
            </a:r>
            <a:r>
              <a:rPr lang="en-US" sz="2000" dirty="0"/>
              <a:t>of the trip seems to matter: </a:t>
            </a:r>
            <a:endParaRPr lang="en-US" sz="2000" dirty="0">
              <a:solidFill>
                <a:srgbClr val="000000"/>
              </a:solidFill>
            </a:endParaRPr>
          </a:p>
          <a:p>
            <a:pPr defTabSz="228600">
              <a:spcAft>
                <a:spcPts val="1200"/>
              </a:spcAft>
            </a:pPr>
            <a:r>
              <a:rPr lang="en-US" sz="2000" dirty="0"/>
              <a:t>when people are not driving to any urgent place rate goes up from 50 to 63</a:t>
            </a:r>
          </a:p>
          <a:p>
            <a:pPr defTabSz="228600">
              <a:spcAft>
                <a:spcPts val="1200"/>
              </a:spcAft>
            </a:pPr>
            <a:endParaRPr lang="en-US" sz="2000" dirty="0"/>
          </a:p>
          <a:p>
            <a:pPr defTabSz="228600">
              <a:spcAft>
                <a:spcPts val="1200"/>
              </a:spcAft>
            </a:pPr>
            <a:endParaRPr lang="en-US" sz="2000"/>
          </a:p>
          <a:p>
            <a:pPr defTabSz="228600"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1"/>
                </a:solidFill>
              </a:rPr>
              <a:t>temperature</a:t>
            </a:r>
            <a:r>
              <a:rPr lang="en-US" sz="2000" dirty="0"/>
              <a:t> looks to be an important factor:</a:t>
            </a:r>
          </a:p>
          <a:p>
            <a:pPr defTabSz="228600">
              <a:spcAft>
                <a:spcPts val="1200"/>
              </a:spcAft>
            </a:pPr>
            <a:r>
              <a:rPr lang="en-US" sz="2000" dirty="0"/>
              <a:t>on hot days, the rate goes from 53 to 60</a:t>
            </a:r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86CB73-E217-4440-9BC1-740F26AFA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99463"/>
              </p:ext>
            </p:extLst>
          </p:nvPr>
        </p:nvGraphicFramePr>
        <p:xfrm>
          <a:off x="867833" y="1744698"/>
          <a:ext cx="2947005" cy="175260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1357173">
                  <a:extLst>
                    <a:ext uri="{9D8B030D-6E8A-4147-A177-3AD203B41FA5}">
                      <a16:colId xmlns:a16="http://schemas.microsoft.com/office/drawing/2014/main" val="511991726"/>
                    </a:ext>
                  </a:extLst>
                </a:gridCol>
                <a:gridCol w="1589832">
                  <a:extLst>
                    <a:ext uri="{9D8B030D-6E8A-4147-A177-3AD203B41FA5}">
                      <a16:colId xmlns:a16="http://schemas.microsoft.com/office/drawing/2014/main" val="850297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Time of day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Acceptance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02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7AM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0.50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68780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10PM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0.50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80451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6PM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0.58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99625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10AM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0.60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069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2PM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0.66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2653042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9D9525E-5FE6-4323-A293-9C59F1632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76816"/>
              </p:ext>
            </p:extLst>
          </p:nvPr>
        </p:nvGraphicFramePr>
        <p:xfrm>
          <a:off x="790222" y="4595989"/>
          <a:ext cx="2916164" cy="208316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1458082">
                  <a:extLst>
                    <a:ext uri="{9D8B030D-6E8A-4147-A177-3AD203B41FA5}">
                      <a16:colId xmlns:a16="http://schemas.microsoft.com/office/drawing/2014/main" val="1837331444"/>
                    </a:ext>
                  </a:extLst>
                </a:gridCol>
                <a:gridCol w="1458082">
                  <a:extLst>
                    <a:ext uri="{9D8B030D-6E8A-4147-A177-3AD203B41FA5}">
                      <a16:colId xmlns:a16="http://schemas.microsoft.com/office/drawing/2014/main" val="3474499291"/>
                    </a:ext>
                  </a:extLst>
                </a:gridCol>
              </a:tblGrid>
              <a:tr h="640076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Passenger 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Acceptance Rate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38262191"/>
                  </a:ext>
                </a:extLst>
              </a:tr>
              <a:tr h="360771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Kid(s)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0.50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54786399"/>
                  </a:ext>
                </a:extLst>
              </a:tr>
              <a:tr h="360771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Alone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0.52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1018107"/>
                  </a:ext>
                </a:extLst>
              </a:tr>
              <a:tr h="360771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Partner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0.59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37203927"/>
                  </a:ext>
                </a:extLst>
              </a:tr>
              <a:tr h="360771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Friend(s)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0.67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45714559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46F1689-9E94-414C-8166-294BA2BEDFED}"/>
              </a:ext>
            </a:extLst>
          </p:cNvPr>
          <p:cNvSpPr/>
          <p:nvPr/>
        </p:nvSpPr>
        <p:spPr>
          <a:xfrm>
            <a:off x="2795411" y="3430408"/>
            <a:ext cx="476955" cy="244123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/>
            <a:endParaRPr lang="en-GB" err="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92263F-8BBF-4770-98B0-B3F71DA4081C}"/>
              </a:ext>
            </a:extLst>
          </p:cNvPr>
          <p:cNvSpPr/>
          <p:nvPr/>
        </p:nvSpPr>
        <p:spPr>
          <a:xfrm>
            <a:off x="2682522" y="6337298"/>
            <a:ext cx="498121" cy="307622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/>
            <a:endParaRPr lang="en-GB" err="1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2449C4-B203-4A7D-962B-713C0BD50B00}"/>
              </a:ext>
            </a:extLst>
          </p:cNvPr>
          <p:cNvCxnSpPr/>
          <p:nvPr/>
        </p:nvCxnSpPr>
        <p:spPr>
          <a:xfrm>
            <a:off x="3220510" y="3643841"/>
            <a:ext cx="1196620" cy="70978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3E31A2-5A79-4B0C-B1CF-F3C0C0DD19F3}"/>
              </a:ext>
            </a:extLst>
          </p:cNvPr>
          <p:cNvCxnSpPr>
            <a:cxnSpLocks/>
          </p:cNvCxnSpPr>
          <p:nvPr/>
        </p:nvCxnSpPr>
        <p:spPr>
          <a:xfrm flipV="1">
            <a:off x="3171120" y="5115631"/>
            <a:ext cx="1175453" cy="128693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324DD1-A38C-4512-8C1B-9400677E3D95}"/>
              </a:ext>
            </a:extLst>
          </p:cNvPr>
          <p:cNvSpPr txBox="1"/>
          <p:nvPr/>
        </p:nvSpPr>
        <p:spPr>
          <a:xfrm>
            <a:off x="4311866" y="4414321"/>
            <a:ext cx="2131085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000"/>
              <a:t>Very good performances</a:t>
            </a:r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pic>
        <p:nvPicPr>
          <p:cNvPr id="3" name="Graphic 4" descr="Thermometer with solid fill">
            <a:extLst>
              <a:ext uri="{FF2B5EF4-FFF2-40B4-BE49-F238E27FC236}">
                <a16:creationId xmlns:a16="http://schemas.microsoft.com/office/drawing/2014/main" id="{BA6A73BB-B0D0-4F63-9982-9BAB871BA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356" y="5074355"/>
            <a:ext cx="914400" cy="914400"/>
          </a:xfrm>
          <a:prstGeom prst="rect">
            <a:avLst/>
          </a:prstGeom>
        </p:spPr>
      </p:pic>
      <p:pic>
        <p:nvPicPr>
          <p:cNvPr id="5" name="Graphic 6" descr="Route (Two Pins With A Path) with solid fill">
            <a:extLst>
              <a:ext uri="{FF2B5EF4-FFF2-40B4-BE49-F238E27FC236}">
                <a16:creationId xmlns:a16="http://schemas.microsoft.com/office/drawing/2014/main" id="{234649AD-1B38-4366-831A-E4433B908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5911" y="2922411"/>
            <a:ext cx="914400" cy="914400"/>
          </a:xfrm>
          <a:prstGeom prst="rect">
            <a:avLst/>
          </a:prstGeom>
        </p:spPr>
      </p:pic>
      <p:pic>
        <p:nvPicPr>
          <p:cNvPr id="7" name="Graphic 7" descr="Clock with solid fill">
            <a:extLst>
              <a:ext uri="{FF2B5EF4-FFF2-40B4-BE49-F238E27FC236}">
                <a16:creationId xmlns:a16="http://schemas.microsoft.com/office/drawing/2014/main" id="{9624D82F-C8DF-4CEB-9F93-44AAB526F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745" y="1172633"/>
            <a:ext cx="688622" cy="681567"/>
          </a:xfrm>
          <a:prstGeom prst="rect">
            <a:avLst/>
          </a:prstGeom>
        </p:spPr>
      </p:pic>
      <p:pic>
        <p:nvPicPr>
          <p:cNvPr id="8" name="Graphic 8" descr="Van with solid fill">
            <a:extLst>
              <a:ext uri="{FF2B5EF4-FFF2-40B4-BE49-F238E27FC236}">
                <a16:creationId xmlns:a16="http://schemas.microsoft.com/office/drawing/2014/main" id="{29486DAE-4E68-47BF-92FA-700F13ABC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690" y="3931356"/>
            <a:ext cx="695678" cy="6886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B47D27-3ACC-4DCE-BA8A-E3A30A9D3267}"/>
              </a:ext>
            </a:extLst>
          </p:cNvPr>
          <p:cNvCxnSpPr/>
          <p:nvPr/>
        </p:nvCxnSpPr>
        <p:spPr>
          <a:xfrm flipH="1">
            <a:off x="9347198" y="3924298"/>
            <a:ext cx="870656" cy="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10A7A5-4FF6-496C-B45B-9997948F53D7}"/>
              </a:ext>
            </a:extLst>
          </p:cNvPr>
          <p:cNvCxnSpPr>
            <a:cxnSpLocks/>
          </p:cNvCxnSpPr>
          <p:nvPr/>
        </p:nvCxnSpPr>
        <p:spPr>
          <a:xfrm flipH="1">
            <a:off x="10215031" y="6062132"/>
            <a:ext cx="856545" cy="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6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E48B-BF0A-4032-A76A-A218AF23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raphik Black"/>
              </a:rPr>
              <a:t>Some coupons work, some don't...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4CC06-06FE-4478-BA12-53F5F3C9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845AC-E54F-414B-B717-9122CABB82A5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Relationships Analysis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6B9454-CD0B-4FA3-B5EE-365E56E08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8089"/>
              </p:ext>
            </p:extLst>
          </p:nvPr>
        </p:nvGraphicFramePr>
        <p:xfrm>
          <a:off x="7817556" y="2814320"/>
          <a:ext cx="3804068" cy="173736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1902034">
                  <a:extLst>
                    <a:ext uri="{9D8B030D-6E8A-4147-A177-3AD203B41FA5}">
                      <a16:colId xmlns:a16="http://schemas.microsoft.com/office/drawing/2014/main" val="1828980569"/>
                    </a:ext>
                  </a:extLst>
                </a:gridCol>
                <a:gridCol w="1902034">
                  <a:extLst>
                    <a:ext uri="{9D8B030D-6E8A-4147-A177-3AD203B41FA5}">
                      <a16:colId xmlns:a16="http://schemas.microsoft.com/office/drawing/2014/main" val="2190257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Coupon 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Acceptance Rate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95786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Bar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0.41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6746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Restaurant (20$-50$)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0.44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68200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Coffee House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0.49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6122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Restaurant (&lt;20$)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0.70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1940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Carry out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0.73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462908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875556-4F72-4123-868C-F6A34444FBBD}"/>
              </a:ext>
            </a:extLst>
          </p:cNvPr>
          <p:cNvSpPr txBox="1"/>
          <p:nvPr/>
        </p:nvSpPr>
        <p:spPr>
          <a:xfrm>
            <a:off x="7680679" y="2381955"/>
            <a:ext cx="4732864" cy="314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2000"/>
              <a:t>Clear preference for </a:t>
            </a:r>
            <a:r>
              <a:rPr lang="en-GB" sz="2000" b="1">
                <a:solidFill>
                  <a:srgbClr val="A100FF"/>
                </a:solidFill>
              </a:rPr>
              <a:t>Coupon Type</a:t>
            </a:r>
            <a:r>
              <a:rPr lang="en-GB" sz="2000"/>
              <a:t>: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ED6AE-60CD-4FC4-A089-587E92B769A7}"/>
              </a:ext>
            </a:extLst>
          </p:cNvPr>
          <p:cNvSpPr txBox="1"/>
          <p:nvPr/>
        </p:nvSpPr>
        <p:spPr>
          <a:xfrm>
            <a:off x="381920" y="1345157"/>
            <a:ext cx="7966026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800"/>
              <a:t>The </a:t>
            </a:r>
            <a:r>
              <a:rPr lang="en-US" sz="2800" b="1">
                <a:solidFill>
                  <a:srgbClr val="A100FF"/>
                </a:solidFill>
              </a:rPr>
              <a:t>coupon characteristics </a:t>
            </a:r>
            <a:r>
              <a:rPr lang="en-US" sz="2800"/>
              <a:t>give us an outline of which coupons users prefer</a:t>
            </a:r>
            <a:endParaRPr lang="en-US" sz="2800" b="1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defTabSz="228600">
              <a:spcAft>
                <a:spcPts val="1200"/>
              </a:spcAft>
            </a:pPr>
            <a:endParaRPr lang="en-US" sz="2400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CA77FF-CAFD-4493-A90E-F8136B743F64}"/>
              </a:ext>
            </a:extLst>
          </p:cNvPr>
          <p:cNvSpPr/>
          <p:nvPr/>
        </p:nvSpPr>
        <p:spPr>
          <a:xfrm>
            <a:off x="10366022" y="3994855"/>
            <a:ext cx="589844" cy="519288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F4CF4-2F76-4B38-9651-5C95BF94E0DB}"/>
              </a:ext>
            </a:extLst>
          </p:cNvPr>
          <p:cNvSpPr txBox="1"/>
          <p:nvPr/>
        </p:nvSpPr>
        <p:spPr>
          <a:xfrm>
            <a:off x="1175456" y="2925232"/>
            <a:ext cx="4881030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2000" dirty="0"/>
              <a:t>Short </a:t>
            </a:r>
            <a:r>
              <a:rPr lang="en-GB" sz="2000" b="1" dirty="0">
                <a:solidFill>
                  <a:srgbClr val="A100FF"/>
                </a:solidFill>
              </a:rPr>
              <a:t>Expiration dates </a:t>
            </a:r>
            <a:r>
              <a:rPr lang="en-GB" sz="2000" dirty="0"/>
              <a:t>are not preferred: </a:t>
            </a:r>
            <a:endParaRPr lang="en-US" dirty="0"/>
          </a:p>
          <a:p>
            <a:pPr defTabSz="228600">
              <a:spcAft>
                <a:spcPts val="1200"/>
              </a:spcAft>
            </a:pPr>
            <a:r>
              <a:rPr lang="en-GB" sz="2000" dirty="0"/>
              <a:t>short term expiration dates have acceptance rate &lt;50 while day long coupons have 60. </a:t>
            </a:r>
            <a:endParaRPr lang="en-US" dirty="0"/>
          </a:p>
          <a:p>
            <a:pPr defTabSz="228600">
              <a:spcAft>
                <a:spcPts val="1200"/>
              </a:spcAft>
            </a:pPr>
            <a:endParaRPr lang="en-GB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730A8-6375-4222-BFF6-18977ABFA7C5}"/>
              </a:ext>
            </a:extLst>
          </p:cNvPr>
          <p:cNvSpPr txBox="1"/>
          <p:nvPr/>
        </p:nvSpPr>
        <p:spPr>
          <a:xfrm>
            <a:off x="1175456" y="5274732"/>
            <a:ext cx="6038141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2000"/>
              <a:t>Places that are comfortable to reach are preferred:</a:t>
            </a:r>
            <a:endParaRPr lang="en-US"/>
          </a:p>
          <a:p>
            <a:pPr defTabSz="228600">
              <a:spcAft>
                <a:spcPts val="1200"/>
              </a:spcAft>
            </a:pPr>
            <a:r>
              <a:rPr lang="en-GB" sz="2000"/>
              <a:t>Higher </a:t>
            </a:r>
            <a:r>
              <a:rPr lang="en-GB" sz="2000" b="1">
                <a:solidFill>
                  <a:srgbClr val="A100FF"/>
                </a:solidFill>
              </a:rPr>
              <a:t>distances </a:t>
            </a:r>
            <a:r>
              <a:rPr lang="en-GB" sz="2000"/>
              <a:t>and changes in </a:t>
            </a:r>
            <a:r>
              <a:rPr lang="en-GB" sz="2000" b="1">
                <a:solidFill>
                  <a:schemeClr val="accent1"/>
                </a:solidFill>
              </a:rPr>
              <a:t>direction </a:t>
            </a:r>
            <a:r>
              <a:rPr lang="en-GB" sz="2000"/>
              <a:t>are         less likely to be accepted. </a:t>
            </a:r>
          </a:p>
          <a:p>
            <a:pPr defTabSz="228600">
              <a:spcAft>
                <a:spcPts val="1200"/>
              </a:spcAft>
            </a:pPr>
            <a:endParaRPr lang="en-GB" sz="2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6E5CAD0-88E7-424E-A378-8A738C9BC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1905"/>
              </p:ext>
            </p:extLst>
          </p:nvPr>
        </p:nvGraphicFramePr>
        <p:xfrm>
          <a:off x="7260166" y="5177932"/>
          <a:ext cx="3804066" cy="137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22">
                  <a:extLst>
                    <a:ext uri="{9D8B030D-6E8A-4147-A177-3AD203B41FA5}">
                      <a16:colId xmlns:a16="http://schemas.microsoft.com/office/drawing/2014/main" val="1828980569"/>
                    </a:ext>
                  </a:extLst>
                </a:gridCol>
                <a:gridCol w="1268022">
                  <a:extLst>
                    <a:ext uri="{9D8B030D-6E8A-4147-A177-3AD203B41FA5}">
                      <a16:colId xmlns:a16="http://schemas.microsoft.com/office/drawing/2014/main" val="2190257944"/>
                    </a:ext>
                  </a:extLst>
                </a:gridCol>
                <a:gridCol w="1268022">
                  <a:extLst>
                    <a:ext uri="{9D8B030D-6E8A-4147-A177-3AD203B41FA5}">
                      <a16:colId xmlns:a16="http://schemas.microsoft.com/office/drawing/2014/main" val="830006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>
                          <a:effectLst/>
                        </a:rPr>
                        <a:t>Distance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>
                          <a:effectLst/>
                        </a:rPr>
                        <a:t>Same direction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1">
                          <a:effectLst/>
                        </a:rPr>
                        <a:t>Opposite direction</a:t>
                      </a:r>
                    </a:p>
                  </a:txBody>
                  <a:tcPr marL="76200" marR="76200" marT="38099" marB="3809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6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5 min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effectLst/>
                        </a:rPr>
                        <a:t>0.62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effectLst/>
                        </a:rPr>
                        <a:t>0.60</a:t>
                      </a:r>
                    </a:p>
                  </a:txBody>
                  <a:tcPr marL="76200" marR="76200" marT="38099" marB="3809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46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15 min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effectLst/>
                        </a:rPr>
                        <a:t>0.56</a:t>
                      </a:r>
                    </a:p>
                  </a:txBody>
                  <a:tcPr marL="76200" marR="76200" marT="38100" marB="381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effectLst/>
                        </a:rPr>
                        <a:t>0.53</a:t>
                      </a:r>
                    </a:p>
                  </a:txBody>
                  <a:tcPr marL="76200" marR="76200" marT="38099" marB="3809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00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25 min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effectLst/>
                        </a:rPr>
                        <a:t>0.42</a:t>
                      </a:r>
                    </a:p>
                  </a:txBody>
                  <a:tcPr marL="76200" marR="76200" marT="38099" marB="3809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28667"/>
                  </a:ext>
                </a:extLst>
              </a:tr>
            </a:tbl>
          </a:graphicData>
        </a:graphic>
      </p:graphicFrame>
      <p:pic>
        <p:nvPicPr>
          <p:cNvPr id="3" name="Graphic 4" descr="Daily calendar with solid fill">
            <a:extLst>
              <a:ext uri="{FF2B5EF4-FFF2-40B4-BE49-F238E27FC236}">
                <a16:creationId xmlns:a16="http://schemas.microsoft.com/office/drawing/2014/main" id="{9D018DDC-D8A6-44CA-A917-65E95F085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89" y="2922411"/>
            <a:ext cx="914400" cy="914400"/>
          </a:xfrm>
          <a:prstGeom prst="rect">
            <a:avLst/>
          </a:prstGeom>
        </p:spPr>
      </p:pic>
      <p:pic>
        <p:nvPicPr>
          <p:cNvPr id="7" name="Graphic 9" descr="Compass with solid fill">
            <a:extLst>
              <a:ext uri="{FF2B5EF4-FFF2-40B4-BE49-F238E27FC236}">
                <a16:creationId xmlns:a16="http://schemas.microsoft.com/office/drawing/2014/main" id="{14C07545-A2FC-4B96-B5FF-0032C218C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89" y="5271911"/>
            <a:ext cx="914400" cy="914400"/>
          </a:xfrm>
          <a:prstGeom prst="rect">
            <a:avLst/>
          </a:prstGeom>
        </p:spPr>
      </p:pic>
      <p:pic>
        <p:nvPicPr>
          <p:cNvPr id="10" name="Graphic 11" descr="Fork and knife with solid fill">
            <a:extLst>
              <a:ext uri="{FF2B5EF4-FFF2-40B4-BE49-F238E27FC236}">
                <a16:creationId xmlns:a16="http://schemas.microsoft.com/office/drawing/2014/main" id="{BA392FD4-5DA0-440E-A88D-1D444574B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911" y="23156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5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45E0-DDD4-482C-AC5C-123C0FFA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raphik Black"/>
              </a:rPr>
              <a:t>Do habits reflect behaviour?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ACC4-5134-4898-96A9-9275E54B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4D374D5-FAEE-4C5F-B19A-FE27F1D7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1" y="2402741"/>
            <a:ext cx="5593644" cy="3809349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54D9D2B-9DC5-45E1-BF36-34A5E71A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845" y="1125687"/>
            <a:ext cx="5593644" cy="38093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0FF8CC-6B89-442B-BA80-C760D7AC53EB}"/>
              </a:ext>
            </a:extLst>
          </p:cNvPr>
          <p:cNvSpPr txBox="1"/>
          <p:nvPr/>
        </p:nvSpPr>
        <p:spPr>
          <a:xfrm>
            <a:off x="1309513" y="1464732"/>
            <a:ext cx="472580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A100FF"/>
                </a:solidFill>
              </a:rPr>
              <a:t>habits variables</a:t>
            </a:r>
            <a:r>
              <a:rPr lang="en-GB" sz="2000" dirty="0"/>
              <a:t> have visible linear relationships with the acceptance rate</a:t>
            </a:r>
          </a:p>
          <a:p>
            <a:pPr defTabSz="228600">
              <a:spcAft>
                <a:spcPts val="1200"/>
              </a:spcAft>
            </a:pPr>
            <a:endParaRPr lang="en-GB" sz="200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B8225A0A-D98D-450E-A44F-E78EC83E59CF}"/>
              </a:ext>
            </a:extLst>
          </p:cNvPr>
          <p:cNvSpPr txBox="1"/>
          <p:nvPr/>
        </p:nvSpPr>
        <p:spPr>
          <a:xfrm>
            <a:off x="7638345" y="5147731"/>
            <a:ext cx="3850920" cy="1538883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</a:pPr>
            <a:r>
              <a:rPr lang="en-GB" sz="2000" dirty="0"/>
              <a:t>This doesn't hold up for the top performer variable "Take Away". </a:t>
            </a:r>
          </a:p>
          <a:p>
            <a:pPr defTabSz="228600">
              <a:spcAft>
                <a:spcPts val="1200"/>
              </a:spcAft>
            </a:pPr>
            <a:r>
              <a:rPr lang="en-GB" sz="2000" dirty="0"/>
              <a:t>People just love take aways. </a:t>
            </a:r>
          </a:p>
          <a:p>
            <a:pPr defTabSz="228600">
              <a:spcAft>
                <a:spcPts val="1200"/>
              </a:spcAft>
            </a:pPr>
            <a:endParaRPr lang="en-GB" sz="2000"/>
          </a:p>
        </p:txBody>
      </p:sp>
      <p:pic>
        <p:nvPicPr>
          <p:cNvPr id="13" name="Graphic 13" descr="Table and chairs with solid fill">
            <a:extLst>
              <a:ext uri="{FF2B5EF4-FFF2-40B4-BE49-F238E27FC236}">
                <a16:creationId xmlns:a16="http://schemas.microsoft.com/office/drawing/2014/main" id="{79B84280-91AB-495C-885F-876473A56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11" y="1257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3F68BBD-F6EA-4A19-B2E7-C542FFDE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41" y="2551350"/>
            <a:ext cx="4048971" cy="2759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6"/>
            <a:ext cx="1702051" cy="872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+mj-lt"/>
              </a:rPr>
              <a:t>NAs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78612-7CDB-4FC0-9D97-16614CA72ECC}"/>
              </a:ext>
            </a:extLst>
          </p:cNvPr>
          <p:cNvSpPr txBox="1"/>
          <p:nvPr/>
        </p:nvSpPr>
        <p:spPr>
          <a:xfrm>
            <a:off x="768625" y="1371600"/>
            <a:ext cx="7242312" cy="6047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To deal with the remaining NAs, two approaches have been tried and tested: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Dropping all NAs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Filling NAs with “no info” category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However, the two methods resulted in </a:t>
            </a:r>
            <a:r>
              <a:rPr lang="en-US" sz="2600" b="1" i="1">
                <a:solidFill>
                  <a:schemeClr val="accent1"/>
                </a:solidFill>
              </a:rPr>
              <a:t>no difference </a:t>
            </a:r>
            <a:r>
              <a:rPr lang="en-US" sz="2400">
                <a:ea typeface="+mn-lt"/>
                <a:cs typeface="+mn-lt"/>
              </a:rPr>
              <a:t>between with regards to the Logistic Regression scores.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			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600" b="1" i="1">
                <a:solidFill>
                  <a:schemeClr val="accent1"/>
                </a:solidFill>
              </a:rPr>
              <a:t>We retained the information.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C6F262-4D7C-4BD0-B854-F55C6AEB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8" y="4497624"/>
            <a:ext cx="3634564" cy="902287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288247-E4DE-4510-B285-5B6A36A5E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660" y="4497623"/>
            <a:ext cx="3634564" cy="9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raphik Black"/>
              </a:rPr>
              <a:t>Correlation between variables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7"/>
            <a:ext cx="1702051" cy="900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+mj-lt"/>
              </a:rPr>
              <a:t>Variable Relationships Analysis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372B7AA-A9D1-4B63-AABE-C55EDE70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01" y="2914829"/>
            <a:ext cx="5158154" cy="377636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55852BD-B0A0-42AF-9BA2-713C6EFF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7" y="959194"/>
            <a:ext cx="2381156" cy="1739552"/>
          </a:xfrm>
          <a:prstGeom prst="rect">
            <a:avLst/>
          </a:prstGeom>
        </p:spPr>
      </p:pic>
      <p:pic>
        <p:nvPicPr>
          <p:cNvPr id="16" name="Picture 15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6CF59C2A-43FE-4179-ABEB-FB21036D8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57" y="2836952"/>
            <a:ext cx="2381156" cy="1757433"/>
          </a:xfrm>
          <a:prstGeom prst="rect">
            <a:avLst/>
          </a:prstGeom>
        </p:spPr>
      </p:pic>
      <p:pic>
        <p:nvPicPr>
          <p:cNvPr id="18" name="Picture 17" descr="Chart, waterfall chart&#10;&#10;Description automatically generated">
            <a:extLst>
              <a:ext uri="{FF2B5EF4-FFF2-40B4-BE49-F238E27FC236}">
                <a16:creationId xmlns:a16="http://schemas.microsoft.com/office/drawing/2014/main" id="{43F7A9EC-516F-4A18-8B63-FFBA2395F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57" y="4732591"/>
            <a:ext cx="2381158" cy="1757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EABA1D-6543-46F2-8138-9B17C6871C59}"/>
              </a:ext>
            </a:extLst>
          </p:cNvPr>
          <p:cNvSpPr txBox="1"/>
          <p:nvPr/>
        </p:nvSpPr>
        <p:spPr>
          <a:xfrm>
            <a:off x="3678794" y="1143189"/>
            <a:ext cx="5500468" cy="13904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it-IT" sz="2400">
                <a:ea typeface="+mn-lt"/>
                <a:cs typeface="+mn-lt"/>
              </a:rPr>
              <a:t>It appears there is </a:t>
            </a:r>
            <a:r>
              <a:rPr lang="it-IT" sz="2600" b="1" i="1">
                <a:solidFill>
                  <a:schemeClr val="accent1"/>
                </a:solidFill>
              </a:rPr>
              <a:t>hardly any correlation between the variables</a:t>
            </a:r>
            <a:r>
              <a:rPr lang="it-IT" sz="2400">
                <a:ea typeface="+mn-lt"/>
                <a:cs typeface="+mn-lt"/>
              </a:rPr>
              <a:t> with the vast majority of them having less than 30% of correlation.</a:t>
            </a:r>
          </a:p>
        </p:txBody>
      </p:sp>
    </p:spTree>
    <p:extLst>
      <p:ext uri="{BB962C8B-B14F-4D97-AF65-F5344CB8AC3E}">
        <p14:creationId xmlns:p14="http://schemas.microsoft.com/office/powerpoint/2010/main" val="300749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Binning of categories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6"/>
            <a:ext cx="1702051" cy="872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+mj-lt"/>
              </a:rPr>
              <a:t>Feature Engineering: Binning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78612-7CDB-4FC0-9D97-16614CA72ECC}"/>
              </a:ext>
            </a:extLst>
          </p:cNvPr>
          <p:cNvSpPr txBox="1"/>
          <p:nvPr/>
        </p:nvSpPr>
        <p:spPr>
          <a:xfrm>
            <a:off x="768625" y="1371600"/>
            <a:ext cx="7242312" cy="7355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The binning of categories requires to take those variables with a high number of unique values and try and combine them in macro-categories.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The binning technique has been applied to: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Destination (“urgent destination” and “other”) 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Passenger (“Alone” and “Not Alone”)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Weather (“Good” and “Bad”)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Income (“Rich”, “Middle Class” and “Poor”)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Time (“Conventional” and “Unconventional”)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Occupation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			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CBC06E09-FDAA-43AC-9C2D-23C5DEF3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854" y="4064392"/>
            <a:ext cx="3946267" cy="10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64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encoding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6"/>
            <a:ext cx="1702051" cy="1154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+mj-lt"/>
              </a:rPr>
              <a:t>Feature Engineering: Frequency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78612-7CDB-4FC0-9D97-16614CA72ECC}"/>
              </a:ext>
            </a:extLst>
          </p:cNvPr>
          <p:cNvSpPr txBox="1"/>
          <p:nvPr/>
        </p:nvSpPr>
        <p:spPr>
          <a:xfrm>
            <a:off x="768625" y="1371600"/>
            <a:ext cx="7242312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Frequency encoding is a technique that uses the frequency of the categories as labels.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Supports the model by acting as input for placing the right weight to the various categories.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Frequency Encoding has been applied to strong predictors: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Coupon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Destination 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Passenger 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Weather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			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A2BFE-077D-4710-A063-DF9B22F4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94" y="2856989"/>
            <a:ext cx="4471006" cy="29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A71143B-F879-4A12-ACFB-9C828A10B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13" y="5655212"/>
            <a:ext cx="4803922" cy="9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81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1AF5E-1240-420D-A25F-C1C654C9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Graphik Black"/>
              </a:rPr>
              <a:t>Non-informative variables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8BCC8D-606D-49B6-AC3A-E5E67162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0678" y="6490025"/>
            <a:ext cx="326254" cy="201168"/>
          </a:xfrm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30A7AB-1631-4671-BC76-6488944238E4}"/>
              </a:ext>
            </a:extLst>
          </p:cNvPr>
          <p:cNvSpPr txBox="1"/>
          <p:nvPr/>
        </p:nvSpPr>
        <p:spPr>
          <a:xfrm>
            <a:off x="311405" y="880806"/>
            <a:ext cx="794337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defTabSz="228600">
              <a:spcAft>
                <a:spcPts val="1200"/>
              </a:spcAft>
            </a:pPr>
            <a:r>
              <a:rPr lang="it-IT" sz="2400"/>
              <a:t>The dataset contains two different dummy variables: ‘direction_same’ and ‘direction_opp’ describing the same information. </a:t>
            </a:r>
          </a:p>
          <a:p>
            <a:pPr algn="just" defTabSz="228600">
              <a:spcAft>
                <a:spcPts val="1200"/>
              </a:spcAft>
            </a:pPr>
            <a:r>
              <a:rPr lang="it-IT" sz="2400"/>
              <a:t>Without losing info, </a:t>
            </a:r>
            <a:r>
              <a:rPr lang="it-IT" sz="2600" b="1" i="1">
                <a:solidFill>
                  <a:schemeClr val="accent1"/>
                </a:solidFill>
              </a:rPr>
              <a:t>we dropped one.</a:t>
            </a:r>
            <a:endParaRPr lang="it-IT" i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1ED1E-30C4-408B-A9BC-07313F3D0E39}"/>
              </a:ext>
            </a:extLst>
          </p:cNvPr>
          <p:cNvSpPr txBox="1"/>
          <p:nvPr/>
        </p:nvSpPr>
        <p:spPr>
          <a:xfrm>
            <a:off x="4283091" y="4304812"/>
            <a:ext cx="764054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400"/>
              <a:t>"Car" variable is predominantly composed of missing values. The number of contained instances for each of existing category is less than 1% of the total number of observations.</a:t>
            </a:r>
          </a:p>
          <a:p>
            <a:pPr defTabSz="228600">
              <a:spcAft>
                <a:spcPts val="1200"/>
              </a:spcAft>
            </a:pPr>
            <a:r>
              <a:rPr lang="it-IT" sz="2400"/>
              <a:t>Therefore, </a:t>
            </a:r>
            <a:r>
              <a:rPr lang="it-IT" sz="2600" b="1" i="1">
                <a:solidFill>
                  <a:schemeClr val="accent1"/>
                </a:solidFill>
              </a:rPr>
              <a:t>we dropped the "car" variable.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CE14D1D0-493B-496E-81CC-FBCCE95A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74" y="1223921"/>
            <a:ext cx="3046999" cy="2272986"/>
          </a:xfrm>
          <a:prstGeom prst="rect">
            <a:avLst/>
          </a:prstGeom>
        </p:spPr>
      </p:pic>
      <p:pic>
        <p:nvPicPr>
          <p:cNvPr id="11" name="Immagine 11">
            <a:extLst>
              <a:ext uri="{FF2B5EF4-FFF2-40B4-BE49-F238E27FC236}">
                <a16:creationId xmlns:a16="http://schemas.microsoft.com/office/drawing/2014/main" id="{EF14922F-B8E7-4C0D-A5C1-EE61D9D3DA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01751" y="3428999"/>
            <a:ext cx="3754344" cy="3268181"/>
          </a:xfrm>
        </p:spPr>
      </p:pic>
    </p:spTree>
    <p:extLst>
      <p:ext uri="{BB962C8B-B14F-4D97-AF65-F5344CB8AC3E}">
        <p14:creationId xmlns:p14="http://schemas.microsoft.com/office/powerpoint/2010/main" val="18625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667A18BF-5FC2-40F8-8D45-3228B80F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61" y="1778889"/>
            <a:ext cx="6251275" cy="5370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294ED-D09D-432E-957A-6786320C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raphik Black"/>
              </a:rPr>
              <a:t>The data we are working with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F61BE-0180-4E77-A820-55CEE5A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59CFD-FA60-4411-AF79-715B3CCF5345}"/>
              </a:ext>
            </a:extLst>
          </p:cNvPr>
          <p:cNvSpPr/>
          <p:nvPr/>
        </p:nvSpPr>
        <p:spPr>
          <a:xfrm>
            <a:off x="10215262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Data Exploration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5AFE5-9C11-4F72-A7B7-954899BA7480}"/>
              </a:ext>
            </a:extLst>
          </p:cNvPr>
          <p:cNvSpPr txBox="1"/>
          <p:nvPr/>
        </p:nvSpPr>
        <p:spPr>
          <a:xfrm>
            <a:off x="378646" y="1394734"/>
            <a:ext cx="6876143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000" dirty="0"/>
              <a:t>The dataset is composed of 12684 rows and 26 columns.</a:t>
            </a:r>
          </a:p>
          <a:p>
            <a:pPr defTabSz="228600">
              <a:spcAft>
                <a:spcPts val="1200"/>
              </a:spcAft>
            </a:pPr>
            <a:endParaRPr lang="en-US" sz="2000" dirty="0"/>
          </a:p>
          <a:p>
            <a:pPr defTabSz="228600">
              <a:spcAft>
                <a:spcPts val="1200"/>
              </a:spcAft>
            </a:pPr>
            <a:r>
              <a:rPr lang="en-US" sz="2000" dirty="0"/>
              <a:t>All variables </a:t>
            </a:r>
            <a:r>
              <a:rPr lang="en-US" sz="2000" dirty="0">
                <a:solidFill>
                  <a:srgbClr val="000000"/>
                </a:solidFill>
              </a:rPr>
              <a:t>are</a:t>
            </a:r>
            <a:r>
              <a:rPr lang="en-US" sz="2000" dirty="0"/>
              <a:t> categorical and deliver relevant information regarding: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Coupon characteristics</a:t>
            </a:r>
            <a:r>
              <a:rPr lang="en-US" sz="2000" b="1" i="1" dirty="0"/>
              <a:t> </a:t>
            </a:r>
            <a:r>
              <a:rPr lang="en-US" sz="2000" dirty="0"/>
              <a:t>(coupon type, expiration time)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Context</a:t>
            </a:r>
            <a:r>
              <a:rPr lang="en-US" sz="2000" dirty="0"/>
              <a:t> (weather, temperature, time, passenger type)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User demographics</a:t>
            </a:r>
            <a:r>
              <a:rPr lang="en-US" sz="2000" i="1" dirty="0"/>
              <a:t> </a:t>
            </a:r>
            <a:r>
              <a:rPr lang="en-US" sz="2000" dirty="0"/>
              <a:t>(gender, age, income)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Info on the trip</a:t>
            </a:r>
            <a:r>
              <a:rPr lang="en-US" sz="2000" i="1" dirty="0"/>
              <a:t> </a:t>
            </a:r>
            <a:r>
              <a:rPr lang="en-US" sz="2000" dirty="0"/>
              <a:t>(direction compared to the coupon, distance from the coupon, destination)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 sz="2000" dirty="0"/>
          </a:p>
          <a:p>
            <a:pPr defTabSz="228600">
              <a:spcAft>
                <a:spcPts val="1200"/>
              </a:spcAft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3E3724"/>
                </a:solidFill>
              </a:rPr>
              <a:t>dataset</a:t>
            </a:r>
            <a:r>
              <a:rPr lang="en-US" sz="2600" dirty="0"/>
              <a:t> is </a:t>
            </a:r>
            <a:r>
              <a:rPr lang="en-US" sz="2600" b="1" i="1" dirty="0">
                <a:solidFill>
                  <a:schemeClr val="accent1"/>
                </a:solidFill>
              </a:rPr>
              <a:t>very balanced</a:t>
            </a:r>
            <a:r>
              <a:rPr lang="en-US" sz="2600" dirty="0"/>
              <a:t>, 56.84% of surveyed customers would use the coupon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US" dirty="0"/>
          </a:p>
          <a:p>
            <a:pPr defTabSz="228600">
              <a:spcAft>
                <a:spcPts val="1200"/>
              </a:spcAft>
            </a:pPr>
            <a:endParaRPr lang="en-US" dirty="0"/>
          </a:p>
          <a:p>
            <a:pPr defTabSz="228600">
              <a:spcAft>
                <a:spcPts val="1200"/>
              </a:spcAft>
            </a:pPr>
            <a:endParaRPr lang="en-US" dirty="0"/>
          </a:p>
          <a:p>
            <a:pPr defTabSz="228600">
              <a:spcAft>
                <a:spcPts val="1200"/>
              </a:spcAft>
            </a:pPr>
            <a:endParaRPr lang="en-US" dirty="0"/>
          </a:p>
          <a:p>
            <a:pPr defTabSz="228600">
              <a:spcAft>
                <a:spcPts val="1200"/>
              </a:spcAft>
            </a:pPr>
            <a:endParaRPr lang="en-US" dirty="0"/>
          </a:p>
          <a:p>
            <a:pPr defTabSz="228600">
              <a:spcAft>
                <a:spcPts val="1200"/>
              </a:spcAft>
            </a:pPr>
            <a:endParaRPr lang="en-US" dirty="0"/>
          </a:p>
          <a:p>
            <a:pPr defTabSz="228600">
              <a:spcAft>
                <a:spcPts val="1200"/>
              </a:spcAft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CD5C6-54AC-477F-97B7-C54B2B522488}"/>
              </a:ext>
            </a:extLst>
          </p:cNvPr>
          <p:cNvSpPr/>
          <p:nvPr/>
        </p:nvSpPr>
        <p:spPr>
          <a:xfrm>
            <a:off x="6824869" y="1772478"/>
            <a:ext cx="5128591" cy="25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71804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E37CD-999B-4FE2-BC4A-99713DAB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Occupation Binning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E405868-6CF7-40F7-A95E-59D6D885D7E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33853" y="810475"/>
            <a:ext cx="7255893" cy="402023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5F8403-4A0A-42C0-AABB-459B0011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E63A6D-334A-46CE-A38E-11E956FA2FD4}"/>
              </a:ext>
            </a:extLst>
          </p:cNvPr>
          <p:cNvSpPr txBox="1"/>
          <p:nvPr/>
        </p:nvSpPr>
        <p:spPr>
          <a:xfrm>
            <a:off x="220894" y="965769"/>
            <a:ext cx="4387064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400"/>
              <a:t>"Occupation" feature contains multiple categories, but 3 of them are under-represented  (less than 101 observations, identified threshold). They are: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it-IT" sz="2400">
                <a:latin typeface="Graphik"/>
              </a:rPr>
              <a:t>Farming Fishing &amp; Forestry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it-IT" sz="2400">
                <a:latin typeface="Graphik"/>
              </a:rPr>
              <a:t>Building &amp; Grounds Cleaning &amp; Maintenance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it-IT" sz="2400">
                <a:latin typeface="Graphik"/>
              </a:rPr>
              <a:t>Production Occupations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>
              <a:latin typeface="Consola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4B2342-F7D7-4D63-9CEA-FFA66D2BD04C}"/>
              </a:ext>
            </a:extLst>
          </p:cNvPr>
          <p:cNvSpPr txBox="1"/>
          <p:nvPr/>
        </p:nvSpPr>
        <p:spPr>
          <a:xfrm>
            <a:off x="443502" y="5707565"/>
            <a:ext cx="113049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400" b="1" i="1"/>
              <a:t>We decided to </a:t>
            </a:r>
            <a:r>
              <a:rPr lang="it-IT" sz="2600" b="1" i="1">
                <a:solidFill>
                  <a:schemeClr val="accent1"/>
                </a:solidFill>
              </a:rPr>
              <a:t>group them in a new category "no_info_occupation".</a:t>
            </a:r>
          </a:p>
        </p:txBody>
      </p:sp>
    </p:spTree>
    <p:extLst>
      <p:ext uri="{BB962C8B-B14F-4D97-AF65-F5344CB8AC3E}">
        <p14:creationId xmlns:p14="http://schemas.microsoft.com/office/powerpoint/2010/main" val="1692379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6CCFC-8448-4A18-B695-B8FD1E4D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Graphik Black"/>
              </a:rPr>
              <a:t>Relations </a:t>
            </a:r>
            <a:r>
              <a:rPr lang="it-IT" err="1">
                <a:latin typeface="Graphik Black"/>
              </a:rPr>
              <a:t>between</a:t>
            </a:r>
            <a:r>
              <a:rPr lang="it-IT">
                <a:latin typeface="Graphik Black"/>
              </a:rPr>
              <a:t> variables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66F88F-C4DE-4032-BF88-A726B20A50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2507" y="981711"/>
            <a:ext cx="6669643" cy="278733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it-IT" sz="2400"/>
              <a:t>Relations </a:t>
            </a:r>
            <a:r>
              <a:rPr lang="it-IT" sz="2400" err="1"/>
              <a:t>between</a:t>
            </a:r>
            <a:r>
              <a:rPr lang="it-IT" sz="2400"/>
              <a:t> the </a:t>
            </a:r>
            <a:r>
              <a:rPr lang="it-IT" sz="2400" err="1"/>
              <a:t>dependent</a:t>
            </a:r>
            <a:r>
              <a:rPr lang="it-IT" sz="2400"/>
              <a:t> </a:t>
            </a:r>
            <a:r>
              <a:rPr lang="it-IT" sz="2400" err="1"/>
              <a:t>variable</a:t>
            </a:r>
            <a:r>
              <a:rPr lang="it-IT" sz="2400"/>
              <a:t> and the </a:t>
            </a:r>
            <a:r>
              <a:rPr lang="it-IT" sz="2400" err="1"/>
              <a:t>other</a:t>
            </a:r>
            <a:r>
              <a:rPr lang="it-IT" sz="2400"/>
              <a:t> </a:t>
            </a:r>
            <a:r>
              <a:rPr lang="it-IT" sz="2400" err="1"/>
              <a:t>regressors</a:t>
            </a:r>
            <a:r>
              <a:rPr lang="it-IT" sz="2400"/>
              <a:t> </a:t>
            </a:r>
            <a:r>
              <a:rPr lang="it-IT" sz="2400" err="1"/>
              <a:t>have</a:t>
            </a:r>
            <a:r>
              <a:rPr lang="it-IT" sz="2400"/>
              <a:t> </a:t>
            </a:r>
            <a:r>
              <a:rPr lang="it-IT" sz="2400" err="1"/>
              <a:t>been</a:t>
            </a:r>
            <a:r>
              <a:rPr lang="it-IT" sz="2400"/>
              <a:t> </a:t>
            </a:r>
            <a:r>
              <a:rPr lang="it-IT" sz="2400" err="1"/>
              <a:t>evaluated</a:t>
            </a:r>
            <a:r>
              <a:rPr lang="it-IT" sz="2400"/>
              <a:t> </a:t>
            </a:r>
            <a:r>
              <a:rPr lang="it-IT" sz="2400" err="1"/>
              <a:t>using</a:t>
            </a:r>
            <a:r>
              <a:rPr lang="it-IT" sz="2400"/>
              <a:t> the Chi-</a:t>
            </a:r>
            <a:r>
              <a:rPr lang="it-IT" sz="2400" err="1"/>
              <a:t>square</a:t>
            </a:r>
            <a:r>
              <a:rPr lang="it-IT" sz="2400"/>
              <a:t> test and </a:t>
            </a:r>
            <a:r>
              <a:rPr lang="it-IT" sz="2400" err="1"/>
              <a:t>Cramer's</a:t>
            </a:r>
            <a:r>
              <a:rPr lang="it-IT" sz="2400"/>
              <a:t> Value.</a:t>
            </a:r>
            <a:endParaRPr lang="it-IT"/>
          </a:p>
          <a:p>
            <a:r>
              <a:rPr lang="it-IT" sz="2600" b="1" i="1">
                <a:solidFill>
                  <a:schemeClr val="accent1"/>
                </a:solidFill>
              </a:rPr>
              <a:t>"</a:t>
            </a:r>
            <a:r>
              <a:rPr lang="it-IT" sz="2600" b="1" i="1" err="1">
                <a:solidFill>
                  <a:schemeClr val="accent1"/>
                </a:solidFill>
              </a:rPr>
              <a:t>Direction_opp</a:t>
            </a:r>
            <a:r>
              <a:rPr lang="it-IT" sz="2600" b="1" i="1">
                <a:solidFill>
                  <a:schemeClr val="accent1"/>
                </a:solidFill>
              </a:rPr>
              <a:t>" and "</a:t>
            </a:r>
            <a:r>
              <a:rPr lang="it-IT" sz="2600" b="1" i="1" err="1">
                <a:solidFill>
                  <a:schemeClr val="accent1"/>
                </a:solidFill>
              </a:rPr>
              <a:t>direction_same</a:t>
            </a:r>
            <a:r>
              <a:rPr lang="it-IT" sz="2600" b="1" i="1">
                <a:solidFill>
                  <a:schemeClr val="accent1"/>
                </a:solidFill>
              </a:rPr>
              <a:t>" </a:t>
            </a:r>
            <a:r>
              <a:rPr lang="it-IT" sz="2600" b="1" i="1" err="1">
                <a:solidFill>
                  <a:schemeClr val="accent1"/>
                </a:solidFill>
              </a:rPr>
              <a:t>result</a:t>
            </a:r>
            <a:r>
              <a:rPr lang="it-IT" sz="2600" b="1" i="1">
                <a:solidFill>
                  <a:schemeClr val="accent1"/>
                </a:solidFill>
              </a:rPr>
              <a:t> to be </a:t>
            </a:r>
            <a:r>
              <a:rPr lang="it-IT" sz="2600" b="1" i="1" err="1">
                <a:solidFill>
                  <a:schemeClr val="accent1"/>
                </a:solidFill>
              </a:rPr>
              <a:t>independent</a:t>
            </a:r>
            <a:r>
              <a:rPr lang="it-IT" sz="2600" b="1" i="1">
                <a:solidFill>
                  <a:schemeClr val="accent1"/>
                </a:solidFill>
              </a:rPr>
              <a:t> </a:t>
            </a:r>
            <a:r>
              <a:rPr lang="it-IT" sz="2600" b="1" i="1" err="1">
                <a:solidFill>
                  <a:schemeClr val="accent1"/>
                </a:solidFill>
              </a:rPr>
              <a:t>respect</a:t>
            </a:r>
            <a:r>
              <a:rPr lang="it-IT" sz="2600" b="1" i="1">
                <a:solidFill>
                  <a:schemeClr val="accent1"/>
                </a:solidFill>
              </a:rPr>
              <a:t> to Y.</a:t>
            </a:r>
          </a:p>
          <a:p>
            <a:r>
              <a:rPr lang="it-IT" sz="2600" b="1" i="1">
                <a:solidFill>
                  <a:schemeClr val="accent1"/>
                </a:solidFill>
              </a:rPr>
              <a:t>"Coupon" feature </a:t>
            </a:r>
            <a:r>
              <a:rPr lang="it-IT" sz="2600" b="1" i="1" err="1">
                <a:solidFill>
                  <a:schemeClr val="accent1"/>
                </a:solidFill>
              </a:rPr>
              <a:t>is</a:t>
            </a:r>
            <a:r>
              <a:rPr lang="it-IT" sz="2600" b="1" i="1">
                <a:solidFill>
                  <a:schemeClr val="accent1"/>
                </a:solidFill>
              </a:rPr>
              <a:t> the </a:t>
            </a:r>
            <a:r>
              <a:rPr lang="it-IT" sz="2600" b="1" i="1" err="1">
                <a:solidFill>
                  <a:schemeClr val="accent1"/>
                </a:solidFill>
              </a:rPr>
              <a:t>most</a:t>
            </a:r>
            <a:r>
              <a:rPr lang="it-IT" sz="2600" b="1" i="1">
                <a:solidFill>
                  <a:schemeClr val="accent1"/>
                </a:solidFill>
              </a:rPr>
              <a:t> </a:t>
            </a:r>
            <a:r>
              <a:rPr lang="it-IT" sz="2600" b="1" i="1" err="1">
                <a:solidFill>
                  <a:schemeClr val="accent1"/>
                </a:solidFill>
              </a:rPr>
              <a:t>relevant</a:t>
            </a:r>
            <a:r>
              <a:rPr lang="it-IT" sz="2600" b="1" i="1">
                <a:solidFill>
                  <a:schemeClr val="accent1"/>
                </a:solidFill>
              </a:rPr>
              <a:t> to </a:t>
            </a:r>
            <a:r>
              <a:rPr lang="it-IT" sz="2600" b="1" i="1" err="1">
                <a:solidFill>
                  <a:schemeClr val="accent1"/>
                </a:solidFill>
              </a:rPr>
              <a:t>explain</a:t>
            </a:r>
            <a:r>
              <a:rPr lang="it-IT" sz="2600" b="1" i="1">
                <a:solidFill>
                  <a:schemeClr val="accent1"/>
                </a:solidFill>
              </a:rPr>
              <a:t> Y.</a:t>
            </a:r>
          </a:p>
          <a:p>
            <a:endParaRPr lang="it-IT" sz="2400"/>
          </a:p>
          <a:p>
            <a:endParaRPr lang="it-IT" sz="2400"/>
          </a:p>
          <a:p>
            <a:endParaRPr lang="it-IT" sz="240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FEBB54-3011-456B-9AF5-CA780BD5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DCDE522F-A045-4AB7-84AC-7122FA43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81" y="827271"/>
            <a:ext cx="4147334" cy="3285615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61BA3415-6605-4869-AD5C-17B05130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4" y="3801917"/>
            <a:ext cx="3967536" cy="261895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4F9B4D-506E-4DF5-A59F-BC4DAE000451}"/>
              </a:ext>
            </a:extLst>
          </p:cNvPr>
          <p:cNvSpPr txBox="1"/>
          <p:nvPr/>
        </p:nvSpPr>
        <p:spPr>
          <a:xfrm>
            <a:off x="4775772" y="4236377"/>
            <a:ext cx="645901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400" err="1"/>
              <a:t>Instances</a:t>
            </a:r>
            <a:r>
              <a:rPr lang="it-IT" sz="2400"/>
              <a:t> </a:t>
            </a:r>
            <a:r>
              <a:rPr lang="it-IT" sz="2400" err="1"/>
              <a:t>have</a:t>
            </a:r>
            <a:r>
              <a:rPr lang="it-IT" sz="2400"/>
              <a:t> </a:t>
            </a:r>
            <a:r>
              <a:rPr lang="it-IT" sz="2400" err="1"/>
              <a:t>been</a:t>
            </a:r>
            <a:r>
              <a:rPr lang="it-IT" sz="2400"/>
              <a:t> </a:t>
            </a:r>
            <a:r>
              <a:rPr lang="it-IT" sz="2400" err="1"/>
              <a:t>clustered</a:t>
            </a:r>
            <a:r>
              <a:rPr lang="it-IT" sz="2400"/>
              <a:t> </a:t>
            </a:r>
            <a:r>
              <a:rPr lang="it-IT" sz="2400" err="1"/>
              <a:t>using</a:t>
            </a:r>
            <a:r>
              <a:rPr lang="it-IT" sz="2400"/>
              <a:t> </a:t>
            </a:r>
            <a:r>
              <a:rPr lang="it-IT" sz="2400" err="1"/>
              <a:t>Kmodes</a:t>
            </a:r>
            <a:r>
              <a:rPr lang="it-IT" sz="2400"/>
              <a:t> and the </a:t>
            </a:r>
            <a:r>
              <a:rPr lang="it-IT" sz="2400" err="1"/>
              <a:t>number</a:t>
            </a:r>
            <a:r>
              <a:rPr lang="it-IT" sz="2400"/>
              <a:t> of clusters </a:t>
            </a:r>
            <a:r>
              <a:rPr lang="it-IT" sz="2400" err="1"/>
              <a:t>has</a:t>
            </a:r>
            <a:r>
              <a:rPr lang="it-IT" sz="2400"/>
              <a:t> </a:t>
            </a:r>
            <a:r>
              <a:rPr lang="it-IT" sz="2400" err="1"/>
              <a:t>been</a:t>
            </a:r>
            <a:r>
              <a:rPr lang="it-IT" sz="2400"/>
              <a:t> </a:t>
            </a:r>
            <a:r>
              <a:rPr lang="it-IT" sz="2400" err="1"/>
              <a:t>chosen</a:t>
            </a:r>
            <a:r>
              <a:rPr lang="it-IT" sz="2400"/>
              <a:t> </a:t>
            </a:r>
            <a:r>
              <a:rPr lang="it-IT" sz="2400" err="1"/>
              <a:t>using</a:t>
            </a:r>
            <a:r>
              <a:rPr lang="it-IT" sz="2400"/>
              <a:t> the </a:t>
            </a:r>
            <a:r>
              <a:rPr lang="it-IT" sz="2400" err="1"/>
              <a:t>elbow</a:t>
            </a:r>
            <a:r>
              <a:rPr lang="it-IT" sz="2400"/>
              <a:t> </a:t>
            </a:r>
            <a:r>
              <a:rPr lang="it-IT" sz="2400" err="1"/>
              <a:t>method</a:t>
            </a:r>
            <a:r>
              <a:rPr lang="it-IT" sz="2400"/>
              <a:t>: </a:t>
            </a:r>
            <a:endParaRPr lang="it-IT"/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it-IT" sz="2600" b="1" i="1">
                <a:solidFill>
                  <a:schemeClr val="accent1"/>
                </a:solidFill>
              </a:rPr>
              <a:t>6 clusters </a:t>
            </a:r>
            <a:r>
              <a:rPr lang="it-IT" sz="2600" b="1" i="1" err="1">
                <a:solidFill>
                  <a:schemeClr val="accent1"/>
                </a:solidFill>
              </a:rPr>
              <a:t>have</a:t>
            </a:r>
            <a:r>
              <a:rPr lang="it-IT" sz="2600" b="1" i="1">
                <a:solidFill>
                  <a:schemeClr val="accent1"/>
                </a:solidFill>
              </a:rPr>
              <a:t> </a:t>
            </a:r>
            <a:r>
              <a:rPr lang="it-IT" sz="2600" b="1" i="1" err="1">
                <a:solidFill>
                  <a:schemeClr val="accent1"/>
                </a:solidFill>
              </a:rPr>
              <a:t>been</a:t>
            </a:r>
            <a:r>
              <a:rPr lang="it-IT" sz="2600" b="1" i="1">
                <a:solidFill>
                  <a:schemeClr val="accent1"/>
                </a:solidFill>
              </a:rPr>
              <a:t> </a:t>
            </a:r>
            <a:r>
              <a:rPr lang="it-IT" sz="2600" b="1" i="1" err="1">
                <a:solidFill>
                  <a:schemeClr val="accent1"/>
                </a:solidFill>
              </a:rPr>
              <a:t>selected</a:t>
            </a:r>
            <a:r>
              <a:rPr lang="it-IT" sz="2600" b="1" i="1">
                <a:solidFill>
                  <a:schemeClr val="accent1"/>
                </a:solidFill>
              </a:rPr>
              <a:t> and </a:t>
            </a:r>
            <a:r>
              <a:rPr lang="it-IT" sz="2600" b="1" i="1" err="1">
                <a:solidFill>
                  <a:schemeClr val="accent1"/>
                </a:solidFill>
              </a:rPr>
              <a:t>variable</a:t>
            </a:r>
            <a:r>
              <a:rPr lang="it-IT" sz="2600" b="1" i="1">
                <a:solidFill>
                  <a:schemeClr val="accent1"/>
                </a:solidFill>
              </a:rPr>
              <a:t> "Cluster" </a:t>
            </a:r>
            <a:r>
              <a:rPr lang="it-IT" sz="2600" b="1" i="1" err="1">
                <a:solidFill>
                  <a:schemeClr val="accent1"/>
                </a:solidFill>
              </a:rPr>
              <a:t>has</a:t>
            </a:r>
            <a:r>
              <a:rPr lang="it-IT" sz="2600" b="1" i="1">
                <a:solidFill>
                  <a:schemeClr val="accent1"/>
                </a:solidFill>
              </a:rPr>
              <a:t> </a:t>
            </a:r>
            <a:r>
              <a:rPr lang="it-IT" sz="2600" b="1" i="1" err="1">
                <a:solidFill>
                  <a:schemeClr val="accent1"/>
                </a:solidFill>
              </a:rPr>
              <a:t>been</a:t>
            </a:r>
            <a:r>
              <a:rPr lang="it-IT" sz="2600" b="1" i="1">
                <a:solidFill>
                  <a:schemeClr val="accent1"/>
                </a:solidFill>
              </a:rPr>
              <a:t> </a:t>
            </a:r>
            <a:r>
              <a:rPr lang="it-IT" sz="2600" b="1" i="1" err="1">
                <a:solidFill>
                  <a:schemeClr val="accent1"/>
                </a:solidFill>
              </a:rPr>
              <a:t>added</a:t>
            </a:r>
            <a:r>
              <a:rPr lang="it-IT" sz="2600" b="1" i="1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344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F470F-5175-4D6A-AB09-CDFA45BC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Graphik Black"/>
              </a:rPr>
              <a:t>Final</a:t>
            </a:r>
            <a:r>
              <a:rPr lang="it-IT">
                <a:latin typeface="Graphik Black"/>
              </a:rPr>
              <a:t> </a:t>
            </a:r>
            <a:r>
              <a:rPr lang="it-IT" err="1">
                <a:latin typeface="Graphik Black"/>
              </a:rPr>
              <a:t>Cleaning</a:t>
            </a:r>
            <a:r>
              <a:rPr lang="it-IT">
                <a:latin typeface="Graphik Black"/>
              </a:rPr>
              <a:t> and One-hot encoded dataset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EEC147-2D76-4F79-8194-E4730209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9D0CCE-4A49-4B6F-8A77-F6A5FC2FB2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563" y="1247127"/>
            <a:ext cx="8399124" cy="438839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>
            <a:noAutofit/>
          </a:bodyPr>
          <a:lstStyle/>
          <a:p>
            <a:r>
              <a:rPr lang="it-IT" sz="2400" b="1" i="1" err="1">
                <a:solidFill>
                  <a:schemeClr val="accent1"/>
                </a:solidFill>
              </a:rPr>
              <a:t>Variable</a:t>
            </a:r>
            <a:r>
              <a:rPr lang="it-IT" b="1">
                <a:solidFill>
                  <a:schemeClr val="accent1"/>
                </a:solidFill>
              </a:rPr>
              <a:t> </a:t>
            </a:r>
            <a:r>
              <a:rPr lang="it-IT" sz="2400" b="1" i="1">
                <a:solidFill>
                  <a:schemeClr val="accent1"/>
                </a:solidFill>
              </a:rPr>
              <a:t>'</a:t>
            </a:r>
            <a:r>
              <a:rPr lang="it-IT" sz="2400" b="1" i="1">
                <a:solidFill>
                  <a:schemeClr val="accent1"/>
                </a:solidFill>
                <a:latin typeface="Graphik"/>
              </a:rPr>
              <a:t>toCoupon_GEQ5min' </a:t>
            </a:r>
            <a:r>
              <a:rPr lang="it-IT" sz="2400" b="1" i="1" err="1">
                <a:solidFill>
                  <a:schemeClr val="accent1"/>
                </a:solidFill>
                <a:latin typeface="Graphik"/>
              </a:rPr>
              <a:t>has</a:t>
            </a:r>
            <a:r>
              <a:rPr lang="it-IT" sz="2400" b="1" i="1">
                <a:solidFill>
                  <a:schemeClr val="accent1"/>
                </a:solidFill>
                <a:latin typeface="Graphik"/>
              </a:rPr>
              <a:t> </a:t>
            </a:r>
            <a:r>
              <a:rPr lang="it-IT" sz="2400" b="1" i="1" err="1">
                <a:solidFill>
                  <a:schemeClr val="accent1"/>
                </a:solidFill>
                <a:latin typeface="Graphik"/>
              </a:rPr>
              <a:t>been</a:t>
            </a:r>
            <a:r>
              <a:rPr lang="it-IT" sz="2400" b="1" i="1">
                <a:solidFill>
                  <a:schemeClr val="accent1"/>
                </a:solidFill>
                <a:latin typeface="Graphik"/>
              </a:rPr>
              <a:t> </a:t>
            </a:r>
            <a:r>
              <a:rPr lang="it-IT" sz="2400" b="1" i="1" err="1">
                <a:solidFill>
                  <a:schemeClr val="accent1"/>
                </a:solidFill>
                <a:latin typeface="Graphik"/>
              </a:rPr>
              <a:t>dropped</a:t>
            </a:r>
            <a:r>
              <a:rPr lang="it-IT" sz="2400" i="1">
                <a:latin typeface="Graphik"/>
              </a:rPr>
              <a:t>, </a:t>
            </a:r>
            <a:r>
              <a:rPr lang="it-IT" sz="2400" i="1" err="1">
                <a:latin typeface="Graphik"/>
              </a:rPr>
              <a:t>since</a:t>
            </a:r>
            <a:r>
              <a:rPr lang="it-IT" sz="2400" i="1">
                <a:latin typeface="Graphik"/>
              </a:rPr>
              <a:t> </a:t>
            </a:r>
            <a:r>
              <a:rPr lang="it-IT" sz="2400" err="1">
                <a:latin typeface="Graphik"/>
              </a:rPr>
              <a:t>all</a:t>
            </a:r>
            <a:r>
              <a:rPr lang="it-IT" sz="2400">
                <a:latin typeface="Graphik"/>
              </a:rPr>
              <a:t> the </a:t>
            </a:r>
            <a:r>
              <a:rPr lang="it-IT" sz="2400" err="1">
                <a:latin typeface="Graphik"/>
              </a:rPr>
              <a:t>instances</a:t>
            </a:r>
            <a:r>
              <a:rPr lang="it-IT" sz="2400">
                <a:latin typeface="Graphik"/>
              </a:rPr>
              <a:t> </a:t>
            </a:r>
            <a:r>
              <a:rPr lang="it-IT" sz="2400" err="1">
                <a:latin typeface="Graphik"/>
              </a:rPr>
              <a:t>had</a:t>
            </a:r>
            <a:r>
              <a:rPr lang="it-IT" sz="2400">
                <a:latin typeface="Graphik"/>
              </a:rPr>
              <a:t> the </a:t>
            </a:r>
            <a:r>
              <a:rPr lang="it-IT" sz="2400" err="1">
                <a:latin typeface="Graphik"/>
              </a:rPr>
              <a:t>same</a:t>
            </a:r>
            <a:r>
              <a:rPr lang="it-IT" sz="2400">
                <a:latin typeface="Graphik"/>
              </a:rPr>
              <a:t> </a:t>
            </a:r>
            <a:r>
              <a:rPr lang="it-IT" sz="2400" err="1">
                <a:latin typeface="Graphik"/>
              </a:rPr>
              <a:t>val</a:t>
            </a:r>
            <a:r>
              <a:rPr lang="it-IT" sz="2400" err="1">
                <a:solidFill>
                  <a:schemeClr val="tx1"/>
                </a:solidFill>
                <a:latin typeface="Graphik"/>
              </a:rPr>
              <a:t>u</a:t>
            </a:r>
            <a:r>
              <a:rPr lang="it-IT" sz="2400" err="1">
                <a:latin typeface="Graphik"/>
              </a:rPr>
              <a:t>e</a:t>
            </a:r>
            <a:r>
              <a:rPr lang="it-IT" sz="2400">
                <a:latin typeface="Graphik"/>
              </a:rPr>
              <a:t>.</a:t>
            </a:r>
            <a:endParaRPr lang="it-IT"/>
          </a:p>
          <a:p>
            <a:endParaRPr lang="it-IT" sz="2400">
              <a:latin typeface="Graphik"/>
            </a:endParaRPr>
          </a:p>
          <a:p>
            <a:r>
              <a:rPr lang="it-IT" sz="2400">
                <a:latin typeface="Graphik"/>
              </a:rPr>
              <a:t>After </a:t>
            </a:r>
            <a:r>
              <a:rPr lang="it-IT" sz="2400" err="1">
                <a:latin typeface="Graphik"/>
              </a:rPr>
              <a:t>having</a:t>
            </a:r>
            <a:r>
              <a:rPr lang="it-IT" sz="2400">
                <a:latin typeface="Graphik"/>
              </a:rPr>
              <a:t> </a:t>
            </a:r>
            <a:r>
              <a:rPr lang="it-IT" sz="2400" err="1">
                <a:latin typeface="Graphik"/>
              </a:rPr>
              <a:t>modified</a:t>
            </a:r>
            <a:r>
              <a:rPr lang="it-IT" sz="2400">
                <a:latin typeface="Graphik"/>
              </a:rPr>
              <a:t> the dataset </a:t>
            </a:r>
            <a:r>
              <a:rPr lang="it-IT" sz="2400" err="1">
                <a:latin typeface="Graphik"/>
              </a:rPr>
              <a:t>as</a:t>
            </a:r>
            <a:r>
              <a:rPr lang="it-IT" sz="2400">
                <a:latin typeface="Graphik"/>
              </a:rPr>
              <a:t> </a:t>
            </a:r>
            <a:r>
              <a:rPr lang="it-IT" sz="2400" err="1">
                <a:latin typeface="Graphik"/>
              </a:rPr>
              <a:t>discussed</a:t>
            </a:r>
            <a:r>
              <a:rPr lang="it-IT" sz="2400">
                <a:latin typeface="Graphik"/>
              </a:rPr>
              <a:t> in the </a:t>
            </a:r>
            <a:r>
              <a:rPr lang="it-IT" sz="2400" err="1">
                <a:latin typeface="Graphik"/>
              </a:rPr>
              <a:t>previous</a:t>
            </a:r>
            <a:r>
              <a:rPr lang="it-IT" sz="2400">
                <a:latin typeface="Graphik"/>
              </a:rPr>
              <a:t> slides, </a:t>
            </a:r>
            <a:r>
              <a:rPr lang="it-IT" sz="2400" b="1">
                <a:solidFill>
                  <a:schemeClr val="accent1"/>
                </a:solidFill>
                <a:latin typeface="Graphik"/>
              </a:rPr>
              <a:t>the </a:t>
            </a:r>
            <a:r>
              <a:rPr lang="it-IT" sz="2400" b="1" err="1">
                <a:solidFill>
                  <a:schemeClr val="accent1"/>
                </a:solidFill>
                <a:latin typeface="Graphik"/>
              </a:rPr>
              <a:t>onehot-encoded</a:t>
            </a:r>
            <a:r>
              <a:rPr lang="it-IT" sz="2400" b="1">
                <a:solidFill>
                  <a:schemeClr val="accent1"/>
                </a:solidFill>
                <a:latin typeface="Graphik"/>
              </a:rPr>
              <a:t> dataset </a:t>
            </a:r>
            <a:r>
              <a:rPr lang="it-IT" sz="2400" b="1" err="1">
                <a:solidFill>
                  <a:schemeClr val="accent1"/>
                </a:solidFill>
                <a:latin typeface="Graphik"/>
              </a:rPr>
              <a:t>has</a:t>
            </a:r>
            <a:r>
              <a:rPr lang="it-IT" sz="2400" b="1">
                <a:solidFill>
                  <a:schemeClr val="accent1"/>
                </a:solidFill>
                <a:latin typeface="Graphik"/>
              </a:rPr>
              <a:t> </a:t>
            </a:r>
            <a:r>
              <a:rPr lang="it-IT" sz="2400" b="1" err="1">
                <a:solidFill>
                  <a:schemeClr val="accent1"/>
                </a:solidFill>
                <a:latin typeface="Graphik"/>
              </a:rPr>
              <a:t>been</a:t>
            </a:r>
            <a:r>
              <a:rPr lang="it-IT" sz="2400" b="1">
                <a:solidFill>
                  <a:schemeClr val="accent1"/>
                </a:solidFill>
                <a:latin typeface="Graphik"/>
              </a:rPr>
              <a:t> </a:t>
            </a:r>
            <a:r>
              <a:rPr lang="it-IT" sz="2400" b="1" err="1">
                <a:solidFill>
                  <a:schemeClr val="accent1"/>
                </a:solidFill>
                <a:latin typeface="Graphik"/>
              </a:rPr>
              <a:t>created</a:t>
            </a:r>
            <a:r>
              <a:rPr lang="it-IT" sz="2400" err="1">
                <a:latin typeface="Graphik"/>
              </a:rPr>
              <a:t>,composed</a:t>
            </a:r>
            <a:r>
              <a:rPr lang="it-IT" sz="2400">
                <a:latin typeface="Graphik"/>
              </a:rPr>
              <a:t> by 95 </a:t>
            </a:r>
            <a:r>
              <a:rPr lang="it-IT" sz="2400" err="1">
                <a:latin typeface="Graphik"/>
              </a:rPr>
              <a:t>columns</a:t>
            </a:r>
            <a:r>
              <a:rPr lang="it-IT" sz="2400">
                <a:latin typeface="Graphik"/>
              </a:rPr>
              <a:t>.</a:t>
            </a:r>
          </a:p>
          <a:p>
            <a:pPr marL="0" indent="0">
              <a:buNone/>
            </a:pPr>
            <a:endParaRPr lang="it-IT" sz="2400">
              <a:latin typeface="Graphik"/>
            </a:endParaRPr>
          </a:p>
          <a:p>
            <a:r>
              <a:rPr lang="it-IT" sz="2400" err="1">
                <a:latin typeface="Graphik"/>
              </a:rPr>
              <a:t>Correlation</a:t>
            </a:r>
            <a:r>
              <a:rPr lang="it-IT" sz="2400">
                <a:latin typeface="Graphik"/>
              </a:rPr>
              <a:t> </a:t>
            </a:r>
            <a:r>
              <a:rPr lang="it-IT" sz="2400" err="1">
                <a:latin typeface="Graphik"/>
              </a:rPr>
              <a:t>tests</a:t>
            </a:r>
            <a:r>
              <a:rPr lang="it-IT" sz="2400">
                <a:latin typeface="Graphik"/>
              </a:rPr>
              <a:t> </a:t>
            </a:r>
            <a:r>
              <a:rPr lang="it-IT" sz="2400" err="1">
                <a:latin typeface="Graphik"/>
              </a:rPr>
              <a:t>reported</a:t>
            </a:r>
            <a:r>
              <a:rPr lang="it-IT" sz="2400">
                <a:latin typeface="Graphik"/>
              </a:rPr>
              <a:t> strong </a:t>
            </a:r>
            <a:r>
              <a:rPr lang="it-IT" sz="2400" err="1">
                <a:latin typeface="Graphik"/>
              </a:rPr>
              <a:t>correlation</a:t>
            </a:r>
            <a:r>
              <a:rPr lang="it-IT" sz="2400">
                <a:latin typeface="Graphik"/>
              </a:rPr>
              <a:t> </a:t>
            </a:r>
            <a:r>
              <a:rPr lang="it-IT" sz="2400" err="1">
                <a:latin typeface="Graphik"/>
              </a:rPr>
              <a:t>between</a:t>
            </a:r>
            <a:r>
              <a:rPr lang="it-IT" sz="2400">
                <a:latin typeface="Graphik"/>
              </a:rPr>
              <a:t> </a:t>
            </a:r>
            <a:r>
              <a:rPr lang="it-IT" sz="2400" err="1">
                <a:latin typeface="Graphik"/>
              </a:rPr>
              <a:t>variables</a:t>
            </a:r>
            <a:r>
              <a:rPr lang="it-IT" sz="2400">
                <a:latin typeface="Graphik"/>
              </a:rPr>
              <a:t> </a:t>
            </a:r>
            <a:r>
              <a:rPr lang="it-IT" sz="2400" i="1">
                <a:latin typeface="Graphik"/>
              </a:rPr>
              <a:t>'</a:t>
            </a:r>
            <a:r>
              <a:rPr lang="it-IT" sz="2400" i="1" err="1">
                <a:latin typeface="Graphik"/>
              </a:rPr>
              <a:t>destination_Work</a:t>
            </a:r>
            <a:r>
              <a:rPr lang="it-IT" sz="2400" i="1">
                <a:latin typeface="Graphik"/>
              </a:rPr>
              <a:t>'</a:t>
            </a:r>
            <a:r>
              <a:rPr lang="it-IT" sz="2400">
                <a:latin typeface="Consolas"/>
              </a:rPr>
              <a:t> and </a:t>
            </a:r>
            <a:r>
              <a:rPr lang="it-IT" sz="2400" i="1">
                <a:latin typeface="Graphik"/>
              </a:rPr>
              <a:t>'time_7AM'. </a:t>
            </a:r>
            <a:r>
              <a:rPr lang="it-IT" sz="2400" b="1" i="1">
                <a:solidFill>
                  <a:schemeClr val="accent1"/>
                </a:solidFill>
                <a:latin typeface="Graphik"/>
              </a:rPr>
              <a:t>'time_7AM'</a:t>
            </a:r>
            <a:r>
              <a:rPr lang="it-IT" sz="2400" b="1">
                <a:solidFill>
                  <a:schemeClr val="accent1"/>
                </a:solidFill>
                <a:latin typeface="Graphik"/>
              </a:rPr>
              <a:t> </a:t>
            </a:r>
            <a:r>
              <a:rPr lang="it-IT" sz="2400" b="1" err="1">
                <a:solidFill>
                  <a:schemeClr val="accent1"/>
                </a:solidFill>
                <a:latin typeface="Graphik"/>
              </a:rPr>
              <a:t>has</a:t>
            </a:r>
            <a:r>
              <a:rPr lang="it-IT" sz="2400" b="1">
                <a:solidFill>
                  <a:schemeClr val="accent1"/>
                </a:solidFill>
                <a:latin typeface="Graphik"/>
              </a:rPr>
              <a:t> </a:t>
            </a:r>
            <a:r>
              <a:rPr lang="it-IT" sz="2400" b="1" err="1">
                <a:solidFill>
                  <a:schemeClr val="accent1"/>
                </a:solidFill>
                <a:latin typeface="Graphik"/>
              </a:rPr>
              <a:t>been</a:t>
            </a:r>
            <a:r>
              <a:rPr lang="it-IT" sz="2400" b="1">
                <a:solidFill>
                  <a:schemeClr val="accent1"/>
                </a:solidFill>
                <a:latin typeface="Graphik"/>
              </a:rPr>
              <a:t> </a:t>
            </a:r>
            <a:r>
              <a:rPr lang="it-IT" sz="2400" b="1" err="1">
                <a:solidFill>
                  <a:schemeClr val="accent1"/>
                </a:solidFill>
                <a:latin typeface="Graphik"/>
              </a:rPr>
              <a:t>dropped</a:t>
            </a:r>
            <a:r>
              <a:rPr lang="it-IT" sz="2400" b="1">
                <a:solidFill>
                  <a:schemeClr val="tx1"/>
                </a:solidFill>
                <a:latin typeface="Graphik"/>
              </a:rPr>
              <a:t>.</a:t>
            </a:r>
          </a:p>
        </p:txBody>
      </p:sp>
      <p:pic>
        <p:nvPicPr>
          <p:cNvPr id="8" name="Graphic 10" descr="Magnifying glass with solid fill">
            <a:extLst>
              <a:ext uri="{FF2B5EF4-FFF2-40B4-BE49-F238E27FC236}">
                <a16:creationId xmlns:a16="http://schemas.microsoft.com/office/drawing/2014/main" id="{091A841B-F1EC-468A-AA1F-A048A62D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861" y="1260408"/>
            <a:ext cx="914400" cy="914400"/>
          </a:xfrm>
          <a:prstGeom prst="rect">
            <a:avLst/>
          </a:prstGeom>
        </p:spPr>
      </p:pic>
      <p:pic>
        <p:nvPicPr>
          <p:cNvPr id="10" name="Graphic 11" descr="Flag1 with solid fill">
            <a:extLst>
              <a:ext uri="{FF2B5EF4-FFF2-40B4-BE49-F238E27FC236}">
                <a16:creationId xmlns:a16="http://schemas.microsoft.com/office/drawing/2014/main" id="{AE13CCCB-C4DC-4A79-8B40-CFC10E9E9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4790" y="2680313"/>
            <a:ext cx="914400" cy="914400"/>
          </a:xfrm>
          <a:prstGeom prst="rect">
            <a:avLst/>
          </a:prstGeom>
        </p:spPr>
      </p:pic>
      <p:pic>
        <p:nvPicPr>
          <p:cNvPr id="12" name="Graphic 9" descr="Pointed Hat with solid fill">
            <a:extLst>
              <a:ext uri="{FF2B5EF4-FFF2-40B4-BE49-F238E27FC236}">
                <a16:creationId xmlns:a16="http://schemas.microsoft.com/office/drawing/2014/main" id="{C55C16E6-7CDA-4F9F-B59C-E553D3D03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0243" y="4244858"/>
            <a:ext cx="914400" cy="9144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21E2938-CC84-4C4C-B951-C95DE132A40F}"/>
              </a:ext>
            </a:extLst>
          </p:cNvPr>
          <p:cNvSpPr txBox="1"/>
          <p:nvPr/>
        </p:nvSpPr>
        <p:spPr>
          <a:xfrm>
            <a:off x="392130" y="5803185"/>
            <a:ext cx="10654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400" b="1"/>
              <a:t>The </a:t>
            </a:r>
            <a:r>
              <a:rPr lang="it-IT" sz="2400" b="1" err="1"/>
              <a:t>final</a:t>
            </a:r>
            <a:r>
              <a:rPr lang="it-IT" sz="2400" b="1"/>
              <a:t> dataset </a:t>
            </a:r>
            <a:r>
              <a:rPr lang="it-IT" sz="2400" b="1" err="1"/>
              <a:t>has</a:t>
            </a:r>
            <a:r>
              <a:rPr lang="it-IT" sz="2400" b="1"/>
              <a:t> a </a:t>
            </a:r>
            <a:r>
              <a:rPr lang="it-IT" sz="2400" b="1" err="1"/>
              <a:t>number</a:t>
            </a:r>
            <a:r>
              <a:rPr lang="it-IT" sz="2400" b="1"/>
              <a:t> of </a:t>
            </a:r>
            <a:r>
              <a:rPr lang="it-IT" sz="2400" b="1" err="1"/>
              <a:t>columns</a:t>
            </a:r>
            <a:r>
              <a:rPr lang="it-IT" sz="2400" b="1"/>
              <a:t> </a:t>
            </a:r>
            <a:r>
              <a:rPr lang="it-IT" sz="2400" b="1" err="1"/>
              <a:t>equal</a:t>
            </a:r>
            <a:r>
              <a:rPr lang="it-IT" sz="2400" b="1"/>
              <a:t> to the </a:t>
            </a:r>
            <a:r>
              <a:rPr lang="it-IT" sz="2400" b="1" err="1"/>
              <a:t>its</a:t>
            </a:r>
            <a:r>
              <a:rPr lang="it-IT" sz="2400" b="1"/>
              <a:t> </a:t>
            </a:r>
            <a:r>
              <a:rPr lang="it-IT" sz="2400" b="1" err="1"/>
              <a:t>rank</a:t>
            </a:r>
            <a:r>
              <a:rPr lang="it-IT" sz="2400" b="1"/>
              <a:t> (94).</a:t>
            </a:r>
            <a:endParaRPr lang="it-IT" sz="2400" b="1" noProof="0"/>
          </a:p>
        </p:txBody>
      </p:sp>
    </p:spTree>
    <p:extLst>
      <p:ext uri="{BB962C8B-B14F-4D97-AF65-F5344CB8AC3E}">
        <p14:creationId xmlns:p14="http://schemas.microsoft.com/office/powerpoint/2010/main" val="1069683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68725E-F707-469A-AE55-C3B7DF56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E3BEF-B1FC-4A5A-A1B0-15B1CA518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engineering: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6"/>
            <a:ext cx="1702051" cy="872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+mj-lt"/>
              </a:rPr>
              <a:t>Feature Engineering: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78612-7CDB-4FC0-9D97-16614CA72ECC}"/>
              </a:ext>
            </a:extLst>
          </p:cNvPr>
          <p:cNvSpPr txBox="1"/>
          <p:nvPr/>
        </p:nvSpPr>
        <p:spPr>
          <a:xfrm>
            <a:off x="768625" y="1371600"/>
            <a:ext cx="7242312" cy="55553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To improve on future model  performances, two different methods of feature engineering have been tried and tested: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Binning of categories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Frequency Encoding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However, the two methods </a:t>
            </a:r>
            <a:r>
              <a:rPr lang="en-US" sz="2600" b="1">
                <a:solidFill>
                  <a:schemeClr val="accent1"/>
                </a:solidFill>
              </a:rPr>
              <a:t>did not support the model performance.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a typeface="+mn-lt"/>
                <a:cs typeface="+mn-lt"/>
              </a:rPr>
              <a:t>			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>
              <a:ea typeface="+mn-lt"/>
              <a:cs typeface="+mn-lt"/>
            </a:endParaRP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F172CC5-D307-4325-859A-C53AB121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64" y="5373395"/>
            <a:ext cx="4460492" cy="872705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3BC2E9-C1C5-4FE3-A048-FFE91A2F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99" y="5379967"/>
            <a:ext cx="2857606" cy="824527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0CDC9C09-7096-43DF-8D9D-1E03ED050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54" y="5379967"/>
            <a:ext cx="3080525" cy="8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7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7D356-3C08-4CA8-9F5A-114FBF2C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Graphik Black"/>
              </a:rPr>
              <a:t>Dealing</a:t>
            </a:r>
            <a:r>
              <a:rPr lang="it-IT">
                <a:latin typeface="Graphik Black"/>
              </a:rPr>
              <a:t> with </a:t>
            </a:r>
            <a:r>
              <a:rPr lang="it-IT" err="1">
                <a:latin typeface="Graphik Black"/>
              </a:rPr>
              <a:t>categorical</a:t>
            </a:r>
            <a:r>
              <a:rPr lang="it-IT">
                <a:latin typeface="Graphik Black"/>
              </a:rPr>
              <a:t> </a:t>
            </a:r>
            <a:r>
              <a:rPr lang="it-IT" err="1">
                <a:latin typeface="Graphik Black"/>
              </a:rPr>
              <a:t>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CD7D52-8D4E-495B-BAE9-3FC5506C1A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562" y="1127262"/>
            <a:ext cx="11430000" cy="518463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it-IT" err="1"/>
              <a:t>Categorical</a:t>
            </a:r>
            <a:r>
              <a:rPr lang="it-IT"/>
              <a:t> </a:t>
            </a:r>
            <a:r>
              <a:rPr lang="it-IT" err="1"/>
              <a:t>variables</a:t>
            </a:r>
            <a:r>
              <a:rPr lang="it-IT"/>
              <a:t> take </a:t>
            </a:r>
            <a:r>
              <a:rPr lang="it-IT" err="1"/>
              <a:t>values</a:t>
            </a:r>
            <a:r>
              <a:rPr lang="it-IT"/>
              <a:t> </a:t>
            </a:r>
            <a:r>
              <a:rPr lang="it-IT" err="1"/>
              <a:t>within</a:t>
            </a:r>
            <a:r>
              <a:rPr lang="it-IT"/>
              <a:t> a discrete set of </a:t>
            </a:r>
            <a:r>
              <a:rPr lang="it-IT" err="1"/>
              <a:t>values</a:t>
            </a:r>
            <a:r>
              <a:rPr lang="it-IT"/>
              <a:t> (</a:t>
            </a:r>
            <a:r>
              <a:rPr lang="it-IT" err="1"/>
              <a:t>either</a:t>
            </a:r>
            <a:r>
              <a:rPr lang="it-IT"/>
              <a:t> </a:t>
            </a:r>
            <a:r>
              <a:rPr lang="it-IT" err="1"/>
              <a:t>nominal</a:t>
            </a:r>
            <a:r>
              <a:rPr lang="it-IT"/>
              <a:t> or </a:t>
            </a:r>
            <a:r>
              <a:rPr lang="it-IT" err="1"/>
              <a:t>numeric</a:t>
            </a:r>
            <a:r>
              <a:rPr lang="it-IT"/>
              <a:t>).</a:t>
            </a:r>
          </a:p>
          <a:p>
            <a:pPr marL="0" indent="0">
              <a:buNone/>
            </a:pPr>
            <a:r>
              <a:rPr lang="it-IT"/>
              <a:t>In case of </a:t>
            </a:r>
            <a:r>
              <a:rPr lang="it-IT" err="1"/>
              <a:t>nominal</a:t>
            </a:r>
            <a:r>
              <a:rPr lang="it-IT"/>
              <a:t> </a:t>
            </a:r>
            <a:r>
              <a:rPr lang="it-IT" err="1"/>
              <a:t>levels</a:t>
            </a:r>
            <a:r>
              <a:rPr lang="it-IT"/>
              <a:t>, the </a:t>
            </a:r>
            <a:r>
              <a:rPr lang="it-IT" err="1"/>
              <a:t>raw</a:t>
            </a:r>
            <a:r>
              <a:rPr lang="it-IT"/>
              <a:t> format </a:t>
            </a:r>
            <a:r>
              <a:rPr lang="it-IT" err="1"/>
              <a:t>has</a:t>
            </a:r>
            <a:r>
              <a:rPr lang="it-IT"/>
              <a:t> to be </a:t>
            </a:r>
            <a:r>
              <a:rPr lang="it-IT" err="1"/>
              <a:t>modified</a:t>
            </a:r>
            <a:r>
              <a:rPr lang="it-IT"/>
              <a:t> in order to be </a:t>
            </a:r>
            <a:r>
              <a:rPr lang="it-IT" err="1"/>
              <a:t>worked</a:t>
            </a:r>
            <a:r>
              <a:rPr lang="it-IT"/>
              <a:t> by </a:t>
            </a:r>
            <a:r>
              <a:rPr lang="it-IT" err="1"/>
              <a:t>certain</a:t>
            </a:r>
            <a:r>
              <a:rPr lang="it-IT"/>
              <a:t> machine </a:t>
            </a:r>
          </a:p>
          <a:p>
            <a:pPr marL="0" indent="0">
              <a:buNone/>
            </a:pPr>
            <a:r>
              <a:rPr lang="it-IT"/>
              <a:t>learning </a:t>
            </a:r>
            <a:r>
              <a:rPr lang="it-IT" err="1"/>
              <a:t>algorithms</a:t>
            </a:r>
            <a:r>
              <a:rPr lang="it-IT"/>
              <a:t> (e.g. </a:t>
            </a:r>
            <a:r>
              <a:rPr lang="it-IT" err="1"/>
              <a:t>logistic</a:t>
            </a:r>
            <a:r>
              <a:rPr lang="it-IT"/>
              <a:t> </a:t>
            </a:r>
            <a:r>
              <a:rPr lang="it-IT" err="1"/>
              <a:t>regression</a:t>
            </a:r>
            <a:r>
              <a:rPr lang="it-IT"/>
              <a:t>). In the following some techniques are </a:t>
            </a:r>
            <a:r>
              <a:rPr lang="it-IT" err="1"/>
              <a:t>listed</a:t>
            </a:r>
            <a:r>
              <a:rPr lang="it-IT"/>
              <a:t>:</a:t>
            </a:r>
          </a:p>
          <a:p>
            <a:pPr marL="0" indent="0">
              <a:buNone/>
            </a:pPr>
            <a:endParaRPr lang="it-IT"/>
          </a:p>
          <a:p>
            <a:pPr marL="342900" indent="-342900"/>
            <a:r>
              <a:rPr lang="it-IT" err="1"/>
              <a:t>Converting</a:t>
            </a:r>
            <a:r>
              <a:rPr lang="it-IT"/>
              <a:t> </a:t>
            </a:r>
            <a:r>
              <a:rPr lang="it-IT" err="1"/>
              <a:t>nominal</a:t>
            </a:r>
            <a:r>
              <a:rPr lang="it-IT"/>
              <a:t> </a:t>
            </a:r>
            <a:r>
              <a:rPr lang="it-IT" err="1"/>
              <a:t>levels</a:t>
            </a:r>
            <a:r>
              <a:rPr lang="it-IT"/>
              <a:t> to a range of </a:t>
            </a:r>
            <a:r>
              <a:rPr lang="it-IT" err="1"/>
              <a:t>numbers</a:t>
            </a:r>
            <a:r>
              <a:rPr lang="it-IT"/>
              <a:t>  (</a:t>
            </a:r>
            <a:r>
              <a:rPr lang="it-IT" err="1"/>
              <a:t>drawback</a:t>
            </a:r>
            <a:r>
              <a:rPr lang="it-IT"/>
              <a:t>: </a:t>
            </a:r>
            <a:r>
              <a:rPr lang="it-IT" err="1"/>
              <a:t>numerical</a:t>
            </a:r>
            <a:r>
              <a:rPr lang="it-IT"/>
              <a:t> </a:t>
            </a:r>
            <a:r>
              <a:rPr lang="it-IT" err="1"/>
              <a:t>values</a:t>
            </a:r>
            <a:r>
              <a:rPr lang="it-IT"/>
              <a:t> </a:t>
            </a:r>
            <a:r>
              <a:rPr lang="it-IT" err="1"/>
              <a:t>might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reflect</a:t>
            </a:r>
            <a:r>
              <a:rPr lang="it-IT"/>
              <a:t> the </a:t>
            </a:r>
            <a:r>
              <a:rPr lang="it-IT" err="1"/>
              <a:t>real</a:t>
            </a:r>
            <a:r>
              <a:rPr lang="it-IT"/>
              <a:t> </a:t>
            </a:r>
            <a:r>
              <a:rPr lang="it-IT" err="1"/>
              <a:t>relationaship</a:t>
            </a:r>
            <a:r>
              <a:rPr lang="it-IT"/>
              <a:t> </a:t>
            </a:r>
            <a:r>
              <a:rPr lang="it-IT" err="1"/>
              <a:t>within</a:t>
            </a:r>
            <a:r>
              <a:rPr lang="it-IT"/>
              <a:t> and </a:t>
            </a:r>
            <a:r>
              <a:rPr lang="it-IT" err="1"/>
              <a:t>across</a:t>
            </a:r>
            <a:r>
              <a:rPr lang="it-IT"/>
              <a:t> the features. The </a:t>
            </a:r>
            <a:r>
              <a:rPr lang="it-IT" err="1"/>
              <a:t>assigned</a:t>
            </a:r>
            <a:r>
              <a:rPr lang="it-IT"/>
              <a:t> 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also</a:t>
            </a:r>
            <a:r>
              <a:rPr lang="it-IT"/>
              <a:t>  </a:t>
            </a:r>
            <a:r>
              <a:rPr lang="it-IT" err="1"/>
              <a:t>implies</a:t>
            </a:r>
            <a:r>
              <a:rPr lang="it-IT"/>
              <a:t> an </a:t>
            </a:r>
            <a:r>
              <a:rPr lang="it-IT" err="1"/>
              <a:t>ordinal</a:t>
            </a:r>
            <a:r>
              <a:rPr lang="it-IT"/>
              <a:t> </a:t>
            </a:r>
            <a:r>
              <a:rPr lang="it-IT" err="1"/>
              <a:t>relationship</a:t>
            </a:r>
            <a:r>
              <a:rPr lang="it-IT"/>
              <a:t> of </a:t>
            </a:r>
            <a:r>
              <a:rPr lang="it-IT" err="1"/>
              <a:t>levels</a:t>
            </a:r>
            <a:r>
              <a:rPr lang="it-IT"/>
              <a:t> </a:t>
            </a:r>
            <a:r>
              <a:rPr lang="it-IT" err="1"/>
              <a:t>within</a:t>
            </a:r>
            <a:r>
              <a:rPr lang="it-IT"/>
              <a:t> the feature. </a:t>
            </a:r>
            <a:r>
              <a:rPr lang="it-IT" err="1"/>
              <a:t>It's</a:t>
            </a:r>
            <a:r>
              <a:rPr lang="it-IT"/>
              <a:t> a </a:t>
            </a:r>
            <a:r>
              <a:rPr lang="it-IT" err="1"/>
              <a:t>possible</a:t>
            </a:r>
            <a:r>
              <a:rPr lang="it-IT"/>
              <a:t> </a:t>
            </a:r>
            <a:r>
              <a:rPr lang="it-IT" err="1"/>
              <a:t>solution</a:t>
            </a:r>
            <a:r>
              <a:rPr lang="it-IT"/>
              <a:t> for </a:t>
            </a:r>
            <a:r>
              <a:rPr lang="it-IT" i="1" err="1"/>
              <a:t>ordinal</a:t>
            </a:r>
            <a:r>
              <a:rPr lang="it-IT"/>
              <a:t> </a:t>
            </a:r>
            <a:r>
              <a:rPr lang="it-IT" err="1"/>
              <a:t>variables</a:t>
            </a:r>
            <a:r>
              <a:rPr lang="it-IT"/>
              <a:t>).</a:t>
            </a:r>
          </a:p>
          <a:p>
            <a:pPr marL="342900" indent="-342900"/>
            <a:r>
              <a:rPr lang="it-IT"/>
              <a:t>One-Hot Encoding (</a:t>
            </a:r>
            <a:r>
              <a:rPr lang="it-IT" err="1"/>
              <a:t>drawback</a:t>
            </a:r>
            <a:r>
              <a:rPr lang="it-IT"/>
              <a:t>: a new feature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 of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categorical</a:t>
            </a:r>
            <a:r>
              <a:rPr lang="it-IT"/>
              <a:t> </a:t>
            </a:r>
            <a:r>
              <a:rPr lang="it-IT" err="1"/>
              <a:t>variable</a:t>
            </a:r>
            <a:r>
              <a:rPr lang="it-IT"/>
              <a:t> lead to </a:t>
            </a:r>
            <a:r>
              <a:rPr lang="it-IT" err="1"/>
              <a:t>expansion</a:t>
            </a:r>
            <a:r>
              <a:rPr lang="it-IT"/>
              <a:t> of the feature </a:t>
            </a:r>
            <a:r>
              <a:rPr lang="it-IT" err="1"/>
              <a:t>space</a:t>
            </a:r>
            <a:r>
              <a:rPr lang="it-IT"/>
              <a:t> </a:t>
            </a:r>
            <a:r>
              <a:rPr lang="it-IT" err="1"/>
              <a:t>linearly</a:t>
            </a:r>
            <a:r>
              <a:rPr lang="it-IT"/>
              <a:t> in the </a:t>
            </a:r>
            <a:r>
              <a:rPr lang="it-IT" err="1"/>
              <a:t>number</a:t>
            </a:r>
            <a:r>
              <a:rPr lang="it-IT"/>
              <a:t> of </a:t>
            </a:r>
            <a:r>
              <a:rPr lang="it-IT" err="1"/>
              <a:t>levels</a:t>
            </a:r>
            <a:r>
              <a:rPr lang="it-IT"/>
              <a:t>. The </a:t>
            </a:r>
            <a:r>
              <a:rPr lang="it-IT" err="1"/>
              <a:t>presence</a:t>
            </a:r>
            <a:r>
              <a:rPr lang="it-IT"/>
              <a:t> of </a:t>
            </a:r>
            <a:r>
              <a:rPr lang="it-IT" err="1"/>
              <a:t>lots</a:t>
            </a:r>
            <a:r>
              <a:rPr lang="it-IT"/>
              <a:t> of </a:t>
            </a:r>
            <a:r>
              <a:rPr lang="it-IT" err="1"/>
              <a:t>categorical</a:t>
            </a:r>
            <a:r>
              <a:rPr lang="it-IT"/>
              <a:t> </a:t>
            </a:r>
            <a:r>
              <a:rPr lang="it-IT" err="1"/>
              <a:t>variables</a:t>
            </a:r>
            <a:r>
              <a:rPr lang="it-IT"/>
              <a:t> create a new sparse dataset. </a:t>
            </a:r>
            <a:r>
              <a:rPr lang="it-IT" err="1"/>
              <a:t>Dropping</a:t>
            </a:r>
            <a:r>
              <a:rPr lang="it-IT"/>
              <a:t> techniques can be </a:t>
            </a:r>
            <a:r>
              <a:rPr lang="it-IT" err="1"/>
              <a:t>exploited</a:t>
            </a:r>
            <a:r>
              <a:rPr lang="it-IT"/>
              <a:t> to reduce the </a:t>
            </a:r>
            <a:r>
              <a:rPr lang="it-IT" err="1"/>
              <a:t>number</a:t>
            </a:r>
            <a:r>
              <a:rPr lang="it-IT"/>
              <a:t> of new </a:t>
            </a:r>
            <a:r>
              <a:rPr lang="it-IT" err="1"/>
              <a:t>variables</a:t>
            </a:r>
            <a:r>
              <a:rPr lang="it-IT"/>
              <a:t>)</a:t>
            </a:r>
          </a:p>
          <a:p>
            <a:pPr marL="342900" indent="-342900"/>
            <a:r>
              <a:rPr lang="it-IT" err="1"/>
              <a:t>Additional</a:t>
            </a:r>
            <a:r>
              <a:rPr lang="it-IT"/>
              <a:t> </a:t>
            </a:r>
            <a:r>
              <a:rPr lang="it-IT" err="1"/>
              <a:t>implications</a:t>
            </a:r>
            <a:r>
              <a:rPr lang="it-IT"/>
              <a:t>: </a:t>
            </a:r>
            <a:r>
              <a:rPr lang="it-IT" err="1"/>
              <a:t>increasing</a:t>
            </a:r>
            <a:r>
              <a:rPr lang="it-IT"/>
              <a:t> the </a:t>
            </a:r>
            <a:r>
              <a:rPr lang="it-IT" err="1"/>
              <a:t>number</a:t>
            </a:r>
            <a:r>
              <a:rPr lang="it-IT"/>
              <a:t> of features </a:t>
            </a:r>
            <a:r>
              <a:rPr lang="it-IT" err="1"/>
              <a:t>might</a:t>
            </a:r>
            <a:r>
              <a:rPr lang="it-IT"/>
              <a:t> lead to a multi-</a:t>
            </a:r>
            <a:r>
              <a:rPr lang="it-IT" err="1"/>
              <a:t>collinearity</a:t>
            </a:r>
            <a:r>
              <a:rPr lang="it-IT"/>
              <a:t> </a:t>
            </a:r>
            <a:r>
              <a:rPr lang="it-IT" err="1"/>
              <a:t>problem</a:t>
            </a:r>
            <a:r>
              <a:rPr lang="it-IT"/>
              <a:t> to be </a:t>
            </a:r>
            <a:r>
              <a:rPr lang="it-IT" err="1"/>
              <a:t>analysed</a:t>
            </a:r>
            <a:r>
              <a:rPr lang="it-IT"/>
              <a:t>. </a:t>
            </a:r>
            <a:r>
              <a:rPr lang="it-IT" err="1"/>
              <a:t>Moreover</a:t>
            </a:r>
            <a:r>
              <a:rPr lang="it-IT"/>
              <a:t>, some </a:t>
            </a:r>
            <a:r>
              <a:rPr lang="it-IT" err="1"/>
              <a:t>categories</a:t>
            </a:r>
            <a:r>
              <a:rPr lang="it-IT"/>
              <a:t> are </a:t>
            </a:r>
            <a:r>
              <a:rPr lang="it-IT" err="1"/>
              <a:t>barely</a:t>
            </a:r>
            <a:r>
              <a:rPr lang="it-IT"/>
              <a:t> </a:t>
            </a:r>
            <a:r>
              <a:rPr lang="it-IT" err="1"/>
              <a:t>represented</a:t>
            </a:r>
            <a:r>
              <a:rPr lang="it-IT"/>
              <a:t> and </a:t>
            </a:r>
            <a:r>
              <a:rPr lang="it-IT" err="1"/>
              <a:t>they</a:t>
            </a:r>
            <a:r>
              <a:rPr lang="it-IT"/>
              <a:t> </a:t>
            </a:r>
            <a:r>
              <a:rPr lang="it-IT" err="1"/>
              <a:t>might</a:t>
            </a:r>
            <a:r>
              <a:rPr lang="it-IT"/>
              <a:t> be </a:t>
            </a:r>
            <a:r>
              <a:rPr lang="it-IT" err="1"/>
              <a:t>incorporated</a:t>
            </a:r>
            <a:r>
              <a:rPr lang="it-IT"/>
              <a:t> </a:t>
            </a:r>
            <a:r>
              <a:rPr lang="it-IT" err="1"/>
              <a:t>into</a:t>
            </a:r>
            <a:r>
              <a:rPr lang="it-IT"/>
              <a:t> </a:t>
            </a:r>
            <a:r>
              <a:rPr lang="it-IT" err="1"/>
              <a:t>other</a:t>
            </a:r>
            <a:r>
              <a:rPr lang="it-IT"/>
              <a:t> </a:t>
            </a:r>
            <a:r>
              <a:rPr lang="it-IT" err="1"/>
              <a:t>categories</a:t>
            </a:r>
            <a:r>
              <a:rPr lang="it-IT"/>
              <a:t>. </a:t>
            </a:r>
            <a:r>
              <a:rPr lang="it-IT" err="1"/>
              <a:t>Additionally</a:t>
            </a:r>
            <a:r>
              <a:rPr lang="it-IT"/>
              <a:t>, </a:t>
            </a:r>
            <a:r>
              <a:rPr lang="it-IT" err="1"/>
              <a:t>penalized</a:t>
            </a:r>
            <a:r>
              <a:rPr lang="it-IT"/>
              <a:t> </a:t>
            </a:r>
            <a:r>
              <a:rPr lang="it-IT" err="1"/>
              <a:t>regressions</a:t>
            </a:r>
            <a:r>
              <a:rPr lang="it-IT"/>
              <a:t> models can be </a:t>
            </a:r>
            <a:r>
              <a:rPr lang="it-IT" err="1"/>
              <a:t>applied</a:t>
            </a:r>
            <a:r>
              <a:rPr lang="it-IT"/>
              <a:t> for sparse data (e.g. </a:t>
            </a:r>
            <a:r>
              <a:rPr lang="it-IT" err="1"/>
              <a:t>regularization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 Lasso or Ridge). 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34D3EE-3A69-4D17-97AB-1B4D6C2B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6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raphik Black"/>
              </a:rPr>
              <a:t>AGENDA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7"/>
            <a:ext cx="1702051" cy="64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Agenda</a:t>
            </a:r>
            <a:endParaRPr lang="en-US" sz="1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8AC28-9FB7-4278-83BB-B7BB1DAAF429}"/>
              </a:ext>
            </a:extLst>
          </p:cNvPr>
          <p:cNvSpPr txBox="1"/>
          <p:nvPr/>
        </p:nvSpPr>
        <p:spPr>
          <a:xfrm>
            <a:off x="914399" y="1388852"/>
            <a:ext cx="274320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US" sz="2400" b="1">
                <a:solidFill>
                  <a:srgbClr val="A100FF"/>
                </a:solidFill>
                <a:ea typeface="+mn-lt"/>
                <a:cs typeface="+mn-lt"/>
              </a:rPr>
              <a:t>RECAP:</a:t>
            </a:r>
          </a:p>
          <a:p>
            <a:pPr marL="800100" lvl="1" indent="-3429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Business case</a:t>
            </a:r>
          </a:p>
          <a:p>
            <a:pPr marL="800100" lvl="1" indent="-3429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Dataset</a:t>
            </a:r>
          </a:p>
          <a:p>
            <a:pPr defTabSz="228600">
              <a:spcAft>
                <a:spcPts val="1200"/>
              </a:spcAft>
            </a:pPr>
            <a:r>
              <a:rPr lang="en-US" sz="2400" b="1">
                <a:solidFill>
                  <a:srgbClr val="A100FF"/>
                </a:solidFill>
                <a:ea typeface="+mn-lt"/>
                <a:cs typeface="+mn-lt"/>
              </a:rPr>
              <a:t>WHAT:</a:t>
            </a:r>
          </a:p>
          <a:p>
            <a:pPr marL="800100" lvl="1" indent="-342900" defTabSz="228600">
              <a:spcAft>
                <a:spcPts val="1200"/>
              </a:spcAft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Context</a:t>
            </a:r>
            <a:endParaRPr lang="en-US"/>
          </a:p>
          <a:p>
            <a:pPr marL="800100" lvl="1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Business questions</a:t>
            </a:r>
            <a:endParaRPr lang="en-US"/>
          </a:p>
          <a:p>
            <a:pPr defTabSz="228600">
              <a:spcAft>
                <a:spcPts val="1200"/>
              </a:spcAft>
            </a:pPr>
            <a:r>
              <a:rPr lang="en-US" sz="2400" b="1">
                <a:solidFill>
                  <a:srgbClr val="A100FF"/>
                </a:solidFill>
                <a:ea typeface="+mn-lt"/>
                <a:cs typeface="+mn-lt"/>
              </a:rPr>
              <a:t>HOW: </a:t>
            </a:r>
          </a:p>
          <a:p>
            <a:pPr marL="800100" lvl="1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Data Exploration</a:t>
            </a:r>
          </a:p>
          <a:p>
            <a:pPr marL="800100" lvl="1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Data Issues</a:t>
            </a:r>
          </a:p>
          <a:p>
            <a:pPr marL="800100" lvl="1" indent="-342900" defTabSz="228600">
              <a:spcAft>
                <a:spcPts val="1200"/>
              </a:spcAft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What comes ahead</a:t>
            </a:r>
          </a:p>
        </p:txBody>
      </p:sp>
      <p:pic>
        <p:nvPicPr>
          <p:cNvPr id="4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C812A5D-0DB8-47A7-B4EF-F4D897E4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64" y="2255807"/>
            <a:ext cx="5302369" cy="35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1AF5E-1240-420D-A25F-C1C654C9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Graphik Black"/>
              </a:rPr>
              <a:t>Non-informative variables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8BCC8D-606D-49B6-AC3A-E5E67162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0678" y="6490025"/>
            <a:ext cx="326254" cy="201168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30A7AB-1631-4671-BC76-6488944238E4}"/>
              </a:ext>
            </a:extLst>
          </p:cNvPr>
          <p:cNvSpPr txBox="1"/>
          <p:nvPr/>
        </p:nvSpPr>
        <p:spPr>
          <a:xfrm>
            <a:off x="311405" y="880806"/>
            <a:ext cx="794337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defTabSz="228600">
              <a:spcAft>
                <a:spcPts val="1200"/>
              </a:spcAft>
            </a:pPr>
            <a:r>
              <a:rPr lang="it-IT" sz="2400" dirty="0"/>
              <a:t>The dataset contains two different dummy variables: ‘direction_same’ and ‘direction_opp’ describing the same information. </a:t>
            </a:r>
          </a:p>
          <a:p>
            <a:pPr algn="just" defTabSz="228600">
              <a:spcAft>
                <a:spcPts val="1200"/>
              </a:spcAft>
            </a:pPr>
            <a:r>
              <a:rPr lang="it-IT" sz="2400" dirty="0"/>
              <a:t>Without losing info, </a:t>
            </a:r>
            <a:r>
              <a:rPr lang="it-IT" sz="2600" b="1" i="1" dirty="0">
                <a:solidFill>
                  <a:schemeClr val="accent1"/>
                </a:solidFill>
              </a:rPr>
              <a:t>we dropped one.</a:t>
            </a:r>
            <a:endParaRPr lang="it-IT" i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1ED1E-30C4-408B-A9BC-07313F3D0E39}"/>
              </a:ext>
            </a:extLst>
          </p:cNvPr>
          <p:cNvSpPr txBox="1"/>
          <p:nvPr/>
        </p:nvSpPr>
        <p:spPr>
          <a:xfrm>
            <a:off x="4283091" y="4304812"/>
            <a:ext cx="764054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400" dirty="0"/>
              <a:t>"Car" variable is predominantly composed of missing values. The number of contained instances for each of existing category is less than 1% of the total number of observations.</a:t>
            </a:r>
          </a:p>
          <a:p>
            <a:pPr defTabSz="228600">
              <a:spcAft>
                <a:spcPts val="1200"/>
              </a:spcAft>
            </a:pPr>
            <a:r>
              <a:rPr lang="it-IT" sz="2400" dirty="0"/>
              <a:t>Therefore, </a:t>
            </a:r>
            <a:r>
              <a:rPr lang="it-IT" sz="2600" b="1" i="1" dirty="0">
                <a:solidFill>
                  <a:schemeClr val="accent1"/>
                </a:solidFill>
              </a:rPr>
              <a:t>we dropped the "car" variable.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CE14D1D0-493B-496E-81CC-FBCCE95A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74" y="1223921"/>
            <a:ext cx="3046999" cy="2272986"/>
          </a:xfrm>
          <a:prstGeom prst="rect">
            <a:avLst/>
          </a:prstGeom>
        </p:spPr>
      </p:pic>
      <p:pic>
        <p:nvPicPr>
          <p:cNvPr id="11" name="Immagine 11">
            <a:extLst>
              <a:ext uri="{FF2B5EF4-FFF2-40B4-BE49-F238E27FC236}">
                <a16:creationId xmlns:a16="http://schemas.microsoft.com/office/drawing/2014/main" id="{EF14922F-B8E7-4C0D-A5C1-EE61D9D3DA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01751" y="3428999"/>
            <a:ext cx="3754344" cy="3268181"/>
          </a:xfrm>
        </p:spPr>
      </p:pic>
    </p:spTree>
    <p:extLst>
      <p:ext uri="{BB962C8B-B14F-4D97-AF65-F5344CB8AC3E}">
        <p14:creationId xmlns:p14="http://schemas.microsoft.com/office/powerpoint/2010/main" val="326183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3F68BBD-F6EA-4A19-B2E7-C542FFDE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41" y="2551350"/>
            <a:ext cx="4048971" cy="2759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6"/>
            <a:ext cx="1702051" cy="872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NAs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78612-7CDB-4FC0-9D97-16614CA72ECC}"/>
              </a:ext>
            </a:extLst>
          </p:cNvPr>
          <p:cNvSpPr txBox="1"/>
          <p:nvPr/>
        </p:nvSpPr>
        <p:spPr>
          <a:xfrm>
            <a:off x="768625" y="1371600"/>
            <a:ext cx="7242312" cy="6047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To deal with the remaining NAs, two approaches have been tried and tested: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Dropping all NAs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Filling NAs with “no info” category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However, the two methods resulted in </a:t>
            </a:r>
            <a:r>
              <a:rPr lang="en-US" sz="2600" b="1" i="1" dirty="0">
                <a:solidFill>
                  <a:schemeClr val="accent1"/>
                </a:solidFill>
              </a:rPr>
              <a:t>no difference </a:t>
            </a:r>
            <a:r>
              <a:rPr lang="en-US" sz="2400" dirty="0">
                <a:ea typeface="+mn-lt"/>
                <a:cs typeface="+mn-lt"/>
              </a:rPr>
              <a:t>between with regards to the Logistic Regression scores.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			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600" b="1" i="1" dirty="0">
                <a:solidFill>
                  <a:schemeClr val="accent1"/>
                </a:solidFill>
              </a:rPr>
              <a:t>We retained the information.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C6F262-4D7C-4BD0-B854-F55C6AEB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8" y="4497624"/>
            <a:ext cx="3634564" cy="902287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288247-E4DE-4510-B285-5B6A36A5E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660" y="4497623"/>
            <a:ext cx="3634564" cy="9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7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raphik Black"/>
              </a:rPr>
              <a:t>Correlation between variables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7"/>
            <a:ext cx="1702051" cy="900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Variable Relationships Analysis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372B7AA-A9D1-4B63-AABE-C55EDE70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01" y="2914829"/>
            <a:ext cx="5158154" cy="377636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55852BD-B0A0-42AF-9BA2-713C6EFF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7" y="959194"/>
            <a:ext cx="2381156" cy="1739552"/>
          </a:xfrm>
          <a:prstGeom prst="rect">
            <a:avLst/>
          </a:prstGeom>
        </p:spPr>
      </p:pic>
      <p:pic>
        <p:nvPicPr>
          <p:cNvPr id="16" name="Picture 15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6CF59C2A-43FE-4179-ABEB-FB21036D8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57" y="2836952"/>
            <a:ext cx="2381156" cy="1757433"/>
          </a:xfrm>
          <a:prstGeom prst="rect">
            <a:avLst/>
          </a:prstGeom>
        </p:spPr>
      </p:pic>
      <p:pic>
        <p:nvPicPr>
          <p:cNvPr id="18" name="Picture 17" descr="Chart, waterfall chart&#10;&#10;Description automatically generated">
            <a:extLst>
              <a:ext uri="{FF2B5EF4-FFF2-40B4-BE49-F238E27FC236}">
                <a16:creationId xmlns:a16="http://schemas.microsoft.com/office/drawing/2014/main" id="{43F7A9EC-516F-4A18-8B63-FFBA2395F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57" y="4732591"/>
            <a:ext cx="2381158" cy="1757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EABA1D-6543-46F2-8138-9B17C6871C59}"/>
              </a:ext>
            </a:extLst>
          </p:cNvPr>
          <p:cNvSpPr txBox="1"/>
          <p:nvPr/>
        </p:nvSpPr>
        <p:spPr>
          <a:xfrm>
            <a:off x="3678794" y="1143189"/>
            <a:ext cx="5500468" cy="13904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it-IT" sz="2400" dirty="0">
                <a:ea typeface="+mn-lt"/>
                <a:cs typeface="+mn-lt"/>
              </a:rPr>
              <a:t>It appears there is </a:t>
            </a:r>
            <a:r>
              <a:rPr lang="it-IT" sz="2600" b="1" i="1" dirty="0">
                <a:solidFill>
                  <a:schemeClr val="accent1"/>
                </a:solidFill>
              </a:rPr>
              <a:t>hardly any correlation between the variables</a:t>
            </a:r>
            <a:r>
              <a:rPr lang="it-IT" sz="2400" dirty="0">
                <a:ea typeface="+mn-lt"/>
                <a:cs typeface="+mn-lt"/>
              </a:rPr>
              <a:t> with the vast majority of them having less than 30% of correlation.</a:t>
            </a:r>
          </a:p>
        </p:txBody>
      </p:sp>
    </p:spTree>
    <p:extLst>
      <p:ext uri="{BB962C8B-B14F-4D97-AF65-F5344CB8AC3E}">
        <p14:creationId xmlns:p14="http://schemas.microsoft.com/office/powerpoint/2010/main" val="27643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of categories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6"/>
            <a:ext cx="1702051" cy="872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Feature Engineering: Binning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78612-7CDB-4FC0-9D97-16614CA72ECC}"/>
              </a:ext>
            </a:extLst>
          </p:cNvPr>
          <p:cNvSpPr txBox="1"/>
          <p:nvPr/>
        </p:nvSpPr>
        <p:spPr>
          <a:xfrm>
            <a:off x="768625" y="1371600"/>
            <a:ext cx="7242312" cy="7355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The binning of categories requires to take those variables with a high number of unique values and try and combine them in macro-categories.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The binning technique has been applied to: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Destination (“urgent destination” and “other”) 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Passenger (“Alone” and “Not Alone”)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Weather (“Good” and “Bad”)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Income (“Rich”, “Middle Class” and “Poor”)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Time (“Conventional” and “Unconventional”)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Occupation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			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CBC06E09-FDAA-43AC-9C2D-23C5DEF3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854" y="4064392"/>
            <a:ext cx="3946267" cy="10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E37CD-999B-4FE2-BC4A-99713DAB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Occupation Binning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E405868-6CF7-40F7-A95E-59D6D885D7E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33853" y="810475"/>
            <a:ext cx="7255893" cy="402023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5F8403-4A0A-42C0-AABB-459B0011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E63A6D-334A-46CE-A38E-11E956FA2FD4}"/>
              </a:ext>
            </a:extLst>
          </p:cNvPr>
          <p:cNvSpPr txBox="1"/>
          <p:nvPr/>
        </p:nvSpPr>
        <p:spPr>
          <a:xfrm>
            <a:off x="220894" y="965769"/>
            <a:ext cx="4387064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400" dirty="0"/>
              <a:t>"Occupation" feature contains multiple categories, but 3 of them are under-represented  (less than 101 observations, identified threshold). They are: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it-IT" sz="2400" dirty="0">
                <a:latin typeface="Graphik"/>
              </a:rPr>
              <a:t>Farming Fishing &amp; Forestry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it-IT" sz="2400" dirty="0">
                <a:latin typeface="Graphik"/>
              </a:rPr>
              <a:t>Building &amp; Grounds Cleaning &amp; Maintenance</a:t>
            </a:r>
          </a:p>
          <a:p>
            <a:pPr marL="342900" indent="-342900" defTabSz="228600">
              <a:spcAft>
                <a:spcPts val="1200"/>
              </a:spcAft>
              <a:buFont typeface="Arial"/>
              <a:buChar char="•"/>
            </a:pPr>
            <a:r>
              <a:rPr lang="it-IT" sz="2400" dirty="0">
                <a:latin typeface="Graphik"/>
              </a:rPr>
              <a:t>Production Occupations</a:t>
            </a: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it-IT" dirty="0">
              <a:latin typeface="Consola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4B2342-F7D7-4D63-9CEA-FFA66D2BD04C}"/>
              </a:ext>
            </a:extLst>
          </p:cNvPr>
          <p:cNvSpPr txBox="1"/>
          <p:nvPr/>
        </p:nvSpPr>
        <p:spPr>
          <a:xfrm>
            <a:off x="443502" y="5707565"/>
            <a:ext cx="113049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it-IT" sz="2400" b="1" i="1" dirty="0"/>
              <a:t>We decided to </a:t>
            </a:r>
            <a:r>
              <a:rPr lang="it-IT" sz="2600" b="1" i="1" dirty="0">
                <a:solidFill>
                  <a:schemeClr val="accent1"/>
                </a:solidFill>
              </a:rPr>
              <a:t>group them in a new category "no_info_occupation".</a:t>
            </a:r>
          </a:p>
        </p:txBody>
      </p:sp>
    </p:spTree>
    <p:extLst>
      <p:ext uri="{BB962C8B-B14F-4D97-AF65-F5344CB8AC3E}">
        <p14:creationId xmlns:p14="http://schemas.microsoft.com/office/powerpoint/2010/main" val="110488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D3B5-8684-477E-9313-C0F1DCB1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encoding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C8F9-AA7F-466D-BC4F-B93D6F2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4F36-6ACB-4970-947B-3BB51441370C}"/>
              </a:ext>
            </a:extLst>
          </p:cNvPr>
          <p:cNvSpPr/>
          <p:nvPr/>
        </p:nvSpPr>
        <p:spPr>
          <a:xfrm>
            <a:off x="10215261" y="1068636"/>
            <a:ext cx="1702051" cy="1154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Feature Engineering: Frequency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78612-7CDB-4FC0-9D97-16614CA72ECC}"/>
              </a:ext>
            </a:extLst>
          </p:cNvPr>
          <p:cNvSpPr txBox="1"/>
          <p:nvPr/>
        </p:nvSpPr>
        <p:spPr>
          <a:xfrm>
            <a:off x="768625" y="1371600"/>
            <a:ext cx="7242312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Frequency encoding is a technique that uses the frequency of the categories as labels.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Supports the model by acting as input for placing the right weight to the various categories.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Frequency Encoding has been applied to strong predictors: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Coupon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Destination 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Passenger </a:t>
            </a: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Weather</a:t>
            </a: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ea typeface="+mn-lt"/>
                <a:cs typeface="+mn-lt"/>
              </a:rPr>
              <a:t>			</a:t>
            </a:r>
          </a:p>
          <a:p>
            <a:pPr lvl="1" defTabSz="228600">
              <a:spcBef>
                <a:spcPts val="300"/>
              </a:spcBef>
              <a:spcAft>
                <a:spcPts val="300"/>
              </a:spcAft>
            </a:pPr>
            <a:endParaRPr lang="en-US" sz="2400" dirty="0">
              <a:ea typeface="+mn-lt"/>
              <a:cs typeface="+mn-lt"/>
            </a:endParaRPr>
          </a:p>
          <a:p>
            <a:pPr marL="800100" lvl="1" indent="-342900" defTabSz="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defTabSz="228600"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A2BFE-077D-4710-A063-DF9B22F4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94" y="2856989"/>
            <a:ext cx="4471006" cy="29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A71143B-F879-4A12-ACFB-9C828A10B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13" y="5655212"/>
            <a:ext cx="4803922" cy="9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288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Draft_GEDI_Baile.potx  -  Read-Only" id="{0EA8F1AC-3C05-4A74-AA18-591702E7D9CA}" vid="{1ACE0D6B-7CAD-41AC-8404-2A04170303E5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4950B9150EA44C830A30CB8EA2B178" ma:contentTypeVersion="4" ma:contentTypeDescription="Creare un nuovo documento." ma:contentTypeScope="" ma:versionID="e53518c1145e4409278b6c19c350d8a3">
  <xsd:schema xmlns:xsd="http://www.w3.org/2001/XMLSchema" xmlns:xs="http://www.w3.org/2001/XMLSchema" xmlns:p="http://schemas.microsoft.com/office/2006/metadata/properties" xmlns:ns2="d8a48f67-ddef-43f6-a52f-1c36e6f615f4" xmlns:ns3="09f3a315-c7c3-4b7f-9db3-93f8dc478a18" targetNamespace="http://schemas.microsoft.com/office/2006/metadata/properties" ma:root="true" ma:fieldsID="39928cfb4101465d0c8919f2c10600df" ns2:_="" ns3:_="">
    <xsd:import namespace="d8a48f67-ddef-43f6-a52f-1c36e6f615f4"/>
    <xsd:import namespace="09f3a315-c7c3-4b7f-9db3-93f8dc478a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48f67-ddef-43f6-a52f-1c36e6f61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3a315-c7c3-4b7f-9db3-93f8dc478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9f3a315-c7c3-4b7f-9db3-93f8dc478a18">
      <UserInfo>
        <DisplayName>Matteo Ciarrocchi</DisplayName>
        <AccountId>17</AccountId>
        <AccountType/>
      </UserInfo>
      <UserInfo>
        <DisplayName>Sofia Introzzi</DisplayName>
        <AccountId>19</AccountId>
        <AccountType/>
      </UserInfo>
      <UserInfo>
        <DisplayName>Uladzislau Luksha</DisplayName>
        <AccountId>13</AccountId>
        <AccountType/>
      </UserInfo>
      <UserInfo>
        <DisplayName>Luca Graziano</DisplayName>
        <AccountId>15</AccountId>
        <AccountType/>
      </UserInfo>
      <UserInfo>
        <DisplayName>Alfredo Funicello</DisplayName>
        <AccountId>16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A06B202-9BFD-4276-A652-36532CE3CE81}">
  <ds:schemaRefs>
    <ds:schemaRef ds:uri="09f3a315-c7c3-4b7f-9db3-93f8dc478a18"/>
    <ds:schemaRef ds:uri="d8a48f67-ddef-43f6-a52f-1c36e6f615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09f3a315-c7c3-4b7f-9db3-93f8dc478a18"/>
    <ds:schemaRef ds:uri="a21d492c-55f9-4cca-b1a5-3bfc0f8cae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Accenture 2020</vt:lpstr>
      <vt:lpstr>ANALYTICS FOR REVENUE GROWTH team BrAVO</vt:lpstr>
      <vt:lpstr>AGENDA</vt:lpstr>
      <vt:lpstr>The data we are working with</vt:lpstr>
      <vt:lpstr>Non-informative variables</vt:lpstr>
      <vt:lpstr>NA Values</vt:lpstr>
      <vt:lpstr>Correlation between variables</vt:lpstr>
      <vt:lpstr>Binning of categories</vt:lpstr>
      <vt:lpstr>Occupation Binning</vt:lpstr>
      <vt:lpstr>Frequency encoding</vt:lpstr>
      <vt:lpstr>Feature engineering: recap</vt:lpstr>
      <vt:lpstr>Thank you</vt:lpstr>
      <vt:lpstr>Getting to know the features</vt:lpstr>
      <vt:lpstr>Data distributions</vt:lpstr>
      <vt:lpstr>Dealing with DATA ISSUES</vt:lpstr>
      <vt:lpstr>DEALING WITH Data ISSUES</vt:lpstr>
      <vt:lpstr>What comes ahead </vt:lpstr>
      <vt:lpstr>Dealing with categorical variables</vt:lpstr>
      <vt:lpstr>Relevance of features and categories</vt:lpstr>
      <vt:lpstr>ANALYTICS FOR REVENUE GROWTH team BrAVO</vt:lpstr>
      <vt:lpstr>Quick recap</vt:lpstr>
      <vt:lpstr>How demographic infos affect acceptance rate</vt:lpstr>
      <vt:lpstr>Context matters</vt:lpstr>
      <vt:lpstr>Some coupons work, some don't...</vt:lpstr>
      <vt:lpstr>Do habits reflect behaviour?</vt:lpstr>
      <vt:lpstr>NA Values</vt:lpstr>
      <vt:lpstr>Correlation between variables</vt:lpstr>
      <vt:lpstr>Binning of categories</vt:lpstr>
      <vt:lpstr>Frequency encoding</vt:lpstr>
      <vt:lpstr>Non-informative variables</vt:lpstr>
      <vt:lpstr>Occupation Binning</vt:lpstr>
      <vt:lpstr>Relations between variables</vt:lpstr>
      <vt:lpstr>Final Cleaning and One-hot encoded dataset</vt:lpstr>
      <vt:lpstr>Thank you</vt:lpstr>
      <vt:lpstr>Feature engineering: recap</vt:lpstr>
      <vt:lpstr>Dealing with categorical variables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GEDI DATA EVOLUTION</dc:title>
  <dc:subject>Accenture PowerPoint Template 16x9 Graphik</dc:subject>
  <dc:creator>Riggi, Daniele</dc:creator>
  <cp:revision>306</cp:revision>
  <cp:lastPrinted>2020-11-17T04:05:48Z</cp:lastPrinted>
  <dcterms:created xsi:type="dcterms:W3CDTF">2021-06-17T13:35:08Z</dcterms:created>
  <dcterms:modified xsi:type="dcterms:W3CDTF">2023-05-28T18:47:49Z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0x010100414950B9150EA44C830A30CB8EA2B178</vt:lpwstr>
  </property>
</Properties>
</file>