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EFC7E-7C75-4F44-B6EC-2077CF981CE3}" v="666" dt="2023-02-03T20:17:34.010"/>
    <p1510:client id="{C233F4B9-BA5F-42FB-9D2E-CB2C37ED0C93}" v="2292" dt="2023-02-05T22:00:09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BA0D8964-B33E-230A-CC7B-41DBE8D18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2122408"/>
            <a:ext cx="2743199" cy="2613184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BFA02FF-BCA8-9E7B-25DD-F5ABA012A3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" t="5334" r="4948" b="4758"/>
          <a:stretch/>
        </p:blipFill>
        <p:spPr>
          <a:xfrm>
            <a:off x="4788445" y="0"/>
            <a:ext cx="7243549" cy="6869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D0D9C-02FF-2D57-5F33-DCBD2690654A}"/>
              </a:ext>
            </a:extLst>
          </p:cNvPr>
          <p:cNvSpPr txBox="1"/>
          <p:nvPr/>
        </p:nvSpPr>
        <p:spPr>
          <a:xfrm>
            <a:off x="640651" y="994983"/>
            <a:ext cx="37785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Garamond"/>
                <a:cs typeface="Calibri"/>
              </a:rPr>
              <a:t>Dataset</a:t>
            </a:r>
            <a:r>
              <a:rPr lang="en-US" sz="4000" dirty="0">
                <a:latin typeface="Garamond"/>
                <a:cs typeface="Calibri"/>
              </a:rPr>
              <a:t>: CSphd</a:t>
            </a:r>
            <a:endParaRPr lang="en-US" sz="40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0FE7A-CDBB-5CAC-6782-D3F6BB375B62}"/>
              </a:ext>
            </a:extLst>
          </p:cNvPr>
          <p:cNvSpPr txBox="1"/>
          <p:nvPr/>
        </p:nvSpPr>
        <p:spPr>
          <a:xfrm>
            <a:off x="884176" y="1741272"/>
            <a:ext cx="31422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aramond"/>
                <a:cs typeface="Calibri"/>
              </a:rPr>
              <a:t>Nodes are linked if they had a Supervisor-PhD relation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5F35077-78D2-01C5-EEFD-02E4C6B4C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84041"/>
              </p:ext>
            </p:extLst>
          </p:nvPr>
        </p:nvGraphicFramePr>
        <p:xfrm>
          <a:off x="332107" y="3248732"/>
          <a:ext cx="4462996" cy="2682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7805">
                  <a:extLst>
                    <a:ext uri="{9D8B030D-6E8A-4147-A177-3AD203B41FA5}">
                      <a16:colId xmlns:a16="http://schemas.microsoft.com/office/drawing/2014/main" val="3497960387"/>
                    </a:ext>
                  </a:extLst>
                </a:gridCol>
                <a:gridCol w="1017178">
                  <a:extLst>
                    <a:ext uri="{9D8B030D-6E8A-4147-A177-3AD203B41FA5}">
                      <a16:colId xmlns:a16="http://schemas.microsoft.com/office/drawing/2014/main" val="3906586226"/>
                    </a:ext>
                  </a:extLst>
                </a:gridCol>
                <a:gridCol w="1203493">
                  <a:extLst>
                    <a:ext uri="{9D8B030D-6E8A-4147-A177-3AD203B41FA5}">
                      <a16:colId xmlns:a16="http://schemas.microsoft.com/office/drawing/2014/main" val="3760199675"/>
                    </a:ext>
                  </a:extLst>
                </a:gridCol>
                <a:gridCol w="934520">
                  <a:extLst>
                    <a:ext uri="{9D8B030D-6E8A-4147-A177-3AD203B41FA5}">
                      <a16:colId xmlns:a16="http://schemas.microsoft.com/office/drawing/2014/main" val="1943375181"/>
                    </a:ext>
                  </a:extLst>
                </a:gridCol>
              </a:tblGrid>
              <a:tr h="3235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Network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Garamond"/>
                        </a:rPr>
                        <a:t>GiantCC</a:t>
                      </a:r>
                    </a:p>
                  </a:txBody>
                  <a:tcPr>
                    <a:lnL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Random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423071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latin typeface="Garamond"/>
                        </a:rPr>
                        <a:t>Nodes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1882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1025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1882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91974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Edges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1740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1043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1728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83835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Avg degree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1.85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2.04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1.84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301060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Variance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2.34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2.83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1.36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003080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Min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0" i="0" u="none" strike="noStrike" noProof="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482495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Max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46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0" i="0" u="none" strike="noStrike" noProof="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30563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Density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0.00098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0.00199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0.00098</a:t>
                      </a:r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04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BE4EC31-B269-A9CB-86A2-A652032F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02" y="3744603"/>
            <a:ext cx="3890127" cy="2846545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F8729BB-1F47-6E86-CFB8-76685F013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62" y="3741560"/>
            <a:ext cx="4031529" cy="2878170"/>
          </a:xfrm>
          <a:prstGeom prst="rect">
            <a:avLst/>
          </a:prstGeom>
        </p:spPr>
      </p:pic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F60422A-648B-3635-F34E-7F971E96C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75" y="685345"/>
            <a:ext cx="3886200" cy="2971119"/>
          </a:xfrm>
          <a:prstGeom prst="rect">
            <a:avLst/>
          </a:prstGeom>
        </p:spPr>
      </p:pic>
      <p:pic>
        <p:nvPicPr>
          <p:cNvPr id="3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EA6BBF4-F6D7-15FE-D707-A715CACA2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087" y="685345"/>
            <a:ext cx="4029075" cy="3090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1D7BA7-189B-7D72-8B1D-61A07F4CEA73}"/>
              </a:ext>
            </a:extLst>
          </p:cNvPr>
          <p:cNvSpPr txBox="1"/>
          <p:nvPr/>
        </p:nvSpPr>
        <p:spPr>
          <a:xfrm>
            <a:off x="230929" y="2414897"/>
            <a:ext cx="333301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Garamond"/>
                <a:cs typeface="Calibri"/>
              </a:rPr>
              <a:t>Degree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 sz="4400" b="1" dirty="0">
                <a:latin typeface="Garamond"/>
                <a:cs typeface="Calibri"/>
              </a:rPr>
              <a:t>Distributions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66F0B-6F9B-5952-5F0F-BB1F733E3BB5}"/>
              </a:ext>
            </a:extLst>
          </p:cNvPr>
          <p:cNvSpPr txBox="1"/>
          <p:nvPr/>
        </p:nvSpPr>
        <p:spPr>
          <a:xfrm>
            <a:off x="4636680" y="161484"/>
            <a:ext cx="22828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Garamond"/>
              </a:rPr>
              <a:t>Social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05BF3-0AB1-9FC4-0585-6BDC1A74D3D3}"/>
              </a:ext>
            </a:extLst>
          </p:cNvPr>
          <p:cNvSpPr txBox="1"/>
          <p:nvPr/>
        </p:nvSpPr>
        <p:spPr>
          <a:xfrm>
            <a:off x="8486367" y="161484"/>
            <a:ext cx="25447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Garamond"/>
              </a:rPr>
              <a:t>Random Network</a:t>
            </a:r>
          </a:p>
        </p:txBody>
      </p:sp>
    </p:spTree>
    <p:extLst>
      <p:ext uri="{BB962C8B-B14F-4D97-AF65-F5344CB8AC3E}">
        <p14:creationId xmlns:p14="http://schemas.microsoft.com/office/powerpoint/2010/main" val="111339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black, device&#10;&#10;Description automatically generated">
            <a:extLst>
              <a:ext uri="{FF2B5EF4-FFF2-40B4-BE49-F238E27FC236}">
                <a16:creationId xmlns:a16="http://schemas.microsoft.com/office/drawing/2014/main" id="{CB0952E5-96F9-CE98-D2AD-398B0542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3" y="1488092"/>
            <a:ext cx="1499028" cy="50450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4DF0012-61BE-58A4-8B44-AEE1738FECB9}"/>
              </a:ext>
            </a:extLst>
          </p:cNvPr>
          <p:cNvGrpSpPr/>
          <p:nvPr/>
        </p:nvGrpSpPr>
        <p:grpSpPr>
          <a:xfrm>
            <a:off x="3239679" y="5376421"/>
            <a:ext cx="4000107" cy="1225070"/>
            <a:chOff x="3813143" y="875121"/>
            <a:chExt cx="4000107" cy="12250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7C9566-8A0A-84FF-CCFB-4DF3BACDC8AE}"/>
                </a:ext>
              </a:extLst>
            </p:cNvPr>
            <p:cNvSpPr txBox="1"/>
            <p:nvPr/>
          </p:nvSpPr>
          <p:spPr>
            <a:xfrm>
              <a:off x="3813143" y="875121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Garamond"/>
                </a:rPr>
                <a:t>Percentage of nodes in the biggest connected component: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9CB548-39A8-010F-EEC2-31CF024A787C}"/>
                </a:ext>
              </a:extLst>
            </p:cNvPr>
            <p:cNvSpPr txBox="1"/>
            <p:nvPr/>
          </p:nvSpPr>
          <p:spPr>
            <a:xfrm>
              <a:off x="5070050" y="1330750"/>
              <a:ext cx="274320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latin typeface="Garamond"/>
                </a:rPr>
                <a:t>0.545%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C7F201-B928-D4CF-3D9E-1E08B08BC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84516"/>
              </p:ext>
            </p:extLst>
          </p:nvPr>
        </p:nvGraphicFramePr>
        <p:xfrm>
          <a:off x="6688172" y="524780"/>
          <a:ext cx="4881207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7272">
                  <a:extLst>
                    <a:ext uri="{9D8B030D-6E8A-4147-A177-3AD203B41FA5}">
                      <a16:colId xmlns:a16="http://schemas.microsoft.com/office/drawing/2014/main" val="1767219403"/>
                    </a:ext>
                  </a:extLst>
                </a:gridCol>
                <a:gridCol w="1574459">
                  <a:extLst>
                    <a:ext uri="{9D8B030D-6E8A-4147-A177-3AD203B41FA5}">
                      <a16:colId xmlns:a16="http://schemas.microsoft.com/office/drawing/2014/main" val="1853926090"/>
                    </a:ext>
                  </a:extLst>
                </a:gridCol>
                <a:gridCol w="1399476">
                  <a:extLst>
                    <a:ext uri="{9D8B030D-6E8A-4147-A177-3AD203B41FA5}">
                      <a16:colId xmlns:a16="http://schemas.microsoft.com/office/drawing/2014/main" val="1932849512"/>
                    </a:ext>
                  </a:extLst>
                </a:gridCol>
              </a:tblGrid>
              <a:tr h="39234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1" dirty="0">
                          <a:effectLst/>
                          <a:latin typeface="Garamond"/>
                        </a:rPr>
                        <a:t>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dirty="0">
                          <a:effectLst/>
                          <a:latin typeface="Garamond"/>
                        </a:rPr>
                        <a:t>Network​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dirty="0">
                          <a:effectLst/>
                          <a:latin typeface="Garamond"/>
                        </a:rPr>
                        <a:t>Random​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0792"/>
                  </a:ext>
                </a:extLst>
              </a:tr>
              <a:tr h="3923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dirty="0">
                          <a:effectLst/>
                          <a:latin typeface="Garamond"/>
                        </a:rPr>
                        <a:t>Avg Degree​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u="none" strike="noStrike" dirty="0">
                          <a:effectLst/>
                          <a:latin typeface="Garamond"/>
                        </a:rPr>
                        <a:t>1.85</a:t>
                      </a:r>
                      <a:r>
                        <a:rPr lang="en-US" sz="2000" dirty="0">
                          <a:effectLst/>
                          <a:latin typeface="Garamond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u="none" strike="noStrike" dirty="0">
                          <a:effectLst/>
                          <a:latin typeface="Garamond"/>
                        </a:rPr>
                        <a:t>1.84</a:t>
                      </a:r>
                      <a:r>
                        <a:rPr lang="en-US" sz="2000" dirty="0">
                          <a:effectLst/>
                          <a:latin typeface="Garamond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7307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9B84-7575-1EBF-C119-B70D3DEC7A19}"/>
              </a:ext>
            </a:extLst>
          </p:cNvPr>
          <p:cNvGrpSpPr/>
          <p:nvPr/>
        </p:nvGrpSpPr>
        <p:grpSpPr>
          <a:xfrm>
            <a:off x="8212318" y="5297862"/>
            <a:ext cx="3937262" cy="1225070"/>
            <a:chOff x="3946689" y="851554"/>
            <a:chExt cx="3937262" cy="12250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3F372E-DB01-4452-0BA5-218AE27D4883}"/>
                </a:ext>
              </a:extLst>
            </p:cNvPr>
            <p:cNvSpPr txBox="1"/>
            <p:nvPr/>
          </p:nvSpPr>
          <p:spPr>
            <a:xfrm>
              <a:off x="3946689" y="851554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Garamond"/>
                </a:rPr>
                <a:t>Percentage of nodes in the biggest connected component: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5266ED-C235-E3F1-AF3D-F00DE8B47FB7}"/>
                </a:ext>
              </a:extLst>
            </p:cNvPr>
            <p:cNvSpPr txBox="1"/>
            <p:nvPr/>
          </p:nvSpPr>
          <p:spPr>
            <a:xfrm>
              <a:off x="5140751" y="1307183"/>
              <a:ext cx="274320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latin typeface="Garamond"/>
                  <a:ea typeface="+mn-lt"/>
                  <a:cs typeface="+mn-lt"/>
                </a:rPr>
                <a:t>0.751%</a:t>
              </a:r>
              <a:endParaRPr lang="en-US">
                <a:latin typeface="Garamond"/>
                <a:ea typeface="+mn-lt"/>
                <a:cs typeface="+mn-lt"/>
              </a:endParaRPr>
            </a:p>
          </p:txBody>
        </p:sp>
      </p:grpSp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7EEC2B68-D1EA-2308-A69D-6F04534D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35" y="1487890"/>
            <a:ext cx="4856375" cy="3685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2655A2-1D40-E90F-9DD2-C53230726F94}"/>
              </a:ext>
            </a:extLst>
          </p:cNvPr>
          <p:cNvSpPr txBox="1"/>
          <p:nvPr/>
        </p:nvSpPr>
        <p:spPr>
          <a:xfrm>
            <a:off x="349992" y="319396"/>
            <a:ext cx="61666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Garamond"/>
                <a:cs typeface="Calibri"/>
              </a:rPr>
              <a:t>Connected components</a:t>
            </a: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36A1B1D-7B69-0ED7-D66B-179BADC50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1485674"/>
            <a:ext cx="4957763" cy="38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87A6907-B64F-31C8-7613-8650E0A5E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" r="-118" b="4852"/>
          <a:stretch/>
        </p:blipFill>
        <p:spPr>
          <a:xfrm>
            <a:off x="-919" y="1587"/>
            <a:ext cx="7632708" cy="6854345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1D2F2EC-C88E-4DA2-62E8-A6F739A92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37468"/>
              </p:ext>
            </p:extLst>
          </p:nvPr>
        </p:nvGraphicFramePr>
        <p:xfrm>
          <a:off x="7062247" y="1414020"/>
          <a:ext cx="5011823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6545">
                  <a:extLst>
                    <a:ext uri="{9D8B030D-6E8A-4147-A177-3AD203B41FA5}">
                      <a16:colId xmlns:a16="http://schemas.microsoft.com/office/drawing/2014/main" val="3497960387"/>
                    </a:ext>
                  </a:extLst>
                </a:gridCol>
                <a:gridCol w="1088131">
                  <a:extLst>
                    <a:ext uri="{9D8B030D-6E8A-4147-A177-3AD203B41FA5}">
                      <a16:colId xmlns:a16="http://schemas.microsoft.com/office/drawing/2014/main" val="3906586226"/>
                    </a:ext>
                  </a:extLst>
                </a:gridCol>
                <a:gridCol w="1287441">
                  <a:extLst>
                    <a:ext uri="{9D8B030D-6E8A-4147-A177-3AD203B41FA5}">
                      <a16:colId xmlns:a16="http://schemas.microsoft.com/office/drawing/2014/main" val="3760199675"/>
                    </a:ext>
                  </a:extLst>
                </a:gridCol>
                <a:gridCol w="999706">
                  <a:extLst>
                    <a:ext uri="{9D8B030D-6E8A-4147-A177-3AD203B41FA5}">
                      <a16:colId xmlns:a16="http://schemas.microsoft.com/office/drawing/2014/main" val="1943375181"/>
                    </a:ext>
                  </a:extLst>
                </a:gridCol>
              </a:tblGrid>
              <a:tr h="3235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Network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Giant CC</a:t>
                      </a:r>
                    </a:p>
                  </a:txBody>
                  <a:tcPr>
                    <a:lnL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Random</a:t>
                      </a:r>
                    </a:p>
                  </a:txBody>
                  <a:tcPr>
                    <a:lnL w="31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423071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latin typeface="Garamond"/>
                        </a:rPr>
                        <a:t>Transitivity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0.0036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0.0023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0.00094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91974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Avg Clustering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0.0051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0.0034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 0.0006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83835"/>
                  </a:ext>
                </a:extLst>
              </a:tr>
            </a:tbl>
          </a:graphicData>
        </a:graphic>
      </p:graphicFrame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C11EB9A-1659-457A-742C-1071646F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127" y="2889651"/>
            <a:ext cx="4644271" cy="3550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FC6F75-FC81-6508-3431-728AAA17D8A1}"/>
              </a:ext>
            </a:extLst>
          </p:cNvPr>
          <p:cNvSpPr txBox="1"/>
          <p:nvPr/>
        </p:nvSpPr>
        <p:spPr>
          <a:xfrm>
            <a:off x="6469559" y="177994"/>
            <a:ext cx="547540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400" b="1" dirty="0">
                <a:latin typeface="Garamond"/>
                <a:cs typeface="Calibri"/>
              </a:rPr>
              <a:t>Clustering coefficient</a:t>
            </a:r>
            <a:endParaRPr lang="en-US" sz="4400">
              <a:latin typeface="Garamond"/>
              <a:cs typeface="Calibri"/>
            </a:endParaRPr>
          </a:p>
        </p:txBody>
      </p:sp>
      <p:pic>
        <p:nvPicPr>
          <p:cNvPr id="11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57AB093-F0BB-5C8B-8B05-3CE000623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473" y="2890891"/>
            <a:ext cx="4636416" cy="35507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DB7FC3-2F6D-4E94-ADAC-A888A831E8B5}"/>
              </a:ext>
            </a:extLst>
          </p:cNvPr>
          <p:cNvSpPr/>
          <p:nvPr/>
        </p:nvSpPr>
        <p:spPr>
          <a:xfrm>
            <a:off x="10777570" y="3009294"/>
            <a:ext cx="1135062" cy="388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592810A-3D49-A54E-45D3-5DB1A161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2224141"/>
            <a:ext cx="5545137" cy="4489343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805310C-61ED-A4E2-8F79-36F5F252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8" y="2298137"/>
            <a:ext cx="5545137" cy="4357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3511F8-2348-4A8D-704F-6FE66DC29183}"/>
              </a:ext>
            </a:extLst>
          </p:cNvPr>
          <p:cNvSpPr txBox="1"/>
          <p:nvPr/>
        </p:nvSpPr>
        <p:spPr>
          <a:xfrm>
            <a:off x="612367" y="1256859"/>
            <a:ext cx="34813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aramond"/>
              </a:rPr>
              <a:t>Degree Assortativity for the Social Network: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51551-B7A6-8458-FCA0-3CB33E835423}"/>
              </a:ext>
            </a:extLst>
          </p:cNvPr>
          <p:cNvSpPr txBox="1"/>
          <p:nvPr/>
        </p:nvSpPr>
        <p:spPr>
          <a:xfrm>
            <a:off x="3091648" y="1529926"/>
            <a:ext cx="311626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Garamond"/>
                <a:ea typeface="+mn-lt"/>
                <a:cs typeface="+mn-lt"/>
              </a:rPr>
              <a:t>-0.19 </a:t>
            </a:r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Garamond"/>
                <a:ea typeface="+mn-lt"/>
                <a:cs typeface="+mn-lt"/>
              </a:rPr>
              <a:t>(-0.25)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Garamon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1E7F5-109F-19C9-2A26-999A6DF73E41}"/>
              </a:ext>
            </a:extLst>
          </p:cNvPr>
          <p:cNvSpPr txBox="1"/>
          <p:nvPr/>
        </p:nvSpPr>
        <p:spPr>
          <a:xfrm>
            <a:off x="7287805" y="1391795"/>
            <a:ext cx="34099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aramond"/>
              </a:rPr>
              <a:t>Degree Assortativity for the Random Network: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7B486-8081-A7DB-B620-05D068EA3D58}"/>
              </a:ext>
            </a:extLst>
          </p:cNvPr>
          <p:cNvSpPr txBox="1"/>
          <p:nvPr/>
        </p:nvSpPr>
        <p:spPr>
          <a:xfrm>
            <a:off x="10116335" y="1585488"/>
            <a:ext cx="15049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Garamond"/>
              </a:rPr>
              <a:t>0.02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1756F-FA55-5261-3AC9-FA6ECB134731}"/>
              </a:ext>
            </a:extLst>
          </p:cNvPr>
          <p:cNvSpPr txBox="1"/>
          <p:nvPr/>
        </p:nvSpPr>
        <p:spPr>
          <a:xfrm>
            <a:off x="675429" y="192397"/>
            <a:ext cx="6166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latin typeface="Garamond"/>
                <a:cs typeface="Calibri"/>
              </a:rPr>
              <a:t>Assortativity</a:t>
            </a:r>
            <a:endParaRPr lang="en-US" sz="5400" b="1">
              <a:latin typeface="Garamond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4122D6-8EA5-866C-BA00-F352C9EF7E7F}"/>
              </a:ext>
            </a:extLst>
          </p:cNvPr>
          <p:cNvSpPr/>
          <p:nvPr/>
        </p:nvSpPr>
        <p:spPr>
          <a:xfrm>
            <a:off x="4532312" y="2341562"/>
            <a:ext cx="1135062" cy="388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6F0DAE-BD07-71C7-8786-168062C87E30}"/>
              </a:ext>
            </a:extLst>
          </p:cNvPr>
          <p:cNvSpPr/>
          <p:nvPr/>
        </p:nvSpPr>
        <p:spPr>
          <a:xfrm>
            <a:off x="10588625" y="2468562"/>
            <a:ext cx="1135062" cy="388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0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FE7EB20-A786-6061-EC75-21EDF681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1" y="121374"/>
            <a:ext cx="6696074" cy="6553840"/>
          </a:xfrm>
          <a:prstGeom prst="rect">
            <a:avLst/>
          </a:prstGeom>
        </p:spPr>
      </p:pic>
      <p:pic>
        <p:nvPicPr>
          <p:cNvPr id="9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209DDFD-181B-0B4E-2D36-98A41B08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25" y="2414641"/>
            <a:ext cx="4608512" cy="37273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D8756CF-74D4-C89F-D95D-333E07F6995C}"/>
              </a:ext>
            </a:extLst>
          </p:cNvPr>
          <p:cNvGrpSpPr/>
          <p:nvPr/>
        </p:nvGrpSpPr>
        <p:grpSpPr>
          <a:xfrm>
            <a:off x="5819694" y="1081252"/>
            <a:ext cx="5524514" cy="1018777"/>
            <a:chOff x="6780132" y="1001877"/>
            <a:chExt cx="5524514" cy="1018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958255-325B-569C-10AD-09B916D0F0AF}"/>
                </a:ext>
              </a:extLst>
            </p:cNvPr>
            <p:cNvSpPr txBox="1"/>
            <p:nvPr/>
          </p:nvSpPr>
          <p:spPr>
            <a:xfrm>
              <a:off x="6780132" y="1001877"/>
              <a:ext cx="344963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Garamond"/>
                </a:rPr>
                <a:t>Degree Assortativity for the Social Network: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CDBE8-8D90-D3EC-FC13-713CFE903BE8}"/>
                </a:ext>
              </a:extLst>
            </p:cNvPr>
            <p:cNvSpPr txBox="1"/>
            <p:nvPr/>
          </p:nvSpPr>
          <p:spPr>
            <a:xfrm>
              <a:off x="9180447" y="1251213"/>
              <a:ext cx="3124199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latin typeface="Garamond"/>
                  <a:ea typeface="+mn-lt"/>
                  <a:cs typeface="+mn-lt"/>
                </a:rPr>
                <a:t>-0.19 </a:t>
              </a:r>
              <a:r>
                <a:rPr lang="en-US" sz="4400" dirty="0">
                  <a:solidFill>
                    <a:schemeClr val="bg1">
                      <a:lumMod val="75000"/>
                    </a:schemeClr>
                  </a:solidFill>
                  <a:latin typeface="Garamond"/>
                  <a:ea typeface="+mn-lt"/>
                  <a:cs typeface="+mn-lt"/>
                </a:rPr>
                <a:t>(-0.25)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Garamond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1A606C7-F859-EE49-524C-A6FA74536EB0}"/>
              </a:ext>
            </a:extLst>
          </p:cNvPr>
          <p:cNvSpPr/>
          <p:nvPr/>
        </p:nvSpPr>
        <p:spPr>
          <a:xfrm>
            <a:off x="10731500" y="2563812"/>
            <a:ext cx="1135062" cy="388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48CCA-4142-C8E8-B5EC-956637304EE0}"/>
              </a:ext>
            </a:extLst>
          </p:cNvPr>
          <p:cNvSpPr txBox="1"/>
          <p:nvPr/>
        </p:nvSpPr>
        <p:spPr>
          <a:xfrm>
            <a:off x="819630" y="384267"/>
            <a:ext cx="57687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latin typeface="Garamond"/>
                <a:cs typeface="Calibri"/>
              </a:rPr>
              <a:t>Centrality</a:t>
            </a:r>
            <a:endParaRPr lang="en-US" sz="4800">
              <a:cs typeface="Calibri"/>
            </a:endParaRPr>
          </a:p>
        </p:txBody>
      </p:sp>
      <p:pic>
        <p:nvPicPr>
          <p:cNvPr id="8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2E1F9FEB-90EA-6C67-77BD-53206EDB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60" y="4611354"/>
            <a:ext cx="2345657" cy="2147136"/>
          </a:xfrm>
          <a:prstGeom prst="rect">
            <a:avLst/>
          </a:prstGeom>
        </p:spPr>
      </p:pic>
      <p:pic>
        <p:nvPicPr>
          <p:cNvPr id="9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62AB2211-4EB3-3673-C804-6DA92E42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89" y="106899"/>
            <a:ext cx="5219699" cy="3546070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55BEA02-668F-ACB6-AB81-3C2BABEA8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9" y="2263345"/>
            <a:ext cx="6663488" cy="426246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6F6B76F-8D52-F975-7A99-EF3AAD66665C}"/>
              </a:ext>
            </a:extLst>
          </p:cNvPr>
          <p:cNvSpPr/>
          <p:nvPr/>
        </p:nvSpPr>
        <p:spPr>
          <a:xfrm>
            <a:off x="5494420" y="1774657"/>
            <a:ext cx="2396289" cy="22057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15D02-F13E-1863-F228-84EA0B884526}"/>
              </a:ext>
            </a:extLst>
          </p:cNvPr>
          <p:cNvSpPr txBox="1"/>
          <p:nvPr/>
        </p:nvSpPr>
        <p:spPr>
          <a:xfrm>
            <a:off x="624738" y="1711731"/>
            <a:ext cx="56639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Garamond"/>
                <a:cs typeface="Calibri"/>
              </a:rPr>
              <a:t>Betweeness</a:t>
            </a:r>
            <a:r>
              <a:rPr lang="en-US" sz="2400" dirty="0">
                <a:latin typeface="Garamond"/>
                <a:cs typeface="Calibri"/>
              </a:rPr>
              <a:t> Centrality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65FEF8-CE93-B581-E3E3-41FD86982073}"/>
              </a:ext>
            </a:extLst>
          </p:cNvPr>
          <p:cNvSpPr txBox="1"/>
          <p:nvPr/>
        </p:nvSpPr>
        <p:spPr>
          <a:xfrm>
            <a:off x="7853712" y="277968"/>
            <a:ext cx="56639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aramond"/>
                <a:cs typeface="Calibri"/>
              </a:rPr>
              <a:t>Eigenvector Centrality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04D89-6AD5-BC8E-A943-033B254D8531}"/>
              </a:ext>
            </a:extLst>
          </p:cNvPr>
          <p:cNvSpPr txBox="1"/>
          <p:nvPr/>
        </p:nvSpPr>
        <p:spPr>
          <a:xfrm>
            <a:off x="6580370" y="4168178"/>
            <a:ext cx="56639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aramond"/>
                <a:cs typeface="Calibri"/>
              </a:rPr>
              <a:t>Degree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4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51DC6D-DDDD-C926-015B-A7331609EF4C}"/>
              </a:ext>
            </a:extLst>
          </p:cNvPr>
          <p:cNvSpPr txBox="1"/>
          <p:nvPr/>
        </p:nvSpPr>
        <p:spPr>
          <a:xfrm>
            <a:off x="8712517" y="1590052"/>
            <a:ext cx="27932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000" b="1" dirty="0">
                <a:latin typeface="Garamond"/>
                <a:cs typeface="Calibri"/>
              </a:rPr>
              <a:t>Reciprocity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8E653-B098-2365-86AE-825FB409FD3B}"/>
              </a:ext>
            </a:extLst>
          </p:cNvPr>
          <p:cNvSpPr txBox="1"/>
          <p:nvPr/>
        </p:nvSpPr>
        <p:spPr>
          <a:xfrm>
            <a:off x="5734644" y="2020067"/>
            <a:ext cx="61666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dirty="0">
                <a:latin typeface="Garamond"/>
                <a:cs typeface="Calibri"/>
              </a:rPr>
              <a:t>0.0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Garamond"/>
                <a:cs typeface="Calibri"/>
              </a:rPr>
              <a:t>(No reciprocity found)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2FCC9-1392-DE96-BB6A-03CCB53B0C0A}"/>
              </a:ext>
            </a:extLst>
          </p:cNvPr>
          <p:cNvSpPr txBox="1"/>
          <p:nvPr/>
        </p:nvSpPr>
        <p:spPr>
          <a:xfrm>
            <a:off x="2121397" y="2802160"/>
            <a:ext cx="57687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Garamond"/>
                <a:cs typeface="Calibri"/>
              </a:rPr>
              <a:t>Community Detection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E8F71-1264-BBFE-170F-9F6EEDADE60F}"/>
              </a:ext>
            </a:extLst>
          </p:cNvPr>
          <p:cNvSpPr txBox="1"/>
          <p:nvPr/>
        </p:nvSpPr>
        <p:spPr>
          <a:xfrm>
            <a:off x="1088997" y="451144"/>
            <a:ext cx="370271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Garamond"/>
                <a:cs typeface="Calibri"/>
              </a:rPr>
              <a:t>Shortest paths</a:t>
            </a:r>
            <a:endParaRPr lang="en-US" dirty="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F1AFB6E-B3B9-B4B7-CE39-8D081793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68383"/>
              </p:ext>
            </p:extLst>
          </p:nvPr>
        </p:nvGraphicFramePr>
        <p:xfrm>
          <a:off x="1233340" y="1249050"/>
          <a:ext cx="4923833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63601">
                  <a:extLst>
                    <a:ext uri="{9D8B030D-6E8A-4147-A177-3AD203B41FA5}">
                      <a16:colId xmlns:a16="http://schemas.microsoft.com/office/drawing/2014/main" val="3497960387"/>
                    </a:ext>
                  </a:extLst>
                </a:gridCol>
                <a:gridCol w="1438567">
                  <a:extLst>
                    <a:ext uri="{9D8B030D-6E8A-4147-A177-3AD203B41FA5}">
                      <a16:colId xmlns:a16="http://schemas.microsoft.com/office/drawing/2014/main" val="3906586226"/>
                    </a:ext>
                  </a:extLst>
                </a:gridCol>
                <a:gridCol w="1321665">
                  <a:extLst>
                    <a:ext uri="{9D8B030D-6E8A-4147-A177-3AD203B41FA5}">
                      <a16:colId xmlns:a16="http://schemas.microsoft.com/office/drawing/2014/main" val="1943375181"/>
                    </a:ext>
                  </a:extLst>
                </a:gridCol>
              </a:tblGrid>
              <a:tr h="3235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Network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Random</a:t>
                      </a: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423071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latin typeface="Garamond"/>
                        </a:rPr>
                        <a:t>Diameter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28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29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91974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Garamond"/>
                        </a:rPr>
                        <a:t>Avg Shortest path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11.7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 10.6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838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2DC4536-DF64-0EE2-EB0A-2EE1DA1A803C}"/>
              </a:ext>
            </a:extLst>
          </p:cNvPr>
          <p:cNvSpPr txBox="1"/>
          <p:nvPr/>
        </p:nvSpPr>
        <p:spPr>
          <a:xfrm>
            <a:off x="3487922" y="739593"/>
            <a:ext cx="26473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i="1" dirty="0">
                <a:latin typeface="Garamond"/>
                <a:cs typeface="Calibri"/>
              </a:rPr>
              <a:t>ln</a:t>
            </a:r>
            <a:r>
              <a:rPr lang="en-US" sz="2000" dirty="0">
                <a:latin typeface="Garamond"/>
                <a:cs typeface="Calibri"/>
              </a:rPr>
              <a:t>(1887) </a:t>
            </a:r>
            <a:r>
              <a:rPr lang="en-US" sz="2000" i="1" dirty="0">
                <a:latin typeface="Garamond"/>
                <a:cs typeface="Calibri"/>
              </a:rPr>
              <a:t>= </a:t>
            </a:r>
            <a:r>
              <a:rPr lang="en-US" sz="2000" dirty="0">
                <a:latin typeface="Garamond"/>
                <a:cs typeface="Calibri"/>
              </a:rPr>
              <a:t>7.5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11074-DB87-32C6-88FC-F5E80ABDF19A}"/>
              </a:ext>
            </a:extLst>
          </p:cNvPr>
          <p:cNvSpPr txBox="1"/>
          <p:nvPr/>
        </p:nvSpPr>
        <p:spPr>
          <a:xfrm>
            <a:off x="5821057" y="6222849"/>
            <a:ext cx="61666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i="1" dirty="0">
                <a:latin typeface="Garamond"/>
                <a:cs typeface="Calibri"/>
              </a:rPr>
              <a:t>continue on Gephi -&gt;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35C869FF-3AE6-A7B0-3F40-C1DE6BC16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17086"/>
              </p:ext>
            </p:extLst>
          </p:nvPr>
        </p:nvGraphicFramePr>
        <p:xfrm>
          <a:off x="4446308" y="4674121"/>
          <a:ext cx="4011913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2892">
                  <a:extLst>
                    <a:ext uri="{9D8B030D-6E8A-4147-A177-3AD203B41FA5}">
                      <a16:colId xmlns:a16="http://schemas.microsoft.com/office/drawing/2014/main" val="3497960387"/>
                    </a:ext>
                  </a:extLst>
                </a:gridCol>
                <a:gridCol w="1172137">
                  <a:extLst>
                    <a:ext uri="{9D8B030D-6E8A-4147-A177-3AD203B41FA5}">
                      <a16:colId xmlns:a16="http://schemas.microsoft.com/office/drawing/2014/main" val="3906586226"/>
                    </a:ext>
                  </a:extLst>
                </a:gridCol>
                <a:gridCol w="1076884">
                  <a:extLst>
                    <a:ext uri="{9D8B030D-6E8A-4147-A177-3AD203B41FA5}">
                      <a16:colId xmlns:a16="http://schemas.microsoft.com/office/drawing/2014/main" val="1943375181"/>
                    </a:ext>
                  </a:extLst>
                </a:gridCol>
              </a:tblGrid>
              <a:tr h="3235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aramond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Network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GiantCC</a:t>
                      </a:r>
                    </a:p>
                  </a:txBody>
                  <a:tcPr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423071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latin typeface="Garamond"/>
                        </a:rPr>
                        <a:t> Communities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/>
                        <a:t>188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91974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latin typeface="Garamond"/>
                        </a:rPr>
                        <a:t>Modularity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/>
                        <a:t>0.96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Garamond"/>
                        </a:rPr>
                        <a:t> </a:t>
                      </a:r>
                      <a:r>
                        <a:rPr lang="en-US" sz="1600" b="0" i="0" u="none" strike="noStrike" noProof="0" dirty="0"/>
                        <a:t>0.92</a:t>
                      </a:r>
                      <a:endParaRPr lang="en-US" dirty="0">
                        <a:latin typeface="Garam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383835"/>
                  </a:ext>
                </a:extLst>
              </a:tr>
            </a:tbl>
          </a:graphicData>
        </a:graphic>
      </p:graphicFrame>
      <p:pic>
        <p:nvPicPr>
          <p:cNvPr id="15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2B246305-6E64-FCD3-10FD-2FBE1975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3485570"/>
            <a:ext cx="3945117" cy="30055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4B4C76-026E-BFAA-7AED-160FE52F79FF}"/>
              </a:ext>
            </a:extLst>
          </p:cNvPr>
          <p:cNvSpPr txBox="1"/>
          <p:nvPr/>
        </p:nvSpPr>
        <p:spPr>
          <a:xfrm>
            <a:off x="3542914" y="4180375"/>
            <a:ext cx="56639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aramond"/>
                <a:cs typeface="Calibri"/>
              </a:rPr>
              <a:t>Maximizing Modularity Louvain</a:t>
            </a:r>
          </a:p>
        </p:txBody>
      </p:sp>
    </p:spTree>
    <p:extLst>
      <p:ext uri="{BB962C8B-B14F-4D97-AF65-F5344CB8AC3E}">
        <p14:creationId xmlns:p14="http://schemas.microsoft.com/office/powerpoint/2010/main" val="73142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528</cp:revision>
  <dcterms:created xsi:type="dcterms:W3CDTF">2023-02-03T17:57:54Z</dcterms:created>
  <dcterms:modified xsi:type="dcterms:W3CDTF">2023-05-28T19:27:05Z</dcterms:modified>
</cp:coreProperties>
</file>