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20" y="1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F469-EB50-2DA9-1DA9-9D8FFEA8CD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FB48C8-A129-7D45-5D06-D84499E8D1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A8C0633-6B0E-4B18-3F11-B3FE811149A8}"/>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74DC3755-B60B-FBB1-9B92-C272DB9572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E66B34-EFAE-A1D2-F135-B207738B3057}"/>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403989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74B42-F987-F333-1199-0297D10E816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2AB852-943F-2A77-0CE7-864480BD8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6BD591-B2AA-4EA1-6377-418FE88D6641}"/>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A9E4909A-C03E-8802-2F75-D3FB7F8AFB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BE6F2D-7519-63AA-1559-2339B7905626}"/>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15069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6FFF5E-3154-81CB-54E9-3E619792E7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EFDF63-9698-3142-1811-44BF29267B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2867BE-88E9-FA70-B2C7-00F5C30CC2C9}"/>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A0F8C413-CE06-3EB5-0FF9-C2B36E453C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1B4DDC-C244-6C9A-70BE-33FEF86B9B6D}"/>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767766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91E70-9345-3A59-2120-4956900073A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54FC8FA-A555-EE9F-7B53-AF363F7B18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43EB1C-ECBE-2BAD-E585-85C38479ADFD}"/>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AC56135E-E650-AA6B-1C5C-E0AD40A089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6E17AA-B039-34E2-02B3-8CF6FF8548E0}"/>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868619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EA52-4768-1C9C-2D06-46FAAF1016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8F79CC0-C7F5-60CB-7F5F-8B43FF3EA25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4994CB-1D6B-5C1B-311A-D2AD7FE337A5}"/>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A3198063-E64F-2F5C-EC3B-8ABE66E0E1F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873334-A115-156F-E573-83386F3568C9}"/>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374073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78077-CABB-47B0-C404-9D6617C86B5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3C2E688-B892-22C7-EFC9-73140724B8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57C9974-63CE-8DB1-B4D6-40DCD0F24E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A4BA700-6653-880D-6382-67FC7D65484D}"/>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6" name="Footer Placeholder 5">
            <a:extLst>
              <a:ext uri="{FF2B5EF4-FFF2-40B4-BE49-F238E27FC236}">
                <a16:creationId xmlns:a16="http://schemas.microsoft.com/office/drawing/2014/main" id="{DF54309E-FBBA-ABF0-C228-ED7F41045D1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B62E05E-73D8-2003-4F01-E6D16BDFD984}"/>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180034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458C-53EB-C081-E0BF-86BC9AAE145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5E901F-D0EC-59F9-08B0-E4819DAD5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EE44A5-0037-8DF4-80B7-9EC86BE396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C02E3A5-1E82-B9D5-CAAF-5A74D8052B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063E93-B954-1897-1702-16B87856EF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A8CB9F-C7EB-7CFC-4D5C-1A06BE5D1E04}"/>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8" name="Footer Placeholder 7">
            <a:extLst>
              <a:ext uri="{FF2B5EF4-FFF2-40B4-BE49-F238E27FC236}">
                <a16:creationId xmlns:a16="http://schemas.microsoft.com/office/drawing/2014/main" id="{E076BD1F-E568-D53C-ACEB-5FEFF84E1C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87DDEB9-6511-765B-A931-CE3BC83B14C8}"/>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97669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FB417-55A2-C3F2-807D-D485DD4E5FF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1A86B0-C3BD-9BCE-BE46-4D5732824B7B}"/>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4" name="Footer Placeholder 3">
            <a:extLst>
              <a:ext uri="{FF2B5EF4-FFF2-40B4-BE49-F238E27FC236}">
                <a16:creationId xmlns:a16="http://schemas.microsoft.com/office/drawing/2014/main" id="{C4E52526-1F73-342A-C63A-4705291C579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51E4209-7AC7-57ED-B71A-6F8D683BB504}"/>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5664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DFB2D1C-3CAF-DF16-10B9-CC3C314686BC}"/>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3" name="Footer Placeholder 2">
            <a:extLst>
              <a:ext uri="{FF2B5EF4-FFF2-40B4-BE49-F238E27FC236}">
                <a16:creationId xmlns:a16="http://schemas.microsoft.com/office/drawing/2014/main" id="{812D10B0-3E40-55B2-75E1-24DAE872982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E04CA4A-AAD5-4E24-C291-CF0EC683187E}"/>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2309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E4CA-6770-DA66-6B49-F6226E245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195E80E-BB0E-6CA4-3CA5-67DBA17E6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2D55DD-B046-5165-F1F4-2D5180A4F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54E61-9972-E98E-ABEA-D3B9BBF2B5FA}"/>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6" name="Footer Placeholder 5">
            <a:extLst>
              <a:ext uri="{FF2B5EF4-FFF2-40B4-BE49-F238E27FC236}">
                <a16:creationId xmlns:a16="http://schemas.microsoft.com/office/drawing/2014/main" id="{4235D19B-EBE2-FA55-4FBC-C5B521D46A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D8DC89-FF23-5FF5-ACCD-420A7C1E92D6}"/>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78837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F482-2F12-AAD8-20C0-474C8BC3EB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5809306-D119-FD39-69E4-077AD7843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0ACB47B-9740-FBEA-03AA-48AF971BBE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8746E-A921-BCE5-24A4-05BE9779439F}"/>
              </a:ext>
            </a:extLst>
          </p:cNvPr>
          <p:cNvSpPr>
            <a:spLocks noGrp="1"/>
          </p:cNvSpPr>
          <p:nvPr>
            <p:ph type="dt" sz="half" idx="10"/>
          </p:nvPr>
        </p:nvSpPr>
        <p:spPr/>
        <p:txBody>
          <a:bodyPr/>
          <a:lstStyle/>
          <a:p>
            <a:fld id="{85336C14-EB2D-4778-A48B-97E47E2FD4B0}" type="datetimeFigureOut">
              <a:rPr lang="en-GB" smtClean="0"/>
              <a:t>27/06/2025</a:t>
            </a:fld>
            <a:endParaRPr lang="en-GB"/>
          </a:p>
        </p:txBody>
      </p:sp>
      <p:sp>
        <p:nvSpPr>
          <p:cNvPr id="6" name="Footer Placeholder 5">
            <a:extLst>
              <a:ext uri="{FF2B5EF4-FFF2-40B4-BE49-F238E27FC236}">
                <a16:creationId xmlns:a16="http://schemas.microsoft.com/office/drawing/2014/main" id="{22024C13-C876-FF9A-8D1F-C900120AD0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0FD0AA-53DA-326C-3109-A7B00008B730}"/>
              </a:ext>
            </a:extLst>
          </p:cNvPr>
          <p:cNvSpPr>
            <a:spLocks noGrp="1"/>
          </p:cNvSpPr>
          <p:nvPr>
            <p:ph type="sldNum" sz="quarter" idx="12"/>
          </p:nvPr>
        </p:nvSpPr>
        <p:spPr/>
        <p:txBody>
          <a:bodyPr/>
          <a:lstStyle/>
          <a:p>
            <a:fld id="{8B79EA39-FB9C-4962-AF6F-054C6C812B46}" type="slidenum">
              <a:rPr lang="en-GB" smtClean="0"/>
              <a:t>‹#›</a:t>
            </a:fld>
            <a:endParaRPr lang="en-GB"/>
          </a:p>
        </p:txBody>
      </p:sp>
    </p:spTree>
    <p:extLst>
      <p:ext uri="{BB962C8B-B14F-4D97-AF65-F5344CB8AC3E}">
        <p14:creationId xmlns:p14="http://schemas.microsoft.com/office/powerpoint/2010/main" val="2861116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7CA2CE-0BC4-56F1-1F8F-F1E1B8B62A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FF58C5-831E-3358-7A3C-C36126C01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F6FA4F1-AA28-5234-5B01-56BB4550FA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336C14-EB2D-4778-A48B-97E47E2FD4B0}" type="datetimeFigureOut">
              <a:rPr lang="en-GB" smtClean="0"/>
              <a:t>27/06/2025</a:t>
            </a:fld>
            <a:endParaRPr lang="en-GB"/>
          </a:p>
        </p:txBody>
      </p:sp>
      <p:sp>
        <p:nvSpPr>
          <p:cNvPr id="5" name="Footer Placeholder 4">
            <a:extLst>
              <a:ext uri="{FF2B5EF4-FFF2-40B4-BE49-F238E27FC236}">
                <a16:creationId xmlns:a16="http://schemas.microsoft.com/office/drawing/2014/main" id="{16447D51-1E3E-3933-3D03-6463E7552D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8F62928-F04F-DF70-7349-5762705E87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79EA39-FB9C-4962-AF6F-054C6C812B46}" type="slidenum">
              <a:rPr lang="en-GB" smtClean="0"/>
              <a:t>‹#›</a:t>
            </a:fld>
            <a:endParaRPr lang="en-GB"/>
          </a:p>
        </p:txBody>
      </p:sp>
    </p:spTree>
    <p:extLst>
      <p:ext uri="{BB962C8B-B14F-4D97-AF65-F5344CB8AC3E}">
        <p14:creationId xmlns:p14="http://schemas.microsoft.com/office/powerpoint/2010/main" val="4171933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960B-6902-44ED-698F-5805B476724C}"/>
              </a:ext>
            </a:extLst>
          </p:cNvPr>
          <p:cNvSpPr>
            <a:spLocks noGrp="1"/>
          </p:cNvSpPr>
          <p:nvPr>
            <p:ph type="ctrTitle"/>
          </p:nvPr>
        </p:nvSpPr>
        <p:spPr>
          <a:xfrm>
            <a:off x="51459" y="-119558"/>
            <a:ext cx="9104416" cy="659885"/>
          </a:xfrm>
        </p:spPr>
        <p:txBody>
          <a:bodyPr>
            <a:normAutofit/>
          </a:bodyPr>
          <a:lstStyle/>
          <a:p>
            <a:pPr algn="l"/>
            <a:r>
              <a:rPr lang="en-GB" sz="2800" b="1" dirty="0">
                <a:solidFill>
                  <a:schemeClr val="accent2"/>
                </a:solidFill>
                <a:latin typeface="Segoe UI Bold" panose="020B0802040204020203" pitchFamily="34" charset="0"/>
                <a:ea typeface="Calibri Bold" panose="020F0702030404030204" pitchFamily="34" charset="0"/>
                <a:cs typeface="Segoe UI Bold" panose="020B0802040204020203" pitchFamily="34" charset="0"/>
              </a:rPr>
              <a:t>Slide 1: Game Setup – The Rescue Dilemma </a:t>
            </a:r>
          </a:p>
        </p:txBody>
      </p:sp>
      <p:sp>
        <p:nvSpPr>
          <p:cNvPr id="3" name="Subtitle 2">
            <a:extLst>
              <a:ext uri="{FF2B5EF4-FFF2-40B4-BE49-F238E27FC236}">
                <a16:creationId xmlns:a16="http://schemas.microsoft.com/office/drawing/2014/main" id="{EF7B0A3D-6A28-66F9-C7B3-9E76B96864AF}"/>
              </a:ext>
            </a:extLst>
          </p:cNvPr>
          <p:cNvSpPr>
            <a:spLocks noGrp="1"/>
          </p:cNvSpPr>
          <p:nvPr>
            <p:ph type="subTitle" idx="1"/>
          </p:nvPr>
        </p:nvSpPr>
        <p:spPr>
          <a:xfrm>
            <a:off x="51459" y="420769"/>
            <a:ext cx="7279574" cy="420770"/>
          </a:xfrm>
        </p:spPr>
        <p:txBody>
          <a:bodyPr>
            <a:normAutofit/>
          </a:bodyPr>
          <a:lstStyle/>
          <a:p>
            <a:pPr algn="l"/>
            <a:r>
              <a:rPr lang="en-GB" sz="1600" b="1" dirty="0">
                <a:solidFill>
                  <a:schemeClr val="bg1">
                    <a:lumMod val="50000"/>
                  </a:schemeClr>
                </a:solidFill>
                <a:latin typeface="Segoe UI Bold" panose="020B0802040204020203" pitchFamily="34" charset="0"/>
                <a:cs typeface="Segoe UI Bold" panose="020B0802040204020203" pitchFamily="34" charset="0"/>
              </a:rPr>
              <a:t>Scenario: Two Terrain Robots Equidistant from a Critical Rescue </a:t>
            </a:r>
          </a:p>
        </p:txBody>
      </p:sp>
      <p:sp>
        <p:nvSpPr>
          <p:cNvPr id="7" name="Subtitle 2">
            <a:extLst>
              <a:ext uri="{FF2B5EF4-FFF2-40B4-BE49-F238E27FC236}">
                <a16:creationId xmlns:a16="http://schemas.microsoft.com/office/drawing/2014/main" id="{C18643B7-B535-29AC-97AC-6702AA4FF531}"/>
              </a:ext>
            </a:extLst>
          </p:cNvPr>
          <p:cNvSpPr txBox="1">
            <a:spLocks/>
          </p:cNvSpPr>
          <p:nvPr/>
        </p:nvSpPr>
        <p:spPr>
          <a:xfrm>
            <a:off x="344384" y="1319770"/>
            <a:ext cx="6590805" cy="511746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Players:</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Robot A (battery: 45%, 3km from base)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Robot B (battery: 60%, 2km from base)</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Actions (Strategy Space):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Go: Attempt the rescue mission</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Wait: Conserve battery and let the other robot procced</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Game Context:</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Missing person detected at coordinates requiring 20% battery to reach and rescue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robots are exactly 2km from the victim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Only one robot needed for successful rescue </a:t>
            </a:r>
          </a:p>
          <a:p>
            <a:pPr algn="l"/>
            <a:endParaRPr lang="en-GB" sz="2000" dirty="0"/>
          </a:p>
        </p:txBody>
      </p:sp>
      <p:sp>
        <p:nvSpPr>
          <p:cNvPr id="8" name="Subtitle 2">
            <a:extLst>
              <a:ext uri="{FF2B5EF4-FFF2-40B4-BE49-F238E27FC236}">
                <a16:creationId xmlns:a16="http://schemas.microsoft.com/office/drawing/2014/main" id="{73C196DF-E77D-F97F-AB2A-AF950B67F559}"/>
              </a:ext>
            </a:extLst>
          </p:cNvPr>
          <p:cNvSpPr txBox="1">
            <a:spLocks/>
          </p:cNvSpPr>
          <p:nvPr/>
        </p:nvSpPr>
        <p:spPr>
          <a:xfrm>
            <a:off x="7461662" y="1319770"/>
            <a:ext cx="1812967" cy="4207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Payoff Matrix:</a:t>
            </a:r>
          </a:p>
        </p:txBody>
      </p:sp>
      <p:graphicFrame>
        <p:nvGraphicFramePr>
          <p:cNvPr id="9" name="Table 8">
            <a:extLst>
              <a:ext uri="{FF2B5EF4-FFF2-40B4-BE49-F238E27FC236}">
                <a16:creationId xmlns:a16="http://schemas.microsoft.com/office/drawing/2014/main" id="{2651847A-B688-9F37-AB5C-3DB4EF92B20E}"/>
              </a:ext>
            </a:extLst>
          </p:cNvPr>
          <p:cNvGraphicFramePr>
            <a:graphicFrameLocks noGrp="1"/>
          </p:cNvGraphicFramePr>
          <p:nvPr>
            <p:extLst>
              <p:ext uri="{D42A27DB-BD31-4B8C-83A1-F6EECF244321}">
                <p14:modId xmlns:p14="http://schemas.microsoft.com/office/powerpoint/2010/main" val="3049909178"/>
              </p:ext>
            </p:extLst>
          </p:nvPr>
        </p:nvGraphicFramePr>
        <p:xfrm>
          <a:off x="7572498" y="1740540"/>
          <a:ext cx="3895107" cy="1574814"/>
        </p:xfrm>
        <a:graphic>
          <a:graphicData uri="http://schemas.openxmlformats.org/drawingml/2006/table">
            <a:tbl>
              <a:tblPr firstRow="1" bandRow="1">
                <a:tableStyleId>{5C22544A-7EE6-4342-B048-85BDC9FD1C3A}</a:tableStyleId>
              </a:tblPr>
              <a:tblGrid>
                <a:gridCol w="1298369">
                  <a:extLst>
                    <a:ext uri="{9D8B030D-6E8A-4147-A177-3AD203B41FA5}">
                      <a16:colId xmlns:a16="http://schemas.microsoft.com/office/drawing/2014/main" val="1448262259"/>
                    </a:ext>
                  </a:extLst>
                </a:gridCol>
                <a:gridCol w="1298369">
                  <a:extLst>
                    <a:ext uri="{9D8B030D-6E8A-4147-A177-3AD203B41FA5}">
                      <a16:colId xmlns:a16="http://schemas.microsoft.com/office/drawing/2014/main" val="148388811"/>
                    </a:ext>
                  </a:extLst>
                </a:gridCol>
                <a:gridCol w="1298369">
                  <a:extLst>
                    <a:ext uri="{9D8B030D-6E8A-4147-A177-3AD203B41FA5}">
                      <a16:colId xmlns:a16="http://schemas.microsoft.com/office/drawing/2014/main" val="2801740127"/>
                    </a:ext>
                  </a:extLst>
                </a:gridCol>
              </a:tblGrid>
              <a:tr h="644800">
                <a:tc>
                  <a:txBody>
                    <a:bodyPr/>
                    <a:lstStyle/>
                    <a:p>
                      <a:r>
                        <a:rPr lang="en-GB" dirty="0"/>
                        <a:t>Robot A \ Robot B</a:t>
                      </a:r>
                    </a:p>
                  </a:txBody>
                  <a:tcPr/>
                </a:tc>
                <a:tc>
                  <a:txBody>
                    <a:bodyPr/>
                    <a:lstStyle/>
                    <a:p>
                      <a:r>
                        <a:rPr lang="en-GB" dirty="0"/>
                        <a:t>Go</a:t>
                      </a:r>
                    </a:p>
                  </a:txBody>
                  <a:tcPr/>
                </a:tc>
                <a:tc>
                  <a:txBody>
                    <a:bodyPr/>
                    <a:lstStyle/>
                    <a:p>
                      <a:r>
                        <a:rPr lang="en-GB" dirty="0"/>
                        <a:t>Wait</a:t>
                      </a:r>
                    </a:p>
                  </a:txBody>
                  <a:tcPr/>
                </a:tc>
                <a:extLst>
                  <a:ext uri="{0D108BD9-81ED-4DB2-BD59-A6C34878D82A}">
                    <a16:rowId xmlns:a16="http://schemas.microsoft.com/office/drawing/2014/main" val="26493005"/>
                  </a:ext>
                </a:extLst>
              </a:tr>
              <a:tr h="465007">
                <a:tc>
                  <a:txBody>
                    <a:bodyPr/>
                    <a:lstStyle/>
                    <a:p>
                      <a:pPr algn="ctr"/>
                      <a:r>
                        <a:rPr lang="en-GB" dirty="0"/>
                        <a:t>Go</a:t>
                      </a:r>
                    </a:p>
                  </a:txBody>
                  <a:tcPr/>
                </a:tc>
                <a:tc>
                  <a:txBody>
                    <a:bodyPr/>
                    <a:lstStyle/>
                    <a:p>
                      <a:r>
                        <a:rPr lang="en-GB" dirty="0"/>
                        <a:t>(-5, -5)</a:t>
                      </a:r>
                    </a:p>
                  </a:txBody>
                  <a:tcPr/>
                </a:tc>
                <a:tc>
                  <a:txBody>
                    <a:bodyPr/>
                    <a:lstStyle/>
                    <a:p>
                      <a:r>
                        <a:rPr lang="en-GB" dirty="0"/>
                        <a:t>(8, 4)</a:t>
                      </a:r>
                    </a:p>
                  </a:txBody>
                  <a:tcPr/>
                </a:tc>
                <a:extLst>
                  <a:ext uri="{0D108BD9-81ED-4DB2-BD59-A6C34878D82A}">
                    <a16:rowId xmlns:a16="http://schemas.microsoft.com/office/drawing/2014/main" val="172094767"/>
                  </a:ext>
                </a:extLst>
              </a:tr>
              <a:tr h="465007">
                <a:tc>
                  <a:txBody>
                    <a:bodyPr/>
                    <a:lstStyle/>
                    <a:p>
                      <a:pPr algn="ctr"/>
                      <a:r>
                        <a:rPr lang="en-GB" dirty="0"/>
                        <a:t>Wait</a:t>
                      </a:r>
                    </a:p>
                  </a:txBody>
                  <a:tcPr/>
                </a:tc>
                <a:tc>
                  <a:txBody>
                    <a:bodyPr/>
                    <a:lstStyle/>
                    <a:p>
                      <a:r>
                        <a:rPr lang="en-GB" dirty="0"/>
                        <a:t>(4, 8)</a:t>
                      </a:r>
                    </a:p>
                  </a:txBody>
                  <a:tcPr/>
                </a:tc>
                <a:tc>
                  <a:txBody>
                    <a:bodyPr/>
                    <a:lstStyle/>
                    <a:p>
                      <a:r>
                        <a:rPr lang="en-GB" dirty="0"/>
                        <a:t>(-10, -10)</a:t>
                      </a:r>
                    </a:p>
                  </a:txBody>
                  <a:tcPr/>
                </a:tc>
                <a:extLst>
                  <a:ext uri="{0D108BD9-81ED-4DB2-BD59-A6C34878D82A}">
                    <a16:rowId xmlns:a16="http://schemas.microsoft.com/office/drawing/2014/main" val="115618042"/>
                  </a:ext>
                </a:extLst>
              </a:tr>
            </a:tbl>
          </a:graphicData>
        </a:graphic>
      </p:graphicFrame>
    </p:spTree>
    <p:extLst>
      <p:ext uri="{BB962C8B-B14F-4D97-AF65-F5344CB8AC3E}">
        <p14:creationId xmlns:p14="http://schemas.microsoft.com/office/powerpoint/2010/main" val="389426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BCB222-CD7C-D037-ADB4-381B6E16B347}"/>
              </a:ext>
            </a:extLst>
          </p:cNvPr>
          <p:cNvSpPr txBox="1">
            <a:spLocks/>
          </p:cNvSpPr>
          <p:nvPr/>
        </p:nvSpPr>
        <p:spPr>
          <a:xfrm>
            <a:off x="0" y="0"/>
            <a:ext cx="6875813" cy="65988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solidFill>
                  <a:schemeClr val="accent3"/>
                </a:solidFill>
                <a:latin typeface="Segoe UI Bold" panose="020B0802040204020203" pitchFamily="34" charset="0"/>
                <a:cs typeface="Segoe UI Bold" panose="020B0802040204020203" pitchFamily="34" charset="0"/>
              </a:rPr>
              <a:t>Slide 2: Payoffs and Expected Strategies </a:t>
            </a:r>
          </a:p>
        </p:txBody>
      </p:sp>
      <p:sp>
        <p:nvSpPr>
          <p:cNvPr id="5" name="Subtitle 2">
            <a:extLst>
              <a:ext uri="{FF2B5EF4-FFF2-40B4-BE49-F238E27FC236}">
                <a16:creationId xmlns:a16="http://schemas.microsoft.com/office/drawing/2014/main" id="{DF675BAA-9379-A1D8-196B-5CF3DB11FB54}"/>
              </a:ext>
            </a:extLst>
          </p:cNvPr>
          <p:cNvSpPr txBox="1">
            <a:spLocks/>
          </p:cNvSpPr>
          <p:nvPr/>
        </p:nvSpPr>
        <p:spPr>
          <a:xfrm>
            <a:off x="321622" y="1228942"/>
            <a:ext cx="6232567" cy="53897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Both Go (-5, -5):</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Redundant effort wastes precious battery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Risk of collision / interference</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expend 45% battery unnecessarily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Mission succeeds but inefficiently </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 Goes, B Waits (8, 4):</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A gains rescue credit (+10) but uses battery (-2) = 8</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 conserves battery (+4) for future missions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Efficient resource utilisation </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b="1" dirty="0">
                <a:latin typeface="Calibri" panose="020F0502020204030204" pitchFamily="34" charset="0"/>
                <a:ea typeface="Calibri" panose="020F0502020204030204" pitchFamily="34" charset="0"/>
                <a:cs typeface="Calibri" panose="020F0502020204030204" pitchFamily="34" charset="0"/>
              </a:rPr>
              <a:t>A Waits, B Goes (4, 8):</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Mirror of above scenario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 gains primary benefit, A conserves resources </a:t>
            </a:r>
          </a:p>
        </p:txBody>
      </p:sp>
      <p:sp>
        <p:nvSpPr>
          <p:cNvPr id="6" name="Subtitle 2">
            <a:extLst>
              <a:ext uri="{FF2B5EF4-FFF2-40B4-BE49-F238E27FC236}">
                <a16:creationId xmlns:a16="http://schemas.microsoft.com/office/drawing/2014/main" id="{05F4AA18-73F5-DAD5-357F-989916646D92}"/>
              </a:ext>
            </a:extLst>
          </p:cNvPr>
          <p:cNvSpPr txBox="1">
            <a:spLocks/>
          </p:cNvSpPr>
          <p:nvPr/>
        </p:nvSpPr>
        <p:spPr>
          <a:xfrm>
            <a:off x="0" y="449500"/>
            <a:ext cx="2493818"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bg1">
                    <a:lumMod val="50000"/>
                  </a:schemeClr>
                </a:solidFill>
                <a:latin typeface="Segoe UI Bold" panose="020B0802040204020203" pitchFamily="34" charset="0"/>
                <a:cs typeface="Segoe UI Bold" panose="020B0802040204020203" pitchFamily="34" charset="0"/>
              </a:rPr>
              <a:t>Payoffs Explanations: </a:t>
            </a:r>
          </a:p>
        </p:txBody>
      </p:sp>
      <p:sp>
        <p:nvSpPr>
          <p:cNvPr id="7" name="Subtitle 2">
            <a:extLst>
              <a:ext uri="{FF2B5EF4-FFF2-40B4-BE49-F238E27FC236}">
                <a16:creationId xmlns:a16="http://schemas.microsoft.com/office/drawing/2014/main" id="{C7E3F933-D7E9-E072-ACDA-B9C621DFC36D}"/>
              </a:ext>
            </a:extLst>
          </p:cNvPr>
          <p:cNvSpPr txBox="1">
            <a:spLocks/>
          </p:cNvSpPr>
          <p:nvPr/>
        </p:nvSpPr>
        <p:spPr>
          <a:xfrm>
            <a:off x="6554189" y="1228942"/>
            <a:ext cx="4763984" cy="16253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Both Wait (-10, -10):</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Mission failure – person not rescued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Severe penalty for coordination failure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Worst possible outcome </a:t>
            </a:r>
          </a:p>
          <a:p>
            <a:pPr marL="342900" indent="-342900" algn="l">
              <a:buFont typeface="Arial" panose="020B0604020202020204" pitchFamily="34" charset="0"/>
              <a:buChar char="•"/>
            </a:pPr>
            <a:endParaRPr lang="en-GB" sz="2000" dirty="0"/>
          </a:p>
        </p:txBody>
      </p:sp>
      <p:sp>
        <p:nvSpPr>
          <p:cNvPr id="8" name="Subtitle 2">
            <a:extLst>
              <a:ext uri="{FF2B5EF4-FFF2-40B4-BE49-F238E27FC236}">
                <a16:creationId xmlns:a16="http://schemas.microsoft.com/office/drawing/2014/main" id="{D74763EE-D49D-5E6F-AD5F-50428F68C386}"/>
              </a:ext>
            </a:extLst>
          </p:cNvPr>
          <p:cNvSpPr txBox="1">
            <a:spLocks/>
          </p:cNvSpPr>
          <p:nvPr/>
        </p:nvSpPr>
        <p:spPr>
          <a:xfrm>
            <a:off x="7545779" y="3011354"/>
            <a:ext cx="2780804" cy="261770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1800" b="1" dirty="0">
                <a:latin typeface="Calibri" panose="020F0502020204030204" pitchFamily="34" charset="0"/>
                <a:ea typeface="Calibri" panose="020F0502020204030204" pitchFamily="34" charset="0"/>
                <a:cs typeface="Calibri" panose="020F0502020204030204" pitchFamily="34" charset="0"/>
              </a:rPr>
              <a:t>Expected Behaviour:</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If P(B chooses Go) = p</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Robot A’s expected utility:</a:t>
            </a:r>
          </a:p>
          <a:p>
            <a:pPr marL="171450" indent="-171450" algn="l">
              <a:buFontTx/>
              <a:buChar char="-"/>
            </a:pPr>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E[Go] = p(-5) + (1-p)(8) = 8 -13p</a:t>
            </a:r>
          </a:p>
          <a:p>
            <a:pPr marL="171450" indent="-171450" algn="l">
              <a:buFontTx/>
              <a:buChar char="-"/>
            </a:pPr>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E[Wait] = p(4) + (1-p)(-10) = 14p – 10</a:t>
            </a:r>
          </a:p>
          <a:p>
            <a:pPr marL="171450" indent="-171450" algn="l">
              <a:buFontTx/>
              <a:buChar char="-"/>
            </a:pPr>
            <a:endPar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Setting equal: 8 – 13p = 14p – 10</a:t>
            </a:r>
          </a:p>
          <a:p>
            <a:pPr algn="l"/>
            <a:r>
              <a:rPr lang="en-GB" sz="1200" i="1" dirty="0">
                <a:solidFill>
                  <a:schemeClr val="accent1"/>
                </a:solidFill>
                <a:latin typeface="Calibri" panose="020F0502020204030204" pitchFamily="34" charset="0"/>
                <a:ea typeface="Calibri" panose="020F0502020204030204" pitchFamily="34" charset="0"/>
                <a:cs typeface="Calibri" panose="020F0502020204030204" pitchFamily="34" charset="0"/>
              </a:rPr>
              <a:t>Solving: p* = 18/27 = 2/3</a:t>
            </a:r>
          </a:p>
        </p:txBody>
      </p:sp>
      <p:sp>
        <p:nvSpPr>
          <p:cNvPr id="9" name="Subtitle 2">
            <a:extLst>
              <a:ext uri="{FF2B5EF4-FFF2-40B4-BE49-F238E27FC236}">
                <a16:creationId xmlns:a16="http://schemas.microsoft.com/office/drawing/2014/main" id="{1F140775-9224-6F7F-C00D-80504A82A5CF}"/>
              </a:ext>
            </a:extLst>
          </p:cNvPr>
          <p:cNvSpPr txBox="1">
            <a:spLocks/>
          </p:cNvSpPr>
          <p:nvPr/>
        </p:nvSpPr>
        <p:spPr>
          <a:xfrm>
            <a:off x="6007924" y="5857101"/>
            <a:ext cx="5856514" cy="682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800" b="1" dirty="0">
                <a:latin typeface="Calibri" panose="020F0502020204030204" pitchFamily="34" charset="0"/>
                <a:ea typeface="Calibri" panose="020F0502020204030204" pitchFamily="34" charset="0"/>
                <a:cs typeface="Calibri" panose="020F0502020204030204" pitchFamily="34" charset="0"/>
              </a:rPr>
              <a:t>Mixed Strategy Nash Equilibrium: Each robot should Go with probability 2/3 </a:t>
            </a:r>
          </a:p>
        </p:txBody>
      </p:sp>
    </p:spTree>
    <p:extLst>
      <p:ext uri="{BB962C8B-B14F-4D97-AF65-F5344CB8AC3E}">
        <p14:creationId xmlns:p14="http://schemas.microsoft.com/office/powerpoint/2010/main" val="186825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D250E5-7651-06FC-ED2A-144FED9ED897}"/>
              </a:ext>
            </a:extLst>
          </p:cNvPr>
          <p:cNvSpPr txBox="1">
            <a:spLocks/>
          </p:cNvSpPr>
          <p:nvPr/>
        </p:nvSpPr>
        <p:spPr>
          <a:xfrm>
            <a:off x="0" y="0"/>
            <a:ext cx="9524010" cy="65988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solidFill>
                  <a:srgbClr val="7030A0"/>
                </a:solidFill>
                <a:latin typeface="Segoe UI Bold" panose="020B0802040204020203" pitchFamily="34" charset="0"/>
                <a:cs typeface="Segoe UI Bold" panose="020B0802040204020203" pitchFamily="34" charset="0"/>
              </a:rPr>
              <a:t>Slide 3: Game Theory Analysis – Anti-Coordination Game</a:t>
            </a:r>
          </a:p>
        </p:txBody>
      </p:sp>
      <p:sp>
        <p:nvSpPr>
          <p:cNvPr id="5" name="Subtitle 2">
            <a:extLst>
              <a:ext uri="{FF2B5EF4-FFF2-40B4-BE49-F238E27FC236}">
                <a16:creationId xmlns:a16="http://schemas.microsoft.com/office/drawing/2014/main" id="{77E57BDC-F9B8-DB89-48F4-23A8E258490D}"/>
              </a:ext>
            </a:extLst>
          </p:cNvPr>
          <p:cNvSpPr txBox="1">
            <a:spLocks/>
          </p:cNvSpPr>
          <p:nvPr/>
        </p:nvSpPr>
        <p:spPr>
          <a:xfrm>
            <a:off x="0" y="449500"/>
            <a:ext cx="5213270"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bg1">
                    <a:lumMod val="50000"/>
                  </a:schemeClr>
                </a:solidFill>
                <a:latin typeface="Segoe UI Bold" panose="020B0802040204020203" pitchFamily="34" charset="0"/>
                <a:cs typeface="Segoe UI Bold" panose="020B0802040204020203" pitchFamily="34" charset="0"/>
              </a:rPr>
              <a:t>Modified Chicken Game </a:t>
            </a:r>
          </a:p>
        </p:txBody>
      </p:sp>
      <p:sp>
        <p:nvSpPr>
          <p:cNvPr id="6" name="Subtitle 2">
            <a:extLst>
              <a:ext uri="{FF2B5EF4-FFF2-40B4-BE49-F238E27FC236}">
                <a16:creationId xmlns:a16="http://schemas.microsoft.com/office/drawing/2014/main" id="{CE4025AE-2AC0-03F4-6FDE-BDC5942C3FA1}"/>
              </a:ext>
            </a:extLst>
          </p:cNvPr>
          <p:cNvSpPr txBox="1">
            <a:spLocks/>
          </p:cNvSpPr>
          <p:nvPr/>
        </p:nvSpPr>
        <p:spPr>
          <a:xfrm>
            <a:off x="304800" y="1263361"/>
            <a:ext cx="6673932" cy="1625311"/>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900" b="1" dirty="0">
                <a:latin typeface="Calibri" panose="020F0502020204030204" pitchFamily="34" charset="0"/>
                <a:ea typeface="Calibri" panose="020F0502020204030204" pitchFamily="34" charset="0"/>
                <a:cs typeface="Calibri" panose="020F0502020204030204" pitchFamily="34" charset="0"/>
              </a:rPr>
              <a:t>This rescue scenario exemplifies an anti-coordination game where:</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Players prefer different actions (one Go, one Wait)</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Simultaneous action leads to inefficiency </a:t>
            </a:r>
          </a:p>
          <a:p>
            <a:pPr marL="342900" indent="-342900" algn="l">
              <a:buFont typeface="Arial" panose="020B0604020202020204" pitchFamily="34" charset="0"/>
              <a:buChar char="•"/>
            </a:pPr>
            <a:r>
              <a:rPr lang="en-GB" sz="1900" dirty="0">
                <a:latin typeface="Calibri" panose="020F0502020204030204" pitchFamily="34" charset="0"/>
                <a:ea typeface="Calibri" panose="020F0502020204030204" pitchFamily="34" charset="0"/>
                <a:cs typeface="Calibri" panose="020F0502020204030204" pitchFamily="34" charset="0"/>
              </a:rPr>
              <a:t>Coordination failure is catastrophic </a:t>
            </a:r>
          </a:p>
          <a:p>
            <a:pPr marL="342900" indent="-342900" algn="l">
              <a:buFont typeface="Arial" panose="020B0604020202020204" pitchFamily="34" charset="0"/>
              <a:buChar char="•"/>
            </a:pPr>
            <a:endParaRPr lang="en-GB" sz="2000" dirty="0"/>
          </a:p>
        </p:txBody>
      </p:sp>
      <p:sp>
        <p:nvSpPr>
          <p:cNvPr id="7" name="Subtitle 2">
            <a:extLst>
              <a:ext uri="{FF2B5EF4-FFF2-40B4-BE49-F238E27FC236}">
                <a16:creationId xmlns:a16="http://schemas.microsoft.com/office/drawing/2014/main" id="{5E68B024-DC1A-496F-11FB-0A6D4B6932BE}"/>
              </a:ext>
            </a:extLst>
          </p:cNvPr>
          <p:cNvSpPr txBox="1">
            <a:spLocks/>
          </p:cNvSpPr>
          <p:nvPr/>
        </p:nvSpPr>
        <p:spPr>
          <a:xfrm>
            <a:off x="304800" y="3218615"/>
            <a:ext cx="5213270"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b="1" i="1" dirty="0"/>
              <a:t>Nash Equilibria:</a:t>
            </a:r>
          </a:p>
        </p:txBody>
      </p:sp>
      <p:sp>
        <p:nvSpPr>
          <p:cNvPr id="8" name="Subtitle 2">
            <a:extLst>
              <a:ext uri="{FF2B5EF4-FFF2-40B4-BE49-F238E27FC236}">
                <a16:creationId xmlns:a16="http://schemas.microsoft.com/office/drawing/2014/main" id="{70B1B212-A84C-8E3F-C7DC-6A8AAD4787A0}"/>
              </a:ext>
            </a:extLst>
          </p:cNvPr>
          <p:cNvSpPr txBox="1">
            <a:spLocks/>
          </p:cNvSpPr>
          <p:nvPr/>
        </p:nvSpPr>
        <p:spPr>
          <a:xfrm>
            <a:off x="304800" y="3727856"/>
            <a:ext cx="7695210" cy="29450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Pure Strategy Equilibria:</a:t>
            </a:r>
          </a:p>
          <a:p>
            <a:pPr marL="457200" indent="-457200" algn="l">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(Go, Wait): Robot A rescues, B conserves </a:t>
            </a:r>
          </a:p>
          <a:p>
            <a:pPr marL="457200" indent="-457200" algn="l">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(Wait, Go): Robot B rescues, A conserves</a:t>
            </a:r>
          </a:p>
          <a:p>
            <a:pPr algn="l"/>
            <a:endParaRPr lang="en-GB" sz="1800" dirty="0">
              <a:latin typeface="Calibri" panose="020F0502020204030204" pitchFamily="34" charset="0"/>
              <a:ea typeface="Calibri" panose="020F0502020204030204" pitchFamily="34" charset="0"/>
              <a:cs typeface="Calibri" panose="020F0502020204030204" pitchFamily="34" charset="0"/>
            </a:endParaRPr>
          </a:p>
          <a:p>
            <a:pPr algn="l"/>
            <a:r>
              <a:rPr lang="en-GB" sz="1800" dirty="0">
                <a:latin typeface="Calibri" panose="020F0502020204030204" pitchFamily="34" charset="0"/>
                <a:ea typeface="Calibri" panose="020F0502020204030204" pitchFamily="34" charset="0"/>
                <a:cs typeface="Calibri" panose="020F0502020204030204" pitchFamily="34" charset="0"/>
              </a:rPr>
              <a:t>Mixed Strategy Equilibrium:  </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Both robots randomise: Go with p =2/3, Wait with p = 1/3</a:t>
            </a:r>
          </a:p>
          <a:p>
            <a:pPr marL="342900" indent="-342900" algn="l">
              <a:buFont typeface="Arial" panose="020B0604020202020204" pitchFamily="34" charset="0"/>
              <a:buChar char="•"/>
            </a:pPr>
            <a:r>
              <a:rPr lang="en-GB" sz="1800" dirty="0">
                <a:latin typeface="Calibri" panose="020F0502020204030204" pitchFamily="34" charset="0"/>
                <a:ea typeface="Calibri" panose="020F0502020204030204" pitchFamily="34" charset="0"/>
                <a:cs typeface="Calibri" panose="020F0502020204030204" pitchFamily="34" charset="0"/>
              </a:rPr>
              <a:t>Expected payoffs: 2/3</a:t>
            </a:r>
          </a:p>
          <a:p>
            <a:pPr marL="457200" indent="-457200" algn="l">
              <a:buAutoNum type="arabicPeriod"/>
            </a:pPr>
            <a:endParaRPr lang="en-GB" sz="2000" dirty="0"/>
          </a:p>
          <a:p>
            <a:pPr algn="l"/>
            <a:endParaRPr lang="en-GB" sz="2000" dirty="0"/>
          </a:p>
          <a:p>
            <a:pPr marL="342900" indent="-342900" algn="l">
              <a:buFont typeface="Arial" panose="020B0604020202020204" pitchFamily="34" charset="0"/>
              <a:buChar char="•"/>
            </a:pPr>
            <a:endParaRPr lang="en-GB" sz="2000" dirty="0"/>
          </a:p>
        </p:txBody>
      </p:sp>
      <p:sp>
        <p:nvSpPr>
          <p:cNvPr id="9" name="Subtitle 2">
            <a:extLst>
              <a:ext uri="{FF2B5EF4-FFF2-40B4-BE49-F238E27FC236}">
                <a16:creationId xmlns:a16="http://schemas.microsoft.com/office/drawing/2014/main" id="{0D43AAF5-6E7D-21CF-E6DB-2AB57C8A91EF}"/>
              </a:ext>
            </a:extLst>
          </p:cNvPr>
          <p:cNvSpPr txBox="1">
            <a:spLocks/>
          </p:cNvSpPr>
          <p:nvPr/>
        </p:nvSpPr>
        <p:spPr>
          <a:xfrm>
            <a:off x="7431644" y="1341126"/>
            <a:ext cx="3437908"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Solution Concepts Applied:</a:t>
            </a:r>
          </a:p>
        </p:txBody>
      </p:sp>
      <p:graphicFrame>
        <p:nvGraphicFramePr>
          <p:cNvPr id="10" name="Table 9">
            <a:extLst>
              <a:ext uri="{FF2B5EF4-FFF2-40B4-BE49-F238E27FC236}">
                <a16:creationId xmlns:a16="http://schemas.microsoft.com/office/drawing/2014/main" id="{07907E42-D2C2-94CC-1D29-FCE9A812FCE7}"/>
              </a:ext>
            </a:extLst>
          </p:cNvPr>
          <p:cNvGraphicFramePr>
            <a:graphicFrameLocks noGrp="1"/>
          </p:cNvGraphicFramePr>
          <p:nvPr>
            <p:extLst>
              <p:ext uri="{D42A27DB-BD31-4B8C-83A1-F6EECF244321}">
                <p14:modId xmlns:p14="http://schemas.microsoft.com/office/powerpoint/2010/main" val="3106935120"/>
              </p:ext>
            </p:extLst>
          </p:nvPr>
        </p:nvGraphicFramePr>
        <p:xfrm>
          <a:off x="7431644" y="1761896"/>
          <a:ext cx="4372428" cy="3931920"/>
        </p:xfrm>
        <a:graphic>
          <a:graphicData uri="http://schemas.openxmlformats.org/drawingml/2006/table">
            <a:tbl>
              <a:tblPr firstRow="1" bandRow="1">
                <a:tableStyleId>{5C22544A-7EE6-4342-B048-85BDC9FD1C3A}</a:tableStyleId>
              </a:tblPr>
              <a:tblGrid>
                <a:gridCol w="1457476">
                  <a:extLst>
                    <a:ext uri="{9D8B030D-6E8A-4147-A177-3AD203B41FA5}">
                      <a16:colId xmlns:a16="http://schemas.microsoft.com/office/drawing/2014/main" val="1358391298"/>
                    </a:ext>
                  </a:extLst>
                </a:gridCol>
                <a:gridCol w="1457476">
                  <a:extLst>
                    <a:ext uri="{9D8B030D-6E8A-4147-A177-3AD203B41FA5}">
                      <a16:colId xmlns:a16="http://schemas.microsoft.com/office/drawing/2014/main" val="1320856055"/>
                    </a:ext>
                  </a:extLst>
                </a:gridCol>
                <a:gridCol w="1457476">
                  <a:extLst>
                    <a:ext uri="{9D8B030D-6E8A-4147-A177-3AD203B41FA5}">
                      <a16:colId xmlns:a16="http://schemas.microsoft.com/office/drawing/2014/main" val="478238395"/>
                    </a:ext>
                  </a:extLst>
                </a:gridCol>
              </a:tblGrid>
              <a:tr h="299159">
                <a:tc>
                  <a:txBody>
                    <a:bodyPr/>
                    <a:lstStyle/>
                    <a:p>
                      <a:r>
                        <a:rPr lang="en-GB" dirty="0"/>
                        <a:t>Concept </a:t>
                      </a:r>
                    </a:p>
                  </a:txBody>
                  <a:tcPr/>
                </a:tc>
                <a:tc>
                  <a:txBody>
                    <a:bodyPr/>
                    <a:lstStyle/>
                    <a:p>
                      <a:r>
                        <a:rPr lang="en-GB" dirty="0"/>
                        <a:t>Application</a:t>
                      </a:r>
                    </a:p>
                  </a:txBody>
                  <a:tcPr/>
                </a:tc>
                <a:tc>
                  <a:txBody>
                    <a:bodyPr/>
                    <a:lstStyle/>
                    <a:p>
                      <a:r>
                        <a:rPr lang="en-GB" dirty="0"/>
                        <a:t>Result</a:t>
                      </a:r>
                    </a:p>
                  </a:txBody>
                  <a:tcPr/>
                </a:tc>
                <a:extLst>
                  <a:ext uri="{0D108BD9-81ED-4DB2-BD59-A6C34878D82A}">
                    <a16:rowId xmlns:a16="http://schemas.microsoft.com/office/drawing/2014/main" val="1017362412"/>
                  </a:ext>
                </a:extLst>
              </a:tr>
              <a:tr h="730989">
                <a:tc>
                  <a:txBody>
                    <a:bodyPr/>
                    <a:lstStyle/>
                    <a:p>
                      <a:r>
                        <a:rPr lang="en-GB" dirty="0"/>
                        <a:t>Best Response</a:t>
                      </a:r>
                    </a:p>
                  </a:txBody>
                  <a:tcPr/>
                </a:tc>
                <a:tc>
                  <a:txBody>
                    <a:bodyPr/>
                    <a:lstStyle/>
                    <a:p>
                      <a:r>
                        <a:rPr lang="en-GB" dirty="0"/>
                        <a:t>If B Goes -&gt; A should Wait</a:t>
                      </a:r>
                    </a:p>
                  </a:txBody>
                  <a:tcPr/>
                </a:tc>
                <a:tc>
                  <a:txBody>
                    <a:bodyPr/>
                    <a:lstStyle/>
                    <a:p>
                      <a:r>
                        <a:rPr lang="en-GB" dirty="0"/>
                        <a:t>Validates pure NE</a:t>
                      </a:r>
                    </a:p>
                  </a:txBody>
                  <a:tcPr/>
                </a:tc>
                <a:extLst>
                  <a:ext uri="{0D108BD9-81ED-4DB2-BD59-A6C34878D82A}">
                    <a16:rowId xmlns:a16="http://schemas.microsoft.com/office/drawing/2014/main" val="3042376591"/>
                  </a:ext>
                </a:extLst>
              </a:tr>
              <a:tr h="950285">
                <a:tc>
                  <a:txBody>
                    <a:bodyPr/>
                    <a:lstStyle/>
                    <a:p>
                      <a:r>
                        <a:rPr lang="en-GB" dirty="0"/>
                        <a:t>Pareto Efficiency </a:t>
                      </a:r>
                    </a:p>
                  </a:txBody>
                  <a:tcPr/>
                </a:tc>
                <a:tc>
                  <a:txBody>
                    <a:bodyPr/>
                    <a:lstStyle/>
                    <a:p>
                      <a:r>
                        <a:rPr lang="en-GB" dirty="0"/>
                        <a:t>Both pure NE are Pareto optimal </a:t>
                      </a:r>
                    </a:p>
                  </a:txBody>
                  <a:tcPr/>
                </a:tc>
                <a:tc>
                  <a:txBody>
                    <a:bodyPr/>
                    <a:lstStyle/>
                    <a:p>
                      <a:r>
                        <a:rPr lang="en-GB" dirty="0"/>
                        <a:t>No welfare loss</a:t>
                      </a:r>
                    </a:p>
                  </a:txBody>
                  <a:tcPr/>
                </a:tc>
                <a:extLst>
                  <a:ext uri="{0D108BD9-81ED-4DB2-BD59-A6C34878D82A}">
                    <a16:rowId xmlns:a16="http://schemas.microsoft.com/office/drawing/2014/main" val="4156177502"/>
                  </a:ext>
                </a:extLst>
              </a:tr>
              <a:tr h="1169582">
                <a:tc>
                  <a:txBody>
                    <a:bodyPr/>
                    <a:lstStyle/>
                    <a:p>
                      <a:r>
                        <a:rPr lang="en-GB" dirty="0"/>
                        <a:t>Risk Dominance </a:t>
                      </a:r>
                    </a:p>
                  </a:txBody>
                  <a:tcPr/>
                </a:tc>
                <a:tc>
                  <a:txBody>
                    <a:bodyPr/>
                    <a:lstStyle/>
                    <a:p>
                      <a:r>
                        <a:rPr lang="en-GB" dirty="0"/>
                        <a:t>Mixed strategy minimise worst-case scenario</a:t>
                      </a:r>
                    </a:p>
                  </a:txBody>
                  <a:tcPr/>
                </a:tc>
                <a:tc>
                  <a:txBody>
                    <a:bodyPr/>
                    <a:lstStyle/>
                    <a:p>
                      <a:r>
                        <a:rPr lang="en-GB" dirty="0"/>
                        <a:t>Safety in randomisation</a:t>
                      </a:r>
                    </a:p>
                  </a:txBody>
                  <a:tcPr/>
                </a:tc>
                <a:extLst>
                  <a:ext uri="{0D108BD9-81ED-4DB2-BD59-A6C34878D82A}">
                    <a16:rowId xmlns:a16="http://schemas.microsoft.com/office/drawing/2014/main" val="2076043542"/>
                  </a:ext>
                </a:extLst>
              </a:tr>
            </a:tbl>
          </a:graphicData>
        </a:graphic>
      </p:graphicFrame>
    </p:spTree>
    <p:extLst>
      <p:ext uri="{BB962C8B-B14F-4D97-AF65-F5344CB8AC3E}">
        <p14:creationId xmlns:p14="http://schemas.microsoft.com/office/powerpoint/2010/main" val="423837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BE78FF8-FAF2-4175-6E07-53B4E54244FA}"/>
              </a:ext>
            </a:extLst>
          </p:cNvPr>
          <p:cNvSpPr txBox="1">
            <a:spLocks/>
          </p:cNvSpPr>
          <p:nvPr/>
        </p:nvSpPr>
        <p:spPr>
          <a:xfrm>
            <a:off x="0" y="-28884"/>
            <a:ext cx="7410203" cy="65988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800" b="1" dirty="0">
                <a:solidFill>
                  <a:srgbClr val="C00000"/>
                </a:solidFill>
                <a:latin typeface="Segoe UI Bold" panose="020B0802040204020203" pitchFamily="34" charset="0"/>
                <a:cs typeface="Segoe UI Bold" panose="020B0802040204020203" pitchFamily="34" charset="0"/>
              </a:rPr>
              <a:t>Slide 4: Practical Application and Reflection</a:t>
            </a:r>
          </a:p>
        </p:txBody>
      </p:sp>
      <p:sp>
        <p:nvSpPr>
          <p:cNvPr id="7" name="Subtitle 2">
            <a:extLst>
              <a:ext uri="{FF2B5EF4-FFF2-40B4-BE49-F238E27FC236}">
                <a16:creationId xmlns:a16="http://schemas.microsoft.com/office/drawing/2014/main" id="{54FB75B3-2C22-54B2-7FA0-A14D8FBE4A9F}"/>
              </a:ext>
            </a:extLst>
          </p:cNvPr>
          <p:cNvSpPr txBox="1">
            <a:spLocks/>
          </p:cNvSpPr>
          <p:nvPr/>
        </p:nvSpPr>
        <p:spPr>
          <a:xfrm>
            <a:off x="0" y="449501"/>
            <a:ext cx="2838204"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b="1" dirty="0">
                <a:solidFill>
                  <a:schemeClr val="bg1">
                    <a:lumMod val="50000"/>
                  </a:schemeClr>
                </a:solidFill>
                <a:latin typeface="Segoe UI Bold" panose="020B0802040204020203" pitchFamily="34" charset="0"/>
                <a:cs typeface="Segoe UI Bold" panose="020B0802040204020203" pitchFamily="34" charset="0"/>
              </a:rPr>
              <a:t>Real-World Relevance:</a:t>
            </a:r>
          </a:p>
        </p:txBody>
      </p:sp>
      <p:sp>
        <p:nvSpPr>
          <p:cNvPr id="8" name="Subtitle 2">
            <a:extLst>
              <a:ext uri="{FF2B5EF4-FFF2-40B4-BE49-F238E27FC236}">
                <a16:creationId xmlns:a16="http://schemas.microsoft.com/office/drawing/2014/main" id="{5DE07288-16C7-7C24-BCFF-04B0398DA719}"/>
              </a:ext>
            </a:extLst>
          </p:cNvPr>
          <p:cNvSpPr txBox="1">
            <a:spLocks/>
          </p:cNvSpPr>
          <p:nvPr/>
        </p:nvSpPr>
        <p:spPr>
          <a:xfrm>
            <a:off x="113145" y="1185848"/>
            <a:ext cx="6673932" cy="21092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900" b="1" dirty="0">
                <a:latin typeface="Calibri" panose="020F0502020204030204" pitchFamily="34" charset="0"/>
                <a:ea typeface="Calibri" panose="020F0502020204030204" pitchFamily="34" charset="0"/>
                <a:cs typeface="Calibri" panose="020F0502020204030204" pitchFamily="34" charset="0"/>
              </a:rPr>
              <a:t>Strengths of the model:</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Battery Conservation: Captures critical resource management in autonomous systems </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Redundancy Avoidance: Prevents wasteful duplicate missions </a:t>
            </a:r>
          </a:p>
          <a:p>
            <a:pPr marL="457200" indent="-457200" algn="l">
              <a:buAutoNum type="arabicPeriod"/>
            </a:pPr>
            <a:r>
              <a:rPr lang="en-GB" sz="1900" dirty="0">
                <a:latin typeface="Calibri" panose="020F0502020204030204" pitchFamily="34" charset="0"/>
                <a:ea typeface="Calibri" panose="020F0502020204030204" pitchFamily="34" charset="0"/>
                <a:cs typeface="Calibri" panose="020F0502020204030204" pitchFamily="34" charset="0"/>
              </a:rPr>
              <a:t>Urgency Representation: Severe penalty for inaction reflects real emergency scenarios   </a:t>
            </a:r>
          </a:p>
          <a:p>
            <a:pPr marL="342900" indent="-342900" algn="l">
              <a:buFont typeface="Arial" panose="020B0604020202020204" pitchFamily="34" charset="0"/>
              <a:buChar char="•"/>
            </a:pPr>
            <a:endParaRPr lang="en-GB" sz="2000" dirty="0"/>
          </a:p>
        </p:txBody>
      </p:sp>
      <p:sp>
        <p:nvSpPr>
          <p:cNvPr id="9" name="Subtitle 2">
            <a:extLst>
              <a:ext uri="{FF2B5EF4-FFF2-40B4-BE49-F238E27FC236}">
                <a16:creationId xmlns:a16="http://schemas.microsoft.com/office/drawing/2014/main" id="{8B8B69C5-2B5B-CBA0-34B3-C4896A6C28A9}"/>
              </a:ext>
            </a:extLst>
          </p:cNvPr>
          <p:cNvSpPr txBox="1">
            <a:spLocks/>
          </p:cNvSpPr>
          <p:nvPr/>
        </p:nvSpPr>
        <p:spPr>
          <a:xfrm>
            <a:off x="-1" y="3668115"/>
            <a:ext cx="4180116" cy="420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b="1" i="1" dirty="0"/>
              <a:t>Implementation in Extended mode:</a:t>
            </a:r>
          </a:p>
        </p:txBody>
      </p:sp>
      <p:graphicFrame>
        <p:nvGraphicFramePr>
          <p:cNvPr id="10" name="Table 9">
            <a:extLst>
              <a:ext uri="{FF2B5EF4-FFF2-40B4-BE49-F238E27FC236}">
                <a16:creationId xmlns:a16="http://schemas.microsoft.com/office/drawing/2014/main" id="{E6E8A065-E016-9850-4EAF-07E8DE75CDC7}"/>
              </a:ext>
            </a:extLst>
          </p:cNvPr>
          <p:cNvGraphicFramePr>
            <a:graphicFrameLocks noGrp="1"/>
          </p:cNvGraphicFramePr>
          <p:nvPr>
            <p:extLst>
              <p:ext uri="{D42A27DB-BD31-4B8C-83A1-F6EECF244321}">
                <p14:modId xmlns:p14="http://schemas.microsoft.com/office/powerpoint/2010/main" val="199161557"/>
              </p:ext>
            </p:extLst>
          </p:nvPr>
        </p:nvGraphicFramePr>
        <p:xfrm>
          <a:off x="113145" y="4023360"/>
          <a:ext cx="6940797" cy="2805909"/>
        </p:xfrm>
        <a:graphic>
          <a:graphicData uri="http://schemas.openxmlformats.org/drawingml/2006/table">
            <a:tbl>
              <a:tblPr firstRow="1" bandRow="1">
                <a:tableStyleId>{5C22544A-7EE6-4342-B048-85BDC9FD1C3A}</a:tableStyleId>
              </a:tblPr>
              <a:tblGrid>
                <a:gridCol w="2313599">
                  <a:extLst>
                    <a:ext uri="{9D8B030D-6E8A-4147-A177-3AD203B41FA5}">
                      <a16:colId xmlns:a16="http://schemas.microsoft.com/office/drawing/2014/main" val="2892451481"/>
                    </a:ext>
                  </a:extLst>
                </a:gridCol>
                <a:gridCol w="2313599">
                  <a:extLst>
                    <a:ext uri="{9D8B030D-6E8A-4147-A177-3AD203B41FA5}">
                      <a16:colId xmlns:a16="http://schemas.microsoft.com/office/drawing/2014/main" val="1734832600"/>
                    </a:ext>
                  </a:extLst>
                </a:gridCol>
                <a:gridCol w="2313599">
                  <a:extLst>
                    <a:ext uri="{9D8B030D-6E8A-4147-A177-3AD203B41FA5}">
                      <a16:colId xmlns:a16="http://schemas.microsoft.com/office/drawing/2014/main" val="3112226070"/>
                    </a:ext>
                  </a:extLst>
                </a:gridCol>
              </a:tblGrid>
              <a:tr h="619969">
                <a:tc>
                  <a:txBody>
                    <a:bodyPr/>
                    <a:lstStyle/>
                    <a:p>
                      <a:r>
                        <a:rPr lang="en-GB" dirty="0"/>
                        <a:t>Feature</a:t>
                      </a:r>
                    </a:p>
                  </a:txBody>
                  <a:tcPr/>
                </a:tc>
                <a:tc>
                  <a:txBody>
                    <a:bodyPr/>
                    <a:lstStyle/>
                    <a:p>
                      <a:r>
                        <a:rPr lang="en-GB" dirty="0"/>
                        <a:t>Game Theory Application</a:t>
                      </a:r>
                    </a:p>
                  </a:txBody>
                  <a:tcPr/>
                </a:tc>
                <a:tc>
                  <a:txBody>
                    <a:bodyPr/>
                    <a:lstStyle/>
                    <a:p>
                      <a:r>
                        <a:rPr lang="en-GB" dirty="0"/>
                        <a:t>System Benefit</a:t>
                      </a:r>
                    </a:p>
                  </a:txBody>
                  <a:tcPr/>
                </a:tc>
                <a:extLst>
                  <a:ext uri="{0D108BD9-81ED-4DB2-BD59-A6C34878D82A}">
                    <a16:rowId xmlns:a16="http://schemas.microsoft.com/office/drawing/2014/main" val="2761674873"/>
                  </a:ext>
                </a:extLst>
              </a:tr>
              <a:tr h="619969">
                <a:tc>
                  <a:txBody>
                    <a:bodyPr/>
                    <a:lstStyle/>
                    <a:p>
                      <a:r>
                        <a:rPr lang="en-GB" dirty="0"/>
                        <a:t>Priority Broadcasting</a:t>
                      </a:r>
                    </a:p>
                  </a:txBody>
                  <a:tcPr/>
                </a:tc>
                <a:tc>
                  <a:txBody>
                    <a:bodyPr/>
                    <a:lstStyle/>
                    <a:p>
                      <a:r>
                        <a:rPr lang="en-GB" dirty="0"/>
                        <a:t>Solves coordination problem </a:t>
                      </a:r>
                    </a:p>
                  </a:txBody>
                  <a:tcPr/>
                </a:tc>
                <a:tc>
                  <a:txBody>
                    <a:bodyPr/>
                    <a:lstStyle/>
                    <a:p>
                      <a:r>
                        <a:rPr lang="en-GB" dirty="0"/>
                        <a:t>Eliminates Both-Wait outcome</a:t>
                      </a:r>
                    </a:p>
                  </a:txBody>
                  <a:tcPr/>
                </a:tc>
                <a:extLst>
                  <a:ext uri="{0D108BD9-81ED-4DB2-BD59-A6C34878D82A}">
                    <a16:rowId xmlns:a16="http://schemas.microsoft.com/office/drawing/2014/main" val="3391217626"/>
                  </a:ext>
                </a:extLst>
              </a:tr>
              <a:tr h="619969">
                <a:tc>
                  <a:txBody>
                    <a:bodyPr/>
                    <a:lstStyle/>
                    <a:p>
                      <a:r>
                        <a:rPr lang="en-GB" dirty="0"/>
                        <a:t>Battery Status Sharing</a:t>
                      </a:r>
                    </a:p>
                  </a:txBody>
                  <a:tcPr/>
                </a:tc>
                <a:tc>
                  <a:txBody>
                    <a:bodyPr/>
                    <a:lstStyle/>
                    <a:p>
                      <a:r>
                        <a:rPr lang="en-GB" dirty="0"/>
                        <a:t>Complete information game</a:t>
                      </a:r>
                    </a:p>
                  </a:txBody>
                  <a:tcPr/>
                </a:tc>
                <a:tc>
                  <a:txBody>
                    <a:bodyPr/>
                    <a:lstStyle/>
                    <a:p>
                      <a:r>
                        <a:rPr lang="en-GB" dirty="0"/>
                        <a:t>Enables optimal assignment</a:t>
                      </a:r>
                    </a:p>
                  </a:txBody>
                  <a:tcPr/>
                </a:tc>
                <a:extLst>
                  <a:ext uri="{0D108BD9-81ED-4DB2-BD59-A6C34878D82A}">
                    <a16:rowId xmlns:a16="http://schemas.microsoft.com/office/drawing/2014/main" val="3194713014"/>
                  </a:ext>
                </a:extLst>
              </a:tr>
              <a:tr h="885669">
                <a:tc>
                  <a:txBody>
                    <a:bodyPr/>
                    <a:lstStyle/>
                    <a:p>
                      <a:r>
                        <a:rPr lang="en-GB" dirty="0"/>
                        <a:t>Sequential Decision Protocol </a:t>
                      </a:r>
                    </a:p>
                  </a:txBody>
                  <a:tcPr/>
                </a:tc>
                <a:tc>
                  <a:txBody>
                    <a:bodyPr/>
                    <a:lstStyle/>
                    <a:p>
                      <a:r>
                        <a:rPr lang="en-GB" dirty="0"/>
                        <a:t>Converts to Stackelberg game</a:t>
                      </a:r>
                    </a:p>
                  </a:txBody>
                  <a:tcPr/>
                </a:tc>
                <a:tc>
                  <a:txBody>
                    <a:bodyPr/>
                    <a:lstStyle/>
                    <a:p>
                      <a:r>
                        <a:rPr lang="en-GB" dirty="0"/>
                        <a:t>First-mover advantage</a:t>
                      </a:r>
                    </a:p>
                  </a:txBody>
                  <a:tcPr/>
                </a:tc>
                <a:extLst>
                  <a:ext uri="{0D108BD9-81ED-4DB2-BD59-A6C34878D82A}">
                    <a16:rowId xmlns:a16="http://schemas.microsoft.com/office/drawing/2014/main" val="610424541"/>
                  </a:ext>
                </a:extLst>
              </a:tr>
            </a:tbl>
          </a:graphicData>
        </a:graphic>
      </p:graphicFrame>
      <p:sp>
        <p:nvSpPr>
          <p:cNvPr id="11" name="Subtitle 2">
            <a:extLst>
              <a:ext uri="{FF2B5EF4-FFF2-40B4-BE49-F238E27FC236}">
                <a16:creationId xmlns:a16="http://schemas.microsoft.com/office/drawing/2014/main" id="{4FC4AF68-82F4-495B-235A-A5A6AD20728B}"/>
              </a:ext>
            </a:extLst>
          </p:cNvPr>
          <p:cNvSpPr txBox="1">
            <a:spLocks/>
          </p:cNvSpPr>
          <p:nvPr/>
        </p:nvSpPr>
        <p:spPr>
          <a:xfrm>
            <a:off x="7053942" y="610977"/>
            <a:ext cx="5138057" cy="32589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latin typeface="Calibri" panose="020F0502020204030204" pitchFamily="34" charset="0"/>
                <a:ea typeface="Calibri" panose="020F0502020204030204" pitchFamily="34" charset="0"/>
                <a:cs typeface="Calibri" panose="020F0502020204030204" pitchFamily="34" charset="0"/>
              </a:rPr>
              <a:t>Limitations &amp; improvements: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Static Payoffs: Real scenarios have dynamic urgency.</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Time-dependent payoffs functions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Two-Player Restriction: Multiple robots common.</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N-player coalition games</a:t>
            </a:r>
          </a:p>
          <a:p>
            <a:pPr marL="457200" indent="-457200" algn="l">
              <a:buFont typeface="+mj-lt"/>
              <a:buAutoNum type="arabicPeriod"/>
            </a:pPr>
            <a:r>
              <a:rPr lang="en-GB" sz="1800" dirty="0">
                <a:latin typeface="Calibri" panose="020F0502020204030204" pitchFamily="34" charset="0"/>
                <a:ea typeface="Calibri" panose="020F0502020204030204" pitchFamily="34" charset="0"/>
                <a:cs typeface="Calibri" panose="020F0502020204030204" pitchFamily="34" charset="0"/>
              </a:rPr>
              <a:t>Perfect Information Assumption: Communication may fail. </a:t>
            </a:r>
          </a:p>
          <a:p>
            <a:pPr marL="914400" lvl="1" indent="-457200" algn="l">
              <a:buFont typeface="+mj-lt"/>
              <a:buAutoNum type="arabicPeriod"/>
            </a:pPr>
            <a:r>
              <a:rPr lang="en-GB" sz="1400" i="1" dirty="0">
                <a:latin typeface="Calibri" panose="020F0502020204030204" pitchFamily="34" charset="0"/>
                <a:ea typeface="Calibri" panose="020F0502020204030204" pitchFamily="34" charset="0"/>
                <a:cs typeface="Calibri" panose="020F0502020204030204" pitchFamily="34" charset="0"/>
              </a:rPr>
              <a:t>Solution: Bayesian games with uncertainty </a:t>
            </a:r>
          </a:p>
        </p:txBody>
      </p:sp>
      <p:sp>
        <p:nvSpPr>
          <p:cNvPr id="12" name="Subtitle 2">
            <a:extLst>
              <a:ext uri="{FF2B5EF4-FFF2-40B4-BE49-F238E27FC236}">
                <a16:creationId xmlns:a16="http://schemas.microsoft.com/office/drawing/2014/main" id="{34293205-144C-364F-9229-8A57BF7E2874}"/>
              </a:ext>
            </a:extLst>
          </p:cNvPr>
          <p:cNvSpPr txBox="1">
            <a:spLocks/>
          </p:cNvSpPr>
          <p:nvPr/>
        </p:nvSpPr>
        <p:spPr>
          <a:xfrm>
            <a:off x="7110514" y="4023360"/>
            <a:ext cx="5024912" cy="283464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i="1" dirty="0">
                <a:latin typeface="Calibri" panose="020F0502020204030204" pitchFamily="34" charset="0"/>
                <a:ea typeface="Calibri" panose="020F0502020204030204" pitchFamily="34" charset="0"/>
                <a:cs typeface="Calibri" panose="020F0502020204030204" pitchFamily="34" charset="0"/>
              </a:rPr>
              <a:t>Key insight:</a:t>
            </a:r>
          </a:p>
          <a:p>
            <a:pPr algn="just"/>
            <a:r>
              <a:rPr lang="en-GB" sz="1800" i="1" dirty="0">
                <a:latin typeface="Calibri" panose="020F0502020204030204" pitchFamily="34" charset="0"/>
                <a:ea typeface="Calibri" panose="020F0502020204030204" pitchFamily="34" charset="0"/>
                <a:cs typeface="Calibri" panose="020F0502020204030204" pitchFamily="34" charset="0"/>
              </a:rPr>
              <a:t>The game reveals that pure randomisation (mixed strategies) is suboptimal compared to explicit coordination mechanisms, justifying our Extended Mode’s communication system where robots share information to achieve pure strategy Nash equilibria consistently. </a:t>
            </a:r>
          </a:p>
        </p:txBody>
      </p:sp>
    </p:spTree>
    <p:extLst>
      <p:ext uri="{BB962C8B-B14F-4D97-AF65-F5344CB8AC3E}">
        <p14:creationId xmlns:p14="http://schemas.microsoft.com/office/powerpoint/2010/main" val="72957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DE7BD80-FFF6-0B19-4537-A038FE5E3372}"/>
              </a:ext>
            </a:extLst>
          </p:cNvPr>
          <p:cNvSpPr txBox="1">
            <a:spLocks/>
          </p:cNvSpPr>
          <p:nvPr/>
        </p:nvSpPr>
        <p:spPr>
          <a:xfrm>
            <a:off x="0" y="0"/>
            <a:ext cx="3467595" cy="65988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i="1" dirty="0">
                <a:solidFill>
                  <a:schemeClr val="bg1">
                    <a:lumMod val="50000"/>
                  </a:schemeClr>
                </a:solidFill>
                <a:latin typeface="Segoe UI Bold" panose="020B0802040204020203" pitchFamily="34" charset="0"/>
                <a:cs typeface="Segoe UI Bold" panose="020B0802040204020203" pitchFamily="34" charset="0"/>
              </a:rPr>
              <a:t>Slide 5: References</a:t>
            </a:r>
          </a:p>
        </p:txBody>
      </p:sp>
      <p:sp>
        <p:nvSpPr>
          <p:cNvPr id="6" name="TextBox 5">
            <a:extLst>
              <a:ext uri="{FF2B5EF4-FFF2-40B4-BE49-F238E27FC236}">
                <a16:creationId xmlns:a16="http://schemas.microsoft.com/office/drawing/2014/main" id="{5215A2F2-F78B-4544-BFE7-183EA65AC6FF}"/>
              </a:ext>
            </a:extLst>
          </p:cNvPr>
          <p:cNvSpPr txBox="1"/>
          <p:nvPr/>
        </p:nvSpPr>
        <p:spPr>
          <a:xfrm>
            <a:off x="0" y="1253836"/>
            <a:ext cx="11851575" cy="4524315"/>
          </a:xfrm>
          <a:prstGeom prst="rect">
            <a:avLst/>
          </a:prstGeom>
          <a:noFill/>
        </p:spPr>
        <p:txBody>
          <a:bodyPr wrap="square">
            <a:spAutoFit/>
          </a:bodyPr>
          <a:lstStyle/>
          <a:p>
            <a:pPr>
              <a:buFont typeface="+mj-lt"/>
              <a:buAutoNum type="arabicPeriod"/>
            </a:pPr>
            <a:r>
              <a:rPr lang="en-GB" b="1" dirty="0"/>
              <a:t>Von Neumann, J., &amp; Morgenstern, O. (1944).</a:t>
            </a:r>
            <a:r>
              <a:rPr lang="en-GB" dirty="0"/>
              <a:t> </a:t>
            </a:r>
            <a:r>
              <a:rPr lang="en-GB" i="1" dirty="0"/>
              <a:t>Theory of Games and Economic Behaviour</a:t>
            </a:r>
            <a:r>
              <a:rPr lang="en-GB" dirty="0"/>
              <a:t>. Princeton University Press.</a:t>
            </a:r>
          </a:p>
          <a:p>
            <a:pPr>
              <a:buFont typeface="+mj-lt"/>
              <a:buAutoNum type="arabicPeriod"/>
            </a:pPr>
            <a:r>
              <a:rPr lang="en-GB" b="1" dirty="0"/>
              <a:t>Russell, S., &amp; Norvig, P. (2021).</a:t>
            </a:r>
            <a:r>
              <a:rPr lang="en-GB" dirty="0"/>
              <a:t> </a:t>
            </a:r>
            <a:r>
              <a:rPr lang="en-GB" i="1" dirty="0"/>
              <a:t>Artificial Intelligence: A Modern Approach</a:t>
            </a:r>
            <a:r>
              <a:rPr lang="en-GB" dirty="0"/>
              <a:t> (4th ed.). Pearson. Chapter 17: Making Complex Decisions.</a:t>
            </a:r>
          </a:p>
          <a:p>
            <a:pPr>
              <a:buFont typeface="+mj-lt"/>
              <a:buAutoNum type="arabicPeriod"/>
            </a:pPr>
            <a:r>
              <a:rPr lang="en-GB" b="1" dirty="0"/>
              <a:t>Shoham, Y., &amp; Leyton-Brown, K. (2008).</a:t>
            </a:r>
            <a:r>
              <a:rPr lang="en-GB" dirty="0"/>
              <a:t> </a:t>
            </a:r>
            <a:r>
              <a:rPr lang="en-GB" i="1" dirty="0"/>
              <a:t>Multiagent Systems: Algorithmic, Game-Theoretic, and Logical Foundations</a:t>
            </a:r>
            <a:r>
              <a:rPr lang="en-GB" dirty="0"/>
              <a:t>. Cambridge University Press.</a:t>
            </a:r>
          </a:p>
          <a:p>
            <a:pPr>
              <a:buFont typeface="+mj-lt"/>
              <a:buAutoNum type="arabicPeriod"/>
            </a:pPr>
            <a:r>
              <a:rPr lang="en-GB" b="1" dirty="0"/>
              <a:t>Parsons, S., &amp; Wooldridge, M. (2002).</a:t>
            </a:r>
            <a:r>
              <a:rPr lang="en-GB" dirty="0"/>
              <a:t> Game Theory and Decision Theory in Multi-Agent Systems. </a:t>
            </a:r>
            <a:r>
              <a:rPr lang="en-GB" i="1" dirty="0"/>
              <a:t>Autonomous Agents and Multi-Agent Systems</a:t>
            </a:r>
            <a:r>
              <a:rPr lang="en-GB" dirty="0"/>
              <a:t>, 5(3), 243-254.</a:t>
            </a:r>
          </a:p>
          <a:p>
            <a:pPr>
              <a:buFont typeface="+mj-lt"/>
              <a:buAutoNum type="arabicPeriod"/>
            </a:pPr>
            <a:r>
              <a:rPr lang="en-GB" b="1" dirty="0"/>
              <a:t>Stone, P., &amp; Veloso, M. (2000).</a:t>
            </a:r>
            <a:r>
              <a:rPr lang="en-GB" dirty="0"/>
              <a:t> Multiagent Systems: A Survey from a Machine Learning Perspective. </a:t>
            </a:r>
            <a:r>
              <a:rPr lang="en-GB" i="1" dirty="0"/>
              <a:t>Autonomous Robots</a:t>
            </a:r>
            <a:r>
              <a:rPr lang="en-GB" dirty="0"/>
              <a:t>, 8(3), 345-383.</a:t>
            </a:r>
          </a:p>
          <a:p>
            <a:pPr>
              <a:buFont typeface="+mj-lt"/>
              <a:buAutoNum type="arabicPeriod"/>
            </a:pPr>
            <a:r>
              <a:rPr lang="en-GB" b="1" dirty="0"/>
              <a:t>Module Lecture Notes (2024).</a:t>
            </a:r>
            <a:r>
              <a:rPr lang="en-GB" dirty="0"/>
              <a:t> UFCXR-15-3 Autonomous Agents and Multiagent Systems. University of the West of England.</a:t>
            </a:r>
          </a:p>
          <a:p>
            <a:endParaRPr lang="en-GB" dirty="0"/>
          </a:p>
          <a:p>
            <a:pPr>
              <a:buNone/>
            </a:pPr>
            <a:r>
              <a:rPr lang="en-GB" b="1" dirty="0"/>
              <a:t>Additional Resources:</a:t>
            </a:r>
          </a:p>
          <a:p>
            <a:pPr>
              <a:buNone/>
            </a:pPr>
            <a:endParaRPr lang="en-GB" b="1" dirty="0"/>
          </a:p>
          <a:p>
            <a:pPr>
              <a:buFont typeface="Arial" panose="020B0604020202020204" pitchFamily="34" charset="0"/>
              <a:buChar char="•"/>
            </a:pPr>
            <a:r>
              <a:rPr lang="en-GB" b="1" dirty="0"/>
              <a:t>Game Theory Concepts:</a:t>
            </a:r>
            <a:r>
              <a:rPr lang="en-GB" dirty="0"/>
              <a:t> Nash, J. (1951). Non-Cooperative Games. </a:t>
            </a:r>
            <a:r>
              <a:rPr lang="en-GB" i="1" dirty="0"/>
              <a:t>Annals of Mathematics</a:t>
            </a:r>
            <a:r>
              <a:rPr lang="en-GB" dirty="0"/>
              <a:t>, 54(2), 286-295.</a:t>
            </a:r>
          </a:p>
          <a:p>
            <a:pPr>
              <a:buFont typeface="Arial" panose="020B0604020202020204" pitchFamily="34" charset="0"/>
              <a:buChar char="•"/>
            </a:pPr>
            <a:r>
              <a:rPr lang="en-GB" b="1" dirty="0"/>
              <a:t>Rescue Robotics:</a:t>
            </a:r>
            <a:r>
              <a:rPr lang="en-GB" dirty="0"/>
              <a:t> Murphy, R. R. (2014). </a:t>
            </a:r>
            <a:r>
              <a:rPr lang="en-GB" i="1" dirty="0"/>
              <a:t>Disaster Robotics</a:t>
            </a:r>
            <a:r>
              <a:rPr lang="en-GB" dirty="0"/>
              <a:t>. MIT Press.</a:t>
            </a:r>
          </a:p>
        </p:txBody>
      </p:sp>
    </p:spTree>
    <p:extLst>
      <p:ext uri="{BB962C8B-B14F-4D97-AF65-F5344CB8AC3E}">
        <p14:creationId xmlns:p14="http://schemas.microsoft.com/office/powerpoint/2010/main" val="3347275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TotalTime>
  <Words>839</Words>
  <Application>Microsoft Office PowerPoint</Application>
  <PresentationFormat>Widescreen</PresentationFormat>
  <Paragraphs>121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Calibri</vt:lpstr>
      <vt:lpstr>Segoe UI Bold</vt:lpstr>
      <vt:lpstr>Office Theme</vt:lpstr>
      <vt:lpstr>Slide 1: Game Setup – The Rescue Dilemma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jacob wilk</dc:creator>
  <cp:lastModifiedBy>jacob wilk</cp:lastModifiedBy>
  <cp:revision>3</cp:revision>
  <dcterms:created xsi:type="dcterms:W3CDTF">2025-06-19T09:39:51Z</dcterms:created>
  <dcterms:modified xsi:type="dcterms:W3CDTF">2025-06-27T17:32:35Z</dcterms:modified>
</cp:coreProperties>
</file>