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9T18:40:07.961"/>
    </inkml:context>
    <inkml:brush xml:id="br0">
      <inkml:brushProperty name="width" value="0.035" units="cm"/>
      <inkml:brushProperty name="height" value="0.0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F469-EB50-2DA9-1DA9-9D8FFEA8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48C8-A129-7D45-5D06-D84499E8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0633-6B0E-4B18-3F11-B3FE811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3755-B60B-FBB1-9B92-C272DB95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6B34-EFAE-A1D2-F135-B207738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4B42-F987-F333-1199-0297D10E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B852-943F-2A77-0CE7-864480BD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D591-B2AA-4EA1-6377-418FE88D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909A-C03E-8802-2F75-D3FB7F8A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F2D-7519-63AA-1559-2339B790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FFF5E-3154-81CB-54E9-3E619792E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DF63-9698-3142-1811-44BF2926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67BE-88E9-FA70-B2C7-00F5C30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C413-CE06-3EB5-0FF9-C2B36E4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4DDC-C244-6C9A-70BE-33FEF86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E70-9345-3A59-2120-49569000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C8FA-A555-EE9F-7B53-AF363F7B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EB1C-ECBE-2BAD-E585-85C3847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135E-E650-AA6B-1C5C-E0AD40A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17AA-B039-34E2-02B3-8CF6FF85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1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A52-4768-1C9C-2D06-46FAAF10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9CC0-C7F5-60CB-7F5F-8B43FF3E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94CB-1D6B-5C1B-311A-D2AD7FE3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8063-E64F-2F5C-EC3B-8ABE66E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3334-A115-156F-E573-83386F35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077-CABB-47B0-C404-9D6617C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E688-B892-22C7-EFC9-73140724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9974-63CE-8DB1-B4D6-40DCD0F2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BA700-6653-880D-6382-67FC7D6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309E-FBBA-ABF0-C228-ED7F410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E05E-73D8-2003-4F01-E6D16BDF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4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458C-53EB-C081-E0BF-86BC9AAE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901F-D0EC-59F9-08B0-E4819DAD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44A5-0037-8DF4-80B7-9EC86BE3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E3A5-1E82-B9D5-CAAF-5A74D805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3E93-B954-1897-1702-16B87856E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B9F-C7EB-7CFC-4D5C-1A06BE5D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6BD1F-E568-D53C-ACEB-5FEFF84E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DDEB9-6511-765B-A931-CE3BC83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B417-55A2-C3F2-807D-D485DD4E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86B0-C3BD-9BCE-BE46-4D573282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52526-1F73-342A-C63A-4705291C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4209-7AC7-57ED-B71A-6F8D683B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B2D1C-3CAF-DF16-10B9-CC3C314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D10B0-3E40-55B2-75E1-24DAE87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CA4A-AAD5-4E24-C291-CF0EC683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E4CA-6770-DA66-6B49-F6226E24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80E-BB0E-6CA4-3CA5-67DBA17E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55DD-B046-5165-F1F4-2D5180A4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4E61-9972-E98E-ABEA-D3B9BBF2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19B-EBE2-FA55-4FBC-C5B521D4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DC89-FF23-5FF5-ACCD-420A7C1E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F482-2F12-AAD8-20C0-474C8BC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09306-D119-FD39-69E4-077AD7843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CB47B-9740-FBEA-03AA-48AF971B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746E-A921-BCE5-24A4-05BE9779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4C13-C876-FF9A-8D1F-C900120A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D0AA-53DA-326C-3109-A7B0000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CA2CE-0BC4-56F1-1F8F-F1E1B8B6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58C5-831E-3358-7A3C-C36126C0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A4F1-AA28-5234-5B01-56BB4550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36C14-EB2D-4778-A48B-97E47E2FD4B0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7D51-1E3E-3933-3D03-6463E755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2928-F04F-DF70-7349-5762705E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960B-6902-44ED-698F-5805B476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8" y="-119558"/>
            <a:ext cx="10311741" cy="659885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latin typeface="Segoe UI Bold" panose="020B0802040204020203" pitchFamily="34" charset="0"/>
                <a:ea typeface="Calibri Bold" panose="020F0702030404030204" pitchFamily="34" charset="0"/>
                <a:cs typeface="Segoe UI Bold" panose="020B0802040204020203" pitchFamily="34" charset="0"/>
              </a:rPr>
              <a:t>Slide 1: Concept Overview &amp; Multi-Agent Learning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B0A3D-6A28-66F9-C7B3-9E76B968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9" y="540327"/>
            <a:ext cx="7279574" cy="420770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>
                <a:latin typeface="Segoe UI Bold" panose="020B0802040204020203" pitchFamily="34" charset="0"/>
                <a:cs typeface="Segoe UI Bold" panose="020B0802040204020203" pitchFamily="34" charset="0"/>
              </a:rPr>
              <a:t>Q-Learning with collective intelligence for Mountain Rescue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8643B7-B535-29AC-97AC-6702AA4FF531}"/>
              </a:ext>
            </a:extLst>
          </p:cNvPr>
          <p:cNvSpPr txBox="1">
            <a:spLocks/>
          </p:cNvSpPr>
          <p:nvPr/>
        </p:nvSpPr>
        <p:spPr>
          <a:xfrm>
            <a:off x="51458" y="1620982"/>
            <a:ext cx="6590805" cy="5117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innovation elements: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Reinforcement Learning (Q-learning):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Robots learn optimal navigation policies through trial and error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State-action values (Q-values) guide decision making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Balances exploration of new paths vs exploitation of known good routes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Collective Intelligence: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robot experiences contribute to shared knowledge base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Terrain difficult mapping shared across all robots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rescue locations remembered collectively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Adaptive behaviour: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Performance improves with each mission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Robots adapt to terrain challenges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Knowledge persists across simulation runs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3EF2E0-DEC7-0FBE-56EF-42383AC60ABE}"/>
              </a:ext>
            </a:extLst>
          </p:cNvPr>
          <p:cNvSpPr txBox="1">
            <a:spLocks/>
          </p:cNvSpPr>
          <p:nvPr/>
        </p:nvSpPr>
        <p:spPr>
          <a:xfrm>
            <a:off x="7331033" y="1620982"/>
            <a:ext cx="4860967" cy="2329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Reinforcement Learning (MARL): agents learn in shared environment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Learning: knowledge from one robot benefit others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Exploration-Exploitation Trade-offs: ε-greedy strategy (ε: 1.0 → 0.01)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D7224-509D-6B14-2D93-B498102DD5F7}"/>
              </a:ext>
            </a:extLst>
          </p:cNvPr>
          <p:cNvSpPr txBox="1">
            <a:spLocks/>
          </p:cNvSpPr>
          <p:nvPr/>
        </p:nvSpPr>
        <p:spPr>
          <a:xfrm>
            <a:off x="7331033" y="4610093"/>
            <a:ext cx="4860967" cy="156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Parallel:</a:t>
            </a:r>
          </a:p>
          <a:p>
            <a:pPr algn="l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to how search-and-rescue teams share field intelligence and learn from each mission, our robots build collective knowledge about terrain and rescue patterns.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2A706-A9B2-EED5-8893-66F5387C8E2B}"/>
              </a:ext>
            </a:extLst>
          </p:cNvPr>
          <p:cNvCxnSpPr>
            <a:cxnSpLocks/>
          </p:cNvCxnSpPr>
          <p:nvPr/>
        </p:nvCxnSpPr>
        <p:spPr>
          <a:xfrm flipH="1">
            <a:off x="0" y="954146"/>
            <a:ext cx="12181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A8CAB-E08D-792F-3819-D296AF423C24}"/>
              </a:ext>
            </a:extLst>
          </p:cNvPr>
          <p:cNvCxnSpPr>
            <a:cxnSpLocks/>
          </p:cNvCxnSpPr>
          <p:nvPr/>
        </p:nvCxnSpPr>
        <p:spPr>
          <a:xfrm flipV="1">
            <a:off x="6844104" y="954146"/>
            <a:ext cx="0" cy="6190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BCB222-CD7C-D037-ADB4-381B6E16B347}"/>
              </a:ext>
            </a:extLst>
          </p:cNvPr>
          <p:cNvSpPr txBox="1">
            <a:spLocks/>
          </p:cNvSpPr>
          <p:nvPr/>
        </p:nvSpPr>
        <p:spPr>
          <a:xfrm>
            <a:off x="0" y="-86103"/>
            <a:ext cx="8424672" cy="6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2: Structural Changes &amp; Implementation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675BAA-9379-A1D8-196B-5CF3DB11FB54}"/>
              </a:ext>
            </a:extLst>
          </p:cNvPr>
          <p:cNvSpPr txBox="1">
            <a:spLocks/>
          </p:cNvSpPr>
          <p:nvPr/>
        </p:nvSpPr>
        <p:spPr>
          <a:xfrm>
            <a:off x="180665" y="1439327"/>
            <a:ext cx="6232567" cy="538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Q-Learning Module (q_learning.py):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QLearningAgent class with Q-table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CollectiveQLearning for knowledge sharing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calculation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representation engine</a:t>
            </a:r>
          </a:p>
          <a:p>
            <a:pPr algn="l"/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Enhanced Robot Class (learning_robot.py):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TerrainRobot with learning capabilities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Q-learning decision making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learning episodes and performance </a:t>
            </a:r>
          </a:p>
          <a:p>
            <a:pPr algn="l"/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Updated Simulation (simulation.py):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 mode operation Enum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sharing scheduler (every 20 steps)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statistics tracking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Persistent knowledge storage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F4AA18-73F5-DAD5-357F-989916646D92}"/>
              </a:ext>
            </a:extLst>
          </p:cNvPr>
          <p:cNvSpPr txBox="1">
            <a:spLocks/>
          </p:cNvSpPr>
          <p:nvPr/>
        </p:nvSpPr>
        <p:spPr>
          <a:xfrm>
            <a:off x="0" y="523144"/>
            <a:ext cx="8156448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System Architecture Evolution from Release 2.0 to 2.1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E3F933-D7E9-E072-ACDA-B9C621DFC36D}"/>
              </a:ext>
            </a:extLst>
          </p:cNvPr>
          <p:cNvSpPr txBox="1">
            <a:spLocks/>
          </p:cNvSpPr>
          <p:nvPr/>
        </p:nvSpPr>
        <p:spPr>
          <a:xfrm>
            <a:off x="4358640" y="1439327"/>
            <a:ext cx="3742536" cy="3781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Behavioural changes:</a:t>
            </a: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(Release 2.0):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exploration in Basic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communication-based coordination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memory of previous missions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performance</a:t>
            </a: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(Release 2.1):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 path selection using Q-values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terrain difficulty avoidance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of successful rescue locations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Continuously improving performance </a:t>
            </a:r>
          </a:p>
          <a:p>
            <a:pPr algn="l"/>
            <a:endParaRPr lang="en-GB" sz="11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35CA4BB-3033-C4A3-55F7-6DA0E27A66A7}"/>
              </a:ext>
            </a:extLst>
          </p:cNvPr>
          <p:cNvSpPr txBox="1">
            <a:spLocks/>
          </p:cNvSpPr>
          <p:nvPr/>
        </p:nvSpPr>
        <p:spPr>
          <a:xfrm>
            <a:off x="0" y="746990"/>
            <a:ext cx="8156448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components added: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DD4D4D-3812-0BE5-02C5-4CF92D27F8A0}"/>
                  </a:ext>
                </a:extLst>
              </p14:cNvPr>
              <p14:cNvContentPartPr/>
              <p14:nvPr/>
            </p14:nvContentPartPr>
            <p14:xfrm>
              <a:off x="4191360" y="24895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DD4D4D-3812-0BE5-02C5-4CF92D27F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240" y="248340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B3CF30-FF6A-6AF7-F2C2-6F409F5E6023}"/>
              </a:ext>
            </a:extLst>
          </p:cNvPr>
          <p:cNvCxnSpPr>
            <a:cxnSpLocks/>
          </p:cNvCxnSpPr>
          <p:nvPr/>
        </p:nvCxnSpPr>
        <p:spPr>
          <a:xfrm flipH="1" flipV="1">
            <a:off x="4222824" y="1139097"/>
            <a:ext cx="34044" cy="5718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6551-2990-4B30-EC9D-15D7196D1737}"/>
              </a:ext>
            </a:extLst>
          </p:cNvPr>
          <p:cNvCxnSpPr>
            <a:cxnSpLocks/>
          </p:cNvCxnSpPr>
          <p:nvPr/>
        </p:nvCxnSpPr>
        <p:spPr>
          <a:xfrm flipH="1">
            <a:off x="0" y="1139097"/>
            <a:ext cx="12181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96ABBF-524C-096F-2590-099AFAA1A204}"/>
              </a:ext>
            </a:extLst>
          </p:cNvPr>
          <p:cNvCxnSpPr>
            <a:cxnSpLocks/>
          </p:cNvCxnSpPr>
          <p:nvPr/>
        </p:nvCxnSpPr>
        <p:spPr>
          <a:xfrm flipH="1" flipV="1">
            <a:off x="8135220" y="1139097"/>
            <a:ext cx="34044" cy="5718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2A459AB9-1506-C2C9-7EE2-1EAE4AB0127C}"/>
              </a:ext>
            </a:extLst>
          </p:cNvPr>
          <p:cNvSpPr txBox="1">
            <a:spLocks/>
          </p:cNvSpPr>
          <p:nvPr/>
        </p:nvSpPr>
        <p:spPr>
          <a:xfrm>
            <a:off x="8395896" y="5026605"/>
            <a:ext cx="2732976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State-action Dynamics: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8D8732F-17A6-2069-FF24-857E677E2785}"/>
              </a:ext>
            </a:extLst>
          </p:cNvPr>
          <p:cNvSpPr txBox="1">
            <a:spLocks/>
          </p:cNvSpPr>
          <p:nvPr/>
        </p:nvSpPr>
        <p:spPr>
          <a:xfrm>
            <a:off x="8415420" y="5420778"/>
            <a:ext cx="3776580" cy="141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= (position, target_direction, battery_level, kit_status) </a:t>
            </a:r>
          </a:p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Actions = 8-directional movement </a:t>
            </a:r>
          </a:p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= f(rescue_success, exploration, terrain_difficulty, battery_efficiency)</a:t>
            </a:r>
          </a:p>
          <a:p>
            <a:pPr algn="l"/>
            <a:endParaRPr lang="en-GB" sz="11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8C25C85-1077-59E6-1026-BE685EC94E93}"/>
              </a:ext>
            </a:extLst>
          </p:cNvPr>
          <p:cNvSpPr txBox="1">
            <a:spLocks/>
          </p:cNvSpPr>
          <p:nvPr/>
        </p:nvSpPr>
        <p:spPr>
          <a:xfrm>
            <a:off x="8268343" y="1437222"/>
            <a:ext cx="3742536" cy="189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Sharing Protocol: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Individual robots accumulate experience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Every 20 steps: merge individual Q-tables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Weighted averaging preserves both individual and collective learning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Terrain and rescue maps updated collectively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682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D250E5-7651-06FC-ED2A-144FED9ED8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0010" cy="6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Slide 3: Performance Impact &amp; Justification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E57BDC-F9B8-DB89-48F4-23A8E258490D}"/>
              </a:ext>
            </a:extLst>
          </p:cNvPr>
          <p:cNvSpPr txBox="1">
            <a:spLocks/>
          </p:cNvSpPr>
          <p:nvPr/>
        </p:nvSpPr>
        <p:spPr>
          <a:xfrm>
            <a:off x="0" y="540720"/>
            <a:ext cx="5213270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Segoe UI Bold" panose="020B0802040204020203" pitchFamily="34" charset="0"/>
                <a:cs typeface="Segoe UI Bold" panose="020B0802040204020203" pitchFamily="34" charset="0"/>
              </a:rPr>
              <a:t>Measurable Benefits of Q-Learning Implementation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907E42-D2C2-94CC-1D29-FCE9A812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159"/>
              </p:ext>
            </p:extLst>
          </p:nvPr>
        </p:nvGraphicFramePr>
        <p:xfrm>
          <a:off x="108019" y="961490"/>
          <a:ext cx="727190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77">
                  <a:extLst>
                    <a:ext uri="{9D8B030D-6E8A-4147-A177-3AD203B41FA5}">
                      <a16:colId xmlns:a16="http://schemas.microsoft.com/office/drawing/2014/main" val="1358391298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1320856055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478238395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2459655281"/>
                    </a:ext>
                  </a:extLst>
                </a:gridCol>
              </a:tblGrid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Extended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Novel Mode (After Learning)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62412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Avg Rescue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~45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~32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~24 steps (47%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68147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Battery 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0.021 (75%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76591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96% (with learning)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77502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Path Optimality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Learned optimal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435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5C45A0-9CA3-4AA2-7D26-3FFCF2679BD9}"/>
              </a:ext>
            </a:extLst>
          </p:cNvPr>
          <p:cNvSpPr txBox="1"/>
          <p:nvPr/>
        </p:nvSpPr>
        <p:spPr>
          <a:xfrm>
            <a:off x="108019" y="4437888"/>
            <a:ext cx="2854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advantages:                   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performance: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Initial: similar to extended mode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10 episodes: 20% improvement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50 episodes: 40% improvement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Plateau at near-optimal performance</a:t>
            </a:r>
          </a:p>
          <a:p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Terrain Intelligence: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Robots learn to avoid high elevation paths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 previously successful areas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knowledge of difficult terrain </a:t>
            </a: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93862-BCEF-3BAC-3C3B-46B9DA4FA62A}"/>
              </a:ext>
            </a:extLst>
          </p:cNvPr>
          <p:cNvSpPr txBox="1"/>
          <p:nvPr/>
        </p:nvSpPr>
        <p:spPr>
          <a:xfrm>
            <a:off x="3088963" y="4437888"/>
            <a:ext cx="2854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advantages:                   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Collective benefits: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 1’s experience helps 2 and 3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redundant exploration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convergence to optimal policies </a:t>
            </a: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81C5-3ECB-31AB-8CE8-25C3B147ABCE}"/>
              </a:ext>
            </a:extLst>
          </p:cNvPr>
          <p:cNvSpPr txBox="1"/>
          <p:nvPr/>
        </p:nvSpPr>
        <p:spPr>
          <a:xfrm>
            <a:off x="7278068" y="540720"/>
            <a:ext cx="4230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 &amp; Innovation: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Complexity: </a:t>
            </a:r>
          </a:p>
          <a:p>
            <a:pPr lvl="1"/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O(|S| × |A|) space, O(1) decision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 Integration: First MARL implementation for mountain rescue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Scalibility: supports any number of robots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Persistance: knowledge saved/loaded across runs</a:t>
            </a:r>
          </a:p>
          <a:p>
            <a:pPr lvl="1"/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Disaster response: teams learn optimal search patterns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Mining Operations: robots share terrain hazard knowledge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Agricultural Robotics: collective learning of field conditions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Exploration: Multi-rover terrain mapping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CD011-DE6E-3C4C-B2E9-2C278A415F6D}"/>
              </a:ext>
            </a:extLst>
          </p:cNvPr>
          <p:cNvSpPr txBox="1"/>
          <p:nvPr/>
        </p:nvSpPr>
        <p:spPr>
          <a:xfrm>
            <a:off x="7853357" y="5042118"/>
            <a:ext cx="4230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lvl="1"/>
            <a:r>
              <a:rPr lang="en-GB" sz="1400" dirty="0"/>
              <a:t>Watkins &amp; Dayan (1992). "Q-learning". Machine Learning.</a:t>
            </a:r>
          </a:p>
          <a:p>
            <a:pPr lvl="1"/>
            <a:r>
              <a:rPr lang="en-GB" sz="1400" dirty="0"/>
              <a:t>Tan (1993). "Multi-agent reinforcement learning". ICML.</a:t>
            </a:r>
          </a:p>
          <a:p>
            <a:pPr lvl="1"/>
            <a:r>
              <a:rPr lang="en-GB" sz="1400" dirty="0"/>
              <a:t>Stone &amp; Veloso (2000). "Multiagent systems: A survey". AIJ.</a:t>
            </a:r>
          </a:p>
          <a:p>
            <a:pPr lvl="1"/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7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646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Segoe UI Bold</vt:lpstr>
      <vt:lpstr>Office Theme</vt:lpstr>
      <vt:lpstr>Slide 1: Concept Overview &amp; Multi-Agent Learning Theory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wilk</dc:creator>
  <cp:lastModifiedBy>jacob wilk</cp:lastModifiedBy>
  <cp:revision>5</cp:revision>
  <dcterms:created xsi:type="dcterms:W3CDTF">2025-06-19T09:39:51Z</dcterms:created>
  <dcterms:modified xsi:type="dcterms:W3CDTF">2025-06-19T19:03:36Z</dcterms:modified>
</cp:coreProperties>
</file>