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317" r:id="rId2"/>
    <p:sldId id="329" r:id="rId3"/>
    <p:sldId id="318" r:id="rId4"/>
    <p:sldId id="330" r:id="rId5"/>
    <p:sldId id="321" r:id="rId6"/>
    <p:sldId id="322" r:id="rId7"/>
    <p:sldId id="323" r:id="rId8"/>
    <p:sldId id="324" r:id="rId9"/>
    <p:sldId id="319" r:id="rId10"/>
    <p:sldId id="325" r:id="rId11"/>
    <p:sldId id="326" r:id="rId12"/>
    <p:sldId id="320" r:id="rId13"/>
    <p:sldId id="327" r:id="rId14"/>
    <p:sldId id="328" r:id="rId15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832F5-EA01-48E5-B403-87E193F50680}">
          <p14:sldIdLst>
            <p14:sldId id="317"/>
            <p14:sldId id="329"/>
            <p14:sldId id="318"/>
            <p14:sldId id="330"/>
            <p14:sldId id="321"/>
            <p14:sldId id="322"/>
            <p14:sldId id="323"/>
            <p14:sldId id="324"/>
            <p14:sldId id="319"/>
            <p14:sldId id="325"/>
            <p14:sldId id="326"/>
            <p14:sldId id="320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6551" autoAdjust="0"/>
  </p:normalViewPr>
  <p:slideViewPr>
    <p:cSldViewPr>
      <p:cViewPr varScale="1">
        <p:scale>
          <a:sx n="58" d="100"/>
          <a:sy n="58" d="100"/>
        </p:scale>
        <p:origin x="1552" y="5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24506C0-3FFE-45A5-803D-9F4FC5464A70}" type="datetimeFigureOut">
              <a:t>2020/05/04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8646707-6BBD-41A9-B4DF-0C76A73A2D2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625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98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2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65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76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5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4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2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6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5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1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8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9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zh-CN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/>
              <a:t>单击此处编辑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zh-CN" sz="3600" b="0" cap="none">
                <a:latin typeface="Georgia" pitchFamily="18" charset="0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zh-CN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CN" sz="3200" b="1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CN" sz="2800" b="1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CN" sz="2400" b="1">
                <a:latin typeface="Georgia" pitchFamily="18" charset="0"/>
              </a:defRPr>
            </a:lvl2pPr>
            <a:lvl3pPr eaLnBrk="1" latinLnBrk="0" hangingPunct="1">
              <a:defRPr kumimoji="0" lang="zh-CN" sz="2400" b="1">
                <a:latin typeface="Georgia" pitchFamily="18" charset="0"/>
              </a:defRPr>
            </a:lvl3pPr>
            <a:lvl4pPr eaLnBrk="1" latinLnBrk="0" hangingPunct="1">
              <a:defRPr kumimoji="0" lang="zh-CN" sz="2400" b="1">
                <a:latin typeface="Georgia" pitchFamily="18" charset="0"/>
              </a:defRPr>
            </a:lvl4pPr>
            <a:lvl5pPr eaLnBrk="1" latinLnBrk="0" hangingPunct="1">
              <a:defRPr kumimoji="0" lang="zh-CN" sz="2400" b="1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CN" sz="2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kumimoji="0" lang="zh-CN" sz="2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Lexical Structure of</a:t>
            </a:r>
            <a:r>
              <a:rPr lang="zh-CN" altLang="en-US" dirty="0"/>
              <a:t> </a:t>
            </a:r>
            <a:r>
              <a:rPr lang="en-US" altLang="zh-CN" dirty="0"/>
              <a:t>COOL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Token class of COOL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Integers:  </a:t>
            </a:r>
            <a:r>
              <a:rPr lang="en-US" altLang="zh-CN" dirty="0"/>
              <a:t>0, 123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type identifiers: </a:t>
            </a:r>
            <a:r>
              <a:rPr lang="en-US" altLang="zh-CN" dirty="0"/>
              <a:t>List, Cons, SELF_TYPE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object identifiers: </a:t>
            </a:r>
            <a:r>
              <a:rPr lang="en-US" altLang="zh-CN" dirty="0"/>
              <a:t>car, </a:t>
            </a:r>
            <a:r>
              <a:rPr lang="en-US" altLang="zh-CN" dirty="0" err="1"/>
              <a:t>cdr</a:t>
            </a:r>
            <a:r>
              <a:rPr lang="en-US" altLang="zh-CN" dirty="0"/>
              <a:t>, head, tail, self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special notation: </a:t>
            </a:r>
            <a:r>
              <a:rPr lang="en-US" altLang="zh-CN" dirty="0"/>
              <a:t>+ - { } ; 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Strings: </a:t>
            </a:r>
            <a:r>
              <a:rPr lang="en-US" altLang="zh-CN" dirty="0"/>
              <a:t>“\n”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Keywords: </a:t>
            </a:r>
            <a:r>
              <a:rPr lang="en-US" altLang="zh-CN" dirty="0"/>
              <a:t>class, else, false, fi, if, in, inherits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white space:  </a:t>
            </a:r>
            <a:r>
              <a:rPr lang="en-US" altLang="zh-CN" dirty="0"/>
              <a:t>blank, \n, \t, \r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759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78539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String </a:t>
            </a:r>
          </a:p>
          <a:p>
            <a:r>
              <a:rPr lang="en-US" altLang="zh-CN" sz="2400" dirty="0"/>
              <a:t>Within a string, a sequence ‘\c’ denotes the character ‘c’, with the exception of the following: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\b backspace			\t tab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\n newline				\f </a:t>
            </a:r>
            <a:r>
              <a:rPr lang="en-US" altLang="zh-CN" sz="2400" dirty="0" err="1">
                <a:solidFill>
                  <a:srgbClr val="0033CC"/>
                </a:solidFill>
              </a:rPr>
              <a:t>formfeed</a:t>
            </a:r>
            <a:endParaRPr lang="en-US" altLang="zh-CN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4559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624"/>
            <a:ext cx="8229600" cy="593752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String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&lt;STRING&gt;\\b     </a:t>
            </a:r>
            <a:r>
              <a:rPr lang="en-US" altLang="zh-CN" sz="2400" dirty="0">
                <a:solidFill>
                  <a:srgbClr val="0033CC"/>
                </a:solidFill>
              </a:rPr>
              <a:t>{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                    		</a:t>
            </a:r>
            <a:r>
              <a:rPr lang="en-US" altLang="zh-CN" sz="2400" dirty="0" err="1">
                <a:solidFill>
                  <a:srgbClr val="0033CC"/>
                </a:solidFill>
              </a:rPr>
              <a:t>curr_lineno</a:t>
            </a:r>
            <a:r>
              <a:rPr lang="en-US" altLang="zh-CN" sz="2400" dirty="0">
                <a:solidFill>
                  <a:srgbClr val="0033CC"/>
                </a:solidFill>
              </a:rPr>
              <a:t>=</a:t>
            </a:r>
            <a:r>
              <a:rPr lang="en-US" altLang="zh-CN" sz="2400" dirty="0" err="1">
                <a:solidFill>
                  <a:srgbClr val="0033CC"/>
                </a:solidFill>
              </a:rPr>
              <a:t>yylineno</a:t>
            </a:r>
            <a:r>
              <a:rPr lang="en-US" altLang="zh-CN" sz="2400" dirty="0">
                <a:solidFill>
                  <a:srgbClr val="0033CC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                    		if(</a:t>
            </a:r>
            <a:r>
              <a:rPr lang="en-US" altLang="zh-CN" sz="2400" dirty="0" err="1">
                <a:solidFill>
                  <a:srgbClr val="0033CC"/>
                </a:solidFill>
              </a:rPr>
              <a:t>strlen</a:t>
            </a:r>
            <a:r>
              <a:rPr lang="en-US" altLang="zh-CN" sz="2400" dirty="0">
                <a:solidFill>
                  <a:srgbClr val="0033CC"/>
                </a:solidFill>
              </a:rPr>
              <a:t>(</a:t>
            </a:r>
            <a:r>
              <a:rPr lang="en-US" altLang="zh-CN" sz="2400" dirty="0" err="1">
                <a:solidFill>
                  <a:srgbClr val="0033CC"/>
                </a:solidFill>
              </a:rPr>
              <a:t>string_buf</a:t>
            </a:r>
            <a:r>
              <a:rPr lang="en-US" altLang="zh-CN" sz="2400" dirty="0">
                <a:solidFill>
                  <a:srgbClr val="0033CC"/>
                </a:solidFill>
              </a:rPr>
              <a:t>) + 1 + 1 &gt; 					MAX_STR_CONST)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                    		{</a:t>
            </a:r>
            <a:r>
              <a:rPr lang="en-US" altLang="zh-CN" sz="2400" dirty="0" err="1">
                <a:solidFill>
                  <a:srgbClr val="0033CC"/>
                </a:solidFill>
              </a:rPr>
              <a:t>cool_yylval.error_msg</a:t>
            </a:r>
            <a:r>
              <a:rPr lang="en-US" altLang="zh-CN" sz="2400" dirty="0">
                <a:solidFill>
                  <a:srgbClr val="0033CC"/>
                </a:solidFill>
              </a:rPr>
              <a:t> = "String 			constant too long";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                        		BEGIN(STRERROR);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                        		return ERROR;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                    		}                              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                    		</a:t>
            </a:r>
            <a:r>
              <a:rPr lang="en-US" altLang="zh-CN" sz="2400" dirty="0" err="1">
                <a:solidFill>
                  <a:srgbClr val="0033CC"/>
                </a:solidFill>
              </a:rPr>
              <a:t>strcat</a:t>
            </a:r>
            <a:r>
              <a:rPr lang="en-US" altLang="zh-CN" sz="2400" dirty="0">
                <a:solidFill>
                  <a:srgbClr val="0033CC"/>
                </a:solidFill>
              </a:rPr>
              <a:t>(</a:t>
            </a:r>
            <a:r>
              <a:rPr lang="en-US" altLang="zh-CN" sz="2400" dirty="0" err="1">
                <a:solidFill>
                  <a:srgbClr val="0033CC"/>
                </a:solidFill>
              </a:rPr>
              <a:t>string_buf</a:t>
            </a:r>
            <a:r>
              <a:rPr lang="en-US" altLang="zh-CN" sz="2400" dirty="0">
                <a:solidFill>
                  <a:srgbClr val="0033CC"/>
                </a:solidFill>
              </a:rPr>
              <a:t>, "\b");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33CC"/>
                </a:solidFill>
              </a:rPr>
              <a:t>               		 </a:t>
            </a:r>
            <a:r>
              <a:rPr lang="en-US" altLang="zh-CN" sz="2400" dirty="0">
                <a:solidFill>
                  <a:srgbClr val="0033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22076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Lexical Structure of</a:t>
            </a:r>
            <a:r>
              <a:rPr lang="zh-CN" altLang="en-US" dirty="0"/>
              <a:t> </a:t>
            </a:r>
            <a:r>
              <a:rPr lang="en-US" altLang="zh-CN" dirty="0"/>
              <a:t>COOL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String</a:t>
            </a:r>
          </a:p>
          <a:p>
            <a:r>
              <a:rPr lang="en-US" altLang="zh-CN" dirty="0"/>
              <a:t>A non-escaped newline character may not appear in a string: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33CC"/>
                </a:solidFill>
              </a:rPr>
              <a:t>"This \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33CC"/>
                </a:solidFill>
              </a:rPr>
              <a:t>is OK"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33CC"/>
                </a:solidFill>
              </a:rPr>
              <a:t>"This is not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33CC"/>
                </a:solidFill>
              </a:rPr>
              <a:t>OK"</a:t>
            </a:r>
          </a:p>
        </p:txBody>
      </p:sp>
    </p:spTree>
    <p:extLst>
      <p:ext uri="{BB962C8B-B14F-4D97-AF65-F5344CB8AC3E}">
        <p14:creationId xmlns:p14="http://schemas.microsoft.com/office/powerpoint/2010/main" val="29388277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Lexical Structure of</a:t>
            </a:r>
            <a:r>
              <a:rPr lang="zh-CN" altLang="en-US" dirty="0"/>
              <a:t> </a:t>
            </a:r>
            <a:r>
              <a:rPr lang="en-US" altLang="zh-CN" dirty="0"/>
              <a:t>COOL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Comment</a:t>
            </a:r>
          </a:p>
          <a:p>
            <a:r>
              <a:rPr lang="en-US" altLang="zh-CN" dirty="0"/>
              <a:t>There are </a:t>
            </a:r>
            <a:r>
              <a:rPr lang="en-US" altLang="zh-CN" dirty="0">
                <a:solidFill>
                  <a:srgbClr val="0000CC"/>
                </a:solidFill>
              </a:rPr>
              <a:t>two forms </a:t>
            </a:r>
            <a:r>
              <a:rPr lang="en-US" altLang="zh-CN" dirty="0"/>
              <a:t>of comments in Cool. </a:t>
            </a:r>
          </a:p>
          <a:p>
            <a:pPr lvl="1"/>
            <a:r>
              <a:rPr lang="en-US" altLang="zh-CN" dirty="0"/>
              <a:t>Any characters between two dashes </a:t>
            </a:r>
            <a:r>
              <a:rPr lang="en-US" altLang="zh-CN" dirty="0">
                <a:solidFill>
                  <a:srgbClr val="FF0000"/>
                </a:solidFill>
              </a:rPr>
              <a:t>“--”</a:t>
            </a:r>
            <a:r>
              <a:rPr lang="en-US" altLang="zh-CN" dirty="0"/>
              <a:t> and the next newline(or EOF, if there is no next newline) </a:t>
            </a:r>
          </a:p>
          <a:p>
            <a:pPr lvl="1"/>
            <a:r>
              <a:rPr lang="en-US" altLang="zh-CN" dirty="0"/>
              <a:t>Comments may also be written by enclosing text in </a:t>
            </a:r>
            <a:r>
              <a:rPr lang="en-US" altLang="zh-CN" dirty="0">
                <a:solidFill>
                  <a:srgbClr val="FF0000"/>
                </a:solidFill>
              </a:rPr>
              <a:t>(* . . . *)</a:t>
            </a:r>
            <a:r>
              <a:rPr lang="en-US" altLang="zh-CN" dirty="0"/>
              <a:t>. The latter form of comment may be nested.</a:t>
            </a:r>
          </a:p>
        </p:txBody>
      </p:sp>
    </p:spTree>
    <p:extLst>
      <p:ext uri="{BB962C8B-B14F-4D97-AF65-F5344CB8AC3E}">
        <p14:creationId xmlns:p14="http://schemas.microsoft.com/office/powerpoint/2010/main" val="262104756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7821"/>
            <a:ext cx="8229600" cy="579350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Comment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"(*" </a:t>
            </a:r>
            <a:r>
              <a:rPr lang="en-US" altLang="zh-CN" sz="2400" dirty="0"/>
              <a:t>          	{ 	BEGIN(COMMENT);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	</a:t>
            </a:r>
            <a:r>
              <a:rPr lang="en-US" altLang="zh-CN" sz="2400" dirty="0" err="1"/>
              <a:t>comment_level</a:t>
            </a:r>
            <a:r>
              <a:rPr lang="en-US" altLang="zh-CN" sz="2400" dirty="0"/>
              <a:t>++;</a:t>
            </a:r>
          </a:p>
          <a:p>
            <a:pPr marL="0" indent="0">
              <a:buNone/>
            </a:pPr>
            <a:r>
              <a:rPr lang="en-US" altLang="zh-CN" sz="2400" dirty="0"/>
              <a:t>                        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&lt;COMMENT&gt;"("+"*"</a:t>
            </a:r>
            <a:r>
              <a:rPr lang="en-US" altLang="zh-CN" sz="2400" dirty="0"/>
              <a:t>        {  	</a:t>
            </a:r>
            <a:r>
              <a:rPr lang="en-US" altLang="zh-CN" sz="2400" dirty="0" err="1"/>
              <a:t>comment_level</a:t>
            </a:r>
            <a:r>
              <a:rPr lang="en-US" altLang="zh-CN" sz="2400" dirty="0"/>
              <a:t>++;</a:t>
            </a:r>
          </a:p>
          <a:p>
            <a:pPr marL="0" indent="0">
              <a:buNone/>
            </a:pPr>
            <a:r>
              <a:rPr lang="en-US" altLang="zh-CN" sz="2400" dirty="0"/>
              <a:t>                        		    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&lt;COMMENT&gt;"*"+")"</a:t>
            </a:r>
            <a:r>
              <a:rPr lang="en-US" altLang="zh-CN" sz="2400" dirty="0"/>
              <a:t>     {  </a:t>
            </a:r>
            <a:r>
              <a:rPr lang="en-US" altLang="zh-CN" sz="2400" dirty="0" err="1"/>
              <a:t>comment_level</a:t>
            </a:r>
            <a:r>
              <a:rPr lang="en-US" altLang="zh-CN" sz="2400" dirty="0"/>
              <a:t>--;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 		if (</a:t>
            </a:r>
            <a:r>
              <a:rPr lang="en-US" altLang="zh-CN" sz="2400" dirty="0" err="1"/>
              <a:t>comment_level</a:t>
            </a:r>
            <a:r>
              <a:rPr lang="en-US" altLang="zh-CN" sz="2400" dirty="0"/>
              <a:t>==0)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		 {	BEGIN(INITIAL);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 		}</a:t>
            </a:r>
          </a:p>
          <a:p>
            <a:pPr marL="0" indent="0">
              <a:buNone/>
            </a:pPr>
            <a:r>
              <a:rPr lang="en-US" altLang="zh-CN" sz="2400" dirty="0"/>
              <a:t>                        		}</a:t>
            </a:r>
          </a:p>
        </p:txBody>
      </p:sp>
    </p:spTree>
    <p:extLst>
      <p:ext uri="{BB962C8B-B14F-4D97-AF65-F5344CB8AC3E}">
        <p14:creationId xmlns:p14="http://schemas.microsoft.com/office/powerpoint/2010/main" val="250533875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Lexical Structure of</a:t>
            </a:r>
            <a:r>
              <a:rPr lang="zh-CN" altLang="en-US" dirty="0"/>
              <a:t> </a:t>
            </a:r>
            <a:r>
              <a:rPr lang="en-US" altLang="zh-CN" dirty="0"/>
              <a:t>COOL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297363"/>
          </a:xfrm>
        </p:spPr>
        <p:txBody>
          <a:bodyPr>
            <a:normAutofit/>
          </a:bodyPr>
          <a:lstStyle/>
          <a:p>
            <a:r>
              <a:rPr lang="en-US" altLang="zh-CN" dirty="0"/>
              <a:t>Tokens are defined in “</a:t>
            </a:r>
            <a:r>
              <a:rPr lang="en-US" altLang="zh-CN" dirty="0">
                <a:solidFill>
                  <a:srgbClr val="FF0000"/>
                </a:solidFill>
              </a:rPr>
              <a:t>cool-</a:t>
            </a:r>
            <a:r>
              <a:rPr lang="en-US" altLang="zh-CN" dirty="0" err="1">
                <a:solidFill>
                  <a:srgbClr val="FF0000"/>
                </a:solidFill>
              </a:rPr>
              <a:t>parse.h</a:t>
            </a:r>
            <a:r>
              <a:rPr lang="en-US" altLang="zh-CN" dirty="0"/>
              <a:t>”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3851F-F921-4C71-A4AD-CDA5969A0CE3}"/>
              </a:ext>
            </a:extLst>
          </p:cNvPr>
          <p:cNvSpPr/>
          <p:nvPr/>
        </p:nvSpPr>
        <p:spPr>
          <a:xfrm>
            <a:off x="899592" y="227687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/* Tokens.  */</a:t>
            </a:r>
          </a:p>
          <a:p>
            <a:r>
              <a:rPr lang="zh-CN" altLang="en-US" dirty="0"/>
              <a:t>#define CLASS 258</a:t>
            </a:r>
          </a:p>
          <a:p>
            <a:r>
              <a:rPr lang="zh-CN" altLang="en-US" dirty="0"/>
              <a:t>#define ELSE 259</a:t>
            </a:r>
          </a:p>
          <a:p>
            <a:r>
              <a:rPr lang="zh-CN" altLang="en-US" dirty="0"/>
              <a:t>#define FI 260</a:t>
            </a:r>
          </a:p>
          <a:p>
            <a:r>
              <a:rPr lang="zh-CN" altLang="en-US" dirty="0"/>
              <a:t>#define IF 261</a:t>
            </a:r>
          </a:p>
          <a:p>
            <a:r>
              <a:rPr lang="zh-CN" altLang="en-US" dirty="0"/>
              <a:t>#define IN 262</a:t>
            </a:r>
          </a:p>
          <a:p>
            <a:r>
              <a:rPr lang="zh-CN" altLang="en-US" dirty="0"/>
              <a:t>#define INHERITS 263</a:t>
            </a:r>
          </a:p>
          <a:p>
            <a:r>
              <a:rPr lang="zh-CN" altLang="en-US" dirty="0"/>
              <a:t>#define LET 264</a:t>
            </a:r>
          </a:p>
          <a:p>
            <a:r>
              <a:rPr lang="zh-CN" altLang="en-US" dirty="0"/>
              <a:t>#define LOOP 265</a:t>
            </a:r>
          </a:p>
          <a:p>
            <a:r>
              <a:rPr lang="zh-CN" altLang="en-US" dirty="0"/>
              <a:t>#define POOL 266</a:t>
            </a:r>
          </a:p>
          <a:p>
            <a:r>
              <a:rPr lang="zh-CN" altLang="en-US" dirty="0"/>
              <a:t>#define THEN 267</a:t>
            </a:r>
          </a:p>
          <a:p>
            <a:r>
              <a:rPr lang="zh-CN" altLang="en-US" dirty="0"/>
              <a:t>#define WHILE 268</a:t>
            </a:r>
          </a:p>
          <a:p>
            <a:r>
              <a:rPr lang="zh-CN" altLang="en-US" dirty="0"/>
              <a:t>#define CASE 269</a:t>
            </a:r>
          </a:p>
          <a:p>
            <a:r>
              <a:rPr lang="zh-CN" altLang="en-US" dirty="0"/>
              <a:t>#define ESAC 270</a:t>
            </a:r>
          </a:p>
          <a:p>
            <a:r>
              <a:rPr lang="zh-CN" altLang="en-US" dirty="0"/>
              <a:t>#define OF 271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22BFF2-0A03-4629-9143-73DCDF69FEE0}"/>
              </a:ext>
            </a:extLst>
          </p:cNvPr>
          <p:cNvSpPr/>
          <p:nvPr/>
        </p:nvSpPr>
        <p:spPr>
          <a:xfrm>
            <a:off x="3851920" y="241619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#define DARROW 272</a:t>
            </a:r>
          </a:p>
          <a:p>
            <a:r>
              <a:rPr lang="zh-CN" altLang="en-US" dirty="0"/>
              <a:t>#define NEW 273</a:t>
            </a:r>
          </a:p>
          <a:p>
            <a:r>
              <a:rPr lang="zh-CN" altLang="en-US" dirty="0"/>
              <a:t>#define ISVOID 274</a:t>
            </a:r>
          </a:p>
          <a:p>
            <a:r>
              <a:rPr lang="zh-CN" altLang="en-US" dirty="0"/>
              <a:t>#define STR_CONST 275</a:t>
            </a:r>
          </a:p>
          <a:p>
            <a:r>
              <a:rPr lang="zh-CN" altLang="en-US" dirty="0"/>
              <a:t>#define INT_CONST 276</a:t>
            </a:r>
          </a:p>
          <a:p>
            <a:r>
              <a:rPr lang="zh-CN" altLang="en-US" dirty="0"/>
              <a:t>#define BOOL_CONST 277</a:t>
            </a:r>
          </a:p>
          <a:p>
            <a:r>
              <a:rPr lang="zh-CN" altLang="en-US" dirty="0"/>
              <a:t>#define TYPEID 278</a:t>
            </a:r>
          </a:p>
          <a:p>
            <a:r>
              <a:rPr lang="zh-CN" altLang="en-US" dirty="0"/>
              <a:t>#define OBJECTID 279</a:t>
            </a:r>
          </a:p>
          <a:p>
            <a:r>
              <a:rPr lang="zh-CN" altLang="en-US" dirty="0"/>
              <a:t>#define ASSIGN 280</a:t>
            </a:r>
          </a:p>
          <a:p>
            <a:r>
              <a:rPr lang="zh-CN" altLang="en-US" dirty="0"/>
              <a:t>#define NOT 281</a:t>
            </a:r>
          </a:p>
          <a:p>
            <a:r>
              <a:rPr lang="zh-CN" altLang="en-US" dirty="0"/>
              <a:t>#define LE 282</a:t>
            </a:r>
          </a:p>
          <a:p>
            <a:r>
              <a:rPr lang="zh-CN" altLang="en-US" dirty="0"/>
              <a:t>#define ERROR 283</a:t>
            </a:r>
          </a:p>
          <a:p>
            <a:r>
              <a:rPr lang="zh-CN" altLang="en-US" dirty="0"/>
              <a:t>#define LET_STMT 285</a:t>
            </a:r>
          </a:p>
        </p:txBody>
      </p:sp>
    </p:spTree>
    <p:extLst>
      <p:ext uri="{BB962C8B-B14F-4D97-AF65-F5344CB8AC3E}">
        <p14:creationId xmlns:p14="http://schemas.microsoft.com/office/powerpoint/2010/main" val="295383963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write rules for tokens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Integers: </a:t>
            </a:r>
            <a:r>
              <a:rPr lang="en-US" altLang="zh-CN" dirty="0"/>
              <a:t>non-empty strings of digits 0-9</a:t>
            </a:r>
          </a:p>
          <a:p>
            <a:pPr marL="0" indent="0">
              <a:buNone/>
            </a:pPr>
            <a:r>
              <a:rPr lang="en-US" altLang="zh-CN" dirty="0"/>
              <a:t>[0-9]+       {  	</a:t>
            </a:r>
            <a:r>
              <a:rPr lang="en-US" altLang="zh-CN" dirty="0" err="1"/>
              <a:t>cool_yylval.symbol</a:t>
            </a:r>
            <a:r>
              <a:rPr lang="en-US" altLang="zh-CN" dirty="0"/>
              <a:t> = 				</a:t>
            </a:r>
            <a:r>
              <a:rPr lang="en-US" altLang="zh-CN" dirty="0" err="1"/>
              <a:t>inttable.add_string</a:t>
            </a:r>
            <a:r>
              <a:rPr lang="en-US" altLang="zh-CN" dirty="0"/>
              <a:t>(</a:t>
            </a:r>
            <a:r>
              <a:rPr lang="en-US" altLang="zh-CN" dirty="0" err="1"/>
              <a:t>yytext</a:t>
            </a:r>
            <a:r>
              <a:rPr lang="en-US" altLang="zh-CN" dirty="0"/>
              <a:t>); </a:t>
            </a:r>
          </a:p>
          <a:p>
            <a:pPr marL="0" indent="0">
              <a:buNone/>
            </a:pPr>
            <a:r>
              <a:rPr lang="en-US" altLang="zh-CN" dirty="0"/>
              <a:t>                           	</a:t>
            </a:r>
            <a:r>
              <a:rPr lang="en-US" altLang="zh-CN" dirty="0" err="1"/>
              <a:t>curr_lineno</a:t>
            </a:r>
            <a:r>
              <a:rPr lang="en-US" altLang="zh-CN" dirty="0"/>
              <a:t> = </a:t>
            </a:r>
            <a:r>
              <a:rPr lang="en-US" altLang="zh-CN" dirty="0" err="1"/>
              <a:t>yylineno</a:t>
            </a:r>
            <a:r>
              <a:rPr lang="en-US" altLang="zh-CN" dirty="0"/>
              <a:t>;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	return INT_CONST;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57004485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3CE86-F52D-444E-9EC8-B79FA184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328592"/>
          </a:xfrm>
        </p:spPr>
        <p:txBody>
          <a:bodyPr>
            <a:normAutofit/>
          </a:bodyPr>
          <a:lstStyle/>
          <a:p>
            <a:r>
              <a:rPr lang="en-US" altLang="zh-CN" dirty="0"/>
              <a:t>The global variable </a:t>
            </a:r>
            <a:r>
              <a:rPr lang="en-US" altLang="zh-CN" dirty="0" err="1">
                <a:solidFill>
                  <a:srgbClr val="FF0000"/>
                </a:solidFill>
              </a:rPr>
              <a:t>yylval</a:t>
            </a:r>
            <a:r>
              <a:rPr lang="en-US" altLang="zh-CN" dirty="0"/>
              <a:t> which </a:t>
            </a:r>
            <a:r>
              <a:rPr lang="en-US" altLang="zh-CN" dirty="0" err="1"/>
              <a:t>lex</a:t>
            </a:r>
            <a:r>
              <a:rPr lang="en-US" altLang="zh-CN" dirty="0"/>
              <a:t> uses to return token values is declared as a </a:t>
            </a:r>
            <a:r>
              <a:rPr lang="en-US" altLang="zh-CN" dirty="0">
                <a:solidFill>
                  <a:srgbClr val="FF0000"/>
                </a:solidFill>
              </a:rPr>
              <a:t>YYSTYPE</a:t>
            </a:r>
            <a:r>
              <a:rPr lang="en-US" altLang="zh-CN" dirty="0"/>
              <a:t> union.</a:t>
            </a:r>
            <a:endParaRPr lang="zh-CN" altLang="en-US" dirty="0"/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YYSTYPE</a:t>
            </a:r>
            <a:r>
              <a:rPr lang="en-US" altLang="zh-CN" dirty="0"/>
              <a:t> is a union defining all the possible values tokens  may have. </a:t>
            </a:r>
          </a:p>
          <a:p>
            <a:r>
              <a:rPr lang="en-US" altLang="zh-CN" dirty="0"/>
              <a:t>The key to returning a string or any complex type via </a:t>
            </a:r>
            <a:r>
              <a:rPr lang="en-US" altLang="zh-CN" dirty="0" err="1">
                <a:solidFill>
                  <a:srgbClr val="FF0000"/>
                </a:solidFill>
              </a:rPr>
              <a:t>yylval</a:t>
            </a:r>
            <a:r>
              <a:rPr lang="en-US" altLang="zh-CN" dirty="0"/>
              <a:t> is the </a:t>
            </a:r>
            <a:r>
              <a:rPr lang="en-US" altLang="zh-CN" dirty="0">
                <a:solidFill>
                  <a:srgbClr val="FF0000"/>
                </a:solidFill>
              </a:rPr>
              <a:t>YYSTYPE</a:t>
            </a:r>
            <a:r>
              <a:rPr lang="en-US" altLang="zh-CN" dirty="0"/>
              <a:t> union created by </a:t>
            </a:r>
            <a:r>
              <a:rPr lang="en-US" altLang="zh-CN" dirty="0" err="1"/>
              <a:t>yacc</a:t>
            </a:r>
            <a:r>
              <a:rPr lang="en-US" altLang="zh-CN" dirty="0"/>
              <a:t> in the </a:t>
            </a:r>
            <a:r>
              <a:rPr lang="en-US" altLang="zh-CN" dirty="0" err="1"/>
              <a:t>y.tab.h</a:t>
            </a:r>
            <a:r>
              <a:rPr lang="en-US" altLang="zh-CN" dirty="0"/>
              <a:t> file(“</a:t>
            </a:r>
            <a:r>
              <a:rPr lang="en-US" altLang="zh-CN" dirty="0">
                <a:solidFill>
                  <a:srgbClr val="FF0000"/>
                </a:solidFill>
              </a:rPr>
              <a:t>cool-</a:t>
            </a:r>
            <a:r>
              <a:rPr lang="en-US" altLang="zh-CN" dirty="0" err="1">
                <a:solidFill>
                  <a:srgbClr val="FF0000"/>
                </a:solidFill>
              </a:rPr>
              <a:t>parse.h</a:t>
            </a:r>
            <a:r>
              <a:rPr lang="en-US" altLang="zh-CN" dirty="0"/>
              <a:t>”).  </a:t>
            </a:r>
          </a:p>
        </p:txBody>
      </p:sp>
    </p:spTree>
    <p:extLst>
      <p:ext uri="{BB962C8B-B14F-4D97-AF65-F5344CB8AC3E}">
        <p14:creationId xmlns:p14="http://schemas.microsoft.com/office/powerpoint/2010/main" val="63154998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Identifiers </a:t>
            </a:r>
            <a:r>
              <a:rPr lang="en-US" altLang="zh-CN" dirty="0"/>
              <a:t>are strings consisting of letters, digits, and the underscore character.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type identifiers: </a:t>
            </a:r>
            <a:r>
              <a:rPr lang="en-US" altLang="zh-CN" dirty="0"/>
              <a:t>begin with a capital letter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object identifiers: </a:t>
            </a:r>
            <a:r>
              <a:rPr lang="en-US" altLang="zh-CN" dirty="0"/>
              <a:t>begin with a lower case letter</a:t>
            </a:r>
          </a:p>
          <a:p>
            <a:pPr marL="3429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{CAPITAL}({CHAR}|{DIGIT}|"_")*       				</a:t>
            </a:r>
            <a:r>
              <a:rPr lang="en-US" altLang="zh-CN" dirty="0"/>
              <a:t>{  	</a:t>
            </a:r>
            <a:r>
              <a:rPr lang="en-US" altLang="zh-CN" dirty="0" err="1"/>
              <a:t>cool_yylval.symbol</a:t>
            </a:r>
            <a:r>
              <a:rPr lang="en-US" altLang="zh-CN" dirty="0"/>
              <a:t> = 					</a:t>
            </a:r>
            <a:r>
              <a:rPr lang="en-US" altLang="zh-CN" dirty="0" err="1"/>
              <a:t>stringtable.add_string</a:t>
            </a:r>
            <a:r>
              <a:rPr lang="en-US" altLang="zh-CN" dirty="0"/>
              <a:t>(</a:t>
            </a:r>
            <a:r>
              <a:rPr lang="en-US" altLang="zh-CN" dirty="0" err="1"/>
              <a:t>yytext</a:t>
            </a:r>
            <a:r>
              <a:rPr lang="en-US" altLang="zh-CN" dirty="0"/>
              <a:t>); </a:t>
            </a:r>
          </a:p>
          <a:p>
            <a:pPr marL="342900" lvl="1" indent="0">
              <a:buNone/>
            </a:pPr>
            <a:r>
              <a:rPr lang="en-US" altLang="zh-CN" dirty="0"/>
              <a:t>                           	</a:t>
            </a:r>
            <a:r>
              <a:rPr lang="en-US" altLang="zh-CN" dirty="0" err="1"/>
              <a:t>curr_lineno</a:t>
            </a:r>
            <a:r>
              <a:rPr lang="en-US" altLang="zh-CN" dirty="0"/>
              <a:t> = </a:t>
            </a:r>
            <a:r>
              <a:rPr lang="en-US" altLang="zh-CN" dirty="0" err="1"/>
              <a:t>yylineno</a:t>
            </a:r>
            <a:r>
              <a:rPr lang="en-US" altLang="zh-CN" dirty="0"/>
              <a:t>;                 </a:t>
            </a:r>
          </a:p>
          <a:p>
            <a:pPr marL="342900" lvl="1" indent="0">
              <a:buNone/>
            </a:pPr>
            <a:r>
              <a:rPr lang="en-US" altLang="zh-CN" dirty="0"/>
              <a:t>                           	return TYPEID;</a:t>
            </a:r>
          </a:p>
          <a:p>
            <a:pPr marL="342900" lvl="1" indent="0">
              <a:buNone/>
            </a:pPr>
            <a:r>
              <a:rPr lang="en-US" altLang="zh-CN" dirty="0"/>
              <a:t>		} </a:t>
            </a:r>
          </a:p>
        </p:txBody>
      </p:sp>
    </p:spTree>
    <p:extLst>
      <p:ext uri="{BB962C8B-B14F-4D97-AF65-F5344CB8AC3E}">
        <p14:creationId xmlns:p14="http://schemas.microsoft.com/office/powerpoint/2010/main" val="403755660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write rules for tokens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Token class of COOL: </a:t>
            </a:r>
            <a:r>
              <a:rPr lang="en-US" altLang="zh-CN" dirty="0">
                <a:solidFill>
                  <a:srgbClr val="FF0000"/>
                </a:solidFill>
              </a:rPr>
              <a:t>special notation: </a:t>
            </a:r>
            <a:r>
              <a:rPr lang="en-US" altLang="zh-CN" dirty="0"/>
              <a:t>+ - { } ; </a:t>
            </a:r>
          </a:p>
          <a:p>
            <a:pPr marL="3429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{DARROW}</a:t>
            </a:r>
            <a:r>
              <a:rPr lang="en-US" altLang="zh-CN" dirty="0"/>
              <a:t>		</a:t>
            </a:r>
          </a:p>
          <a:p>
            <a:pPr marL="342900" lvl="1" indent="0">
              <a:buNone/>
            </a:pPr>
            <a:r>
              <a:rPr lang="en-US" altLang="zh-CN" dirty="0"/>
              <a:t>{  </a:t>
            </a:r>
            <a:r>
              <a:rPr lang="en-US" altLang="zh-CN" dirty="0" err="1"/>
              <a:t>curr_lineno</a:t>
            </a:r>
            <a:r>
              <a:rPr lang="en-US" altLang="zh-CN" dirty="0"/>
              <a:t> = </a:t>
            </a:r>
            <a:r>
              <a:rPr lang="en-US" altLang="zh-CN" dirty="0" err="1"/>
              <a:t>yylineno</a:t>
            </a:r>
            <a:r>
              <a:rPr lang="en-US" altLang="zh-CN" dirty="0"/>
              <a:t>;  return DARROW;    }	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"&lt;-"</a:t>
            </a:r>
            <a:r>
              <a:rPr lang="en-US" altLang="zh-CN" dirty="0"/>
              <a:t>		    </a:t>
            </a:r>
          </a:p>
          <a:p>
            <a:pPr marL="342900" lvl="1" indent="0">
              <a:buNone/>
            </a:pPr>
            <a:r>
              <a:rPr lang="en-US" altLang="zh-CN" dirty="0"/>
              <a:t>{  </a:t>
            </a:r>
            <a:r>
              <a:rPr lang="en-US" altLang="zh-CN" dirty="0" err="1"/>
              <a:t>curr_lineno</a:t>
            </a:r>
            <a:r>
              <a:rPr lang="en-US" altLang="zh-CN" dirty="0"/>
              <a:t> = </a:t>
            </a:r>
            <a:r>
              <a:rPr lang="en-US" altLang="zh-CN" dirty="0" err="1"/>
              <a:t>yylineno</a:t>
            </a:r>
            <a:r>
              <a:rPr lang="en-US" altLang="zh-CN" dirty="0"/>
              <a:t>;  return ASSIGN;    } 	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"+" </a:t>
            </a:r>
            <a:r>
              <a:rPr lang="en-US" altLang="zh-CN" dirty="0"/>
              <a:t>			</a:t>
            </a:r>
          </a:p>
          <a:p>
            <a:pPr marL="342900" lvl="1" indent="0">
              <a:buNone/>
            </a:pPr>
            <a:r>
              <a:rPr lang="en-US" altLang="zh-CN" dirty="0"/>
              <a:t>{  </a:t>
            </a:r>
            <a:r>
              <a:rPr lang="en-US" altLang="zh-CN" dirty="0" err="1"/>
              <a:t>curr_lineno</a:t>
            </a:r>
            <a:r>
              <a:rPr lang="en-US" altLang="zh-CN" dirty="0"/>
              <a:t> = </a:t>
            </a:r>
            <a:r>
              <a:rPr lang="en-US" altLang="zh-CN" dirty="0" err="1"/>
              <a:t>yylineno</a:t>
            </a:r>
            <a:r>
              <a:rPr lang="en-US" altLang="zh-CN" dirty="0"/>
              <a:t>;  return </a:t>
            </a:r>
            <a:r>
              <a:rPr lang="en-US" altLang="zh-CN" dirty="0" err="1"/>
              <a:t>int</a:t>
            </a:r>
            <a:r>
              <a:rPr lang="en-US" altLang="zh-CN" dirty="0"/>
              <a:t>('+');  }</a:t>
            </a:r>
          </a:p>
        </p:txBody>
      </p:sp>
    </p:spTree>
    <p:extLst>
      <p:ext uri="{BB962C8B-B14F-4D97-AF65-F5344CB8AC3E}">
        <p14:creationId xmlns:p14="http://schemas.microsoft.com/office/powerpoint/2010/main" val="374793664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write rules for tokens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Token class of </a:t>
            </a:r>
            <a:r>
              <a:rPr lang="en-US" altLang="zh-CN" dirty="0" err="1"/>
              <a:t>COOL:</a:t>
            </a:r>
            <a:r>
              <a:rPr lang="en-US" altLang="zh-CN" dirty="0" err="1">
                <a:solidFill>
                  <a:srgbClr val="FF0000"/>
                </a:solidFill>
              </a:rPr>
              <a:t>Keywords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class, else, false, fi, if, in, inherits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"class" </a:t>
            </a:r>
            <a:r>
              <a:rPr lang="en-US" altLang="zh-CN" dirty="0"/>
              <a:t>	       </a:t>
            </a:r>
          </a:p>
          <a:p>
            <a:pPr marL="342900" lvl="1" indent="0">
              <a:buNone/>
            </a:pPr>
            <a:r>
              <a:rPr lang="en-US" altLang="zh-CN" dirty="0"/>
              <a:t> {  </a:t>
            </a:r>
            <a:r>
              <a:rPr lang="en-US" altLang="zh-CN" dirty="0" err="1"/>
              <a:t>curr_lineno</a:t>
            </a:r>
            <a:r>
              <a:rPr lang="en-US" altLang="zh-CN" dirty="0"/>
              <a:t> = </a:t>
            </a:r>
            <a:r>
              <a:rPr lang="en-US" altLang="zh-CN" dirty="0" err="1"/>
              <a:t>yylineno</a:t>
            </a:r>
            <a:r>
              <a:rPr lang="en-US" altLang="zh-CN" dirty="0"/>
              <a:t>;  return CLASS; }	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“else"</a:t>
            </a:r>
            <a:r>
              <a:rPr lang="en-US" altLang="zh-CN" dirty="0"/>
              <a:t>        </a:t>
            </a:r>
          </a:p>
          <a:p>
            <a:pPr marL="342900" lvl="1" indent="0">
              <a:buNone/>
            </a:pPr>
            <a:r>
              <a:rPr lang="en-US" altLang="zh-CN" dirty="0"/>
              <a:t> {  </a:t>
            </a:r>
            <a:r>
              <a:rPr lang="en-US" altLang="zh-CN" dirty="0" err="1"/>
              <a:t>curr_lineno</a:t>
            </a:r>
            <a:r>
              <a:rPr lang="en-US" altLang="zh-CN" dirty="0"/>
              <a:t> = </a:t>
            </a:r>
            <a:r>
              <a:rPr lang="en-US" altLang="zh-CN" dirty="0" err="1"/>
              <a:t>yylineno</a:t>
            </a:r>
            <a:r>
              <a:rPr lang="en-US" altLang="zh-CN" dirty="0"/>
              <a:t>;  return ELSE;  }</a:t>
            </a:r>
          </a:p>
        </p:txBody>
      </p:sp>
    </p:spTree>
    <p:extLst>
      <p:ext uri="{BB962C8B-B14F-4D97-AF65-F5344CB8AC3E}">
        <p14:creationId xmlns:p14="http://schemas.microsoft.com/office/powerpoint/2010/main" val="284515715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Lexical Structure of</a:t>
            </a:r>
            <a:r>
              <a:rPr lang="zh-CN" altLang="en-US" dirty="0"/>
              <a:t> </a:t>
            </a:r>
            <a:r>
              <a:rPr lang="en-US" altLang="zh-CN" dirty="0"/>
              <a:t>COOL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Token class of COOL: </a:t>
            </a:r>
            <a:r>
              <a:rPr lang="en-US" altLang="zh-CN" dirty="0">
                <a:solidFill>
                  <a:srgbClr val="FF0000"/>
                </a:solidFill>
              </a:rPr>
              <a:t>white space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blank, \n, \t, \r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42900" lvl="1" indent="0">
              <a:buNone/>
            </a:pPr>
            <a:r>
              <a:rPr lang="pt-BR" altLang="zh-CN" dirty="0">
                <a:solidFill>
                  <a:srgbClr val="FF0000"/>
                </a:solidFill>
              </a:rPr>
              <a:t>[ \n\f\r\t\v]</a:t>
            </a:r>
            <a:r>
              <a:rPr lang="en-US" altLang="zh-CN" dirty="0"/>
              <a:t>			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18222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String </a:t>
            </a:r>
          </a:p>
          <a:p>
            <a:r>
              <a:rPr lang="en-US" altLang="zh-CN" dirty="0"/>
              <a:t>enclosed in double quotes "...".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\"</a:t>
            </a:r>
            <a:r>
              <a:rPr lang="en-US" altLang="zh-CN" sz="2400" dirty="0"/>
              <a:t>     			{	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string_buf</a:t>
            </a:r>
            <a:r>
              <a:rPr lang="en-US" altLang="zh-CN" sz="2400" dirty="0"/>
              <a:t>, "");</a:t>
            </a:r>
          </a:p>
          <a:p>
            <a:pPr marL="0" indent="0">
              <a:buNone/>
            </a:pPr>
            <a:r>
              <a:rPr lang="en-US" altLang="zh-CN" sz="2400" dirty="0"/>
              <a:t>                    			BEGIN(STRING);</a:t>
            </a:r>
          </a:p>
          <a:p>
            <a:pPr marL="0" indent="0">
              <a:buNone/>
            </a:pPr>
            <a:r>
              <a:rPr lang="en-US" altLang="zh-CN" sz="2400" dirty="0"/>
              <a:t>                		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&lt;STRING&gt;\"</a:t>
            </a:r>
            <a:r>
              <a:rPr lang="en-US" altLang="zh-CN" sz="2400" dirty="0"/>
              <a:t>      {BEGIN(INITIAL); </a:t>
            </a:r>
          </a:p>
          <a:p>
            <a:pPr marL="0" indent="0">
              <a:buNone/>
            </a:pPr>
            <a:r>
              <a:rPr lang="en-US" altLang="zh-CN" sz="2400" dirty="0"/>
              <a:t>                    		</a:t>
            </a:r>
            <a:r>
              <a:rPr lang="en-US" altLang="zh-CN" sz="2400" dirty="0" err="1"/>
              <a:t>curr_lineno</a:t>
            </a:r>
            <a:r>
              <a:rPr lang="en-US" altLang="zh-CN" sz="2400" dirty="0"/>
              <a:t>=</a:t>
            </a:r>
            <a:r>
              <a:rPr lang="en-US" altLang="zh-CN" sz="2400" dirty="0" err="1"/>
              <a:t>yylineno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cool_yylval.symbol</a:t>
            </a:r>
            <a:r>
              <a:rPr lang="en-US" altLang="zh-CN" sz="2400" dirty="0"/>
              <a:t> = 			</a:t>
            </a:r>
            <a:r>
              <a:rPr lang="en-US" altLang="zh-CN" sz="2400" dirty="0" err="1"/>
              <a:t>stringtable.add_string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string_buf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		return STR_CONST;</a:t>
            </a:r>
          </a:p>
          <a:p>
            <a:pPr marL="0" indent="0">
              <a:buNone/>
            </a:pPr>
            <a:r>
              <a:rPr lang="en-US" altLang="zh-CN" sz="2400" dirty="0"/>
              <a:t>                		}</a:t>
            </a:r>
          </a:p>
        </p:txBody>
      </p:sp>
    </p:spTree>
    <p:extLst>
      <p:ext uri="{BB962C8B-B14F-4D97-AF65-F5344CB8AC3E}">
        <p14:creationId xmlns:p14="http://schemas.microsoft.com/office/powerpoint/2010/main" val="1646871009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mpilers&amp;quot;&quot;/&gt;&lt;property id=&quot;20307&quot; value=&quot;259&quot;/&gt;&lt;/object&gt;&lt;object type=&quot;3&quot; unique_id=&quot;10711&quot;&gt;&lt;property id=&quot;20148&quot; value=&quot;5&quot;/&gt;&lt;property id=&quot;20300&quot; value=&quot;Slide 10 - &amp;quot;Auto Grading&amp;quot;&quot;/&gt;&lt;property id=&quot;20307&quot; value=&quot;270&quot;/&gt;&lt;/object&gt;&lt;object type=&quot;3&quot; unique_id=&quot;14941&quot;&gt;&lt;property id=&quot;20148&quot; value=&quot;5&quot;/&gt;&lt;property id=&quot;20300&quot; value=&quot;Slide 9 - &amp;quot;Auto Grading&amp;quot;&quot;/&gt;&lt;property id=&quot;20307&quot; value=&quot;282&quot;/&gt;&lt;/object&gt;&lt;object type=&quot;3&quot; unique_id=&quot;17347&quot;&gt;&lt;property id=&quot;20148&quot; value=&quot;5&quot;/&gt;&lt;property id=&quot;20300&quot; value=&quot;Slide 2 - &amp;quot;Compilers&amp;quot;&quot;/&gt;&lt;property id=&quot;20307&quot; value=&quot;294&quot;/&gt;&lt;/object&gt;&lt;object type=&quot;3&quot; unique_id=&quot;18345&quot;&gt;&lt;property id=&quot;20148&quot; value=&quot;5&quot;/&gt;&lt;property id=&quot;20300&quot; value=&quot;Slide 5 - &amp;quot;Programming Assignment 1 (PA1)&amp;quot;&quot;/&gt;&lt;property id=&quot;20307&quot; value=&quot;296&quot;/&gt;&lt;/object&gt;&lt;object type=&quot;3&quot; unique_id=&quot;18535&quot;&gt;&lt;property id=&quot;20148&quot; value=&quot;5&quot;/&gt;&lt;property id=&quot;20300&quot; value=&quot;Slide 6 - &amp;quot;Programming Assignment 1 (PA1)&amp;quot;&quot;/&gt;&lt;property id=&quot;20307&quot; value=&quot;297&quot;/&gt;&lt;/object&gt;&lt;object type=&quot;3&quot; unique_id=&quot;18663&quot;&gt;&lt;property id=&quot;20148&quot; value=&quot;5&quot;/&gt;&lt;property id=&quot;20300&quot; value=&quot;Slide 7 - &amp;quot;Programming Assignment 1 (PA1)&amp;quot;&quot;/&gt;&lt;property id=&quot;20307&quot; value=&quot;298&quot;/&gt;&lt;/object&gt;&lt;object type=&quot;3&quot; unique_id=&quot;18894&quot;&gt;&lt;property id=&quot;20148&quot; value=&quot;5&quot;/&gt;&lt;property id=&quot;20300&quot; value=&quot;Slide 11 - &amp;quot;Programming Assignment 1 (PA1)&amp;quot;&quot;/&gt;&lt;property id=&quot;20307&quot; value=&quot;299&quot;/&gt;&lt;/object&gt;&lt;object type=&quot;3&quot; unique_id=&quot;19000&quot;&gt;&lt;property id=&quot;20148&quot; value=&quot;5&quot;/&gt;&lt;property id=&quot;20300&quot; value=&quot;Slide 8 - &amp;quot;Programming Assignment 1 (PA1)&amp;quot;&quot;/&gt;&lt;property id=&quot;20307&quot; value=&quot;300&quot;/&gt;&lt;/object&gt;&lt;object type=&quot;3&quot; unique_id=&quot;19068&quot;&gt;&lt;property id=&quot;20148&quot; value=&quot;5&quot;/&gt;&lt;property id=&quot;20300&quot; value=&quot;Slide 4 - &amp;quot;PA1&amp;quot;&quot;/&gt;&lt;property id=&quot;20307&quot; value=&quot;269&quot;/&gt;&lt;/object&gt;&lt;object type=&quot;3&quot; unique_id=&quot;19461&quot;&gt;&lt;property id=&quot;20148&quot; value=&quot;5&quot;/&gt;&lt;property id=&quot;20300&quot; value=&quot;Slide 12 - &amp;quot;Lexical Structure of COOL&amp;quot;&quot;/&gt;&lt;property id=&quot;20307&quot; value=&quot;317&quot;/&gt;&lt;/object&gt;&lt;object type=&quot;3&quot; unique_id=&quot;19462&quot;&gt;&lt;property id=&quot;20148&quot; value=&quot;5&quot;/&gt;&lt;property id=&quot;20300&quot; value=&quot;Slide 13 - &amp;quot;Lexical Structure of COOL&amp;quot;&quot;/&gt;&lt;property id=&quot;20307&quot; value=&quot;318&quot;/&gt;&lt;/object&gt;&lt;object type=&quot;3&quot; unique_id=&quot;19463&quot;&gt;&lt;property id=&quot;20148&quot; value=&quot;5&quot;/&gt;&lt;property id=&quot;20300&quot; value=&quot;Slide 18&quot;/&gt;&lt;property id=&quot;20307&quot; value=&quot;319&quot;/&gt;&lt;/object&gt;&lt;object type=&quot;3&quot; unique_id=&quot;19464&quot;&gt;&lt;property id=&quot;20148&quot; value=&quot;5&quot;/&gt;&lt;property id=&quot;20300&quot; value=&quot;Slide 21 - &amp;quot;Lexical Structure of COOL&amp;quot;&quot;/&gt;&lt;property id=&quot;20307&quot; value=&quot;320&quot;/&gt;&lt;/object&gt;&lt;object type=&quot;3&quot; unique_id=&quot;19573&quot;&gt;&lt;property id=&quot;20148&quot; value=&quot;5&quot;/&gt;&lt;property id=&quot;20300&quot; value=&quot;Slide 14&quot;/&gt;&lt;property id=&quot;20307&quot; value=&quot;321&quot;/&gt;&lt;/object&gt;&lt;object type=&quot;3&quot; unique_id=&quot;19858&quot;&gt;&lt;property id=&quot;20148&quot; value=&quot;5&quot;/&gt;&lt;property id=&quot;20300&quot; value=&quot;Slide 15 - &amp;quot;Lexical Structure of COOL&amp;quot;&quot;/&gt;&lt;property id=&quot;20307&quot; value=&quot;322&quot;/&gt;&lt;/object&gt;&lt;object type=&quot;3&quot; unique_id=&quot;19859&quot;&gt;&lt;property id=&quot;20148&quot; value=&quot;5&quot;/&gt;&lt;property id=&quot;20300&quot; value=&quot;Slide 16 - &amp;quot;Lexical Structure of COOL&amp;quot;&quot;/&gt;&lt;property id=&quot;20307&quot; value=&quot;323&quot;/&gt;&lt;/object&gt;&lt;object type=&quot;3&quot; unique_id=&quot;19860&quot;&gt;&lt;property id=&quot;20148&quot; value=&quot;5&quot;/&gt;&lt;property id=&quot;20300&quot; value=&quot;Slide 17 - &amp;quot;Lexical Structure of COOL&amp;quot;&quot;/&gt;&lt;property id=&quot;20307&quot; value=&quot;324&quot;/&gt;&lt;/object&gt;&lt;object type=&quot;3&quot; unique_id=&quot;20047&quot;&gt;&lt;property id=&quot;20148&quot; value=&quot;5&quot;/&gt;&lt;property id=&quot;20300&quot; value=&quot;Slide 19&quot;/&gt;&lt;property id=&quot;20307&quot; value=&quot;325&quot;/&gt;&lt;/object&gt;&lt;object type=&quot;3&quot; unique_id=&quot;20208&quot;&gt;&lt;property id=&quot;20148&quot; value=&quot;5&quot;/&gt;&lt;property id=&quot;20300&quot; value=&quot;Slide 20&quot;/&gt;&lt;property id=&quot;20307&quot; value=&quot;326&quot;/&gt;&lt;/object&gt;&lt;object type=&quot;3&quot; unique_id=&quot;20702&quot;&gt;&lt;property id=&quot;20148&quot; value=&quot;5&quot;/&gt;&lt;property id=&quot;20300&quot; value=&quot;Slide 22 - &amp;quot;Lexical Structure of COOL&amp;quot;&quot;/&gt;&lt;property id=&quot;20307&quot; value=&quot;327&quot;/&gt;&lt;/object&gt;&lt;object type=&quot;3&quot; unique_id=&quot;20795&quot;&gt;&lt;property id=&quot;20148&quot; value=&quot;5&quot;/&gt;&lt;property id=&quot;20300&quot; value=&quot;Slide 23&quot;/&gt;&lt;property id=&quot;20307&quot; value=&quot;328&quot;/&gt;&lt;/object&gt;&lt;object type=&quot;3&quot; unique_id=&quot;21275&quot;&gt;&lt;property id=&quot;20148&quot; value=&quot;5&quot;/&gt;&lt;property id=&quot;20300&quot; value=&quot;Slide 3 - &amp;quot;Compilers&amp;quot;&quot;/&gt;&lt;property id=&quot;20307&quot; value=&quot;330&quot;/&gt;&lt;/object&gt;&lt;/object&gt;&lt;object type=&quot;8&quot; unique_id=&quot;1005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项目状态报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960</Words>
  <Application>Microsoft Office PowerPoint</Application>
  <PresentationFormat>全屏显示(4:3)</PresentationFormat>
  <Paragraphs>138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方正舒体</vt:lpstr>
      <vt:lpstr>宋体</vt:lpstr>
      <vt:lpstr>Arial</vt:lpstr>
      <vt:lpstr>Calibri</vt:lpstr>
      <vt:lpstr>Courier New</vt:lpstr>
      <vt:lpstr>Georgia</vt:lpstr>
      <vt:lpstr>项目状态报告</vt:lpstr>
      <vt:lpstr>Lexical Structure of COOL</vt:lpstr>
      <vt:lpstr>Lexical Structure of COOL</vt:lpstr>
      <vt:lpstr>How to write rules for tokens</vt:lpstr>
      <vt:lpstr>PowerPoint 演示文稿</vt:lpstr>
      <vt:lpstr>PowerPoint 演示文稿</vt:lpstr>
      <vt:lpstr>How to write rules for tokens</vt:lpstr>
      <vt:lpstr>How to write rules for tokens</vt:lpstr>
      <vt:lpstr>Lexical Structure of COOL</vt:lpstr>
      <vt:lpstr>PowerPoint 演示文稿</vt:lpstr>
      <vt:lpstr>PowerPoint 演示文稿</vt:lpstr>
      <vt:lpstr>PowerPoint 演示文稿</vt:lpstr>
      <vt:lpstr>Lexical Structure of COOL</vt:lpstr>
      <vt:lpstr>Lexical Structure of COOL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2015-08-11T03:25:55Z</dcterms:created>
  <dcterms:modified xsi:type="dcterms:W3CDTF">2020-05-04T03:01:40Z</dcterms:modified>
</cp:coreProperties>
</file>