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72" r:id="rId2"/>
    <p:sldId id="260" r:id="rId3"/>
    <p:sldId id="261" r:id="rId4"/>
    <p:sldId id="262" r:id="rId5"/>
    <p:sldId id="297" r:id="rId6"/>
    <p:sldId id="263" r:id="rId7"/>
    <p:sldId id="299" r:id="rId8"/>
    <p:sldId id="280" r:id="rId9"/>
    <p:sldId id="281" r:id="rId10"/>
    <p:sldId id="283" r:id="rId11"/>
    <p:sldId id="296" r:id="rId12"/>
    <p:sldId id="264" r:id="rId13"/>
    <p:sldId id="298" r:id="rId14"/>
    <p:sldId id="284" r:id="rId15"/>
    <p:sldId id="285" r:id="rId16"/>
    <p:sldId id="287" r:id="rId17"/>
    <p:sldId id="288" r:id="rId18"/>
    <p:sldId id="289" r:id="rId19"/>
    <p:sldId id="295" r:id="rId20"/>
    <p:sldId id="290" r:id="rId21"/>
    <p:sldId id="291" r:id="rId22"/>
    <p:sldId id="292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72"/>
            <p14:sldId id="260"/>
            <p14:sldId id="261"/>
            <p14:sldId id="262"/>
            <p14:sldId id="297"/>
            <p14:sldId id="263"/>
            <p14:sldId id="299"/>
            <p14:sldId id="280"/>
            <p14:sldId id="281"/>
            <p14:sldId id="283"/>
            <p14:sldId id="296"/>
            <p14:sldId id="264"/>
            <p14:sldId id="298"/>
            <p14:sldId id="284"/>
            <p14:sldId id="285"/>
            <p14:sldId id="287"/>
            <p14:sldId id="288"/>
            <p14:sldId id="289"/>
            <p14:sldId id="295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9614" autoAdjust="0"/>
  </p:normalViewPr>
  <p:slideViewPr>
    <p:cSldViewPr>
      <p:cViewPr varScale="1">
        <p:scale>
          <a:sx n="60" d="100"/>
          <a:sy n="60" d="100"/>
        </p:scale>
        <p:origin x="1632" y="5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2020/05/07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625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6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715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4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C3846-8D4C-4326-8BC7-9B455A03629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1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8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42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6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98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4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571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80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2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445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91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928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103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0C3846-8D4C-4326-8BC7-9B455A03629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33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865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0476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3200" b="1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800" b="1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2400" b="1">
                <a:latin typeface="Georgia" pitchFamily="18" charset="0"/>
              </a:defRPr>
            </a:lvl2pPr>
            <a:lvl3pPr eaLnBrk="1" latinLnBrk="0" hangingPunct="1">
              <a:defRPr kumimoji="0" lang="zh-CN" sz="2400" b="1">
                <a:latin typeface="Georgia" pitchFamily="18" charset="0"/>
              </a:defRPr>
            </a:lvl3pPr>
            <a:lvl4pPr eaLnBrk="1" latinLnBrk="0" hangingPunct="1">
              <a:defRPr kumimoji="0" lang="zh-CN" sz="2400" b="1">
                <a:latin typeface="Georgia" pitchFamily="18" charset="0"/>
              </a:defRPr>
            </a:lvl4pPr>
            <a:lvl5pPr eaLnBrk="1" latinLnBrk="0" hangingPunct="1">
              <a:defRPr kumimoji="0" lang="zh-CN" sz="2400" b="1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2020/05/07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0" lang="zh-CN"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://dinosaur.compilertools.net/lex/index.html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DFD4-82BE-49F7-B457-CFB4F9FF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Lex/Flex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8F486-700D-4188-8237-8A2F3096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Lex</a:t>
            </a:r>
            <a:r>
              <a:rPr lang="en-US" altLang="zh-CN" dirty="0"/>
              <a:t>: a lexical analyzer generator</a:t>
            </a:r>
          </a:p>
          <a:p>
            <a:pPr lvl="1"/>
            <a:r>
              <a:rPr lang="en-US" altLang="zh-CN" dirty="0"/>
              <a:t>Input is a set of </a:t>
            </a:r>
            <a:r>
              <a:rPr lang="en-US" altLang="zh-CN" dirty="0">
                <a:solidFill>
                  <a:srgbClr val="0000CC"/>
                </a:solidFill>
              </a:rPr>
              <a:t>regular expression </a:t>
            </a:r>
            <a:r>
              <a:rPr lang="en-US" altLang="zh-CN" dirty="0"/>
              <a:t>and associated actions (written in C)</a:t>
            </a:r>
          </a:p>
          <a:p>
            <a:pPr lvl="1"/>
            <a:r>
              <a:rPr lang="en-US" altLang="zh-CN" dirty="0"/>
              <a:t>Output is a table-driven scanner (</a:t>
            </a:r>
            <a:r>
              <a:rPr lang="en-US" altLang="zh-CN" dirty="0" err="1"/>
              <a:t>lex.yy.c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Flex(Fast Lexical Analyzer Generator)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an open source implementation of the       original UNIX </a:t>
            </a:r>
            <a:r>
              <a:rPr lang="en-US" altLang="zh-CN" dirty="0" err="1"/>
              <a:t>lex</a:t>
            </a:r>
            <a:r>
              <a:rPr lang="en-US" altLang="zh-CN" dirty="0"/>
              <a:t> utility.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7051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836712"/>
            <a:ext cx="8363272" cy="5289451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yylex</a:t>
            </a:r>
            <a:r>
              <a:rPr lang="en-US" altLang="zh-CN" dirty="0">
                <a:solidFill>
                  <a:srgbClr val="FF0000"/>
                </a:solidFill>
              </a:rPr>
              <a:t>( ) : </a:t>
            </a:r>
            <a:r>
              <a:rPr lang="en-US" altLang="zh-CN" dirty="0"/>
              <a:t>function returns a token having the type of int. </a:t>
            </a:r>
          </a:p>
          <a:p>
            <a:pPr lvl="1"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yylval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/>
              <a:t>values associated with the token are returned by </a:t>
            </a:r>
            <a:r>
              <a:rPr lang="en-US" altLang="zh-CN" dirty="0" err="1"/>
              <a:t>lex</a:t>
            </a:r>
            <a:r>
              <a:rPr lang="en-US" altLang="zh-CN" dirty="0"/>
              <a:t> in variable </a:t>
            </a:r>
            <a:r>
              <a:rPr lang="en-US" altLang="zh-CN" dirty="0" err="1"/>
              <a:t>yylval</a:t>
            </a:r>
            <a:r>
              <a:rPr lang="en-US" altLang="zh-CN" dirty="0"/>
              <a:t>. </a:t>
            </a:r>
          </a:p>
          <a:p>
            <a:pPr lvl="1"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yytext</a:t>
            </a:r>
            <a:r>
              <a:rPr lang="en-US" altLang="zh-CN" dirty="0"/>
              <a:t> : an character array keeps the text matching some expression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9345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620688"/>
            <a:ext cx="8363272" cy="5289451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yylex</a:t>
            </a:r>
            <a:r>
              <a:rPr lang="en-US" altLang="zh-CN" dirty="0">
                <a:solidFill>
                  <a:srgbClr val="FF0000"/>
                </a:solidFill>
              </a:rPr>
              <a:t>( ) </a:t>
            </a:r>
            <a:r>
              <a:rPr lang="en-US" altLang="zh-CN" dirty="0"/>
              <a:t>is supposed to return the type of the next token as well as putting any associated value in the global </a:t>
            </a:r>
            <a:r>
              <a:rPr lang="en-US" altLang="zh-CN" dirty="0" err="1">
                <a:solidFill>
                  <a:srgbClr val="FF0000"/>
                </a:solidFill>
              </a:rPr>
              <a:t>yylval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70000"/>
              </a:lnSpc>
              <a:buNone/>
            </a:pPr>
            <a:r>
              <a:rPr lang="en-US" altLang="zh-CN" dirty="0"/>
              <a:t>%{</a:t>
            </a:r>
          </a:p>
          <a:p>
            <a:pPr marL="342900" lvl="1" indent="0">
              <a:lnSpc>
                <a:spcPct val="170000"/>
              </a:lnSpc>
              <a:buNone/>
            </a:pPr>
            <a:r>
              <a:rPr lang="en-US" altLang="zh-CN" dirty="0"/>
              <a:t> #include “</a:t>
            </a:r>
            <a:r>
              <a:rPr lang="en-US" altLang="zh-CN" dirty="0" err="1"/>
              <a:t>y.tab.h</a:t>
            </a:r>
            <a:r>
              <a:rPr lang="en-US" altLang="zh-CN" dirty="0"/>
              <a:t>“   </a:t>
            </a:r>
            <a:r>
              <a:rPr lang="en-US" altLang="zh-CN" dirty="0">
                <a:solidFill>
                  <a:srgbClr val="0000CC"/>
                </a:solidFill>
              </a:rPr>
              <a:t>(containing definitions of all the %tokens)</a:t>
            </a:r>
          </a:p>
          <a:p>
            <a:pPr marL="342900" lvl="1" indent="0">
              <a:lnSpc>
                <a:spcPct val="170000"/>
              </a:lnSpc>
              <a:buNone/>
            </a:pPr>
            <a:r>
              <a:rPr lang="en-US" altLang="zh-CN" dirty="0"/>
              <a:t> %}</a:t>
            </a:r>
          </a:p>
          <a:p>
            <a:pPr marL="342900" lvl="1" indent="0">
              <a:lnSpc>
                <a:spcPct val="170000"/>
              </a:lnSpc>
              <a:buNone/>
            </a:pPr>
            <a:r>
              <a:rPr lang="en-US" altLang="zh-CN" dirty="0"/>
              <a:t>%%</a:t>
            </a:r>
          </a:p>
          <a:p>
            <a:pPr marL="342900" lvl="1" indent="0">
              <a:lnSpc>
                <a:spcPct val="170000"/>
              </a:lnSpc>
              <a:buNone/>
            </a:pPr>
            <a:r>
              <a:rPr lang="en-US" altLang="zh-CN" dirty="0"/>
              <a:t>[0-9]+        </a:t>
            </a:r>
            <a:r>
              <a:rPr lang="en-US" altLang="zh-CN" dirty="0" err="1"/>
              <a:t>yylval</a:t>
            </a:r>
            <a:r>
              <a:rPr lang="en-US" altLang="zh-CN" dirty="0"/>
              <a:t> = </a:t>
            </a:r>
            <a:r>
              <a:rPr lang="en-US" altLang="zh-CN" dirty="0" err="1"/>
              <a:t>atoi</a:t>
            </a:r>
            <a:r>
              <a:rPr lang="en-US" altLang="zh-CN" dirty="0"/>
              <a:t>( </a:t>
            </a:r>
            <a:r>
              <a:rPr lang="en-US" altLang="zh-CN" dirty="0" err="1"/>
              <a:t>yytext</a:t>
            </a:r>
            <a:r>
              <a:rPr lang="en-US" altLang="zh-CN" dirty="0"/>
              <a:t> ); return INTEGER;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6282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36512" y="-27384"/>
            <a:ext cx="9144000" cy="6624736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altLang="zh-CN" sz="1800" dirty="0"/>
              <a:t>Example 1: Count the number of capital letters in a string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%{ </a:t>
            </a:r>
          </a:p>
          <a:p>
            <a:pPr marL="342900" lvl="1" indent="0">
              <a:buNone/>
            </a:pPr>
            <a:r>
              <a:rPr lang="en-US" altLang="zh-CN" sz="1800" dirty="0"/>
              <a:t>int count = 0; 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%}</a:t>
            </a:r>
            <a:r>
              <a:rPr lang="en-US" altLang="zh-CN" sz="1800" dirty="0"/>
              <a:t>  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%%</a:t>
            </a:r>
            <a:r>
              <a:rPr lang="en-US" altLang="zh-CN" sz="1800" dirty="0"/>
              <a:t> </a:t>
            </a:r>
          </a:p>
          <a:p>
            <a:pPr marL="342900" lvl="1" indent="0">
              <a:buNone/>
            </a:pPr>
            <a:r>
              <a:rPr lang="en-US" altLang="zh-CN" sz="1800" dirty="0"/>
              <a:t>[A-Z]     {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("%s capital letter\n", </a:t>
            </a:r>
            <a:r>
              <a:rPr lang="en-US" altLang="zh-CN" sz="1800" dirty="0" err="1"/>
              <a:t>yytext</a:t>
            </a:r>
            <a:r>
              <a:rPr lang="en-US" altLang="zh-CN" sz="1800" dirty="0"/>
              <a:t>); </a:t>
            </a:r>
          </a:p>
          <a:p>
            <a:pPr marL="342900" lvl="1" indent="0">
              <a:buNone/>
            </a:pPr>
            <a:r>
              <a:rPr lang="en-US" altLang="zh-CN" sz="1800" dirty="0"/>
              <a:t>                 count++;} </a:t>
            </a:r>
          </a:p>
          <a:p>
            <a:pPr marL="342900" lvl="1" indent="0">
              <a:buNone/>
            </a:pPr>
            <a:r>
              <a:rPr lang="en-US" altLang="zh-CN" sz="1800" dirty="0"/>
              <a:t>.               {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("%s not a capital letter\n", </a:t>
            </a:r>
            <a:r>
              <a:rPr lang="en-US" altLang="zh-CN" sz="1800" dirty="0" err="1"/>
              <a:t>yytext</a:t>
            </a:r>
            <a:r>
              <a:rPr lang="en-US" altLang="zh-CN" sz="1800" dirty="0"/>
              <a:t>);} </a:t>
            </a:r>
          </a:p>
          <a:p>
            <a:pPr marL="342900" lvl="1" indent="0">
              <a:buNone/>
            </a:pPr>
            <a:r>
              <a:rPr lang="en-US" altLang="zh-CN" sz="1800" dirty="0"/>
              <a:t>\n            {return 0;} </a:t>
            </a:r>
          </a:p>
          <a:p>
            <a:pPr marL="3429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%% </a:t>
            </a:r>
            <a:r>
              <a:rPr lang="en-US" altLang="zh-CN" sz="1800" dirty="0"/>
              <a:t> </a:t>
            </a:r>
          </a:p>
          <a:p>
            <a:pPr marL="342900" lvl="1" indent="0">
              <a:buNone/>
            </a:pPr>
            <a:r>
              <a:rPr lang="en-US" altLang="zh-CN" sz="1800" dirty="0"/>
              <a:t>int main(){    </a:t>
            </a:r>
          </a:p>
          <a:p>
            <a:pPr marL="342900" lvl="1" indent="0">
              <a:buNone/>
            </a:pPr>
            <a:r>
              <a:rPr lang="en-US" altLang="zh-CN" sz="1800" dirty="0" err="1"/>
              <a:t>yylex</a:t>
            </a:r>
            <a:r>
              <a:rPr lang="en-US" altLang="zh-CN" sz="1800" dirty="0"/>
              <a:t>(); </a:t>
            </a:r>
          </a:p>
          <a:p>
            <a:pPr marL="34290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("\</a:t>
            </a:r>
            <a:r>
              <a:rPr lang="en-US" altLang="zh-CN" sz="1800" dirty="0" err="1"/>
              <a:t>nNumber</a:t>
            </a:r>
            <a:r>
              <a:rPr lang="en-US" altLang="zh-CN" sz="1800" dirty="0"/>
              <a:t> of </a:t>
            </a:r>
            <a:r>
              <a:rPr lang="en-US" altLang="zh-CN" sz="1800" dirty="0" err="1"/>
              <a:t>Captial</a:t>
            </a:r>
            <a:r>
              <a:rPr lang="en-US" altLang="zh-CN" sz="1800" dirty="0"/>
              <a:t> letters in the given input - %d\n", count);   </a:t>
            </a:r>
          </a:p>
          <a:p>
            <a:pPr marL="342900" lvl="1" indent="0">
              <a:buNone/>
            </a:pPr>
            <a:r>
              <a:rPr lang="en-US" altLang="zh-CN" sz="1800" dirty="0"/>
              <a:t>return 0; </a:t>
            </a:r>
          </a:p>
          <a:p>
            <a:pPr marL="342900" lvl="1" indent="0">
              <a:buNone/>
            </a:pPr>
            <a:r>
              <a:rPr lang="en-US" altLang="zh-CN" sz="1800" dirty="0"/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46973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1B169-3F2D-4EF6-9679-1A40C1C5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/>
              <a:t>Output:</a:t>
            </a:r>
            <a:endParaRPr lang="zh-CN" altLang="en-US" dirty="0"/>
          </a:p>
        </p:txBody>
      </p:sp>
      <p:pic>
        <p:nvPicPr>
          <p:cNvPr id="1026" name="Picture 2" descr="https://media.geeksforgeeks.org/wp-content/uploads/Screenshot-from-2018-02-28-11-05-40.png">
            <a:extLst>
              <a:ext uri="{FF2B5EF4-FFF2-40B4-BE49-F238E27FC236}">
                <a16:creationId xmlns:a16="http://schemas.microsoft.com/office/drawing/2014/main" id="{6DAA9457-C26E-4910-B045-E9DD27E7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128792" cy="36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5158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flex provides a mechanism for </a:t>
            </a:r>
            <a:r>
              <a:rPr lang="en-US" altLang="zh-CN" dirty="0">
                <a:solidFill>
                  <a:srgbClr val="FF0000"/>
                </a:solidFill>
              </a:rPr>
              <a:t>conditionally activating </a:t>
            </a:r>
            <a:r>
              <a:rPr lang="en-US" altLang="zh-CN" dirty="0"/>
              <a:t>rules. </a:t>
            </a:r>
          </a:p>
          <a:p>
            <a:r>
              <a:rPr lang="en-US" altLang="zh-CN" dirty="0"/>
              <a:t>Any rule whose pattern is prefixed with </a:t>
            </a:r>
            <a:r>
              <a:rPr lang="en-US" altLang="zh-CN" dirty="0">
                <a:solidFill>
                  <a:srgbClr val="FF0000"/>
                </a:solidFill>
              </a:rPr>
              <a:t>"&lt;</a:t>
            </a:r>
            <a:r>
              <a:rPr lang="en-US" altLang="zh-CN" dirty="0" err="1">
                <a:solidFill>
                  <a:srgbClr val="FF0000"/>
                </a:solidFill>
              </a:rPr>
              <a:t>sc</a:t>
            </a:r>
            <a:r>
              <a:rPr lang="en-US" altLang="zh-CN" dirty="0">
                <a:solidFill>
                  <a:srgbClr val="FF0000"/>
                </a:solidFill>
              </a:rPr>
              <a:t>&gt;" </a:t>
            </a:r>
            <a:r>
              <a:rPr lang="en-US" altLang="zh-CN" dirty="0"/>
              <a:t>will only be active when the scanner is in the start condition named 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altLang="zh-CN" dirty="0" err="1">
                <a:solidFill>
                  <a:srgbClr val="FF0000"/>
                </a:solidFill>
              </a:rPr>
              <a:t>sc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For example</a:t>
            </a:r>
          </a:p>
          <a:p>
            <a:pPr marL="0" indent="0">
              <a:buNone/>
            </a:pPr>
            <a:r>
              <a:rPr lang="en-US" altLang="zh-CN" dirty="0"/>
              <a:t>&lt;STRING&gt;[^"]*        { /* eat up the string body ... */</a:t>
            </a:r>
          </a:p>
          <a:p>
            <a:pPr marL="0" indent="0">
              <a:buNone/>
            </a:pPr>
            <a:r>
              <a:rPr lang="en-US" altLang="zh-CN" dirty="0"/>
              <a:t>            			...</a:t>
            </a:r>
          </a:p>
          <a:p>
            <a:pPr marL="0" indent="0">
              <a:buNone/>
            </a:pPr>
            <a:r>
              <a:rPr lang="en-US" altLang="zh-CN" dirty="0"/>
              <a:t>           			 }</a:t>
            </a:r>
          </a:p>
          <a:p>
            <a:pPr marL="0" indent="0">
              <a:buNone/>
            </a:pPr>
            <a:r>
              <a:rPr lang="en-US" altLang="zh-CN" dirty="0"/>
              <a:t>will be active only when the scanner is in the "STRING" start 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9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For example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&lt;INITIAL,STRING,QUOTE&gt;\.        </a:t>
            </a:r>
            <a:r>
              <a:rPr lang="en-US" altLang="zh-CN" sz="2400" dirty="0"/>
              <a:t>{ /* handle an 						escape ... */</a:t>
            </a:r>
          </a:p>
          <a:p>
            <a:pPr marL="0" indent="0">
              <a:buNone/>
            </a:pPr>
            <a:r>
              <a:rPr lang="en-US" altLang="zh-CN" sz="2400" dirty="0"/>
              <a:t>            					...</a:t>
            </a:r>
          </a:p>
          <a:p>
            <a:pPr marL="0" indent="0">
              <a:buNone/>
            </a:pPr>
            <a:r>
              <a:rPr lang="en-US" altLang="zh-CN" sz="2400" dirty="0"/>
              <a:t>            					}</a:t>
            </a:r>
          </a:p>
          <a:p>
            <a:pPr marL="0" indent="0">
              <a:buNone/>
            </a:pPr>
            <a:r>
              <a:rPr lang="en-US" altLang="zh-CN" sz="2400" dirty="0"/>
              <a:t>will be active only when the current start condition is either "INITIAL", "STRING", or "QUOTE".</a:t>
            </a:r>
          </a:p>
        </p:txBody>
      </p:sp>
    </p:spTree>
    <p:extLst>
      <p:ext uri="{BB962C8B-B14F-4D97-AF65-F5344CB8AC3E}">
        <p14:creationId xmlns:p14="http://schemas.microsoft.com/office/powerpoint/2010/main" val="263208304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Start conditions are declared in the </a:t>
            </a:r>
            <a:r>
              <a:rPr lang="en-US" altLang="zh-CN" sz="2400" dirty="0">
                <a:solidFill>
                  <a:srgbClr val="FF0000"/>
                </a:solidFill>
              </a:rPr>
              <a:t>definitions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section</a:t>
            </a:r>
            <a:r>
              <a:rPr lang="en-US" altLang="zh-CN" sz="2400" dirty="0"/>
              <a:t> of the input</a:t>
            </a:r>
          </a:p>
          <a:p>
            <a:r>
              <a:rPr lang="en-US" altLang="zh-CN" sz="2400" dirty="0"/>
              <a:t>using </a:t>
            </a:r>
            <a:r>
              <a:rPr lang="en-US" altLang="zh-CN" sz="2400" dirty="0" err="1"/>
              <a:t>unindented</a:t>
            </a:r>
            <a:r>
              <a:rPr lang="en-US" altLang="zh-CN" sz="2400" dirty="0"/>
              <a:t> lines beginning with either `%s' or `%x' followed by a list of names.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`%s' declares inclusive start conditions</a:t>
            </a:r>
            <a:r>
              <a:rPr lang="en-US" altLang="zh-CN" sz="2400" dirty="0"/>
              <a:t>: rules with no start conditions at all will also be active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`%x' declares exclusive start conditions</a:t>
            </a:r>
            <a:r>
              <a:rPr lang="en-US" altLang="zh-CN" sz="2400" dirty="0"/>
              <a:t>: only rules qualified with the start condition will be active </a:t>
            </a:r>
          </a:p>
        </p:txBody>
      </p:sp>
    </p:spTree>
    <p:extLst>
      <p:ext uri="{BB962C8B-B14F-4D97-AF65-F5344CB8AC3E}">
        <p14:creationId xmlns:p14="http://schemas.microsoft.com/office/powerpoint/2010/main" val="186855955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%s example</a:t>
            </a:r>
          </a:p>
          <a:p>
            <a:pPr marL="0" indent="0">
              <a:buNone/>
            </a:pPr>
            <a:r>
              <a:rPr lang="en-US" altLang="zh-CN" sz="2400" dirty="0"/>
              <a:t>%%</a:t>
            </a:r>
          </a:p>
          <a:p>
            <a:pPr marL="0" indent="0">
              <a:buNone/>
            </a:pPr>
            <a:r>
              <a:rPr lang="en-US" altLang="zh-CN" sz="2400" dirty="0"/>
              <a:t>&lt;example&gt;foo   	</a:t>
            </a:r>
            <a:r>
              <a:rPr lang="en-US" altLang="zh-CN" sz="2400" dirty="0" err="1"/>
              <a:t>do_something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bar            		</a:t>
            </a:r>
            <a:r>
              <a:rPr lang="en-US" altLang="zh-CN" sz="2400" dirty="0" err="1"/>
              <a:t>something_else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is equivalent to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%x example</a:t>
            </a:r>
          </a:p>
          <a:p>
            <a:pPr marL="0" indent="0">
              <a:buNone/>
            </a:pPr>
            <a:r>
              <a:rPr lang="en-US" altLang="zh-CN" sz="2400" dirty="0"/>
              <a:t>%%</a:t>
            </a:r>
          </a:p>
          <a:p>
            <a:pPr marL="0" indent="0">
              <a:buNone/>
            </a:pPr>
            <a:r>
              <a:rPr lang="en-US" altLang="zh-CN" sz="2400" dirty="0"/>
              <a:t>&lt;example&gt;foo   			</a:t>
            </a:r>
            <a:r>
              <a:rPr lang="en-US" altLang="zh-CN" sz="2400" dirty="0" err="1"/>
              <a:t>do_something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INITIAL,example</a:t>
            </a:r>
            <a:r>
              <a:rPr lang="en-US" altLang="zh-CN" sz="2400" dirty="0"/>
              <a:t>&gt;bar    	</a:t>
            </a:r>
            <a:r>
              <a:rPr lang="en-US" altLang="zh-CN" sz="2400" dirty="0" err="1"/>
              <a:t>something_else</a:t>
            </a:r>
            <a:r>
              <a:rPr lang="en-US" altLang="zh-CN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515700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%s COMMENT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BEGIN(COMMENT)  </a:t>
            </a:r>
            <a:r>
              <a:rPr lang="en-US" altLang="zh-CN" sz="2400" dirty="0"/>
              <a:t>set the state to true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To perform an action only if an opening comment</a:t>
            </a:r>
          </a:p>
          <a:p>
            <a:pPr marL="0" indent="0">
              <a:buNone/>
            </a:pPr>
            <a:r>
              <a:rPr lang="en-US" altLang="zh-CN" sz="2400" dirty="0"/>
              <a:t>was previously encountered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// the rest of your rule ...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27310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INITIAL</a:t>
            </a:r>
            <a:r>
              <a:rPr lang="en-US" altLang="zh-CN" sz="2400" dirty="0"/>
              <a:t>: a special default state which is active unless you explicitly indicate the beginning of a new state.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BEGIN(INITIAL): </a:t>
            </a:r>
            <a:r>
              <a:rPr lang="en-US" altLang="zh-CN" sz="2400" dirty="0"/>
              <a:t>returns to the original state where only the rules with no start conditions are active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6859682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b="1" dirty="0"/>
              <a:t>Lex</a:t>
            </a:r>
            <a:r>
              <a:rPr lang="en-US" altLang="zh-CN" sz="3600" dirty="0"/>
              <a:t> - A Lexical Analyzer Generator</a:t>
            </a:r>
            <a:endParaRPr lang="en-US" altLang="zh-CN" sz="36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504" y="1828800"/>
            <a:ext cx="8856984" cy="4297363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en-US" altLang="zh-CN" sz="2800" dirty="0">
                <a:hlinkClick r:id="rId6"/>
              </a:rPr>
              <a:t>http://dinosaur.compilertools.net/lex/index.html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The generated function is named </a:t>
            </a:r>
            <a:r>
              <a:rPr lang="en-US" altLang="zh-CN" sz="2800" dirty="0" err="1">
                <a:solidFill>
                  <a:srgbClr val="FF0000"/>
                </a:solidFill>
              </a:rPr>
              <a:t>yylex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30126-9BE4-43A4-9D62-B9605D030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736" y="3212976"/>
            <a:ext cx="4536768" cy="23371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54E536-B82A-4B81-8DF7-551A69149104}"/>
              </a:ext>
            </a:extLst>
          </p:cNvPr>
          <p:cNvSpPr/>
          <p:nvPr/>
        </p:nvSpPr>
        <p:spPr>
          <a:xfrm>
            <a:off x="2267744" y="2996952"/>
            <a:ext cx="11384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</a:rPr>
              <a:t>.l  file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372720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914400"/>
          </a:xfrm>
        </p:spPr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795320" cy="51125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Example: recognizes (and discards) C comments while maintaining a count of the current input line.</a:t>
            </a:r>
          </a:p>
          <a:p>
            <a:pPr marL="0" indent="0">
              <a:buNone/>
            </a:pPr>
            <a:r>
              <a:rPr lang="en-US" altLang="zh-CN" sz="2400" dirty="0"/>
              <a:t>%x comment</a:t>
            </a:r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line_num</a:t>
            </a:r>
            <a:r>
              <a:rPr lang="en-US" altLang="zh-CN" sz="2400"/>
              <a:t> = 1;</a:t>
            </a:r>
          </a:p>
          <a:p>
            <a:pPr marL="0" indent="0">
              <a:buNone/>
            </a:pPr>
            <a:r>
              <a:rPr lang="en-US" altLang="zh-CN" sz="2400"/>
              <a:t>%%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"/*"</a:t>
            </a:r>
            <a:r>
              <a:rPr lang="en-US" altLang="zh-CN" sz="2400" dirty="0"/>
              <a:t>         			BEGIN(comment);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&lt;comment&gt;[^*\n]*        </a:t>
            </a:r>
            <a:r>
              <a:rPr lang="en-US" altLang="zh-CN" sz="2400" dirty="0"/>
              <a:t>	/* eat anything that's not a '*' */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&lt;comment&gt;"*"+[^*/\n]*   </a:t>
            </a:r>
            <a:r>
              <a:rPr lang="en-US" altLang="zh-CN" sz="2400" dirty="0"/>
              <a:t>/* eat up '*'s not followed by '/'s */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&lt;comment&gt;\n             </a:t>
            </a:r>
            <a:r>
              <a:rPr lang="en-US" altLang="zh-CN" sz="2400" dirty="0"/>
              <a:t>	++</a:t>
            </a:r>
            <a:r>
              <a:rPr lang="en-US" altLang="zh-CN" sz="2400" dirty="0" err="1"/>
              <a:t>line_num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&lt;comment&gt;"*"+"/"        </a:t>
            </a:r>
            <a:r>
              <a:rPr lang="en-US" altLang="zh-CN" sz="2400" dirty="0"/>
              <a:t>	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64602547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2C02-A8E5-4D9E-ADB7-FBD9C7B3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14400"/>
          </a:xfrm>
        </p:spPr>
        <p:txBody>
          <a:bodyPr/>
          <a:lstStyle/>
          <a:p>
            <a:r>
              <a:rPr lang="en-US" altLang="zh-CN" dirty="0"/>
              <a:t>Flex--Conditions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79532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Example: match C-style quoted strings</a:t>
            </a:r>
          </a:p>
          <a:p>
            <a:pPr marL="0" indent="0">
              <a:buNone/>
            </a:pPr>
            <a:r>
              <a:rPr lang="en-US" altLang="zh-CN" sz="2400" dirty="0"/>
              <a:t>%x </a:t>
            </a:r>
            <a:r>
              <a:rPr lang="en-US" altLang="zh-CN" sz="2400" dirty="0" err="1"/>
              <a:t>str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%%</a:t>
            </a:r>
          </a:p>
          <a:p>
            <a:pPr marL="0" indent="0">
              <a:buNone/>
            </a:pPr>
            <a:r>
              <a:rPr lang="en-US" altLang="zh-CN" sz="2400" dirty="0"/>
              <a:t>        char </a:t>
            </a:r>
            <a:r>
              <a:rPr lang="en-US" altLang="zh-CN" sz="2400" dirty="0" err="1"/>
              <a:t>string_buf</a:t>
            </a:r>
            <a:r>
              <a:rPr lang="en-US" altLang="zh-CN" sz="2400" dirty="0"/>
              <a:t>[MAX_STR_CONST];</a:t>
            </a:r>
          </a:p>
          <a:p>
            <a:pPr marL="0" indent="0">
              <a:buNone/>
            </a:pPr>
            <a:r>
              <a:rPr lang="en-US" altLang="zh-CN" sz="2400" dirty="0"/>
              <a:t>        char *</a:t>
            </a:r>
            <a:r>
              <a:rPr lang="en-US" altLang="zh-CN" sz="2400" dirty="0" err="1"/>
              <a:t>string_buf_ptr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\"  </a:t>
            </a:r>
            <a:r>
              <a:rPr lang="en-US" altLang="zh-CN" sz="2400" dirty="0"/>
              <a:t>   		 </a:t>
            </a:r>
            <a:r>
              <a:rPr lang="en-US" altLang="zh-CN" sz="2400" dirty="0" err="1"/>
              <a:t>string_buf_ptr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string_buf</a:t>
            </a:r>
            <a:r>
              <a:rPr lang="en-US" altLang="zh-CN" sz="2400" dirty="0"/>
              <a:t>; BEGIN(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&gt;\"       </a:t>
            </a:r>
            <a:r>
              <a:rPr lang="en-US" altLang="zh-CN" sz="2400" dirty="0"/>
              <a:t>	 { /* saw closing quote - all done */</a:t>
            </a:r>
          </a:p>
          <a:p>
            <a:pPr marL="0" indent="0">
              <a:buNone/>
            </a:pPr>
            <a:r>
              <a:rPr lang="en-US" altLang="zh-CN" sz="2400" dirty="0"/>
              <a:t>        		BEGIN(INITIAL);</a:t>
            </a:r>
          </a:p>
          <a:p>
            <a:pPr marL="0" indent="0">
              <a:buNone/>
            </a:pPr>
            <a:r>
              <a:rPr lang="en-US" altLang="zh-CN" sz="2400" dirty="0"/>
              <a:t>        		*</a:t>
            </a:r>
            <a:r>
              <a:rPr lang="en-US" altLang="zh-CN" sz="2400" dirty="0" err="1"/>
              <a:t>string_buf_ptr</a:t>
            </a:r>
            <a:r>
              <a:rPr lang="en-US" altLang="zh-CN" sz="2400" dirty="0"/>
              <a:t> = '\0';</a:t>
            </a:r>
          </a:p>
          <a:p>
            <a:pPr marL="0" indent="0">
              <a:buNone/>
            </a:pPr>
            <a:r>
              <a:rPr lang="en-US" altLang="zh-CN" sz="2400" dirty="0"/>
              <a:t>       		 /* return string constant token type and</a:t>
            </a:r>
          </a:p>
          <a:p>
            <a:pPr marL="0" indent="0">
              <a:buNone/>
            </a:pPr>
            <a:r>
              <a:rPr lang="en-US" altLang="zh-CN" sz="2400" dirty="0"/>
              <a:t>        	 	* value to parser</a:t>
            </a:r>
          </a:p>
          <a:p>
            <a:pPr marL="0" indent="0">
              <a:buNone/>
            </a:pPr>
            <a:r>
              <a:rPr lang="en-US" altLang="zh-CN" sz="2400" dirty="0"/>
              <a:t>        	 	*/</a:t>
            </a:r>
          </a:p>
          <a:p>
            <a:pPr marL="0" indent="0">
              <a:buNone/>
            </a:pPr>
            <a:r>
              <a:rPr lang="en-US" altLang="zh-CN" sz="2400" dirty="0"/>
              <a:t>       	 	}</a:t>
            </a:r>
          </a:p>
        </p:txBody>
      </p:sp>
    </p:spTree>
    <p:extLst>
      <p:ext uri="{BB962C8B-B14F-4D97-AF65-F5344CB8AC3E}">
        <p14:creationId xmlns:p14="http://schemas.microsoft.com/office/powerpoint/2010/main" val="83262009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BD9E1-B180-4DDA-9766-D9F38A88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&lt;str&gt;\n       </a:t>
            </a:r>
            <a:r>
              <a:rPr lang="en-US" altLang="zh-CN" sz="2400" dirty="0"/>
              <a:t>	 { </a:t>
            </a:r>
          </a:p>
          <a:p>
            <a:pPr marL="0" indent="0">
              <a:buNone/>
            </a:pPr>
            <a:r>
              <a:rPr lang="en-US" altLang="zh-CN" sz="2400" dirty="0"/>
              <a:t>        		/* error - unterminated string constant */</a:t>
            </a:r>
          </a:p>
          <a:p>
            <a:pPr marL="0" indent="0">
              <a:buNone/>
            </a:pPr>
            <a:r>
              <a:rPr lang="en-US" altLang="zh-CN" sz="2400" dirty="0"/>
              <a:t>        		/* generate error message */</a:t>
            </a:r>
          </a:p>
          <a:p>
            <a:pPr marL="0" indent="0">
              <a:buNone/>
            </a:pPr>
            <a:r>
              <a:rPr lang="en-US" altLang="zh-CN" sz="2400" dirty="0"/>
              <a:t>        		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&lt;str&gt;[^\\\n\"]+       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    			char *</a:t>
            </a:r>
            <a:r>
              <a:rPr lang="en-US" altLang="zh-CN" sz="2400" dirty="0" err="1"/>
              <a:t>yptr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yytext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    			while ( *</a:t>
            </a:r>
            <a:r>
              <a:rPr lang="en-US" altLang="zh-CN" sz="2400" dirty="0" err="1"/>
              <a:t>yptr</a:t>
            </a:r>
            <a:r>
              <a:rPr lang="en-US" altLang="zh-CN" sz="2400" dirty="0"/>
              <a:t> )</a:t>
            </a:r>
          </a:p>
          <a:p>
            <a:pPr marL="0" indent="0">
              <a:buNone/>
            </a:pPr>
            <a:r>
              <a:rPr lang="en-US" altLang="zh-CN" sz="2400" dirty="0"/>
              <a:t>               		 *</a:t>
            </a:r>
            <a:r>
              <a:rPr lang="en-US" altLang="zh-CN" sz="2400" dirty="0" err="1"/>
              <a:t>string_buf_ptr</a:t>
            </a:r>
            <a:r>
              <a:rPr lang="en-US" altLang="zh-CN" sz="2400" dirty="0"/>
              <a:t>++ = *</a:t>
            </a:r>
            <a:r>
              <a:rPr lang="en-US" altLang="zh-CN" sz="2400" dirty="0" err="1"/>
              <a:t>yptr</a:t>
            </a:r>
            <a:r>
              <a:rPr lang="en-US" altLang="zh-CN" sz="2400" dirty="0"/>
              <a:t>++;</a:t>
            </a:r>
          </a:p>
          <a:p>
            <a:pPr marL="0" indent="0">
              <a:buNone/>
            </a:pPr>
            <a:r>
              <a:rPr lang="en-US" altLang="zh-CN" sz="2400" dirty="0"/>
              <a:t>       			 }</a:t>
            </a:r>
          </a:p>
        </p:txBody>
      </p:sp>
    </p:spTree>
    <p:extLst>
      <p:ext uri="{BB962C8B-B14F-4D97-AF65-F5344CB8AC3E}">
        <p14:creationId xmlns:p14="http://schemas.microsoft.com/office/powerpoint/2010/main" val="230627362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Lex - A Lexical Analyzer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556792"/>
            <a:ext cx="8229600" cy="429736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Lex is often used with a parser generator </a:t>
            </a:r>
            <a:r>
              <a:rPr lang="en-US" altLang="zh-CN" sz="2800" dirty="0" err="1"/>
              <a:t>Yacc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DF85BC-AEEF-4535-A6EB-4F3C97648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276872"/>
            <a:ext cx="6400800" cy="3505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96704E-A8D5-4CB5-8A90-730DE646BCBB}"/>
              </a:ext>
            </a:extLst>
          </p:cNvPr>
          <p:cNvSpPr/>
          <p:nvPr/>
        </p:nvSpPr>
        <p:spPr>
          <a:xfrm>
            <a:off x="755576" y="5694347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en-US" altLang="zh-CN" sz="2400" b="1" dirty="0" err="1"/>
              <a:t>yacc</a:t>
            </a:r>
            <a:r>
              <a:rPr lang="en-US" altLang="zh-CN" sz="2400" b="1" dirty="0"/>
              <a:t> parsers expect to call a routine named </a:t>
            </a:r>
            <a:r>
              <a:rPr lang="en-US" altLang="zh-CN" sz="2400" b="1" dirty="0" err="1">
                <a:solidFill>
                  <a:srgbClr val="FF0000"/>
                </a:solidFill>
              </a:rPr>
              <a:t>yylex</a:t>
            </a:r>
            <a:r>
              <a:rPr lang="en-US" altLang="zh-CN" sz="2400" b="1" dirty="0">
                <a:solidFill>
                  <a:srgbClr val="FF0000"/>
                </a:solidFill>
              </a:rPr>
              <a:t>() </a:t>
            </a:r>
            <a:r>
              <a:rPr lang="en-US" altLang="zh-CN" sz="2400" b="1" dirty="0"/>
              <a:t>to find the next input token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4991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 err="1"/>
              <a:t>FLex</a:t>
            </a:r>
            <a:endParaRPr lang="en-US" altLang="zh-CN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sz="2800" dirty="0"/>
              <a:t>The general format of </a:t>
            </a:r>
            <a:r>
              <a:rPr lang="en-US" altLang="zh-CN" sz="2800" dirty="0" err="1"/>
              <a:t>FLex</a:t>
            </a:r>
            <a:r>
              <a:rPr lang="en-US" altLang="zh-CN" sz="2800" dirty="0"/>
              <a:t> source is:</a:t>
            </a:r>
          </a:p>
          <a:p>
            <a:pPr marL="3429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CC"/>
                </a:solidFill>
              </a:rPr>
              <a:t>%{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		// Definitions		</a:t>
            </a:r>
            <a:r>
              <a:rPr lang="en-US" altLang="zh-CN" sz="2800" dirty="0">
                <a:solidFill>
                  <a:srgbClr val="FF0000"/>
                </a:solidFill>
              </a:rPr>
              <a:t> optional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%}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%%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	rules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%%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User code section		</a:t>
            </a:r>
            <a:r>
              <a:rPr lang="en-US" altLang="zh-CN" sz="2800" dirty="0">
                <a:solidFill>
                  <a:srgbClr val="FF0000"/>
                </a:solidFill>
              </a:rPr>
              <a:t>optional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0909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CC"/>
                </a:solidFill>
              </a:rPr>
              <a:t>%{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		// Definitions		</a:t>
            </a:r>
            <a:r>
              <a:rPr lang="en-US" altLang="zh-CN" sz="2800" dirty="0">
                <a:solidFill>
                  <a:srgbClr val="FF0000"/>
                </a:solidFill>
              </a:rPr>
              <a:t> optional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%}</a:t>
            </a:r>
          </a:p>
          <a:p>
            <a:pPr marL="342900" lvl="1" indent="0">
              <a:buNone/>
            </a:pPr>
            <a:endParaRPr lang="en-US" altLang="zh-CN" sz="2800" dirty="0"/>
          </a:p>
          <a:p>
            <a:pPr lvl="1"/>
            <a:r>
              <a:rPr lang="en-US" altLang="zh-CN" sz="2800" dirty="0"/>
              <a:t>The definition section contains the declaration of variables, regular definitions, manifest constants. </a:t>
            </a:r>
          </a:p>
          <a:p>
            <a:pPr lvl="1"/>
            <a:r>
              <a:rPr lang="en-US" altLang="zh-CN" sz="2800" dirty="0"/>
              <a:t> Anything written in “%{ %}” is copied directly to the file </a:t>
            </a:r>
            <a:r>
              <a:rPr lang="en-US" altLang="zh-CN" sz="2800" dirty="0" err="1"/>
              <a:t>lex.yy.c</a:t>
            </a:r>
            <a:endParaRPr lang="en-US" altLang="zh-CN" sz="2800" dirty="0"/>
          </a:p>
          <a:p>
            <a:pPr marL="342900" lvl="1" indent="0">
              <a:buNone/>
            </a:pPr>
            <a:endParaRPr lang="en-US" altLang="zh-CN" sz="2800" dirty="0"/>
          </a:p>
          <a:p>
            <a:pPr marL="342900" lvl="1" indent="0">
              <a:buNone/>
            </a:pPr>
            <a:r>
              <a:rPr lang="en-US" altLang="zh-CN" sz="28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24781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836712"/>
            <a:ext cx="8363272" cy="5289451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%%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	rules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%%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the rules are in the form: </a:t>
            </a:r>
            <a:r>
              <a:rPr lang="en-US" altLang="zh-CN" i="1" dirty="0">
                <a:solidFill>
                  <a:srgbClr val="FF0000"/>
                </a:solidFill>
              </a:rPr>
              <a:t>pattern action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pattern </a:t>
            </a:r>
            <a:r>
              <a:rPr lang="en-US" altLang="zh-CN" dirty="0"/>
              <a:t>contains </a:t>
            </a:r>
            <a:r>
              <a:rPr lang="en-US" altLang="zh-CN" dirty="0">
                <a:solidFill>
                  <a:srgbClr val="0000CC"/>
                </a:solidFill>
              </a:rPr>
              <a:t>regular expressions </a:t>
            </a:r>
          </a:p>
          <a:p>
            <a:pPr lvl="2">
              <a:lnSpc>
                <a:spcPct val="17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action </a:t>
            </a:r>
            <a:r>
              <a:rPr lang="en-US" altLang="zh-CN" dirty="0"/>
              <a:t>contains </a:t>
            </a:r>
            <a:r>
              <a:rPr lang="en-US" altLang="zh-CN" dirty="0">
                <a:solidFill>
                  <a:srgbClr val="0000CC"/>
                </a:solidFill>
              </a:rPr>
              <a:t>actions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CC"/>
                </a:solidFill>
              </a:rPr>
              <a:t>program fragments </a:t>
            </a:r>
            <a:r>
              <a:rPr lang="en-US" altLang="zh-CN" dirty="0"/>
              <a:t>to be executed when the expressions are recognized. if the action takes more than a line, it should be enclosed in braces.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5576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 err="1"/>
              <a:t>FLex</a:t>
            </a:r>
            <a:endParaRPr lang="en-US" altLang="zh-CN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%%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	rules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%%</a:t>
            </a:r>
          </a:p>
          <a:p>
            <a:pPr marL="342900" lvl="1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	User code section		</a:t>
            </a:r>
            <a:r>
              <a:rPr lang="en-US" altLang="zh-CN" sz="2800" dirty="0">
                <a:solidFill>
                  <a:srgbClr val="FF0000"/>
                </a:solidFill>
              </a:rPr>
              <a:t>optional</a:t>
            </a:r>
          </a:p>
          <a:p>
            <a:pPr lvl="1"/>
            <a:r>
              <a:rPr lang="en-US" altLang="zh-CN" sz="2800" dirty="0"/>
              <a:t>User Code Section contain C statements and additional functions. </a:t>
            </a:r>
          </a:p>
          <a:p>
            <a:pPr lvl="1"/>
            <a:r>
              <a:rPr lang="en-US" altLang="zh-CN" sz="2800" dirty="0"/>
              <a:t>We can also compile these functions separately and load with the lexical analyzer.</a:t>
            </a:r>
          </a:p>
          <a:p>
            <a:pPr marL="342900" lvl="1" indent="0">
              <a:buNone/>
            </a:pPr>
            <a:endParaRPr lang="en-US" altLang="zh-CN" sz="28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67842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Lex input example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35585-C9FC-4342-A681-54263291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E1FF0A-5786-4C61-9CA0-98158D691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90" y="1828804"/>
            <a:ext cx="8638420" cy="42973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195334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9E1942-C40A-4A5F-979F-DEF9058B5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8" y="116632"/>
            <a:ext cx="8677723" cy="4114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A4B3F5-31D5-4411-860D-1D8A8ABC9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98" y="4437112"/>
            <a:ext cx="8650914" cy="2160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79655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147&quot;&gt;&lt;property id=&quot;20148&quot; value=&quot;5&quot;/&gt;&lt;property id=&quot;20300&quot; value=&quot;Slide 2 - &amp;quot;Lex&amp;quot;&quot;/&gt;&lt;property id=&quot;20307&quot; value=&quot;260&quot;/&gt;&lt;/object&gt;&lt;object type=&quot;3&quot; unique_id=&quot;10192&quot;&gt;&lt;property id=&quot;20148&quot; value=&quot;5&quot;/&gt;&lt;property id=&quot;20300&quot; value=&quot;Slide 3 - &amp;quot;Lex - A Lexical Analyzer Generator&amp;quot;&quot;/&gt;&lt;property id=&quot;20307&quot; value=&quot;261&quot;/&gt;&lt;/object&gt;&lt;object type=&quot;3&quot; unique_id=&quot;10238&quot;&gt;&lt;property id=&quot;20148&quot; value=&quot;5&quot;/&gt;&lt;property id=&quot;20300&quot; value=&quot;Slide 4 - &amp;quot;Lex - A Lexical Analyzer Generator&amp;quot;&quot;/&gt;&lt;property id=&quot;20307&quot; value=&quot;262&quot;/&gt;&lt;/object&gt;&lt;object type=&quot;3&quot; unique_id=&quot;10281&quot;&gt;&lt;property id=&quot;20148&quot; value=&quot;5&quot;/&gt;&lt;property id=&quot;20300&quot; value=&quot;Slide 5&quot;/&gt;&lt;property id=&quot;20307&quot; value=&quot;263&quot;/&gt;&lt;/object&gt;&lt;object type=&quot;3&quot; unique_id=&quot;10317&quot;&gt;&lt;property id=&quot;20148&quot; value=&quot;5&quot;/&gt;&lt;property id=&quot;20300&quot; value=&quot;Slide 6&quot;/&gt;&lt;property id=&quot;20307&quot; value=&quot;264&quot;/&gt;&lt;/object&gt;&lt;object type=&quot;3&quot; unique_id=&quot;10876&quot;&gt;&lt;property id=&quot;20148&quot; value=&quot;5&quot;/&gt;&lt;property id=&quot;20300&quot; value=&quot;Slide 1 - &amp;quot;Lex/Flex&amp;quot;&quot;/&gt;&lt;property id=&quot;20307&quot; value=&quot;272&quot;/&gt;&lt;/object&gt;&lt;object type=&quot;3&quot; unique_id=&quot;14689&quot;&gt;&lt;property id=&quot;20148&quot; value=&quot;5&quot;/&gt;&lt;property id=&quot;20300&quot; value=&quot;Slide 7 - &amp;quot;Lex input example&amp;quot;&quot;/&gt;&lt;property id=&quot;20307&quot; value=&quot;280&quot;/&gt;&lt;/object&gt;&lt;object type=&quot;3&quot; unique_id=&quot;14690&quot;&gt;&lt;property id=&quot;20148&quot; value=&quot;5&quot;/&gt;&lt;property id=&quot;20300&quot; value=&quot;Slide 8 - &amp;quot;Using Lex&amp;quot;&quot;/&gt;&lt;property id=&quot;20307&quot; value=&quot;281&quot;/&gt;&lt;/object&gt;&lt;object type=&quot;3&quot; unique_id=&quot;15099&quot;&gt;&lt;property id=&quot;20148&quot; value=&quot;5&quot;/&gt;&lt;property id=&quot;20300&quot; value=&quot;Slide 9&quot;/&gt;&lt;property id=&quot;20307&quot; value=&quot;283&quot;/&gt;&lt;/object&gt;&lt;object type=&quot;3&quot; unique_id=&quot;15509&quot;&gt;&lt;property id=&quot;20148&quot; value=&quot;5&quot;/&gt;&lt;property id=&quot;20300&quot; value=&quot;Slide 10 - &amp;quot;Flex--Conditions&amp;quot;&quot;/&gt;&lt;property id=&quot;20307&quot; value=&quot;284&quot;/&gt;&lt;/object&gt;&lt;object type=&quot;3&quot; unique_id=&quot;15672&quot;&gt;&lt;property id=&quot;20148&quot; value=&quot;5&quot;/&gt;&lt;property id=&quot;20300&quot; value=&quot;Slide 11 - &amp;quot;Flex--Conditions&amp;quot;&quot;/&gt;&lt;property id=&quot;20307&quot; value=&quot;285&quot;/&gt;&lt;/object&gt;&lt;object type=&quot;3&quot; unique_id=&quot;16013&quot;&gt;&lt;property id=&quot;20148&quot; value=&quot;5&quot;/&gt;&lt;property id=&quot;20300&quot; value=&quot;Slide 12 - &amp;quot;Flex--Conditions&amp;quot;&quot;/&gt;&lt;property id=&quot;20307&quot; value=&quot;287&quot;/&gt;&lt;/object&gt;&lt;object type=&quot;3&quot; unique_id=&quot;16164&quot;&gt;&lt;property id=&quot;20148&quot; value=&quot;5&quot;/&gt;&lt;property id=&quot;20300&quot; value=&quot;Slide 13 - &amp;quot;Flex--Conditions&amp;quot;&quot;/&gt;&lt;property id=&quot;20307&quot; value=&quot;288&quot;/&gt;&lt;/object&gt;&lt;object type=&quot;3&quot; unique_id=&quot;16444&quot;&gt;&lt;property id=&quot;20148&quot; value=&quot;5&quot;/&gt;&lt;property id=&quot;20300&quot; value=&quot;Slide 14 - &amp;quot;Flex--Conditions&amp;quot;&quot;/&gt;&lt;property id=&quot;20307&quot; value=&quot;289&quot;/&gt;&lt;/object&gt;&lt;object type=&quot;3&quot; unique_id=&quot;16733&quot;&gt;&lt;property id=&quot;20148&quot; value=&quot;5&quot;/&gt;&lt;property id=&quot;20300&quot; value=&quot;Slide 16 - &amp;quot;Flex--Conditions&amp;quot;&quot;/&gt;&lt;property id=&quot;20307&quot; value=&quot;290&quot;/&gt;&lt;/object&gt;&lt;object type=&quot;3&quot; unique_id=&quot;17031&quot;&gt;&lt;property id=&quot;20148&quot; value=&quot;5&quot;/&gt;&lt;property id=&quot;20300&quot; value=&quot;Slide 17 - &amp;quot;Flex--Conditions&amp;quot;&quot;/&gt;&lt;property id=&quot;20307&quot; value=&quot;291&quot;/&gt;&lt;/object&gt;&lt;object type=&quot;3&quot; unique_id=&quot;17236&quot;&gt;&lt;property id=&quot;20148&quot; value=&quot;5&quot;/&gt;&lt;property id=&quot;20300&quot; value=&quot;Slide 18&quot;/&gt;&lt;property id=&quot;20307&quot; value=&quot;292&quot;/&gt;&lt;/object&gt;&lt;object type=&quot;3&quot; unique_id=&quot;17237&quot;&gt;&lt;property id=&quot;20148&quot; value=&quot;5&quot;/&gt;&lt;property id=&quot;20300&quot; value=&quot;Slide 19&quot;/&gt;&lt;property id=&quot;20307&quot; value=&quot;293&quot;/&gt;&lt;/object&gt;&lt;object type=&quot;3&quot; unique_id=&quot;17789&quot;&gt;&lt;property id=&quot;20148&quot; value=&quot;5&quot;/&gt;&lt;property id=&quot;20300&quot; value=&quot;Slide 15 - &amp;quot;Flex--Conditions&amp;quot;&quot;/&gt;&lt;property id=&quot;20307&quot; value=&quot;295&quot;/&gt;&lt;/object&gt;&lt;/object&gt;&lt;object type=&quot;8&quot; unique_id=&quot;10056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1118</Words>
  <Application>Microsoft Office PowerPoint</Application>
  <PresentationFormat>全屏显示(4:3)</PresentationFormat>
  <Paragraphs>170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方正舒体</vt:lpstr>
      <vt:lpstr>宋体</vt:lpstr>
      <vt:lpstr>Arial</vt:lpstr>
      <vt:lpstr>Calibri</vt:lpstr>
      <vt:lpstr>Courier New</vt:lpstr>
      <vt:lpstr>Georgia</vt:lpstr>
      <vt:lpstr>项目状态报告</vt:lpstr>
      <vt:lpstr>Lex/Flex</vt:lpstr>
      <vt:lpstr>Lex - A Lexical Analyzer Generator</vt:lpstr>
      <vt:lpstr>Lex - A Lexical Analyzer Generator</vt:lpstr>
      <vt:lpstr>FLex</vt:lpstr>
      <vt:lpstr>PowerPoint 演示文稿</vt:lpstr>
      <vt:lpstr>PowerPoint 演示文稿</vt:lpstr>
      <vt:lpstr>FLex</vt:lpstr>
      <vt:lpstr>Lex input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Flex--Conditions</vt:lpstr>
      <vt:lpstr>Flex--Conditions</vt:lpstr>
      <vt:lpstr>Flex--Conditions</vt:lpstr>
      <vt:lpstr>Flex--Conditions</vt:lpstr>
      <vt:lpstr>Flex--Conditions</vt:lpstr>
      <vt:lpstr>Flex--Conditions</vt:lpstr>
      <vt:lpstr>Flex--Conditions</vt:lpstr>
      <vt:lpstr>Flex--Conditions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2015-08-11T03:25:55Z</dcterms:created>
  <dcterms:modified xsi:type="dcterms:W3CDTF">2020-05-07T09:14:06Z</dcterms:modified>
</cp:coreProperties>
</file>