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66" r:id="rId2"/>
    <p:sldId id="282" r:id="rId3"/>
    <p:sldId id="271" r:id="rId4"/>
    <p:sldId id="273" r:id="rId5"/>
    <p:sldId id="279" r:id="rId6"/>
    <p:sldId id="274" r:id="rId7"/>
    <p:sldId id="284" r:id="rId8"/>
    <p:sldId id="305" r:id="rId9"/>
    <p:sldId id="292" r:id="rId10"/>
    <p:sldId id="288" r:id="rId11"/>
    <p:sldId id="290" r:id="rId12"/>
    <p:sldId id="289" r:id="rId13"/>
    <p:sldId id="275" r:id="rId14"/>
    <p:sldId id="276" r:id="rId15"/>
    <p:sldId id="286" r:id="rId16"/>
    <p:sldId id="277" r:id="rId17"/>
    <p:sldId id="291" r:id="rId18"/>
    <p:sldId id="287" r:id="rId19"/>
    <p:sldId id="283" r:id="rId20"/>
    <p:sldId id="293" r:id="rId21"/>
    <p:sldId id="294" r:id="rId22"/>
    <p:sldId id="295" r:id="rId23"/>
    <p:sldId id="296" r:id="rId24"/>
    <p:sldId id="304" r:id="rId25"/>
    <p:sldId id="303" r:id="rId26"/>
    <p:sldId id="299" r:id="rId27"/>
    <p:sldId id="300" r:id="rId28"/>
    <p:sldId id="301" r:id="rId29"/>
    <p:sldId id="302" r:id="rId30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832F5-EA01-48E5-B403-87E193F50680}">
          <p14:sldIdLst>
            <p14:sldId id="266"/>
            <p14:sldId id="282"/>
            <p14:sldId id="271"/>
            <p14:sldId id="273"/>
            <p14:sldId id="279"/>
            <p14:sldId id="274"/>
            <p14:sldId id="284"/>
            <p14:sldId id="305"/>
            <p14:sldId id="292"/>
            <p14:sldId id="288"/>
            <p14:sldId id="290"/>
            <p14:sldId id="289"/>
            <p14:sldId id="275"/>
            <p14:sldId id="276"/>
            <p14:sldId id="286"/>
            <p14:sldId id="277"/>
            <p14:sldId id="291"/>
            <p14:sldId id="287"/>
            <p14:sldId id="283"/>
            <p14:sldId id="293"/>
            <p14:sldId id="294"/>
            <p14:sldId id="295"/>
            <p14:sldId id="296"/>
            <p14:sldId id="304"/>
            <p14:sldId id="303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1" autoAdjust="0"/>
    <p:restoredTop sz="90679" autoAdjust="0"/>
  </p:normalViewPr>
  <p:slideViewPr>
    <p:cSldViewPr>
      <p:cViewPr varScale="1">
        <p:scale>
          <a:sx n="61" d="100"/>
          <a:sy n="61" d="100"/>
        </p:scale>
        <p:origin x="1668" y="5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24506C0-3FFE-45A5-803D-9F4FC5464A70}" type="datetimeFigureOut">
              <a:t>2020/05/21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8646707-6BBD-41A9-B4DF-0C76A73A2D2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625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50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3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79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7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7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13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36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14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3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42041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00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58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0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09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0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6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2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9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7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2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5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zh-CN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/>
              <a:t>单击此处编辑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zh-CN" sz="3600" b="0" cap="none">
                <a:latin typeface="Georgia" pitchFamily="18" charset="0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zh-CN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CN" sz="3200" b="1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CN" sz="2800" b="1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CN" sz="2400" b="1">
                <a:latin typeface="Georgia" pitchFamily="18" charset="0"/>
              </a:defRPr>
            </a:lvl2pPr>
            <a:lvl3pPr eaLnBrk="1" latinLnBrk="0" hangingPunct="1">
              <a:defRPr kumimoji="0" lang="zh-CN" sz="2400" b="1">
                <a:latin typeface="Georgia" pitchFamily="18" charset="0"/>
              </a:defRPr>
            </a:lvl3pPr>
            <a:lvl4pPr eaLnBrk="1" latinLnBrk="0" hangingPunct="1">
              <a:defRPr kumimoji="0" lang="zh-CN" sz="2400" b="1">
                <a:latin typeface="Georgia" pitchFamily="18" charset="0"/>
              </a:defRPr>
            </a:lvl4pPr>
            <a:lvl5pPr eaLnBrk="1" latinLnBrk="0" hangingPunct="1">
              <a:defRPr kumimoji="0" lang="zh-CN" sz="2400" b="1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CN" sz="2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2020/05/21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kumimoji="0" lang="zh-CN"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Compilers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800" dirty="0" err="1">
                <a:solidFill>
                  <a:srgbClr val="FF0000"/>
                </a:solidFill>
              </a:rPr>
              <a:t>Yacc</a:t>
            </a:r>
            <a:r>
              <a:rPr lang="en-US" altLang="zh-CN" sz="2800" dirty="0"/>
              <a:t>: Yet Another Compiler-Compiler</a:t>
            </a:r>
          </a:p>
          <a:p>
            <a:pPr lvl="2"/>
            <a:r>
              <a:rPr lang="en-US" altLang="zh-CN" sz="2800" dirty="0"/>
              <a:t>Syntax analyzer (parser) generator</a:t>
            </a:r>
          </a:p>
          <a:p>
            <a:pPr lvl="2"/>
            <a:endParaRPr lang="en-US" altLang="zh-CN" sz="2800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Bison</a:t>
            </a:r>
            <a:r>
              <a:rPr lang="en-US" altLang="zh-CN" sz="2800" dirty="0"/>
              <a:t>: more powerful open source  YACC-compatible Parser Generator</a:t>
            </a:r>
          </a:p>
          <a:p>
            <a:pPr lvl="1"/>
            <a:endParaRPr lang="en-US" altLang="zh-CN" sz="2800" dirty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244075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80120"/>
          </a:xfrm>
        </p:spPr>
        <p:txBody>
          <a:bodyPr>
            <a:normAutofit/>
          </a:bodyPr>
          <a:lstStyle/>
          <a:p>
            <a:r>
              <a:rPr lang="en-US" altLang="zh-CN" dirty="0"/>
              <a:t>YACC--</a:t>
            </a:r>
            <a:r>
              <a:rPr lang="en-US" altLang="zh-CN" dirty="0">
                <a:solidFill>
                  <a:srgbClr val="0000CC"/>
                </a:solidFill>
              </a:rPr>
              <a:t>declarations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Declarations include (continue):</a:t>
            </a:r>
          </a:p>
          <a:p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FF0000"/>
                </a:solidFill>
              </a:rPr>
              <a:t>precedences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FF0000"/>
                </a:solidFill>
              </a:rPr>
              <a:t>associativities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of tokens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%left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%right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nonassoc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A97CF4-C656-4E48-A75E-7110EBC0602E}"/>
              </a:ext>
            </a:extLst>
          </p:cNvPr>
          <p:cNvSpPr/>
          <p:nvPr/>
        </p:nvSpPr>
        <p:spPr>
          <a:xfrm>
            <a:off x="3419872" y="2636912"/>
            <a:ext cx="5112568" cy="390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All of the tokens on the same line are assumed to have </a:t>
            </a:r>
            <a:r>
              <a:rPr lang="en-US" altLang="zh-CN" sz="2400" b="1" dirty="0">
                <a:solidFill>
                  <a:srgbClr val="0000CC"/>
                </a:solidFill>
              </a:rPr>
              <a:t>the same precedence</a:t>
            </a:r>
            <a:r>
              <a:rPr lang="en-US" altLang="zh-CN" sz="2400" b="1" dirty="0"/>
              <a:t> level and associativity;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lines are listed in order of </a:t>
            </a:r>
            <a:r>
              <a:rPr lang="en-US" altLang="zh-CN" sz="2400" b="1" dirty="0">
                <a:solidFill>
                  <a:srgbClr val="0000CC"/>
                </a:solidFill>
              </a:rPr>
              <a:t>increasing precedence </a:t>
            </a:r>
            <a:r>
              <a:rPr lang="en-US" altLang="zh-CN" sz="2400" b="1" dirty="0"/>
              <a:t>or binding strength.</a:t>
            </a:r>
          </a:p>
        </p:txBody>
      </p:sp>
    </p:spTree>
    <p:extLst>
      <p:ext uri="{BB962C8B-B14F-4D97-AF65-F5344CB8AC3E}">
        <p14:creationId xmlns:p14="http://schemas.microsoft.com/office/powerpoint/2010/main" val="127722151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80120"/>
          </a:xfrm>
        </p:spPr>
        <p:txBody>
          <a:bodyPr>
            <a:normAutofit/>
          </a:bodyPr>
          <a:lstStyle/>
          <a:p>
            <a:r>
              <a:rPr lang="en-US" altLang="zh-CN" dirty="0"/>
              <a:t>YACC--</a:t>
            </a:r>
            <a:r>
              <a:rPr lang="en-US" altLang="zh-CN" dirty="0">
                <a:solidFill>
                  <a:srgbClr val="0000CC"/>
                </a:solidFill>
              </a:rPr>
              <a:t>declarations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Declarations include:</a:t>
            </a:r>
          </a:p>
          <a:p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FF0000"/>
                </a:solidFill>
              </a:rPr>
              <a:t>precedences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FF0000"/>
                </a:solidFill>
              </a:rPr>
              <a:t>associativities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of tokens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nonassoc</a:t>
            </a:r>
            <a:r>
              <a:rPr lang="en-US" altLang="zh-CN" dirty="0">
                <a:solidFill>
                  <a:srgbClr val="FF0000"/>
                </a:solidFill>
              </a:rPr>
              <a:t> : </a:t>
            </a:r>
            <a:r>
              <a:rPr lang="en-US" altLang="zh-CN" dirty="0"/>
              <a:t>is used to describe</a:t>
            </a:r>
            <a:r>
              <a:rPr lang="en-US" altLang="zh-CN" dirty="0">
                <a:solidFill>
                  <a:srgbClr val="FF0000"/>
                </a:solidFill>
              </a:rPr>
              <a:t> operators </a:t>
            </a:r>
            <a:r>
              <a:rPr lang="en-US" altLang="zh-CN" dirty="0"/>
              <a:t>that may not associate with themselves</a:t>
            </a:r>
          </a:p>
        </p:txBody>
      </p:sp>
    </p:spTree>
    <p:extLst>
      <p:ext uri="{BB962C8B-B14F-4D97-AF65-F5344CB8AC3E}">
        <p14:creationId xmlns:p14="http://schemas.microsoft.com/office/powerpoint/2010/main" val="235050092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80120"/>
          </a:xfrm>
        </p:spPr>
        <p:txBody>
          <a:bodyPr>
            <a:normAutofit/>
          </a:bodyPr>
          <a:lstStyle/>
          <a:p>
            <a:r>
              <a:rPr lang="en-US" altLang="zh-CN" dirty="0"/>
              <a:t>YACC--</a:t>
            </a:r>
            <a:r>
              <a:rPr lang="en-US" altLang="zh-CN" dirty="0">
                <a:solidFill>
                  <a:srgbClr val="0000CC"/>
                </a:solidFill>
              </a:rPr>
              <a:t>declarations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Example: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%right '='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%left '+' '-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%left '*' '/' 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+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CC"/>
                </a:solidFill>
              </a:rPr>
              <a:t>-</a:t>
            </a:r>
            <a:r>
              <a:rPr lang="en-US" altLang="zh-CN" dirty="0"/>
              <a:t> are left associative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dirty="0"/>
              <a:t> are left associative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+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CC"/>
                </a:solidFill>
              </a:rPr>
              <a:t>- </a:t>
            </a:r>
            <a:r>
              <a:rPr lang="en-US" altLang="zh-CN" dirty="0"/>
              <a:t>have lower precedence than </a:t>
            </a:r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1844812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YACC--</a:t>
            </a:r>
            <a:r>
              <a:rPr lang="en-US" altLang="zh-CN" dirty="0">
                <a:solidFill>
                  <a:srgbClr val="0000CC"/>
                </a:solidFill>
              </a:rPr>
              <a:t>productions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grammar rule has the form: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	</a:t>
            </a:r>
            <a:r>
              <a:rPr lang="en-US" altLang="zh-CN" dirty="0">
                <a:solidFill>
                  <a:srgbClr val="FF0000"/>
                </a:solidFill>
              </a:rPr>
              <a:t>left  :  right  ;</a:t>
            </a:r>
          </a:p>
          <a:p>
            <a:r>
              <a:rPr lang="en-US" altLang="zh-CN" dirty="0"/>
              <a:t>Multiple right-hand sides may follow separated by a </a:t>
            </a:r>
            <a:r>
              <a:rPr lang="en-US" altLang="zh-CN" dirty="0">
                <a:solidFill>
                  <a:srgbClr val="FF0000"/>
                </a:solidFill>
              </a:rPr>
              <a:t>‘|’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Actions</a:t>
            </a:r>
            <a:r>
              <a:rPr lang="en-US" altLang="zh-CN" dirty="0"/>
              <a:t> associated with a rule are enclosed in curly braces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671641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1881"/>
            <a:ext cx="8229600" cy="914400"/>
          </a:xfrm>
        </p:spPr>
        <p:txBody>
          <a:bodyPr/>
          <a:lstStyle/>
          <a:p>
            <a:r>
              <a:rPr lang="en-US" altLang="zh-CN" dirty="0"/>
              <a:t>YACC example productions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>
              <a:solidFill>
                <a:srgbClr val="0000CC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A58D9D-84AE-4D21-8DF4-790B2A3C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10303"/>
            <a:ext cx="7200800" cy="42373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CE6895-11AA-40E8-A44A-65F5758A0555}"/>
              </a:ext>
            </a:extLst>
          </p:cNvPr>
          <p:cNvSpPr/>
          <p:nvPr/>
        </p:nvSpPr>
        <p:spPr>
          <a:xfrm>
            <a:off x="656855" y="5709065"/>
            <a:ext cx="8003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 err="1">
                <a:solidFill>
                  <a:srgbClr val="0000CC"/>
                </a:solidFill>
              </a:rPr>
              <a:t>Yacc</a:t>
            </a:r>
            <a:r>
              <a:rPr lang="en-US" altLang="zh-CN" sz="2800" b="1" dirty="0">
                <a:solidFill>
                  <a:srgbClr val="0000CC"/>
                </a:solidFill>
              </a:rPr>
              <a:t> permits an action to be written in the middle of a rule as well as at the end</a:t>
            </a:r>
          </a:p>
        </p:txBody>
      </p:sp>
    </p:spTree>
    <p:extLst>
      <p:ext uri="{BB962C8B-B14F-4D97-AF65-F5344CB8AC3E}">
        <p14:creationId xmlns:p14="http://schemas.microsoft.com/office/powerpoint/2010/main" val="100107371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YACC-- </a:t>
            </a:r>
            <a:r>
              <a:rPr lang="en-US" altLang="zh-CN" dirty="0">
                <a:solidFill>
                  <a:srgbClr val="0000CC"/>
                </a:solidFill>
              </a:rPr>
              <a:t>productions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824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Every symbol have a 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en-US" altLang="zh-CN" dirty="0"/>
              <a:t> associated with it (including </a:t>
            </a:r>
            <a:r>
              <a:rPr lang="en-US" altLang="zh-CN" dirty="0">
                <a:solidFill>
                  <a:srgbClr val="0000CC"/>
                </a:solidFill>
              </a:rPr>
              <a:t>token and non-terminals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$1, $2…, $n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associated with symbols of the right side of a rule</a:t>
            </a:r>
          </a:p>
          <a:p>
            <a:pPr marL="0" indent="0">
              <a:buNone/>
            </a:pPr>
            <a:r>
              <a:rPr lang="en-US" altLang="zh-CN" dirty="0"/>
              <a:t>for example	 </a:t>
            </a:r>
            <a:r>
              <a:rPr lang="en-US" altLang="zh-CN" dirty="0">
                <a:solidFill>
                  <a:srgbClr val="0000CC"/>
                </a:solidFill>
              </a:rPr>
              <a:t>A       :       B  C  D   ;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$2 has the value returned by C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$3 the value returned by D.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08015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YACC-- </a:t>
            </a:r>
            <a:r>
              <a:rPr lang="en-US" altLang="zh-CN" dirty="0">
                <a:solidFill>
                  <a:srgbClr val="0000CC"/>
                </a:solidFill>
              </a:rPr>
              <a:t>productions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7096"/>
            <a:ext cx="8229600" cy="491824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$$</a:t>
            </a:r>
            <a:r>
              <a:rPr lang="en-US" altLang="zh-CN" dirty="0"/>
              <a:t> refer to the value of the 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</a:p>
          <a:p>
            <a:r>
              <a:rPr lang="en-US" altLang="zh-CN" dirty="0"/>
              <a:t>Default action: </a:t>
            </a:r>
            <a:r>
              <a:rPr lang="en-US" altLang="zh-CN" dirty="0">
                <a:solidFill>
                  <a:srgbClr val="FF0000"/>
                </a:solidFill>
              </a:rPr>
              <a:t>$$=$1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1B871-FE63-4EF9-B7D4-7C9902EC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15" y="3187427"/>
            <a:ext cx="7306970" cy="20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726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YACC-- </a:t>
            </a:r>
            <a:r>
              <a:rPr lang="en-US" altLang="zh-CN" dirty="0">
                <a:solidFill>
                  <a:srgbClr val="0000CC"/>
                </a:solidFill>
              </a:rPr>
              <a:t>productions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7096"/>
            <a:ext cx="8229600" cy="491824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@: locations</a:t>
            </a:r>
          </a:p>
          <a:p>
            <a:r>
              <a:rPr lang="en-US" altLang="zh-CN" dirty="0"/>
              <a:t>The location of the </a:t>
            </a:r>
            <a:r>
              <a:rPr lang="en-US" altLang="zh-CN" dirty="0">
                <a:solidFill>
                  <a:srgbClr val="0000CC"/>
                </a:solidFill>
              </a:rPr>
              <a:t>nth</a:t>
            </a:r>
            <a:r>
              <a:rPr lang="en-US" altLang="zh-CN" dirty="0"/>
              <a:t> component of the right hand side is </a:t>
            </a:r>
            <a:r>
              <a:rPr lang="en-US" altLang="zh-CN" dirty="0">
                <a:solidFill>
                  <a:srgbClr val="FF0000"/>
                </a:solidFill>
              </a:rPr>
              <a:t>@n</a:t>
            </a:r>
          </a:p>
          <a:p>
            <a:r>
              <a:rPr lang="en-US" altLang="zh-CN" dirty="0"/>
              <a:t>The location of the left hand side is </a:t>
            </a:r>
            <a:r>
              <a:rPr lang="en-US" altLang="zh-CN" dirty="0">
                <a:solidFill>
                  <a:srgbClr val="FF0000"/>
                </a:solidFill>
              </a:rPr>
              <a:t>@$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58374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0C7F-1DE2-4303-B2E5-82E1A3B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Yacc</a:t>
            </a:r>
            <a:r>
              <a:rPr lang="en-US" altLang="zh-CN" dirty="0"/>
              <a:t>– </a:t>
            </a:r>
            <a:r>
              <a:rPr lang="en-US" altLang="zh-CN" dirty="0">
                <a:solidFill>
                  <a:srgbClr val="0000CC"/>
                </a:solidFill>
              </a:rPr>
              <a:t>subroutines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CC"/>
                </a:solidFill>
              </a:rPr>
              <a:t>third part)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DE411-5F61-42ED-AA2E-490827DB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Contains valid </a:t>
            </a:r>
            <a:r>
              <a:rPr lang="en-US" altLang="zh-CN" dirty="0">
                <a:solidFill>
                  <a:srgbClr val="FF0000"/>
                </a:solidFill>
              </a:rPr>
              <a:t>C code </a:t>
            </a:r>
            <a:r>
              <a:rPr lang="en-US" altLang="zh-CN" dirty="0"/>
              <a:t>that supports the language processing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Symbol table </a:t>
            </a:r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Functions </a:t>
            </a:r>
            <a:r>
              <a:rPr lang="en-US" altLang="zh-CN" dirty="0"/>
              <a:t>that might be called by actions associated with the productions in the second 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06309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2C6-CEC4-4E4B-882D-E4AEA84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YACC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E0235-C2FE-45A9-BBE1-B5E638C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096"/>
            <a:ext cx="8229600" cy="469654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00CC"/>
                </a:solidFill>
              </a:rPr>
              <a:t>yyparse</a:t>
            </a:r>
            <a:r>
              <a:rPr lang="en-US" altLang="zh-CN" dirty="0">
                <a:solidFill>
                  <a:srgbClr val="0000CC"/>
                </a:solidFill>
              </a:rPr>
              <a:t>: </a:t>
            </a:r>
            <a:r>
              <a:rPr lang="en-US" altLang="zh-CN" dirty="0"/>
              <a:t>the function produced by </a:t>
            </a:r>
            <a:r>
              <a:rPr lang="en-US" altLang="zh-CN" dirty="0" err="1">
                <a:solidFill>
                  <a:srgbClr val="FF0000"/>
                </a:solidFill>
              </a:rPr>
              <a:t>Yacc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it is an integer valued function. </a:t>
            </a:r>
          </a:p>
          <a:p>
            <a:pPr lvl="1"/>
            <a:r>
              <a:rPr lang="en-US" altLang="zh-CN" dirty="0"/>
              <a:t>When it is called, it repeatedly calls </a:t>
            </a:r>
            <a:r>
              <a:rPr lang="en-US" altLang="zh-CN" dirty="0" err="1">
                <a:solidFill>
                  <a:srgbClr val="0000CC"/>
                </a:solidFill>
              </a:rPr>
              <a:t>yylex</a:t>
            </a:r>
            <a:r>
              <a:rPr lang="en-US" altLang="zh-CN" dirty="0"/>
              <a:t>.</a:t>
            </a:r>
          </a:p>
          <a:p>
            <a:r>
              <a:rPr lang="en-US" altLang="zh-CN" dirty="0" err="1">
                <a:solidFill>
                  <a:srgbClr val="0000CC"/>
                </a:solidFill>
              </a:rPr>
              <a:t>yyerror</a:t>
            </a:r>
            <a:r>
              <a:rPr lang="en-US" altLang="zh-CN" dirty="0">
                <a:solidFill>
                  <a:srgbClr val="0000CC"/>
                </a:solidFill>
              </a:rPr>
              <a:t>:</a:t>
            </a:r>
            <a:r>
              <a:rPr lang="en-US" altLang="zh-CN" dirty="0"/>
              <a:t> prints a message when a syntax error is detected </a:t>
            </a:r>
          </a:p>
          <a:p>
            <a:r>
              <a:rPr lang="en-US" altLang="zh-CN" dirty="0" err="1">
                <a:solidFill>
                  <a:srgbClr val="0000CC"/>
                </a:solidFill>
              </a:rPr>
              <a:t>yychar</a:t>
            </a:r>
            <a:r>
              <a:rPr lang="en-US" altLang="zh-CN" dirty="0">
                <a:solidFill>
                  <a:srgbClr val="0000CC"/>
                </a:solidFill>
              </a:rPr>
              <a:t>: </a:t>
            </a:r>
            <a:r>
              <a:rPr lang="en-US" altLang="zh-CN" dirty="0"/>
              <a:t>the external integer variable, containing the lookahead token number at the time the error was detected; </a:t>
            </a:r>
          </a:p>
        </p:txBody>
      </p:sp>
    </p:spTree>
    <p:extLst>
      <p:ext uri="{BB962C8B-B14F-4D97-AF65-F5344CB8AC3E}">
        <p14:creationId xmlns:p14="http://schemas.microsoft.com/office/powerpoint/2010/main" val="194218727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4833" y="526579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Compilers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1"/>
            <a:endParaRPr lang="en-US" altLang="zh-CN" sz="2800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F4A7BD-3EC1-4ED0-AF57-7D7E9D461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1266265"/>
            <a:ext cx="7763440" cy="5422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83786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47E6-F2BB-4F10-956B-FF0270D6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4400"/>
          </a:xfrm>
        </p:spPr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>
                <a:solidFill>
                  <a:srgbClr val="FF0000"/>
                </a:solidFill>
              </a:rPr>
              <a:t>calculator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A2FB7-2EDA-467C-A26A-F0850DBB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836712"/>
            <a:ext cx="735516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%{</a:t>
            </a:r>
          </a:p>
          <a:p>
            <a:pPr marL="0" indent="0"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ctype.h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extern void </a:t>
            </a:r>
            <a:r>
              <a:rPr lang="en-US" altLang="zh-CN" sz="2000" dirty="0" err="1"/>
              <a:t>yyerror</a:t>
            </a:r>
            <a:r>
              <a:rPr lang="en-US" altLang="zh-CN" sz="2000" dirty="0"/>
              <a:t>(char*);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%}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%token  </a:t>
            </a:r>
            <a:r>
              <a:rPr lang="en-US" altLang="zh-CN" sz="2000" dirty="0"/>
              <a:t>DIGIT</a:t>
            </a:r>
          </a:p>
          <a:p>
            <a:pPr marL="0" indent="0">
              <a:buNone/>
            </a:pPr>
            <a:r>
              <a:rPr lang="en-US" altLang="zh-CN" sz="2000" dirty="0"/>
              <a:t>%%</a:t>
            </a:r>
          </a:p>
          <a:p>
            <a:pPr marL="0" indent="0">
              <a:buNone/>
            </a:pPr>
            <a:r>
              <a:rPr lang="en-US" altLang="zh-CN" sz="2000" dirty="0"/>
              <a:t>stat : expr '\n'        {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 %d\n", $1); }</a:t>
            </a:r>
          </a:p>
          <a:p>
            <a:pPr marL="0" indent="0">
              <a:buNone/>
            </a:pPr>
            <a:r>
              <a:rPr lang="en-US" altLang="zh-CN" sz="2000" dirty="0"/>
              <a:t>     | stat expr '\n'   {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 %d\n", $2); }</a:t>
            </a:r>
          </a:p>
          <a:p>
            <a:pPr marL="0" indent="0">
              <a:buNone/>
            </a:pPr>
            <a:r>
              <a:rPr lang="en-US" altLang="zh-CN" sz="2000" dirty="0"/>
              <a:t>     ;</a:t>
            </a:r>
          </a:p>
          <a:p>
            <a:pPr marL="0" indent="0">
              <a:buNone/>
            </a:pPr>
            <a:r>
              <a:rPr lang="en-US" altLang="zh-CN" sz="2000" dirty="0"/>
              <a:t>expr : expr '+' DIGIT   { $$ = $1 + $3; }</a:t>
            </a:r>
          </a:p>
          <a:p>
            <a:pPr marL="0" indent="0">
              <a:buNone/>
            </a:pPr>
            <a:r>
              <a:rPr lang="en-US" altLang="zh-CN" sz="2000" dirty="0"/>
              <a:t>     | DIGIT</a:t>
            </a:r>
          </a:p>
          <a:p>
            <a:pPr marL="0" indent="0">
              <a:buNone/>
            </a:pPr>
            <a:r>
              <a:rPr lang="en-US" altLang="zh-CN" sz="2000" dirty="0"/>
              <a:t>     ;</a:t>
            </a:r>
          </a:p>
          <a:p>
            <a:pPr marL="0" indent="0">
              <a:buNone/>
            </a:pPr>
            <a:r>
              <a:rPr lang="en-US" altLang="zh-CN" sz="2000" dirty="0"/>
              <a:t>%%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464985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47E6-F2BB-4F10-956B-FF0270D6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14400"/>
          </a:xfrm>
        </p:spPr>
        <p:txBody>
          <a:bodyPr/>
          <a:lstStyle/>
          <a:p>
            <a:r>
              <a:rPr lang="en-US" altLang="zh-CN" dirty="0"/>
              <a:t>Example: calculator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A2FB7-2EDA-467C-A26A-F0850DBB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yylex</a:t>
            </a:r>
            <a:r>
              <a:rPr lang="en-US" altLang="zh-CN" sz="2000" dirty="0"/>
              <a:t>() {  </a:t>
            </a:r>
          </a:p>
          <a:p>
            <a:pPr marL="0" indent="0">
              <a:buNone/>
            </a:pPr>
            <a:r>
              <a:rPr lang="en-US" altLang="zh-CN" sz="2000" dirty="0"/>
              <a:t>    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while ((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()) == ' ');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yylval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- ‘0';</a:t>
            </a:r>
          </a:p>
          <a:p>
            <a:pPr marL="0" indent="0">
              <a:buNone/>
            </a:pPr>
            <a:r>
              <a:rPr lang="en-US" altLang="zh-CN" sz="2000" dirty="0"/>
              <a:t>    return </a:t>
            </a:r>
            <a:r>
              <a:rPr lang="en-US" altLang="zh-CN" sz="2000" dirty="0" err="1"/>
              <a:t>isdigit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 ? DIGIT :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yyerror</a:t>
            </a:r>
            <a:r>
              <a:rPr lang="en-US" altLang="zh-CN" sz="2000" dirty="0"/>
              <a:t>(char* msg) { puts(msg); }</a:t>
            </a:r>
          </a:p>
          <a:p>
            <a:pPr marL="0" indent="0">
              <a:buNone/>
            </a:pPr>
            <a:r>
              <a:rPr lang="en-US" altLang="zh-CN" sz="2000" dirty="0"/>
              <a:t>int main() { 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yyparse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757836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47E6-F2BB-4F10-956B-FF0270D6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14400"/>
          </a:xfrm>
        </p:spPr>
        <p:txBody>
          <a:bodyPr/>
          <a:lstStyle/>
          <a:p>
            <a:r>
              <a:rPr lang="en-US" altLang="zh-CN" dirty="0"/>
              <a:t>Example: calculator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A2FB7-2EDA-467C-A26A-F0850DBB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yacc</a:t>
            </a:r>
            <a:r>
              <a:rPr lang="en-US" altLang="zh-CN" sz="2400" dirty="0"/>
              <a:t> -o </a:t>
            </a:r>
            <a:r>
              <a:rPr lang="en-US" altLang="zh-CN" sz="2400" dirty="0" err="1"/>
              <a:t>cal.c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cal.y</a:t>
            </a:r>
            <a:r>
              <a:rPr lang="en-US" altLang="zh-CN" sz="2400" dirty="0"/>
              <a:t> &amp;&amp;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-w </a:t>
            </a:r>
            <a:r>
              <a:rPr lang="en-US" altLang="zh-CN" sz="2400" dirty="0" err="1"/>
              <a:t>cal.c</a:t>
            </a:r>
            <a:r>
              <a:rPr lang="en-US" altLang="zh-CN" sz="2400" dirty="0"/>
              <a:t> &amp;&amp; ./</a:t>
            </a:r>
            <a:r>
              <a:rPr lang="en-US" altLang="zh-CN" sz="2400" dirty="0" err="1"/>
              <a:t>a.out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09A5F-346D-45E0-B39F-92E5497E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214562"/>
            <a:ext cx="77533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2965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2C6-CEC4-4E4B-882D-E4AEA84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E0235-C2FE-45A9-BBE1-B5E638C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096"/>
            <a:ext cx="8229600" cy="4696544"/>
          </a:xfrm>
        </p:spPr>
        <p:txBody>
          <a:bodyPr>
            <a:normAutofit/>
          </a:bodyPr>
          <a:lstStyle/>
          <a:p>
            <a:r>
              <a:rPr lang="en-US" altLang="zh-CN" dirty="0"/>
              <a:t>It is not usually acceptable to have a program terminate on a syntax error. </a:t>
            </a:r>
          </a:p>
          <a:p>
            <a:r>
              <a:rPr lang="en-US" altLang="zh-CN" dirty="0"/>
              <a:t>A compiler should recover sufficiently to parse the rest of the input file and check it for errors;</a:t>
            </a:r>
          </a:p>
        </p:txBody>
      </p:sp>
    </p:spTree>
    <p:extLst>
      <p:ext uri="{BB962C8B-B14F-4D97-AF65-F5344CB8AC3E}">
        <p14:creationId xmlns:p14="http://schemas.microsoft.com/office/powerpoint/2010/main" val="4190337756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2C6-CEC4-4E4B-882D-E4AEA84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E0235-C2FE-45A9-BBE1-B5E638C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096"/>
            <a:ext cx="8229600" cy="46965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You can define how to recover from a syntax error by writing rules to recognize the special token </a:t>
            </a:r>
            <a:r>
              <a:rPr lang="en-US" altLang="zh-CN" dirty="0">
                <a:solidFill>
                  <a:srgbClr val="FF0000"/>
                </a:solidFill>
              </a:rPr>
              <a:t>error</a:t>
            </a:r>
          </a:p>
          <a:p>
            <a:r>
              <a:rPr lang="en-US" altLang="zh-CN" dirty="0"/>
              <a:t>This is a terminal symbol that is always defined (you need not declare it) and reserved for error handling. </a:t>
            </a:r>
          </a:p>
          <a:p>
            <a:r>
              <a:rPr lang="en-US" altLang="zh-CN" dirty="0"/>
              <a:t>The Bison parser generates an </a:t>
            </a:r>
            <a:r>
              <a:rPr lang="en-US" altLang="zh-CN" dirty="0">
                <a:solidFill>
                  <a:srgbClr val="FF0000"/>
                </a:solidFill>
              </a:rPr>
              <a:t>error token </a:t>
            </a:r>
            <a:r>
              <a:rPr lang="en-US" altLang="zh-CN" dirty="0"/>
              <a:t>whenever a syntax error happens;</a:t>
            </a:r>
          </a:p>
        </p:txBody>
      </p:sp>
    </p:spTree>
    <p:extLst>
      <p:ext uri="{BB962C8B-B14F-4D97-AF65-F5344CB8AC3E}">
        <p14:creationId xmlns:p14="http://schemas.microsoft.com/office/powerpoint/2010/main" val="1179917198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2C6-CEC4-4E4B-882D-E4AEA84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E0235-C2FE-45A9-BBE1-B5E638C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096"/>
            <a:ext cx="8229600" cy="4696544"/>
          </a:xfrm>
        </p:spPr>
        <p:txBody>
          <a:bodyPr>
            <a:normAutofit/>
          </a:bodyPr>
          <a:lstStyle/>
          <a:p>
            <a:r>
              <a:rPr lang="en-US" altLang="zh-CN" dirty="0"/>
              <a:t>if you have provided a rule to recognize this token in the current context, the parse can continue.</a:t>
            </a:r>
          </a:p>
          <a:p>
            <a:r>
              <a:rPr lang="en-US" altLang="zh-CN" dirty="0"/>
              <a:t>The purpose of </a:t>
            </a:r>
            <a:r>
              <a:rPr lang="en-US" altLang="zh-CN" dirty="0">
                <a:solidFill>
                  <a:srgbClr val="FF0000"/>
                </a:solidFill>
              </a:rPr>
              <a:t>error</a:t>
            </a:r>
            <a:r>
              <a:rPr lang="en-US" altLang="zh-CN" dirty="0"/>
              <a:t> is to permit the parser to continue after some anticipated error. (</a:t>
            </a:r>
            <a:r>
              <a:rPr lang="en-US" altLang="zh-CN" dirty="0">
                <a:solidFill>
                  <a:srgbClr val="FF0000"/>
                </a:solidFill>
              </a:rPr>
              <a:t>error recovery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698047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2C6-CEC4-4E4B-882D-E4AEA84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E0235-C2FE-45A9-BBE1-B5E638C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096"/>
            <a:ext cx="8229600" cy="469654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To define how to recover from a </a:t>
            </a:r>
            <a:r>
              <a:rPr lang="en-US" altLang="zh-CN" sz="2400" dirty="0">
                <a:solidFill>
                  <a:srgbClr val="0000CC"/>
                </a:solidFill>
              </a:rPr>
              <a:t>syntax error</a:t>
            </a:r>
            <a:r>
              <a:rPr lang="en-US" altLang="zh-CN" sz="2400" dirty="0"/>
              <a:t> by writing rules to recognize the special token </a:t>
            </a:r>
            <a:r>
              <a:rPr lang="en-US" altLang="zh-CN" sz="2400" dirty="0">
                <a:solidFill>
                  <a:srgbClr val="FF0000"/>
                </a:solidFill>
              </a:rPr>
              <a:t>error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For example:</a:t>
            </a:r>
          </a:p>
          <a:p>
            <a:pPr marL="0" lvl="0" indent="0">
              <a:buNone/>
            </a:pPr>
            <a:r>
              <a:rPr lang="en-US" altLang="zh-CN" sz="2400" dirty="0" err="1">
                <a:solidFill>
                  <a:srgbClr val="0000CC"/>
                </a:solidFill>
              </a:rPr>
              <a:t>stmts</a:t>
            </a:r>
            <a:r>
              <a:rPr lang="en-US" altLang="zh-CN" sz="2400" dirty="0">
                <a:solidFill>
                  <a:srgbClr val="0000CC"/>
                </a:solidFill>
              </a:rPr>
              <a:t> : exp '\n'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| </a:t>
            </a:r>
            <a:r>
              <a:rPr lang="en-US" altLang="zh-CN" sz="2400" dirty="0" err="1">
                <a:solidFill>
                  <a:srgbClr val="0000CC"/>
                </a:solidFill>
              </a:rPr>
              <a:t>stmts</a:t>
            </a:r>
            <a:r>
              <a:rPr lang="en-US" altLang="zh-CN" sz="2400" dirty="0">
                <a:solidFill>
                  <a:srgbClr val="0000CC"/>
                </a:solidFill>
              </a:rPr>
              <a:t> exp '\n'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| </a:t>
            </a:r>
            <a:r>
              <a:rPr lang="en-US" altLang="zh-CN" sz="2400" dirty="0" err="1">
                <a:solidFill>
                  <a:srgbClr val="0000CC"/>
                </a:solidFill>
              </a:rPr>
              <a:t>stmts</a:t>
            </a:r>
            <a:r>
              <a:rPr lang="en-US" altLang="zh-CN" sz="2400" dirty="0">
                <a:solidFill>
                  <a:srgbClr val="0000CC"/>
                </a:solidFill>
              </a:rPr>
              <a:t> error '\n’  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An error followed by a newline makes a valid addition to any </a:t>
            </a:r>
            <a:r>
              <a:rPr lang="en-US" altLang="zh-CN" sz="2400" dirty="0" err="1">
                <a:solidFill>
                  <a:srgbClr val="FF0000"/>
                </a:solidFill>
              </a:rPr>
              <a:t>stmts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4249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2C6-CEC4-4E4B-882D-E4AEA84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E0235-C2FE-45A9-BBE1-B5E638C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096"/>
            <a:ext cx="8229600" cy="4696544"/>
          </a:xfrm>
        </p:spPr>
        <p:txBody>
          <a:bodyPr>
            <a:normAutofit/>
          </a:bodyPr>
          <a:lstStyle/>
          <a:p>
            <a:r>
              <a:rPr lang="en-US" altLang="zh-CN" dirty="0"/>
              <a:t>The choice of error rules in the grammar is a choice of strategies for </a:t>
            </a:r>
            <a:r>
              <a:rPr lang="en-US" altLang="zh-CN" dirty="0">
                <a:solidFill>
                  <a:srgbClr val="FF0000"/>
                </a:solidFill>
              </a:rPr>
              <a:t>error recovery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 simple and useful strategy is simply to </a:t>
            </a:r>
            <a:r>
              <a:rPr lang="en-US" altLang="zh-CN" dirty="0">
                <a:solidFill>
                  <a:srgbClr val="0000CC"/>
                </a:solidFill>
              </a:rPr>
              <a:t>skip the rest of the current input line </a:t>
            </a:r>
            <a:r>
              <a:rPr lang="en-US" altLang="zh-CN" dirty="0"/>
              <a:t>or current statement if an error is detected:</a:t>
            </a:r>
          </a:p>
          <a:p>
            <a:pPr marL="0" indent="0">
              <a:buNone/>
            </a:pPr>
            <a:r>
              <a:rPr lang="en-US" altLang="zh-CN" dirty="0"/>
              <a:t>Example:  	</a:t>
            </a:r>
            <a:r>
              <a:rPr lang="en-US" altLang="zh-CN" dirty="0" err="1">
                <a:solidFill>
                  <a:srgbClr val="0000CC"/>
                </a:solidFill>
              </a:rPr>
              <a:t>stmt</a:t>
            </a:r>
            <a:r>
              <a:rPr lang="en-US" altLang="zh-CN" dirty="0">
                <a:solidFill>
                  <a:srgbClr val="0000CC"/>
                </a:solidFill>
              </a:rPr>
              <a:t>: error ';’  </a:t>
            </a:r>
          </a:p>
          <a:p>
            <a:pPr marL="0" indent="0">
              <a:buNone/>
            </a:pPr>
            <a:r>
              <a:rPr lang="en-US" altLang="zh-CN" dirty="0"/>
              <a:t>/* On error, skip until ';' is read.  */</a:t>
            </a:r>
          </a:p>
        </p:txBody>
      </p:sp>
    </p:spTree>
    <p:extLst>
      <p:ext uri="{BB962C8B-B14F-4D97-AF65-F5344CB8AC3E}">
        <p14:creationId xmlns:p14="http://schemas.microsoft.com/office/powerpoint/2010/main" val="2233282205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2C6-CEC4-4E4B-882D-E4AEA84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E0235-C2FE-45A9-BBE1-B5E638C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096"/>
            <a:ext cx="8229600" cy="4696544"/>
          </a:xfrm>
        </p:spPr>
        <p:txBody>
          <a:bodyPr>
            <a:noAutofit/>
          </a:bodyPr>
          <a:lstStyle/>
          <a:p>
            <a:r>
              <a:rPr lang="en-US" altLang="zh-CN" dirty="0"/>
              <a:t>It is also useful to recover to the matching close-delimiter of an opening-delimiter that has already been parsed. </a:t>
            </a:r>
          </a:p>
          <a:p>
            <a:r>
              <a:rPr lang="en-US" altLang="zh-CN" dirty="0" err="1"/>
              <a:t>Exmaple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0000CC"/>
                </a:solidFill>
              </a:rPr>
              <a:t>	primary: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				'(' expr ')’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			| '(' error ')’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			…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</a:t>
            </a:r>
            <a:r>
              <a:rPr lang="en-US" altLang="zh-CN">
                <a:solidFill>
                  <a:srgbClr val="0000CC"/>
                </a:solidFill>
              </a:rPr>
              <a:t>			;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35708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2C6-CEC4-4E4B-882D-E4AEA84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E0235-C2FE-45A9-BBE1-B5E638C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096"/>
            <a:ext cx="8229600" cy="4696544"/>
          </a:xfrm>
        </p:spPr>
        <p:txBody>
          <a:bodyPr>
            <a:noAutofit/>
          </a:bodyPr>
          <a:lstStyle/>
          <a:p>
            <a:r>
              <a:rPr lang="en-US" altLang="zh-CN" dirty="0"/>
              <a:t>Error recovery strategies are </a:t>
            </a:r>
            <a:r>
              <a:rPr lang="en-US" altLang="zh-CN" dirty="0">
                <a:solidFill>
                  <a:srgbClr val="FF0000"/>
                </a:solidFill>
              </a:rPr>
              <a:t>necessarily guesses. </a:t>
            </a:r>
          </a:p>
          <a:p>
            <a:r>
              <a:rPr lang="en-US" altLang="zh-CN" dirty="0"/>
              <a:t>When they guess wrong, one syntax error often leads to another</a:t>
            </a:r>
          </a:p>
        </p:txBody>
      </p:sp>
    </p:spTree>
    <p:extLst>
      <p:ext uri="{BB962C8B-B14F-4D97-AF65-F5344CB8AC3E}">
        <p14:creationId xmlns:p14="http://schemas.microsoft.com/office/powerpoint/2010/main" val="191451256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structure</a:t>
            </a:r>
            <a:r>
              <a:rPr lang="en-US" altLang="zh-CN" dirty="0"/>
              <a:t> of the program</a:t>
            </a:r>
          </a:p>
          <a:p>
            <a:r>
              <a:rPr lang="en-US" altLang="zh-CN" dirty="0"/>
              <a:t>The input of </a:t>
            </a:r>
            <a:r>
              <a:rPr lang="en-US" altLang="zh-CN" dirty="0" err="1"/>
              <a:t>Yacc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grammar rules</a:t>
            </a:r>
            <a:r>
              <a:rPr lang="en-US" altLang="zh-CN" dirty="0"/>
              <a:t>, together with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altLang="zh-CN" dirty="0"/>
              <a:t> to be invoked as each grammar rule is recognized.</a:t>
            </a:r>
          </a:p>
          <a:p>
            <a:r>
              <a:rPr lang="en-US" altLang="zh-CN" dirty="0"/>
              <a:t>The output of </a:t>
            </a:r>
            <a:r>
              <a:rPr lang="en-US" altLang="zh-CN" dirty="0" err="1"/>
              <a:t>Yacc</a:t>
            </a:r>
            <a:r>
              <a:rPr lang="en-US" altLang="zh-CN" dirty="0"/>
              <a:t> is a subroutine that parses the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4350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class of specifications accepted : </a:t>
            </a:r>
            <a:r>
              <a:rPr lang="en-US" altLang="zh-CN" dirty="0">
                <a:solidFill>
                  <a:srgbClr val="FF0000"/>
                </a:solidFill>
              </a:rPr>
              <a:t>LALR(1) grammars </a:t>
            </a:r>
            <a:r>
              <a:rPr lang="en-US" altLang="zh-CN" dirty="0"/>
              <a:t>with disambiguating rules.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45167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2C6-CEC4-4E4B-882D-E4AEA841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YACC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E83F07-0585-413F-A6D2-E75588B1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03" y="1680914"/>
            <a:ext cx="8136997" cy="34961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D89D6E3-98C6-40E1-B4D9-CD0A0EB6B8C1}"/>
              </a:ext>
            </a:extLst>
          </p:cNvPr>
          <p:cNvSpPr/>
          <p:nvPr/>
        </p:nvSpPr>
        <p:spPr>
          <a:xfrm>
            <a:off x="549803" y="4420269"/>
            <a:ext cx="6542477" cy="2241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When the user inputs a specification(</a:t>
            </a:r>
            <a:r>
              <a:rPr lang="en-US" altLang="zh-CN" sz="2400" b="1" dirty="0" err="1">
                <a:solidFill>
                  <a:srgbClr val="FF0000"/>
                </a:solidFill>
              </a:rPr>
              <a:t>mylang.y</a:t>
            </a:r>
            <a:r>
              <a:rPr lang="en-US" altLang="zh-CN" sz="2400" b="1" dirty="0"/>
              <a:t>) to </a:t>
            </a:r>
            <a:r>
              <a:rPr lang="en-US" altLang="zh-CN" sz="2400" b="1" dirty="0" err="1"/>
              <a:t>Yacc</a:t>
            </a:r>
            <a:r>
              <a:rPr lang="en-US" altLang="zh-CN" sz="2400" b="1" dirty="0"/>
              <a:t>, the output is a file of C programs, called </a:t>
            </a:r>
            <a:r>
              <a:rPr lang="en-US" altLang="zh-CN" sz="2400" b="1" dirty="0" err="1">
                <a:solidFill>
                  <a:srgbClr val="FF0000"/>
                </a:solidFill>
              </a:rPr>
              <a:t>y.tab.c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85970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specification file consists of three sections: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declarations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 %%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production		action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%%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subroutines</a:t>
            </a:r>
          </a:p>
        </p:txBody>
      </p:sp>
    </p:spTree>
    <p:extLst>
      <p:ext uri="{BB962C8B-B14F-4D97-AF65-F5344CB8AC3E}">
        <p14:creationId xmlns:p14="http://schemas.microsoft.com/office/powerpoint/2010/main" val="273511360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YACC--</a:t>
            </a:r>
            <a:r>
              <a:rPr lang="en-US" altLang="zh-CN" dirty="0">
                <a:solidFill>
                  <a:srgbClr val="0000CC"/>
                </a:solidFill>
              </a:rPr>
              <a:t>declarations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Declarations include:</a:t>
            </a:r>
          </a:p>
          <a:p>
            <a:r>
              <a:rPr lang="en-US" altLang="zh-CN" dirty="0"/>
              <a:t>C declarations enclosed in </a:t>
            </a:r>
            <a:r>
              <a:rPr lang="en-US" altLang="zh-CN" dirty="0">
                <a:solidFill>
                  <a:srgbClr val="FF0000"/>
                </a:solidFill>
              </a:rPr>
              <a:t>%{    %}</a:t>
            </a:r>
          </a:p>
          <a:p>
            <a:r>
              <a:rPr lang="en-US" altLang="zh-CN" dirty="0" err="1"/>
              <a:t>Yacc</a:t>
            </a:r>
            <a:r>
              <a:rPr lang="en-US" altLang="zh-CN" dirty="0"/>
              <a:t> definitions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%start: </a:t>
            </a:r>
            <a:r>
              <a:rPr lang="en-US" altLang="zh-CN" dirty="0"/>
              <a:t>declare the start symbol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%token</a:t>
            </a:r>
            <a:r>
              <a:rPr lang="en-US" altLang="zh-CN" dirty="0"/>
              <a:t>: declare the terminals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%union: </a:t>
            </a:r>
            <a:r>
              <a:rPr lang="en-US" altLang="zh-CN" dirty="0"/>
              <a:t>a union of all the types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%type: </a:t>
            </a:r>
            <a:r>
              <a:rPr lang="en-US" altLang="zh-CN" dirty="0"/>
              <a:t>declare the types of the non-terminals</a:t>
            </a:r>
          </a:p>
          <a:p>
            <a:pPr marL="342900" lvl="1" indent="0">
              <a:buNone/>
            </a:pPr>
            <a:endParaRPr lang="en-US" altLang="zh-C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5381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YACC--</a:t>
            </a:r>
            <a:r>
              <a:rPr lang="en-US" altLang="zh-CN" dirty="0">
                <a:solidFill>
                  <a:srgbClr val="0000CC"/>
                </a:solidFill>
              </a:rPr>
              <a:t>declarations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Yacc</a:t>
            </a:r>
            <a:r>
              <a:rPr lang="en-US" altLang="zh-CN" dirty="0"/>
              <a:t> definitions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%start: </a:t>
            </a:r>
            <a:r>
              <a:rPr lang="en-US" altLang="zh-CN" dirty="0"/>
              <a:t>declare the start symbol</a:t>
            </a:r>
          </a:p>
          <a:p>
            <a:pPr marL="3429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%start 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%token</a:t>
            </a:r>
            <a:r>
              <a:rPr lang="en-US" altLang="zh-CN" dirty="0"/>
              <a:t>: declare the terminals</a:t>
            </a:r>
          </a:p>
          <a:p>
            <a:pPr marL="3429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%token DIGIT</a:t>
            </a:r>
          </a:p>
        </p:txBody>
      </p:sp>
    </p:spTree>
    <p:extLst>
      <p:ext uri="{BB962C8B-B14F-4D97-AF65-F5344CB8AC3E}">
        <p14:creationId xmlns:p14="http://schemas.microsoft.com/office/powerpoint/2010/main" val="414979161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7A0E-C03D-4C3D-A372-DADE579F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dirty="0"/>
              <a:t>YACC--</a:t>
            </a:r>
            <a:r>
              <a:rPr lang="en-US" altLang="zh-CN" dirty="0">
                <a:solidFill>
                  <a:srgbClr val="0000CC"/>
                </a:solidFill>
              </a:rPr>
              <a:t>declarations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70FC5-A7E7-4D71-BC5B-8AC6EE03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088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Yacc</a:t>
            </a:r>
            <a:r>
              <a:rPr lang="en-US" altLang="zh-CN" dirty="0"/>
              <a:t> definitions (continue)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%union: </a:t>
            </a:r>
            <a:r>
              <a:rPr lang="en-US" altLang="zh-CN" dirty="0"/>
              <a:t>a union of all the types that can be the result of parsing actions.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%union {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	 	int </a:t>
            </a:r>
            <a:r>
              <a:rPr lang="en-US" altLang="zh-CN" dirty="0" err="1">
                <a:solidFill>
                  <a:srgbClr val="0000CC"/>
                </a:solidFill>
              </a:rPr>
              <a:t>ival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		char </a:t>
            </a:r>
            <a:r>
              <a:rPr lang="en-US" altLang="zh-CN" dirty="0" err="1">
                <a:solidFill>
                  <a:srgbClr val="0000CC"/>
                </a:solidFill>
              </a:rPr>
              <a:t>chval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		double </a:t>
            </a:r>
            <a:r>
              <a:rPr lang="en-US" altLang="zh-CN" dirty="0" err="1">
                <a:solidFill>
                  <a:srgbClr val="0000CC"/>
                </a:solidFill>
              </a:rPr>
              <a:t>dval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}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%type: </a:t>
            </a:r>
            <a:r>
              <a:rPr lang="en-US" altLang="zh-CN" dirty="0"/>
              <a:t>declare the types of the non-terminals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%type&lt;</a:t>
            </a:r>
            <a:r>
              <a:rPr lang="en-US" altLang="zh-CN" dirty="0" err="1">
                <a:solidFill>
                  <a:srgbClr val="0000CC"/>
                </a:solidFill>
              </a:rPr>
              <a:t>dval</a:t>
            </a:r>
            <a:r>
              <a:rPr lang="en-US" altLang="zh-CN" dirty="0">
                <a:solidFill>
                  <a:srgbClr val="0000CC"/>
                </a:solidFill>
              </a:rPr>
              <a:t>&gt; expr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	%token&lt;</a:t>
            </a:r>
            <a:r>
              <a:rPr lang="en-US" altLang="zh-CN" dirty="0" err="1">
                <a:solidFill>
                  <a:srgbClr val="0000CC"/>
                </a:solidFill>
              </a:rPr>
              <a:t>ival</a:t>
            </a:r>
            <a:r>
              <a:rPr lang="en-US" altLang="zh-CN" dirty="0">
                <a:solidFill>
                  <a:srgbClr val="0000CC"/>
                </a:solidFill>
              </a:rPr>
              <a:t>&gt; INTEGER</a:t>
            </a:r>
          </a:p>
        </p:txBody>
      </p:sp>
    </p:spTree>
    <p:extLst>
      <p:ext uri="{BB962C8B-B14F-4D97-AF65-F5344CB8AC3E}">
        <p14:creationId xmlns:p14="http://schemas.microsoft.com/office/powerpoint/2010/main" val="3694928885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483&quot;&gt;&lt;property id=&quot;20148&quot; value=&quot;5&quot;/&gt;&lt;property id=&quot;20300&quot; value=&quot;Slide 1 - &amp;quot;Compilers&amp;quot;&quot;/&gt;&lt;property id=&quot;20307&quot; value=&quot;266&quot;/&gt;&lt;/object&gt;&lt;object type=&quot;3&quot; unique_id=&quot;10755&quot;&gt;&lt;property id=&quot;20148&quot; value=&quot;5&quot;/&gt;&lt;property id=&quot;20300&quot; value=&quot;Slide 3 - &amp;quot;YACC&amp;quot;&quot;/&gt;&lt;property id=&quot;20307&quot; value=&quot;271&quot;/&gt;&lt;/object&gt;&lt;object type=&quot;3&quot; unique_id=&quot;11117&quot;&gt;&lt;property id=&quot;20148&quot; value=&quot;5&quot;/&gt;&lt;property id=&quot;20300&quot; value=&quot;Slide 4 - &amp;quot;YACC&amp;quot;&quot;/&gt;&lt;property id=&quot;20307&quot; value=&quot;273&quot;/&gt;&lt;/object&gt;&lt;object type=&quot;3&quot; unique_id=&quot;11402&quot;&gt;&lt;property id=&quot;20148&quot; value=&quot;5&quot;/&gt;&lt;property id=&quot;20300&quot; value=&quot;Slide 8 - &amp;quot;YACC--productions&amp;quot;&quot;/&gt;&lt;property id=&quot;20307&quot; value=&quot;275&quot;/&gt;&lt;/object&gt;&lt;object type=&quot;3&quot; unique_id=&quot;11574&quot;&gt;&lt;property id=&quot;20148&quot; value=&quot;5&quot;/&gt;&lt;property id=&quot;20300&quot; value=&quot;Slide 9 - &amp;quot;YACC example productions&amp;quot;&quot;/&gt;&lt;property id=&quot;20307&quot; value=&quot;276&quot;/&gt;&lt;/object&gt;&lt;object type=&quot;3&quot; unique_id=&quot;21107&quot;&gt;&lt;property id=&quot;20148&quot; value=&quot;5&quot;/&gt;&lt;property id=&quot;20300&quot; value=&quot;Slide 2 - &amp;quot;Compilers&amp;quot;&quot;/&gt;&lt;property id=&quot;20307&quot; value=&quot;282&quot;/&gt;&lt;/object&gt;&lt;object type=&quot;3&quot; unique_id=&quot;21150&quot;&gt;&lt;property id=&quot;20148&quot; value=&quot;5&quot;/&gt;&lt;property id=&quot;20300&quot; value=&quot;Slide 13 - &amp;quot;YACC&amp;quot;&quot;/&gt;&lt;property id=&quot;20307&quot; value=&quot;283&quot;/&gt;&lt;/object&gt;&lt;object type=&quot;3&quot; unique_id=&quot;21328&quot;&gt;&lt;property id=&quot;20148&quot; value=&quot;5&quot;/&gt;&lt;property id=&quot;20300&quot; value=&quot;Slide 5 - &amp;quot;YACC&amp;quot;&quot;/&gt;&lt;property id=&quot;20307&quot; value=&quot;279&quot;/&gt;&lt;/object&gt;&lt;object type=&quot;3&quot; unique_id=&quot;21329&quot;&gt;&lt;property id=&quot;20148&quot; value=&quot;5&quot;/&gt;&lt;property id=&quot;20300&quot; value=&quot;Slide 6 - &amp;quot;YACC&amp;quot;&quot;/&gt;&lt;property id=&quot;20307&quot; value=&quot;274&quot;/&gt;&lt;/object&gt;&lt;object type=&quot;3&quot; unique_id=&quot;21375&quot;&gt;&lt;property id=&quot;20148&quot; value=&quot;5&quot;/&gt;&lt;property id=&quot;20300&quot; value=&quot;Slide 7 - &amp;quot;YACC--declarations&amp;quot;&quot;/&gt;&lt;property id=&quot;20307&quot; value=&quot;284&quot;/&gt;&lt;/object&gt;&lt;object type=&quot;3&quot; unique_id=&quot;21536&quot;&gt;&lt;property id=&quot;20148&quot; value=&quot;5&quot;/&gt;&lt;property id=&quot;20300&quot; value=&quot;Slide 10 - &amp;quot;YACC-- productions&amp;quot;&quot;/&gt;&lt;property id=&quot;20307&quot; value=&quot;286&quot;/&gt;&lt;/object&gt;&lt;object type=&quot;3&quot; unique_id=&quot;21537&quot;&gt;&lt;property id=&quot;20148&quot; value=&quot;5&quot;/&gt;&lt;property id=&quot;20300&quot; value=&quot;Slide 11 - &amp;quot;YACC-- productions&amp;quot;&quot;/&gt;&lt;property id=&quot;20307&quot; value=&quot;277&quot;/&gt;&lt;/object&gt;&lt;object type=&quot;3&quot; unique_id=&quot;21587&quot;&gt;&lt;property id=&quot;20148&quot; value=&quot;5&quot;/&gt;&lt;property id=&quot;20300&quot; value=&quot;Slide 12 - &amp;quot;Yacc– subroutines(third part)&amp;quot;&quot;/&gt;&lt;property id=&quot;20307&quot; value=&quot;287&quot;/&gt;&lt;/object&gt;&lt;/object&gt;&lt;object type=&quot;8&quot; unique_id=&quot;10056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1181</Words>
  <Application>Microsoft Office PowerPoint</Application>
  <PresentationFormat>全屏显示(4:3)</PresentationFormat>
  <Paragraphs>181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方正舒体</vt:lpstr>
      <vt:lpstr>宋体</vt:lpstr>
      <vt:lpstr>Arial</vt:lpstr>
      <vt:lpstr>Calibri</vt:lpstr>
      <vt:lpstr>Courier New</vt:lpstr>
      <vt:lpstr>Georgia</vt:lpstr>
      <vt:lpstr>项目状态报告</vt:lpstr>
      <vt:lpstr>Compilers</vt:lpstr>
      <vt:lpstr>Compilers</vt:lpstr>
      <vt:lpstr>YACC</vt:lpstr>
      <vt:lpstr>YACC</vt:lpstr>
      <vt:lpstr>YACC</vt:lpstr>
      <vt:lpstr>YACC</vt:lpstr>
      <vt:lpstr>YACC--declarations</vt:lpstr>
      <vt:lpstr>YACC--declarations</vt:lpstr>
      <vt:lpstr>YACC--declarations</vt:lpstr>
      <vt:lpstr>YACC--declarations</vt:lpstr>
      <vt:lpstr>YACC--declarations</vt:lpstr>
      <vt:lpstr>YACC--declarations</vt:lpstr>
      <vt:lpstr>YACC--productions</vt:lpstr>
      <vt:lpstr>YACC example productions</vt:lpstr>
      <vt:lpstr>YACC-- productions</vt:lpstr>
      <vt:lpstr>YACC-- productions</vt:lpstr>
      <vt:lpstr>YACC-- productions</vt:lpstr>
      <vt:lpstr>Yacc– subroutines(third part)</vt:lpstr>
      <vt:lpstr>YACC</vt:lpstr>
      <vt:lpstr>Example: calculator</vt:lpstr>
      <vt:lpstr>Example: calculator</vt:lpstr>
      <vt:lpstr>Example: calculator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2015-08-11T03:25:55Z</dcterms:created>
  <dcterms:modified xsi:type="dcterms:W3CDTF">2020-05-21T07:30:50Z</dcterms:modified>
</cp:coreProperties>
</file>