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336" r:id="rId2"/>
    <p:sldId id="350" r:id="rId3"/>
    <p:sldId id="341" r:id="rId4"/>
    <p:sldId id="351" r:id="rId5"/>
    <p:sldId id="332" r:id="rId6"/>
    <p:sldId id="342" r:id="rId7"/>
    <p:sldId id="353" r:id="rId8"/>
    <p:sldId id="340" r:id="rId9"/>
    <p:sldId id="343" r:id="rId10"/>
    <p:sldId id="345" r:id="rId11"/>
    <p:sldId id="346" r:id="rId12"/>
    <p:sldId id="347" r:id="rId13"/>
    <p:sldId id="352" r:id="rId14"/>
    <p:sldId id="334" r:id="rId15"/>
    <p:sldId id="333" r:id="rId16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832F5-EA01-48E5-B403-87E193F50680}">
          <p14:sldIdLst>
            <p14:sldId id="336"/>
            <p14:sldId id="350"/>
            <p14:sldId id="341"/>
            <p14:sldId id="351"/>
            <p14:sldId id="332"/>
            <p14:sldId id="342"/>
            <p14:sldId id="353"/>
            <p14:sldId id="340"/>
            <p14:sldId id="343"/>
            <p14:sldId id="345"/>
            <p14:sldId id="346"/>
            <p14:sldId id="347"/>
            <p14:sldId id="352"/>
            <p14:sldId id="334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5" autoAdjust="0"/>
    <p:restoredTop sz="86152" autoAdjust="0"/>
  </p:normalViewPr>
  <p:slideViewPr>
    <p:cSldViewPr>
      <p:cViewPr varScale="1">
        <p:scale>
          <a:sx n="58" d="100"/>
          <a:sy n="58" d="100"/>
        </p:scale>
        <p:origin x="1852" y="4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24506C0-3FFE-45A5-803D-9F4FC5464A70}" type="datetimeFigureOut">
              <a:t>2020/05/21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8646707-6BBD-41A9-B4DF-0C76A73A2D2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625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6230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08620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224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08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8124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5907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32690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7012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373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72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4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zh-CN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/>
              <a:t>单击此处编辑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zh-CN" sz="3600" b="0" cap="none">
                <a:latin typeface="Georgia" pitchFamily="18" charset="0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zh-CN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CN" sz="3200" b="1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CN" sz="2800" b="1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CN" sz="2400" b="1">
                <a:latin typeface="Georgia" pitchFamily="18" charset="0"/>
              </a:defRPr>
            </a:lvl2pPr>
            <a:lvl3pPr eaLnBrk="1" latinLnBrk="0" hangingPunct="1">
              <a:defRPr kumimoji="0" lang="zh-CN" sz="2400" b="1">
                <a:latin typeface="Georgia" pitchFamily="18" charset="0"/>
              </a:defRPr>
            </a:lvl3pPr>
            <a:lvl4pPr eaLnBrk="1" latinLnBrk="0" hangingPunct="1">
              <a:defRPr kumimoji="0" lang="zh-CN" sz="2400" b="1">
                <a:latin typeface="Georgia" pitchFamily="18" charset="0"/>
              </a:defRPr>
            </a:lvl4pPr>
            <a:lvl5pPr eaLnBrk="1" latinLnBrk="0" hangingPunct="1">
              <a:defRPr kumimoji="0" lang="zh-CN" sz="2400" b="1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CN" sz="2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kumimoji="0" lang="zh-CN" sz="2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Cool Abstract Syntax Tree(AST)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Abstract syntax tree </a:t>
            </a:r>
            <a:r>
              <a:rPr lang="en-US" altLang="zh-CN" sz="2400" dirty="0"/>
              <a:t>is a concrete data structure we build while parsing</a:t>
            </a:r>
          </a:p>
          <a:p>
            <a:r>
              <a:rPr lang="en-US" altLang="zh-CN" sz="2400" dirty="0"/>
              <a:t>One </a:t>
            </a:r>
            <a:r>
              <a:rPr lang="en-US" altLang="zh-CN" sz="2400" dirty="0">
                <a:solidFill>
                  <a:srgbClr val="FF0000"/>
                </a:solidFill>
              </a:rPr>
              <a:t>C++ class </a:t>
            </a:r>
            <a:r>
              <a:rPr lang="en-US" altLang="zh-CN" sz="2400" dirty="0"/>
              <a:t>per Cool programming construct (e.g., let, plus, dispatch, function definition, class definition), defined in </a:t>
            </a:r>
            <a:r>
              <a:rPr lang="en-US" altLang="zh-CN" sz="2400" dirty="0">
                <a:solidFill>
                  <a:srgbClr val="0000CC"/>
                </a:solidFill>
              </a:rPr>
              <a:t>cool-</a:t>
            </a:r>
            <a:r>
              <a:rPr lang="en-US" altLang="zh-CN" sz="2400" dirty="0" err="1">
                <a:solidFill>
                  <a:srgbClr val="0000CC"/>
                </a:solidFill>
              </a:rPr>
              <a:t>tree.h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cool-tree.cc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Objects </a:t>
            </a:r>
            <a:r>
              <a:rPr lang="en-US" altLang="zh-CN" sz="2400" dirty="0"/>
              <a:t>of the class are </a:t>
            </a:r>
            <a:r>
              <a:rPr lang="en-US" altLang="zh-CN" sz="2400" dirty="0">
                <a:solidFill>
                  <a:srgbClr val="FF0000"/>
                </a:solidFill>
              </a:rPr>
              <a:t>nodes</a:t>
            </a:r>
            <a:r>
              <a:rPr lang="en-US" altLang="zh-CN" sz="2400" dirty="0"/>
              <a:t> in the AST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828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409B1-2431-40BF-9D04-C11BF00D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38" y="570384"/>
            <a:ext cx="8229600" cy="914400"/>
          </a:xfrm>
        </p:spPr>
        <p:txBody>
          <a:bodyPr/>
          <a:lstStyle/>
          <a:p>
            <a:r>
              <a:rPr lang="en-US" altLang="zh-CN" dirty="0"/>
              <a:t>AST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C809B-5DA3-4272-8435-CECAE107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2973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Types</a:t>
            </a:r>
            <a:r>
              <a:rPr lang="en-US" altLang="zh-CN" sz="2400" dirty="0"/>
              <a:t> use a consistent naming scheme (automatically generated from </a:t>
            </a:r>
            <a:r>
              <a:rPr lang="en-US" altLang="zh-CN" sz="2400" dirty="0">
                <a:solidFill>
                  <a:srgbClr val="FF0000"/>
                </a:solidFill>
              </a:rPr>
              <a:t>.aps file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phylum/constructor </a:t>
            </a:r>
            <a:r>
              <a:rPr lang="en-US" altLang="zh-CN" sz="2400" dirty="0"/>
              <a:t>relationship implemented using </a:t>
            </a:r>
            <a:r>
              <a:rPr lang="en-US" altLang="zh-CN" sz="2400" dirty="0">
                <a:solidFill>
                  <a:srgbClr val="0000CC"/>
                </a:solidFill>
              </a:rPr>
              <a:t>inheritance</a:t>
            </a:r>
          </a:p>
          <a:p>
            <a:r>
              <a:rPr lang="en-US" altLang="zh-CN" sz="2400" dirty="0"/>
              <a:t>here’s the inheritance hierarchy: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EC1709-5B8B-480A-A30B-DED337C3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20" y="3950321"/>
            <a:ext cx="8212697" cy="2337295"/>
          </a:xfrm>
          <a:prstGeom prst="rect">
            <a:avLst/>
          </a:prstGeom>
          <a:ln w="22225">
            <a:noFill/>
          </a:ln>
        </p:spPr>
      </p:pic>
    </p:spTree>
    <p:extLst>
      <p:ext uri="{BB962C8B-B14F-4D97-AF65-F5344CB8AC3E}">
        <p14:creationId xmlns:p14="http://schemas.microsoft.com/office/powerpoint/2010/main" val="218191578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186B4-E2FB-4F3B-B16A-5F888030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14400"/>
          </a:xfrm>
        </p:spPr>
        <p:txBody>
          <a:bodyPr/>
          <a:lstStyle/>
          <a:p>
            <a:r>
              <a:rPr lang="en-US" altLang="zh-CN" dirty="0"/>
              <a:t>AST Classes (cont.)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23711-33A4-4775-900A-F51D54EF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Phylum</a:t>
            </a:r>
            <a:r>
              <a:rPr lang="en-US" altLang="zh-CN" dirty="0"/>
              <a:t> name is defined as follows: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typedef  </a:t>
            </a:r>
            <a:r>
              <a:rPr lang="en-US" altLang="zh-CN" sz="2600" dirty="0" err="1">
                <a:solidFill>
                  <a:srgbClr val="0000CC"/>
                </a:solidFill>
              </a:rPr>
              <a:t>Expression_class</a:t>
            </a:r>
            <a:r>
              <a:rPr lang="en-US" altLang="zh-CN" sz="2600" dirty="0">
                <a:solidFill>
                  <a:srgbClr val="0000CC"/>
                </a:solidFill>
              </a:rPr>
              <a:t> * Expression;</a:t>
            </a:r>
          </a:p>
          <a:p>
            <a:r>
              <a:rPr lang="en-US" altLang="zh-CN" dirty="0"/>
              <a:t>since </a:t>
            </a:r>
            <a:r>
              <a:rPr lang="en-US" altLang="zh-CN" dirty="0" err="1">
                <a:solidFill>
                  <a:srgbClr val="0000CC"/>
                </a:solidFill>
              </a:rPr>
              <a:t>assign_class</a:t>
            </a:r>
            <a:r>
              <a:rPr lang="en-US" altLang="zh-CN" dirty="0"/>
              <a:t> ISA </a:t>
            </a:r>
            <a:r>
              <a:rPr lang="en-US" altLang="zh-CN" dirty="0" err="1">
                <a:solidFill>
                  <a:srgbClr val="0000CC"/>
                </a:solidFill>
              </a:rPr>
              <a:t>Expression_class</a:t>
            </a:r>
            <a:r>
              <a:rPr lang="en-US" altLang="zh-CN" dirty="0"/>
              <a:t>, can return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Expression</a:t>
            </a:r>
            <a:r>
              <a:rPr lang="en-US" altLang="zh-CN" dirty="0"/>
              <a:t> from </a:t>
            </a:r>
            <a:r>
              <a:rPr lang="en-US" altLang="zh-CN" dirty="0">
                <a:solidFill>
                  <a:srgbClr val="0000CC"/>
                </a:solidFill>
              </a:rPr>
              <a:t>assign</a:t>
            </a:r>
            <a:r>
              <a:rPr lang="en-US" altLang="zh-CN" dirty="0"/>
              <a:t> constructor: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Expression assign(Symbol name, Expression expr)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	return new </a:t>
            </a:r>
            <a:r>
              <a:rPr lang="en-US" altLang="zh-CN" sz="2600" dirty="0" err="1">
                <a:solidFill>
                  <a:srgbClr val="0000CC"/>
                </a:solidFill>
              </a:rPr>
              <a:t>assign_class</a:t>
            </a:r>
            <a:r>
              <a:rPr lang="en-US" altLang="zh-CN" sz="2600" dirty="0">
                <a:solidFill>
                  <a:srgbClr val="0000CC"/>
                </a:solidFill>
              </a:rPr>
              <a:t>(name, expr);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}</a:t>
            </a:r>
          </a:p>
          <a:p>
            <a:r>
              <a:rPr lang="en-US" altLang="zh-CN" dirty="0"/>
              <a:t>using pointer to more general type enables us to substitute any specific expression node pointer (e.g., pointer to </a:t>
            </a:r>
            <a:r>
              <a:rPr lang="en-US" altLang="zh-CN" dirty="0" err="1"/>
              <a:t>assign_class</a:t>
            </a:r>
            <a:r>
              <a:rPr lang="en-US" altLang="zh-CN" dirty="0"/>
              <a:t>) where an Expression node pointer is expected.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31187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D4537-48D4-4F5E-B26B-87455B7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8720"/>
            <a:ext cx="8229600" cy="914400"/>
          </a:xfrm>
        </p:spPr>
        <p:txBody>
          <a:bodyPr/>
          <a:lstStyle/>
          <a:p>
            <a:r>
              <a:rPr lang="en-US" altLang="zh-CN" dirty="0"/>
              <a:t>AST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77472-3DB7-410A-BFE6-F0748D09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Sometimes need </a:t>
            </a:r>
            <a:r>
              <a:rPr lang="en-US" altLang="zh-CN" sz="2400" dirty="0">
                <a:solidFill>
                  <a:srgbClr val="FF0000"/>
                </a:solidFill>
              </a:rPr>
              <a:t>a list of tree nodes</a:t>
            </a:r>
            <a:r>
              <a:rPr lang="en-US" altLang="zh-CN" sz="2400" dirty="0"/>
              <a:t> as part of the AST. e.g.:</a:t>
            </a:r>
          </a:p>
          <a:p>
            <a:pPr lvl="1"/>
            <a:r>
              <a:rPr lang="en-US" altLang="zh-CN" dirty="0"/>
              <a:t>list of attributes in a class definition</a:t>
            </a:r>
          </a:p>
          <a:p>
            <a:pPr lvl="1"/>
            <a:r>
              <a:rPr lang="en-US" altLang="zh-CN" dirty="0"/>
              <a:t>list of classes in a program</a:t>
            </a:r>
          </a:p>
          <a:p>
            <a:pPr lvl="1"/>
            <a:r>
              <a:rPr lang="en-US" altLang="zh-CN" dirty="0"/>
              <a:t>list of actual parameters in a dispatch expression</a:t>
            </a:r>
          </a:p>
          <a:p>
            <a:r>
              <a:rPr lang="en-US" altLang="zh-CN" sz="2400" dirty="0"/>
              <a:t>Some </a:t>
            </a:r>
            <a:r>
              <a:rPr lang="en-US" altLang="zh-CN" sz="2400" dirty="0">
                <a:solidFill>
                  <a:srgbClr val="FF0000"/>
                </a:solidFill>
              </a:rPr>
              <a:t>phyla</a:t>
            </a:r>
            <a:r>
              <a:rPr lang="en-US" altLang="zh-CN" sz="2400" dirty="0"/>
              <a:t> are list phyla: a list of tree nodes of that phylum</a:t>
            </a:r>
          </a:p>
        </p:txBody>
      </p:sp>
    </p:spTree>
    <p:extLst>
      <p:ext uri="{BB962C8B-B14F-4D97-AF65-F5344CB8AC3E}">
        <p14:creationId xmlns:p14="http://schemas.microsoft.com/office/powerpoint/2010/main" val="335846027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D4537-48D4-4F5E-B26B-87455B7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8720"/>
            <a:ext cx="8229600" cy="914400"/>
          </a:xfrm>
        </p:spPr>
        <p:txBody>
          <a:bodyPr/>
          <a:lstStyle/>
          <a:p>
            <a:r>
              <a:rPr lang="en-US" altLang="zh-CN" dirty="0"/>
              <a:t>AST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77472-3DB7-410A-BFE6-F0748D09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Example from </a:t>
            </a:r>
            <a:r>
              <a:rPr lang="en-US" altLang="zh-CN" sz="2400" dirty="0">
                <a:solidFill>
                  <a:srgbClr val="FF0000"/>
                </a:solidFill>
              </a:rPr>
              <a:t>cool-</a:t>
            </a:r>
            <a:r>
              <a:rPr lang="en-US" altLang="zh-CN" sz="2400" dirty="0" err="1">
                <a:solidFill>
                  <a:srgbClr val="FF0000"/>
                </a:solidFill>
              </a:rPr>
              <a:t>tree.aps</a:t>
            </a:r>
            <a:r>
              <a:rPr lang="en-US" altLang="zh-CN" sz="2400" dirty="0"/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CC"/>
                </a:solidFill>
              </a:rPr>
              <a:t>phylum Expressions = LIST[Expression];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Example of the use of Expressions in a constructor: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Expression dispatch(Expression expr, Symbol name, Expressions actuals);</a:t>
            </a:r>
          </a:p>
        </p:txBody>
      </p:sp>
    </p:spTree>
    <p:extLst>
      <p:ext uri="{BB962C8B-B14F-4D97-AF65-F5344CB8AC3E}">
        <p14:creationId xmlns:p14="http://schemas.microsoft.com/office/powerpoint/2010/main" val="20532979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1921" y="2127632"/>
            <a:ext cx="8260155" cy="4297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constructor class_(name : Symbol; parent: Symbol;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features : Features; filename : Symbol): Class_;</a:t>
            </a:r>
          </a:p>
          <a:p>
            <a:pPr marL="0" indent="0">
              <a:buNone/>
            </a:pPr>
            <a:r>
              <a:rPr lang="en-US" altLang="zh-CN" sz="2400" dirty="0"/>
              <a:t>The parsing rule is as follows: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24A19A-27A9-45A1-810F-2FD7FAAC14DD}"/>
              </a:ext>
            </a:extLst>
          </p:cNvPr>
          <p:cNvSpPr/>
          <p:nvPr/>
        </p:nvSpPr>
        <p:spPr>
          <a:xfrm>
            <a:off x="292791" y="188640"/>
            <a:ext cx="8620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According to the definition of AST nodes in </a:t>
            </a:r>
            <a:r>
              <a:rPr lang="en-US" altLang="zh-CN" sz="2400" b="1" dirty="0">
                <a:solidFill>
                  <a:srgbClr val="FF0000"/>
                </a:solidFill>
              </a:rPr>
              <a:t>cool-</a:t>
            </a:r>
            <a:r>
              <a:rPr lang="en-US" altLang="zh-CN" sz="2400" b="1" dirty="0" err="1">
                <a:solidFill>
                  <a:srgbClr val="FF0000"/>
                </a:solidFill>
              </a:rPr>
              <a:t>tree.aps</a:t>
            </a:r>
            <a:r>
              <a:rPr lang="en-US" altLang="zh-CN" sz="2400" b="1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you can write parsing rules easily in </a:t>
            </a:r>
            <a:r>
              <a:rPr lang="en-US" altLang="zh-CN" sz="2400" b="1" dirty="0" err="1">
                <a:solidFill>
                  <a:srgbClr val="FF0000"/>
                </a:solidFill>
              </a:rPr>
              <a:t>cool.y</a:t>
            </a:r>
            <a:r>
              <a:rPr lang="en-US" altLang="zh-CN" sz="2400" b="1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For example, the definition of the constructor of class is as follows: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9AB14C-9560-4A41-9602-37CB5A1A3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933056"/>
            <a:ext cx="6953250" cy="2619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6983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7755" y="701650"/>
            <a:ext cx="8229600" cy="914400"/>
          </a:xfrm>
        </p:spPr>
        <p:txBody>
          <a:bodyPr>
            <a:noAutofit/>
          </a:bodyPr>
          <a:lstStyle/>
          <a:p>
            <a:r>
              <a:rPr lang="en-US" altLang="zh-CN" dirty="0" err="1"/>
              <a:t>Discription</a:t>
            </a:r>
            <a:r>
              <a:rPr lang="en-US" altLang="zh-CN" dirty="0"/>
              <a:t> of files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87755" y="1268760"/>
            <a:ext cx="8260155" cy="4297363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tree.{</a:t>
            </a:r>
            <a:r>
              <a:rPr lang="en-US" altLang="zh-CN" sz="2400" dirty="0" err="1">
                <a:solidFill>
                  <a:srgbClr val="FF0000"/>
                </a:solidFill>
              </a:rPr>
              <a:t>cc|h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en-US" altLang="zh-CN" sz="2400" dirty="0"/>
              <a:t>(The definition of AST nodes)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cool-</a:t>
            </a:r>
            <a:r>
              <a:rPr lang="en-US" altLang="zh-CN" sz="2400" dirty="0" err="1">
                <a:solidFill>
                  <a:srgbClr val="FF0000"/>
                </a:solidFill>
              </a:rPr>
              <a:t>tree.aps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(The APS definition of AST)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cool-tree. {</a:t>
            </a:r>
            <a:r>
              <a:rPr lang="en-US" altLang="zh-CN" sz="2400" dirty="0" err="1">
                <a:solidFill>
                  <a:srgbClr val="FF0000"/>
                </a:solidFill>
              </a:rPr>
              <a:t>cc|h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(Generated by APS)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cool.y</a:t>
            </a:r>
            <a:r>
              <a:rPr lang="en-US" altLang="zh-CN" sz="2400" dirty="0"/>
              <a:t> (Source code of parser)</a:t>
            </a:r>
          </a:p>
          <a:p>
            <a:pPr lvl="1"/>
            <a:r>
              <a:rPr lang="en-US" altLang="zh-CN" sz="2000" dirty="0" err="1"/>
              <a:t>cool.output</a:t>
            </a:r>
            <a:r>
              <a:rPr lang="en-US" altLang="zh-CN" sz="2000" dirty="0"/>
              <a:t> (The report generated by </a:t>
            </a:r>
            <a:r>
              <a:rPr lang="en-US" altLang="zh-CN" sz="2000" dirty="0" err="1"/>
              <a:t>yacc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err="1"/>
              <a:t>cool.tab.h</a:t>
            </a:r>
            <a:r>
              <a:rPr lang="en-US" altLang="zh-CN" sz="2000" dirty="0"/>
              <a:t> (Generated by </a:t>
            </a:r>
            <a:r>
              <a:rPr lang="en-US" altLang="zh-CN" sz="2000" dirty="0" err="1"/>
              <a:t>yacc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cool-parse.cc  is the generated C++ file containing the parser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dumptype.cc </a:t>
            </a:r>
            <a:r>
              <a:rPr lang="en-US" altLang="zh-CN" sz="2400" dirty="0"/>
              <a:t>(prints the AST out)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utilities.cc </a:t>
            </a:r>
            <a:r>
              <a:rPr lang="en-US" altLang="zh-CN" sz="2400" dirty="0"/>
              <a:t>(Other functions for output)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99247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Cool Abstract Syntax Tree(AST)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cool-</a:t>
            </a:r>
            <a:r>
              <a:rPr lang="en-US" altLang="zh-CN" sz="2400" dirty="0" err="1">
                <a:solidFill>
                  <a:srgbClr val="FF0000"/>
                </a:solidFill>
              </a:rPr>
              <a:t>tree.h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cool-tree.cc </a:t>
            </a:r>
            <a:r>
              <a:rPr lang="en-US" altLang="zh-CN" sz="2400" dirty="0"/>
              <a:t>are automatically generated from </a:t>
            </a:r>
            <a:r>
              <a:rPr lang="en-US" altLang="zh-CN" sz="2400" dirty="0">
                <a:solidFill>
                  <a:srgbClr val="FF0000"/>
                </a:solidFill>
              </a:rPr>
              <a:t>cool-</a:t>
            </a:r>
            <a:r>
              <a:rPr lang="en-US" altLang="zh-CN" sz="2400" dirty="0" err="1">
                <a:solidFill>
                  <a:srgbClr val="FF0000"/>
                </a:solidFill>
              </a:rPr>
              <a:t>tree.aps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cool-</a:t>
            </a:r>
            <a:r>
              <a:rPr lang="en-US" altLang="zh-CN" sz="2400" dirty="0" err="1">
                <a:solidFill>
                  <a:srgbClr val="FF0000"/>
                </a:solidFill>
              </a:rPr>
              <a:t>tree.aps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has a high-level description of tree structure.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by a utility that compiles the specification into C++ functions for producing and consuming the tree nodes.</a:t>
            </a:r>
          </a:p>
          <a:p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48923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cool-</a:t>
            </a:r>
            <a:r>
              <a:rPr lang="en-US" altLang="zh-CN" sz="4000" dirty="0" err="1"/>
              <a:t>tree.aps</a:t>
            </a:r>
            <a:r>
              <a:rPr lang="en-US" altLang="zh-CN" sz="40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28800"/>
            <a:ext cx="8229600" cy="4497363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APS</a:t>
            </a:r>
            <a:r>
              <a:rPr lang="en-US" altLang="zh-CN" sz="2400" dirty="0"/>
              <a:t>: A (typed) tree language for Cool abstract syntax trees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cool-</a:t>
            </a:r>
            <a:r>
              <a:rPr lang="en-US" altLang="zh-CN" sz="2400" dirty="0" err="1">
                <a:solidFill>
                  <a:srgbClr val="FF0000"/>
                </a:solidFill>
              </a:rPr>
              <a:t>tree.aps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contains the definitions for the AST</a:t>
            </a:r>
          </a:p>
          <a:p>
            <a:r>
              <a:rPr lang="en-US" altLang="zh-CN" sz="2400" dirty="0"/>
              <a:t>The declarations of APS are compiled into C++ class declarations by an </a:t>
            </a:r>
            <a:r>
              <a:rPr lang="en-US" altLang="zh-CN" sz="2400" dirty="0">
                <a:solidFill>
                  <a:srgbClr val="0000CC"/>
                </a:solidFill>
              </a:rPr>
              <a:t>APS compiler</a:t>
            </a:r>
            <a:r>
              <a:rPr lang="en-US" altLang="zh-CN" sz="2400" dirty="0"/>
              <a:t>.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APS Contains</a:t>
            </a:r>
          </a:p>
          <a:p>
            <a:pPr lvl="1"/>
            <a:r>
              <a:rPr lang="en-US" altLang="zh-CN" dirty="0"/>
              <a:t>Constructor</a:t>
            </a:r>
          </a:p>
          <a:p>
            <a:pPr lvl="1"/>
            <a:r>
              <a:rPr lang="en-US" altLang="zh-CN" dirty="0"/>
              <a:t>Phylum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97111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3257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cool-</a:t>
            </a:r>
            <a:r>
              <a:rPr lang="en-US" altLang="zh-CN" sz="4000" dirty="0" err="1"/>
              <a:t>tree.aps</a:t>
            </a:r>
            <a:r>
              <a:rPr lang="en-US" altLang="zh-CN" sz="40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8514" y="1124744"/>
            <a:ext cx="8433965" cy="445293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Constructor</a:t>
            </a:r>
            <a:endParaRPr lang="en-US" altLang="zh-CN" dirty="0"/>
          </a:p>
          <a:p>
            <a:pPr lvl="1"/>
            <a:r>
              <a:rPr lang="en-US" altLang="zh-CN" sz="2800" dirty="0"/>
              <a:t>Is one kind of </a:t>
            </a:r>
            <a:r>
              <a:rPr lang="en-US" altLang="zh-CN" sz="2800" dirty="0">
                <a:solidFill>
                  <a:srgbClr val="0000CC"/>
                </a:solidFill>
              </a:rPr>
              <a:t>AST node</a:t>
            </a:r>
          </a:p>
          <a:p>
            <a:pPr lvl="1"/>
            <a:r>
              <a:rPr lang="en-US" altLang="zh-CN" sz="2800" dirty="0"/>
              <a:t>With a lower case name</a:t>
            </a:r>
          </a:p>
          <a:p>
            <a:pPr lvl="1"/>
            <a:r>
              <a:rPr lang="en-US" altLang="zh-CN" sz="2800" dirty="0"/>
              <a:t>the function you use in </a:t>
            </a:r>
            <a:r>
              <a:rPr lang="en-US" altLang="zh-CN" sz="2800" dirty="0" err="1">
                <a:solidFill>
                  <a:srgbClr val="0000CC"/>
                </a:solidFill>
              </a:rPr>
              <a:t>cool.y</a:t>
            </a:r>
            <a:r>
              <a:rPr lang="en-US" altLang="zh-CN" sz="2800" dirty="0"/>
              <a:t> to build the tree node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For example: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27402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7755" y="701650"/>
            <a:ext cx="8229600" cy="914400"/>
          </a:xfrm>
        </p:spPr>
        <p:txBody>
          <a:bodyPr>
            <a:noAutofit/>
          </a:bodyPr>
          <a:lstStyle/>
          <a:p>
            <a:r>
              <a:rPr lang="en-US" altLang="zh-CN" dirty="0"/>
              <a:t>cool-</a:t>
            </a:r>
            <a:r>
              <a:rPr lang="en-US" altLang="zh-CN" dirty="0" err="1"/>
              <a:t>tree.aps</a:t>
            </a:r>
            <a:r>
              <a:rPr lang="en-US" altLang="zh-CN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412776"/>
            <a:ext cx="8260155" cy="471338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endParaRPr lang="en-US" altLang="zh-CN" sz="2400" dirty="0"/>
          </a:p>
          <a:p>
            <a:endParaRPr lang="en-US" altLang="zh-CN" sz="2400" dirty="0">
              <a:solidFill>
                <a:srgbClr val="0000CC"/>
              </a:solidFill>
            </a:endParaRPr>
          </a:p>
          <a:p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constructor assign(name : Symbol; expr : Expression) : Expression;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Each constructor corresponds to a portion of the cool grammar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EA4AA7-8DC6-4D3F-BE0A-E713D2F40880}"/>
              </a:ext>
            </a:extLst>
          </p:cNvPr>
          <p:cNvSpPr/>
          <p:nvPr/>
        </p:nvSpPr>
        <p:spPr>
          <a:xfrm>
            <a:off x="404941" y="1988840"/>
            <a:ext cx="87390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</a:rPr>
              <a:t>constructor program(classes : Classes) : Program;</a:t>
            </a:r>
          </a:p>
          <a:p>
            <a:r>
              <a:rPr lang="zh-CN" altLang="en-US" sz="2000" b="1" dirty="0">
                <a:solidFill>
                  <a:srgbClr val="0000CC"/>
                </a:solidFill>
              </a:rPr>
              <a:t>constructor class_(name : Symbol; parent: Symbol; </a:t>
            </a:r>
          </a:p>
          <a:p>
            <a:r>
              <a:rPr lang="zh-CN" altLang="en-US" sz="2000" b="1" dirty="0">
                <a:solidFill>
                  <a:srgbClr val="0000CC"/>
                </a:solidFill>
              </a:rPr>
              <a:t>	             features : Features; filename : Symbol): Class_;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30535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700385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cool-</a:t>
            </a:r>
            <a:r>
              <a:rPr lang="en-US" altLang="zh-CN" sz="4000" dirty="0" err="1"/>
              <a:t>tree.aps</a:t>
            </a:r>
            <a:r>
              <a:rPr lang="en-US" altLang="zh-CN" sz="40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484784"/>
            <a:ext cx="8229600" cy="4641379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Phylum </a:t>
            </a:r>
          </a:p>
          <a:p>
            <a:pPr lvl="1"/>
            <a:r>
              <a:rPr lang="en-US" altLang="zh-CN" sz="2800" dirty="0"/>
              <a:t>Categorization of a </a:t>
            </a:r>
            <a:r>
              <a:rPr lang="en-US" altLang="zh-CN" sz="2800" dirty="0">
                <a:solidFill>
                  <a:srgbClr val="0000CC"/>
                </a:solidFill>
              </a:rPr>
              <a:t>group of constructors</a:t>
            </a:r>
            <a:r>
              <a:rPr lang="en-US" altLang="zh-CN" sz="2800" dirty="0"/>
              <a:t>, related to their role in the language</a:t>
            </a:r>
          </a:p>
          <a:p>
            <a:pPr lvl="1"/>
            <a:r>
              <a:rPr lang="en-US" altLang="zh-CN" sz="2800" dirty="0"/>
              <a:t>names start with upper case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Phyla</a:t>
            </a:r>
            <a:r>
              <a:rPr lang="en-US" altLang="zh-CN" sz="2800" dirty="0"/>
              <a:t> are just </a:t>
            </a:r>
            <a:r>
              <a:rPr lang="en-US" altLang="zh-CN" sz="2800" dirty="0">
                <a:solidFill>
                  <a:srgbClr val="0000CC"/>
                </a:solidFill>
              </a:rPr>
              <a:t>types</a:t>
            </a:r>
            <a:r>
              <a:rPr lang="en-US" altLang="zh-CN" sz="2800" dirty="0"/>
              <a:t> that group related constructors  together</a:t>
            </a:r>
          </a:p>
          <a:p>
            <a:endParaRPr lang="en-US" altLang="zh-CN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224563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9552" y="332656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cool-</a:t>
            </a:r>
            <a:r>
              <a:rPr lang="en-US" altLang="zh-CN" sz="4000" dirty="0" err="1"/>
              <a:t>tree.aps</a:t>
            </a:r>
            <a:r>
              <a:rPr lang="en-US" altLang="zh-CN" sz="40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Phylum </a:t>
            </a:r>
          </a:p>
          <a:p>
            <a:pPr lvl="1"/>
            <a:r>
              <a:rPr lang="en-US" altLang="zh-CN" dirty="0"/>
              <a:t>For example: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 phylum Expression;</a:t>
            </a:r>
          </a:p>
          <a:p>
            <a:pPr marL="342900" lvl="1" indent="0">
              <a:buNone/>
            </a:pPr>
            <a:r>
              <a:rPr lang="en-US" altLang="zh-CN" dirty="0"/>
              <a:t>	RHS of assignment operator can be any 	expression, so we categorize all expression 	node types as one phylum, </a:t>
            </a:r>
            <a:r>
              <a:rPr lang="en-US" altLang="zh-CN" dirty="0">
                <a:solidFill>
                  <a:srgbClr val="0000CC"/>
                </a:solidFill>
              </a:rPr>
              <a:t>Expression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22BE68-2423-4C33-BFDE-9A10300E651C}"/>
              </a:ext>
            </a:extLst>
          </p:cNvPr>
          <p:cNvSpPr/>
          <p:nvPr/>
        </p:nvSpPr>
        <p:spPr>
          <a:xfrm>
            <a:off x="1440160" y="2492896"/>
            <a:ext cx="4644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</a:rPr>
              <a:t>phylum Program;</a:t>
            </a:r>
          </a:p>
          <a:p>
            <a:r>
              <a:rPr lang="zh-CN" altLang="en-US" sz="2400" b="1" dirty="0">
                <a:solidFill>
                  <a:srgbClr val="0000CC"/>
                </a:solidFill>
              </a:rPr>
              <a:t>phylum Class_;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28557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2047D-8140-4C9D-9163-5B06FD24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cool-</a:t>
            </a:r>
            <a:r>
              <a:rPr lang="en-US" altLang="zh-CN" dirty="0" err="1"/>
              <a:t>tree.aps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F8BB9-64B3-45FB-A1FB-1C97D610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Using APS notation (in </a:t>
            </a:r>
            <a:r>
              <a:rPr lang="en-US" altLang="zh-CN" sz="2400" dirty="0">
                <a:solidFill>
                  <a:srgbClr val="FF0000"/>
                </a:solidFill>
              </a:rPr>
              <a:t>cool-</a:t>
            </a:r>
            <a:r>
              <a:rPr lang="en-US" altLang="zh-CN" sz="2400" dirty="0" err="1">
                <a:solidFill>
                  <a:srgbClr val="FF0000"/>
                </a:solidFill>
              </a:rPr>
              <a:t>tree.aps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/>
              <a:t>to generates the C function with prototype (in </a:t>
            </a:r>
            <a:r>
              <a:rPr lang="en-US" altLang="zh-CN" sz="2400" dirty="0">
                <a:solidFill>
                  <a:srgbClr val="FF0000"/>
                </a:solidFill>
              </a:rPr>
              <a:t>cool-</a:t>
            </a:r>
            <a:r>
              <a:rPr lang="en-US" altLang="zh-CN" sz="2400" dirty="0" err="1">
                <a:solidFill>
                  <a:srgbClr val="FF0000"/>
                </a:solidFill>
              </a:rPr>
              <a:t>tree.h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For example: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constructor assign(name: Symbol, expr: Expression): Expression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Expression assign(Symbol name, Expression expr);</a:t>
            </a:r>
          </a:p>
          <a:p>
            <a:pPr marL="0" indent="0">
              <a:buNone/>
            </a:pPr>
            <a:r>
              <a:rPr lang="en-US" altLang="zh-CN" sz="2400" dirty="0"/>
              <a:t>	Creates an </a:t>
            </a:r>
            <a:r>
              <a:rPr lang="en-US" altLang="zh-CN" sz="2400" dirty="0">
                <a:solidFill>
                  <a:srgbClr val="0000CC"/>
                </a:solidFill>
              </a:rPr>
              <a:t>assign node</a:t>
            </a:r>
            <a:r>
              <a:rPr lang="en-US" altLang="zh-CN" sz="2400" dirty="0"/>
              <a:t> from a name (LHS) and 	an expr (RHS), returns a pointer to the node 	(phylum type Expression)</a:t>
            </a:r>
            <a:endParaRPr lang="zh-CN" altLang="en-US" sz="2400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E1A22F02-CF58-4463-8E50-B86B1FD10D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0784" y="2623728"/>
            <a:ext cx="1136104" cy="44239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33CBF22-402A-4B5D-B359-CB6F9C61EB8F}"/>
              </a:ext>
            </a:extLst>
          </p:cNvPr>
          <p:cNvCxnSpPr/>
          <p:nvPr/>
        </p:nvCxnSpPr>
        <p:spPr>
          <a:xfrm rot="5400000" flipH="1" flipV="1">
            <a:off x="5688124" y="3067236"/>
            <a:ext cx="1728192" cy="1080120"/>
          </a:xfrm>
          <a:prstGeom prst="curvedConnector3">
            <a:avLst>
              <a:gd name="adj1" fmla="val 3309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3964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23E24-1D7D-4CC4-A4D2-5F19D342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n-US" altLang="zh-CN" dirty="0"/>
              <a:t>Constructor body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8FFD7-499D-45AE-85EB-401B1E7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What exactly does </a:t>
            </a:r>
            <a:r>
              <a:rPr lang="en-US" altLang="zh-CN" dirty="0">
                <a:solidFill>
                  <a:srgbClr val="0000CC"/>
                </a:solidFill>
              </a:rPr>
              <a:t>assign</a:t>
            </a:r>
            <a:r>
              <a:rPr lang="en-US" altLang="zh-CN" dirty="0"/>
              <a:t> do?</a:t>
            </a:r>
          </a:p>
          <a:p>
            <a:r>
              <a:rPr lang="en-US" altLang="zh-CN" dirty="0"/>
              <a:t>Here’s the code from </a:t>
            </a:r>
            <a:r>
              <a:rPr lang="en-US" altLang="zh-CN" dirty="0">
                <a:solidFill>
                  <a:srgbClr val="FF0000"/>
                </a:solidFill>
              </a:rPr>
              <a:t>cool-tree.cc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Expression assign(Symbol name, Expression expr)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return new </a:t>
            </a:r>
            <a:r>
              <a:rPr lang="en-US" altLang="zh-CN" dirty="0" err="1">
                <a:solidFill>
                  <a:srgbClr val="0000CC"/>
                </a:solidFill>
              </a:rPr>
              <a:t>assign_class</a:t>
            </a:r>
            <a:r>
              <a:rPr lang="en-US" altLang="zh-CN" dirty="0">
                <a:solidFill>
                  <a:srgbClr val="0000CC"/>
                </a:solidFill>
              </a:rPr>
              <a:t>(name, expr);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}</a:t>
            </a:r>
          </a:p>
          <a:p>
            <a:r>
              <a:rPr lang="en-US" altLang="zh-CN" dirty="0"/>
              <a:t>C function wrapper which calls C++ constructor.</a:t>
            </a:r>
          </a:p>
          <a:p>
            <a:r>
              <a:rPr lang="en-US" altLang="zh-CN" dirty="0"/>
              <a:t>What are the types? . 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46488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483&quot;&gt;&lt;property id=&quot;20148&quot; value=&quot;5&quot;/&gt;&lt;property id=&quot;20300&quot; value=&quot;Slide 1 - &amp;quot;Compilers&amp;quot;&quot;/&gt;&lt;property id=&quot;20307&quot; value=&quot;266&quot;/&gt;&lt;/object&gt;&lt;object type=&quot;3&quot; unique_id=&quot;10558&quot;&gt;&lt;property id=&quot;20148&quot; value=&quot;5&quot;/&gt;&lt;property id=&quot;20300&quot; value=&quot;Slide 9 - &amp;quot;Auto Grading&amp;quot;&quot;/&gt;&lt;property id=&quot;20307&quot; value=&quot;268&quot;/&gt;&lt;/object&gt;&lt;object type=&quot;3&quot; unique_id=&quot;17995&quot;&gt;&lt;property id=&quot;20148&quot; value=&quot;5&quot;/&gt;&lt;property id=&quot;20300&quot; value=&quot;Slide 3 - &amp;quot;Programming Assignment 2 (PA2)&amp;quot;&quot;/&gt;&lt;property id=&quot;20307&quot; value=&quot;269&quot;/&gt;&lt;/object&gt;&lt;object type=&quot;3&quot; unique_id=&quot;18044&quot;&gt;&lt;property id=&quot;20148&quot; value=&quot;5&quot;/&gt;&lt;property id=&quot;20300&quot; value=&quot;Slide 4 - &amp;quot;Programming Assignment 2 (PA2)&amp;quot;&quot;/&gt;&lt;property id=&quot;20307&quot; value=&quot;271&quot;/&gt;&lt;/object&gt;&lt;object type=&quot;3&quot; unique_id=&quot;18045&quot;&gt;&lt;property id=&quot;20148&quot; value=&quot;5&quot;/&gt;&lt;property id=&quot;20300&quot; value=&quot;Slide 6 - &amp;quot;Programming Assignment 2 (PA2)&amp;quot;&quot;/&gt;&lt;property id=&quot;20307&quot; value=&quot;270&quot;/&gt;&lt;/object&gt;&lt;object type=&quot;3&quot; unique_id=&quot;18086&quot;&gt;&lt;property id=&quot;20148&quot; value=&quot;5&quot;/&gt;&lt;property id=&quot;20300&quot; value=&quot;Slide 5 - &amp;quot;Programming Assignment 2 (PA2)&amp;quot;&quot;/&gt;&lt;property id=&quot;20307&quot; value=&quot;272&quot;/&gt;&lt;/object&gt;&lt;object type=&quot;3&quot; unique_id=&quot;18114&quot;&gt;&lt;property id=&quot;20148&quot; value=&quot;5&quot;/&gt;&lt;property id=&quot;20300&quot; value=&quot;Slide 8 - &amp;quot;Auto Grading&amp;quot;&quot;/&gt;&lt;property id=&quot;20307&quot; value=&quot;273&quot;/&gt;&lt;/object&gt;&lt;object type=&quot;3&quot; unique_id=&quot;20992&quot;&gt;&lt;property id=&quot;20148&quot; value=&quot;5&quot;/&gt;&lt;property id=&quot;20300&quot; value=&quot;Slide 7 - &amp;quot;Programming Assignment 2 (PA2)&amp;quot;&quot;/&gt;&lt;property id=&quot;20307&quot; value=&quot;274&quot;/&gt;&lt;/object&gt;&lt;object type=&quot;3&quot; unique_id=&quot;21323&quot;&gt;&lt;property id=&quot;20148&quot; value=&quot;5&quot;/&gt;&lt;property id=&quot;20300&quot; value=&quot;Slide 2 - &amp;quot;Compilers&amp;quot;&quot;/&gt;&lt;property id=&quot;20307&quot; value=&quot;329&quot;/&gt;&lt;/object&gt;&lt;/object&gt;&lt;object type=&quot;8&quot; unique_id=&quot;10056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项目状态报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843</Words>
  <Application>Microsoft Office PowerPoint</Application>
  <PresentationFormat>全屏显示(4:3)</PresentationFormat>
  <Paragraphs>114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方正舒体</vt:lpstr>
      <vt:lpstr>宋体</vt:lpstr>
      <vt:lpstr>Arial</vt:lpstr>
      <vt:lpstr>Calibri</vt:lpstr>
      <vt:lpstr>Courier New</vt:lpstr>
      <vt:lpstr>Georgia</vt:lpstr>
      <vt:lpstr>项目状态报告</vt:lpstr>
      <vt:lpstr>Cool Abstract Syntax Tree(AST)</vt:lpstr>
      <vt:lpstr>Cool Abstract Syntax Tree(AST)</vt:lpstr>
      <vt:lpstr>cool-tree.aps </vt:lpstr>
      <vt:lpstr>cool-tree.aps </vt:lpstr>
      <vt:lpstr>cool-tree.aps </vt:lpstr>
      <vt:lpstr>cool-tree.aps </vt:lpstr>
      <vt:lpstr>cool-tree.aps </vt:lpstr>
      <vt:lpstr>cool-tree.aps </vt:lpstr>
      <vt:lpstr>Constructor body</vt:lpstr>
      <vt:lpstr>AST Classes</vt:lpstr>
      <vt:lpstr>AST Classes (cont.)</vt:lpstr>
      <vt:lpstr>AST Lists</vt:lpstr>
      <vt:lpstr>AST Lists</vt:lpstr>
      <vt:lpstr>PowerPoint 演示文稿</vt:lpstr>
      <vt:lpstr>Discription of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2015-08-11T03:25:55Z</dcterms:created>
  <dcterms:modified xsi:type="dcterms:W3CDTF">2020-05-21T07:31:28Z</dcterms:modified>
</cp:coreProperties>
</file>