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A37558C-1998-45EF-B76F-801164D94E54}">
  <a:tblStyle styleId="{1A37558C-1998-45EF-B76F-801164D94E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98f8aa83b_1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98f8aa83b_1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Com normalização -&gt; menor capacidade de processamento, útil quando fizemos o tuning modelo.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98f8aa83b_1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98f8aa83b_1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498f8aa83b_12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98f8aa83b_12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Através destes histogramas é possível analisar a frequência dos valores dos atributos ficando como uma ideia da sua distribuição, como também identificar situações de que requerem tratamento como é o caso de valores atípicos (outliers).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498f8aa83b_1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498f8aa83b_1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Duas decisão apagar ou substituir pela </a:t>
            </a:r>
            <a:r>
              <a:rPr lang="pt-PT"/>
              <a:t>média mas como continha valores atipicos pelos meio removemos.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Como eram poucas entradas decidimos eliminar. (e associado a isto estas linhas tinham valores atípicos noutros atributos, o que nos levou a desvalorizar estas dados)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98f8aa83b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98f8aa83b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Uma vez medido o modelo os valor da accuracy eram muito baixo.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Naturalmente que quando uma previsão é de 49 mas o valor real é 50 a previsão falhou quando não é de facto o caso. </a:t>
            </a:r>
            <a:endParaRPr/>
          </a:p>
          <a:p>
            <a:pPr indent="0" lvl="0" marL="0" rtl="0" algn="l">
              <a:spcBef>
                <a:spcPts val="0"/>
              </a:spcBef>
              <a:spcAft>
                <a:spcPts val="0"/>
              </a:spcAft>
              <a:buNone/>
            </a:pPr>
            <a:r>
              <a:t/>
            </a:r>
            <a:endParaRPr/>
          </a:p>
          <a:p>
            <a:pPr indent="0" lvl="0" marL="0" rtl="0" algn="l">
              <a:spcBef>
                <a:spcPts val="0"/>
              </a:spcBef>
              <a:spcAft>
                <a:spcPts val="0"/>
              </a:spcAft>
              <a:buNone/>
            </a:pPr>
            <a:r>
              <a:rPr lang="pt-PT"/>
              <a:t>Como tal decidimos dividir os valores de stress por categorias.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98f8aa83b_1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98f8aa83b_1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Com normalização -&gt; exige menos capacidade de processamento(tornando o modelo mais rápido no fitting), </a:t>
            </a:r>
            <a:r>
              <a:rPr lang="pt-PT"/>
              <a:t>útil</a:t>
            </a:r>
            <a:r>
              <a:rPr lang="pt-PT"/>
              <a:t> quando fizemos o tuning modelo.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98f8aa83b_1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98f8aa83b_1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98f8aa8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98f8aa8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pt-PT" sz="1200">
                <a:solidFill>
                  <a:srgbClr val="404040"/>
                </a:solidFill>
                <a:highlight>
                  <a:srgbClr val="FCFCFC"/>
                </a:highlight>
                <a:latin typeface="Lato"/>
                <a:ea typeface="Lato"/>
                <a:cs typeface="Lato"/>
                <a:sym typeface="Lato"/>
              </a:rPr>
              <a:t>precision</a:t>
            </a:r>
            <a:endParaRPr b="1" sz="1200">
              <a:solidFill>
                <a:srgbClr val="404040"/>
              </a:solidFill>
              <a:highlight>
                <a:srgbClr val="FCFCFC"/>
              </a:highlight>
              <a:latin typeface="Lato"/>
              <a:ea typeface="Lato"/>
              <a:cs typeface="Lato"/>
              <a:sym typeface="Lato"/>
            </a:endParaRPr>
          </a:p>
          <a:p>
            <a:pPr indent="0" lvl="0" marL="228600" rtl="0" algn="l">
              <a:lnSpc>
                <a:spcPct val="163636"/>
              </a:lnSpc>
              <a:spcBef>
                <a:spcPts val="900"/>
              </a:spcBef>
              <a:spcAft>
                <a:spcPts val="0"/>
              </a:spcAft>
              <a:buClr>
                <a:srgbClr val="000000"/>
              </a:buClr>
              <a:buSzPts val="1100"/>
              <a:buFont typeface="Arial"/>
              <a:buNone/>
            </a:pPr>
            <a:r>
              <a:rPr lang="pt-PT" sz="1200">
                <a:solidFill>
                  <a:srgbClr val="404040"/>
                </a:solidFill>
                <a:highlight>
                  <a:srgbClr val="FCFCFC"/>
                </a:highlight>
                <a:latin typeface="Lato"/>
                <a:ea typeface="Lato"/>
                <a:cs typeface="Lato"/>
                <a:sym typeface="Lato"/>
              </a:rPr>
              <a:t>for all instances classified positive, what percent was correct?</a:t>
            </a:r>
            <a:endParaRPr sz="1200">
              <a:solidFill>
                <a:srgbClr val="404040"/>
              </a:solidFill>
              <a:highlight>
                <a:srgbClr val="FCFCFC"/>
              </a:highlight>
              <a:latin typeface="Lato"/>
              <a:ea typeface="Lato"/>
              <a:cs typeface="Lato"/>
              <a:sym typeface="Lato"/>
            </a:endParaRPr>
          </a:p>
          <a:p>
            <a:pPr indent="0" lvl="0" marL="0" rtl="0" algn="l">
              <a:lnSpc>
                <a:spcPct val="115000"/>
              </a:lnSpc>
              <a:spcBef>
                <a:spcPts val="900"/>
              </a:spcBef>
              <a:spcAft>
                <a:spcPts val="0"/>
              </a:spcAft>
              <a:buClr>
                <a:srgbClr val="000000"/>
              </a:buClr>
              <a:buSzPts val="1100"/>
              <a:buFont typeface="Arial"/>
              <a:buNone/>
            </a:pPr>
            <a:r>
              <a:rPr b="1" lang="pt-PT" sz="1200">
                <a:solidFill>
                  <a:srgbClr val="404040"/>
                </a:solidFill>
                <a:highlight>
                  <a:srgbClr val="FCFCFC"/>
                </a:highlight>
                <a:latin typeface="Lato"/>
                <a:ea typeface="Lato"/>
                <a:cs typeface="Lato"/>
                <a:sym typeface="Lato"/>
              </a:rPr>
              <a:t>recall</a:t>
            </a:r>
            <a:endParaRPr b="1" sz="1200">
              <a:solidFill>
                <a:srgbClr val="404040"/>
              </a:solidFill>
              <a:highlight>
                <a:srgbClr val="FCFCFC"/>
              </a:highlight>
              <a:latin typeface="Lato"/>
              <a:ea typeface="Lato"/>
              <a:cs typeface="Lato"/>
              <a:sym typeface="Lato"/>
            </a:endParaRPr>
          </a:p>
          <a:p>
            <a:pPr indent="0" lvl="0" marL="228600" rtl="0" algn="l">
              <a:lnSpc>
                <a:spcPct val="163636"/>
              </a:lnSpc>
              <a:spcBef>
                <a:spcPts val="900"/>
              </a:spcBef>
              <a:spcAft>
                <a:spcPts val="0"/>
              </a:spcAft>
              <a:buClr>
                <a:srgbClr val="000000"/>
              </a:buClr>
              <a:buSzPts val="1100"/>
              <a:buFont typeface="Arial"/>
              <a:buNone/>
            </a:pPr>
            <a:r>
              <a:rPr lang="pt-PT" sz="1200">
                <a:solidFill>
                  <a:srgbClr val="404040"/>
                </a:solidFill>
                <a:highlight>
                  <a:srgbClr val="FCFCFC"/>
                </a:highlight>
                <a:latin typeface="Lato"/>
                <a:ea typeface="Lato"/>
                <a:cs typeface="Lato"/>
                <a:sym typeface="Lato"/>
              </a:rPr>
              <a:t>for all instances that were actually positive, what percent was classified correctly?</a:t>
            </a:r>
            <a:endParaRPr sz="1200">
              <a:solidFill>
                <a:srgbClr val="404040"/>
              </a:solidFill>
              <a:highlight>
                <a:srgbClr val="FCFCFC"/>
              </a:highlight>
              <a:latin typeface="Lato"/>
              <a:ea typeface="Lato"/>
              <a:cs typeface="Lato"/>
              <a:sym typeface="Lato"/>
            </a:endParaRPr>
          </a:p>
          <a:p>
            <a:pPr indent="0" lvl="0" marL="0" rtl="0" algn="l">
              <a:lnSpc>
                <a:spcPct val="115000"/>
              </a:lnSpc>
              <a:spcBef>
                <a:spcPts val="900"/>
              </a:spcBef>
              <a:spcAft>
                <a:spcPts val="0"/>
              </a:spcAft>
              <a:buClr>
                <a:srgbClr val="000000"/>
              </a:buClr>
              <a:buSzPts val="1100"/>
              <a:buFont typeface="Arial"/>
              <a:buNone/>
            </a:pPr>
            <a:r>
              <a:rPr b="1" lang="pt-PT" sz="1200">
                <a:solidFill>
                  <a:srgbClr val="404040"/>
                </a:solidFill>
                <a:highlight>
                  <a:srgbClr val="FCFCFC"/>
                </a:highlight>
                <a:latin typeface="Lato"/>
                <a:ea typeface="Lato"/>
                <a:cs typeface="Lato"/>
                <a:sym typeface="Lato"/>
              </a:rPr>
              <a:t>f1 score</a:t>
            </a:r>
            <a:endParaRPr b="1" sz="1200">
              <a:solidFill>
                <a:srgbClr val="404040"/>
              </a:solidFill>
              <a:highlight>
                <a:srgbClr val="FCFCFC"/>
              </a:highlight>
              <a:latin typeface="Lato"/>
              <a:ea typeface="Lato"/>
              <a:cs typeface="Lato"/>
              <a:sym typeface="Lato"/>
            </a:endParaRPr>
          </a:p>
          <a:p>
            <a:pPr indent="0" lvl="0" marL="228600" rtl="0" algn="l">
              <a:lnSpc>
                <a:spcPct val="163636"/>
              </a:lnSpc>
              <a:spcBef>
                <a:spcPts val="900"/>
              </a:spcBef>
              <a:spcAft>
                <a:spcPts val="0"/>
              </a:spcAft>
              <a:buClr>
                <a:srgbClr val="000000"/>
              </a:buClr>
              <a:buSzPts val="1100"/>
              <a:buFont typeface="Arial"/>
              <a:buNone/>
            </a:pPr>
            <a:r>
              <a:rPr lang="pt-PT" sz="1200">
                <a:solidFill>
                  <a:srgbClr val="404040"/>
                </a:solidFill>
                <a:highlight>
                  <a:srgbClr val="FCFCFC"/>
                </a:highlight>
                <a:latin typeface="Lato"/>
                <a:ea typeface="Lato"/>
                <a:cs typeface="Lato"/>
                <a:sym typeface="Lato"/>
              </a:rPr>
              <a:t>mediana </a:t>
            </a:r>
            <a:r>
              <a:rPr lang="pt-PT" sz="1200">
                <a:solidFill>
                  <a:srgbClr val="404040"/>
                </a:solidFill>
                <a:highlight>
                  <a:srgbClr val="FCFCFC"/>
                </a:highlight>
                <a:latin typeface="Lato"/>
                <a:ea typeface="Lato"/>
                <a:cs typeface="Lato"/>
                <a:sym typeface="Lato"/>
              </a:rPr>
              <a:t>harmônica</a:t>
            </a:r>
            <a:r>
              <a:rPr lang="pt-PT" sz="1200">
                <a:solidFill>
                  <a:srgbClr val="404040"/>
                </a:solidFill>
                <a:highlight>
                  <a:srgbClr val="FCFCFC"/>
                </a:highlight>
                <a:latin typeface="Lato"/>
                <a:ea typeface="Lato"/>
                <a:cs typeface="Lato"/>
                <a:sym typeface="Lato"/>
              </a:rPr>
              <a:t> ponderada entre precission e recall</a:t>
            </a:r>
            <a:endParaRPr sz="1200">
              <a:solidFill>
                <a:srgbClr val="404040"/>
              </a:solidFill>
              <a:highlight>
                <a:srgbClr val="FCFCFC"/>
              </a:highlight>
              <a:latin typeface="Lato"/>
              <a:ea typeface="Lato"/>
              <a:cs typeface="Lato"/>
              <a:sym typeface="Lato"/>
            </a:endParaRPr>
          </a:p>
          <a:p>
            <a:pPr indent="0" lvl="0" marL="0" rtl="0" algn="l">
              <a:lnSpc>
                <a:spcPct val="115000"/>
              </a:lnSpc>
              <a:spcBef>
                <a:spcPts val="900"/>
              </a:spcBef>
              <a:spcAft>
                <a:spcPts val="0"/>
              </a:spcAft>
              <a:buClr>
                <a:srgbClr val="000000"/>
              </a:buClr>
              <a:buSzPts val="1100"/>
              <a:buFont typeface="Arial"/>
              <a:buNone/>
            </a:pPr>
            <a:r>
              <a:rPr b="1" lang="pt-PT" sz="1200">
                <a:solidFill>
                  <a:srgbClr val="404040"/>
                </a:solidFill>
                <a:highlight>
                  <a:srgbClr val="FCFCFC"/>
                </a:highlight>
                <a:latin typeface="Lato"/>
                <a:ea typeface="Lato"/>
                <a:cs typeface="Lato"/>
                <a:sym typeface="Lato"/>
              </a:rPr>
              <a:t>support</a:t>
            </a:r>
            <a:endParaRPr b="1" sz="1200">
              <a:solidFill>
                <a:srgbClr val="404040"/>
              </a:solidFill>
              <a:highlight>
                <a:srgbClr val="FCFCFC"/>
              </a:highlight>
              <a:latin typeface="Lato"/>
              <a:ea typeface="Lato"/>
              <a:cs typeface="Lato"/>
              <a:sym typeface="Lato"/>
            </a:endParaRPr>
          </a:p>
          <a:p>
            <a:pPr indent="0" lvl="0" marL="228600" rtl="0" algn="l">
              <a:lnSpc>
                <a:spcPct val="163636"/>
              </a:lnSpc>
              <a:spcBef>
                <a:spcPts val="900"/>
              </a:spcBef>
              <a:spcAft>
                <a:spcPts val="0"/>
              </a:spcAft>
              <a:buClr>
                <a:srgbClr val="000000"/>
              </a:buClr>
              <a:buSzPts val="1100"/>
              <a:buFont typeface="Arial"/>
              <a:buNone/>
            </a:pPr>
            <a:r>
              <a:rPr lang="pt-PT" sz="1200">
                <a:solidFill>
                  <a:srgbClr val="404040"/>
                </a:solidFill>
                <a:highlight>
                  <a:srgbClr val="FCFCFC"/>
                </a:highlight>
                <a:latin typeface="Lato"/>
                <a:ea typeface="Lato"/>
                <a:cs typeface="Lato"/>
                <a:sym typeface="Lato"/>
              </a:rPr>
              <a:t>Support is the number of actual occurrences of the class in the specified dataset. Imbalanced support in the training data may indicate structural weaknesses in the reported scores of the classifier and could indicate the need for stratified sampling or rebalancing. Support doesn’t change between models but instead diagnoses the evaluation process.</a:t>
            </a:r>
            <a:endParaRPr sz="1200">
              <a:solidFill>
                <a:srgbClr val="404040"/>
              </a:solidFill>
              <a:highlight>
                <a:srgbClr val="FCFCFC"/>
              </a:highlight>
              <a:latin typeface="Lato"/>
              <a:ea typeface="Lato"/>
              <a:cs typeface="Lato"/>
              <a:sym typeface="Lato"/>
            </a:endParaRPr>
          </a:p>
          <a:p>
            <a:pPr indent="0" lvl="0" marL="0" rtl="0" algn="l">
              <a:spcBef>
                <a:spcPts val="9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98f8aa83b_1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98f8aa83b_1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model.score -&gt; não conseguimos usar porque fazia tudo automaticamente.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98f8aa83b_1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98f8aa83b_1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t>Com normalização -&gt; menor capacidade de processamento, útil quando fizemos o tuning modelo.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53400" y="1658275"/>
            <a:ext cx="5778900" cy="12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3000"/>
              <a:t>Aprendizagem e Extração de Conhecimento</a:t>
            </a:r>
            <a:endParaRPr sz="3000"/>
          </a:p>
        </p:txBody>
      </p:sp>
      <p:sp>
        <p:nvSpPr>
          <p:cNvPr id="135" name="Google Shape;135;p13"/>
          <p:cNvSpPr txBox="1"/>
          <p:nvPr>
            <p:ph idx="1" type="subTitle"/>
          </p:nvPr>
        </p:nvSpPr>
        <p:spPr>
          <a:xfrm>
            <a:off x="-167950" y="3609775"/>
            <a:ext cx="8520600" cy="137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pt-PT" sz="1400"/>
              <a:t>Grupo 7</a:t>
            </a:r>
            <a:endParaRPr sz="1400"/>
          </a:p>
          <a:p>
            <a:pPr indent="0" lvl="0" marL="0" rtl="0" algn="r">
              <a:spcBef>
                <a:spcPts val="0"/>
              </a:spcBef>
              <a:spcAft>
                <a:spcPts val="0"/>
              </a:spcAft>
              <a:buClr>
                <a:schemeClr val="dk1"/>
              </a:buClr>
              <a:buSzPts val="1100"/>
              <a:buFont typeface="Arial"/>
              <a:buNone/>
            </a:pPr>
            <a:r>
              <a:rPr lang="pt-PT" sz="1400"/>
              <a:t>Carlos J. Campos </a:t>
            </a:r>
            <a:endParaRPr sz="1400"/>
          </a:p>
          <a:p>
            <a:pPr indent="0" lvl="0" marL="0" rtl="0" algn="r">
              <a:spcBef>
                <a:spcPts val="0"/>
              </a:spcBef>
              <a:spcAft>
                <a:spcPts val="0"/>
              </a:spcAft>
              <a:buClr>
                <a:schemeClr val="dk1"/>
              </a:buClr>
              <a:buSzPts val="1100"/>
              <a:buFont typeface="Arial"/>
              <a:buNone/>
            </a:pPr>
            <a:r>
              <a:rPr lang="pt-PT" sz="1400"/>
              <a:t>José P. Oliveira </a:t>
            </a:r>
            <a:endParaRPr sz="1400"/>
          </a:p>
          <a:p>
            <a:pPr indent="0" lvl="0" marL="0" rtl="0" algn="r">
              <a:spcBef>
                <a:spcPts val="0"/>
              </a:spcBef>
              <a:spcAft>
                <a:spcPts val="0"/>
              </a:spcAft>
              <a:buClr>
                <a:schemeClr val="dk1"/>
              </a:buClr>
              <a:buSzPts val="1100"/>
              <a:buFont typeface="Arial"/>
              <a:buNone/>
            </a:pPr>
            <a:r>
              <a:rPr lang="pt-PT" sz="1400"/>
              <a:t>Ludgero Diogo </a:t>
            </a:r>
            <a:endParaRPr sz="1400"/>
          </a:p>
          <a:p>
            <a:pPr indent="0" lvl="0" marL="0" rtl="0" algn="r">
              <a:spcBef>
                <a:spcPts val="0"/>
              </a:spcBef>
              <a:spcAft>
                <a:spcPts val="0"/>
              </a:spcAft>
              <a:buClr>
                <a:schemeClr val="dk1"/>
              </a:buClr>
              <a:buSzPts val="1100"/>
              <a:buFont typeface="Arial"/>
              <a:buNone/>
            </a:pPr>
            <a:r>
              <a:rPr lang="pt-PT" sz="1400"/>
              <a:t>Luís Mendes </a:t>
            </a:r>
            <a:endParaRPr sz="1400"/>
          </a:p>
          <a:p>
            <a:pPr indent="0" lvl="0" marL="0" rtl="0" algn="r">
              <a:spcBef>
                <a:spcPts val="0"/>
              </a:spcBef>
              <a:spcAft>
                <a:spcPts val="0"/>
              </a:spcAft>
              <a:buNone/>
            </a:pPr>
            <a:r>
              <a:t/>
            </a:r>
            <a:endParaRPr/>
          </a:p>
        </p:txBody>
      </p:sp>
      <p:pic>
        <p:nvPicPr>
          <p:cNvPr id="136" name="Google Shape;136;p13"/>
          <p:cNvPicPr preferRelativeResize="0"/>
          <p:nvPr/>
        </p:nvPicPr>
        <p:blipFill>
          <a:blip r:embed="rId3">
            <a:alphaModFix/>
          </a:blip>
          <a:stretch>
            <a:fillRect/>
          </a:stretch>
        </p:blipFill>
        <p:spPr>
          <a:xfrm>
            <a:off x="5812200" y="99675"/>
            <a:ext cx="2832425" cy="1407300"/>
          </a:xfrm>
          <a:prstGeom prst="rect">
            <a:avLst/>
          </a:prstGeom>
          <a:noFill/>
          <a:ln>
            <a:noFill/>
          </a:ln>
        </p:spPr>
      </p:pic>
      <p:sp>
        <p:nvSpPr>
          <p:cNvPr id="137" name="Google Shape;137;p13"/>
          <p:cNvSpPr txBox="1"/>
          <p:nvPr/>
        </p:nvSpPr>
        <p:spPr>
          <a:xfrm>
            <a:off x="4490350" y="3056975"/>
            <a:ext cx="3255600" cy="10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PT" sz="1800">
                <a:solidFill>
                  <a:srgbClr val="FFFFFF"/>
                </a:solidFill>
              </a:rPr>
              <a:t>Previsão do nível de stress</a:t>
            </a:r>
            <a:endParaRPr b="1"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4" name="Shape 214"/>
        <p:cNvGrpSpPr/>
        <p:nvPr/>
      </p:nvGrpSpPr>
      <p:grpSpPr>
        <a:xfrm>
          <a:off x="0" y="0"/>
          <a:ext cx="0" cy="0"/>
          <a:chOff x="0" y="0"/>
          <a:chExt cx="0" cy="0"/>
        </a:xfrm>
      </p:grpSpPr>
      <p:sp>
        <p:nvSpPr>
          <p:cNvPr id="215" name="Google Shape;21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000000"/>
                </a:solidFill>
              </a:rPr>
              <a:t>Grid Search</a:t>
            </a:r>
            <a:endParaRPr>
              <a:solidFill>
                <a:srgbClr val="000000"/>
              </a:solidFill>
            </a:endParaRPr>
          </a:p>
        </p:txBody>
      </p:sp>
      <p:sp>
        <p:nvSpPr>
          <p:cNvPr id="216" name="Google Shape;216;p22"/>
          <p:cNvSpPr txBox="1"/>
          <p:nvPr/>
        </p:nvSpPr>
        <p:spPr>
          <a:xfrm>
            <a:off x="4662250" y="1521150"/>
            <a:ext cx="34830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txBox="1"/>
          <p:nvPr/>
        </p:nvSpPr>
        <p:spPr>
          <a:xfrm>
            <a:off x="6058750" y="2513750"/>
            <a:ext cx="903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2"/>
          <p:cNvPicPr preferRelativeResize="0"/>
          <p:nvPr/>
        </p:nvPicPr>
        <p:blipFill rotWithShape="1">
          <a:blip r:embed="rId3">
            <a:alphaModFix/>
          </a:blip>
          <a:srcRect b="0" l="0" r="2553" t="0"/>
          <a:stretch/>
        </p:blipFill>
        <p:spPr>
          <a:xfrm>
            <a:off x="242625" y="1112175"/>
            <a:ext cx="5416524" cy="3974276"/>
          </a:xfrm>
          <a:prstGeom prst="rect">
            <a:avLst/>
          </a:prstGeom>
          <a:noFill/>
          <a:ln>
            <a:noFill/>
          </a:ln>
        </p:spPr>
      </p:pic>
      <p:pic>
        <p:nvPicPr>
          <p:cNvPr id="219" name="Google Shape;219;p22"/>
          <p:cNvPicPr preferRelativeResize="0"/>
          <p:nvPr/>
        </p:nvPicPr>
        <p:blipFill>
          <a:blip r:embed="rId4">
            <a:alphaModFix/>
          </a:blip>
          <a:stretch>
            <a:fillRect/>
          </a:stretch>
        </p:blipFill>
        <p:spPr>
          <a:xfrm>
            <a:off x="5556025" y="2952050"/>
            <a:ext cx="3317275" cy="507350"/>
          </a:xfrm>
          <a:prstGeom prst="rect">
            <a:avLst/>
          </a:prstGeom>
          <a:noFill/>
          <a:ln cap="flat" cmpd="sng" w="28575">
            <a:solidFill>
              <a:schemeClr val="dk2"/>
            </a:solidFill>
            <a:prstDash val="solid"/>
            <a:round/>
            <a:headEnd len="sm" w="sm" type="none"/>
            <a:tailEnd len="sm" w="sm" type="none"/>
          </a:ln>
        </p:spPr>
      </p:pic>
      <p:sp>
        <p:nvSpPr>
          <p:cNvPr id="220" name="Google Shape;220;p22"/>
          <p:cNvSpPr/>
          <p:nvPr/>
        </p:nvSpPr>
        <p:spPr>
          <a:xfrm>
            <a:off x="4730975" y="2986575"/>
            <a:ext cx="606000" cy="438300"/>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3"/>
          <p:cNvSpPr txBox="1"/>
          <p:nvPr>
            <p:ph type="ctrTitle"/>
          </p:nvPr>
        </p:nvSpPr>
        <p:spPr>
          <a:xfrm>
            <a:off x="3053400" y="1658275"/>
            <a:ext cx="5778900" cy="12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sz="3000"/>
              <a:t>Aprendizagem e Extração de Conhecimento</a:t>
            </a:r>
            <a:endParaRPr sz="3000"/>
          </a:p>
        </p:txBody>
      </p:sp>
      <p:sp>
        <p:nvSpPr>
          <p:cNvPr id="226" name="Google Shape;226;p23"/>
          <p:cNvSpPr txBox="1"/>
          <p:nvPr>
            <p:ph idx="1" type="subTitle"/>
          </p:nvPr>
        </p:nvSpPr>
        <p:spPr>
          <a:xfrm>
            <a:off x="-167950" y="3609775"/>
            <a:ext cx="8520600" cy="1370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pt-PT" sz="1400"/>
              <a:t>Carlos J. Campos </a:t>
            </a:r>
            <a:endParaRPr sz="1400"/>
          </a:p>
          <a:p>
            <a:pPr indent="0" lvl="0" marL="0" rtl="0" algn="r">
              <a:spcBef>
                <a:spcPts val="0"/>
              </a:spcBef>
              <a:spcAft>
                <a:spcPts val="0"/>
              </a:spcAft>
              <a:buClr>
                <a:schemeClr val="dk1"/>
              </a:buClr>
              <a:buSzPts val="1100"/>
              <a:buFont typeface="Arial"/>
              <a:buNone/>
            </a:pPr>
            <a:r>
              <a:rPr lang="pt-PT" sz="1400"/>
              <a:t>José P. Oliveira </a:t>
            </a:r>
            <a:endParaRPr sz="1400"/>
          </a:p>
          <a:p>
            <a:pPr indent="0" lvl="0" marL="0" rtl="0" algn="r">
              <a:spcBef>
                <a:spcPts val="0"/>
              </a:spcBef>
              <a:spcAft>
                <a:spcPts val="0"/>
              </a:spcAft>
              <a:buClr>
                <a:schemeClr val="dk1"/>
              </a:buClr>
              <a:buSzPts val="1100"/>
              <a:buFont typeface="Arial"/>
              <a:buNone/>
            </a:pPr>
            <a:r>
              <a:rPr lang="pt-PT" sz="1400"/>
              <a:t>Ludgero Diogo </a:t>
            </a:r>
            <a:endParaRPr sz="1400"/>
          </a:p>
          <a:p>
            <a:pPr indent="0" lvl="0" marL="0" rtl="0" algn="r">
              <a:spcBef>
                <a:spcPts val="0"/>
              </a:spcBef>
              <a:spcAft>
                <a:spcPts val="0"/>
              </a:spcAft>
              <a:buClr>
                <a:schemeClr val="dk1"/>
              </a:buClr>
              <a:buSzPts val="1100"/>
              <a:buFont typeface="Arial"/>
              <a:buNone/>
            </a:pPr>
            <a:r>
              <a:rPr lang="pt-PT" sz="1400"/>
              <a:t>Luís Mendes </a:t>
            </a:r>
            <a:endParaRPr sz="1400"/>
          </a:p>
          <a:p>
            <a:pPr indent="0" lvl="0" marL="0" rtl="0" algn="r">
              <a:spcBef>
                <a:spcPts val="0"/>
              </a:spcBef>
              <a:spcAft>
                <a:spcPts val="0"/>
              </a:spcAft>
              <a:buNone/>
            </a:pPr>
            <a:r>
              <a:t/>
            </a:r>
            <a:endParaRPr/>
          </a:p>
        </p:txBody>
      </p:sp>
      <p:pic>
        <p:nvPicPr>
          <p:cNvPr id="227" name="Google Shape;227;p23"/>
          <p:cNvPicPr preferRelativeResize="0"/>
          <p:nvPr/>
        </p:nvPicPr>
        <p:blipFill>
          <a:blip r:embed="rId3">
            <a:alphaModFix/>
          </a:blip>
          <a:stretch>
            <a:fillRect/>
          </a:stretch>
        </p:blipFill>
        <p:spPr>
          <a:xfrm>
            <a:off x="5812200" y="99675"/>
            <a:ext cx="2832425" cy="1407300"/>
          </a:xfrm>
          <a:prstGeom prst="rect">
            <a:avLst/>
          </a:prstGeom>
          <a:noFill/>
          <a:ln>
            <a:noFill/>
          </a:ln>
        </p:spPr>
      </p:pic>
      <p:sp>
        <p:nvSpPr>
          <p:cNvPr id="228" name="Google Shape;228;p23"/>
          <p:cNvSpPr txBox="1"/>
          <p:nvPr/>
        </p:nvSpPr>
        <p:spPr>
          <a:xfrm>
            <a:off x="4490350" y="3056975"/>
            <a:ext cx="3255600" cy="10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PT" sz="1800">
                <a:solidFill>
                  <a:srgbClr val="FFFFFF"/>
                </a:solidFill>
              </a:rPr>
              <a:t>Previsão do nível de stress</a:t>
            </a:r>
            <a:endParaRPr b="1" sz="18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1" name="Shape 141"/>
        <p:cNvGrpSpPr/>
        <p:nvPr/>
      </p:nvGrpSpPr>
      <p:grpSpPr>
        <a:xfrm>
          <a:off x="0" y="0"/>
          <a:ext cx="0" cy="0"/>
          <a:chOff x="0" y="0"/>
          <a:chExt cx="0" cy="0"/>
        </a:xfrm>
      </p:grpSpPr>
      <p:sp>
        <p:nvSpPr>
          <p:cNvPr id="142" name="Google Shape;142;p14"/>
          <p:cNvSpPr txBox="1"/>
          <p:nvPr>
            <p:ph type="ctrTitle"/>
          </p:nvPr>
        </p:nvSpPr>
        <p:spPr>
          <a:xfrm>
            <a:off x="3537150" y="1190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000000"/>
                </a:solidFill>
              </a:rPr>
              <a:t>Data visualization</a:t>
            </a:r>
            <a:endParaRPr>
              <a:solidFill>
                <a:srgbClr val="000000"/>
              </a:solidFill>
            </a:endParaRPr>
          </a:p>
        </p:txBody>
      </p:sp>
      <p:sp>
        <p:nvSpPr>
          <p:cNvPr id="143" name="Google Shape;143;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4"/>
          <p:cNvPicPr preferRelativeResize="0"/>
          <p:nvPr/>
        </p:nvPicPr>
        <p:blipFill>
          <a:blip r:embed="rId3">
            <a:alphaModFix/>
          </a:blip>
          <a:stretch>
            <a:fillRect/>
          </a:stretch>
        </p:blipFill>
        <p:spPr>
          <a:xfrm>
            <a:off x="3438525" y="1258450"/>
            <a:ext cx="4779151" cy="1846152"/>
          </a:xfrm>
          <a:prstGeom prst="rect">
            <a:avLst/>
          </a:prstGeom>
          <a:noFill/>
          <a:ln>
            <a:noFill/>
          </a:ln>
        </p:spPr>
      </p:pic>
      <p:pic>
        <p:nvPicPr>
          <p:cNvPr id="145" name="Google Shape;145;p14"/>
          <p:cNvPicPr preferRelativeResize="0"/>
          <p:nvPr/>
        </p:nvPicPr>
        <p:blipFill>
          <a:blip r:embed="rId4">
            <a:alphaModFix/>
          </a:blip>
          <a:stretch>
            <a:fillRect/>
          </a:stretch>
        </p:blipFill>
        <p:spPr>
          <a:xfrm>
            <a:off x="3537150" y="3165152"/>
            <a:ext cx="4459110" cy="1734098"/>
          </a:xfrm>
          <a:prstGeom prst="rect">
            <a:avLst/>
          </a:prstGeom>
          <a:noFill/>
          <a:ln>
            <a:noFill/>
          </a:ln>
        </p:spPr>
      </p:pic>
      <p:sp>
        <p:nvSpPr>
          <p:cNvPr id="146" name="Google Shape;146;p14"/>
          <p:cNvSpPr/>
          <p:nvPr/>
        </p:nvSpPr>
        <p:spPr>
          <a:xfrm>
            <a:off x="7102975" y="4423950"/>
            <a:ext cx="693900" cy="632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4694500" y="4270875"/>
            <a:ext cx="857400" cy="8727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txBox="1"/>
          <p:nvPr/>
        </p:nvSpPr>
        <p:spPr>
          <a:xfrm>
            <a:off x="1653300" y="4303950"/>
            <a:ext cx="1439100" cy="8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PT"/>
              <a:t>Valores atípicos</a:t>
            </a:r>
            <a:endParaRPr b="1"/>
          </a:p>
        </p:txBody>
      </p:sp>
      <p:cxnSp>
        <p:nvCxnSpPr>
          <p:cNvPr id="149" name="Google Shape;149;p14"/>
          <p:cNvCxnSpPr/>
          <p:nvPr/>
        </p:nvCxnSpPr>
        <p:spPr>
          <a:xfrm flipH="1" rot="10800000">
            <a:off x="2530975" y="4964850"/>
            <a:ext cx="1612500" cy="20400"/>
          </a:xfrm>
          <a:prstGeom prst="straightConnector1">
            <a:avLst/>
          </a:prstGeom>
          <a:noFill/>
          <a:ln cap="flat" cmpd="sng" w="9525">
            <a:solidFill>
              <a:srgbClr val="FF0000"/>
            </a:solidFill>
            <a:prstDash val="solid"/>
            <a:round/>
            <a:headEnd len="med" w="med" type="none"/>
            <a:tailEnd len="med" w="med" type="triangle"/>
          </a:ln>
        </p:spPr>
      </p:cxnSp>
      <p:cxnSp>
        <p:nvCxnSpPr>
          <p:cNvPr id="150" name="Google Shape;150;p14"/>
          <p:cNvCxnSpPr/>
          <p:nvPr/>
        </p:nvCxnSpPr>
        <p:spPr>
          <a:xfrm rot="10800000">
            <a:off x="2541175" y="4648350"/>
            <a:ext cx="0" cy="3369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4" name="Shape 154"/>
        <p:cNvGrpSpPr/>
        <p:nvPr/>
      </p:nvGrpSpPr>
      <p:grpSpPr>
        <a:xfrm>
          <a:off x="0" y="0"/>
          <a:ext cx="0" cy="0"/>
          <a:chOff x="0" y="0"/>
          <a:chExt cx="0" cy="0"/>
        </a:xfrm>
      </p:grpSpPr>
      <p:sp>
        <p:nvSpPr>
          <p:cNvPr id="155" name="Google Shape;155;p15"/>
          <p:cNvSpPr txBox="1"/>
          <p:nvPr>
            <p:ph type="title"/>
          </p:nvPr>
        </p:nvSpPr>
        <p:spPr>
          <a:xfrm>
            <a:off x="1297500" y="393750"/>
            <a:ext cx="7687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000000"/>
                </a:solidFill>
              </a:rPr>
              <a:t>Data Preprocessing - Missing Value Replacement</a:t>
            </a:r>
            <a:endParaRPr>
              <a:solidFill>
                <a:srgbClr val="000000"/>
              </a:solidFill>
            </a:endParaRPr>
          </a:p>
        </p:txBody>
      </p:sp>
      <p:pic>
        <p:nvPicPr>
          <p:cNvPr id="156" name="Google Shape;156;p15"/>
          <p:cNvPicPr preferRelativeResize="0"/>
          <p:nvPr/>
        </p:nvPicPr>
        <p:blipFill rotWithShape="1">
          <a:blip r:embed="rId3">
            <a:alphaModFix/>
          </a:blip>
          <a:srcRect b="70284" l="0" r="45247" t="0"/>
          <a:stretch/>
        </p:blipFill>
        <p:spPr>
          <a:xfrm>
            <a:off x="428725" y="1693450"/>
            <a:ext cx="3262651" cy="586525"/>
          </a:xfrm>
          <a:prstGeom prst="rect">
            <a:avLst/>
          </a:prstGeom>
          <a:noFill/>
          <a:ln>
            <a:noFill/>
          </a:ln>
        </p:spPr>
      </p:pic>
      <p:pic>
        <p:nvPicPr>
          <p:cNvPr id="157" name="Google Shape;157;p15"/>
          <p:cNvPicPr preferRelativeResize="0"/>
          <p:nvPr/>
        </p:nvPicPr>
        <p:blipFill rotWithShape="1">
          <a:blip r:embed="rId4">
            <a:alphaModFix/>
          </a:blip>
          <a:srcRect b="0" l="1263" r="0" t="0"/>
          <a:stretch/>
        </p:blipFill>
        <p:spPr>
          <a:xfrm>
            <a:off x="6012050" y="1307850"/>
            <a:ext cx="2904925" cy="3487825"/>
          </a:xfrm>
          <a:prstGeom prst="rect">
            <a:avLst/>
          </a:prstGeom>
          <a:noFill/>
          <a:ln>
            <a:noFill/>
          </a:ln>
        </p:spPr>
      </p:pic>
      <p:sp>
        <p:nvSpPr>
          <p:cNvPr id="158" name="Google Shape;158;p15"/>
          <p:cNvSpPr/>
          <p:nvPr/>
        </p:nvSpPr>
        <p:spPr>
          <a:xfrm>
            <a:off x="6777350" y="3257150"/>
            <a:ext cx="836100" cy="1457100"/>
          </a:xfrm>
          <a:prstGeom prst="ellipse">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2" name="Shape 162"/>
        <p:cNvGrpSpPr/>
        <p:nvPr/>
      </p:nvGrpSpPr>
      <p:grpSpPr>
        <a:xfrm>
          <a:off x="0" y="0"/>
          <a:ext cx="0" cy="0"/>
          <a:chOff x="0" y="0"/>
          <a:chExt cx="0" cy="0"/>
        </a:xfrm>
      </p:grpSpPr>
      <p:sp>
        <p:nvSpPr>
          <p:cNvPr id="163" name="Google Shape;16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000000"/>
                </a:solidFill>
              </a:rPr>
              <a:t>Discretization</a:t>
            </a:r>
            <a:r>
              <a:rPr lang="pt-PT">
                <a:solidFill>
                  <a:srgbClr val="000000"/>
                </a:solidFill>
              </a:rPr>
              <a:t> </a:t>
            </a:r>
            <a:endParaRPr>
              <a:solidFill>
                <a:srgbClr val="000000"/>
              </a:solidFill>
            </a:endParaRPr>
          </a:p>
        </p:txBody>
      </p:sp>
      <p:pic>
        <p:nvPicPr>
          <p:cNvPr id="164" name="Google Shape;164;p16"/>
          <p:cNvPicPr preferRelativeResize="0"/>
          <p:nvPr/>
        </p:nvPicPr>
        <p:blipFill>
          <a:blip r:embed="rId3">
            <a:alphaModFix/>
          </a:blip>
          <a:stretch>
            <a:fillRect/>
          </a:stretch>
        </p:blipFill>
        <p:spPr>
          <a:xfrm>
            <a:off x="218975" y="1328845"/>
            <a:ext cx="5720949" cy="1060225"/>
          </a:xfrm>
          <a:prstGeom prst="rect">
            <a:avLst/>
          </a:prstGeom>
          <a:noFill/>
          <a:ln>
            <a:noFill/>
          </a:ln>
        </p:spPr>
      </p:pic>
      <p:pic>
        <p:nvPicPr>
          <p:cNvPr id="165" name="Google Shape;165;p16"/>
          <p:cNvPicPr preferRelativeResize="0"/>
          <p:nvPr/>
        </p:nvPicPr>
        <p:blipFill rotWithShape="1">
          <a:blip r:embed="rId4">
            <a:alphaModFix/>
          </a:blip>
          <a:srcRect b="50191" l="0" r="0" t="0"/>
          <a:stretch/>
        </p:blipFill>
        <p:spPr>
          <a:xfrm>
            <a:off x="6536975" y="2713751"/>
            <a:ext cx="502800" cy="2288450"/>
          </a:xfrm>
          <a:prstGeom prst="rect">
            <a:avLst/>
          </a:prstGeom>
          <a:noFill/>
          <a:ln>
            <a:noFill/>
          </a:ln>
        </p:spPr>
      </p:pic>
      <p:pic>
        <p:nvPicPr>
          <p:cNvPr id="166" name="Google Shape;166;p16"/>
          <p:cNvPicPr preferRelativeResize="0"/>
          <p:nvPr/>
        </p:nvPicPr>
        <p:blipFill rotWithShape="1">
          <a:blip r:embed="rId5">
            <a:alphaModFix/>
          </a:blip>
          <a:srcRect b="48817" l="0" r="0" t="0"/>
          <a:stretch/>
        </p:blipFill>
        <p:spPr>
          <a:xfrm>
            <a:off x="8095075" y="2682200"/>
            <a:ext cx="502800" cy="2351551"/>
          </a:xfrm>
          <a:prstGeom prst="rect">
            <a:avLst/>
          </a:prstGeom>
          <a:noFill/>
          <a:ln>
            <a:noFill/>
          </a:ln>
        </p:spPr>
      </p:pic>
      <p:sp>
        <p:nvSpPr>
          <p:cNvPr id="167" name="Google Shape;167;p16"/>
          <p:cNvSpPr/>
          <p:nvPr/>
        </p:nvSpPr>
        <p:spPr>
          <a:xfrm>
            <a:off x="7235975" y="3630713"/>
            <a:ext cx="753900" cy="454500"/>
          </a:xfrm>
          <a:prstGeom prst="rightArrow">
            <a:avLst>
              <a:gd fmla="val 50000" name="adj1"/>
              <a:gd fmla="val 50000" name="adj2"/>
            </a:avLst>
          </a:prstGeom>
          <a:solidFill>
            <a:srgbClr val="D9D9D9"/>
          </a:solidFill>
          <a:ln cap="flat" cmpd="sng" w="9525">
            <a:solidFill>
              <a:srgbClr val="D0E0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8" name="Google Shape;168;p16"/>
          <p:cNvPicPr preferRelativeResize="0"/>
          <p:nvPr/>
        </p:nvPicPr>
        <p:blipFill>
          <a:blip r:embed="rId6">
            <a:alphaModFix/>
          </a:blip>
          <a:stretch>
            <a:fillRect/>
          </a:stretch>
        </p:blipFill>
        <p:spPr>
          <a:xfrm>
            <a:off x="2121050" y="2625775"/>
            <a:ext cx="3056050" cy="2129750"/>
          </a:xfrm>
          <a:prstGeom prst="rect">
            <a:avLst/>
          </a:prstGeom>
          <a:noFill/>
          <a:ln>
            <a:noFill/>
          </a:ln>
        </p:spPr>
      </p:pic>
      <p:graphicFrame>
        <p:nvGraphicFramePr>
          <p:cNvPr id="169" name="Google Shape;169;p16"/>
          <p:cNvGraphicFramePr/>
          <p:nvPr/>
        </p:nvGraphicFramePr>
        <p:xfrm>
          <a:off x="610050" y="2625763"/>
          <a:ext cx="3000000" cy="3000000"/>
        </p:xfrm>
        <a:graphic>
          <a:graphicData uri="http://schemas.openxmlformats.org/drawingml/2006/table">
            <a:tbl>
              <a:tblPr>
                <a:noFill/>
                <a:tableStyleId>{1A37558C-1998-45EF-B76F-801164D94E54}</a:tableStyleId>
              </a:tblPr>
              <a:tblGrid>
                <a:gridCol w="1128150"/>
                <a:gridCol w="382850"/>
                <a:gridCol w="3056050"/>
              </a:tblGrid>
              <a:tr h="425950">
                <a:tc>
                  <a:txBody>
                    <a:bodyPr>
                      <a:noAutofit/>
                    </a:bodyPr>
                    <a:lstStyle/>
                    <a:p>
                      <a:pPr indent="0" lvl="0" marL="0" rtl="0" algn="ctr">
                        <a:lnSpc>
                          <a:spcPct val="115000"/>
                        </a:lnSpc>
                        <a:spcBef>
                          <a:spcPts val="0"/>
                        </a:spcBef>
                        <a:spcAft>
                          <a:spcPts val="0"/>
                        </a:spcAft>
                        <a:buNone/>
                      </a:pPr>
                      <a:r>
                        <a:rPr lang="pt-PT" sz="1200">
                          <a:latin typeface="Calibri"/>
                          <a:ea typeface="Calibri"/>
                          <a:cs typeface="Calibri"/>
                          <a:sym typeface="Calibri"/>
                        </a:rPr>
                        <a:t>[0,10[</a:t>
                      </a:r>
                      <a:endParaRPr sz="1200">
                        <a:latin typeface="Calibri"/>
                        <a:ea typeface="Calibri"/>
                        <a:cs typeface="Calibri"/>
                        <a:sym typeface="Calibri"/>
                      </a:endParaRPr>
                    </a:p>
                  </a:txBody>
                  <a:tcPr marT="9525" marB="91425" marR="9525" marL="9525" anchor="b"/>
                </a:tc>
                <a:tc>
                  <a:txBody>
                    <a:bodyPr>
                      <a:noAutofit/>
                    </a:bodyPr>
                    <a:lstStyle/>
                    <a:p>
                      <a:pPr indent="0" lvl="0" marL="0" rtl="0" algn="l">
                        <a:spcBef>
                          <a:spcPts val="0"/>
                        </a:spcBef>
                        <a:spcAft>
                          <a:spcPts val="0"/>
                        </a:spcAft>
                        <a:buNone/>
                      </a:pPr>
                      <a:r>
                        <a:rPr lang="pt-PT"/>
                        <a:t>1</a:t>
                      </a:r>
                      <a:endParaRPr/>
                    </a:p>
                  </a:txBody>
                  <a:tcPr marT="91425" marB="91425" marR="91425" marL="91425">
                    <a:lnR cap="flat" cmpd="sng" w="9525">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b="1" lang="pt-PT">
                          <a:solidFill>
                            <a:srgbClr val="FFFFFF"/>
                          </a:solidFill>
                        </a:rPr>
                        <a:t>Inexistente</a:t>
                      </a:r>
                      <a:endParaRPr b="1">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950">
                <a:tc>
                  <a:txBody>
                    <a:bodyPr>
                      <a:noAutofit/>
                    </a:bodyPr>
                    <a:lstStyle/>
                    <a:p>
                      <a:pPr indent="0" lvl="0" marL="0" rtl="0" algn="ctr">
                        <a:lnSpc>
                          <a:spcPct val="115000"/>
                        </a:lnSpc>
                        <a:spcBef>
                          <a:spcPts val="0"/>
                        </a:spcBef>
                        <a:spcAft>
                          <a:spcPts val="0"/>
                        </a:spcAft>
                        <a:buNone/>
                      </a:pPr>
                      <a:r>
                        <a:rPr lang="pt-PT" sz="1200">
                          <a:latin typeface="Calibri"/>
                          <a:ea typeface="Calibri"/>
                          <a:cs typeface="Calibri"/>
                          <a:sym typeface="Calibri"/>
                        </a:rPr>
                        <a:t>[10,20[</a:t>
                      </a:r>
                      <a:endParaRPr sz="1200">
                        <a:latin typeface="Calibri"/>
                        <a:ea typeface="Calibri"/>
                        <a:cs typeface="Calibri"/>
                        <a:sym typeface="Calibri"/>
                      </a:endParaRPr>
                    </a:p>
                  </a:txBody>
                  <a:tcPr marT="9525" marB="91425" marR="9525" marL="9525" anchor="b"/>
                </a:tc>
                <a:tc>
                  <a:txBody>
                    <a:bodyPr>
                      <a:noAutofit/>
                    </a:bodyPr>
                    <a:lstStyle/>
                    <a:p>
                      <a:pPr indent="0" lvl="0" marL="0" rtl="0" algn="l">
                        <a:spcBef>
                          <a:spcPts val="0"/>
                        </a:spcBef>
                        <a:spcAft>
                          <a:spcPts val="0"/>
                        </a:spcAft>
                        <a:buNone/>
                      </a:pPr>
                      <a:r>
                        <a:rPr lang="pt-PT"/>
                        <a:t>2</a:t>
                      </a:r>
                      <a:endParaRPr/>
                    </a:p>
                  </a:txBody>
                  <a:tcPr marT="91425" marB="91425" marR="91425" marL="91425">
                    <a:lnR cap="flat" cmpd="sng" w="9525">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b="1" lang="pt-PT">
                          <a:solidFill>
                            <a:srgbClr val="FFFFFF"/>
                          </a:solidFill>
                        </a:rPr>
                        <a:t>Baixo</a:t>
                      </a:r>
                      <a:endParaRPr b="1">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950">
                <a:tc>
                  <a:txBody>
                    <a:bodyPr>
                      <a:noAutofit/>
                    </a:bodyPr>
                    <a:lstStyle/>
                    <a:p>
                      <a:pPr indent="0" lvl="0" marL="0" rtl="0" algn="ctr">
                        <a:lnSpc>
                          <a:spcPct val="115000"/>
                        </a:lnSpc>
                        <a:spcBef>
                          <a:spcPts val="0"/>
                        </a:spcBef>
                        <a:spcAft>
                          <a:spcPts val="0"/>
                        </a:spcAft>
                        <a:buNone/>
                      </a:pPr>
                      <a:r>
                        <a:rPr lang="pt-PT" sz="1200">
                          <a:latin typeface="Calibri"/>
                          <a:ea typeface="Calibri"/>
                          <a:cs typeface="Calibri"/>
                          <a:sym typeface="Calibri"/>
                        </a:rPr>
                        <a:t>[20,30[</a:t>
                      </a:r>
                      <a:endParaRPr sz="1200">
                        <a:latin typeface="Calibri"/>
                        <a:ea typeface="Calibri"/>
                        <a:cs typeface="Calibri"/>
                        <a:sym typeface="Calibri"/>
                      </a:endParaRPr>
                    </a:p>
                  </a:txBody>
                  <a:tcPr marT="9525" marB="91425" marR="9525" marL="9525" anchor="b"/>
                </a:tc>
                <a:tc>
                  <a:txBody>
                    <a:bodyPr>
                      <a:noAutofit/>
                    </a:bodyPr>
                    <a:lstStyle/>
                    <a:p>
                      <a:pPr indent="0" lvl="0" marL="0" rtl="0" algn="l">
                        <a:spcBef>
                          <a:spcPts val="0"/>
                        </a:spcBef>
                        <a:spcAft>
                          <a:spcPts val="0"/>
                        </a:spcAft>
                        <a:buNone/>
                      </a:pPr>
                      <a:r>
                        <a:rPr lang="pt-PT"/>
                        <a:t>3</a:t>
                      </a:r>
                      <a:endParaRPr/>
                    </a:p>
                  </a:txBody>
                  <a:tcPr marT="91425" marB="91425" marR="91425" marL="91425">
                    <a:lnR cap="flat" cmpd="sng" w="9525">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b="1" lang="pt-PT">
                          <a:solidFill>
                            <a:srgbClr val="FFFFFF"/>
                          </a:solidFill>
                        </a:rPr>
                        <a:t>Moderado</a:t>
                      </a:r>
                      <a:endParaRPr b="1">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950">
                <a:tc>
                  <a:txBody>
                    <a:bodyPr>
                      <a:noAutofit/>
                    </a:bodyPr>
                    <a:lstStyle/>
                    <a:p>
                      <a:pPr indent="0" lvl="0" marL="0" rtl="0" algn="ctr">
                        <a:lnSpc>
                          <a:spcPct val="115000"/>
                        </a:lnSpc>
                        <a:spcBef>
                          <a:spcPts val="0"/>
                        </a:spcBef>
                        <a:spcAft>
                          <a:spcPts val="0"/>
                        </a:spcAft>
                        <a:buNone/>
                      </a:pPr>
                      <a:r>
                        <a:rPr lang="pt-PT" sz="1200">
                          <a:latin typeface="Calibri"/>
                          <a:ea typeface="Calibri"/>
                          <a:cs typeface="Calibri"/>
                          <a:sym typeface="Calibri"/>
                        </a:rPr>
                        <a:t>[30,40[</a:t>
                      </a:r>
                      <a:endParaRPr sz="1200">
                        <a:latin typeface="Calibri"/>
                        <a:ea typeface="Calibri"/>
                        <a:cs typeface="Calibri"/>
                        <a:sym typeface="Calibri"/>
                      </a:endParaRPr>
                    </a:p>
                  </a:txBody>
                  <a:tcPr marT="9525" marB="91425" marR="9525" marL="9525" anchor="b"/>
                </a:tc>
                <a:tc>
                  <a:txBody>
                    <a:bodyPr>
                      <a:noAutofit/>
                    </a:bodyPr>
                    <a:lstStyle/>
                    <a:p>
                      <a:pPr indent="0" lvl="0" marL="0" rtl="0" algn="l">
                        <a:spcBef>
                          <a:spcPts val="0"/>
                        </a:spcBef>
                        <a:spcAft>
                          <a:spcPts val="0"/>
                        </a:spcAft>
                        <a:buNone/>
                      </a:pPr>
                      <a:r>
                        <a:rPr lang="pt-PT"/>
                        <a:t>4</a:t>
                      </a:r>
                      <a:endParaRPr/>
                    </a:p>
                  </a:txBody>
                  <a:tcPr marT="91425" marB="91425" marR="91425" marL="91425">
                    <a:lnR cap="flat" cmpd="sng" w="9525">
                      <a:solidFill>
                        <a:srgbClr val="000000"/>
                      </a:solidFill>
                      <a:prstDash val="solid"/>
                      <a:round/>
                      <a:headEnd len="sm" w="sm" type="none"/>
                      <a:tailEnd len="sm" w="sm" type="none"/>
                    </a:lnR>
                  </a:tcPr>
                </a:tc>
                <a:tc>
                  <a:txBody>
                    <a:bodyPr>
                      <a:noAutofit/>
                    </a:bodyPr>
                    <a:lstStyle/>
                    <a:p>
                      <a:pPr indent="0" lvl="0" marL="0" rtl="0" algn="l">
                        <a:spcBef>
                          <a:spcPts val="0"/>
                        </a:spcBef>
                        <a:spcAft>
                          <a:spcPts val="0"/>
                        </a:spcAft>
                        <a:buNone/>
                      </a:pPr>
                      <a:r>
                        <a:rPr b="1" lang="pt-PT">
                          <a:solidFill>
                            <a:srgbClr val="FFFFFF"/>
                          </a:solidFill>
                        </a:rPr>
                        <a:t>Muito elevado</a:t>
                      </a:r>
                      <a:endParaRPr b="1">
                        <a:solidFill>
                          <a:srgbClr val="FFFFFF"/>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5950">
                <a:tc>
                  <a:txBody>
                    <a:bodyPr>
                      <a:noAutofit/>
                    </a:bodyPr>
                    <a:lstStyle/>
                    <a:p>
                      <a:pPr indent="0" lvl="0" marL="0" rtl="0" algn="ctr">
                        <a:lnSpc>
                          <a:spcPct val="115000"/>
                        </a:lnSpc>
                        <a:spcBef>
                          <a:spcPts val="0"/>
                        </a:spcBef>
                        <a:spcAft>
                          <a:spcPts val="0"/>
                        </a:spcAft>
                        <a:buNone/>
                      </a:pPr>
                      <a:r>
                        <a:rPr lang="pt-PT" sz="1200">
                          <a:latin typeface="Calibri"/>
                          <a:ea typeface="Calibri"/>
                          <a:cs typeface="Calibri"/>
                          <a:sym typeface="Calibri"/>
                        </a:rPr>
                        <a:t>[40,52]</a:t>
                      </a:r>
                      <a:endParaRPr sz="1200">
                        <a:latin typeface="Calibri"/>
                        <a:ea typeface="Calibri"/>
                        <a:cs typeface="Calibri"/>
                        <a:sym typeface="Calibri"/>
                      </a:endParaRPr>
                    </a:p>
                  </a:txBody>
                  <a:tcPr marT="9525" marB="91425" marR="9525" marL="9525" anchor="b"/>
                </a:tc>
                <a:tc>
                  <a:txBody>
                    <a:bodyPr>
                      <a:noAutofit/>
                    </a:bodyPr>
                    <a:lstStyle/>
                    <a:p>
                      <a:pPr indent="0" lvl="0" marL="0" rtl="0" algn="l">
                        <a:spcBef>
                          <a:spcPts val="0"/>
                        </a:spcBef>
                        <a:spcAft>
                          <a:spcPts val="0"/>
                        </a:spcAft>
                        <a:buNone/>
                      </a:pPr>
                      <a:r>
                        <a:rPr lang="pt-PT"/>
                        <a:t>5</a:t>
                      </a:r>
                      <a:endParaRPr/>
                    </a:p>
                  </a:txBody>
                  <a:tcPr marT="91425" marB="91425" marR="91425" marL="91425">
                    <a:lnR cap="flat" cmpd="sng" w="9525">
                      <a:solidFill>
                        <a:srgbClr val="660000"/>
                      </a:solidFill>
                      <a:prstDash val="solid"/>
                      <a:round/>
                      <a:headEnd len="sm" w="sm" type="none"/>
                      <a:tailEnd len="sm" w="sm" type="none"/>
                    </a:lnR>
                  </a:tcPr>
                </a:tc>
                <a:tc>
                  <a:txBody>
                    <a:bodyPr>
                      <a:noAutofit/>
                    </a:bodyPr>
                    <a:lstStyle/>
                    <a:p>
                      <a:pPr indent="0" lvl="0" marL="0" rtl="0" algn="l">
                        <a:spcBef>
                          <a:spcPts val="0"/>
                        </a:spcBef>
                        <a:spcAft>
                          <a:spcPts val="0"/>
                        </a:spcAft>
                        <a:buNone/>
                      </a:pPr>
                      <a:r>
                        <a:rPr b="1" lang="pt-PT">
                          <a:solidFill>
                            <a:srgbClr val="FFFFFF"/>
                          </a:solidFill>
                        </a:rPr>
                        <a:t>Extremo</a:t>
                      </a:r>
                      <a:endParaRPr b="1">
                        <a:solidFill>
                          <a:srgbClr val="FFFFFF"/>
                        </a:solidFill>
                      </a:endParaRPr>
                    </a:p>
                  </a:txBody>
                  <a:tcPr marT="91425" marB="91425" marR="91425" marL="91425">
                    <a:lnL cap="flat" cmpd="sng" w="9525">
                      <a:solidFill>
                        <a:srgbClr val="660000"/>
                      </a:solidFill>
                      <a:prstDash val="solid"/>
                      <a:round/>
                      <a:headEnd len="sm" w="sm" type="none"/>
                      <a:tailEnd len="sm" w="sm" type="none"/>
                    </a:lnL>
                    <a:lnR cap="flat" cmpd="sng" w="9525">
                      <a:solidFill>
                        <a:srgbClr val="66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660000"/>
                      </a:solidFill>
                      <a:prstDash val="solid"/>
                      <a:round/>
                      <a:headEnd len="sm" w="sm" type="none"/>
                      <a:tailEnd len="sm" w="sm" type="none"/>
                    </a:lnB>
                  </a:tcPr>
                </a:tc>
              </a:tr>
            </a:tbl>
          </a:graphicData>
        </a:graphic>
      </p:graphicFrame>
      <p:graphicFrame>
        <p:nvGraphicFramePr>
          <p:cNvPr id="170" name="Google Shape;170;p16"/>
          <p:cNvGraphicFramePr/>
          <p:nvPr/>
        </p:nvGraphicFramePr>
        <p:xfrm>
          <a:off x="4872050" y="625150"/>
          <a:ext cx="3000000" cy="3000000"/>
        </p:xfrm>
        <a:graphic>
          <a:graphicData uri="http://schemas.openxmlformats.org/drawingml/2006/table">
            <a:tbl>
              <a:tblPr>
                <a:noFill/>
                <a:tableStyleId>{1A37558C-1998-45EF-B76F-801164D94E54}</a:tableStyleId>
              </a:tblPr>
              <a:tblGrid>
                <a:gridCol w="1726075"/>
                <a:gridCol w="1232325"/>
                <a:gridCol w="1088250"/>
              </a:tblGrid>
              <a:tr h="396200">
                <a:tc>
                  <a:txBody>
                    <a:bodyPr>
                      <a:noAutofit/>
                    </a:bodyPr>
                    <a:lstStyle/>
                    <a:p>
                      <a:pPr indent="0" lvl="0" marL="0" rtl="0" algn="l">
                        <a:spcBef>
                          <a:spcPts val="0"/>
                        </a:spcBef>
                        <a:spcAft>
                          <a:spcPts val="0"/>
                        </a:spcAft>
                        <a:buNone/>
                      </a:pPr>
                      <a:r>
                        <a:rPr lang="pt-PT" sz="1100"/>
                        <a:t>PSS_Stress(Previsão)</a:t>
                      </a:r>
                      <a:endParaRPr sz="1100"/>
                    </a:p>
                  </a:txBody>
                  <a:tcPr marT="91425" marB="91425" marR="91425" marL="91425"/>
                </a:tc>
                <a:tc>
                  <a:txBody>
                    <a:bodyPr>
                      <a:noAutofit/>
                    </a:bodyPr>
                    <a:lstStyle/>
                    <a:p>
                      <a:pPr indent="0" lvl="0" marL="0" rtl="0" algn="l">
                        <a:spcBef>
                          <a:spcPts val="0"/>
                        </a:spcBef>
                        <a:spcAft>
                          <a:spcPts val="0"/>
                        </a:spcAft>
                        <a:buNone/>
                      </a:pPr>
                      <a:r>
                        <a:rPr lang="pt-PT" sz="1100"/>
                        <a:t>PSS_Stress</a:t>
                      </a:r>
                      <a:endParaRPr sz="1100"/>
                    </a:p>
                  </a:txBody>
                  <a:tcPr marT="91425" marB="91425" marR="91425" marL="91425"/>
                </a:tc>
                <a:tc>
                  <a:txBody>
                    <a:bodyPr>
                      <a:noAutofit/>
                    </a:bodyPr>
                    <a:lstStyle/>
                    <a:p>
                      <a:pPr indent="0" lvl="0" marL="0" rtl="0" algn="l">
                        <a:spcBef>
                          <a:spcPts val="0"/>
                        </a:spcBef>
                        <a:spcAft>
                          <a:spcPts val="0"/>
                        </a:spcAft>
                        <a:buNone/>
                      </a:pPr>
                      <a:r>
                        <a:rPr lang="pt-PT" sz="1100"/>
                        <a:t>Accuracy</a:t>
                      </a:r>
                      <a:endParaRPr sz="1100"/>
                    </a:p>
                  </a:txBody>
                  <a:tcPr marT="91425" marB="91425" marR="91425" marL="91425"/>
                </a:tc>
              </a:tr>
              <a:tr h="396200">
                <a:tc>
                  <a:txBody>
                    <a:bodyPr>
                      <a:noAutofit/>
                    </a:bodyPr>
                    <a:lstStyle/>
                    <a:p>
                      <a:pPr indent="0" lvl="0" marL="0" rtl="0" algn="l">
                        <a:spcBef>
                          <a:spcPts val="0"/>
                        </a:spcBef>
                        <a:spcAft>
                          <a:spcPts val="0"/>
                        </a:spcAft>
                        <a:buNone/>
                      </a:pPr>
                      <a:r>
                        <a:rPr lang="pt-PT" sz="1100"/>
                        <a:t>34</a:t>
                      </a:r>
                      <a:endParaRPr sz="1100"/>
                    </a:p>
                  </a:txBody>
                  <a:tcPr marT="91425" marB="91425" marR="91425" marL="91425"/>
                </a:tc>
                <a:tc>
                  <a:txBody>
                    <a:bodyPr>
                      <a:noAutofit/>
                    </a:bodyPr>
                    <a:lstStyle/>
                    <a:p>
                      <a:pPr indent="0" lvl="0" marL="0" rtl="0" algn="l">
                        <a:spcBef>
                          <a:spcPts val="0"/>
                        </a:spcBef>
                        <a:spcAft>
                          <a:spcPts val="0"/>
                        </a:spcAft>
                        <a:buNone/>
                      </a:pPr>
                      <a:r>
                        <a:rPr lang="pt-PT" sz="1100"/>
                        <a:t>35</a:t>
                      </a:r>
                      <a:endParaRPr sz="1100"/>
                    </a:p>
                  </a:txBody>
                  <a:tcPr marT="91425" marB="91425" marR="91425" marL="91425"/>
                </a:tc>
                <a:tc>
                  <a:txBody>
                    <a:bodyPr>
                      <a:noAutofit/>
                    </a:bodyPr>
                    <a:lstStyle/>
                    <a:p>
                      <a:pPr indent="0" lvl="0" marL="0" rtl="0" algn="l">
                        <a:spcBef>
                          <a:spcPts val="0"/>
                        </a:spcBef>
                        <a:spcAft>
                          <a:spcPts val="0"/>
                        </a:spcAft>
                        <a:buNone/>
                      </a:pPr>
                      <a:r>
                        <a:rPr b="1" lang="pt-PT" sz="1100"/>
                        <a:t>0%</a:t>
                      </a:r>
                      <a:endParaRPr b="1" sz="1100"/>
                    </a:p>
                  </a:txBody>
                  <a:tcPr marT="91425" marB="91425" marR="91425" marL="91425">
                    <a:solidFill>
                      <a:schemeClr val="accent6"/>
                    </a:solidFill>
                  </a:tcPr>
                </a:tc>
              </a:tr>
            </a:tbl>
          </a:graphicData>
        </a:graphic>
      </p:graphicFrame>
      <p:sp>
        <p:nvSpPr>
          <p:cNvPr id="171" name="Google Shape;171;p16"/>
          <p:cNvSpPr/>
          <p:nvPr/>
        </p:nvSpPr>
        <p:spPr>
          <a:xfrm>
            <a:off x="6536975" y="1535650"/>
            <a:ext cx="1558200" cy="4545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pt-PT" sz="1100"/>
              <a:t>Má previsão?</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75" name="Shape 175"/>
        <p:cNvGrpSpPr/>
        <p:nvPr/>
      </p:nvGrpSpPr>
      <p:grpSpPr>
        <a:xfrm>
          <a:off x="0" y="0"/>
          <a:ext cx="0" cy="0"/>
          <a:chOff x="0" y="0"/>
          <a:chExt cx="0" cy="0"/>
        </a:xfrm>
      </p:grpSpPr>
      <p:sp>
        <p:nvSpPr>
          <p:cNvPr id="176" name="Google Shape;176;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000000"/>
                </a:solidFill>
              </a:rPr>
              <a:t>Normalization</a:t>
            </a:r>
            <a:endParaRPr>
              <a:solidFill>
                <a:srgbClr val="000000"/>
              </a:solidFill>
            </a:endParaRPr>
          </a:p>
        </p:txBody>
      </p:sp>
      <p:pic>
        <p:nvPicPr>
          <p:cNvPr id="177" name="Google Shape;177;p17"/>
          <p:cNvPicPr preferRelativeResize="0"/>
          <p:nvPr/>
        </p:nvPicPr>
        <p:blipFill>
          <a:blip r:embed="rId3">
            <a:alphaModFix/>
          </a:blip>
          <a:stretch>
            <a:fillRect/>
          </a:stretch>
        </p:blipFill>
        <p:spPr>
          <a:xfrm>
            <a:off x="802525" y="1738495"/>
            <a:ext cx="5959055" cy="1973780"/>
          </a:xfrm>
          <a:prstGeom prst="rect">
            <a:avLst/>
          </a:prstGeom>
          <a:noFill/>
          <a:ln>
            <a:noFill/>
          </a:ln>
        </p:spPr>
      </p:pic>
      <p:sp>
        <p:nvSpPr>
          <p:cNvPr id="178" name="Google Shape;178;p17"/>
          <p:cNvSpPr/>
          <p:nvPr/>
        </p:nvSpPr>
        <p:spPr>
          <a:xfrm>
            <a:off x="802525" y="2852475"/>
            <a:ext cx="5577900" cy="914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9" name="Google Shape;179;p17"/>
          <p:cNvPicPr preferRelativeResize="0"/>
          <p:nvPr/>
        </p:nvPicPr>
        <p:blipFill rotWithShape="1">
          <a:blip r:embed="rId4">
            <a:alphaModFix/>
          </a:blip>
          <a:srcRect b="0" l="761" r="64626" t="0"/>
          <a:stretch/>
        </p:blipFill>
        <p:spPr>
          <a:xfrm>
            <a:off x="6444900" y="389425"/>
            <a:ext cx="2346774" cy="4364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3" name="Shape 183"/>
        <p:cNvGrpSpPr/>
        <p:nvPr/>
      </p:nvGrpSpPr>
      <p:grpSpPr>
        <a:xfrm>
          <a:off x="0" y="0"/>
          <a:ext cx="0" cy="0"/>
          <a:chOff x="0" y="0"/>
          <a:chExt cx="0" cy="0"/>
        </a:xfrm>
      </p:grpSpPr>
      <p:sp>
        <p:nvSpPr>
          <p:cNvPr id="184" name="Google Shape;184;p18"/>
          <p:cNvSpPr txBox="1"/>
          <p:nvPr>
            <p:ph type="title"/>
          </p:nvPr>
        </p:nvSpPr>
        <p:spPr>
          <a:xfrm>
            <a:off x="1290375" y="376425"/>
            <a:ext cx="7038900" cy="9141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0"/>
              </a:spcAft>
              <a:buClr>
                <a:srgbClr val="000000"/>
              </a:buClr>
              <a:buSzPts val="1100"/>
              <a:buFont typeface="Arial"/>
              <a:buNone/>
            </a:pPr>
            <a:r>
              <a:rPr b="1" lang="pt-PT" sz="2550">
                <a:solidFill>
                  <a:srgbClr val="333333"/>
                </a:solidFill>
                <a:latin typeface="Arial"/>
                <a:ea typeface="Arial"/>
                <a:cs typeface="Arial"/>
                <a:sym typeface="Arial"/>
              </a:rPr>
              <a:t>k-Nearest Neighbor</a:t>
            </a:r>
            <a:endParaRPr b="1" sz="2550">
              <a:solidFill>
                <a:srgbClr val="333333"/>
              </a:solidFill>
              <a:latin typeface="Arial"/>
              <a:ea typeface="Arial"/>
              <a:cs typeface="Arial"/>
              <a:sym typeface="Arial"/>
            </a:endParaRPr>
          </a:p>
          <a:p>
            <a:pPr indent="0" lvl="0" marL="0" rtl="0" algn="l">
              <a:spcBef>
                <a:spcPts val="1500"/>
              </a:spcBef>
              <a:spcAft>
                <a:spcPts val="0"/>
              </a:spcAft>
              <a:buNone/>
            </a:pPr>
            <a:r>
              <a:t/>
            </a:r>
            <a:endParaRPr>
              <a:solidFill>
                <a:srgbClr val="000000"/>
              </a:solidFill>
            </a:endParaRPr>
          </a:p>
        </p:txBody>
      </p:sp>
      <p:pic>
        <p:nvPicPr>
          <p:cNvPr id="185" name="Google Shape;185;p18"/>
          <p:cNvPicPr preferRelativeResize="0"/>
          <p:nvPr/>
        </p:nvPicPr>
        <p:blipFill>
          <a:blip r:embed="rId3">
            <a:alphaModFix/>
          </a:blip>
          <a:stretch>
            <a:fillRect/>
          </a:stretch>
        </p:blipFill>
        <p:spPr>
          <a:xfrm>
            <a:off x="1275650" y="1290525"/>
            <a:ext cx="7068338" cy="354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9" name="Shape 189"/>
        <p:cNvGrpSpPr/>
        <p:nvPr/>
      </p:nvGrpSpPr>
      <p:grpSpPr>
        <a:xfrm>
          <a:off x="0" y="0"/>
          <a:ext cx="0" cy="0"/>
          <a:chOff x="0" y="0"/>
          <a:chExt cx="0" cy="0"/>
        </a:xfrm>
      </p:grpSpPr>
      <p:sp>
        <p:nvSpPr>
          <p:cNvPr id="190" name="Google Shape;190;p19"/>
          <p:cNvSpPr txBox="1"/>
          <p:nvPr>
            <p:ph type="title"/>
          </p:nvPr>
        </p:nvSpPr>
        <p:spPr>
          <a:xfrm>
            <a:off x="1297500" y="383525"/>
            <a:ext cx="7038900" cy="9141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140000"/>
              </a:lnSpc>
              <a:spcBef>
                <a:spcPts val="0"/>
              </a:spcBef>
              <a:spcAft>
                <a:spcPts val="1500"/>
              </a:spcAft>
              <a:buClr>
                <a:srgbClr val="000000"/>
              </a:buClr>
              <a:buSzPts val="1100"/>
              <a:buFont typeface="Arial"/>
              <a:buNone/>
            </a:pPr>
            <a:r>
              <a:rPr b="1" lang="pt-PT" sz="2550">
                <a:solidFill>
                  <a:srgbClr val="333333"/>
                </a:solidFill>
                <a:latin typeface="Arial"/>
                <a:ea typeface="Arial"/>
                <a:cs typeface="Arial"/>
                <a:sym typeface="Arial"/>
              </a:rPr>
              <a:t>k-Nearest Neighbor</a:t>
            </a:r>
            <a:endParaRPr b="1" sz="3600">
              <a:solidFill>
                <a:srgbClr val="980000"/>
              </a:solidFill>
            </a:endParaRPr>
          </a:p>
        </p:txBody>
      </p:sp>
      <p:pic>
        <p:nvPicPr>
          <p:cNvPr id="191" name="Google Shape;191;p19"/>
          <p:cNvPicPr preferRelativeResize="0"/>
          <p:nvPr/>
        </p:nvPicPr>
        <p:blipFill>
          <a:blip r:embed="rId3">
            <a:alphaModFix/>
          </a:blip>
          <a:stretch>
            <a:fillRect/>
          </a:stretch>
        </p:blipFill>
        <p:spPr>
          <a:xfrm>
            <a:off x="1297488" y="1366223"/>
            <a:ext cx="6429524" cy="241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95" name="Shape 195"/>
        <p:cNvGrpSpPr/>
        <p:nvPr/>
      </p:nvGrpSpPr>
      <p:grpSpPr>
        <a:xfrm>
          <a:off x="0" y="0"/>
          <a:ext cx="0" cy="0"/>
          <a:chOff x="0" y="0"/>
          <a:chExt cx="0" cy="0"/>
        </a:xfrm>
      </p:grpSpPr>
      <p:sp>
        <p:nvSpPr>
          <p:cNvPr id="196" name="Google Shape;19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000000"/>
                </a:solidFill>
              </a:rPr>
              <a:t>Logistic Regression</a:t>
            </a:r>
            <a:endParaRPr>
              <a:solidFill>
                <a:srgbClr val="000000"/>
              </a:solidFill>
            </a:endParaRPr>
          </a:p>
        </p:txBody>
      </p:sp>
      <p:pic>
        <p:nvPicPr>
          <p:cNvPr id="197" name="Google Shape;197;p20"/>
          <p:cNvPicPr preferRelativeResize="0"/>
          <p:nvPr/>
        </p:nvPicPr>
        <p:blipFill rotWithShape="1">
          <a:blip r:embed="rId3">
            <a:alphaModFix/>
          </a:blip>
          <a:srcRect b="0" l="76081" r="0" t="0"/>
          <a:stretch/>
        </p:blipFill>
        <p:spPr>
          <a:xfrm>
            <a:off x="7863525" y="662150"/>
            <a:ext cx="990299" cy="4180525"/>
          </a:xfrm>
          <a:prstGeom prst="rect">
            <a:avLst/>
          </a:prstGeom>
          <a:noFill/>
          <a:ln>
            <a:noFill/>
          </a:ln>
        </p:spPr>
      </p:pic>
      <p:pic>
        <p:nvPicPr>
          <p:cNvPr id="198" name="Google Shape;198;p20"/>
          <p:cNvPicPr preferRelativeResize="0"/>
          <p:nvPr/>
        </p:nvPicPr>
        <p:blipFill>
          <a:blip r:embed="rId4">
            <a:alphaModFix/>
          </a:blip>
          <a:stretch>
            <a:fillRect/>
          </a:stretch>
        </p:blipFill>
        <p:spPr>
          <a:xfrm>
            <a:off x="5927575" y="642925"/>
            <a:ext cx="992700" cy="4218974"/>
          </a:xfrm>
          <a:prstGeom prst="rect">
            <a:avLst/>
          </a:prstGeom>
          <a:noFill/>
          <a:ln>
            <a:noFill/>
          </a:ln>
        </p:spPr>
      </p:pic>
      <p:sp>
        <p:nvSpPr>
          <p:cNvPr id="199" name="Google Shape;199;p20"/>
          <p:cNvSpPr/>
          <p:nvPr/>
        </p:nvSpPr>
        <p:spPr>
          <a:xfrm>
            <a:off x="6965450" y="2513761"/>
            <a:ext cx="852900" cy="477300"/>
          </a:xfrm>
          <a:prstGeom prst="rightArrow">
            <a:avLst>
              <a:gd fmla="val 50000" name="adj1"/>
              <a:gd fmla="val 50000" name="adj2"/>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0"/>
          <p:cNvPicPr preferRelativeResize="0"/>
          <p:nvPr/>
        </p:nvPicPr>
        <p:blipFill>
          <a:blip r:embed="rId5">
            <a:alphaModFix/>
          </a:blip>
          <a:stretch>
            <a:fillRect/>
          </a:stretch>
        </p:blipFill>
        <p:spPr>
          <a:xfrm>
            <a:off x="1243075" y="1181900"/>
            <a:ext cx="2919525" cy="246850"/>
          </a:xfrm>
          <a:prstGeom prst="rect">
            <a:avLst/>
          </a:prstGeom>
          <a:noFill/>
          <a:ln>
            <a:noFill/>
          </a:ln>
        </p:spPr>
      </p:pic>
      <p:sp>
        <p:nvSpPr>
          <p:cNvPr id="201" name="Google Shape;201;p20"/>
          <p:cNvSpPr/>
          <p:nvPr/>
        </p:nvSpPr>
        <p:spPr>
          <a:xfrm>
            <a:off x="3446025" y="1066675"/>
            <a:ext cx="497400" cy="477300"/>
          </a:xfrm>
          <a:prstGeom prst="mathMultiply">
            <a:avLst>
              <a:gd fmla="val 23520" name="adj1"/>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 name="Google Shape;202;p20"/>
          <p:cNvPicPr preferRelativeResize="0"/>
          <p:nvPr/>
        </p:nvPicPr>
        <p:blipFill>
          <a:blip r:embed="rId6">
            <a:alphaModFix/>
          </a:blip>
          <a:stretch>
            <a:fillRect/>
          </a:stretch>
        </p:blipFill>
        <p:spPr>
          <a:xfrm>
            <a:off x="397325" y="1782125"/>
            <a:ext cx="4997727" cy="2892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6" name="Shape 206"/>
        <p:cNvGrpSpPr/>
        <p:nvPr/>
      </p:nvGrpSpPr>
      <p:grpSpPr>
        <a:xfrm>
          <a:off x="0" y="0"/>
          <a:ext cx="0" cy="0"/>
          <a:chOff x="0" y="0"/>
          <a:chExt cx="0" cy="0"/>
        </a:xfrm>
      </p:grpSpPr>
      <p:sp>
        <p:nvSpPr>
          <p:cNvPr id="207" name="Google Shape;20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PT">
                <a:solidFill>
                  <a:srgbClr val="000000"/>
                </a:solidFill>
              </a:rPr>
              <a:t>Support vector machine - SVM</a:t>
            </a:r>
            <a:endParaRPr>
              <a:solidFill>
                <a:srgbClr val="000000"/>
              </a:solidFill>
            </a:endParaRPr>
          </a:p>
        </p:txBody>
      </p:sp>
      <p:pic>
        <p:nvPicPr>
          <p:cNvPr id="208" name="Google Shape;208;p21"/>
          <p:cNvPicPr preferRelativeResize="0"/>
          <p:nvPr/>
        </p:nvPicPr>
        <p:blipFill>
          <a:blip r:embed="rId3">
            <a:alphaModFix/>
          </a:blip>
          <a:stretch>
            <a:fillRect/>
          </a:stretch>
        </p:blipFill>
        <p:spPr>
          <a:xfrm>
            <a:off x="139500" y="1451450"/>
            <a:ext cx="6711929" cy="3294724"/>
          </a:xfrm>
          <a:prstGeom prst="rect">
            <a:avLst/>
          </a:prstGeom>
          <a:noFill/>
          <a:ln>
            <a:noFill/>
          </a:ln>
        </p:spPr>
      </p:pic>
      <p:pic>
        <p:nvPicPr>
          <p:cNvPr id="209" name="Google Shape;209;p21"/>
          <p:cNvPicPr preferRelativeResize="0"/>
          <p:nvPr/>
        </p:nvPicPr>
        <p:blipFill>
          <a:blip r:embed="rId4">
            <a:alphaModFix/>
          </a:blip>
          <a:stretch>
            <a:fillRect/>
          </a:stretch>
        </p:blipFill>
        <p:spPr>
          <a:xfrm>
            <a:off x="4662250" y="1521150"/>
            <a:ext cx="4308150" cy="560400"/>
          </a:xfrm>
          <a:prstGeom prst="rect">
            <a:avLst/>
          </a:prstGeom>
          <a:noFill/>
          <a:ln cap="flat" cmpd="sng" w="19050">
            <a:solidFill>
              <a:schemeClr val="dk2"/>
            </a:solidFill>
            <a:prstDash val="solid"/>
            <a:round/>
            <a:headEnd len="sm" w="sm" type="none"/>
            <a:tailEnd len="sm" w="sm" type="none"/>
          </a:ln>
        </p:spPr>
      </p:pic>
      <p:sp>
        <p:nvSpPr>
          <p:cNvPr id="210" name="Google Shape;210;p21"/>
          <p:cNvSpPr txBox="1"/>
          <p:nvPr/>
        </p:nvSpPr>
        <p:spPr>
          <a:xfrm>
            <a:off x="4662250" y="1521150"/>
            <a:ext cx="3483000" cy="3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