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84" r:id="rId2"/>
  </p:sldMasterIdLst>
  <p:notesMasterIdLst>
    <p:notesMasterId r:id="rId61"/>
  </p:notesMasterIdLst>
  <p:sldIdLst>
    <p:sldId id="600" r:id="rId3"/>
    <p:sldId id="701" r:id="rId4"/>
    <p:sldId id="666" r:id="rId5"/>
    <p:sldId id="705" r:id="rId6"/>
    <p:sldId id="704" r:id="rId7"/>
    <p:sldId id="657" r:id="rId8"/>
    <p:sldId id="660" r:id="rId9"/>
    <p:sldId id="702" r:id="rId10"/>
    <p:sldId id="628" r:id="rId11"/>
    <p:sldId id="630" r:id="rId12"/>
    <p:sldId id="595" r:id="rId13"/>
    <p:sldId id="626" r:id="rId14"/>
    <p:sldId id="627" r:id="rId15"/>
    <p:sldId id="623" r:id="rId16"/>
    <p:sldId id="624" r:id="rId17"/>
    <p:sldId id="625" r:id="rId18"/>
    <p:sldId id="606" r:id="rId19"/>
    <p:sldId id="616" r:id="rId20"/>
    <p:sldId id="632" r:id="rId21"/>
    <p:sldId id="617" r:id="rId22"/>
    <p:sldId id="633" r:id="rId23"/>
    <p:sldId id="634" r:id="rId24"/>
    <p:sldId id="635" r:id="rId25"/>
    <p:sldId id="656" r:id="rId26"/>
    <p:sldId id="636" r:id="rId27"/>
    <p:sldId id="672" r:id="rId28"/>
    <p:sldId id="673" r:id="rId29"/>
    <p:sldId id="674" r:id="rId30"/>
    <p:sldId id="675" r:id="rId31"/>
    <p:sldId id="676" r:id="rId32"/>
    <p:sldId id="677" r:id="rId33"/>
    <p:sldId id="678" r:id="rId34"/>
    <p:sldId id="679" r:id="rId35"/>
    <p:sldId id="680" r:id="rId36"/>
    <p:sldId id="681" r:id="rId37"/>
    <p:sldId id="682" r:id="rId38"/>
    <p:sldId id="683" r:id="rId39"/>
    <p:sldId id="684" r:id="rId40"/>
    <p:sldId id="685" r:id="rId41"/>
    <p:sldId id="686" r:id="rId42"/>
    <p:sldId id="687" r:id="rId43"/>
    <p:sldId id="688" r:id="rId44"/>
    <p:sldId id="689" r:id="rId45"/>
    <p:sldId id="690" r:id="rId46"/>
    <p:sldId id="691" r:id="rId47"/>
    <p:sldId id="692" r:id="rId48"/>
    <p:sldId id="693" r:id="rId49"/>
    <p:sldId id="694" r:id="rId50"/>
    <p:sldId id="695" r:id="rId51"/>
    <p:sldId id="696" r:id="rId52"/>
    <p:sldId id="698" r:id="rId53"/>
    <p:sldId id="707" r:id="rId54"/>
    <p:sldId id="699" r:id="rId55"/>
    <p:sldId id="706" r:id="rId56"/>
    <p:sldId id="700" r:id="rId57"/>
    <p:sldId id="708" r:id="rId58"/>
    <p:sldId id="710" r:id="rId59"/>
    <p:sldId id="711" r:id="rId60"/>
  </p:sldIdLst>
  <p:sldSz cx="9144000" cy="6858000" type="screen4x3"/>
  <p:notesSz cx="7099300" cy="10234613"/>
  <p:defaultTextStyle>
    <a:defPPr>
      <a:defRPr lang="pt-PT"/>
    </a:defPPr>
    <a:lvl1pPr algn="l" rtl="0" fontAlgn="base">
      <a:spcBef>
        <a:spcPct val="0"/>
      </a:spcBef>
      <a:spcAft>
        <a:spcPct val="0"/>
      </a:spcAft>
      <a:defRPr kern="1200">
        <a:solidFill>
          <a:schemeClr val="tx1"/>
        </a:solidFill>
        <a:latin typeface="Garamond" pitchFamily="18" charset="0"/>
        <a:ea typeface="+mn-ea"/>
        <a:cs typeface="Arial" charset="0"/>
        <a:sym typeface="Wingdings 2" pitchFamily="18" charset="2"/>
      </a:defRPr>
    </a:lvl1pPr>
    <a:lvl2pPr marL="457200" algn="l" rtl="0" fontAlgn="base">
      <a:spcBef>
        <a:spcPct val="0"/>
      </a:spcBef>
      <a:spcAft>
        <a:spcPct val="0"/>
      </a:spcAft>
      <a:defRPr kern="1200">
        <a:solidFill>
          <a:schemeClr val="tx1"/>
        </a:solidFill>
        <a:latin typeface="Garamond" pitchFamily="18" charset="0"/>
        <a:ea typeface="+mn-ea"/>
        <a:cs typeface="Arial" charset="0"/>
        <a:sym typeface="Wingdings 2" pitchFamily="18" charset="2"/>
      </a:defRPr>
    </a:lvl2pPr>
    <a:lvl3pPr marL="914400" algn="l" rtl="0" fontAlgn="base">
      <a:spcBef>
        <a:spcPct val="0"/>
      </a:spcBef>
      <a:spcAft>
        <a:spcPct val="0"/>
      </a:spcAft>
      <a:defRPr kern="1200">
        <a:solidFill>
          <a:schemeClr val="tx1"/>
        </a:solidFill>
        <a:latin typeface="Garamond" pitchFamily="18" charset="0"/>
        <a:ea typeface="+mn-ea"/>
        <a:cs typeface="Arial" charset="0"/>
        <a:sym typeface="Wingdings 2" pitchFamily="18" charset="2"/>
      </a:defRPr>
    </a:lvl3pPr>
    <a:lvl4pPr marL="1371600" algn="l" rtl="0" fontAlgn="base">
      <a:spcBef>
        <a:spcPct val="0"/>
      </a:spcBef>
      <a:spcAft>
        <a:spcPct val="0"/>
      </a:spcAft>
      <a:defRPr kern="1200">
        <a:solidFill>
          <a:schemeClr val="tx1"/>
        </a:solidFill>
        <a:latin typeface="Garamond" pitchFamily="18" charset="0"/>
        <a:ea typeface="+mn-ea"/>
        <a:cs typeface="Arial" charset="0"/>
        <a:sym typeface="Wingdings 2" pitchFamily="18" charset="2"/>
      </a:defRPr>
    </a:lvl4pPr>
    <a:lvl5pPr marL="1828800" algn="l" rtl="0" fontAlgn="base">
      <a:spcBef>
        <a:spcPct val="0"/>
      </a:spcBef>
      <a:spcAft>
        <a:spcPct val="0"/>
      </a:spcAft>
      <a:defRPr kern="1200">
        <a:solidFill>
          <a:schemeClr val="tx1"/>
        </a:solidFill>
        <a:latin typeface="Garamond" pitchFamily="18" charset="0"/>
        <a:ea typeface="+mn-ea"/>
        <a:cs typeface="Arial" charset="0"/>
        <a:sym typeface="Wingdings 2" pitchFamily="18" charset="2"/>
      </a:defRPr>
    </a:lvl5pPr>
    <a:lvl6pPr marL="2286000" algn="l" defTabSz="914400" rtl="0" eaLnBrk="1" latinLnBrk="0" hangingPunct="1">
      <a:defRPr kern="1200">
        <a:solidFill>
          <a:schemeClr val="tx1"/>
        </a:solidFill>
        <a:latin typeface="Garamond" pitchFamily="18" charset="0"/>
        <a:ea typeface="+mn-ea"/>
        <a:cs typeface="Arial" charset="0"/>
        <a:sym typeface="Wingdings 2" pitchFamily="18" charset="2"/>
      </a:defRPr>
    </a:lvl6pPr>
    <a:lvl7pPr marL="2743200" algn="l" defTabSz="914400" rtl="0" eaLnBrk="1" latinLnBrk="0" hangingPunct="1">
      <a:defRPr kern="1200">
        <a:solidFill>
          <a:schemeClr val="tx1"/>
        </a:solidFill>
        <a:latin typeface="Garamond" pitchFamily="18" charset="0"/>
        <a:ea typeface="+mn-ea"/>
        <a:cs typeface="Arial" charset="0"/>
        <a:sym typeface="Wingdings 2" pitchFamily="18" charset="2"/>
      </a:defRPr>
    </a:lvl7pPr>
    <a:lvl8pPr marL="3200400" algn="l" defTabSz="914400" rtl="0" eaLnBrk="1" latinLnBrk="0" hangingPunct="1">
      <a:defRPr kern="1200">
        <a:solidFill>
          <a:schemeClr val="tx1"/>
        </a:solidFill>
        <a:latin typeface="Garamond" pitchFamily="18" charset="0"/>
        <a:ea typeface="+mn-ea"/>
        <a:cs typeface="Arial" charset="0"/>
        <a:sym typeface="Wingdings 2" pitchFamily="18" charset="2"/>
      </a:defRPr>
    </a:lvl8pPr>
    <a:lvl9pPr marL="3657600" algn="l" defTabSz="914400" rtl="0" eaLnBrk="1" latinLnBrk="0" hangingPunct="1">
      <a:defRPr kern="1200">
        <a:solidFill>
          <a:schemeClr val="tx1"/>
        </a:solidFill>
        <a:latin typeface="Garamond" pitchFamily="18" charset="0"/>
        <a:ea typeface="+mn-ea"/>
        <a:cs typeface="Arial" charset="0"/>
        <a:sym typeface="Wingdings 2" pitchFamily="18"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CC3300"/>
    <a:srgbClr val="FF9933"/>
    <a:srgbClr val="FF3300"/>
    <a:srgbClr val="CC6600"/>
    <a:srgbClr val="777777"/>
    <a:srgbClr val="008080"/>
    <a:srgbClr val="0000FF"/>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7" autoAdjust="0"/>
    <p:restoredTop sz="92427" autoAdjust="0"/>
  </p:normalViewPr>
  <p:slideViewPr>
    <p:cSldViewPr>
      <p:cViewPr varScale="1">
        <p:scale>
          <a:sx n="113" d="100"/>
          <a:sy n="113" d="100"/>
        </p:scale>
        <p:origin x="-15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91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1" y="1"/>
            <a:ext cx="3076637" cy="512789"/>
          </a:xfrm>
          <a:prstGeom prst="rect">
            <a:avLst/>
          </a:prstGeom>
          <a:noFill/>
          <a:ln w="9525">
            <a:noFill/>
            <a:miter lim="800000"/>
            <a:headEnd/>
            <a:tailEnd/>
          </a:ln>
          <a:effectLst/>
        </p:spPr>
        <p:txBody>
          <a:bodyPr vert="horz" wrap="square" lIns="94350" tIns="47175" rIns="94350" bIns="47175" numCol="1" anchor="t" anchorCtr="0" compatLnSpc="1">
            <a:prstTxWarp prst="textNoShape">
              <a:avLst/>
            </a:prstTxWarp>
          </a:bodyPr>
          <a:lstStyle>
            <a:lvl1pPr defTabSz="943376">
              <a:spcBef>
                <a:spcPct val="0"/>
              </a:spcBef>
              <a:defRPr sz="1200">
                <a:latin typeface="Arial" charset="0"/>
                <a:cs typeface="+mn-cs"/>
              </a:defRPr>
            </a:lvl1pPr>
          </a:lstStyle>
          <a:p>
            <a:pPr>
              <a:defRPr/>
            </a:pPr>
            <a:endParaRPr lang="pt-PT"/>
          </a:p>
        </p:txBody>
      </p:sp>
      <p:sp>
        <p:nvSpPr>
          <p:cNvPr id="113667" name="Rectangle 3"/>
          <p:cNvSpPr>
            <a:spLocks noGrp="1" noChangeArrowheads="1"/>
          </p:cNvSpPr>
          <p:nvPr>
            <p:ph type="dt" idx="1"/>
          </p:nvPr>
        </p:nvSpPr>
        <p:spPr bwMode="auto">
          <a:xfrm>
            <a:off x="4021018" y="1"/>
            <a:ext cx="3076637" cy="512789"/>
          </a:xfrm>
          <a:prstGeom prst="rect">
            <a:avLst/>
          </a:prstGeom>
          <a:noFill/>
          <a:ln w="9525">
            <a:noFill/>
            <a:miter lim="800000"/>
            <a:headEnd/>
            <a:tailEnd/>
          </a:ln>
          <a:effectLst/>
        </p:spPr>
        <p:txBody>
          <a:bodyPr vert="horz" wrap="square" lIns="94350" tIns="47175" rIns="94350" bIns="47175" numCol="1" anchor="t" anchorCtr="0" compatLnSpc="1">
            <a:prstTxWarp prst="textNoShape">
              <a:avLst/>
            </a:prstTxWarp>
          </a:bodyPr>
          <a:lstStyle>
            <a:lvl1pPr algn="r" defTabSz="943376">
              <a:spcBef>
                <a:spcPct val="0"/>
              </a:spcBef>
              <a:defRPr sz="1200">
                <a:latin typeface="Arial" charset="0"/>
                <a:cs typeface="+mn-cs"/>
              </a:defRPr>
            </a:lvl1pPr>
          </a:lstStyle>
          <a:p>
            <a:pPr>
              <a:defRPr/>
            </a:pPr>
            <a:endParaRPr lang="pt-PT"/>
          </a:p>
        </p:txBody>
      </p:sp>
      <p:sp>
        <p:nvSpPr>
          <p:cNvPr id="2560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113669" name="Rectangle 5"/>
          <p:cNvSpPr>
            <a:spLocks noGrp="1" noChangeArrowheads="1"/>
          </p:cNvSpPr>
          <p:nvPr>
            <p:ph type="body" sz="quarter" idx="3"/>
          </p:nvPr>
        </p:nvSpPr>
        <p:spPr bwMode="auto">
          <a:xfrm>
            <a:off x="709109" y="4860912"/>
            <a:ext cx="5681084" cy="4605332"/>
          </a:xfrm>
          <a:prstGeom prst="rect">
            <a:avLst/>
          </a:prstGeom>
          <a:noFill/>
          <a:ln w="9525">
            <a:noFill/>
            <a:miter lim="800000"/>
            <a:headEnd/>
            <a:tailEnd/>
          </a:ln>
          <a:effectLst/>
        </p:spPr>
        <p:txBody>
          <a:bodyPr vert="horz" wrap="square" lIns="94350" tIns="47175" rIns="94350" bIns="47175" numCol="1" anchor="t" anchorCtr="0" compatLnSpc="1">
            <a:prstTxWarp prst="textNoShape">
              <a:avLst/>
            </a:prstTxWarp>
          </a:bodyPr>
          <a:lstStyle/>
          <a:p>
            <a:pPr lvl="0"/>
            <a:r>
              <a:rPr lang="pt-PT" noProof="0" smtClean="0"/>
              <a:t>Clique para editar os estilos de texto do modelo global</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p>
        </p:txBody>
      </p:sp>
      <p:sp>
        <p:nvSpPr>
          <p:cNvPr id="113670" name="Rectangle 6"/>
          <p:cNvSpPr>
            <a:spLocks noGrp="1" noChangeArrowheads="1"/>
          </p:cNvSpPr>
          <p:nvPr>
            <p:ph type="ftr" sz="quarter" idx="4"/>
          </p:nvPr>
        </p:nvSpPr>
        <p:spPr bwMode="auto">
          <a:xfrm>
            <a:off x="1" y="9720196"/>
            <a:ext cx="3076637" cy="512788"/>
          </a:xfrm>
          <a:prstGeom prst="rect">
            <a:avLst/>
          </a:prstGeom>
          <a:noFill/>
          <a:ln w="9525">
            <a:noFill/>
            <a:miter lim="800000"/>
            <a:headEnd/>
            <a:tailEnd/>
          </a:ln>
          <a:effectLst/>
        </p:spPr>
        <p:txBody>
          <a:bodyPr vert="horz" wrap="square" lIns="94350" tIns="47175" rIns="94350" bIns="47175" numCol="1" anchor="b" anchorCtr="0" compatLnSpc="1">
            <a:prstTxWarp prst="textNoShape">
              <a:avLst/>
            </a:prstTxWarp>
          </a:bodyPr>
          <a:lstStyle>
            <a:lvl1pPr defTabSz="943376">
              <a:spcBef>
                <a:spcPct val="0"/>
              </a:spcBef>
              <a:defRPr sz="1200">
                <a:latin typeface="Arial" charset="0"/>
                <a:cs typeface="+mn-cs"/>
              </a:defRPr>
            </a:lvl1pPr>
          </a:lstStyle>
          <a:p>
            <a:pPr>
              <a:defRPr/>
            </a:pPr>
            <a:endParaRPr lang="pt-PT"/>
          </a:p>
        </p:txBody>
      </p:sp>
      <p:sp>
        <p:nvSpPr>
          <p:cNvPr id="113671" name="Rectangle 7"/>
          <p:cNvSpPr>
            <a:spLocks noGrp="1" noChangeArrowheads="1"/>
          </p:cNvSpPr>
          <p:nvPr>
            <p:ph type="sldNum" sz="quarter" idx="5"/>
          </p:nvPr>
        </p:nvSpPr>
        <p:spPr bwMode="auto">
          <a:xfrm>
            <a:off x="4021018" y="9720196"/>
            <a:ext cx="3076637" cy="512788"/>
          </a:xfrm>
          <a:prstGeom prst="rect">
            <a:avLst/>
          </a:prstGeom>
          <a:noFill/>
          <a:ln w="9525">
            <a:noFill/>
            <a:miter lim="800000"/>
            <a:headEnd/>
            <a:tailEnd/>
          </a:ln>
          <a:effectLst/>
        </p:spPr>
        <p:txBody>
          <a:bodyPr vert="horz" wrap="square" lIns="94350" tIns="47175" rIns="94350" bIns="47175" numCol="1" anchor="b" anchorCtr="0" compatLnSpc="1">
            <a:prstTxWarp prst="textNoShape">
              <a:avLst/>
            </a:prstTxWarp>
          </a:bodyPr>
          <a:lstStyle>
            <a:lvl1pPr algn="r" defTabSz="943376">
              <a:spcBef>
                <a:spcPct val="0"/>
              </a:spcBef>
              <a:defRPr sz="1200">
                <a:latin typeface="Arial" charset="0"/>
                <a:cs typeface="+mn-cs"/>
              </a:defRPr>
            </a:lvl1pPr>
          </a:lstStyle>
          <a:p>
            <a:pPr>
              <a:defRPr/>
            </a:pPr>
            <a:fld id="{68573899-C15D-4B9A-AD32-8C7256703B50}" type="slidenum">
              <a:rPr lang="pt-PT"/>
              <a:pPr>
                <a:defRPr/>
              </a:pPr>
              <a:t>‹nº›</a:t>
            </a:fld>
            <a:endParaRPr lang="pt-P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o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spcBef>
                    <a:spcPct val="50000"/>
                  </a:spcBef>
                  <a:defRPr/>
                </a:pPr>
                <a:endParaRPr lang="pt-PT">
                  <a:cs typeface="+mn-cs"/>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spcBef>
                    <a:spcPct val="50000"/>
                  </a:spcBef>
                  <a:defRPr/>
                </a:pPr>
                <a:endParaRPr lang="pt-PT">
                  <a:cs typeface="+mn-cs"/>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spcBef>
                    <a:spcPct val="50000"/>
                  </a:spcBef>
                  <a:defRPr/>
                </a:pPr>
                <a:endParaRPr lang="pt-PT">
                  <a:cs typeface="+mn-cs"/>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spcBef>
                    <a:spcPct val="50000"/>
                  </a:spcBef>
                  <a:defRPr/>
                </a:pPr>
                <a:endParaRPr lang="pt-PT">
                  <a:cs typeface="+mn-cs"/>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spcBef>
                    <a:spcPct val="50000"/>
                  </a:spcBef>
                  <a:defRPr/>
                </a:pPr>
                <a:endParaRPr lang="pt-PT">
                  <a:cs typeface="+mn-cs"/>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spcBef>
                  <a:spcPct val="50000"/>
                </a:spcBef>
                <a:defRPr/>
              </a:pPr>
              <a:endParaRPr lang="pt-PT">
                <a:cs typeface="+mn-cs"/>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spcBef>
                  <a:spcPct val="50000"/>
                </a:spcBef>
                <a:defRPr/>
              </a:pPr>
              <a:endParaRPr lang="pt-PT">
                <a:cs typeface="+mn-cs"/>
              </a:endParaRPr>
            </a:p>
          </p:txBody>
        </p:sp>
      </p:grpSp>
      <p:sp>
        <p:nvSpPr>
          <p:cNvPr id="72715" name="Rectangle 11"/>
          <p:cNvSpPr>
            <a:spLocks noGrp="1" noChangeArrowheads="1"/>
          </p:cNvSpPr>
          <p:nvPr>
            <p:ph type="ctrTitle" sz="quarter"/>
          </p:nvPr>
        </p:nvSpPr>
        <p:spPr>
          <a:xfrm>
            <a:off x="685800" y="1736725"/>
            <a:ext cx="7772400" cy="1920875"/>
          </a:xfrm>
        </p:spPr>
        <p:txBody>
          <a:bodyPr/>
          <a:lstStyle>
            <a:lvl1pPr>
              <a:defRPr sz="6000"/>
            </a:lvl1pPr>
          </a:lstStyle>
          <a:p>
            <a:r>
              <a:rPr lang="pt-PT"/>
              <a:t>Clique para editar o estilo do título</a:t>
            </a:r>
          </a:p>
        </p:txBody>
      </p:sp>
      <p:sp>
        <p:nvSpPr>
          <p:cNvPr id="7271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pt-PT"/>
              <a:t>Faça clique para editar o estilo do subtítulo do modelo global</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pt-PT"/>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r>
              <a:rPr lang="pt-PT"/>
              <a:t>1</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7C8E20BF-EE50-4B06-B495-C3DEF05078BA}" type="slidenum">
              <a:rPr lang="pt-PT"/>
              <a:pPr>
                <a:defRPr/>
              </a:pPr>
              <a:t>‹nº›</a:t>
            </a:fld>
            <a:endParaRPr lang="pt-PT"/>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iterate type="lt">
                                    <p:tmPct val="100000"/>
                                  </p:iterate>
                                  <p:childTnLst>
                                    <p:set>
                                      <p:cBhvr>
                                        <p:cTn id="6" dur="1" fill="hold">
                                          <p:stCondLst>
                                            <p:cond delay="0"/>
                                          </p:stCondLst>
                                        </p:cTn>
                                        <p:tgtEl>
                                          <p:spTgt spid="72715"/>
                                        </p:tgtEl>
                                        <p:attrNameLst>
                                          <p:attrName>style.visibility</p:attrName>
                                        </p:attrNameLst>
                                      </p:cBhvr>
                                      <p:to>
                                        <p:strVal val="visible"/>
                                      </p:to>
                                    </p:set>
                                    <p:anim calcmode="lin" valueType="num">
                                      <p:cBhvr additive="base">
                                        <p:cTn id="7" dur="75" fill="hold"/>
                                        <p:tgtEl>
                                          <p:spTgt spid="72715"/>
                                        </p:tgtEl>
                                        <p:attrNameLst>
                                          <p:attrName>ppt_x</p:attrName>
                                        </p:attrNameLst>
                                      </p:cBhvr>
                                      <p:tavLst>
                                        <p:tav tm="0">
                                          <p:val>
                                            <p:strVal val="0-#ppt_w/2"/>
                                          </p:val>
                                        </p:tav>
                                        <p:tav tm="100000">
                                          <p:val>
                                            <p:strVal val="#ppt_x"/>
                                          </p:val>
                                        </p:tav>
                                      </p:tavLst>
                                    </p:anim>
                                    <p:anim calcmode="lin" valueType="num">
                                      <p:cBhvr additive="base">
                                        <p:cTn id="8" dur="75" fill="hold"/>
                                        <p:tgtEl>
                                          <p:spTgt spid="727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727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5" grpId="0" autoUpdateAnimBg="0"/>
      <p:bldP spid="72716"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2"/>
          <p:cNvSpPr>
            <a:spLocks noGrp="1" noChangeArrowheads="1"/>
          </p:cNvSpPr>
          <p:nvPr>
            <p:ph type="dt" sz="half" idx="10"/>
          </p:nvPr>
        </p:nvSpPr>
        <p:spPr>
          <a:ln/>
        </p:spPr>
        <p:txBody>
          <a:bodyPr/>
          <a:lstStyle>
            <a:lvl1pPr>
              <a:defRPr/>
            </a:lvl1pPr>
          </a:lstStyle>
          <a:p>
            <a:pPr>
              <a:defRPr/>
            </a:pPr>
            <a:endParaRPr lang="pt-PT"/>
          </a:p>
        </p:txBody>
      </p:sp>
      <p:sp>
        <p:nvSpPr>
          <p:cNvPr id="5" name="Rectangle 3"/>
          <p:cNvSpPr>
            <a:spLocks noGrp="1" noChangeArrowheads="1"/>
          </p:cNvSpPr>
          <p:nvPr>
            <p:ph type="sldNum" sz="quarter" idx="11"/>
          </p:nvPr>
        </p:nvSpPr>
        <p:spPr>
          <a:ln/>
        </p:spPr>
        <p:txBody>
          <a:bodyPr/>
          <a:lstStyle>
            <a:lvl1pPr>
              <a:defRPr/>
            </a:lvl1pPr>
          </a:lstStyle>
          <a:p>
            <a:pPr>
              <a:defRPr/>
            </a:pPr>
            <a:fld id="{8D2BB7D3-9763-484F-A703-BF9D0CDFFA63}" type="slidenum">
              <a:rPr lang="pt-PT"/>
              <a:pPr>
                <a:defRPr/>
              </a:pPr>
              <a:t>‹nº›</a:t>
            </a:fld>
            <a:endParaRPr lang="pt-PT"/>
          </a:p>
        </p:txBody>
      </p:sp>
      <p:sp>
        <p:nvSpPr>
          <p:cNvPr id="6"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2"/>
          <p:cNvSpPr>
            <a:spLocks noGrp="1" noChangeArrowheads="1"/>
          </p:cNvSpPr>
          <p:nvPr>
            <p:ph type="dt" sz="half" idx="10"/>
          </p:nvPr>
        </p:nvSpPr>
        <p:spPr>
          <a:ln/>
        </p:spPr>
        <p:txBody>
          <a:bodyPr/>
          <a:lstStyle>
            <a:lvl1pPr>
              <a:defRPr/>
            </a:lvl1pPr>
          </a:lstStyle>
          <a:p>
            <a:pPr>
              <a:defRPr/>
            </a:pPr>
            <a:endParaRPr lang="pt-PT"/>
          </a:p>
        </p:txBody>
      </p:sp>
      <p:sp>
        <p:nvSpPr>
          <p:cNvPr id="5" name="Rectangle 3"/>
          <p:cNvSpPr>
            <a:spLocks noGrp="1" noChangeArrowheads="1"/>
          </p:cNvSpPr>
          <p:nvPr>
            <p:ph type="sldNum" sz="quarter" idx="11"/>
          </p:nvPr>
        </p:nvSpPr>
        <p:spPr>
          <a:ln/>
        </p:spPr>
        <p:txBody>
          <a:bodyPr/>
          <a:lstStyle>
            <a:lvl1pPr>
              <a:defRPr/>
            </a:lvl1pPr>
          </a:lstStyle>
          <a:p>
            <a:pPr>
              <a:defRPr/>
            </a:pPr>
            <a:fld id="{5CBA59E9-1ACD-4F59-BB08-43972B527B1E}" type="slidenum">
              <a:rPr lang="pt-PT"/>
              <a:pPr>
                <a:defRPr/>
              </a:pPr>
              <a:t>‹nº›</a:t>
            </a:fld>
            <a:endParaRPr lang="pt-PT"/>
          </a:p>
        </p:txBody>
      </p:sp>
      <p:sp>
        <p:nvSpPr>
          <p:cNvPr id="6"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smtClean="0"/>
              <a:t>Faça clique para editar o estilo</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6" name="Rectangle 6"/>
          <p:cNvSpPr>
            <a:spLocks noGrp="1" noChangeArrowheads="1"/>
          </p:cNvSpPr>
          <p:nvPr>
            <p:ph type="sldNum" sz="quarter" idx="12"/>
          </p:nvPr>
        </p:nvSpPr>
        <p:spPr>
          <a:ln/>
        </p:spPr>
        <p:txBody>
          <a:bodyPr/>
          <a:lstStyle>
            <a:lvl1pPr>
              <a:defRPr/>
            </a:lvl1pPr>
          </a:lstStyle>
          <a:p>
            <a:pPr>
              <a:defRPr/>
            </a:pPr>
            <a:fld id="{1B3C5CB0-E4C9-4D7D-891B-4EC8805229B6}" type="slidenum">
              <a:rPr lang="pt-PT"/>
              <a:pPr>
                <a:defRPr/>
              </a:pPr>
              <a:t>‹nº›</a:t>
            </a:fld>
            <a:endParaRPr lang="pt-PT"/>
          </a:p>
        </p:txBody>
      </p:sp>
    </p:spTree>
  </p:cSld>
  <p:clrMapOvr>
    <a:masterClrMapping/>
  </p:clrMapOvr>
  <p:transition>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6" name="Rectangle 6"/>
          <p:cNvSpPr>
            <a:spLocks noGrp="1" noChangeArrowheads="1"/>
          </p:cNvSpPr>
          <p:nvPr>
            <p:ph type="sldNum" sz="quarter" idx="12"/>
          </p:nvPr>
        </p:nvSpPr>
        <p:spPr>
          <a:ln/>
        </p:spPr>
        <p:txBody>
          <a:bodyPr/>
          <a:lstStyle>
            <a:lvl1pPr>
              <a:defRPr/>
            </a:lvl1pPr>
          </a:lstStyle>
          <a:p>
            <a:pPr>
              <a:defRPr/>
            </a:pPr>
            <a:fld id="{B838CE8E-68E7-4336-A28B-EFBEEC6807BB}" type="slidenum">
              <a:rPr lang="pt-PT"/>
              <a:pPr>
                <a:defRPr/>
              </a:pPr>
              <a:t>‹nº›</a:t>
            </a:fld>
            <a:endParaRPr lang="pt-PT"/>
          </a:p>
        </p:txBody>
      </p:sp>
    </p:spTree>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Clique para editar os estilos</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6" name="Rectangle 6"/>
          <p:cNvSpPr>
            <a:spLocks noGrp="1" noChangeArrowheads="1"/>
          </p:cNvSpPr>
          <p:nvPr>
            <p:ph type="sldNum" sz="quarter" idx="12"/>
          </p:nvPr>
        </p:nvSpPr>
        <p:spPr>
          <a:ln/>
        </p:spPr>
        <p:txBody>
          <a:bodyPr/>
          <a:lstStyle>
            <a:lvl1pPr>
              <a:defRPr/>
            </a:lvl1pPr>
          </a:lstStyle>
          <a:p>
            <a:pPr>
              <a:defRPr/>
            </a:pPr>
            <a:fld id="{9201005B-AAB9-461D-9D27-3BB8479DA6FA}" type="slidenum">
              <a:rPr lang="pt-PT"/>
              <a:pPr>
                <a:defRPr/>
              </a:pPr>
              <a:t>‹nº›</a:t>
            </a:fld>
            <a:endParaRPr lang="pt-PT"/>
          </a:p>
        </p:txBody>
      </p:sp>
    </p:spTree>
  </p:cSld>
  <p:clrMapOvr>
    <a:masterClrMapping/>
  </p:clrMapOvr>
  <p:transition>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7" name="Rectangle 6"/>
          <p:cNvSpPr>
            <a:spLocks noGrp="1" noChangeArrowheads="1"/>
          </p:cNvSpPr>
          <p:nvPr>
            <p:ph type="sldNum" sz="quarter" idx="12"/>
          </p:nvPr>
        </p:nvSpPr>
        <p:spPr>
          <a:ln/>
        </p:spPr>
        <p:txBody>
          <a:bodyPr/>
          <a:lstStyle>
            <a:lvl1pPr>
              <a:defRPr/>
            </a:lvl1pPr>
          </a:lstStyle>
          <a:p>
            <a:pPr>
              <a:defRPr/>
            </a:pPr>
            <a:fld id="{32872D5F-97F7-497C-A16A-55FA634B60FF}" type="slidenum">
              <a:rPr lang="pt-PT"/>
              <a:pPr>
                <a:defRPr/>
              </a:pPr>
              <a:t>‹nº›</a:t>
            </a:fld>
            <a:endParaRPr lang="pt-PT"/>
          </a:p>
        </p:txBody>
      </p:sp>
    </p:spTree>
  </p:cSld>
  <p:clrMapOvr>
    <a:masterClrMapping/>
  </p:clrMapOvr>
  <p:transition>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Rectangle 4"/>
          <p:cNvSpPr>
            <a:spLocks noGrp="1" noChangeArrowheads="1"/>
          </p:cNvSpPr>
          <p:nvPr>
            <p:ph type="dt" sz="half" idx="10"/>
          </p:nvPr>
        </p:nvSpPr>
        <p:spPr>
          <a:ln/>
        </p:spPr>
        <p:txBody>
          <a:bodyPr/>
          <a:lstStyle>
            <a:lvl1pPr>
              <a:defRPr/>
            </a:lvl1pPr>
          </a:lstStyle>
          <a:p>
            <a:pPr>
              <a:defRPr/>
            </a:pPr>
            <a:endParaRPr lang="pt-PT"/>
          </a:p>
        </p:txBody>
      </p:sp>
      <p:sp>
        <p:nvSpPr>
          <p:cNvPr id="8"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9" name="Rectangle 6"/>
          <p:cNvSpPr>
            <a:spLocks noGrp="1" noChangeArrowheads="1"/>
          </p:cNvSpPr>
          <p:nvPr>
            <p:ph type="sldNum" sz="quarter" idx="12"/>
          </p:nvPr>
        </p:nvSpPr>
        <p:spPr>
          <a:ln/>
        </p:spPr>
        <p:txBody>
          <a:bodyPr/>
          <a:lstStyle>
            <a:lvl1pPr>
              <a:defRPr/>
            </a:lvl1pPr>
          </a:lstStyle>
          <a:p>
            <a:pPr>
              <a:defRPr/>
            </a:pPr>
            <a:fld id="{3E3796E5-DBDF-4BE5-BAD2-173CA6C0F223}" type="slidenum">
              <a:rPr lang="pt-PT"/>
              <a:pPr>
                <a:defRPr/>
              </a:pPr>
              <a:t>‹nº›</a:t>
            </a:fld>
            <a:endParaRPr lang="pt-PT"/>
          </a:p>
        </p:txBody>
      </p:sp>
    </p:spTree>
  </p:cSld>
  <p:clrMapOvr>
    <a:masterClrMapping/>
  </p:clrMapOvr>
  <p:transition>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Rectangle 4"/>
          <p:cNvSpPr>
            <a:spLocks noGrp="1" noChangeArrowheads="1"/>
          </p:cNvSpPr>
          <p:nvPr>
            <p:ph type="dt" sz="half" idx="10"/>
          </p:nvPr>
        </p:nvSpPr>
        <p:spPr>
          <a:ln/>
        </p:spPr>
        <p:txBody>
          <a:bodyPr/>
          <a:lstStyle>
            <a:lvl1pPr>
              <a:defRPr/>
            </a:lvl1pPr>
          </a:lstStyle>
          <a:p>
            <a:pPr>
              <a:defRPr/>
            </a:pPr>
            <a:endParaRPr lang="pt-PT"/>
          </a:p>
        </p:txBody>
      </p:sp>
      <p:sp>
        <p:nvSpPr>
          <p:cNvPr id="4"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5" name="Rectangle 6"/>
          <p:cNvSpPr>
            <a:spLocks noGrp="1" noChangeArrowheads="1"/>
          </p:cNvSpPr>
          <p:nvPr>
            <p:ph type="sldNum" sz="quarter" idx="12"/>
          </p:nvPr>
        </p:nvSpPr>
        <p:spPr>
          <a:ln/>
        </p:spPr>
        <p:txBody>
          <a:bodyPr/>
          <a:lstStyle>
            <a:lvl1pPr>
              <a:defRPr/>
            </a:lvl1pPr>
          </a:lstStyle>
          <a:p>
            <a:pPr>
              <a:defRPr/>
            </a:pPr>
            <a:fld id="{451FE27F-4775-4E0C-BC5E-2E4AB766C6D7}" type="slidenum">
              <a:rPr lang="pt-PT"/>
              <a:pPr>
                <a:defRPr/>
              </a:pPr>
              <a:t>‹nº›</a:t>
            </a:fld>
            <a:endParaRPr lang="pt-PT"/>
          </a:p>
        </p:txBody>
      </p:sp>
    </p:spTree>
  </p:cSld>
  <p:clrMapOvr>
    <a:masterClrMapping/>
  </p:clrMapOvr>
  <p:transition>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PT"/>
          </a:p>
        </p:txBody>
      </p:sp>
      <p:sp>
        <p:nvSpPr>
          <p:cNvPr id="3"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4" name="Rectangle 6"/>
          <p:cNvSpPr>
            <a:spLocks noGrp="1" noChangeArrowheads="1"/>
          </p:cNvSpPr>
          <p:nvPr>
            <p:ph type="sldNum" sz="quarter" idx="12"/>
          </p:nvPr>
        </p:nvSpPr>
        <p:spPr>
          <a:ln/>
        </p:spPr>
        <p:txBody>
          <a:bodyPr/>
          <a:lstStyle>
            <a:lvl1pPr>
              <a:defRPr/>
            </a:lvl1pPr>
          </a:lstStyle>
          <a:p>
            <a:pPr>
              <a:defRPr/>
            </a:pPr>
            <a:fld id="{41FF1437-2F11-49A2-BD57-F3BB477FBFC6}" type="slidenum">
              <a:rPr lang="pt-PT"/>
              <a:pPr>
                <a:defRPr/>
              </a:pPr>
              <a:t>‹nº›</a:t>
            </a:fld>
            <a:endParaRPr lang="pt-PT"/>
          </a:p>
        </p:txBody>
      </p:sp>
    </p:spTree>
  </p:cSld>
  <p:clrMapOvr>
    <a:masterClrMapping/>
  </p:clrMapOvr>
  <p:transition>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7" name="Rectangle 6"/>
          <p:cNvSpPr>
            <a:spLocks noGrp="1" noChangeArrowheads="1"/>
          </p:cNvSpPr>
          <p:nvPr>
            <p:ph type="sldNum" sz="quarter" idx="12"/>
          </p:nvPr>
        </p:nvSpPr>
        <p:spPr>
          <a:ln/>
        </p:spPr>
        <p:txBody>
          <a:bodyPr/>
          <a:lstStyle>
            <a:lvl1pPr>
              <a:defRPr/>
            </a:lvl1pPr>
          </a:lstStyle>
          <a:p>
            <a:pPr>
              <a:defRPr/>
            </a:pPr>
            <a:fld id="{1A0E4412-1DF1-4B94-BE40-8032B4DE08D5}" type="slidenum">
              <a:rPr lang="pt-PT"/>
              <a:pPr>
                <a:defRPr/>
              </a:pPr>
              <a:t>‹nº›</a:t>
            </a:fld>
            <a:endParaRPr lang="pt-PT"/>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2"/>
          <p:cNvSpPr>
            <a:spLocks noGrp="1" noChangeArrowheads="1"/>
          </p:cNvSpPr>
          <p:nvPr>
            <p:ph type="dt" sz="half" idx="10"/>
          </p:nvPr>
        </p:nvSpPr>
        <p:spPr>
          <a:ln/>
        </p:spPr>
        <p:txBody>
          <a:bodyPr/>
          <a:lstStyle>
            <a:lvl1pPr>
              <a:defRPr/>
            </a:lvl1pPr>
          </a:lstStyle>
          <a:p>
            <a:pPr>
              <a:defRPr/>
            </a:pPr>
            <a:endParaRPr lang="pt-PT"/>
          </a:p>
        </p:txBody>
      </p:sp>
      <p:sp>
        <p:nvSpPr>
          <p:cNvPr id="5" name="Rectangle 3"/>
          <p:cNvSpPr>
            <a:spLocks noGrp="1" noChangeArrowheads="1"/>
          </p:cNvSpPr>
          <p:nvPr>
            <p:ph type="sldNum" sz="quarter" idx="11"/>
          </p:nvPr>
        </p:nvSpPr>
        <p:spPr>
          <a:ln/>
        </p:spPr>
        <p:txBody>
          <a:bodyPr/>
          <a:lstStyle>
            <a:lvl1pPr>
              <a:defRPr/>
            </a:lvl1pPr>
          </a:lstStyle>
          <a:p>
            <a:pPr>
              <a:defRPr/>
            </a:pPr>
            <a:fld id="{CC018447-B525-4BEB-8937-38EF98ADA867}" type="slidenum">
              <a:rPr lang="pt-PT"/>
              <a:pPr>
                <a:defRPr/>
              </a:pPr>
              <a:t>‹nº›</a:t>
            </a:fld>
            <a:endParaRPr lang="pt-PT"/>
          </a:p>
        </p:txBody>
      </p:sp>
      <p:sp>
        <p:nvSpPr>
          <p:cNvPr id="6"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smtClean="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7" name="Rectangle 6"/>
          <p:cNvSpPr>
            <a:spLocks noGrp="1" noChangeArrowheads="1"/>
          </p:cNvSpPr>
          <p:nvPr>
            <p:ph type="sldNum" sz="quarter" idx="12"/>
          </p:nvPr>
        </p:nvSpPr>
        <p:spPr>
          <a:ln/>
        </p:spPr>
        <p:txBody>
          <a:bodyPr/>
          <a:lstStyle>
            <a:lvl1pPr>
              <a:defRPr/>
            </a:lvl1pPr>
          </a:lstStyle>
          <a:p>
            <a:pPr>
              <a:defRPr/>
            </a:pPr>
            <a:fld id="{10E6F808-2079-4C82-85FF-13624B93B3AB}" type="slidenum">
              <a:rPr lang="pt-PT"/>
              <a:pPr>
                <a:defRPr/>
              </a:pPr>
              <a:t>‹nº›</a:t>
            </a:fld>
            <a:endParaRPr lang="pt-PT"/>
          </a:p>
        </p:txBody>
      </p:sp>
    </p:spTree>
  </p:cSld>
  <p:clrMapOvr>
    <a:masterClrMapping/>
  </p:clrMapOvr>
  <p:transition>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6" name="Rectangle 6"/>
          <p:cNvSpPr>
            <a:spLocks noGrp="1" noChangeArrowheads="1"/>
          </p:cNvSpPr>
          <p:nvPr>
            <p:ph type="sldNum" sz="quarter" idx="12"/>
          </p:nvPr>
        </p:nvSpPr>
        <p:spPr>
          <a:ln/>
        </p:spPr>
        <p:txBody>
          <a:bodyPr/>
          <a:lstStyle>
            <a:lvl1pPr>
              <a:defRPr/>
            </a:lvl1pPr>
          </a:lstStyle>
          <a:p>
            <a:pPr>
              <a:defRPr/>
            </a:pPr>
            <a:fld id="{BAE5B517-025F-4A85-A77E-5445CD0D1BC2}" type="slidenum">
              <a:rPr lang="pt-PT"/>
              <a:pPr>
                <a:defRPr/>
              </a:pPr>
              <a:t>‹nº›</a:t>
            </a:fld>
            <a:endParaRPr lang="pt-PT"/>
          </a:p>
        </p:txBody>
      </p:sp>
    </p:spTree>
  </p:cSld>
  <p:clrMapOvr>
    <a:masterClrMapping/>
  </p:clrMapOvr>
  <p:transition>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PT"/>
              <a:t>1</a:t>
            </a:r>
          </a:p>
        </p:txBody>
      </p:sp>
      <p:sp>
        <p:nvSpPr>
          <p:cNvPr id="6" name="Rectangle 6"/>
          <p:cNvSpPr>
            <a:spLocks noGrp="1" noChangeArrowheads="1"/>
          </p:cNvSpPr>
          <p:nvPr>
            <p:ph type="sldNum" sz="quarter" idx="12"/>
          </p:nvPr>
        </p:nvSpPr>
        <p:spPr>
          <a:ln/>
        </p:spPr>
        <p:txBody>
          <a:bodyPr/>
          <a:lstStyle>
            <a:lvl1pPr>
              <a:defRPr/>
            </a:lvl1pPr>
          </a:lstStyle>
          <a:p>
            <a:pPr>
              <a:defRPr/>
            </a:pPr>
            <a:fld id="{A723AFC3-093D-4DEB-B8E2-F335EBE87B08}" type="slidenum">
              <a:rPr lang="pt-PT"/>
              <a:pPr>
                <a:defRPr/>
              </a:pPr>
              <a:t>‹nº›</a:t>
            </a:fld>
            <a:endParaRPr lang="pt-PT"/>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Clique para editar os estilos</a:t>
            </a:r>
          </a:p>
        </p:txBody>
      </p:sp>
      <p:sp>
        <p:nvSpPr>
          <p:cNvPr id="4" name="Rectangle 2"/>
          <p:cNvSpPr>
            <a:spLocks noGrp="1" noChangeArrowheads="1"/>
          </p:cNvSpPr>
          <p:nvPr>
            <p:ph type="dt" sz="half" idx="10"/>
          </p:nvPr>
        </p:nvSpPr>
        <p:spPr>
          <a:ln/>
        </p:spPr>
        <p:txBody>
          <a:bodyPr/>
          <a:lstStyle>
            <a:lvl1pPr>
              <a:defRPr/>
            </a:lvl1pPr>
          </a:lstStyle>
          <a:p>
            <a:pPr>
              <a:defRPr/>
            </a:pPr>
            <a:endParaRPr lang="pt-PT"/>
          </a:p>
        </p:txBody>
      </p:sp>
      <p:sp>
        <p:nvSpPr>
          <p:cNvPr id="5" name="Rectangle 3"/>
          <p:cNvSpPr>
            <a:spLocks noGrp="1" noChangeArrowheads="1"/>
          </p:cNvSpPr>
          <p:nvPr>
            <p:ph type="sldNum" sz="quarter" idx="11"/>
          </p:nvPr>
        </p:nvSpPr>
        <p:spPr>
          <a:ln/>
        </p:spPr>
        <p:txBody>
          <a:bodyPr/>
          <a:lstStyle>
            <a:lvl1pPr>
              <a:defRPr/>
            </a:lvl1pPr>
          </a:lstStyle>
          <a:p>
            <a:pPr>
              <a:defRPr/>
            </a:pPr>
            <a:fld id="{6F09FE58-E43F-4725-9F68-2F89A0EF2CD5}" type="slidenum">
              <a:rPr lang="pt-PT"/>
              <a:pPr>
                <a:defRPr/>
              </a:pPr>
              <a:t>‹nº›</a:t>
            </a:fld>
            <a:endParaRPr lang="pt-PT"/>
          </a:p>
        </p:txBody>
      </p:sp>
      <p:sp>
        <p:nvSpPr>
          <p:cNvPr id="6"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Rectangle 2"/>
          <p:cNvSpPr>
            <a:spLocks noGrp="1" noChangeArrowheads="1"/>
          </p:cNvSpPr>
          <p:nvPr>
            <p:ph type="dt" sz="half" idx="10"/>
          </p:nvPr>
        </p:nvSpPr>
        <p:spPr>
          <a:ln/>
        </p:spPr>
        <p:txBody>
          <a:bodyPr/>
          <a:lstStyle>
            <a:lvl1pPr>
              <a:defRPr/>
            </a:lvl1pPr>
          </a:lstStyle>
          <a:p>
            <a:pPr>
              <a:defRPr/>
            </a:pPr>
            <a:endParaRPr lang="pt-PT"/>
          </a:p>
        </p:txBody>
      </p:sp>
      <p:sp>
        <p:nvSpPr>
          <p:cNvPr id="6" name="Rectangle 3"/>
          <p:cNvSpPr>
            <a:spLocks noGrp="1" noChangeArrowheads="1"/>
          </p:cNvSpPr>
          <p:nvPr>
            <p:ph type="sldNum" sz="quarter" idx="11"/>
          </p:nvPr>
        </p:nvSpPr>
        <p:spPr>
          <a:ln/>
        </p:spPr>
        <p:txBody>
          <a:bodyPr/>
          <a:lstStyle>
            <a:lvl1pPr>
              <a:defRPr/>
            </a:lvl1pPr>
          </a:lstStyle>
          <a:p>
            <a:pPr>
              <a:defRPr/>
            </a:pPr>
            <a:fld id="{D5BF0CF9-DCB1-449D-ABD2-5DDA0E556836}" type="slidenum">
              <a:rPr lang="pt-PT"/>
              <a:pPr>
                <a:defRPr/>
              </a:pPr>
              <a:t>‹nº›</a:t>
            </a:fld>
            <a:endParaRPr lang="pt-PT"/>
          </a:p>
        </p:txBody>
      </p:sp>
      <p:sp>
        <p:nvSpPr>
          <p:cNvPr id="7"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Rectangle 2"/>
          <p:cNvSpPr>
            <a:spLocks noGrp="1" noChangeArrowheads="1"/>
          </p:cNvSpPr>
          <p:nvPr>
            <p:ph type="dt" sz="half" idx="10"/>
          </p:nvPr>
        </p:nvSpPr>
        <p:spPr>
          <a:ln/>
        </p:spPr>
        <p:txBody>
          <a:bodyPr/>
          <a:lstStyle>
            <a:lvl1pPr>
              <a:defRPr/>
            </a:lvl1pPr>
          </a:lstStyle>
          <a:p>
            <a:pPr>
              <a:defRPr/>
            </a:pPr>
            <a:endParaRPr lang="pt-PT"/>
          </a:p>
        </p:txBody>
      </p:sp>
      <p:sp>
        <p:nvSpPr>
          <p:cNvPr id="8" name="Rectangle 3"/>
          <p:cNvSpPr>
            <a:spLocks noGrp="1" noChangeArrowheads="1"/>
          </p:cNvSpPr>
          <p:nvPr>
            <p:ph type="sldNum" sz="quarter" idx="11"/>
          </p:nvPr>
        </p:nvSpPr>
        <p:spPr>
          <a:ln/>
        </p:spPr>
        <p:txBody>
          <a:bodyPr/>
          <a:lstStyle>
            <a:lvl1pPr>
              <a:defRPr/>
            </a:lvl1pPr>
          </a:lstStyle>
          <a:p>
            <a:pPr>
              <a:defRPr/>
            </a:pPr>
            <a:fld id="{BB6E7302-C23C-4263-A064-C38C5A0D8781}" type="slidenum">
              <a:rPr lang="pt-PT"/>
              <a:pPr>
                <a:defRPr/>
              </a:pPr>
              <a:t>‹nº›</a:t>
            </a:fld>
            <a:endParaRPr lang="pt-PT"/>
          </a:p>
        </p:txBody>
      </p:sp>
      <p:sp>
        <p:nvSpPr>
          <p:cNvPr id="9"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Rectangle 2"/>
          <p:cNvSpPr>
            <a:spLocks noGrp="1" noChangeArrowheads="1"/>
          </p:cNvSpPr>
          <p:nvPr>
            <p:ph type="dt" sz="half" idx="10"/>
          </p:nvPr>
        </p:nvSpPr>
        <p:spPr>
          <a:ln/>
        </p:spPr>
        <p:txBody>
          <a:bodyPr/>
          <a:lstStyle>
            <a:lvl1pPr>
              <a:defRPr/>
            </a:lvl1pPr>
          </a:lstStyle>
          <a:p>
            <a:pPr>
              <a:defRPr/>
            </a:pPr>
            <a:endParaRPr lang="pt-PT"/>
          </a:p>
        </p:txBody>
      </p:sp>
      <p:sp>
        <p:nvSpPr>
          <p:cNvPr id="4" name="Rectangle 3"/>
          <p:cNvSpPr>
            <a:spLocks noGrp="1" noChangeArrowheads="1"/>
          </p:cNvSpPr>
          <p:nvPr>
            <p:ph type="sldNum" sz="quarter" idx="11"/>
          </p:nvPr>
        </p:nvSpPr>
        <p:spPr>
          <a:ln/>
        </p:spPr>
        <p:txBody>
          <a:bodyPr/>
          <a:lstStyle>
            <a:lvl1pPr>
              <a:defRPr/>
            </a:lvl1pPr>
          </a:lstStyle>
          <a:p>
            <a:pPr>
              <a:defRPr/>
            </a:pPr>
            <a:fld id="{A2B2E6A3-DC7B-4783-AD7D-9600E7CECDF5}" type="slidenum">
              <a:rPr lang="pt-PT"/>
              <a:pPr>
                <a:defRPr/>
              </a:pPr>
              <a:t>‹nº›</a:t>
            </a:fld>
            <a:endParaRPr lang="pt-PT"/>
          </a:p>
        </p:txBody>
      </p:sp>
      <p:sp>
        <p:nvSpPr>
          <p:cNvPr id="5"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pt-PT"/>
          </a:p>
        </p:txBody>
      </p:sp>
      <p:sp>
        <p:nvSpPr>
          <p:cNvPr id="3" name="Rectangle 3"/>
          <p:cNvSpPr>
            <a:spLocks noGrp="1" noChangeArrowheads="1"/>
          </p:cNvSpPr>
          <p:nvPr>
            <p:ph type="sldNum" sz="quarter" idx="11"/>
          </p:nvPr>
        </p:nvSpPr>
        <p:spPr>
          <a:ln/>
        </p:spPr>
        <p:txBody>
          <a:bodyPr/>
          <a:lstStyle>
            <a:lvl1pPr>
              <a:defRPr/>
            </a:lvl1pPr>
          </a:lstStyle>
          <a:p>
            <a:pPr>
              <a:defRPr/>
            </a:pPr>
            <a:fld id="{5048B40B-EE4F-4767-A413-CE471F8CDB86}" type="slidenum">
              <a:rPr lang="pt-PT"/>
              <a:pPr>
                <a:defRPr/>
              </a:pPr>
              <a:t>‹nº›</a:t>
            </a:fld>
            <a:endParaRPr lang="pt-PT"/>
          </a:p>
        </p:txBody>
      </p:sp>
      <p:sp>
        <p:nvSpPr>
          <p:cNvPr id="4"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2"/>
          <p:cNvSpPr>
            <a:spLocks noGrp="1" noChangeArrowheads="1"/>
          </p:cNvSpPr>
          <p:nvPr>
            <p:ph type="dt" sz="half" idx="10"/>
          </p:nvPr>
        </p:nvSpPr>
        <p:spPr>
          <a:ln/>
        </p:spPr>
        <p:txBody>
          <a:bodyPr/>
          <a:lstStyle>
            <a:lvl1pPr>
              <a:defRPr/>
            </a:lvl1pPr>
          </a:lstStyle>
          <a:p>
            <a:pPr>
              <a:defRPr/>
            </a:pPr>
            <a:endParaRPr lang="pt-PT"/>
          </a:p>
        </p:txBody>
      </p:sp>
      <p:sp>
        <p:nvSpPr>
          <p:cNvPr id="6" name="Rectangle 3"/>
          <p:cNvSpPr>
            <a:spLocks noGrp="1" noChangeArrowheads="1"/>
          </p:cNvSpPr>
          <p:nvPr>
            <p:ph type="sldNum" sz="quarter" idx="11"/>
          </p:nvPr>
        </p:nvSpPr>
        <p:spPr>
          <a:ln/>
        </p:spPr>
        <p:txBody>
          <a:bodyPr/>
          <a:lstStyle>
            <a:lvl1pPr>
              <a:defRPr/>
            </a:lvl1pPr>
          </a:lstStyle>
          <a:p>
            <a:pPr>
              <a:defRPr/>
            </a:pPr>
            <a:fld id="{4494BF5E-A58A-47DB-BE1D-8604A0DE8274}" type="slidenum">
              <a:rPr lang="pt-PT"/>
              <a:pPr>
                <a:defRPr/>
              </a:pPr>
              <a:t>‹nº›</a:t>
            </a:fld>
            <a:endParaRPr lang="pt-PT"/>
          </a:p>
        </p:txBody>
      </p:sp>
      <p:sp>
        <p:nvSpPr>
          <p:cNvPr id="7"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smtClean="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2"/>
          <p:cNvSpPr>
            <a:spLocks noGrp="1" noChangeArrowheads="1"/>
          </p:cNvSpPr>
          <p:nvPr>
            <p:ph type="dt" sz="half" idx="10"/>
          </p:nvPr>
        </p:nvSpPr>
        <p:spPr>
          <a:ln/>
        </p:spPr>
        <p:txBody>
          <a:bodyPr/>
          <a:lstStyle>
            <a:lvl1pPr>
              <a:defRPr/>
            </a:lvl1pPr>
          </a:lstStyle>
          <a:p>
            <a:pPr>
              <a:defRPr/>
            </a:pPr>
            <a:endParaRPr lang="pt-PT"/>
          </a:p>
        </p:txBody>
      </p:sp>
      <p:sp>
        <p:nvSpPr>
          <p:cNvPr id="6" name="Rectangle 3"/>
          <p:cNvSpPr>
            <a:spLocks noGrp="1" noChangeArrowheads="1"/>
          </p:cNvSpPr>
          <p:nvPr>
            <p:ph type="sldNum" sz="quarter" idx="11"/>
          </p:nvPr>
        </p:nvSpPr>
        <p:spPr>
          <a:ln/>
        </p:spPr>
        <p:txBody>
          <a:bodyPr/>
          <a:lstStyle>
            <a:lvl1pPr>
              <a:defRPr/>
            </a:lvl1pPr>
          </a:lstStyle>
          <a:p>
            <a:pPr>
              <a:defRPr/>
            </a:pPr>
            <a:fld id="{40034DE3-B758-48E9-98F6-4CF5FCE1037F}" type="slidenum">
              <a:rPr lang="pt-PT"/>
              <a:pPr>
                <a:defRPr/>
              </a:pPr>
              <a:t>‹nº›</a:t>
            </a:fld>
            <a:endParaRPr lang="pt-PT"/>
          </a:p>
        </p:txBody>
      </p:sp>
      <p:sp>
        <p:nvSpPr>
          <p:cNvPr id="7" name="Rectangle 14"/>
          <p:cNvSpPr>
            <a:spLocks noGrp="1" noChangeArrowheads="1"/>
          </p:cNvSpPr>
          <p:nvPr>
            <p:ph type="ftr" sz="quarter" idx="12"/>
          </p:nvPr>
        </p:nvSpPr>
        <p:spPr>
          <a:ln/>
        </p:spPr>
        <p:txBody>
          <a:bodyPr/>
          <a:lstStyle>
            <a:lvl1pPr>
              <a:defRPr/>
            </a:lvl1pPr>
          </a:lstStyle>
          <a:p>
            <a:pPr>
              <a:defRPr/>
            </a:pPr>
            <a:r>
              <a:rPr lang="pt-PT"/>
              <a:t>1</a:t>
            </a:r>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cs typeface="+mn-cs"/>
              </a:defRPr>
            </a:lvl1pPr>
          </a:lstStyle>
          <a:p>
            <a:pPr>
              <a:defRPr/>
            </a:pPr>
            <a:endParaRPr lang="pt-PT"/>
          </a:p>
        </p:txBody>
      </p:sp>
      <p:sp>
        <p:nvSpPr>
          <p:cNvPr id="7168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cs typeface="+mn-cs"/>
              </a:defRPr>
            </a:lvl1pPr>
          </a:lstStyle>
          <a:p>
            <a:pPr>
              <a:defRPr/>
            </a:pPr>
            <a:fld id="{EEDD2A42-29C9-40CE-884A-E6BAAF579D7C}" type="slidenum">
              <a:rPr lang="pt-PT"/>
              <a:pPr>
                <a:defRPr/>
              </a:pPr>
              <a:t>‹nº›</a:t>
            </a:fld>
            <a:endParaRPr lang="pt-PT"/>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7168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spcBef>
                    <a:spcPct val="50000"/>
                  </a:spcBef>
                  <a:defRPr/>
                </a:pPr>
                <a:endParaRPr lang="pt-PT">
                  <a:cs typeface="+mn-cs"/>
                </a:endParaRPr>
              </a:p>
            </p:txBody>
          </p:sp>
          <p:sp>
            <p:nvSpPr>
              <p:cNvPr id="7168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spcBef>
                    <a:spcPct val="50000"/>
                  </a:spcBef>
                  <a:defRPr/>
                </a:pPr>
                <a:endParaRPr lang="pt-PT">
                  <a:cs typeface="+mn-cs"/>
                </a:endParaRPr>
              </a:p>
            </p:txBody>
          </p:sp>
          <p:sp>
            <p:nvSpPr>
              <p:cNvPr id="7168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spcBef>
                    <a:spcPct val="50000"/>
                  </a:spcBef>
                  <a:defRPr/>
                </a:pPr>
                <a:endParaRPr lang="pt-PT">
                  <a:cs typeface="+mn-cs"/>
                </a:endParaRPr>
              </a:p>
            </p:txBody>
          </p:sp>
          <p:sp>
            <p:nvSpPr>
              <p:cNvPr id="7168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spcBef>
                    <a:spcPct val="50000"/>
                  </a:spcBef>
                  <a:defRPr/>
                </a:pPr>
                <a:endParaRPr lang="pt-PT">
                  <a:cs typeface="+mn-cs"/>
                </a:endParaRPr>
              </a:p>
            </p:txBody>
          </p:sp>
          <p:sp>
            <p:nvSpPr>
              <p:cNvPr id="7169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spcBef>
                    <a:spcPct val="50000"/>
                  </a:spcBef>
                  <a:defRPr/>
                </a:pPr>
                <a:endParaRPr lang="pt-PT">
                  <a:cs typeface="+mn-cs"/>
                </a:endParaRPr>
              </a:p>
            </p:txBody>
          </p:sp>
        </p:grpSp>
        <p:sp>
          <p:nvSpPr>
            <p:cNvPr id="7169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spcBef>
                  <a:spcPct val="50000"/>
                </a:spcBef>
                <a:defRPr/>
              </a:pPr>
              <a:endParaRPr lang="pt-PT">
                <a:cs typeface="+mn-cs"/>
              </a:endParaRPr>
            </a:p>
          </p:txBody>
        </p:sp>
        <p:sp>
          <p:nvSpPr>
            <p:cNvPr id="7169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spcBef>
                  <a:spcPct val="50000"/>
                </a:spcBef>
                <a:defRPr/>
              </a:pPr>
              <a:endParaRPr lang="pt-PT">
                <a:cs typeface="+mn-cs"/>
              </a:endParaRPr>
            </a:p>
          </p:txBody>
        </p:sp>
      </p:grpSp>
      <p:sp>
        <p:nvSpPr>
          <p:cNvPr id="7169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PT" smtClean="0"/>
              <a:t>Clique para editar o estilo do título</a:t>
            </a:r>
          </a:p>
        </p:txBody>
      </p:sp>
      <p:sp>
        <p:nvSpPr>
          <p:cNvPr id="7169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a:latin typeface="Arial" charset="0"/>
                <a:cs typeface="+mn-cs"/>
              </a:defRPr>
            </a:lvl1pPr>
          </a:lstStyle>
          <a:p>
            <a:pPr>
              <a:defRPr/>
            </a:pPr>
            <a:r>
              <a:rPr lang="pt-PT"/>
              <a:t>1</a:t>
            </a:r>
          </a:p>
        </p:txBody>
      </p:sp>
      <p:sp>
        <p:nvSpPr>
          <p:cNvPr id="7169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smtClean="0"/>
              <a:t>Clique para 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p>
        </p:txBody>
      </p:sp>
    </p:spTree>
  </p:cSld>
  <p:clrMap bg1="dk2" tx1="lt1" bg2="dk1" tx2="lt2" accent1="accent1" accent2="accent2" accent3="accent3" accent4="accent4" accent5="accent5" accent6="accent6" hlink="hlink" folHlink="folHlink"/>
  <p:sldLayoutIdLst>
    <p:sldLayoutId id="2147483707"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71693"/>
                                        </p:tgtEl>
                                        <p:attrNameLst>
                                          <p:attrName>style.visibility</p:attrName>
                                        </p:attrNameLst>
                                      </p:cBhvr>
                                      <p:to>
                                        <p:strVal val="visible"/>
                                      </p:to>
                                    </p:set>
                                    <p:anim calcmode="lin" valueType="num">
                                      <p:cBhvr additive="base">
                                        <p:cTn id="7" dur="800" fill="hold">
                                          <p:stCondLst>
                                            <p:cond delay="0"/>
                                          </p:stCondLst>
                                        </p:cTn>
                                        <p:tgtEl>
                                          <p:spTgt spid="71693"/>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7169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71695">
                                            <p:txEl>
                                              <p:pRg st="0" end="0"/>
                                            </p:txEl>
                                          </p:spTgt>
                                        </p:tgtEl>
                                        <p:attrNameLst>
                                          <p:attrName>style.visibility</p:attrName>
                                        </p:attrNameLst>
                                      </p:cBhvr>
                                      <p:to>
                                        <p:strVal val="visible"/>
                                      </p:to>
                                    </p:set>
                                    <p:animEffect transition="in" filter="fade">
                                      <p:cBhvr>
                                        <p:cTn id="13" dur="1000"/>
                                        <p:tgtEl>
                                          <p:spTgt spid="71695">
                                            <p:txEl>
                                              <p:pRg st="0" end="0"/>
                                            </p:txEl>
                                          </p:spTgt>
                                        </p:tgtEl>
                                      </p:cBhvr>
                                    </p:animEffect>
                                    <p:anim calcmode="lin" valueType="num">
                                      <p:cBhvr>
                                        <p:cTn id="14" dur="1000" fill="hold"/>
                                        <p:tgtEl>
                                          <p:spTgt spid="71695">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71695">
                                            <p:txEl>
                                              <p:pRg st="0" end="0"/>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dur="1" fill="hold">
                                          <p:stCondLst>
                                            <p:cond delay="0"/>
                                          </p:stCondLst>
                                        </p:cTn>
                                        <p:tgtEl>
                                          <p:spTgt spid="71695">
                                            <p:txEl>
                                              <p:pRg st="1" end="1"/>
                                            </p:txEl>
                                          </p:spTgt>
                                        </p:tgtEl>
                                        <p:attrNameLst>
                                          <p:attrName>style.visibility</p:attrName>
                                        </p:attrNameLst>
                                      </p:cBhvr>
                                      <p:to>
                                        <p:strVal val="visible"/>
                                      </p:to>
                                    </p:set>
                                    <p:animEffect transition="in" filter="fade">
                                      <p:cBhvr>
                                        <p:cTn id="18" dur="1000"/>
                                        <p:tgtEl>
                                          <p:spTgt spid="71695">
                                            <p:txEl>
                                              <p:pRg st="1" end="1"/>
                                            </p:txEl>
                                          </p:spTgt>
                                        </p:tgtEl>
                                      </p:cBhvr>
                                    </p:animEffect>
                                    <p:anim calcmode="lin" valueType="num">
                                      <p:cBhvr>
                                        <p:cTn id="19" dur="1000" fill="hold"/>
                                        <p:tgtEl>
                                          <p:spTgt spid="71695">
                                            <p:txEl>
                                              <p:pRg st="1" end="1"/>
                                            </p:txEl>
                                          </p:spTgt>
                                        </p:tgtEl>
                                        <p:attrNameLst>
                                          <p:attrName>ppt_x</p:attrName>
                                        </p:attrNameLst>
                                      </p:cBhvr>
                                      <p:tavLst>
                                        <p:tav tm="0">
                                          <p:val>
                                            <p:strVal val="#ppt_x-.1"/>
                                          </p:val>
                                        </p:tav>
                                        <p:tav tm="100000">
                                          <p:val>
                                            <p:strVal val="#ppt_x"/>
                                          </p:val>
                                        </p:tav>
                                      </p:tavLst>
                                    </p:anim>
                                    <p:anim calcmode="lin" valueType="num">
                                      <p:cBhvr>
                                        <p:cTn id="20" dur="1000" fill="hold"/>
                                        <p:tgtEl>
                                          <p:spTgt spid="71695">
                                            <p:txEl>
                                              <p:pRg st="1" end="1"/>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dur="1" fill="hold">
                                          <p:stCondLst>
                                            <p:cond delay="0"/>
                                          </p:stCondLst>
                                        </p:cTn>
                                        <p:tgtEl>
                                          <p:spTgt spid="71695">
                                            <p:txEl>
                                              <p:pRg st="2" end="2"/>
                                            </p:txEl>
                                          </p:spTgt>
                                        </p:tgtEl>
                                        <p:attrNameLst>
                                          <p:attrName>style.visibility</p:attrName>
                                        </p:attrNameLst>
                                      </p:cBhvr>
                                      <p:to>
                                        <p:strVal val="visible"/>
                                      </p:to>
                                    </p:set>
                                    <p:animEffect transition="in" filter="fade">
                                      <p:cBhvr>
                                        <p:cTn id="23" dur="1000"/>
                                        <p:tgtEl>
                                          <p:spTgt spid="71695">
                                            <p:txEl>
                                              <p:pRg st="2" end="2"/>
                                            </p:txEl>
                                          </p:spTgt>
                                        </p:tgtEl>
                                      </p:cBhvr>
                                    </p:animEffect>
                                    <p:anim calcmode="lin" valueType="num">
                                      <p:cBhvr>
                                        <p:cTn id="24" dur="1000" fill="hold"/>
                                        <p:tgtEl>
                                          <p:spTgt spid="71695">
                                            <p:txEl>
                                              <p:pRg st="2" end="2"/>
                                            </p:txEl>
                                          </p:spTgt>
                                        </p:tgtEl>
                                        <p:attrNameLst>
                                          <p:attrName>ppt_x</p:attrName>
                                        </p:attrNameLst>
                                      </p:cBhvr>
                                      <p:tavLst>
                                        <p:tav tm="0">
                                          <p:val>
                                            <p:strVal val="#ppt_x-.1"/>
                                          </p:val>
                                        </p:tav>
                                        <p:tav tm="100000">
                                          <p:val>
                                            <p:strVal val="#ppt_x"/>
                                          </p:val>
                                        </p:tav>
                                      </p:tavLst>
                                    </p:anim>
                                    <p:anim calcmode="lin" valueType="num">
                                      <p:cBhvr>
                                        <p:cTn id="25" dur="1000" fill="hold"/>
                                        <p:tgtEl>
                                          <p:spTgt spid="71695">
                                            <p:txEl>
                                              <p:pRg st="2" end="2"/>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dur="1" fill="hold">
                                          <p:stCondLst>
                                            <p:cond delay="0"/>
                                          </p:stCondLst>
                                        </p:cTn>
                                        <p:tgtEl>
                                          <p:spTgt spid="71695">
                                            <p:txEl>
                                              <p:pRg st="3" end="3"/>
                                            </p:txEl>
                                          </p:spTgt>
                                        </p:tgtEl>
                                        <p:attrNameLst>
                                          <p:attrName>style.visibility</p:attrName>
                                        </p:attrNameLst>
                                      </p:cBhvr>
                                      <p:to>
                                        <p:strVal val="visible"/>
                                      </p:to>
                                    </p:set>
                                    <p:animEffect transition="in" filter="fade">
                                      <p:cBhvr>
                                        <p:cTn id="28" dur="1000"/>
                                        <p:tgtEl>
                                          <p:spTgt spid="71695">
                                            <p:txEl>
                                              <p:pRg st="3" end="3"/>
                                            </p:txEl>
                                          </p:spTgt>
                                        </p:tgtEl>
                                      </p:cBhvr>
                                    </p:animEffect>
                                    <p:anim calcmode="lin" valueType="num">
                                      <p:cBhvr>
                                        <p:cTn id="29" dur="1000" fill="hold"/>
                                        <p:tgtEl>
                                          <p:spTgt spid="71695">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71695">
                                            <p:txEl>
                                              <p:pRg st="3" end="3"/>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dur="1" fill="hold">
                                          <p:stCondLst>
                                            <p:cond delay="0"/>
                                          </p:stCondLst>
                                        </p:cTn>
                                        <p:tgtEl>
                                          <p:spTgt spid="71695">
                                            <p:txEl>
                                              <p:pRg st="4" end="4"/>
                                            </p:txEl>
                                          </p:spTgt>
                                        </p:tgtEl>
                                        <p:attrNameLst>
                                          <p:attrName>style.visibility</p:attrName>
                                        </p:attrNameLst>
                                      </p:cBhvr>
                                      <p:to>
                                        <p:strVal val="visible"/>
                                      </p:to>
                                    </p:set>
                                    <p:animEffect transition="in" filter="fade">
                                      <p:cBhvr>
                                        <p:cTn id="33" dur="1000"/>
                                        <p:tgtEl>
                                          <p:spTgt spid="71695">
                                            <p:txEl>
                                              <p:pRg st="4" end="4"/>
                                            </p:txEl>
                                          </p:spTgt>
                                        </p:tgtEl>
                                      </p:cBhvr>
                                    </p:animEffect>
                                    <p:anim calcmode="lin" valueType="num">
                                      <p:cBhvr>
                                        <p:cTn id="34" dur="1000" fill="hold"/>
                                        <p:tgtEl>
                                          <p:spTgt spid="71695">
                                            <p:txEl>
                                              <p:pRg st="4" end="4"/>
                                            </p:txEl>
                                          </p:spTgt>
                                        </p:tgtEl>
                                        <p:attrNameLst>
                                          <p:attrName>ppt_x</p:attrName>
                                        </p:attrNameLst>
                                      </p:cBhvr>
                                      <p:tavLst>
                                        <p:tav tm="0">
                                          <p:val>
                                            <p:strVal val="#ppt_x-.1"/>
                                          </p:val>
                                        </p:tav>
                                        <p:tav tm="100000">
                                          <p:val>
                                            <p:strVal val="#ppt_x"/>
                                          </p:val>
                                        </p:tav>
                                      </p:tavLst>
                                    </p:anim>
                                    <p:anim calcmode="lin" valueType="num">
                                      <p:cBhvr>
                                        <p:cTn id="35" dur="1000" fill="hold"/>
                                        <p:tgtEl>
                                          <p:spTgt spid="716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p:bldP spid="71695" grpId="0" build="p">
        <p:tmplLst>
          <p:tmpl lvl="1">
            <p:tnLst>
              <p:par>
                <p:cTn presetID="40" presetClass="entr" presetSubtype="0" fill="hold" nodeType="clickEffect">
                  <p:stCondLst>
                    <p:cond delay="0"/>
                  </p:stCondLst>
                  <p:iterate type="lt">
                    <p:tmPct val="10000"/>
                  </p:iterate>
                  <p:childTnLst>
                    <p:set>
                      <p:cBhvr>
                        <p:cTn dur="1" fill="hold">
                          <p:stCondLst>
                            <p:cond delay="0"/>
                          </p:stCondLst>
                        </p:cTn>
                        <p:tgtEl>
                          <p:spTgt spid="71695"/>
                        </p:tgtEl>
                        <p:attrNameLst>
                          <p:attrName>style.visibility</p:attrName>
                        </p:attrNameLst>
                      </p:cBhvr>
                      <p:to>
                        <p:strVal val="visible"/>
                      </p:to>
                    </p:set>
                    <p:animEffect transition="in" filter="fade">
                      <p:cBhvr>
                        <p:cTn dur="1000"/>
                        <p:tgtEl>
                          <p:spTgt spid="71695"/>
                        </p:tgtEl>
                      </p:cBhvr>
                    </p:animEffect>
                    <p:anim calcmode="lin" valueType="num">
                      <p:cBhvr>
                        <p:cTn dur="1000" fill="hold"/>
                        <p:tgtEl>
                          <p:spTgt spid="71695"/>
                        </p:tgtEl>
                        <p:attrNameLst>
                          <p:attrName>ppt_x</p:attrName>
                        </p:attrNameLst>
                      </p:cBhvr>
                      <p:tavLst>
                        <p:tav tm="0">
                          <p:val>
                            <p:strVal val="#ppt_x-.1"/>
                          </p:val>
                        </p:tav>
                        <p:tav tm="100000">
                          <p:val>
                            <p:strVal val="#ppt_x"/>
                          </p:val>
                        </p:tav>
                      </p:tavLst>
                    </p:anim>
                    <p:anim calcmode="lin" valueType="num">
                      <p:cBhvr>
                        <p:cTn dur="1000" fill="hold"/>
                        <p:tgtEl>
                          <p:spTgt spid="71695"/>
                        </p:tgtEl>
                        <p:attrNameLst>
                          <p:attrName>ppt_y</p:attrName>
                        </p:attrNameLst>
                      </p:cBhvr>
                      <p:tavLst>
                        <p:tav tm="0">
                          <p:val>
                            <p:strVal val="#ppt_y"/>
                          </p:val>
                        </p:tav>
                        <p:tav tm="100000">
                          <p:val>
                            <p:strVal val="#ppt_y"/>
                          </p:val>
                        </p:tav>
                      </p:tavLst>
                    </p:anim>
                  </p:childTnLst>
                </p:cTn>
              </p:par>
            </p:tnLst>
          </p:tmpl>
          <p:tmpl lvl="2">
            <p:tnLst>
              <p:par>
                <p:cTn presetID="40" presetClass="entr" presetSubtype="0" fill="hold" nodeType="withEffect">
                  <p:stCondLst>
                    <p:cond delay="0"/>
                  </p:stCondLst>
                  <p:iterate type="lt">
                    <p:tmPct val="10000"/>
                  </p:iterate>
                  <p:childTnLst>
                    <p:set>
                      <p:cBhvr>
                        <p:cTn dur="1" fill="hold">
                          <p:stCondLst>
                            <p:cond delay="0"/>
                          </p:stCondLst>
                        </p:cTn>
                        <p:tgtEl>
                          <p:spTgt spid="71695"/>
                        </p:tgtEl>
                        <p:attrNameLst>
                          <p:attrName>style.visibility</p:attrName>
                        </p:attrNameLst>
                      </p:cBhvr>
                      <p:to>
                        <p:strVal val="visible"/>
                      </p:to>
                    </p:set>
                    <p:animEffect transition="in" filter="fade">
                      <p:cBhvr>
                        <p:cTn dur="1000"/>
                        <p:tgtEl>
                          <p:spTgt spid="71695"/>
                        </p:tgtEl>
                      </p:cBhvr>
                    </p:animEffect>
                    <p:anim calcmode="lin" valueType="num">
                      <p:cBhvr>
                        <p:cTn dur="1000" fill="hold"/>
                        <p:tgtEl>
                          <p:spTgt spid="71695"/>
                        </p:tgtEl>
                        <p:attrNameLst>
                          <p:attrName>ppt_x</p:attrName>
                        </p:attrNameLst>
                      </p:cBhvr>
                      <p:tavLst>
                        <p:tav tm="0">
                          <p:val>
                            <p:strVal val="#ppt_x-.1"/>
                          </p:val>
                        </p:tav>
                        <p:tav tm="100000">
                          <p:val>
                            <p:strVal val="#ppt_x"/>
                          </p:val>
                        </p:tav>
                      </p:tavLst>
                    </p:anim>
                    <p:anim calcmode="lin" valueType="num">
                      <p:cBhvr>
                        <p:cTn dur="1000" fill="hold"/>
                        <p:tgtEl>
                          <p:spTgt spid="71695"/>
                        </p:tgtEl>
                        <p:attrNameLst>
                          <p:attrName>ppt_y</p:attrName>
                        </p:attrNameLst>
                      </p:cBhvr>
                      <p:tavLst>
                        <p:tav tm="0">
                          <p:val>
                            <p:strVal val="#ppt_y"/>
                          </p:val>
                        </p:tav>
                        <p:tav tm="100000">
                          <p:val>
                            <p:strVal val="#ppt_y"/>
                          </p:val>
                        </p:tav>
                      </p:tavLst>
                    </p:anim>
                  </p:childTnLst>
                </p:cTn>
              </p:par>
            </p:tnLst>
          </p:tmpl>
          <p:tmpl lvl="3">
            <p:tnLst>
              <p:par>
                <p:cTn presetID="40" presetClass="entr" presetSubtype="0" fill="hold" nodeType="withEffect">
                  <p:stCondLst>
                    <p:cond delay="0"/>
                  </p:stCondLst>
                  <p:iterate type="lt">
                    <p:tmPct val="10000"/>
                  </p:iterate>
                  <p:childTnLst>
                    <p:set>
                      <p:cBhvr>
                        <p:cTn dur="1" fill="hold">
                          <p:stCondLst>
                            <p:cond delay="0"/>
                          </p:stCondLst>
                        </p:cTn>
                        <p:tgtEl>
                          <p:spTgt spid="71695"/>
                        </p:tgtEl>
                        <p:attrNameLst>
                          <p:attrName>style.visibility</p:attrName>
                        </p:attrNameLst>
                      </p:cBhvr>
                      <p:to>
                        <p:strVal val="visible"/>
                      </p:to>
                    </p:set>
                    <p:animEffect transition="in" filter="fade">
                      <p:cBhvr>
                        <p:cTn dur="1000"/>
                        <p:tgtEl>
                          <p:spTgt spid="71695"/>
                        </p:tgtEl>
                      </p:cBhvr>
                    </p:animEffect>
                    <p:anim calcmode="lin" valueType="num">
                      <p:cBhvr>
                        <p:cTn dur="1000" fill="hold"/>
                        <p:tgtEl>
                          <p:spTgt spid="71695"/>
                        </p:tgtEl>
                        <p:attrNameLst>
                          <p:attrName>ppt_x</p:attrName>
                        </p:attrNameLst>
                      </p:cBhvr>
                      <p:tavLst>
                        <p:tav tm="0">
                          <p:val>
                            <p:strVal val="#ppt_x-.1"/>
                          </p:val>
                        </p:tav>
                        <p:tav tm="100000">
                          <p:val>
                            <p:strVal val="#ppt_x"/>
                          </p:val>
                        </p:tav>
                      </p:tavLst>
                    </p:anim>
                    <p:anim calcmode="lin" valueType="num">
                      <p:cBhvr>
                        <p:cTn dur="1000" fill="hold"/>
                        <p:tgtEl>
                          <p:spTgt spid="71695"/>
                        </p:tgtEl>
                        <p:attrNameLst>
                          <p:attrName>ppt_y</p:attrName>
                        </p:attrNameLst>
                      </p:cBhvr>
                      <p:tavLst>
                        <p:tav tm="0">
                          <p:val>
                            <p:strVal val="#ppt_y"/>
                          </p:val>
                        </p:tav>
                        <p:tav tm="100000">
                          <p:val>
                            <p:strVal val="#ppt_y"/>
                          </p:val>
                        </p:tav>
                      </p:tavLst>
                    </p:anim>
                  </p:childTnLst>
                </p:cTn>
              </p:par>
            </p:tnLst>
          </p:tmpl>
          <p:tmpl lvl="4">
            <p:tnLst>
              <p:par>
                <p:cTn presetID="40" presetClass="entr" presetSubtype="0" fill="hold" nodeType="withEffect">
                  <p:stCondLst>
                    <p:cond delay="0"/>
                  </p:stCondLst>
                  <p:iterate type="lt">
                    <p:tmPct val="10000"/>
                  </p:iterate>
                  <p:childTnLst>
                    <p:set>
                      <p:cBhvr>
                        <p:cTn dur="1" fill="hold">
                          <p:stCondLst>
                            <p:cond delay="0"/>
                          </p:stCondLst>
                        </p:cTn>
                        <p:tgtEl>
                          <p:spTgt spid="71695"/>
                        </p:tgtEl>
                        <p:attrNameLst>
                          <p:attrName>style.visibility</p:attrName>
                        </p:attrNameLst>
                      </p:cBhvr>
                      <p:to>
                        <p:strVal val="visible"/>
                      </p:to>
                    </p:set>
                    <p:animEffect transition="in" filter="fade">
                      <p:cBhvr>
                        <p:cTn dur="1000"/>
                        <p:tgtEl>
                          <p:spTgt spid="71695"/>
                        </p:tgtEl>
                      </p:cBhvr>
                    </p:animEffect>
                    <p:anim calcmode="lin" valueType="num">
                      <p:cBhvr>
                        <p:cTn dur="1000" fill="hold"/>
                        <p:tgtEl>
                          <p:spTgt spid="71695"/>
                        </p:tgtEl>
                        <p:attrNameLst>
                          <p:attrName>ppt_x</p:attrName>
                        </p:attrNameLst>
                      </p:cBhvr>
                      <p:tavLst>
                        <p:tav tm="0">
                          <p:val>
                            <p:strVal val="#ppt_x-.1"/>
                          </p:val>
                        </p:tav>
                        <p:tav tm="100000">
                          <p:val>
                            <p:strVal val="#ppt_x"/>
                          </p:val>
                        </p:tav>
                      </p:tavLst>
                    </p:anim>
                    <p:anim calcmode="lin" valueType="num">
                      <p:cBhvr>
                        <p:cTn dur="1000" fill="hold"/>
                        <p:tgtEl>
                          <p:spTgt spid="71695"/>
                        </p:tgtEl>
                        <p:attrNameLst>
                          <p:attrName>ppt_y</p:attrName>
                        </p:attrNameLst>
                      </p:cBhvr>
                      <p:tavLst>
                        <p:tav tm="0">
                          <p:val>
                            <p:strVal val="#ppt_y"/>
                          </p:val>
                        </p:tav>
                        <p:tav tm="100000">
                          <p:val>
                            <p:strVal val="#ppt_y"/>
                          </p:val>
                        </p:tav>
                      </p:tavLst>
                    </p:anim>
                  </p:childTnLst>
                </p:cTn>
              </p:par>
            </p:tnLst>
          </p:tmpl>
          <p:tmpl lvl="5">
            <p:tnLst>
              <p:par>
                <p:cTn presetID="40" presetClass="entr" presetSubtype="0" fill="hold" nodeType="withEffect">
                  <p:stCondLst>
                    <p:cond delay="0"/>
                  </p:stCondLst>
                  <p:iterate type="lt">
                    <p:tmPct val="10000"/>
                  </p:iterate>
                  <p:childTnLst>
                    <p:set>
                      <p:cBhvr>
                        <p:cTn dur="1" fill="hold">
                          <p:stCondLst>
                            <p:cond delay="0"/>
                          </p:stCondLst>
                        </p:cTn>
                        <p:tgtEl>
                          <p:spTgt spid="71695"/>
                        </p:tgtEl>
                        <p:attrNameLst>
                          <p:attrName>style.visibility</p:attrName>
                        </p:attrNameLst>
                      </p:cBhvr>
                      <p:to>
                        <p:strVal val="visible"/>
                      </p:to>
                    </p:set>
                    <p:animEffect transition="in" filter="fade">
                      <p:cBhvr>
                        <p:cTn dur="1000"/>
                        <p:tgtEl>
                          <p:spTgt spid="71695"/>
                        </p:tgtEl>
                      </p:cBhvr>
                    </p:animEffect>
                    <p:anim calcmode="lin" valueType="num">
                      <p:cBhvr>
                        <p:cTn dur="1000" fill="hold"/>
                        <p:tgtEl>
                          <p:spTgt spid="71695"/>
                        </p:tgtEl>
                        <p:attrNameLst>
                          <p:attrName>ppt_x</p:attrName>
                        </p:attrNameLst>
                      </p:cBhvr>
                      <p:tavLst>
                        <p:tav tm="0">
                          <p:val>
                            <p:strVal val="#ppt_x-.1"/>
                          </p:val>
                        </p:tav>
                        <p:tav tm="100000">
                          <p:val>
                            <p:strVal val="#ppt_x"/>
                          </p:val>
                        </p:tav>
                      </p:tavLst>
                    </p:anim>
                    <p:anim calcmode="lin" valueType="num">
                      <p:cBhvr>
                        <p:cTn dur="1000" fill="hold"/>
                        <p:tgtEl>
                          <p:spTgt spid="71695"/>
                        </p:tgtEl>
                        <p:attrNameLst>
                          <p:attrName>ppt_y</p:attrName>
                        </p:attrNameLst>
                      </p:cBhvr>
                      <p:tavLst>
                        <p:tav tm="0">
                          <p:val>
                            <p:strVal val="#ppt_y"/>
                          </p:val>
                        </p:tav>
                        <p:tav tm="100000">
                          <p:val>
                            <p:strVal val="#ppt_y"/>
                          </p:val>
                        </p:tav>
                      </p:tavLst>
                    </p:anim>
                  </p:childTnLst>
                </p:cTn>
              </p:par>
            </p:tnLst>
          </p:tmpl>
        </p:tmplLst>
      </p:bldP>
    </p:bld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PT" smtClean="0"/>
              <a:t>Clique para editar o estilo do título</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Clique para 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p>
        </p:txBody>
      </p:sp>
      <p:sp>
        <p:nvSpPr>
          <p:cNvPr id="1126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mn-lt"/>
                <a:cs typeface="+mn-cs"/>
              </a:defRPr>
            </a:lvl1pPr>
          </a:lstStyle>
          <a:p>
            <a:pPr>
              <a:defRPr/>
            </a:pPr>
            <a:endParaRPr lang="pt-PT"/>
          </a:p>
        </p:txBody>
      </p:sp>
      <p:sp>
        <p:nvSpPr>
          <p:cNvPr id="1126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mn-lt"/>
                <a:cs typeface="+mn-cs"/>
              </a:defRPr>
            </a:lvl1pPr>
          </a:lstStyle>
          <a:p>
            <a:pPr>
              <a:defRPr/>
            </a:pPr>
            <a:r>
              <a:rPr lang="pt-PT"/>
              <a:t>1</a:t>
            </a:r>
          </a:p>
        </p:txBody>
      </p:sp>
      <p:sp>
        <p:nvSpPr>
          <p:cNvPr id="1126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mn-lt"/>
                <a:cs typeface="+mn-cs"/>
              </a:defRPr>
            </a:lvl1pPr>
          </a:lstStyle>
          <a:p>
            <a:pPr>
              <a:defRPr/>
            </a:pPr>
            <a:fld id="{F795B9F3-C8FB-49D7-AD4A-24468405D29F}" type="slidenum">
              <a:rPr lang="pt-PT"/>
              <a:pPr>
                <a:defRPr/>
              </a:pPr>
              <a:t>‹nº›</a:t>
            </a:fld>
            <a:endParaRPr lang="pt-PT"/>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push dir="r"/>
  </p:transition>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0.jpeg"/><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image" Target="../media/image21.jpe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28.jpeg"/><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0.jpeg"/><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jpe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3710"/>
            <a:ext cx="9144000" cy="214290"/>
          </a:xfrm>
          <a:prstGeom prst="rect">
            <a:avLst/>
          </a:prstGeom>
        </p:spPr>
      </p:pic>
      <p:pic>
        <p:nvPicPr>
          <p:cNvPr id="20" name="Imagem 19" descr="lambda-java8.jpg"/>
          <p:cNvPicPr>
            <a:picLocks noChangeAspect="1"/>
          </p:cNvPicPr>
          <p:nvPr/>
        </p:nvPicPr>
        <p:blipFill>
          <a:blip r:embed="rId4" cstate="print"/>
          <a:stretch>
            <a:fillRect/>
          </a:stretch>
        </p:blipFill>
        <p:spPr>
          <a:xfrm>
            <a:off x="1000100" y="4000504"/>
            <a:ext cx="1928826" cy="1886341"/>
          </a:xfrm>
          <a:prstGeom prst="rect">
            <a:avLst/>
          </a:prstGeom>
        </p:spPr>
      </p:pic>
      <p:sp>
        <p:nvSpPr>
          <p:cNvPr id="17" name="CaixaDeTexto 16"/>
          <p:cNvSpPr txBox="1"/>
          <p:nvPr/>
        </p:nvSpPr>
        <p:spPr>
          <a:xfrm>
            <a:off x="500034" y="1071546"/>
            <a:ext cx="8215370" cy="400110"/>
          </a:xfrm>
          <a:prstGeom prst="rect">
            <a:avLst/>
          </a:prstGeom>
          <a:noFill/>
        </p:spPr>
        <p:txBody>
          <a:bodyPr wrap="square" rtlCol="0">
            <a:spAutoFit/>
          </a:bodyPr>
          <a:lstStyle/>
          <a:p>
            <a:pPr algn="ctr"/>
            <a:r>
              <a:rPr lang="pt-PT" sz="2000" b="1" smtClean="0">
                <a:solidFill>
                  <a:srgbClr val="CC6600"/>
                </a:solidFill>
                <a:latin typeface="Arial Rounded MT Bold" pitchFamily="34" charset="0"/>
              </a:rPr>
              <a:t>Processamento de Dados com Streams de JAVA</a:t>
            </a:r>
          </a:p>
        </p:txBody>
      </p:sp>
      <p:sp>
        <p:nvSpPr>
          <p:cNvPr id="19" name="CaixaDeTexto 18"/>
          <p:cNvSpPr txBox="1"/>
          <p:nvPr/>
        </p:nvSpPr>
        <p:spPr>
          <a:xfrm>
            <a:off x="1714480" y="1857364"/>
            <a:ext cx="6072230" cy="1477328"/>
          </a:xfrm>
          <a:prstGeom prst="rect">
            <a:avLst/>
          </a:prstGeom>
          <a:noFill/>
        </p:spPr>
        <p:txBody>
          <a:bodyPr wrap="square" rtlCol="0">
            <a:spAutoFit/>
          </a:bodyPr>
          <a:lstStyle/>
          <a:p>
            <a:pPr algn="ctr"/>
            <a:r>
              <a:rPr lang="pt-PT" b="1" smtClean="0">
                <a:latin typeface="Arial Rounded MT Bold" pitchFamily="34" charset="0"/>
              </a:rPr>
              <a:t>F</a:t>
            </a:r>
            <a:r>
              <a:rPr lang="pt-PT" b="1" dirty="0" smtClean="0">
                <a:latin typeface="Arial Rounded MT Bold" pitchFamily="34" charset="0"/>
              </a:rPr>
              <a:t>. </a:t>
            </a:r>
            <a:r>
              <a:rPr lang="pt-PT" b="1" smtClean="0">
                <a:latin typeface="Arial Rounded MT Bold" pitchFamily="34" charset="0"/>
              </a:rPr>
              <a:t>Mário Martins</a:t>
            </a:r>
          </a:p>
          <a:p>
            <a:pPr algn="ctr"/>
            <a:r>
              <a:rPr lang="pt-PT" b="1" smtClean="0">
                <a:solidFill>
                  <a:srgbClr val="00CC99"/>
                </a:solidFill>
                <a:latin typeface="Arial Rounded MT Bold" pitchFamily="34" charset="0"/>
              </a:rPr>
              <a:t>fmm@di.uminho.pt</a:t>
            </a:r>
          </a:p>
          <a:p>
            <a:pPr algn="ctr"/>
            <a:r>
              <a:rPr lang="pt-PT" b="1" smtClean="0">
                <a:latin typeface="Arial Rounded MT Bold" pitchFamily="34" charset="0"/>
              </a:rPr>
              <a:t>DI/UM</a:t>
            </a:r>
            <a:endParaRPr lang="pt-PT" b="1" dirty="0" smtClean="0">
              <a:latin typeface="Arial Rounded MT Bold" pitchFamily="34" charset="0"/>
            </a:endParaRPr>
          </a:p>
          <a:p>
            <a:pPr algn="ctr"/>
            <a:endParaRPr lang="pt-PT" b="1" smtClean="0">
              <a:solidFill>
                <a:srgbClr val="0070C0"/>
              </a:solidFill>
              <a:latin typeface="Arial Rounded MT Bold" pitchFamily="34" charset="0"/>
            </a:endParaRPr>
          </a:p>
          <a:p>
            <a:pPr algn="ctr"/>
            <a:r>
              <a:rPr lang="pt-PT" b="1" smtClean="0">
                <a:solidFill>
                  <a:srgbClr val="0070C0"/>
                </a:solidFill>
                <a:latin typeface="Arial Rounded MT Bold" pitchFamily="34" charset="0"/>
              </a:rPr>
              <a:t>MiEI – UC – 4º ano / 2018 - 2019</a:t>
            </a:r>
            <a:endParaRPr lang="pt-PT" b="1" dirty="0">
              <a:solidFill>
                <a:srgbClr val="0070C0"/>
              </a:solidFill>
              <a:latin typeface="Arial Rounded MT Bold" pitchFamily="34" charset="0"/>
            </a:endParaRPr>
          </a:p>
        </p:txBody>
      </p:sp>
      <p:pic>
        <p:nvPicPr>
          <p:cNvPr id="12" name="Imagem 11" descr="DATA_STREAMS3.jpg"/>
          <p:cNvPicPr>
            <a:picLocks noChangeAspect="1"/>
          </p:cNvPicPr>
          <p:nvPr/>
        </p:nvPicPr>
        <p:blipFill>
          <a:blip r:embed="rId5" cstate="print"/>
          <a:stretch>
            <a:fillRect/>
          </a:stretch>
        </p:blipFill>
        <p:spPr>
          <a:xfrm>
            <a:off x="3786182" y="3714752"/>
            <a:ext cx="4143372" cy="2488095"/>
          </a:xfrm>
          <a:prstGeom prst="rect">
            <a:avLst/>
          </a:prstGeom>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sp>
        <p:nvSpPr>
          <p:cNvPr id="26636" name="Text Box 13"/>
          <p:cNvSpPr txBox="1">
            <a:spLocks noChangeArrowheads="1"/>
          </p:cNvSpPr>
          <p:nvPr/>
        </p:nvSpPr>
        <p:spPr bwMode="auto">
          <a:xfrm>
            <a:off x="357158" y="1214423"/>
            <a:ext cx="7621617" cy="400110"/>
          </a:xfrm>
          <a:prstGeom prst="rect">
            <a:avLst/>
          </a:prstGeom>
          <a:noFill/>
          <a:ln w="9525" algn="ctr">
            <a:noFill/>
            <a:miter lim="800000"/>
            <a:headEnd/>
            <a:tailEnd/>
          </a:ln>
        </p:spPr>
        <p:txBody>
          <a:bodyPr wrap="square">
            <a:spAutoFit/>
          </a:bodyPr>
          <a:lstStyle/>
          <a:p>
            <a:pPr>
              <a:spcBef>
                <a:spcPct val="50000"/>
              </a:spcBef>
            </a:pPr>
            <a:r>
              <a:rPr lang="pt-PT" sz="2000" b="1" dirty="0" smtClean="0">
                <a:solidFill>
                  <a:srgbClr val="CC3300"/>
                </a:solidFill>
                <a:latin typeface="Arial Rounded MT Bold" pitchFamily="34" charset="0"/>
              </a:rPr>
              <a:t>As grandes novidades</a:t>
            </a:r>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3710"/>
            <a:ext cx="9144000" cy="21429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pic>
        <p:nvPicPr>
          <p:cNvPr id="12" name="Imagem 11" descr="JAVA8_REVOLUTION1.jpg"/>
          <p:cNvPicPr>
            <a:picLocks noChangeAspect="1"/>
          </p:cNvPicPr>
          <p:nvPr/>
        </p:nvPicPr>
        <p:blipFill>
          <a:blip r:embed="rId5" cstate="print"/>
          <a:stretch>
            <a:fillRect/>
          </a:stretch>
        </p:blipFill>
        <p:spPr>
          <a:xfrm>
            <a:off x="714348" y="2357430"/>
            <a:ext cx="8072494" cy="3429024"/>
          </a:xfrm>
          <a:prstGeom prst="rect">
            <a:avLst/>
          </a:prstGeom>
        </p:spPr>
      </p:pic>
      <p:cxnSp>
        <p:nvCxnSpPr>
          <p:cNvPr id="14" name="Conexão recta 13"/>
          <p:cNvCxnSpPr/>
          <p:nvPr/>
        </p:nvCxnSpPr>
        <p:spPr bwMode="auto">
          <a:xfrm>
            <a:off x="1500166" y="4714884"/>
            <a:ext cx="5643602" cy="1588"/>
          </a:xfrm>
          <a:prstGeom prst="line">
            <a:avLst/>
          </a:prstGeom>
          <a:ln>
            <a:solidFill>
              <a:srgbClr val="00CC99"/>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9" name="Conexão recta 18"/>
          <p:cNvCxnSpPr/>
          <p:nvPr/>
        </p:nvCxnSpPr>
        <p:spPr bwMode="auto">
          <a:xfrm>
            <a:off x="2357422" y="5643578"/>
            <a:ext cx="2500330" cy="1588"/>
          </a:xfrm>
          <a:prstGeom prst="line">
            <a:avLst/>
          </a:prstGeom>
          <a:ln>
            <a:solidFill>
              <a:srgbClr val="CC33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20" name="Imagem 19" descr="LANCAMENTO_JAVA8.jpg"/>
          <p:cNvPicPr>
            <a:picLocks noChangeAspect="1"/>
          </p:cNvPicPr>
          <p:nvPr/>
        </p:nvPicPr>
        <p:blipFill>
          <a:blip r:embed="rId6" cstate="print"/>
          <a:stretch>
            <a:fillRect/>
          </a:stretch>
        </p:blipFill>
        <p:spPr>
          <a:xfrm>
            <a:off x="4572000" y="1142985"/>
            <a:ext cx="3714776" cy="1092924"/>
          </a:xfrm>
          <a:prstGeom prst="rect">
            <a:avLst/>
          </a:prstGeom>
        </p:spPr>
      </p:pic>
      <p:sp>
        <p:nvSpPr>
          <p:cNvPr id="22" name="CaixaDeTexto 21"/>
          <p:cNvSpPr txBox="1"/>
          <p:nvPr/>
        </p:nvSpPr>
        <p:spPr>
          <a:xfrm>
            <a:off x="1000100" y="6072206"/>
            <a:ext cx="7000924" cy="369332"/>
          </a:xfrm>
          <a:prstGeom prst="rect">
            <a:avLst/>
          </a:prstGeom>
          <a:noFill/>
        </p:spPr>
        <p:txBody>
          <a:bodyPr wrap="square" rtlCol="0">
            <a:spAutoFit/>
          </a:bodyPr>
          <a:lstStyle/>
          <a:p>
            <a:r>
              <a:rPr lang="pt-PT" b="1" dirty="0" smtClean="0">
                <a:solidFill>
                  <a:srgbClr val="0070C0"/>
                </a:solidFill>
              </a:rPr>
              <a:t>JSR = Java </a:t>
            </a:r>
            <a:r>
              <a:rPr lang="pt-PT" b="1" dirty="0" err="1" smtClean="0">
                <a:solidFill>
                  <a:srgbClr val="0070C0"/>
                </a:solidFill>
              </a:rPr>
              <a:t>Specification</a:t>
            </a:r>
            <a:r>
              <a:rPr lang="pt-PT" b="1" dirty="0" smtClean="0">
                <a:solidFill>
                  <a:srgbClr val="0070C0"/>
                </a:solidFill>
              </a:rPr>
              <a:t> </a:t>
            </a:r>
            <a:r>
              <a:rPr lang="pt-PT" b="1" dirty="0" err="1" smtClean="0">
                <a:solidFill>
                  <a:srgbClr val="0070C0"/>
                </a:solidFill>
              </a:rPr>
              <a:t>Request</a:t>
            </a:r>
            <a:r>
              <a:rPr lang="pt-PT" b="1" dirty="0" smtClean="0">
                <a:solidFill>
                  <a:srgbClr val="0070C0"/>
                </a:solidFill>
              </a:rPr>
              <a:t> </a:t>
            </a:r>
            <a:endParaRPr lang="pt-PT" b="1" dirty="0">
              <a:solidFill>
                <a:srgbClr val="0070C0"/>
              </a:solidFill>
            </a:endParaRPr>
          </a:p>
        </p:txBody>
      </p:sp>
      <p:sp>
        <p:nvSpPr>
          <p:cNvPr id="18" name="CaixaDeTexto 17"/>
          <p:cNvSpPr txBox="1"/>
          <p:nvPr/>
        </p:nvSpPr>
        <p:spPr>
          <a:xfrm>
            <a:off x="6572264" y="1785926"/>
            <a:ext cx="785818" cy="369332"/>
          </a:xfrm>
          <a:prstGeom prst="rect">
            <a:avLst/>
          </a:prstGeom>
          <a:solidFill>
            <a:schemeClr val="accent5">
              <a:lumMod val="75000"/>
            </a:schemeClr>
          </a:solidFill>
        </p:spPr>
        <p:txBody>
          <a:bodyPr wrap="square" rtlCol="0">
            <a:spAutoFit/>
          </a:bodyPr>
          <a:lstStyle/>
          <a:p>
            <a:r>
              <a:rPr lang="pt-PT" smtClean="0">
                <a:latin typeface="Franklin Gothic Book" pitchFamily="34" charset="0"/>
              </a:rPr>
              <a:t>2014</a:t>
            </a:r>
            <a:endParaRPr lang="pt-PT" dirty="0">
              <a:latin typeface="Franklin Gothic Book" pitchFamily="34" charset="0"/>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sp>
        <p:nvSpPr>
          <p:cNvPr id="26636"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Novidades e Impacto</a:t>
            </a:r>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3" name="CaixaDeTexto 12"/>
          <p:cNvSpPr txBox="1"/>
          <p:nvPr/>
        </p:nvSpPr>
        <p:spPr>
          <a:xfrm>
            <a:off x="500034" y="1714488"/>
            <a:ext cx="8286808" cy="369332"/>
          </a:xfrm>
          <a:prstGeom prst="rect">
            <a:avLst/>
          </a:prstGeom>
          <a:noFill/>
        </p:spPr>
        <p:txBody>
          <a:bodyPr wrap="square" rtlCol="0">
            <a:spAutoFit/>
          </a:bodyPr>
          <a:lstStyle/>
          <a:p>
            <a:r>
              <a:rPr lang="pt-PT" dirty="0" smtClean="0">
                <a:latin typeface="Arial Rounded MT Bold" pitchFamily="34" charset="0"/>
                <a:sym typeface="Wingdings 2"/>
              </a:rPr>
              <a:t> </a:t>
            </a:r>
            <a:r>
              <a:rPr lang="pt-PT" dirty="0" smtClean="0">
                <a:solidFill>
                  <a:srgbClr val="00CC99"/>
                </a:solidFill>
                <a:latin typeface="Arial Rounded MT Bold" pitchFamily="34" charset="0"/>
                <a:sym typeface="Wingdings 2"/>
              </a:rPr>
              <a:t></a:t>
            </a:r>
            <a:r>
              <a:rPr lang="pt-PT" dirty="0" smtClean="0">
                <a:latin typeface="Arial Rounded MT Bold" pitchFamily="34" charset="0"/>
                <a:sym typeface="Wingdings 2"/>
              </a:rPr>
              <a:t>  Java8 passa a ter </a:t>
            </a:r>
            <a:r>
              <a:rPr lang="pt-PT" dirty="0" smtClean="0">
                <a:solidFill>
                  <a:srgbClr val="00B0F0"/>
                </a:solidFill>
                <a:latin typeface="Arial Rounded MT Bold" pitchFamily="34" charset="0"/>
                <a:sym typeface="Wingdings 2"/>
              </a:rPr>
              <a:t>construções funcionais</a:t>
            </a:r>
            <a:r>
              <a:rPr lang="pt-PT" dirty="0" smtClean="0">
                <a:latin typeface="Arial Rounded MT Bold" pitchFamily="34" charset="0"/>
                <a:sym typeface="Wingdings 2"/>
              </a:rPr>
              <a:t> juntamente com POO;</a:t>
            </a:r>
          </a:p>
        </p:txBody>
      </p:sp>
      <p:sp>
        <p:nvSpPr>
          <p:cNvPr id="14" name="CaixaDeTexto 13"/>
          <p:cNvSpPr txBox="1"/>
          <p:nvPr/>
        </p:nvSpPr>
        <p:spPr>
          <a:xfrm>
            <a:off x="500034" y="2214554"/>
            <a:ext cx="8286808" cy="646331"/>
          </a:xfrm>
          <a:prstGeom prst="rect">
            <a:avLst/>
          </a:prstGeom>
          <a:noFill/>
        </p:spPr>
        <p:txBody>
          <a:bodyPr wrap="square" rtlCol="0">
            <a:spAutoFit/>
          </a:bodyPr>
          <a:lstStyle/>
          <a:p>
            <a:r>
              <a:rPr lang="pt-PT" dirty="0" smtClean="0">
                <a:latin typeface="Arial Rounded MT Bold" pitchFamily="34" charset="0"/>
                <a:sym typeface="Wingdings 2"/>
              </a:rPr>
              <a:t> </a:t>
            </a:r>
            <a:r>
              <a:rPr lang="pt-PT" dirty="0" smtClean="0">
                <a:solidFill>
                  <a:srgbClr val="00CC99"/>
                </a:solidFill>
                <a:latin typeface="Arial Rounded MT Bold" pitchFamily="34" charset="0"/>
                <a:sym typeface="Wingdings 2"/>
              </a:rPr>
              <a:t></a:t>
            </a:r>
            <a:r>
              <a:rPr lang="pt-PT" dirty="0" smtClean="0">
                <a:latin typeface="Arial Rounded MT Bold" pitchFamily="34" charset="0"/>
                <a:sym typeface="Wingdings 2"/>
              </a:rPr>
              <a:t>  Java8 passa a ter </a:t>
            </a:r>
            <a:r>
              <a:rPr lang="pt-PT" dirty="0" smtClean="0">
                <a:solidFill>
                  <a:srgbClr val="00B0F0"/>
                </a:solidFill>
                <a:latin typeface="Arial Rounded MT Bold" pitchFamily="34" charset="0"/>
                <a:sym typeface="Wingdings 2"/>
              </a:rPr>
              <a:t>funções </a:t>
            </a:r>
            <a:r>
              <a:rPr lang="pt-PT" dirty="0" smtClean="0">
                <a:latin typeface="Arial Rounded MT Bold" pitchFamily="34" charset="0"/>
                <a:sym typeface="Wingdings 2"/>
              </a:rPr>
              <a:t>+</a:t>
            </a:r>
            <a:r>
              <a:rPr lang="pt-PT" dirty="0" smtClean="0">
                <a:solidFill>
                  <a:srgbClr val="00B0F0"/>
                </a:solidFill>
                <a:latin typeface="Arial Rounded MT Bold" pitchFamily="34" charset="0"/>
                <a:sym typeface="Wingdings 2"/>
              </a:rPr>
              <a:t> “</a:t>
            </a:r>
            <a:r>
              <a:rPr lang="pt-PT" dirty="0" err="1" smtClean="0">
                <a:solidFill>
                  <a:srgbClr val="00B0F0"/>
                </a:solidFill>
                <a:latin typeface="Arial Rounded MT Bold" pitchFamily="34" charset="0"/>
                <a:sym typeface="Wingdings 2"/>
              </a:rPr>
              <a:t>closures</a:t>
            </a:r>
            <a:r>
              <a:rPr lang="pt-PT" dirty="0" smtClean="0">
                <a:solidFill>
                  <a:srgbClr val="00B0F0"/>
                </a:solidFill>
                <a:latin typeface="Arial Rounded MT Bold" pitchFamily="34" charset="0"/>
                <a:sym typeface="Wingdings 2"/>
              </a:rPr>
              <a:t>”</a:t>
            </a:r>
            <a:r>
              <a:rPr lang="pt-PT" dirty="0" smtClean="0">
                <a:latin typeface="Arial Rounded MT Bold" pitchFamily="34" charset="0"/>
                <a:sym typeface="Wingdings 2"/>
              </a:rPr>
              <a:t> (evitando outras construções</a:t>
            </a:r>
            <a:br>
              <a:rPr lang="pt-PT" dirty="0" smtClean="0">
                <a:latin typeface="Arial Rounded MT Bold" pitchFamily="34" charset="0"/>
                <a:sym typeface="Wingdings 2"/>
              </a:rPr>
            </a:br>
            <a:r>
              <a:rPr lang="pt-PT" dirty="0" smtClean="0">
                <a:latin typeface="Arial Rounded MT Bold" pitchFamily="34" charset="0"/>
                <a:sym typeface="Wingdings 2"/>
              </a:rPr>
              <a:t>       pouco conhecidas e usadas, como </a:t>
            </a:r>
            <a:r>
              <a:rPr lang="pt-PT" dirty="0" smtClean="0">
                <a:solidFill>
                  <a:srgbClr val="FF0000"/>
                </a:solidFill>
                <a:latin typeface="Arial Rounded MT Bold" pitchFamily="34" charset="0"/>
                <a:sym typeface="Wingdings 2"/>
              </a:rPr>
              <a:t>classes anónimas </a:t>
            </a:r>
            <a:r>
              <a:rPr lang="pt-PT" dirty="0" smtClean="0">
                <a:latin typeface="Arial Rounded MT Bold" pitchFamily="34" charset="0"/>
                <a:sym typeface="Wingdings 2"/>
              </a:rPr>
              <a:t>ou</a:t>
            </a:r>
            <a:r>
              <a:rPr lang="pt-PT" dirty="0" smtClean="0">
                <a:solidFill>
                  <a:srgbClr val="FF0000"/>
                </a:solidFill>
                <a:latin typeface="Arial Rounded MT Bold" pitchFamily="34" charset="0"/>
                <a:sym typeface="Wingdings 2"/>
              </a:rPr>
              <a:t> internas</a:t>
            </a:r>
            <a:r>
              <a:rPr lang="pt-PT" dirty="0" smtClean="0">
                <a:latin typeface="Arial Rounded MT Bold" pitchFamily="34" charset="0"/>
                <a:sym typeface="Wingdings 2"/>
              </a:rPr>
              <a:t>);</a:t>
            </a:r>
          </a:p>
        </p:txBody>
      </p:sp>
      <p:sp>
        <p:nvSpPr>
          <p:cNvPr id="18" name="CaixaDeTexto 17"/>
          <p:cNvSpPr txBox="1"/>
          <p:nvPr/>
        </p:nvSpPr>
        <p:spPr>
          <a:xfrm>
            <a:off x="500034" y="3000372"/>
            <a:ext cx="8429684" cy="1477328"/>
          </a:xfrm>
          <a:prstGeom prst="rect">
            <a:avLst/>
          </a:prstGeom>
          <a:noFill/>
        </p:spPr>
        <p:txBody>
          <a:bodyPr wrap="square" rtlCol="0">
            <a:spAutoFit/>
          </a:bodyPr>
          <a:lstStyle/>
          <a:p>
            <a:r>
              <a:rPr lang="pt-PT" dirty="0" smtClean="0">
                <a:latin typeface="Arial Rounded MT Bold" pitchFamily="34" charset="0"/>
                <a:sym typeface="Wingdings 2"/>
              </a:rPr>
              <a:t> </a:t>
            </a:r>
            <a:r>
              <a:rPr lang="pt-PT" dirty="0" smtClean="0">
                <a:solidFill>
                  <a:srgbClr val="00CC99"/>
                </a:solidFill>
                <a:latin typeface="Arial Rounded MT Bold" pitchFamily="34" charset="0"/>
                <a:sym typeface="Wingdings 2"/>
              </a:rPr>
              <a:t></a:t>
            </a:r>
            <a:r>
              <a:rPr lang="pt-PT" dirty="0" smtClean="0">
                <a:latin typeface="Arial Rounded MT Bold" pitchFamily="34" charset="0"/>
                <a:sym typeface="Wingdings 2"/>
              </a:rPr>
              <a:t>  Java8 passa a ter </a:t>
            </a:r>
            <a:r>
              <a:rPr lang="pt-PT" dirty="0" smtClean="0">
                <a:solidFill>
                  <a:srgbClr val="00B0F0"/>
                </a:solidFill>
                <a:latin typeface="Arial Rounded MT Bold" pitchFamily="34" charset="0"/>
                <a:sym typeface="Wingdings 2"/>
              </a:rPr>
              <a:t>“</a:t>
            </a:r>
            <a:r>
              <a:rPr lang="pt-PT" dirty="0" err="1" smtClean="0">
                <a:solidFill>
                  <a:srgbClr val="00B0F0"/>
                </a:solidFill>
                <a:latin typeface="Arial Rounded MT Bold" pitchFamily="34" charset="0"/>
                <a:sym typeface="Wingdings 2"/>
              </a:rPr>
              <a:t>streams</a:t>
            </a:r>
            <a:r>
              <a:rPr lang="pt-PT" dirty="0" smtClean="0">
                <a:solidFill>
                  <a:srgbClr val="00B0F0"/>
                </a:solidFill>
                <a:latin typeface="Arial Rounded MT Bold" pitchFamily="34" charset="0"/>
                <a:sym typeface="Wingdings 2"/>
              </a:rPr>
              <a:t> de objectos e de tipos simples”</a:t>
            </a:r>
            <a:r>
              <a:rPr lang="pt-PT" dirty="0" smtClean="0">
                <a:latin typeface="Arial Rounded MT Bold" pitchFamily="34" charset="0"/>
                <a:sym typeface="Wingdings 2"/>
              </a:rPr>
              <a:t>, ou seja, </a:t>
            </a:r>
            <a:br>
              <a:rPr lang="pt-PT" dirty="0" smtClean="0">
                <a:latin typeface="Arial Rounded MT Bold" pitchFamily="34" charset="0"/>
                <a:sym typeface="Wingdings 2"/>
              </a:rPr>
            </a:br>
            <a:r>
              <a:rPr lang="pt-PT" dirty="0" smtClean="0">
                <a:latin typeface="Arial Rounded MT Bold" pitchFamily="34" charset="0"/>
                <a:sym typeface="Wingdings 2"/>
              </a:rPr>
              <a:t>       o equivalente funcional a listas infinitas, “</a:t>
            </a:r>
            <a:r>
              <a:rPr lang="pt-PT" dirty="0" err="1" smtClean="0">
                <a:latin typeface="Arial Rounded MT Bold" pitchFamily="34" charset="0"/>
                <a:sym typeface="Wingdings 2"/>
              </a:rPr>
              <a:t>lazy</a:t>
            </a:r>
            <a:r>
              <a:rPr lang="pt-PT" dirty="0" smtClean="0">
                <a:latin typeface="Arial Rounded MT Bold" pitchFamily="34" charset="0"/>
                <a:sym typeface="Wingdings 2"/>
              </a:rPr>
              <a:t>”, </a:t>
            </a:r>
            <a:r>
              <a:rPr lang="pt-PT" dirty="0" err="1" smtClean="0">
                <a:latin typeface="Arial Rounded MT Bold" pitchFamily="34" charset="0"/>
                <a:sym typeface="Wingdings 2"/>
              </a:rPr>
              <a:t>paralelizáveis</a:t>
            </a:r>
            <a:r>
              <a:rPr lang="pt-PT" dirty="0" smtClean="0">
                <a:latin typeface="Arial Rounded MT Bold" pitchFamily="34" charset="0"/>
                <a:sym typeface="Wingdings 2"/>
              </a:rPr>
              <a:t> e que</a:t>
            </a:r>
            <a:br>
              <a:rPr lang="pt-PT" dirty="0" smtClean="0">
                <a:latin typeface="Arial Rounded MT Bold" pitchFamily="34" charset="0"/>
                <a:sym typeface="Wingdings 2"/>
              </a:rPr>
            </a:br>
            <a:r>
              <a:rPr lang="pt-PT" dirty="0" smtClean="0">
                <a:latin typeface="Arial Rounded MT Bold" pitchFamily="34" charset="0"/>
                <a:sym typeface="Wingdings 2"/>
              </a:rPr>
              <a:t>       podem ser filtradas (</a:t>
            </a:r>
            <a:r>
              <a:rPr lang="pt-PT" dirty="0" err="1" smtClean="0">
                <a:latin typeface="Arial Rounded MT Bold" pitchFamily="34" charset="0"/>
                <a:sym typeface="Wingdings 2"/>
              </a:rPr>
              <a:t>filter</a:t>
            </a:r>
            <a:r>
              <a:rPr lang="pt-PT" dirty="0" smtClean="0">
                <a:latin typeface="Arial Rounded MT Bold" pitchFamily="34" charset="0"/>
                <a:sym typeface="Wingdings 2"/>
              </a:rPr>
              <a:t>), transformadas (</a:t>
            </a:r>
            <a:r>
              <a:rPr lang="pt-PT" dirty="0" err="1" smtClean="0">
                <a:latin typeface="Arial Rounded MT Bold" pitchFamily="34" charset="0"/>
                <a:sym typeface="Wingdings 2"/>
              </a:rPr>
              <a:t>map</a:t>
            </a:r>
            <a:r>
              <a:rPr lang="pt-PT" dirty="0" smtClean="0">
                <a:latin typeface="Arial Rounded MT Bold" pitchFamily="34" charset="0"/>
                <a:sym typeface="Wingdings 2"/>
              </a:rPr>
              <a:t>), reduzidas (</a:t>
            </a:r>
            <a:r>
              <a:rPr lang="pt-PT" dirty="0" err="1" smtClean="0">
                <a:latin typeface="Arial Rounded MT Bold" pitchFamily="34" charset="0"/>
                <a:sym typeface="Wingdings 2"/>
              </a:rPr>
              <a:t>reduce</a:t>
            </a:r>
            <a:r>
              <a:rPr lang="pt-PT" dirty="0" smtClean="0">
                <a:latin typeface="Arial Rounded MT Bold" pitchFamily="34" charset="0"/>
                <a:sym typeface="Wingdings 2"/>
              </a:rPr>
              <a:t>),</a:t>
            </a:r>
            <a:br>
              <a:rPr lang="pt-PT" dirty="0" smtClean="0">
                <a:latin typeface="Arial Rounded MT Bold" pitchFamily="34" charset="0"/>
                <a:sym typeface="Wingdings 2"/>
              </a:rPr>
            </a:br>
            <a:r>
              <a:rPr lang="pt-PT" dirty="0" smtClean="0">
                <a:latin typeface="Arial Rounded MT Bold" pitchFamily="34" charset="0"/>
                <a:sym typeface="Wingdings 2"/>
              </a:rPr>
              <a:t>       colectadas (</a:t>
            </a:r>
            <a:r>
              <a:rPr lang="pt-PT" dirty="0" err="1" smtClean="0">
                <a:latin typeface="Arial Rounded MT Bold" pitchFamily="34" charset="0"/>
                <a:sym typeface="Wingdings 2"/>
              </a:rPr>
              <a:t>collect</a:t>
            </a:r>
            <a:r>
              <a:rPr lang="pt-PT" dirty="0" smtClean="0">
                <a:latin typeface="Arial Rounded MT Bold" pitchFamily="34" charset="0"/>
                <a:sym typeface="Wingdings 2"/>
              </a:rPr>
              <a:t>), e muitas outras operações, funcionais ou não,</a:t>
            </a:r>
            <a:br>
              <a:rPr lang="pt-PT" dirty="0" smtClean="0">
                <a:latin typeface="Arial Rounded MT Bold" pitchFamily="34" charset="0"/>
                <a:sym typeface="Wingdings 2"/>
              </a:rPr>
            </a:br>
            <a:r>
              <a:rPr lang="pt-PT" dirty="0" smtClean="0">
                <a:latin typeface="Arial Rounded MT Bold" pitchFamily="34" charset="0"/>
                <a:sym typeface="Wingdings 2"/>
              </a:rPr>
              <a:t>       como calcular o máximo de uma </a:t>
            </a:r>
            <a:r>
              <a:rPr lang="pt-PT" dirty="0" err="1" smtClean="0">
                <a:solidFill>
                  <a:srgbClr val="00B0F0"/>
                </a:solidFill>
                <a:latin typeface="Arial Rounded MT Bold" pitchFamily="34" charset="0"/>
                <a:sym typeface="Wingdings 2"/>
              </a:rPr>
              <a:t>stream</a:t>
            </a:r>
            <a:r>
              <a:rPr lang="pt-PT" dirty="0" smtClean="0">
                <a:solidFill>
                  <a:srgbClr val="00B0F0"/>
                </a:solidFill>
                <a:latin typeface="Arial Rounded MT Bold" pitchFamily="34" charset="0"/>
                <a:sym typeface="Wingdings 2"/>
              </a:rPr>
              <a:t> </a:t>
            </a:r>
            <a:r>
              <a:rPr lang="pt-PT" dirty="0" smtClean="0">
                <a:latin typeface="Arial Rounded MT Bold" pitchFamily="34" charset="0"/>
                <a:sym typeface="Wingdings 2"/>
              </a:rPr>
              <a:t>dada a função de cálculo, etc.;</a:t>
            </a:r>
          </a:p>
        </p:txBody>
      </p:sp>
      <p:sp>
        <p:nvSpPr>
          <p:cNvPr id="19" name="CaixaDeTexto 18"/>
          <p:cNvSpPr txBox="1"/>
          <p:nvPr/>
        </p:nvSpPr>
        <p:spPr>
          <a:xfrm>
            <a:off x="500034" y="4572008"/>
            <a:ext cx="8429684" cy="1477328"/>
          </a:xfrm>
          <a:prstGeom prst="rect">
            <a:avLst/>
          </a:prstGeom>
          <a:noFill/>
        </p:spPr>
        <p:txBody>
          <a:bodyPr wrap="square" rtlCol="0">
            <a:spAutoFit/>
          </a:bodyPr>
          <a:lstStyle/>
          <a:p>
            <a:r>
              <a:rPr lang="pt-PT" dirty="0" smtClean="0">
                <a:latin typeface="Arial Rounded MT Bold" pitchFamily="34" charset="0"/>
                <a:sym typeface="Wingdings 2"/>
              </a:rPr>
              <a:t> </a:t>
            </a:r>
            <a:r>
              <a:rPr lang="pt-PT" dirty="0" smtClean="0">
                <a:solidFill>
                  <a:srgbClr val="00CC99"/>
                </a:solidFill>
                <a:latin typeface="Arial Rounded MT Bold" pitchFamily="34" charset="0"/>
                <a:sym typeface="Wingdings 2"/>
              </a:rPr>
              <a:t>  </a:t>
            </a:r>
            <a:r>
              <a:rPr lang="pt-PT" dirty="0" smtClean="0">
                <a:latin typeface="Arial Rounded MT Bold" pitchFamily="34" charset="0"/>
                <a:sym typeface="Wingdings 2"/>
              </a:rPr>
              <a:t>Em termos práticos e objectivos, como veremos, as </a:t>
            </a:r>
            <a:r>
              <a:rPr lang="pt-PT" dirty="0" err="1" smtClean="0">
                <a:solidFill>
                  <a:srgbClr val="00B0F0"/>
                </a:solidFill>
                <a:latin typeface="Arial Rounded MT Bold" pitchFamily="34" charset="0"/>
                <a:sym typeface="Wingdings 2"/>
              </a:rPr>
              <a:t>streams</a:t>
            </a:r>
            <a:r>
              <a:rPr lang="pt-PT" dirty="0" smtClean="0">
                <a:solidFill>
                  <a:srgbClr val="00B0F0"/>
                </a:solidFill>
                <a:latin typeface="Arial Rounded MT Bold" pitchFamily="34" charset="0"/>
                <a:sym typeface="Wingdings 2"/>
              </a:rPr>
              <a:t> </a:t>
            </a:r>
            <a:r>
              <a:rPr lang="pt-PT" dirty="0" smtClean="0">
                <a:latin typeface="Arial Rounded MT Bold" pitchFamily="34" charset="0"/>
                <a:sym typeface="Wingdings 2"/>
              </a:rPr>
              <a:t>de Java8,</a:t>
            </a:r>
            <a:br>
              <a:rPr lang="pt-PT" dirty="0" smtClean="0">
                <a:latin typeface="Arial Rounded MT Bold" pitchFamily="34" charset="0"/>
                <a:sym typeface="Wingdings 2"/>
              </a:rPr>
            </a:br>
            <a:r>
              <a:rPr lang="pt-PT" dirty="0" smtClean="0">
                <a:latin typeface="Arial Rounded MT Bold" pitchFamily="34" charset="0"/>
                <a:sym typeface="Wingdings 2"/>
              </a:rPr>
              <a:t>       cf. </a:t>
            </a:r>
            <a:r>
              <a:rPr lang="pt-PT" dirty="0" err="1" smtClean="0">
                <a:solidFill>
                  <a:srgbClr val="00B0F0"/>
                </a:solidFill>
                <a:latin typeface="Arial Rounded MT Bold" pitchFamily="34" charset="0"/>
                <a:sym typeface="Wingdings 2"/>
              </a:rPr>
              <a:t>java.util.stream</a:t>
            </a:r>
            <a:r>
              <a:rPr lang="pt-PT" dirty="0" smtClean="0">
                <a:solidFill>
                  <a:srgbClr val="00B0F0"/>
                </a:solidFill>
                <a:latin typeface="Arial Rounded MT Bold" pitchFamily="34" charset="0"/>
                <a:sym typeface="Wingdings 2"/>
              </a:rPr>
              <a:t> </a:t>
            </a:r>
            <a:r>
              <a:rPr lang="pt-PT" dirty="0" smtClean="0">
                <a:latin typeface="Arial Rounded MT Bold" pitchFamily="34" charset="0"/>
                <a:sym typeface="Wingdings 2"/>
              </a:rPr>
              <a:t>API, em conjunto com o </a:t>
            </a:r>
            <a:r>
              <a:rPr lang="pt-PT" err="1" smtClean="0">
                <a:latin typeface="Arial Rounded MT Bold" pitchFamily="34" charset="0"/>
                <a:sym typeface="Wingdings 2"/>
              </a:rPr>
              <a:t>package</a:t>
            </a:r>
            <a:r>
              <a:rPr lang="pt-PT" smtClean="0">
                <a:latin typeface="Arial Rounded MT Bold" pitchFamily="34" charset="0"/>
                <a:sym typeface="Wingdings 2"/>
              </a:rPr>
              <a:t> </a:t>
            </a:r>
            <a:r>
              <a:rPr lang="pt-PT" smtClean="0">
                <a:solidFill>
                  <a:srgbClr val="00B0F0"/>
                </a:solidFill>
                <a:latin typeface="Arial Rounded MT Bold" pitchFamily="34" charset="0"/>
                <a:sym typeface="Wingdings 2"/>
              </a:rPr>
              <a:t>java.util. function</a:t>
            </a:r>
            <a:r>
              <a:rPr lang="pt-PT" smtClean="0">
                <a:latin typeface="Arial Rounded MT Bold" pitchFamily="34" charset="0"/>
                <a:sym typeface="Wingdings 2"/>
              </a:rPr>
              <a:t>, </a:t>
            </a:r>
            <a:r>
              <a:rPr lang="pt-PT" dirty="0" smtClean="0">
                <a:latin typeface="Arial Rounded MT Bold" pitchFamily="34" charset="0"/>
                <a:sym typeface="Wingdings 2"/>
              </a:rPr>
              <a:t/>
            </a:r>
            <a:br>
              <a:rPr lang="pt-PT" dirty="0" smtClean="0">
                <a:latin typeface="Arial Rounded MT Bold" pitchFamily="34" charset="0"/>
                <a:sym typeface="Wingdings 2"/>
              </a:rPr>
            </a:br>
            <a:r>
              <a:rPr lang="pt-PT" smtClean="0">
                <a:latin typeface="Arial Rounded MT Bold" pitchFamily="34" charset="0"/>
                <a:sym typeface="Wingdings 2"/>
              </a:rPr>
              <a:t>       tornam </a:t>
            </a:r>
            <a:r>
              <a:rPr lang="pt-PT" dirty="0" smtClean="0">
                <a:latin typeface="Arial Rounded MT Bold" pitchFamily="34" charset="0"/>
                <a:sym typeface="Wingdings 2"/>
              </a:rPr>
              <a:t>a programação com </a:t>
            </a:r>
            <a:r>
              <a:rPr lang="pt-PT" dirty="0" smtClean="0">
                <a:solidFill>
                  <a:srgbClr val="00CC99"/>
                </a:solidFill>
                <a:latin typeface="Arial Rounded MT Bold" pitchFamily="34" charset="0"/>
                <a:sym typeface="Wingdings 2"/>
              </a:rPr>
              <a:t>colecções</a:t>
            </a:r>
            <a:r>
              <a:rPr lang="pt-PT" dirty="0" smtClean="0">
                <a:latin typeface="Arial Rounded MT Bold" pitchFamily="34" charset="0"/>
                <a:sym typeface="Wingdings 2"/>
              </a:rPr>
              <a:t> em Java completamente </a:t>
            </a:r>
            <a:r>
              <a:rPr lang="pt-PT" dirty="0" err="1" smtClean="0">
                <a:latin typeface="Arial Rounded MT Bold" pitchFamily="34" charset="0"/>
                <a:sym typeface="Wingdings 2"/>
              </a:rPr>
              <a:t>dife-</a:t>
            </a:r>
            <a:r>
              <a:rPr lang="pt-PT" dirty="0" smtClean="0">
                <a:latin typeface="Arial Rounded MT Bold" pitchFamily="34" charset="0"/>
                <a:sym typeface="Wingdings 2"/>
              </a:rPr>
              <a:t/>
            </a:r>
            <a:br>
              <a:rPr lang="pt-PT" dirty="0" smtClean="0">
                <a:latin typeface="Arial Rounded MT Bold" pitchFamily="34" charset="0"/>
                <a:sym typeface="Wingdings 2"/>
              </a:rPr>
            </a:br>
            <a:r>
              <a:rPr lang="pt-PT" dirty="0" smtClean="0">
                <a:latin typeface="Arial Rounded MT Bold" pitchFamily="34" charset="0"/>
                <a:sym typeface="Wingdings 2"/>
              </a:rPr>
              <a:t>       rente, introduzindo a diferença entre </a:t>
            </a:r>
            <a:r>
              <a:rPr lang="pt-PT" dirty="0" err="1" smtClean="0">
                <a:solidFill>
                  <a:srgbClr val="FF3300"/>
                </a:solidFill>
                <a:latin typeface="Arial Rounded MT Bold" pitchFamily="34" charset="0"/>
                <a:sym typeface="Wingdings 2"/>
              </a:rPr>
              <a:t>internal</a:t>
            </a:r>
            <a:r>
              <a:rPr lang="pt-PT" dirty="0" smtClean="0">
                <a:solidFill>
                  <a:srgbClr val="FF3300"/>
                </a:solidFill>
                <a:latin typeface="Arial Rounded MT Bold" pitchFamily="34" charset="0"/>
                <a:sym typeface="Wingdings 2"/>
              </a:rPr>
              <a:t> </a:t>
            </a:r>
            <a:r>
              <a:rPr lang="pt-PT" dirty="0" smtClean="0">
                <a:latin typeface="Arial Rounded MT Bold" pitchFamily="34" charset="0"/>
                <a:sym typeface="Wingdings 2"/>
              </a:rPr>
              <a:t>e</a:t>
            </a:r>
            <a:r>
              <a:rPr lang="pt-PT" dirty="0" smtClean="0">
                <a:solidFill>
                  <a:srgbClr val="FF3300"/>
                </a:solidFill>
                <a:latin typeface="Arial Rounded MT Bold" pitchFamily="34" charset="0"/>
                <a:sym typeface="Wingdings 2"/>
              </a:rPr>
              <a:t> </a:t>
            </a:r>
            <a:r>
              <a:rPr lang="pt-PT" dirty="0" err="1" smtClean="0">
                <a:solidFill>
                  <a:srgbClr val="FF3300"/>
                </a:solidFill>
                <a:latin typeface="Arial Rounded MT Bold" pitchFamily="34" charset="0"/>
                <a:sym typeface="Wingdings 2"/>
              </a:rPr>
              <a:t>external</a:t>
            </a:r>
            <a:r>
              <a:rPr lang="pt-PT" dirty="0" smtClean="0">
                <a:solidFill>
                  <a:srgbClr val="FF3300"/>
                </a:solidFill>
                <a:latin typeface="Arial Rounded MT Bold" pitchFamily="34" charset="0"/>
                <a:sym typeface="Wingdings 2"/>
              </a:rPr>
              <a:t> </a:t>
            </a:r>
            <a:r>
              <a:rPr lang="pt-PT" dirty="0" err="1" smtClean="0">
                <a:solidFill>
                  <a:srgbClr val="FF3300"/>
                </a:solidFill>
                <a:latin typeface="Arial Rounded MT Bold" pitchFamily="34" charset="0"/>
                <a:sym typeface="Wingdings 2"/>
              </a:rPr>
              <a:t>iteration</a:t>
            </a:r>
            <a:r>
              <a:rPr lang="pt-PT" dirty="0" smtClean="0">
                <a:latin typeface="Arial Rounded MT Bold" pitchFamily="34" charset="0"/>
                <a:sym typeface="Wingdings 2"/>
              </a:rPr>
              <a:t>, e,</a:t>
            </a:r>
            <a:br>
              <a:rPr lang="pt-PT" dirty="0" smtClean="0">
                <a:latin typeface="Arial Rounded MT Bold" pitchFamily="34" charset="0"/>
                <a:sym typeface="Wingdings 2"/>
              </a:rPr>
            </a:br>
            <a:r>
              <a:rPr lang="pt-PT" dirty="0" smtClean="0">
                <a:latin typeface="Arial Rounded MT Bold" pitchFamily="34" charset="0"/>
                <a:sym typeface="Wingdings 2"/>
              </a:rPr>
              <a:t>       até, </a:t>
            </a:r>
            <a:r>
              <a:rPr lang="pt-PT" dirty="0" smtClean="0">
                <a:solidFill>
                  <a:srgbClr val="FF3300"/>
                </a:solidFill>
                <a:latin typeface="Arial Rounded MT Bold" pitchFamily="34" charset="0"/>
                <a:sym typeface="Wingdings 2"/>
              </a:rPr>
              <a:t>paralelismo explícito</a:t>
            </a:r>
            <a:r>
              <a:rPr lang="pt-PT" dirty="0" smtClean="0">
                <a:latin typeface="Arial Rounded MT Bold" pitchFamily="34" charset="0"/>
                <a:sym typeface="Wingdings 2"/>
              </a:rPr>
              <a:t>. </a:t>
            </a:r>
          </a:p>
        </p:txBody>
      </p:sp>
      <p:sp>
        <p:nvSpPr>
          <p:cNvPr id="20" name="CaixaDeTexto 19"/>
          <p:cNvSpPr txBox="1"/>
          <p:nvPr/>
        </p:nvSpPr>
        <p:spPr>
          <a:xfrm>
            <a:off x="500034" y="6143644"/>
            <a:ext cx="8286808" cy="369332"/>
          </a:xfrm>
          <a:prstGeom prst="rect">
            <a:avLst/>
          </a:prstGeom>
          <a:noFill/>
        </p:spPr>
        <p:txBody>
          <a:bodyPr wrap="square" rtlCol="0">
            <a:spAutoFit/>
          </a:bodyPr>
          <a:lstStyle/>
          <a:p>
            <a:r>
              <a:rPr lang="pt-PT" dirty="0" smtClean="0">
                <a:latin typeface="Arial Rounded MT Bold" pitchFamily="34" charset="0"/>
                <a:sym typeface="Wingdings 2"/>
              </a:rPr>
              <a:t> </a:t>
            </a:r>
            <a:r>
              <a:rPr lang="pt-PT" dirty="0" smtClean="0">
                <a:solidFill>
                  <a:srgbClr val="00CC99"/>
                </a:solidFill>
                <a:latin typeface="Arial Rounded MT Bold" pitchFamily="34" charset="0"/>
                <a:sym typeface="Wingdings 2"/>
              </a:rPr>
              <a:t></a:t>
            </a:r>
            <a:r>
              <a:rPr lang="pt-PT" dirty="0" smtClean="0">
                <a:latin typeface="Arial Rounded MT Bold" pitchFamily="34" charset="0"/>
                <a:sym typeface="Wingdings 2"/>
              </a:rPr>
              <a:t>  Java8 passa a ter um </a:t>
            </a:r>
            <a:r>
              <a:rPr lang="pt-PT" dirty="0" err="1" smtClean="0">
                <a:latin typeface="Arial Rounded MT Bold" pitchFamily="34" charset="0"/>
                <a:sym typeface="Wingdings 2"/>
              </a:rPr>
              <a:t>package</a:t>
            </a:r>
            <a:r>
              <a:rPr lang="pt-PT" dirty="0" smtClean="0">
                <a:latin typeface="Arial Rounded MT Bold" pitchFamily="34" charset="0"/>
                <a:sym typeface="Wingdings 2"/>
              </a:rPr>
              <a:t>  </a:t>
            </a:r>
            <a:r>
              <a:rPr lang="pt-PT" dirty="0" err="1" smtClean="0">
                <a:solidFill>
                  <a:srgbClr val="00B0F0"/>
                </a:solidFill>
                <a:latin typeface="Arial Rounded MT Bold" pitchFamily="34" charset="0"/>
                <a:sym typeface="Wingdings 2"/>
              </a:rPr>
              <a:t>java.time</a:t>
            </a:r>
            <a:r>
              <a:rPr lang="pt-PT" dirty="0" smtClean="0">
                <a:latin typeface="Arial Rounded MT Bold" pitchFamily="34" charset="0"/>
                <a:sym typeface="Wingdings 2"/>
              </a:rPr>
              <a:t> para questões temporais.</a:t>
            </a:r>
          </a:p>
        </p:txBody>
      </p:sp>
      <p:pic>
        <p:nvPicPr>
          <p:cNvPr id="23" name="Imagem 22" descr="FAIXA_INFERIOR.jpg"/>
          <p:cNvPicPr>
            <a:picLocks noChangeAspect="1"/>
          </p:cNvPicPr>
          <p:nvPr/>
        </p:nvPicPr>
        <p:blipFill>
          <a:blip r:embed="rId4" cstate="print"/>
          <a:stretch>
            <a:fillRect/>
          </a:stretch>
        </p:blipFill>
        <p:spPr>
          <a:xfrm>
            <a:off x="0" y="6643710"/>
            <a:ext cx="9144000" cy="214290"/>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Enquadramento – Porquê mudar Java ?</a:t>
            </a:r>
          </a:p>
        </p:txBody>
      </p:sp>
      <p:sp>
        <p:nvSpPr>
          <p:cNvPr id="13" name="CaixaDeTexto 12"/>
          <p:cNvSpPr txBox="1"/>
          <p:nvPr/>
        </p:nvSpPr>
        <p:spPr>
          <a:xfrm>
            <a:off x="357158" y="1785926"/>
            <a:ext cx="8572560" cy="646331"/>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cs typeface="Arial" pitchFamily="34" charset="0"/>
                <a:sym typeface="Wingdings"/>
              </a:rPr>
              <a:t>Java é uma linguagem de POO de (</a:t>
            </a:r>
            <a:r>
              <a:rPr lang="pt-PT" dirty="0" smtClean="0">
                <a:solidFill>
                  <a:srgbClr val="00B050"/>
                </a:solidFill>
                <a:latin typeface="Arial Rounded MT Bold" pitchFamily="34" charset="0"/>
                <a:cs typeface="Arial" pitchFamily="34" charset="0"/>
                <a:sym typeface="Wingdings"/>
              </a:rPr>
              <a:t>quase</a:t>
            </a:r>
            <a:r>
              <a:rPr lang="pt-PT" dirty="0" smtClean="0">
                <a:latin typeface="Arial Rounded MT Bold" pitchFamily="34" charset="0"/>
                <a:cs typeface="Arial" pitchFamily="34" charset="0"/>
                <a:sym typeface="Wingdings"/>
              </a:rPr>
              <a:t>) 1ª classe; Em Java, </a:t>
            </a:r>
            <a:r>
              <a:rPr lang="pt-PT" dirty="0" smtClean="0">
                <a:solidFill>
                  <a:srgbClr val="FF0000"/>
                </a:solidFill>
                <a:latin typeface="Arial Rounded MT Bold" pitchFamily="34" charset="0"/>
                <a:cs typeface="Arial" pitchFamily="34" charset="0"/>
                <a:sym typeface="Wingdings"/>
              </a:rPr>
              <a:t>tirando os tipos primitivos</a:t>
            </a:r>
            <a:r>
              <a:rPr lang="pt-PT" dirty="0" smtClean="0">
                <a:latin typeface="Arial Rounded MT Bold" pitchFamily="34" charset="0"/>
                <a:cs typeface="Arial" pitchFamily="34" charset="0"/>
                <a:sym typeface="Wingdings"/>
              </a:rPr>
              <a:t>, tudo são </a:t>
            </a:r>
            <a:r>
              <a:rPr lang="pt-PT" dirty="0" smtClean="0">
                <a:solidFill>
                  <a:srgbClr val="00B0F0"/>
                </a:solidFill>
                <a:latin typeface="Arial Rounded MT Bold" pitchFamily="34" charset="0"/>
                <a:cs typeface="Arial" pitchFamily="34" charset="0"/>
                <a:sym typeface="Wingdings"/>
              </a:rPr>
              <a:t>objectos</a:t>
            </a:r>
            <a:r>
              <a:rPr lang="pt-PT" smtClean="0">
                <a:latin typeface="Arial Rounded MT Bold" pitchFamily="34" charset="0"/>
                <a:cs typeface="Arial" pitchFamily="34" charset="0"/>
                <a:sym typeface="Wingdings"/>
              </a:rPr>
              <a:t>. Mas os </a:t>
            </a:r>
            <a:r>
              <a:rPr lang="pt-PT" i="1" err="1" smtClean="0">
                <a:solidFill>
                  <a:srgbClr val="FF0000"/>
                </a:solidFill>
                <a:latin typeface="Arial Rounded MT Bold" pitchFamily="34" charset="0"/>
                <a:cs typeface="Arial" pitchFamily="34" charset="0"/>
                <a:sym typeface="Wingdings"/>
              </a:rPr>
              <a:t>arrays</a:t>
            </a:r>
            <a:r>
              <a:rPr lang="pt-PT" smtClean="0">
                <a:latin typeface="Arial Rounded MT Bold" pitchFamily="34" charset="0"/>
                <a:cs typeface="Arial" pitchFamily="34" charset="0"/>
                <a:sym typeface="Wingdings"/>
              </a:rPr>
              <a:t>  não são </a:t>
            </a:r>
            <a:r>
              <a:rPr lang="pt-PT" dirty="0" smtClean="0">
                <a:latin typeface="Arial Rounded MT Bold" pitchFamily="34" charset="0"/>
                <a:cs typeface="Arial" pitchFamily="34" charset="0"/>
                <a:sym typeface="Wingdings"/>
              </a:rPr>
              <a:t>objectos.  </a:t>
            </a:r>
            <a:endParaRPr lang="pt-PT" dirty="0">
              <a:latin typeface="Arial Rounded MT Bold" pitchFamily="34" charset="0"/>
              <a:cs typeface="Arial" pitchFamily="34" charset="0"/>
            </a:endParaRPr>
          </a:p>
        </p:txBody>
      </p:sp>
      <p:sp>
        <p:nvSpPr>
          <p:cNvPr id="14" name="CaixaDeTexto 13"/>
          <p:cNvSpPr txBox="1"/>
          <p:nvPr/>
        </p:nvSpPr>
        <p:spPr>
          <a:xfrm>
            <a:off x="428596" y="2571744"/>
            <a:ext cx="8572560" cy="923330"/>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cs typeface="Arial" pitchFamily="34" charset="0"/>
                <a:sym typeface="Wingdings"/>
              </a:rPr>
              <a:t>Em Java, as classes criam instâncias que são objectos, mas </a:t>
            </a:r>
            <a:r>
              <a:rPr lang="pt-PT" dirty="0" smtClean="0">
                <a:solidFill>
                  <a:srgbClr val="FF0000"/>
                </a:solidFill>
                <a:latin typeface="Arial Rounded MT Bold" pitchFamily="34" charset="0"/>
                <a:cs typeface="Arial" pitchFamily="34" charset="0"/>
                <a:sym typeface="Wingdings"/>
              </a:rPr>
              <a:t>não existe</a:t>
            </a:r>
            <a:br>
              <a:rPr lang="pt-PT" dirty="0" smtClean="0">
                <a:solidFill>
                  <a:srgbClr val="FF0000"/>
                </a:solidFill>
                <a:latin typeface="Arial Rounded MT Bold" pitchFamily="34" charset="0"/>
                <a:cs typeface="Arial" pitchFamily="34" charset="0"/>
                <a:sym typeface="Wingdings"/>
              </a:rPr>
            </a:br>
            <a:r>
              <a:rPr lang="pt-PT" dirty="0" smtClean="0">
                <a:solidFill>
                  <a:srgbClr val="FF0000"/>
                </a:solidFill>
                <a:latin typeface="Arial Rounded MT Bold" pitchFamily="34" charset="0"/>
                <a:cs typeface="Arial" pitchFamily="34" charset="0"/>
                <a:sym typeface="Wingdings"/>
              </a:rPr>
              <a:t>nenhuma forma </a:t>
            </a:r>
            <a:r>
              <a:rPr lang="pt-PT" dirty="0" smtClean="0">
                <a:latin typeface="Arial Rounded MT Bold" pitchFamily="34" charset="0"/>
                <a:cs typeface="Arial" pitchFamily="34" charset="0"/>
                <a:sym typeface="Wingdings"/>
              </a:rPr>
              <a:t>de definir </a:t>
            </a:r>
            <a:r>
              <a:rPr lang="pt-PT" dirty="0" smtClean="0">
                <a:solidFill>
                  <a:srgbClr val="00B0F0"/>
                </a:solidFill>
                <a:latin typeface="Arial Rounded MT Bold" pitchFamily="34" charset="0"/>
                <a:cs typeface="Arial" pitchFamily="34" charset="0"/>
                <a:sym typeface="Wingdings"/>
              </a:rPr>
              <a:t>um pedaço de comportamento, </a:t>
            </a:r>
            <a:r>
              <a:rPr lang="pt-PT" dirty="0" smtClean="0">
                <a:latin typeface="Arial Rounded MT Bold" pitchFamily="34" charset="0"/>
                <a:cs typeface="Arial" pitchFamily="34" charset="0"/>
                <a:sym typeface="Wingdings"/>
              </a:rPr>
              <a:t>seja método ou</a:t>
            </a:r>
            <a:br>
              <a:rPr lang="pt-PT" dirty="0" smtClean="0">
                <a:latin typeface="Arial Rounded MT Bold" pitchFamily="34" charset="0"/>
                <a:cs typeface="Arial" pitchFamily="34" charset="0"/>
                <a:sym typeface="Wingdings"/>
              </a:rPr>
            </a:br>
            <a:r>
              <a:rPr lang="pt-PT" dirty="0" smtClean="0">
                <a:latin typeface="Arial Rounded MT Bold" pitchFamily="34" charset="0"/>
                <a:cs typeface="Arial" pitchFamily="34" charset="0"/>
                <a:sym typeface="Wingdings"/>
              </a:rPr>
              <a:t>função,</a:t>
            </a:r>
            <a:r>
              <a:rPr lang="pt-PT" dirty="0" smtClean="0">
                <a:solidFill>
                  <a:srgbClr val="00B0F0"/>
                </a:solidFill>
                <a:latin typeface="Arial Rounded MT Bold" pitchFamily="34" charset="0"/>
                <a:cs typeface="Arial" pitchFamily="34" charset="0"/>
                <a:sym typeface="Wingdings"/>
              </a:rPr>
              <a:t> que exista por si próprio</a:t>
            </a:r>
            <a:r>
              <a:rPr lang="pt-PT" dirty="0" smtClean="0">
                <a:latin typeface="Arial Rounded MT Bold" pitchFamily="34" charset="0"/>
                <a:cs typeface="Arial" pitchFamily="34" charset="0"/>
                <a:sym typeface="Wingdings"/>
              </a:rPr>
              <a:t>, ou seja, </a:t>
            </a:r>
            <a:r>
              <a:rPr lang="pt-PT" dirty="0" smtClean="0">
                <a:solidFill>
                  <a:srgbClr val="00B050"/>
                </a:solidFill>
                <a:latin typeface="Arial Rounded MT Bold" pitchFamily="34" charset="0"/>
                <a:cs typeface="Arial" pitchFamily="34" charset="0"/>
                <a:sym typeface="Wingdings"/>
              </a:rPr>
              <a:t>fora de um objecto </a:t>
            </a:r>
            <a:r>
              <a:rPr lang="pt-PT" dirty="0" smtClean="0">
                <a:latin typeface="Arial Rounded MT Bold" pitchFamily="34" charset="0"/>
                <a:cs typeface="Arial" pitchFamily="34" charset="0"/>
                <a:sym typeface="Wingdings"/>
              </a:rPr>
              <a:t>!!</a:t>
            </a:r>
            <a:endParaRPr lang="pt-PT" dirty="0">
              <a:latin typeface="Arial Rounded MT Bold" pitchFamily="34" charset="0"/>
              <a:cs typeface="Arial" pitchFamily="34" charset="0"/>
            </a:endParaRPr>
          </a:p>
        </p:txBody>
      </p:sp>
      <p:sp>
        <p:nvSpPr>
          <p:cNvPr id="18" name="CaixaDeTexto 17"/>
          <p:cNvSpPr txBox="1"/>
          <p:nvPr/>
        </p:nvSpPr>
        <p:spPr>
          <a:xfrm>
            <a:off x="428596" y="3714752"/>
            <a:ext cx="8572560" cy="646331"/>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cs typeface="Arial" pitchFamily="34" charset="0"/>
                <a:sym typeface="Wingdings"/>
              </a:rPr>
              <a:t>Em Java </a:t>
            </a:r>
            <a:r>
              <a:rPr lang="pt-PT" dirty="0" smtClean="0">
                <a:solidFill>
                  <a:srgbClr val="FF0000"/>
                </a:solidFill>
                <a:latin typeface="Arial Rounded MT Bold" pitchFamily="34" charset="0"/>
                <a:cs typeface="Arial" pitchFamily="34" charset="0"/>
                <a:sym typeface="Wingdings"/>
              </a:rPr>
              <a:t>não existe forma de passar um método como parâmetro ou devolver um método como resultado</a:t>
            </a:r>
            <a:r>
              <a:rPr lang="pt-PT" dirty="0" smtClean="0">
                <a:latin typeface="Arial Rounded MT Bold" pitchFamily="34" charset="0"/>
                <a:cs typeface="Arial" pitchFamily="34" charset="0"/>
                <a:sym typeface="Wingdings"/>
              </a:rPr>
              <a:t>.  </a:t>
            </a:r>
            <a:endParaRPr lang="pt-PT" dirty="0">
              <a:latin typeface="Arial Rounded MT Bold" pitchFamily="34" charset="0"/>
              <a:cs typeface="Arial" pitchFamily="34" charset="0"/>
            </a:endParaRPr>
          </a:p>
        </p:txBody>
      </p:sp>
      <p:sp>
        <p:nvSpPr>
          <p:cNvPr id="20" name="CaixaDeTexto 19"/>
          <p:cNvSpPr txBox="1"/>
          <p:nvPr/>
        </p:nvSpPr>
        <p:spPr>
          <a:xfrm>
            <a:off x="428596" y="4500570"/>
            <a:ext cx="8572560" cy="923330"/>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cs typeface="Arial" pitchFamily="34" charset="0"/>
                <a:sym typeface="Wingdings"/>
              </a:rPr>
              <a:t>Em Java um objecto é uma cápsula de dados e de comportamento. </a:t>
            </a:r>
            <a:r>
              <a:rPr lang="pt-PT" dirty="0" smtClean="0">
                <a:solidFill>
                  <a:srgbClr val="0070C0"/>
                </a:solidFill>
                <a:latin typeface="Arial Rounded MT Bold" pitchFamily="34" charset="0"/>
                <a:cs typeface="Arial" pitchFamily="34" charset="0"/>
                <a:sym typeface="Wingdings"/>
              </a:rPr>
              <a:t>Encapsular dados é muito importante pois garante rigor e segurança. Encapsular comportamento garante reutilização. Mas …  </a:t>
            </a:r>
            <a:endParaRPr lang="pt-PT" dirty="0">
              <a:solidFill>
                <a:srgbClr val="0070C0"/>
              </a:solidFill>
              <a:latin typeface="Arial Rounded MT Bold"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Enquadramento – Porquê mudar Java ?</a:t>
            </a:r>
          </a:p>
        </p:txBody>
      </p:sp>
      <p:sp>
        <p:nvSpPr>
          <p:cNvPr id="13" name="CaixaDeTexto 12"/>
          <p:cNvSpPr txBox="1"/>
          <p:nvPr/>
        </p:nvSpPr>
        <p:spPr>
          <a:xfrm>
            <a:off x="357158" y="1714488"/>
            <a:ext cx="8572560" cy="1754326"/>
          </a:xfrm>
          <a:prstGeom prst="rect">
            <a:avLst/>
          </a:prstGeom>
          <a:noFill/>
        </p:spPr>
        <p:txBody>
          <a:bodyPr wrap="square" rtlCol="0">
            <a:spAutoFit/>
          </a:bodyPr>
          <a:lstStyle/>
          <a:p>
            <a:r>
              <a:rPr lang="pt-PT" dirty="0" smtClean="0">
                <a:solidFill>
                  <a:srgbClr val="00CC99"/>
                </a:solidFill>
                <a:latin typeface="Arial Rounded MT Bold" pitchFamily="34" charset="0"/>
                <a:sym typeface="Wingdings 2"/>
              </a:rPr>
              <a:t></a:t>
            </a:r>
            <a:r>
              <a:rPr lang="pt-PT" dirty="0" smtClean="0">
                <a:latin typeface="Arial Rounded MT Bold" pitchFamily="34" charset="0"/>
                <a:sym typeface="Wingdings"/>
              </a:rPr>
              <a:t>  As linguagens de POO </a:t>
            </a:r>
            <a:r>
              <a:rPr lang="pt-PT" dirty="0" smtClean="0">
                <a:solidFill>
                  <a:srgbClr val="00B050"/>
                </a:solidFill>
                <a:latin typeface="Arial Rounded MT Bold" pitchFamily="34" charset="0"/>
                <a:sym typeface="Wingdings"/>
              </a:rPr>
              <a:t>encapsulam comportamento em objectos</a:t>
            </a:r>
            <a:r>
              <a:rPr lang="pt-PT" dirty="0" smtClean="0">
                <a:latin typeface="Arial Rounded MT Bold" pitchFamily="34" charset="0"/>
                <a:sym typeface="Wingdings"/>
              </a:rPr>
              <a:t>. As linguagens funcionais </a:t>
            </a:r>
            <a:r>
              <a:rPr lang="pt-PT" dirty="0" smtClean="0">
                <a:solidFill>
                  <a:srgbClr val="00B0F0"/>
                </a:solidFill>
                <a:latin typeface="Arial Rounded MT Bold" pitchFamily="34" charset="0"/>
                <a:sym typeface="Wingdings"/>
              </a:rPr>
              <a:t>encapsulam comportamento em funções</a:t>
            </a:r>
            <a:r>
              <a:rPr lang="pt-PT" dirty="0" smtClean="0">
                <a:latin typeface="Arial Rounded MT Bold" pitchFamily="34" charset="0"/>
                <a:sym typeface="Wingdings"/>
              </a:rPr>
              <a:t>. Ambas as entidades são passadas como parâmetros para certos contextos e são aí executadas. Em ambas o problema de encapsular comportamento está de facto resolvido. </a:t>
            </a:r>
            <a:r>
              <a:rPr lang="pt-PT" dirty="0" smtClean="0">
                <a:solidFill>
                  <a:srgbClr val="00B0F0"/>
                </a:solidFill>
                <a:latin typeface="Arial Rounded MT Bold" pitchFamily="34" charset="0"/>
                <a:sym typeface="Wingdings"/>
              </a:rPr>
              <a:t>Porém, em Java, um objecto é mais do que apenas uma cápsula de comportamento e torna-se, em geral, </a:t>
            </a:r>
            <a:r>
              <a:rPr lang="pt-PT" dirty="0" smtClean="0">
                <a:solidFill>
                  <a:srgbClr val="FF3300"/>
                </a:solidFill>
                <a:latin typeface="Arial Rounded MT Bold" pitchFamily="34" charset="0"/>
                <a:sym typeface="Wingdings"/>
              </a:rPr>
              <a:t>“demasiado pesado”</a:t>
            </a:r>
            <a:r>
              <a:rPr lang="pt-PT" dirty="0" smtClean="0">
                <a:latin typeface="Arial Rounded MT Bold" pitchFamily="34" charset="0"/>
                <a:sym typeface="Wingdings"/>
              </a:rPr>
              <a:t>.</a:t>
            </a:r>
            <a:endParaRPr lang="pt-PT" dirty="0" smtClean="0">
              <a:latin typeface="Arial Rounded MT Bold" pitchFamily="34" charset="0"/>
              <a:cs typeface="Arial" pitchFamily="34" charset="0"/>
              <a:sym typeface="Wingdings"/>
            </a:endParaRPr>
          </a:p>
        </p:txBody>
      </p:sp>
      <p:sp>
        <p:nvSpPr>
          <p:cNvPr id="18" name="CaixaDeTexto 17"/>
          <p:cNvSpPr txBox="1"/>
          <p:nvPr/>
        </p:nvSpPr>
        <p:spPr>
          <a:xfrm>
            <a:off x="428596" y="3643314"/>
            <a:ext cx="8572560" cy="1754326"/>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sym typeface="Wingdings"/>
              </a:rPr>
              <a:t>Alguma experiência de programação em Java, permite-nos verificar que quando pretendemos apenas encapsular comportamento, ou seja, implementar uma dada funcionalidade, Java resolve (</a:t>
            </a:r>
            <a:r>
              <a:rPr lang="pt-PT" dirty="0" smtClean="0">
                <a:solidFill>
                  <a:srgbClr val="FF0000"/>
                </a:solidFill>
                <a:latin typeface="Arial Rounded MT Bold" pitchFamily="34" charset="0"/>
                <a:sym typeface="Wingdings"/>
              </a:rPr>
              <a:t>mal</a:t>
            </a:r>
            <a:r>
              <a:rPr lang="pt-PT" dirty="0" smtClean="0">
                <a:latin typeface="Arial Rounded MT Bold" pitchFamily="34" charset="0"/>
                <a:sym typeface="Wingdings"/>
              </a:rPr>
              <a:t>) o problema e obriga-nos a criar objectos particulares sem atributos e que apenas </a:t>
            </a:r>
            <a:r>
              <a:rPr lang="pt-PT" dirty="0" err="1" smtClean="0">
                <a:latin typeface="Arial Rounded MT Bold" pitchFamily="34" charset="0"/>
                <a:sym typeface="Wingdings"/>
              </a:rPr>
              <a:t>imple-mentam</a:t>
            </a:r>
            <a:r>
              <a:rPr lang="pt-PT" dirty="0" smtClean="0">
                <a:latin typeface="Arial Rounded MT Bold" pitchFamily="34" charset="0"/>
                <a:sym typeface="Wingdings"/>
              </a:rPr>
              <a:t> um único método, adicionalmente devendo satisfazer uma dada interface.</a:t>
            </a:r>
            <a:endParaRPr lang="pt-PT" dirty="0">
              <a:latin typeface="Arial Rounded MT Bold" pitchFamily="34" charset="0"/>
              <a:cs typeface="Arial" pitchFamily="34" charset="0"/>
            </a:endParaRPr>
          </a:p>
        </p:txBody>
      </p:sp>
      <p:sp>
        <p:nvSpPr>
          <p:cNvPr id="20" name="CaixaDeTexto 19"/>
          <p:cNvSpPr txBox="1"/>
          <p:nvPr/>
        </p:nvSpPr>
        <p:spPr>
          <a:xfrm>
            <a:off x="428596" y="5500702"/>
            <a:ext cx="8572560" cy="646331"/>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sym typeface="Wingdings"/>
              </a:rPr>
              <a:t>Recordemos o que em Java é (</a:t>
            </a:r>
            <a:r>
              <a:rPr lang="pt-PT" dirty="0" smtClean="0">
                <a:solidFill>
                  <a:srgbClr val="FF0000"/>
                </a:solidFill>
                <a:latin typeface="Arial Rounded MT Bold" pitchFamily="34" charset="0"/>
                <a:sym typeface="Wingdings"/>
              </a:rPr>
              <a:t>era cf. Java8</a:t>
            </a:r>
            <a:r>
              <a:rPr lang="pt-PT" dirty="0" smtClean="0">
                <a:latin typeface="Arial Rounded MT Bold" pitchFamily="34" charset="0"/>
                <a:sym typeface="Wingdings"/>
              </a:rPr>
              <a:t>) necessário fazer para criar uma função de comparação entre dois objectos de tipo T.  </a:t>
            </a:r>
            <a:endParaRPr lang="pt-PT" dirty="0">
              <a:latin typeface="Arial Rounded MT Bold"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Enquadramento – Porquê mudar Java ?</a:t>
            </a:r>
          </a:p>
        </p:txBody>
      </p:sp>
      <p:sp>
        <p:nvSpPr>
          <p:cNvPr id="13" name="CaixaDeTexto 12"/>
          <p:cNvSpPr txBox="1"/>
          <p:nvPr/>
        </p:nvSpPr>
        <p:spPr>
          <a:xfrm>
            <a:off x="357158" y="1643050"/>
            <a:ext cx="8572560" cy="4431983"/>
          </a:xfrm>
          <a:prstGeom prst="rect">
            <a:avLst/>
          </a:prstGeom>
          <a:noFill/>
        </p:spPr>
        <p:txBody>
          <a:bodyPr wrap="square" rtlCol="0">
            <a:spAutoFit/>
          </a:bodyPr>
          <a:lstStyle/>
          <a:p>
            <a:r>
              <a:rPr lang="pt-PT" dirty="0" smtClean="0">
                <a:solidFill>
                  <a:schemeClr val="bg1">
                    <a:lumMod val="50000"/>
                  </a:schemeClr>
                </a:solidFill>
              </a:rPr>
              <a:t> </a:t>
            </a:r>
            <a:r>
              <a:rPr lang="pt-PT" sz="1600" dirty="0" err="1" smtClean="0">
                <a:solidFill>
                  <a:srgbClr val="0070C0"/>
                </a:solidFill>
                <a:latin typeface="Calibri" pitchFamily="34" charset="0"/>
              </a:rPr>
              <a:t>public</a:t>
            </a:r>
            <a:r>
              <a:rPr lang="pt-PT" sz="1600" dirty="0" smtClean="0">
                <a:solidFill>
                  <a:srgbClr val="0070C0"/>
                </a:solidFill>
                <a:latin typeface="Calibri" pitchFamily="34" charset="0"/>
              </a:rPr>
              <a:t> interface </a:t>
            </a:r>
            <a:r>
              <a:rPr lang="pt-PT" sz="1600" err="1" smtClean="0">
                <a:solidFill>
                  <a:srgbClr val="0070C0"/>
                </a:solidFill>
                <a:latin typeface="Calibri" pitchFamily="34" charset="0"/>
              </a:rPr>
              <a:t>Comparator&lt;T</a:t>
            </a:r>
            <a:r>
              <a:rPr lang="pt-PT" sz="1600" smtClean="0">
                <a:solidFill>
                  <a:srgbClr val="0070C0"/>
                </a:solidFill>
                <a:latin typeface="Calibri" pitchFamily="34" charset="0"/>
              </a:rPr>
              <a:t>&gt;  </a:t>
            </a:r>
            <a:r>
              <a:rPr lang="pt-PT" sz="1600" dirty="0" smtClean="0">
                <a:solidFill>
                  <a:srgbClr val="0070C0"/>
                </a:solidFill>
                <a:latin typeface="Calibri" pitchFamily="34" charset="0"/>
              </a:rPr>
              <a:t>{</a:t>
            </a:r>
          </a:p>
          <a:p>
            <a:r>
              <a:rPr lang="pt-PT" sz="1600" dirty="0" smtClean="0">
                <a:solidFill>
                  <a:srgbClr val="0070C0"/>
                </a:solidFill>
                <a:latin typeface="Calibri" pitchFamily="34" charset="0"/>
              </a:rPr>
              <a:t>     </a:t>
            </a:r>
            <a:r>
              <a:rPr lang="pt-PT" sz="1600" dirty="0" err="1" smtClean="0">
                <a:solidFill>
                  <a:srgbClr val="0070C0"/>
                </a:solidFill>
                <a:latin typeface="Calibri" pitchFamily="34" charset="0"/>
              </a:rPr>
              <a:t>int</a:t>
            </a:r>
            <a:r>
              <a:rPr lang="pt-PT" sz="1600" dirty="0" smtClean="0">
                <a:solidFill>
                  <a:srgbClr val="0070C0"/>
                </a:solidFill>
                <a:latin typeface="Calibri" pitchFamily="34" charset="0"/>
              </a:rPr>
              <a:t>  compare(T o1, T o2);</a:t>
            </a:r>
          </a:p>
          <a:p>
            <a:r>
              <a:rPr lang="pt-PT" sz="1600" dirty="0" smtClean="0">
                <a:solidFill>
                  <a:srgbClr val="0070C0"/>
                </a:solidFill>
                <a:latin typeface="Calibri" pitchFamily="34" charset="0"/>
              </a:rPr>
              <a:t> }</a:t>
            </a:r>
          </a:p>
          <a:p>
            <a:endParaRPr lang="pt-PT" dirty="0" smtClean="0"/>
          </a:p>
          <a:p>
            <a:r>
              <a:rPr lang="pt-PT" sz="1600" dirty="0" smtClean="0">
                <a:latin typeface="Arial Rounded MT Bold" pitchFamily="34" charset="0"/>
              </a:rPr>
              <a:t>Assim, criamos uma classe que implementa o método </a:t>
            </a:r>
            <a:r>
              <a:rPr lang="pt-PT" sz="1600" dirty="0" smtClean="0">
                <a:solidFill>
                  <a:srgbClr val="00CC99"/>
                </a:solidFill>
                <a:latin typeface="Arial Rounded MT Bold" pitchFamily="34" charset="0"/>
              </a:rPr>
              <a:t>compare()</a:t>
            </a:r>
            <a:r>
              <a:rPr lang="pt-PT" sz="1600" dirty="0" smtClean="0">
                <a:latin typeface="Arial Rounded MT Bold" pitchFamily="34" charset="0"/>
              </a:rPr>
              <a:t>, cf.</a:t>
            </a:r>
          </a:p>
          <a:p>
            <a:endParaRPr lang="pt-PT" dirty="0" smtClean="0"/>
          </a:p>
          <a:p>
            <a:r>
              <a:rPr lang="pt-PT" sz="1600" dirty="0" smtClean="0">
                <a:latin typeface="Calibri" pitchFamily="34" charset="0"/>
              </a:rPr>
              <a:t> </a:t>
            </a:r>
            <a:r>
              <a:rPr lang="pt-PT" sz="1600" err="1" smtClean="0">
                <a:solidFill>
                  <a:srgbClr val="0070C0"/>
                </a:solidFill>
                <a:latin typeface="Calibri" pitchFamily="34" charset="0"/>
              </a:rPr>
              <a:t>public</a:t>
            </a:r>
            <a:r>
              <a:rPr lang="pt-PT" sz="1600" smtClean="0">
                <a:solidFill>
                  <a:srgbClr val="0070C0"/>
                </a:solidFill>
                <a:latin typeface="Calibri" pitchFamily="34" charset="0"/>
              </a:rPr>
              <a:t> class EmpregadoComparator </a:t>
            </a:r>
            <a:r>
              <a:rPr lang="pt-PT" sz="1600" dirty="0" err="1" smtClean="0">
                <a:solidFill>
                  <a:srgbClr val="0070C0"/>
                </a:solidFill>
                <a:latin typeface="Calibri" pitchFamily="34" charset="0"/>
              </a:rPr>
              <a:t>implements</a:t>
            </a:r>
            <a:r>
              <a:rPr lang="pt-PT" sz="1600" dirty="0" smtClean="0">
                <a:solidFill>
                  <a:srgbClr val="0070C0"/>
                </a:solidFill>
                <a:latin typeface="Calibri" pitchFamily="34" charset="0"/>
              </a:rPr>
              <a:t> </a:t>
            </a:r>
            <a:r>
              <a:rPr lang="pt-PT" sz="1600" dirty="0" err="1" smtClean="0">
                <a:solidFill>
                  <a:srgbClr val="0070C0"/>
                </a:solidFill>
                <a:latin typeface="Calibri" pitchFamily="34" charset="0"/>
              </a:rPr>
              <a:t>Comparator&lt;Empregado</a:t>
            </a:r>
            <a:r>
              <a:rPr lang="pt-PT" sz="1600" smtClean="0">
                <a:solidFill>
                  <a:srgbClr val="0070C0"/>
                </a:solidFill>
                <a:latin typeface="Calibri" pitchFamily="34" charset="0"/>
              </a:rPr>
              <a:t>&gt;  {</a:t>
            </a:r>
            <a:endParaRPr lang="pt-PT" sz="1600" dirty="0" smtClean="0">
              <a:solidFill>
                <a:srgbClr val="0070C0"/>
              </a:solidFill>
              <a:latin typeface="Calibri" pitchFamily="34" charset="0"/>
            </a:endParaRPr>
          </a:p>
          <a:p>
            <a:r>
              <a:rPr lang="pt-PT" sz="1600" dirty="0" smtClean="0">
                <a:solidFill>
                  <a:srgbClr val="0070C0"/>
                </a:solidFill>
                <a:latin typeface="Calibri" pitchFamily="34" charset="0"/>
              </a:rPr>
              <a:t>     </a:t>
            </a:r>
            <a:r>
              <a:rPr lang="pt-PT" sz="1600" dirty="0" err="1" smtClean="0">
                <a:solidFill>
                  <a:srgbClr val="0070C0"/>
                </a:solidFill>
                <a:latin typeface="Calibri" pitchFamily="34" charset="0"/>
              </a:rPr>
              <a:t>public</a:t>
            </a:r>
            <a:r>
              <a:rPr lang="pt-PT" sz="1600" dirty="0" smtClean="0">
                <a:solidFill>
                  <a:srgbClr val="0070C0"/>
                </a:solidFill>
                <a:latin typeface="Calibri" pitchFamily="34" charset="0"/>
              </a:rPr>
              <a:t> </a:t>
            </a:r>
            <a:r>
              <a:rPr lang="pt-PT" sz="1600" dirty="0" err="1" smtClean="0">
                <a:solidFill>
                  <a:srgbClr val="0070C0"/>
                </a:solidFill>
                <a:latin typeface="Calibri" pitchFamily="34" charset="0"/>
              </a:rPr>
              <a:t>int</a:t>
            </a:r>
            <a:r>
              <a:rPr lang="pt-PT" sz="1600" dirty="0" smtClean="0">
                <a:solidFill>
                  <a:srgbClr val="0070C0"/>
                </a:solidFill>
                <a:latin typeface="Calibri" pitchFamily="34" charset="0"/>
              </a:rPr>
              <a:t> compare(Empregado e1, Empregado e2) {</a:t>
            </a:r>
          </a:p>
          <a:p>
            <a:r>
              <a:rPr lang="pt-PT" sz="1600" dirty="0" smtClean="0">
                <a:solidFill>
                  <a:srgbClr val="0070C0"/>
                </a:solidFill>
                <a:latin typeface="Calibri" pitchFamily="34" charset="0"/>
              </a:rPr>
              <a:t>            </a:t>
            </a:r>
            <a:r>
              <a:rPr lang="pt-PT" sz="1600" dirty="0" err="1" smtClean="0">
                <a:solidFill>
                  <a:srgbClr val="0070C0"/>
                </a:solidFill>
                <a:latin typeface="Calibri" pitchFamily="34" charset="0"/>
              </a:rPr>
              <a:t>return</a:t>
            </a:r>
            <a:r>
              <a:rPr lang="pt-PT" sz="1600" dirty="0" smtClean="0">
                <a:solidFill>
                  <a:srgbClr val="0070C0"/>
                </a:solidFill>
                <a:latin typeface="Calibri" pitchFamily="34" charset="0"/>
              </a:rPr>
              <a:t> e1.getNome().</a:t>
            </a:r>
            <a:r>
              <a:rPr lang="pt-PT" sz="1600" dirty="0" err="1" smtClean="0">
                <a:solidFill>
                  <a:srgbClr val="0070C0"/>
                </a:solidFill>
                <a:latin typeface="Calibri" pitchFamily="34" charset="0"/>
              </a:rPr>
              <a:t>compareTo</a:t>
            </a:r>
            <a:r>
              <a:rPr lang="pt-PT" sz="1600" dirty="0" smtClean="0">
                <a:solidFill>
                  <a:srgbClr val="0070C0"/>
                </a:solidFill>
                <a:latin typeface="Calibri" pitchFamily="34" charset="0"/>
              </a:rPr>
              <a:t>(e2.getNome())</a:t>
            </a:r>
          </a:p>
          <a:p>
            <a:r>
              <a:rPr lang="pt-PT" sz="1600" dirty="0" smtClean="0">
                <a:solidFill>
                  <a:srgbClr val="0070C0"/>
                </a:solidFill>
                <a:latin typeface="Calibri" pitchFamily="34" charset="0"/>
              </a:rPr>
              <a:t>     }	</a:t>
            </a:r>
          </a:p>
          <a:p>
            <a:r>
              <a:rPr lang="pt-PT" sz="1600" dirty="0" smtClean="0">
                <a:solidFill>
                  <a:srgbClr val="0070C0"/>
                </a:solidFill>
                <a:latin typeface="Calibri" pitchFamily="34" charset="0"/>
              </a:rPr>
              <a:t> }</a:t>
            </a:r>
          </a:p>
          <a:p>
            <a:endParaRPr lang="pt-PT" sz="1600" dirty="0" smtClean="0">
              <a:solidFill>
                <a:srgbClr val="0070C0"/>
              </a:solidFill>
              <a:latin typeface="Calibri" pitchFamily="34" charset="0"/>
            </a:endParaRPr>
          </a:p>
          <a:p>
            <a:r>
              <a:rPr lang="pt-PT" sz="1600" dirty="0" smtClean="0">
                <a:latin typeface="Arial Rounded MT Bold" pitchFamily="34" charset="0"/>
              </a:rPr>
              <a:t>e depois passamos como parâmetro </a:t>
            </a:r>
            <a:r>
              <a:rPr lang="pt-PT" sz="1600" dirty="0" smtClean="0">
                <a:solidFill>
                  <a:srgbClr val="00CC99"/>
                </a:solidFill>
                <a:latin typeface="Arial Rounded MT Bold" pitchFamily="34" charset="0"/>
              </a:rPr>
              <a:t>uma instância de tal classe </a:t>
            </a:r>
            <a:r>
              <a:rPr lang="pt-PT" sz="1600" dirty="0" smtClean="0">
                <a:latin typeface="Arial Rounded MT Bold" pitchFamily="34" charset="0"/>
              </a:rPr>
              <a:t>para o construtor, tal como em:</a:t>
            </a:r>
          </a:p>
          <a:p>
            <a:endParaRPr lang="pt-PT" dirty="0" smtClean="0"/>
          </a:p>
          <a:p>
            <a:r>
              <a:rPr lang="pt-PT" sz="1600" dirty="0" err="1" smtClean="0">
                <a:solidFill>
                  <a:srgbClr val="0070C0"/>
                </a:solidFill>
                <a:latin typeface="Calibri" pitchFamily="34" charset="0"/>
              </a:rPr>
              <a:t>Set&lt;Empregado</a:t>
            </a:r>
            <a:r>
              <a:rPr lang="pt-PT" sz="1600" dirty="0" smtClean="0">
                <a:solidFill>
                  <a:srgbClr val="0070C0"/>
                </a:solidFill>
                <a:latin typeface="Calibri" pitchFamily="34" charset="0"/>
              </a:rPr>
              <a:t>&gt; </a:t>
            </a:r>
            <a:r>
              <a:rPr lang="pt-PT" sz="1600" dirty="0" err="1" smtClean="0">
                <a:solidFill>
                  <a:srgbClr val="0070C0"/>
                </a:solidFill>
                <a:latin typeface="Calibri" pitchFamily="34" charset="0"/>
              </a:rPr>
              <a:t>emps</a:t>
            </a:r>
            <a:r>
              <a:rPr lang="pt-PT" sz="1600" dirty="0" smtClean="0">
                <a:solidFill>
                  <a:srgbClr val="0070C0"/>
                </a:solidFill>
                <a:latin typeface="Calibri" pitchFamily="34" charset="0"/>
              </a:rPr>
              <a:t> = </a:t>
            </a:r>
            <a:r>
              <a:rPr lang="pt-PT" sz="1600" dirty="0" err="1" smtClean="0">
                <a:solidFill>
                  <a:srgbClr val="0070C0"/>
                </a:solidFill>
                <a:latin typeface="Calibri" pitchFamily="34" charset="0"/>
              </a:rPr>
              <a:t>new</a:t>
            </a:r>
            <a:r>
              <a:rPr lang="pt-PT" sz="1600" dirty="0" smtClean="0">
                <a:solidFill>
                  <a:srgbClr val="0070C0"/>
                </a:solidFill>
                <a:latin typeface="Calibri" pitchFamily="34" charset="0"/>
              </a:rPr>
              <a:t> </a:t>
            </a:r>
            <a:r>
              <a:rPr lang="pt-PT" sz="1600" dirty="0" err="1" smtClean="0">
                <a:solidFill>
                  <a:srgbClr val="0070C0"/>
                </a:solidFill>
                <a:latin typeface="Calibri" pitchFamily="34" charset="0"/>
              </a:rPr>
              <a:t>TreeSet&lt;Empregado</a:t>
            </a:r>
            <a:r>
              <a:rPr lang="pt-PT" sz="1600" dirty="0" smtClean="0">
                <a:solidFill>
                  <a:srgbClr val="0070C0"/>
                </a:solidFill>
                <a:latin typeface="Calibri" pitchFamily="34" charset="0"/>
              </a:rPr>
              <a:t>&gt;( </a:t>
            </a:r>
            <a:r>
              <a:rPr lang="pt-PT" sz="1600" b="1" dirty="0" err="1" smtClean="0">
                <a:solidFill>
                  <a:srgbClr val="00CC99"/>
                </a:solidFill>
                <a:latin typeface="Calibri" pitchFamily="34" charset="0"/>
              </a:rPr>
              <a:t>new</a:t>
            </a:r>
            <a:r>
              <a:rPr lang="pt-PT" sz="1600" b="1" dirty="0" smtClean="0">
                <a:solidFill>
                  <a:srgbClr val="00CC99"/>
                </a:solidFill>
                <a:latin typeface="Calibri" pitchFamily="34" charset="0"/>
              </a:rPr>
              <a:t> </a:t>
            </a:r>
            <a:r>
              <a:rPr lang="pt-PT" sz="1600" b="1" dirty="0" err="1" smtClean="0">
                <a:solidFill>
                  <a:srgbClr val="00CC99"/>
                </a:solidFill>
                <a:latin typeface="Calibri" pitchFamily="34" charset="0"/>
              </a:rPr>
              <a:t>EmpregadoComparator</a:t>
            </a:r>
            <a:r>
              <a:rPr lang="pt-PT" sz="1600" b="1" dirty="0" smtClean="0">
                <a:solidFill>
                  <a:srgbClr val="00CC99"/>
                </a:solidFill>
                <a:latin typeface="Calibri" pitchFamily="34" charset="0"/>
              </a:rPr>
              <a:t>()</a:t>
            </a:r>
            <a:r>
              <a:rPr lang="pt-PT" sz="1600" dirty="0" smtClean="0">
                <a:solidFill>
                  <a:srgbClr val="0070C0"/>
                </a:solidFill>
                <a:latin typeface="Calibri" pitchFamily="34" charset="0"/>
              </a:rPr>
              <a:t> );</a:t>
            </a:r>
          </a:p>
          <a:p>
            <a:endParaRPr lang="pt-PT"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Enquadramento – Porquê mudar Java ?</a:t>
            </a:r>
          </a:p>
        </p:txBody>
      </p:sp>
      <p:sp>
        <p:nvSpPr>
          <p:cNvPr id="12" name="CaixaDeTexto 11"/>
          <p:cNvSpPr txBox="1"/>
          <p:nvPr/>
        </p:nvSpPr>
        <p:spPr>
          <a:xfrm>
            <a:off x="428596" y="1643050"/>
            <a:ext cx="8572560" cy="646331"/>
          </a:xfrm>
          <a:prstGeom prst="rect">
            <a:avLst/>
          </a:prstGeom>
          <a:noFill/>
        </p:spPr>
        <p:txBody>
          <a:bodyPr wrap="square" rtlCol="0">
            <a:spAutoFit/>
          </a:bodyPr>
          <a:lstStyle/>
          <a:p>
            <a:r>
              <a:rPr lang="pt-PT" dirty="0" smtClean="0">
                <a:solidFill>
                  <a:srgbClr val="00B050"/>
                </a:solidFill>
                <a:sym typeface="Wingdings"/>
              </a:rPr>
              <a:t> </a:t>
            </a:r>
            <a:r>
              <a:rPr lang="pt-PT" dirty="0" smtClean="0">
                <a:latin typeface="Arial Rounded MT Bold" pitchFamily="34" charset="0"/>
                <a:sym typeface="Wingdings"/>
              </a:rPr>
              <a:t>Outra técnica, menos conhecida, é a utilização de </a:t>
            </a:r>
            <a:r>
              <a:rPr lang="pt-PT" dirty="0" smtClean="0">
                <a:solidFill>
                  <a:srgbClr val="00B0F0"/>
                </a:solidFill>
                <a:latin typeface="Arial Rounded MT Bold" pitchFamily="34" charset="0"/>
                <a:sym typeface="Wingdings"/>
              </a:rPr>
              <a:t>classes anónimas </a:t>
            </a:r>
            <a:r>
              <a:rPr lang="pt-PT" dirty="0" smtClean="0">
                <a:latin typeface="Arial Rounded MT Bold" pitchFamily="34" charset="0"/>
                <a:sym typeface="Wingdings"/>
              </a:rPr>
              <a:t>(muito comum em tecnologias como </a:t>
            </a:r>
            <a:r>
              <a:rPr lang="pt-PT" dirty="0" err="1" smtClean="0">
                <a:solidFill>
                  <a:srgbClr val="CC6600"/>
                </a:solidFill>
                <a:latin typeface="Arial Rounded MT Bold" pitchFamily="34" charset="0"/>
                <a:sym typeface="Wingdings"/>
              </a:rPr>
              <a:t>Swing</a:t>
            </a:r>
            <a:r>
              <a:rPr lang="pt-PT" dirty="0" smtClean="0">
                <a:latin typeface="Arial Rounded MT Bold" pitchFamily="34" charset="0"/>
                <a:sym typeface="Wingdings"/>
              </a:rPr>
              <a:t>).  </a:t>
            </a:r>
            <a:endParaRPr lang="pt-PT" dirty="0">
              <a:latin typeface="Arial Rounded MT Bold" pitchFamily="34" charset="0"/>
              <a:cs typeface="Arial" pitchFamily="34" charset="0"/>
            </a:endParaRPr>
          </a:p>
        </p:txBody>
      </p:sp>
      <p:sp>
        <p:nvSpPr>
          <p:cNvPr id="13" name="CaixaDeTexto 12"/>
          <p:cNvSpPr txBox="1"/>
          <p:nvPr/>
        </p:nvSpPr>
        <p:spPr>
          <a:xfrm>
            <a:off x="500034" y="2357430"/>
            <a:ext cx="8358246" cy="3908762"/>
          </a:xfrm>
          <a:prstGeom prst="rect">
            <a:avLst/>
          </a:prstGeom>
          <a:noFill/>
        </p:spPr>
        <p:txBody>
          <a:bodyPr wrap="square" rtlCol="0">
            <a:spAutoFit/>
          </a:bodyPr>
          <a:lstStyle/>
          <a:p>
            <a:r>
              <a:rPr lang="pt-PT" sz="1400" dirty="0" err="1" smtClean="0">
                <a:solidFill>
                  <a:srgbClr val="0070C0"/>
                </a:solidFill>
                <a:latin typeface="Lucida Console" pitchFamily="49" charset="0"/>
              </a:rPr>
              <a:t>public</a:t>
            </a:r>
            <a:r>
              <a:rPr lang="pt-PT" sz="1400" dirty="0" smtClean="0">
                <a:solidFill>
                  <a:srgbClr val="0070C0"/>
                </a:solidFill>
                <a:latin typeface="Lucida Console" pitchFamily="49" charset="0"/>
              </a:rPr>
              <a:t> interface </a:t>
            </a:r>
            <a:r>
              <a:rPr lang="pt-PT" sz="1400" dirty="0" err="1" smtClean="0">
                <a:solidFill>
                  <a:srgbClr val="0070C0"/>
                </a:solidFill>
                <a:latin typeface="Lucida Console" pitchFamily="49" charset="0"/>
              </a:rPr>
              <a:t>ActionListener</a:t>
            </a:r>
            <a:r>
              <a:rPr lang="pt-PT" sz="1400" dirty="0" smtClean="0">
                <a:solidFill>
                  <a:srgbClr val="0070C0"/>
                </a:solidFill>
                <a:latin typeface="Lucida Console" pitchFamily="49" charset="0"/>
              </a:rPr>
              <a:t> {</a:t>
            </a:r>
          </a:p>
          <a:p>
            <a:r>
              <a:rPr lang="pt-PT" sz="1400" dirty="0" smtClean="0">
                <a:solidFill>
                  <a:srgbClr val="0070C0"/>
                </a:solidFill>
                <a:latin typeface="Lucida Console" pitchFamily="49" charset="0"/>
              </a:rPr>
              <a:t>     </a:t>
            </a:r>
            <a:r>
              <a:rPr lang="pt-PT" sz="1400" dirty="0" err="1" smtClean="0">
                <a:solidFill>
                  <a:srgbClr val="0070C0"/>
                </a:solidFill>
                <a:latin typeface="Lucida Console" pitchFamily="49" charset="0"/>
              </a:rPr>
              <a:t>void</a:t>
            </a:r>
            <a:r>
              <a:rPr lang="pt-PT" sz="1400" dirty="0" smtClean="0">
                <a:solidFill>
                  <a:srgbClr val="0070C0"/>
                </a:solidFill>
                <a:latin typeface="Lucida Console" pitchFamily="49" charset="0"/>
              </a:rPr>
              <a:t> </a:t>
            </a:r>
            <a:r>
              <a:rPr lang="pt-PT" sz="1400" dirty="0" err="1" smtClean="0">
                <a:solidFill>
                  <a:srgbClr val="0070C0"/>
                </a:solidFill>
                <a:latin typeface="Lucida Console" pitchFamily="49" charset="0"/>
              </a:rPr>
              <a:t>actionPerformed</a:t>
            </a:r>
            <a:r>
              <a:rPr lang="pt-PT" sz="1400" dirty="0" smtClean="0">
                <a:solidFill>
                  <a:srgbClr val="0070C0"/>
                </a:solidFill>
                <a:latin typeface="Lucida Console" pitchFamily="49" charset="0"/>
              </a:rPr>
              <a:t>(</a:t>
            </a:r>
            <a:r>
              <a:rPr lang="pt-PT" sz="1400" dirty="0" err="1" smtClean="0">
                <a:solidFill>
                  <a:srgbClr val="0070C0"/>
                </a:solidFill>
                <a:latin typeface="Lucida Console" pitchFamily="49" charset="0"/>
              </a:rPr>
              <a:t>ActionEvent</a:t>
            </a:r>
            <a:r>
              <a:rPr lang="pt-PT" sz="1400" dirty="0" smtClean="0">
                <a:solidFill>
                  <a:srgbClr val="0070C0"/>
                </a:solidFill>
                <a:latin typeface="Lucida Console" pitchFamily="49" charset="0"/>
              </a:rPr>
              <a:t> e);</a:t>
            </a:r>
          </a:p>
          <a:p>
            <a:r>
              <a:rPr lang="pt-PT" sz="1400" dirty="0" smtClean="0">
                <a:solidFill>
                  <a:srgbClr val="0070C0"/>
                </a:solidFill>
                <a:latin typeface="Lucida Console" pitchFamily="49" charset="0"/>
              </a:rPr>
              <a:t>}</a:t>
            </a:r>
          </a:p>
          <a:p>
            <a:endParaRPr lang="pt-PT" dirty="0" smtClean="0"/>
          </a:p>
          <a:p>
            <a:r>
              <a:rPr lang="pt-PT" sz="1600" dirty="0" smtClean="0">
                <a:latin typeface="Arial Rounded MT Bold" pitchFamily="34" charset="0"/>
              </a:rPr>
              <a:t>Nestes casos, em vez de se criar uma classe que implemente a interface, dado que teríamos que ter uma destas classes para cada possível evento, é usual escrever-se código que defina tal classe "</a:t>
            </a:r>
            <a:r>
              <a:rPr lang="pt-PT" sz="1600" dirty="0" err="1" smtClean="0">
                <a:latin typeface="Arial Rounded MT Bold" pitchFamily="34" charset="0"/>
              </a:rPr>
              <a:t>inline</a:t>
            </a:r>
            <a:r>
              <a:rPr lang="pt-PT" sz="1600" dirty="0" smtClean="0">
                <a:latin typeface="Arial Rounded MT Bold" pitchFamily="34" charset="0"/>
              </a:rPr>
              <a:t>" e a instancie, cf. o código seguinte:</a:t>
            </a:r>
          </a:p>
          <a:p>
            <a:r>
              <a:rPr lang="pt-PT" dirty="0" smtClean="0"/>
              <a:t>	</a:t>
            </a:r>
          </a:p>
          <a:p>
            <a:r>
              <a:rPr lang="pt-PT" sz="1400" dirty="0" err="1" smtClean="0">
                <a:solidFill>
                  <a:srgbClr val="0070C0"/>
                </a:solidFill>
                <a:latin typeface="Lucida Console" pitchFamily="49" charset="0"/>
              </a:rPr>
              <a:t>button.addActionListener</a:t>
            </a:r>
            <a:r>
              <a:rPr lang="pt-PT" sz="1400" dirty="0" smtClean="0">
                <a:solidFill>
                  <a:srgbClr val="0070C0"/>
                </a:solidFill>
                <a:latin typeface="Lucida Console" pitchFamily="49" charset="0"/>
              </a:rPr>
              <a:t>( </a:t>
            </a:r>
          </a:p>
          <a:p>
            <a:r>
              <a:rPr lang="pt-PT" sz="1400" dirty="0" smtClean="0">
                <a:solidFill>
                  <a:srgbClr val="00B0F0"/>
                </a:solidFill>
                <a:latin typeface="Lucida Console" pitchFamily="49" charset="0"/>
              </a:rPr>
              <a:t>	     </a:t>
            </a:r>
            <a:r>
              <a:rPr lang="pt-PT" sz="1400" dirty="0" err="1" smtClean="0">
                <a:solidFill>
                  <a:srgbClr val="C00000"/>
                </a:solidFill>
                <a:latin typeface="Lucida Console" pitchFamily="49" charset="0"/>
              </a:rPr>
              <a:t>new</a:t>
            </a:r>
            <a:r>
              <a:rPr lang="pt-PT" sz="1400" dirty="0" smtClean="0">
                <a:solidFill>
                  <a:srgbClr val="C00000"/>
                </a:solidFill>
                <a:latin typeface="Lucida Console" pitchFamily="49" charset="0"/>
              </a:rPr>
              <a:t> </a:t>
            </a:r>
            <a:r>
              <a:rPr lang="pt-PT" sz="1400" dirty="0" err="1" smtClean="0">
                <a:solidFill>
                  <a:srgbClr val="C00000"/>
                </a:solidFill>
                <a:latin typeface="Lucida Console" pitchFamily="49" charset="0"/>
              </a:rPr>
              <a:t>ActionListener</a:t>
            </a:r>
            <a:r>
              <a:rPr lang="pt-PT" sz="1400" dirty="0" smtClean="0">
                <a:solidFill>
                  <a:srgbClr val="C00000"/>
                </a:solidFill>
                <a:latin typeface="Lucida Console" pitchFamily="49" charset="0"/>
              </a:rPr>
              <a:t>() {  </a:t>
            </a:r>
            <a:r>
              <a:rPr lang="pt-PT" sz="1400" b="1" dirty="0" smtClean="0">
                <a:solidFill>
                  <a:srgbClr val="002060"/>
                </a:solidFill>
                <a:latin typeface="Lucida Console" pitchFamily="49" charset="0"/>
              </a:rPr>
              <a:t>// classe anónima com 1 único método</a:t>
            </a:r>
          </a:p>
          <a:p>
            <a:r>
              <a:rPr lang="pt-PT" sz="1400" dirty="0" smtClean="0">
                <a:solidFill>
                  <a:srgbClr val="C00000"/>
                </a:solidFill>
                <a:latin typeface="Lucida Console" pitchFamily="49" charset="0"/>
              </a:rPr>
              <a:t>		</a:t>
            </a:r>
            <a:r>
              <a:rPr lang="pt-PT" sz="1400" dirty="0" err="1" smtClean="0">
                <a:solidFill>
                  <a:srgbClr val="C00000"/>
                </a:solidFill>
                <a:latin typeface="Lucida Console" pitchFamily="49" charset="0"/>
              </a:rPr>
              <a:t>public</a:t>
            </a:r>
            <a:r>
              <a:rPr lang="pt-PT" sz="1400" dirty="0" smtClean="0">
                <a:solidFill>
                  <a:srgbClr val="C00000"/>
                </a:solidFill>
                <a:latin typeface="Lucida Console" pitchFamily="49" charset="0"/>
              </a:rPr>
              <a:t> </a:t>
            </a:r>
            <a:r>
              <a:rPr lang="pt-PT" sz="1400" dirty="0" err="1" smtClean="0">
                <a:solidFill>
                  <a:srgbClr val="C00000"/>
                </a:solidFill>
                <a:latin typeface="Lucida Console" pitchFamily="49" charset="0"/>
              </a:rPr>
              <a:t>void</a:t>
            </a:r>
            <a:r>
              <a:rPr lang="pt-PT" sz="1400" dirty="0" smtClean="0">
                <a:solidFill>
                  <a:srgbClr val="C00000"/>
                </a:solidFill>
                <a:latin typeface="Lucida Console" pitchFamily="49" charset="0"/>
              </a:rPr>
              <a:t> </a:t>
            </a:r>
            <a:r>
              <a:rPr lang="pt-PT" sz="1400" dirty="0" err="1" smtClean="0">
                <a:solidFill>
                  <a:srgbClr val="C00000"/>
                </a:solidFill>
                <a:latin typeface="Lucida Console" pitchFamily="49" charset="0"/>
              </a:rPr>
              <a:t>actionPerformed</a:t>
            </a:r>
            <a:r>
              <a:rPr lang="pt-PT" sz="1400" dirty="0" smtClean="0">
                <a:solidFill>
                  <a:srgbClr val="C00000"/>
                </a:solidFill>
                <a:latin typeface="Lucida Console" pitchFamily="49" charset="0"/>
              </a:rPr>
              <a:t>(</a:t>
            </a:r>
            <a:r>
              <a:rPr lang="pt-PT" sz="1400" dirty="0" err="1" smtClean="0">
                <a:solidFill>
                  <a:srgbClr val="C00000"/>
                </a:solidFill>
                <a:latin typeface="Lucida Console" pitchFamily="49" charset="0"/>
              </a:rPr>
              <a:t>ActionEvent</a:t>
            </a:r>
            <a:r>
              <a:rPr lang="pt-PT" sz="1400" dirty="0" smtClean="0">
                <a:solidFill>
                  <a:srgbClr val="C00000"/>
                </a:solidFill>
                <a:latin typeface="Lucida Console" pitchFamily="49" charset="0"/>
              </a:rPr>
              <a:t> e) {</a:t>
            </a:r>
          </a:p>
          <a:p>
            <a:r>
              <a:rPr lang="pt-PT" sz="1400" dirty="0" smtClean="0">
                <a:solidFill>
                  <a:srgbClr val="C00000"/>
                </a:solidFill>
                <a:latin typeface="Lucida Console" pitchFamily="49" charset="0"/>
              </a:rPr>
              <a:t>		</a:t>
            </a:r>
            <a:r>
              <a:rPr lang="pt-PT" sz="1400" smtClean="0">
                <a:solidFill>
                  <a:srgbClr val="C00000"/>
                </a:solidFill>
                <a:latin typeface="Lucida Console" pitchFamily="49" charset="0"/>
              </a:rPr>
              <a:t>	    out.println(e.toString</a:t>
            </a:r>
            <a:r>
              <a:rPr lang="pt-PT" sz="1400" dirty="0" smtClean="0">
                <a:solidFill>
                  <a:srgbClr val="C00000"/>
                </a:solidFill>
                <a:latin typeface="Lucida Console" pitchFamily="49" charset="0"/>
              </a:rPr>
              <a:t>());</a:t>
            </a:r>
          </a:p>
          <a:p>
            <a:r>
              <a:rPr lang="pt-PT" sz="1400" dirty="0" smtClean="0">
                <a:solidFill>
                  <a:srgbClr val="C00000"/>
                </a:solidFill>
                <a:latin typeface="Lucida Console" pitchFamily="49" charset="0"/>
              </a:rPr>
              <a:t>	</a:t>
            </a:r>
            <a:r>
              <a:rPr lang="pt-PT" sz="1400" smtClean="0">
                <a:solidFill>
                  <a:srgbClr val="C00000"/>
                </a:solidFill>
                <a:latin typeface="Lucida Console" pitchFamily="49" charset="0"/>
              </a:rPr>
              <a:t>         }</a:t>
            </a:r>
            <a:endParaRPr lang="pt-PT" sz="1400" dirty="0" smtClean="0">
              <a:solidFill>
                <a:srgbClr val="C00000"/>
              </a:solidFill>
              <a:latin typeface="Lucida Console" pitchFamily="49" charset="0"/>
            </a:endParaRPr>
          </a:p>
          <a:p>
            <a:r>
              <a:rPr lang="pt-PT" sz="1400" dirty="0" smtClean="0">
                <a:solidFill>
                  <a:srgbClr val="C00000"/>
                </a:solidFill>
                <a:latin typeface="Lucida Console" pitchFamily="49" charset="0"/>
              </a:rPr>
              <a:t>	</a:t>
            </a:r>
            <a:r>
              <a:rPr lang="pt-PT" sz="1400" smtClean="0">
                <a:solidFill>
                  <a:srgbClr val="C00000"/>
                </a:solidFill>
                <a:latin typeface="Lucida Console" pitchFamily="49" charset="0"/>
              </a:rPr>
              <a:t>     }</a:t>
            </a:r>
            <a:endParaRPr lang="pt-PT" sz="1400" dirty="0" smtClean="0">
              <a:solidFill>
                <a:srgbClr val="C00000"/>
              </a:solidFill>
              <a:latin typeface="Lucida Console" pitchFamily="49" charset="0"/>
            </a:endParaRPr>
          </a:p>
          <a:p>
            <a:r>
              <a:rPr lang="pt-PT" sz="1400" dirty="0" smtClean="0">
                <a:solidFill>
                  <a:srgbClr val="0070C0"/>
                </a:solidFill>
                <a:latin typeface="Lucida Console" pitchFamily="49" charset="0"/>
              </a:rPr>
              <a:t>);</a:t>
            </a:r>
          </a:p>
          <a:p>
            <a:endParaRPr lang="pt-PT"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Enquadramento – Porquê mudar Java ?</a:t>
            </a:r>
          </a:p>
        </p:txBody>
      </p:sp>
      <p:sp>
        <p:nvSpPr>
          <p:cNvPr id="12" name="CaixaDeTexto 11"/>
          <p:cNvSpPr txBox="1"/>
          <p:nvPr/>
        </p:nvSpPr>
        <p:spPr>
          <a:xfrm>
            <a:off x="428596" y="1643050"/>
            <a:ext cx="8572560" cy="1477328"/>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chemeClr val="bg2">
                    <a:lumMod val="50000"/>
                  </a:schemeClr>
                </a:solidFill>
                <a:latin typeface="Arial Rounded MT Bold" pitchFamily="34" charset="0"/>
                <a:sym typeface="Wingdings"/>
              </a:rPr>
              <a:t>Dada esta clara dificuldade de, em Java, porque Java sempre pretendeu ser uma linguagem de “</a:t>
            </a:r>
            <a:r>
              <a:rPr lang="pt-PT" dirty="0" err="1" smtClean="0">
                <a:solidFill>
                  <a:schemeClr val="bg2">
                    <a:lumMod val="50000"/>
                  </a:schemeClr>
                </a:solidFill>
                <a:latin typeface="Arial Rounded MT Bold" pitchFamily="34" charset="0"/>
                <a:sym typeface="Wingdings"/>
              </a:rPr>
              <a:t>first</a:t>
            </a:r>
            <a:r>
              <a:rPr lang="pt-PT" dirty="0" smtClean="0">
                <a:solidFill>
                  <a:schemeClr val="bg2">
                    <a:lumMod val="50000"/>
                  </a:schemeClr>
                </a:solidFill>
                <a:latin typeface="Arial Rounded MT Bold" pitchFamily="34" charset="0"/>
                <a:sym typeface="Wingdings"/>
              </a:rPr>
              <a:t> </a:t>
            </a:r>
            <a:r>
              <a:rPr lang="pt-PT" dirty="0" err="1" smtClean="0">
                <a:solidFill>
                  <a:schemeClr val="bg2">
                    <a:lumMod val="50000"/>
                  </a:schemeClr>
                </a:solidFill>
                <a:latin typeface="Arial Rounded MT Bold" pitchFamily="34" charset="0"/>
                <a:sym typeface="Wingdings"/>
              </a:rPr>
              <a:t>class</a:t>
            </a:r>
            <a:r>
              <a:rPr lang="pt-PT" dirty="0" smtClean="0">
                <a:solidFill>
                  <a:schemeClr val="bg2">
                    <a:lumMod val="50000"/>
                  </a:schemeClr>
                </a:solidFill>
                <a:latin typeface="Arial Rounded MT Bold" pitchFamily="34" charset="0"/>
                <a:sym typeface="Wingdings"/>
              </a:rPr>
              <a:t> </a:t>
            </a:r>
            <a:r>
              <a:rPr lang="pt-PT" dirty="0" err="1" smtClean="0">
                <a:solidFill>
                  <a:schemeClr val="bg2">
                    <a:lumMod val="50000"/>
                  </a:schemeClr>
                </a:solidFill>
                <a:latin typeface="Arial Rounded MT Bold" pitchFamily="34" charset="0"/>
                <a:sym typeface="Wingdings"/>
              </a:rPr>
              <a:t>objects</a:t>
            </a:r>
            <a:r>
              <a:rPr lang="pt-PT" dirty="0" smtClean="0">
                <a:solidFill>
                  <a:schemeClr val="bg2">
                    <a:lumMod val="50000"/>
                  </a:schemeClr>
                </a:solidFill>
                <a:latin typeface="Arial Rounded MT Bold" pitchFamily="34" charset="0"/>
                <a:sym typeface="Wingdings"/>
              </a:rPr>
              <a:t> </a:t>
            </a:r>
            <a:r>
              <a:rPr lang="pt-PT" dirty="0" err="1" smtClean="0">
                <a:solidFill>
                  <a:schemeClr val="bg2">
                    <a:lumMod val="50000"/>
                  </a:schemeClr>
                </a:solidFill>
                <a:latin typeface="Arial Rounded MT Bold" pitchFamily="34" charset="0"/>
                <a:sym typeface="Wingdings"/>
              </a:rPr>
              <a:t>only</a:t>
            </a:r>
            <a:r>
              <a:rPr lang="pt-PT" dirty="0" smtClean="0">
                <a:solidFill>
                  <a:schemeClr val="bg2">
                    <a:lumMod val="50000"/>
                  </a:schemeClr>
                </a:solidFill>
                <a:latin typeface="Arial Rounded MT Bold" pitchFamily="34" charset="0"/>
                <a:sym typeface="Wingdings"/>
              </a:rPr>
              <a:t>”, se </a:t>
            </a:r>
            <a:r>
              <a:rPr lang="pt-PT" dirty="0" smtClean="0">
                <a:latin typeface="Arial Rounded MT Bold" pitchFamily="34" charset="0"/>
                <a:sym typeface="Wingdings"/>
              </a:rPr>
              <a:t>poder</a:t>
            </a:r>
            <a:r>
              <a:rPr lang="pt-PT" dirty="0" smtClean="0">
                <a:solidFill>
                  <a:srgbClr val="00B0F0"/>
                </a:solidFill>
                <a:latin typeface="Arial Rounded MT Bold" pitchFamily="34" charset="0"/>
                <a:sym typeface="Wingdings"/>
              </a:rPr>
              <a:t>  “encapsular comportamento simples”</a:t>
            </a:r>
            <a:r>
              <a:rPr lang="pt-PT" dirty="0" smtClean="0">
                <a:latin typeface="Arial Rounded MT Bold" pitchFamily="34" charset="0"/>
                <a:sym typeface="Wingdings"/>
              </a:rPr>
              <a:t>,</a:t>
            </a:r>
            <a:r>
              <a:rPr lang="pt-PT" dirty="0" smtClean="0">
                <a:solidFill>
                  <a:schemeClr val="bg2">
                    <a:lumMod val="50000"/>
                  </a:schemeClr>
                </a:solidFill>
                <a:latin typeface="Arial Rounded MT Bold" pitchFamily="34" charset="0"/>
                <a:sym typeface="Wingdings"/>
              </a:rPr>
              <a:t> chegou o momento de, após muitos anos de estudo, se incorporar em Java os resultados do </a:t>
            </a:r>
            <a:r>
              <a:rPr lang="pt-PT" dirty="0" smtClean="0">
                <a:solidFill>
                  <a:srgbClr val="00B0F0"/>
                </a:solidFill>
                <a:latin typeface="Arial Rounded MT Bold" pitchFamily="34" charset="0"/>
                <a:sym typeface="Wingdings"/>
              </a:rPr>
              <a:t>Projecto Lambda (FSR 335) </a:t>
            </a:r>
            <a:r>
              <a:rPr lang="pt-PT" dirty="0" smtClean="0">
                <a:solidFill>
                  <a:schemeClr val="bg2">
                    <a:lumMod val="50000"/>
                  </a:schemeClr>
                </a:solidFill>
                <a:latin typeface="Arial Rounded MT Bold" pitchFamily="34" charset="0"/>
                <a:sym typeface="Wingdings"/>
              </a:rPr>
              <a:t>de </a:t>
            </a:r>
            <a:r>
              <a:rPr lang="pt-PT" dirty="0" err="1" smtClean="0">
                <a:solidFill>
                  <a:srgbClr val="00B050"/>
                </a:solidFill>
                <a:latin typeface="Arial Rounded MT Bold" pitchFamily="34" charset="0"/>
                <a:sym typeface="Wingdings"/>
              </a:rPr>
              <a:t>Brian</a:t>
            </a:r>
            <a:r>
              <a:rPr lang="pt-PT" dirty="0" smtClean="0">
                <a:solidFill>
                  <a:srgbClr val="00B050"/>
                </a:solidFill>
                <a:latin typeface="Arial Rounded MT Bold" pitchFamily="34" charset="0"/>
                <a:sym typeface="Wingdings"/>
              </a:rPr>
              <a:t> </a:t>
            </a:r>
            <a:r>
              <a:rPr lang="pt-PT" dirty="0" err="1" smtClean="0">
                <a:solidFill>
                  <a:srgbClr val="00B050"/>
                </a:solidFill>
                <a:latin typeface="Arial Rounded MT Bold" pitchFamily="34" charset="0"/>
                <a:sym typeface="Wingdings"/>
              </a:rPr>
              <a:t>Gotze</a:t>
            </a:r>
            <a:r>
              <a:rPr lang="pt-PT" dirty="0" smtClean="0">
                <a:solidFill>
                  <a:schemeClr val="bg2">
                    <a:lumMod val="50000"/>
                  </a:schemeClr>
                </a:solidFill>
                <a:latin typeface="Arial Rounded MT Bold" pitchFamily="34" charset="0"/>
                <a:sym typeface="Wingdings"/>
              </a:rPr>
              <a:t>.   </a:t>
            </a:r>
            <a:endParaRPr lang="pt-PT" dirty="0">
              <a:solidFill>
                <a:schemeClr val="bg2">
                  <a:lumMod val="50000"/>
                </a:schemeClr>
              </a:solidFill>
              <a:latin typeface="Arial Rounded MT Bold" pitchFamily="34" charset="0"/>
              <a:cs typeface="Arial" pitchFamily="34" charset="0"/>
            </a:endParaRPr>
          </a:p>
        </p:txBody>
      </p:sp>
      <p:sp>
        <p:nvSpPr>
          <p:cNvPr id="13" name="CaixaDeTexto 12"/>
          <p:cNvSpPr txBox="1"/>
          <p:nvPr/>
        </p:nvSpPr>
        <p:spPr>
          <a:xfrm>
            <a:off x="428596" y="3286124"/>
            <a:ext cx="8572560" cy="1754326"/>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70C0"/>
                </a:solidFill>
                <a:latin typeface="Arial Rounded MT Bold" pitchFamily="34" charset="0"/>
                <a:sym typeface="Wingdings"/>
              </a:rPr>
              <a:t>Objectivo: </a:t>
            </a:r>
            <a:r>
              <a:rPr lang="pt-PT" dirty="0" smtClean="0">
                <a:latin typeface="Arial Rounded MT Bold" pitchFamily="34" charset="0"/>
                <a:sym typeface="Wingdings"/>
              </a:rPr>
              <a:t>Introduzir em Java construções funcionais clássicas (as </a:t>
            </a:r>
            <a:r>
              <a:rPr lang="pt-PT" dirty="0" smtClean="0">
                <a:solidFill>
                  <a:srgbClr val="00CC99"/>
                </a:solidFill>
                <a:latin typeface="Arial Rounded MT Bold" pitchFamily="34" charset="0"/>
                <a:sym typeface="Wingdings"/>
              </a:rPr>
              <a:t>expressões lambda</a:t>
            </a:r>
            <a:r>
              <a:rPr lang="pt-PT" dirty="0" smtClean="0">
                <a:latin typeface="Arial Rounded MT Bold" pitchFamily="34" charset="0"/>
                <a:sym typeface="Wingdings"/>
              </a:rPr>
              <a:t>, que são </a:t>
            </a:r>
            <a:r>
              <a:rPr lang="pt-PT" dirty="0" smtClean="0">
                <a:solidFill>
                  <a:srgbClr val="00B0F0"/>
                </a:solidFill>
                <a:latin typeface="Arial Rounded MT Bold" pitchFamily="34" charset="0"/>
                <a:sym typeface="Wingdings"/>
              </a:rPr>
              <a:t>funções anónimas</a:t>
            </a:r>
            <a:r>
              <a:rPr lang="pt-PT" dirty="0" smtClean="0">
                <a:latin typeface="Arial Rounded MT Bold" pitchFamily="34" charset="0"/>
                <a:sym typeface="Wingdings"/>
              </a:rPr>
              <a:t>), que sejam objectos de 1ª classe como os outros, ou seja, que possuam </a:t>
            </a:r>
            <a:r>
              <a:rPr lang="pt-PT" dirty="0" smtClean="0">
                <a:solidFill>
                  <a:srgbClr val="FF3300"/>
                </a:solidFill>
                <a:latin typeface="Arial Rounded MT Bold" pitchFamily="34" charset="0"/>
                <a:sym typeface="Wingdings"/>
              </a:rPr>
              <a:t>um tipo compatível </a:t>
            </a:r>
            <a:r>
              <a:rPr lang="pt-PT" dirty="0" smtClean="0">
                <a:latin typeface="Arial Rounded MT Bold" pitchFamily="34" charset="0"/>
                <a:sym typeface="Wingdings"/>
              </a:rPr>
              <a:t>com o existente sistema de tipos de Java, e que permitam, de facto, </a:t>
            </a:r>
            <a:r>
              <a:rPr lang="pt-PT" dirty="0" smtClean="0">
                <a:solidFill>
                  <a:srgbClr val="FF3300"/>
                </a:solidFill>
                <a:latin typeface="Arial Rounded MT Bold" pitchFamily="34" charset="0"/>
                <a:sym typeface="Wingdings"/>
              </a:rPr>
              <a:t>encapsular comportamento de forma simples e reutilizável em vários contextos </a:t>
            </a:r>
            <a:r>
              <a:rPr lang="pt-PT" dirty="0" smtClean="0">
                <a:latin typeface="Arial Rounded MT Bold" pitchFamily="34" charset="0"/>
                <a:sym typeface="Wingdings"/>
              </a:rPr>
              <a:t>(ou seja, usadas como parâmetros de outras construções, etc.).   </a:t>
            </a:r>
            <a:endParaRPr lang="pt-PT" dirty="0">
              <a:latin typeface="Arial Rounded MT Bold" pitchFamily="34" charset="0"/>
              <a:cs typeface="Arial" pitchFamily="34" charset="0"/>
            </a:endParaRPr>
          </a:p>
        </p:txBody>
      </p:sp>
      <p:sp>
        <p:nvSpPr>
          <p:cNvPr id="19" name="CaixaDeTexto 18"/>
          <p:cNvSpPr txBox="1"/>
          <p:nvPr/>
        </p:nvSpPr>
        <p:spPr>
          <a:xfrm>
            <a:off x="428596" y="5143512"/>
            <a:ext cx="8572560" cy="1200329"/>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FF3300"/>
                </a:solidFill>
                <a:latin typeface="Arial Rounded MT Bold" pitchFamily="34" charset="0"/>
                <a:sym typeface="Wingdings"/>
              </a:rPr>
              <a:t>Novidade? Não! </a:t>
            </a:r>
            <a:r>
              <a:rPr lang="pt-PT" dirty="0" smtClean="0">
                <a:latin typeface="Arial Rounded MT Bold" pitchFamily="34" charset="0"/>
                <a:sym typeface="Wingdings"/>
              </a:rPr>
              <a:t>Estas construções funcionais existem desde os anos 40 do século 20 (como veremos). </a:t>
            </a:r>
            <a:r>
              <a:rPr lang="pt-PT" dirty="0" smtClean="0">
                <a:solidFill>
                  <a:srgbClr val="FF3300"/>
                </a:solidFill>
                <a:latin typeface="Arial Rounded MT Bold" pitchFamily="34" charset="0"/>
                <a:sym typeface="Wingdings"/>
              </a:rPr>
              <a:t>Novidade? Não! </a:t>
            </a:r>
            <a:r>
              <a:rPr lang="pt-PT" dirty="0" smtClean="0">
                <a:latin typeface="Arial Rounded MT Bold" pitchFamily="34" charset="0"/>
                <a:sym typeface="Wingdings"/>
              </a:rPr>
              <a:t>C#, </a:t>
            </a:r>
            <a:r>
              <a:rPr lang="pt-PT" dirty="0" err="1" smtClean="0">
                <a:latin typeface="Arial Rounded MT Bold" pitchFamily="34" charset="0"/>
                <a:sym typeface="Wingdings"/>
              </a:rPr>
              <a:t>Scala</a:t>
            </a:r>
            <a:r>
              <a:rPr lang="pt-PT" dirty="0" smtClean="0">
                <a:latin typeface="Arial Rounded MT Bold" pitchFamily="34" charset="0"/>
                <a:sym typeface="Wingdings"/>
              </a:rPr>
              <a:t>, </a:t>
            </a:r>
            <a:r>
              <a:rPr lang="pt-PT" dirty="0" err="1" smtClean="0">
                <a:latin typeface="Arial Rounded MT Bold" pitchFamily="34" charset="0"/>
                <a:sym typeface="Wingdings"/>
              </a:rPr>
              <a:t>Ruby</a:t>
            </a:r>
            <a:r>
              <a:rPr lang="pt-PT" dirty="0" smtClean="0">
                <a:latin typeface="Arial Rounded MT Bold" pitchFamily="34" charset="0"/>
                <a:sym typeface="Wingdings"/>
              </a:rPr>
              <a:t> e </a:t>
            </a:r>
            <a:r>
              <a:rPr lang="pt-PT" dirty="0" err="1" smtClean="0">
                <a:latin typeface="Arial Rounded MT Bold" pitchFamily="34" charset="0"/>
                <a:sym typeface="Wingdings"/>
              </a:rPr>
              <a:t>Python</a:t>
            </a:r>
            <a:r>
              <a:rPr lang="pt-PT" dirty="0" smtClean="0">
                <a:latin typeface="Arial Rounded MT Bold" pitchFamily="34" charset="0"/>
                <a:sym typeface="Wingdings"/>
              </a:rPr>
              <a:t>, etc., já têm construções funcionais dentro de POO. </a:t>
            </a:r>
            <a:r>
              <a:rPr lang="pt-PT" dirty="0" smtClean="0">
                <a:solidFill>
                  <a:srgbClr val="00B0F0"/>
                </a:solidFill>
                <a:latin typeface="Arial Rounded MT Bold" pitchFamily="34" charset="0"/>
                <a:sym typeface="Wingdings"/>
              </a:rPr>
              <a:t>Problema de Java: </a:t>
            </a:r>
            <a:r>
              <a:rPr lang="pt-PT" dirty="0" smtClean="0">
                <a:solidFill>
                  <a:srgbClr val="CC3300"/>
                </a:solidFill>
                <a:latin typeface="Arial Rounded MT Bold" pitchFamily="34" charset="0"/>
                <a:sym typeface="Wingdings"/>
              </a:rPr>
              <a:t>o impacto !!</a:t>
            </a:r>
            <a:endParaRPr lang="pt-PT" dirty="0">
              <a:solidFill>
                <a:srgbClr val="CC3300"/>
              </a:solidFill>
              <a:latin typeface="Arial Rounded MT Bold"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 História Antiga</a:t>
            </a:r>
          </a:p>
        </p:txBody>
      </p:sp>
      <p:pic>
        <p:nvPicPr>
          <p:cNvPr id="12" name="Imagem 11" descr="LAMBDA_CALCULUS_DEF.jpg"/>
          <p:cNvPicPr>
            <a:picLocks noChangeAspect="1"/>
          </p:cNvPicPr>
          <p:nvPr/>
        </p:nvPicPr>
        <p:blipFill>
          <a:blip r:embed="rId5" cstate="print"/>
          <a:stretch>
            <a:fillRect/>
          </a:stretch>
        </p:blipFill>
        <p:spPr>
          <a:xfrm>
            <a:off x="214282" y="1571612"/>
            <a:ext cx="8732824" cy="4572032"/>
          </a:xfrm>
          <a:prstGeom prst="rect">
            <a:avLst/>
          </a:prstGeom>
        </p:spPr>
      </p:pic>
      <p:cxnSp>
        <p:nvCxnSpPr>
          <p:cNvPr id="14" name="Conexão recta 13"/>
          <p:cNvCxnSpPr/>
          <p:nvPr/>
        </p:nvCxnSpPr>
        <p:spPr bwMode="auto">
          <a:xfrm>
            <a:off x="571472" y="2500306"/>
            <a:ext cx="8001056" cy="1588"/>
          </a:xfrm>
          <a:prstGeom prst="line">
            <a:avLst/>
          </a:prstGeom>
          <a:noFill/>
          <a:ln w="9525" cap="flat" cmpd="sng" algn="ctr">
            <a:solidFill>
              <a:srgbClr val="00CC99"/>
            </a:solidFill>
            <a:prstDash val="solid"/>
            <a:round/>
            <a:headEnd type="none" w="med" len="med"/>
            <a:tailEnd type="none" w="med" len="med"/>
          </a:ln>
          <a:effectLst/>
        </p:spPr>
      </p:cxnSp>
      <p:cxnSp>
        <p:nvCxnSpPr>
          <p:cNvPr id="19" name="Conexão recta 18"/>
          <p:cNvCxnSpPr/>
          <p:nvPr/>
        </p:nvCxnSpPr>
        <p:spPr bwMode="auto">
          <a:xfrm>
            <a:off x="571472" y="2786058"/>
            <a:ext cx="500066" cy="1588"/>
          </a:xfrm>
          <a:prstGeom prst="line">
            <a:avLst/>
          </a:prstGeom>
          <a:noFill/>
          <a:ln w="9525" cap="flat" cmpd="sng" algn="ctr">
            <a:solidFill>
              <a:srgbClr val="00CC99"/>
            </a:solidFill>
            <a:prstDash val="solid"/>
            <a:round/>
            <a:headEnd type="none" w="med" len="med"/>
            <a:tailEnd type="none" w="med" len="med"/>
          </a:ln>
          <a:effectLst/>
        </p:spPr>
      </p:cxnSp>
      <p:cxnSp>
        <p:nvCxnSpPr>
          <p:cNvPr id="20" name="Conexão recta 19"/>
          <p:cNvCxnSpPr/>
          <p:nvPr/>
        </p:nvCxnSpPr>
        <p:spPr bwMode="auto">
          <a:xfrm>
            <a:off x="4500562" y="3000372"/>
            <a:ext cx="3000396" cy="15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Conexão recta 21"/>
          <p:cNvCxnSpPr/>
          <p:nvPr/>
        </p:nvCxnSpPr>
        <p:spPr bwMode="auto">
          <a:xfrm>
            <a:off x="500034" y="3286124"/>
            <a:ext cx="714380" cy="1588"/>
          </a:xfrm>
          <a:prstGeom prst="line">
            <a:avLst/>
          </a:prstGeom>
          <a:ln>
            <a:solidFill>
              <a:srgbClr val="00B05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3" name="Text Box 13"/>
          <p:cNvSpPr txBox="1">
            <a:spLocks noChangeArrowheads="1"/>
          </p:cNvSpPr>
          <p:nvPr/>
        </p:nvSpPr>
        <p:spPr bwMode="auto">
          <a:xfrm>
            <a:off x="357158"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 História Antiga</a:t>
            </a:r>
          </a:p>
        </p:txBody>
      </p:sp>
      <p:sp>
        <p:nvSpPr>
          <p:cNvPr id="14" name="CaixaDeTexto 13"/>
          <p:cNvSpPr txBox="1"/>
          <p:nvPr/>
        </p:nvSpPr>
        <p:spPr>
          <a:xfrm>
            <a:off x="857224" y="2071678"/>
            <a:ext cx="8501122" cy="369332"/>
          </a:xfrm>
          <a:prstGeom prst="rect">
            <a:avLst/>
          </a:prstGeom>
          <a:noFill/>
        </p:spPr>
        <p:txBody>
          <a:bodyPr wrap="square" rtlCol="0">
            <a:spAutoFit/>
          </a:bodyPr>
          <a:lstStyle/>
          <a:p>
            <a:r>
              <a:rPr lang="pt-PT" b="1" dirty="0" err="1" smtClean="0">
                <a:latin typeface="Calibri" pitchFamily="34" charset="0"/>
                <a:sym typeface="Symbol"/>
              </a:rPr>
              <a:t>x</a:t>
            </a:r>
            <a:r>
              <a:rPr lang="pt-PT" b="1" dirty="0" smtClean="0">
                <a:latin typeface="Calibri" pitchFamily="34" charset="0"/>
                <a:sym typeface="Symbol"/>
              </a:rPr>
              <a:t>.  x + 10		 </a:t>
            </a:r>
            <a:r>
              <a:rPr lang="pt-PT" b="1" dirty="0" err="1" smtClean="0">
                <a:latin typeface="Calibri" pitchFamily="34" charset="0"/>
                <a:sym typeface="Symbol"/>
              </a:rPr>
              <a:t>x,y</a:t>
            </a:r>
            <a:r>
              <a:rPr lang="pt-PT" b="1" dirty="0" smtClean="0">
                <a:latin typeface="Calibri" pitchFamily="34" charset="0"/>
                <a:sym typeface="Symbol"/>
              </a:rPr>
              <a:t>.  x * y 			</a:t>
            </a:r>
            <a:endParaRPr lang="pt-PT" b="1" dirty="0">
              <a:latin typeface="Calibri" pitchFamily="34" charset="0"/>
            </a:endParaRPr>
          </a:p>
        </p:txBody>
      </p:sp>
      <p:sp>
        <p:nvSpPr>
          <p:cNvPr id="18" name="Text Box 13"/>
          <p:cNvSpPr txBox="1">
            <a:spLocks noChangeArrowheads="1"/>
          </p:cNvSpPr>
          <p:nvPr/>
        </p:nvSpPr>
        <p:spPr bwMode="auto">
          <a:xfrm>
            <a:off x="571472" y="1714488"/>
            <a:ext cx="7621617" cy="338554"/>
          </a:xfrm>
          <a:prstGeom prst="rect">
            <a:avLst/>
          </a:prstGeom>
          <a:noFill/>
          <a:ln w="9525" algn="ctr">
            <a:noFill/>
            <a:miter lim="800000"/>
            <a:headEnd/>
            <a:tailEnd/>
          </a:ln>
        </p:spPr>
        <p:txBody>
          <a:bodyPr wrap="square">
            <a:spAutoFit/>
          </a:bodyPr>
          <a:lstStyle/>
          <a:p>
            <a:pPr>
              <a:spcBef>
                <a:spcPct val="50000"/>
              </a:spcBef>
            </a:pPr>
            <a:r>
              <a:rPr lang="pt-PT" sz="1600" b="1" dirty="0" smtClean="0">
                <a:solidFill>
                  <a:srgbClr val="00CC99"/>
                </a:solidFill>
                <a:latin typeface="Arial Rounded MT Bold" pitchFamily="34" charset="0"/>
              </a:rPr>
              <a:t>Expressões Lambda são funções sem nome </a:t>
            </a:r>
          </a:p>
        </p:txBody>
      </p:sp>
      <p:sp>
        <p:nvSpPr>
          <p:cNvPr id="19" name="Text Box 13"/>
          <p:cNvSpPr txBox="1">
            <a:spLocks noChangeArrowheads="1"/>
          </p:cNvSpPr>
          <p:nvPr/>
        </p:nvSpPr>
        <p:spPr bwMode="auto">
          <a:xfrm>
            <a:off x="571472" y="2500306"/>
            <a:ext cx="7621617" cy="338554"/>
          </a:xfrm>
          <a:prstGeom prst="rect">
            <a:avLst/>
          </a:prstGeom>
          <a:noFill/>
          <a:ln w="9525" algn="ctr">
            <a:noFill/>
            <a:miter lim="800000"/>
            <a:headEnd/>
            <a:tailEnd/>
          </a:ln>
        </p:spPr>
        <p:txBody>
          <a:bodyPr wrap="square">
            <a:spAutoFit/>
          </a:bodyPr>
          <a:lstStyle/>
          <a:p>
            <a:pPr>
              <a:spcBef>
                <a:spcPct val="50000"/>
              </a:spcBef>
            </a:pPr>
            <a:r>
              <a:rPr lang="pt-PT" sz="1600" b="1" dirty="0" smtClean="0">
                <a:solidFill>
                  <a:srgbClr val="00CC99"/>
                </a:solidFill>
                <a:latin typeface="Arial Rounded MT Bold" pitchFamily="34" charset="0"/>
              </a:rPr>
              <a:t>Funções podem ser definidas usando expressões lambda </a:t>
            </a:r>
          </a:p>
        </p:txBody>
      </p:sp>
      <p:sp>
        <p:nvSpPr>
          <p:cNvPr id="20" name="CaixaDeTexto 19"/>
          <p:cNvSpPr txBox="1"/>
          <p:nvPr/>
        </p:nvSpPr>
        <p:spPr>
          <a:xfrm>
            <a:off x="857224" y="2928934"/>
            <a:ext cx="8501122" cy="369332"/>
          </a:xfrm>
          <a:prstGeom prst="rect">
            <a:avLst/>
          </a:prstGeom>
          <a:noFill/>
        </p:spPr>
        <p:txBody>
          <a:bodyPr wrap="square" rtlCol="0">
            <a:spAutoFit/>
          </a:bodyPr>
          <a:lstStyle/>
          <a:p>
            <a:r>
              <a:rPr lang="pt-PT" b="1" dirty="0" smtClean="0">
                <a:latin typeface="Calibri" pitchFamily="34" charset="0"/>
                <a:sym typeface="Symbol"/>
              </a:rPr>
              <a:t>F = </a:t>
            </a:r>
            <a:r>
              <a:rPr lang="pt-PT" b="1" dirty="0" err="1" smtClean="0">
                <a:latin typeface="Calibri" pitchFamily="34" charset="0"/>
                <a:sym typeface="Symbol"/>
              </a:rPr>
              <a:t>x</a:t>
            </a:r>
            <a:r>
              <a:rPr lang="pt-PT" b="1" dirty="0" smtClean="0">
                <a:latin typeface="Calibri" pitchFamily="34" charset="0"/>
                <a:sym typeface="Symbol"/>
              </a:rPr>
              <a:t>.  x + 10		 H = </a:t>
            </a:r>
            <a:r>
              <a:rPr lang="pt-PT" b="1" dirty="0" err="1" smtClean="0">
                <a:latin typeface="Calibri" pitchFamily="34" charset="0"/>
                <a:sym typeface="Symbol"/>
              </a:rPr>
              <a:t>x,y</a:t>
            </a:r>
            <a:r>
              <a:rPr lang="pt-PT" b="1" dirty="0" smtClean="0">
                <a:latin typeface="Calibri" pitchFamily="34" charset="0"/>
                <a:sym typeface="Symbol"/>
              </a:rPr>
              <a:t>.  x * y 			</a:t>
            </a:r>
            <a:endParaRPr lang="pt-PT" b="1" dirty="0">
              <a:latin typeface="Calibri" pitchFamily="34" charset="0"/>
            </a:endParaRPr>
          </a:p>
        </p:txBody>
      </p:sp>
      <p:cxnSp>
        <p:nvCxnSpPr>
          <p:cNvPr id="22" name="Conexão recta 21"/>
          <p:cNvCxnSpPr/>
          <p:nvPr/>
        </p:nvCxnSpPr>
        <p:spPr bwMode="auto">
          <a:xfrm>
            <a:off x="500034" y="3500438"/>
            <a:ext cx="8072494"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CaixaDeTexto 22"/>
          <p:cNvSpPr txBox="1"/>
          <p:nvPr/>
        </p:nvSpPr>
        <p:spPr>
          <a:xfrm>
            <a:off x="571472" y="3857628"/>
            <a:ext cx="8286808" cy="1200329"/>
          </a:xfrm>
          <a:prstGeom prst="rect">
            <a:avLst/>
          </a:prstGeom>
          <a:noFill/>
        </p:spPr>
        <p:txBody>
          <a:bodyPr wrap="square" rtlCol="0">
            <a:spAutoFit/>
          </a:bodyPr>
          <a:lstStyle/>
          <a:p>
            <a:r>
              <a:rPr lang="pt-PT" dirty="0" smtClean="0">
                <a:latin typeface="Arial Rounded MT Bold" pitchFamily="34" charset="0"/>
              </a:rPr>
              <a:t>Em </a:t>
            </a:r>
            <a:r>
              <a:rPr lang="pt-PT" dirty="0" err="1" smtClean="0">
                <a:latin typeface="Arial Rounded MT Bold" pitchFamily="34" charset="0"/>
              </a:rPr>
              <a:t>Lisp</a:t>
            </a:r>
            <a:r>
              <a:rPr lang="pt-PT" dirty="0" smtClean="0">
                <a:latin typeface="Arial Rounded MT Bold" pitchFamily="34" charset="0"/>
              </a:rPr>
              <a:t>:  </a:t>
            </a:r>
            <a:r>
              <a:rPr lang="pt-PT" smtClean="0">
                <a:latin typeface="Arial Rounded MT Bold" pitchFamily="34" charset="0"/>
              </a:rPr>
              <a:t>	 </a:t>
            </a:r>
            <a:r>
              <a:rPr lang="pt-PT" smtClean="0">
                <a:solidFill>
                  <a:srgbClr val="0070C0"/>
                </a:solidFill>
                <a:latin typeface="Calibri" pitchFamily="34" charset="0"/>
              </a:rPr>
              <a:t>(</a:t>
            </a:r>
            <a:r>
              <a:rPr lang="pt-PT" dirty="0" smtClean="0">
                <a:solidFill>
                  <a:srgbClr val="0070C0"/>
                </a:solidFill>
                <a:latin typeface="Calibri" pitchFamily="34" charset="0"/>
              </a:rPr>
              <a:t>lambda (x) (* x </a:t>
            </a:r>
            <a:r>
              <a:rPr lang="pt-PT" dirty="0" err="1" smtClean="0">
                <a:solidFill>
                  <a:srgbClr val="0070C0"/>
                </a:solidFill>
                <a:latin typeface="Calibri" pitchFamily="34" charset="0"/>
              </a:rPr>
              <a:t>x</a:t>
            </a:r>
            <a:r>
              <a:rPr lang="pt-PT" dirty="0" smtClean="0">
                <a:solidFill>
                  <a:srgbClr val="0070C0"/>
                </a:solidFill>
                <a:latin typeface="Calibri" pitchFamily="34" charset="0"/>
              </a:rPr>
              <a:t>))</a:t>
            </a:r>
          </a:p>
          <a:p>
            <a:r>
              <a:rPr lang="pt-PT" dirty="0" smtClean="0">
                <a:latin typeface="Arial Rounded MT Bold" pitchFamily="34" charset="0"/>
              </a:rPr>
              <a:t>Em Smalltalk80</a:t>
            </a:r>
            <a:r>
              <a:rPr lang="pt-PT" smtClean="0">
                <a:latin typeface="Arial Rounded MT Bold" pitchFamily="34" charset="0"/>
              </a:rPr>
              <a:t>:  </a:t>
            </a:r>
            <a:r>
              <a:rPr lang="pt-PT" smtClean="0">
                <a:solidFill>
                  <a:srgbClr val="0070C0"/>
                </a:solidFill>
                <a:latin typeface="Calibri" pitchFamily="34" charset="0"/>
              </a:rPr>
              <a:t>[ </a:t>
            </a:r>
            <a:r>
              <a:rPr lang="pt-PT" dirty="0" smtClean="0">
                <a:solidFill>
                  <a:srgbClr val="0070C0"/>
                </a:solidFill>
                <a:latin typeface="Calibri" pitchFamily="34" charset="0"/>
              </a:rPr>
              <a:t>:x :y | x * y ]</a:t>
            </a:r>
            <a:r>
              <a:rPr lang="pt-PT" dirty="0" smtClean="0">
                <a:latin typeface="Calibri" pitchFamily="34" charset="0"/>
              </a:rPr>
              <a:t>	</a:t>
            </a:r>
            <a:r>
              <a:rPr lang="pt-PT" dirty="0" smtClean="0">
                <a:solidFill>
                  <a:srgbClr val="CC3300"/>
                </a:solidFill>
                <a:latin typeface="Calibri" pitchFamily="34" charset="0"/>
              </a:rPr>
              <a:t>&lt;- também designado bloco</a:t>
            </a:r>
          </a:p>
          <a:p>
            <a:r>
              <a:rPr lang="pt-PT" dirty="0" smtClean="0">
                <a:latin typeface="Arial Rounded MT Bold" pitchFamily="34" charset="0"/>
              </a:rPr>
              <a:t>Em </a:t>
            </a:r>
            <a:r>
              <a:rPr lang="pt-PT" dirty="0" err="1" smtClean="0">
                <a:latin typeface="Arial Rounded MT Bold" pitchFamily="34" charset="0"/>
              </a:rPr>
              <a:t>Scala</a:t>
            </a:r>
            <a:r>
              <a:rPr lang="pt-PT" dirty="0" smtClean="0">
                <a:latin typeface="Arial Rounded MT Bold" pitchFamily="34" charset="0"/>
              </a:rPr>
              <a:t>: </a:t>
            </a:r>
            <a:r>
              <a:rPr lang="pt-PT" smtClean="0">
                <a:latin typeface="Arial Rounded MT Bold" pitchFamily="34" charset="0"/>
              </a:rPr>
              <a:t>	 </a:t>
            </a:r>
            <a:r>
              <a:rPr lang="es-ES" smtClean="0">
                <a:solidFill>
                  <a:srgbClr val="0070C0"/>
                </a:solidFill>
                <a:latin typeface="Calibri" pitchFamily="34" charset="0"/>
              </a:rPr>
              <a:t>(</a:t>
            </a:r>
            <a:r>
              <a:rPr lang="es-ES" dirty="0" smtClean="0">
                <a:solidFill>
                  <a:srgbClr val="0070C0"/>
                </a:solidFill>
                <a:latin typeface="Calibri" pitchFamily="34" charset="0"/>
              </a:rPr>
              <a:t>  x : </a:t>
            </a:r>
            <a:r>
              <a:rPr lang="es-ES" dirty="0" err="1" smtClean="0">
                <a:solidFill>
                  <a:srgbClr val="0070C0"/>
                </a:solidFill>
                <a:latin typeface="Calibri" pitchFamily="34" charset="0"/>
              </a:rPr>
              <a:t>Int</a:t>
            </a:r>
            <a:r>
              <a:rPr lang="es-ES" dirty="0" smtClean="0">
                <a:solidFill>
                  <a:srgbClr val="0070C0"/>
                </a:solidFill>
                <a:latin typeface="Calibri" pitchFamily="34" charset="0"/>
              </a:rPr>
              <a:t>,  y : </a:t>
            </a:r>
            <a:r>
              <a:rPr lang="es-ES" dirty="0" err="1" smtClean="0">
                <a:solidFill>
                  <a:srgbClr val="0070C0"/>
                </a:solidFill>
                <a:latin typeface="Calibri" pitchFamily="34" charset="0"/>
              </a:rPr>
              <a:t>Int</a:t>
            </a:r>
            <a:r>
              <a:rPr lang="es-ES" dirty="0" smtClean="0">
                <a:solidFill>
                  <a:srgbClr val="0070C0"/>
                </a:solidFill>
                <a:latin typeface="Calibri" pitchFamily="34" charset="0"/>
              </a:rPr>
              <a:t>  )  =&gt;  x  +  y</a:t>
            </a:r>
          </a:p>
          <a:p>
            <a:r>
              <a:rPr lang="pt-PT" dirty="0" smtClean="0">
                <a:latin typeface="Arial Rounded MT Bold" pitchFamily="34" charset="0"/>
              </a:rPr>
              <a:t>etc.</a:t>
            </a:r>
            <a:endParaRPr lang="pt-PT" dirty="0">
              <a:latin typeface="Arial Rounded MT Bold" pitchFamily="34" charset="0"/>
            </a:endParaRPr>
          </a:p>
        </p:txBody>
      </p:sp>
      <p:cxnSp>
        <p:nvCxnSpPr>
          <p:cNvPr id="24" name="Conexão recta 23"/>
          <p:cNvCxnSpPr/>
          <p:nvPr/>
        </p:nvCxnSpPr>
        <p:spPr bwMode="auto">
          <a:xfrm>
            <a:off x="428596" y="5143512"/>
            <a:ext cx="8072494"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 name="CaixaDeTexto 24"/>
          <p:cNvSpPr txBox="1"/>
          <p:nvPr/>
        </p:nvSpPr>
        <p:spPr>
          <a:xfrm>
            <a:off x="571472" y="5429264"/>
            <a:ext cx="8358246" cy="923330"/>
          </a:xfrm>
          <a:prstGeom prst="rect">
            <a:avLst/>
          </a:prstGeom>
          <a:noFill/>
        </p:spPr>
        <p:txBody>
          <a:bodyPr wrap="square" rtlCol="0">
            <a:spAutoFit/>
          </a:bodyPr>
          <a:lstStyle/>
          <a:p>
            <a:r>
              <a:rPr lang="pt-PT" dirty="0" smtClean="0">
                <a:latin typeface="Arial Rounded MT Bold" pitchFamily="34" charset="0"/>
              </a:rPr>
              <a:t>Assim, </a:t>
            </a:r>
            <a:r>
              <a:rPr lang="pt-PT" dirty="0" smtClean="0">
                <a:solidFill>
                  <a:srgbClr val="00CC99"/>
                </a:solidFill>
                <a:latin typeface="Arial Rounded MT Bold" pitchFamily="34" charset="0"/>
              </a:rPr>
              <a:t>lambdas</a:t>
            </a:r>
            <a:r>
              <a:rPr lang="pt-PT" dirty="0" smtClean="0">
                <a:latin typeface="Arial Rounded MT Bold" pitchFamily="34" charset="0"/>
              </a:rPr>
              <a:t> são um conceito muito antigo, usado em linguagens muito antigas, mesmo de POO, e que Java8 decidiu </a:t>
            </a:r>
            <a:r>
              <a:rPr lang="pt-PT" smtClean="0">
                <a:latin typeface="Arial Rounded MT Bold" pitchFamily="34" charset="0"/>
              </a:rPr>
              <a:t>finalmente incorporar, </a:t>
            </a:r>
            <a:r>
              <a:rPr lang="pt-PT" smtClean="0">
                <a:solidFill>
                  <a:srgbClr val="FF3300"/>
                </a:solidFill>
                <a:latin typeface="Arial Rounded MT Bold" pitchFamily="34" charset="0"/>
              </a:rPr>
              <a:t>mais </a:t>
            </a:r>
            <a:r>
              <a:rPr lang="pt-PT" dirty="0" smtClean="0">
                <a:solidFill>
                  <a:srgbClr val="FF3300"/>
                </a:solidFill>
                <a:latin typeface="Arial Rounded MT Bold" pitchFamily="34" charset="0"/>
              </a:rPr>
              <a:t>uma vez procurando não alterar o </a:t>
            </a:r>
            <a:r>
              <a:rPr lang="pt-PT" dirty="0" err="1" smtClean="0">
                <a:solidFill>
                  <a:srgbClr val="FF3300"/>
                </a:solidFill>
                <a:latin typeface="Arial Rounded MT Bold" pitchFamily="34" charset="0"/>
              </a:rPr>
              <a:t>bytecode</a:t>
            </a:r>
            <a:r>
              <a:rPr lang="pt-PT" dirty="0" smtClean="0">
                <a:solidFill>
                  <a:srgbClr val="FF3300"/>
                </a:solidFill>
                <a:latin typeface="Arial Rounded MT Bold" pitchFamily="34" charset="0"/>
              </a:rPr>
              <a:t> e a JVM</a:t>
            </a:r>
            <a:r>
              <a:rPr lang="pt-PT" dirty="0" smtClean="0">
                <a:latin typeface="Arial Rounded MT Bold" pitchFamily="34" charset="0"/>
              </a:rPr>
              <a:t>. </a:t>
            </a:r>
            <a:endParaRPr lang="pt-PT"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285852"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em Java: Questões</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3" name="CaixaDeTexto 12"/>
          <p:cNvSpPr txBox="1"/>
          <p:nvPr/>
        </p:nvSpPr>
        <p:spPr>
          <a:xfrm>
            <a:off x="428596" y="2285992"/>
            <a:ext cx="8572560" cy="369332"/>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B0F0"/>
                </a:solidFill>
                <a:latin typeface="Arial Rounded MT Bold" pitchFamily="34" charset="0"/>
                <a:sym typeface="Wingdings"/>
              </a:rPr>
              <a:t>Projecto Lambda (FSR 335) de</a:t>
            </a:r>
            <a:r>
              <a:rPr lang="pt-PT" dirty="0" smtClean="0">
                <a:solidFill>
                  <a:schemeClr val="bg2">
                    <a:lumMod val="50000"/>
                  </a:schemeClr>
                </a:solidFill>
                <a:latin typeface="Arial Rounded MT Bold" pitchFamily="34" charset="0"/>
                <a:sym typeface="Wingdings"/>
              </a:rPr>
              <a:t> </a:t>
            </a:r>
            <a:r>
              <a:rPr lang="pt-PT" dirty="0" err="1" smtClean="0">
                <a:solidFill>
                  <a:srgbClr val="002060"/>
                </a:solidFill>
                <a:latin typeface="Arial Rounded MT Bold" pitchFamily="34" charset="0"/>
                <a:sym typeface="Wingdings"/>
              </a:rPr>
              <a:t>Brian</a:t>
            </a:r>
            <a:r>
              <a:rPr lang="pt-PT" dirty="0" smtClean="0">
                <a:solidFill>
                  <a:srgbClr val="002060"/>
                </a:solidFill>
                <a:latin typeface="Arial Rounded MT Bold" pitchFamily="34" charset="0"/>
                <a:sym typeface="Wingdings"/>
              </a:rPr>
              <a:t> </a:t>
            </a:r>
            <a:r>
              <a:rPr lang="pt-PT" dirty="0" err="1" smtClean="0">
                <a:solidFill>
                  <a:srgbClr val="002060"/>
                </a:solidFill>
                <a:latin typeface="Arial Rounded MT Bold" pitchFamily="34" charset="0"/>
                <a:sym typeface="Wingdings"/>
              </a:rPr>
              <a:t>Gotze</a:t>
            </a:r>
            <a:r>
              <a:rPr lang="pt-PT" dirty="0" smtClean="0">
                <a:solidFill>
                  <a:schemeClr val="bg2">
                    <a:lumMod val="50000"/>
                  </a:schemeClr>
                </a:solidFill>
                <a:latin typeface="Arial Rounded MT Bold" pitchFamily="34" charset="0"/>
                <a:sym typeface="Wingdings"/>
              </a:rPr>
              <a:t>.   </a:t>
            </a:r>
            <a:endParaRPr lang="pt-PT" dirty="0">
              <a:solidFill>
                <a:schemeClr val="bg2">
                  <a:lumMod val="50000"/>
                </a:schemeClr>
              </a:solidFill>
              <a:latin typeface="Arial Rounded MT Bold" pitchFamily="34" charset="0"/>
              <a:cs typeface="Arial" pitchFamily="34" charset="0"/>
            </a:endParaRPr>
          </a:p>
        </p:txBody>
      </p:sp>
      <p:sp>
        <p:nvSpPr>
          <p:cNvPr id="14" name="CaixaDeTexto 13"/>
          <p:cNvSpPr txBox="1"/>
          <p:nvPr/>
        </p:nvSpPr>
        <p:spPr>
          <a:xfrm>
            <a:off x="428596" y="2643182"/>
            <a:ext cx="8572560" cy="646331"/>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B0F0"/>
                </a:solidFill>
                <a:latin typeface="Arial Rounded MT Bold" pitchFamily="34" charset="0"/>
                <a:sym typeface="Wingdings"/>
              </a:rPr>
              <a:t>Passar comportamento como parâmetro eliminando a necessidade de se usarem classes anónimas, etc.;</a:t>
            </a:r>
            <a:r>
              <a:rPr lang="pt-PT" dirty="0" smtClean="0">
                <a:solidFill>
                  <a:schemeClr val="bg2">
                    <a:lumMod val="50000"/>
                  </a:schemeClr>
                </a:solidFill>
                <a:latin typeface="Arial Rounded MT Bold" pitchFamily="34" charset="0"/>
                <a:sym typeface="Wingdings"/>
              </a:rPr>
              <a:t>   </a:t>
            </a:r>
            <a:endParaRPr lang="pt-PT" dirty="0">
              <a:solidFill>
                <a:schemeClr val="bg2">
                  <a:lumMod val="50000"/>
                </a:schemeClr>
              </a:solidFill>
              <a:latin typeface="Arial Rounded MT Bold" pitchFamily="34" charset="0"/>
              <a:cs typeface="Arial" pitchFamily="34" charset="0"/>
            </a:endParaRPr>
          </a:p>
        </p:txBody>
      </p:sp>
      <p:sp>
        <p:nvSpPr>
          <p:cNvPr id="18" name="CaixaDeTexto 17"/>
          <p:cNvSpPr txBox="1"/>
          <p:nvPr/>
        </p:nvSpPr>
        <p:spPr>
          <a:xfrm>
            <a:off x="428596" y="3357562"/>
            <a:ext cx="8572560" cy="369332"/>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B0F0"/>
                </a:solidFill>
                <a:latin typeface="Arial Rounded MT Bold" pitchFamily="34" charset="0"/>
                <a:sym typeface="Wingdings"/>
              </a:rPr>
              <a:t>Não modificar o sistema de tipos de Java (não criar novos tipos);   </a:t>
            </a:r>
            <a:endParaRPr lang="pt-PT" dirty="0">
              <a:solidFill>
                <a:srgbClr val="00B0F0"/>
              </a:solidFill>
              <a:latin typeface="Arial Rounded MT Bold" pitchFamily="34" charset="0"/>
              <a:cs typeface="Arial" pitchFamily="34" charset="0"/>
            </a:endParaRPr>
          </a:p>
        </p:txBody>
      </p:sp>
      <p:sp>
        <p:nvSpPr>
          <p:cNvPr id="19" name="CaixaDeTexto 18"/>
          <p:cNvSpPr txBox="1"/>
          <p:nvPr/>
        </p:nvSpPr>
        <p:spPr>
          <a:xfrm>
            <a:off x="428596" y="3857628"/>
            <a:ext cx="8572560" cy="369332"/>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B0F0"/>
                </a:solidFill>
                <a:latin typeface="Arial Rounded MT Bold" pitchFamily="34" charset="0"/>
                <a:sym typeface="Wingdings"/>
              </a:rPr>
              <a:t>Sintaxe simples + Inferência automática de tipos (pelo compilador);   </a:t>
            </a:r>
            <a:endParaRPr lang="pt-PT" dirty="0">
              <a:solidFill>
                <a:srgbClr val="00B0F0"/>
              </a:solidFill>
              <a:latin typeface="Arial Rounded MT Bold" pitchFamily="34" charset="0"/>
              <a:cs typeface="Arial" pitchFamily="34" charset="0"/>
            </a:endParaRPr>
          </a:p>
        </p:txBody>
      </p:sp>
      <p:pic>
        <p:nvPicPr>
          <p:cNvPr id="20" name="Imagem 19" descr="JAVA_LAMBDA1.jpg"/>
          <p:cNvPicPr>
            <a:picLocks noChangeAspect="1"/>
          </p:cNvPicPr>
          <p:nvPr/>
        </p:nvPicPr>
        <p:blipFill>
          <a:blip r:embed="rId6" cstate="print"/>
          <a:stretch>
            <a:fillRect/>
          </a:stretch>
        </p:blipFill>
        <p:spPr>
          <a:xfrm>
            <a:off x="3500430" y="4857760"/>
            <a:ext cx="1643074" cy="1622789"/>
          </a:xfrm>
          <a:prstGeom prst="rect">
            <a:avLst/>
          </a:prstGeom>
        </p:spPr>
      </p:pic>
      <p:sp>
        <p:nvSpPr>
          <p:cNvPr id="21" name="CaixaDeTexto 20"/>
          <p:cNvSpPr txBox="1"/>
          <p:nvPr/>
        </p:nvSpPr>
        <p:spPr>
          <a:xfrm>
            <a:off x="428596" y="4357694"/>
            <a:ext cx="8572560" cy="369332"/>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B0F0"/>
                </a:solidFill>
                <a:latin typeface="Arial Rounded MT Bold" pitchFamily="34" charset="0"/>
                <a:sym typeface="Wingdings"/>
              </a:rPr>
              <a:t>Compatibilizar interfaces como </a:t>
            </a:r>
            <a:r>
              <a:rPr lang="pt-PT" dirty="0" err="1" smtClean="0">
                <a:solidFill>
                  <a:srgbClr val="CC3300"/>
                </a:solidFill>
                <a:latin typeface="Arial Rounded MT Bold" pitchFamily="34" charset="0"/>
                <a:sym typeface="Wingdings"/>
              </a:rPr>
              <a:t>Comparator&lt;T</a:t>
            </a:r>
            <a:r>
              <a:rPr lang="pt-PT" dirty="0" smtClean="0">
                <a:solidFill>
                  <a:srgbClr val="CC3300"/>
                </a:solidFill>
                <a:latin typeface="Arial Rounded MT Bold" pitchFamily="34" charset="0"/>
                <a:sym typeface="Wingdings"/>
              </a:rPr>
              <a:t>&gt;</a:t>
            </a:r>
            <a:r>
              <a:rPr lang="pt-PT" dirty="0" smtClean="0">
                <a:solidFill>
                  <a:srgbClr val="00B0F0"/>
                </a:solidFill>
                <a:latin typeface="Arial Rounded MT Bold" pitchFamily="34" charset="0"/>
                <a:sym typeface="Wingdings"/>
              </a:rPr>
              <a:t>, etc. com </a:t>
            </a:r>
            <a:r>
              <a:rPr lang="pt-PT" dirty="0" smtClean="0">
                <a:solidFill>
                  <a:srgbClr val="C00000"/>
                </a:solidFill>
                <a:latin typeface="Arial Rounded MT Bold" pitchFamily="34" charset="0"/>
                <a:sym typeface="Wingdings"/>
              </a:rPr>
              <a:t>lambdas</a:t>
            </a:r>
            <a:r>
              <a:rPr lang="pt-PT" dirty="0" smtClean="0">
                <a:solidFill>
                  <a:srgbClr val="00B0F0"/>
                </a:solidFill>
                <a:latin typeface="Arial Rounded MT Bold" pitchFamily="34" charset="0"/>
                <a:sym typeface="Wingdings"/>
              </a:rPr>
              <a:t>;   </a:t>
            </a:r>
            <a:endParaRPr lang="pt-PT" dirty="0">
              <a:solidFill>
                <a:srgbClr val="00B0F0"/>
              </a:solidFill>
              <a:latin typeface="Arial Rounded MT Bold"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000496" y="285728"/>
            <a:ext cx="3843681" cy="369332"/>
          </a:xfrm>
          <a:prstGeom prst="rect">
            <a:avLst/>
          </a:prstGeom>
        </p:spPr>
        <p:txBody>
          <a:bodyPr wrap="none">
            <a:spAutoFit/>
          </a:bodyPr>
          <a:lstStyle/>
          <a:p>
            <a:r>
              <a:rPr lang="pt-PT" b="1" smtClean="0">
                <a:solidFill>
                  <a:srgbClr val="CC6600"/>
                </a:solidFill>
                <a:latin typeface="Arial Rounded MT Bold" pitchFamily="34" charset="0"/>
              </a:rPr>
              <a:t>FUNCIONAMENTO - AVALIAÇÃO</a:t>
            </a:r>
            <a:endParaRPr lang="pt-PT"/>
          </a:p>
        </p:txBody>
      </p:sp>
      <p:sp>
        <p:nvSpPr>
          <p:cNvPr id="10" name="CaixaDeTexto 9"/>
          <p:cNvSpPr txBox="1"/>
          <p:nvPr/>
        </p:nvSpPr>
        <p:spPr>
          <a:xfrm>
            <a:off x="428596" y="1285860"/>
            <a:ext cx="8501122" cy="369332"/>
          </a:xfrm>
          <a:prstGeom prst="rect">
            <a:avLst/>
          </a:prstGeom>
          <a:noFill/>
        </p:spPr>
        <p:txBody>
          <a:bodyPr wrap="square" rtlCol="0">
            <a:spAutoFit/>
          </a:bodyPr>
          <a:lstStyle/>
          <a:p>
            <a:r>
              <a:rPr lang="pt-PT" smtClean="0">
                <a:sym typeface="Wingdings"/>
              </a:rPr>
              <a:t>  </a:t>
            </a:r>
            <a:r>
              <a:rPr lang="pt-PT" b="1" smtClean="0">
                <a:solidFill>
                  <a:srgbClr val="0070C0"/>
                </a:solidFill>
                <a:latin typeface="Arial Rounded MT Bold" pitchFamily="34" charset="0"/>
              </a:rPr>
              <a:t>Disciplina teórico-prática com grande componente laboratorial. </a:t>
            </a:r>
            <a:endParaRPr lang="pt-PT" b="1" dirty="0">
              <a:solidFill>
                <a:srgbClr val="0070C0"/>
              </a:solidFill>
              <a:latin typeface="Arial Rounded MT Bold" pitchFamily="34" charset="0"/>
            </a:endParaRPr>
          </a:p>
        </p:txBody>
      </p:sp>
      <p:sp>
        <p:nvSpPr>
          <p:cNvPr id="12" name="CaixaDeTexto 11"/>
          <p:cNvSpPr txBox="1"/>
          <p:nvPr/>
        </p:nvSpPr>
        <p:spPr>
          <a:xfrm>
            <a:off x="428596" y="1857364"/>
            <a:ext cx="8501122" cy="369332"/>
          </a:xfrm>
          <a:prstGeom prst="rect">
            <a:avLst/>
          </a:prstGeom>
          <a:noFill/>
        </p:spPr>
        <p:txBody>
          <a:bodyPr wrap="square" rtlCol="0">
            <a:spAutoFit/>
          </a:bodyPr>
          <a:lstStyle/>
          <a:p>
            <a:r>
              <a:rPr lang="pt-PT" smtClean="0">
                <a:sym typeface="Wingdings"/>
              </a:rPr>
              <a:t>  </a:t>
            </a:r>
            <a:r>
              <a:rPr lang="pt-PT" b="1" smtClean="0">
                <a:solidFill>
                  <a:srgbClr val="0070C0"/>
                </a:solidFill>
                <a:latin typeface="Arial Rounded MT Bold" pitchFamily="34" charset="0"/>
                <a:sym typeface="Wingdings"/>
              </a:rPr>
              <a:t>Componente prática baseada na noção de “builds” de software</a:t>
            </a:r>
            <a:r>
              <a:rPr lang="pt-PT" b="1" smtClean="0">
                <a:solidFill>
                  <a:srgbClr val="0070C0"/>
                </a:solidFill>
                <a:latin typeface="Arial Rounded MT Bold" pitchFamily="34" charset="0"/>
              </a:rPr>
              <a:t>. </a:t>
            </a:r>
            <a:endParaRPr lang="pt-PT" b="1" dirty="0">
              <a:solidFill>
                <a:srgbClr val="0070C0"/>
              </a:solidFill>
              <a:latin typeface="Arial Rounded MT Bold" pitchFamily="34" charset="0"/>
            </a:endParaRPr>
          </a:p>
        </p:txBody>
      </p:sp>
      <p:sp>
        <p:nvSpPr>
          <p:cNvPr id="13" name="CaixaDeTexto 12"/>
          <p:cNvSpPr txBox="1"/>
          <p:nvPr/>
        </p:nvSpPr>
        <p:spPr>
          <a:xfrm>
            <a:off x="428596" y="2428868"/>
            <a:ext cx="8501122" cy="369332"/>
          </a:xfrm>
          <a:prstGeom prst="rect">
            <a:avLst/>
          </a:prstGeom>
          <a:noFill/>
        </p:spPr>
        <p:txBody>
          <a:bodyPr wrap="square" rtlCol="0">
            <a:spAutoFit/>
          </a:bodyPr>
          <a:lstStyle/>
          <a:p>
            <a:r>
              <a:rPr lang="pt-PT" smtClean="0">
                <a:sym typeface="Wingdings"/>
              </a:rPr>
              <a:t>  </a:t>
            </a:r>
            <a:r>
              <a:rPr lang="pt-PT" b="1" smtClean="0">
                <a:solidFill>
                  <a:srgbClr val="0070C0"/>
                </a:solidFill>
                <a:latin typeface="Arial Rounded MT Bold" pitchFamily="34" charset="0"/>
                <a:sym typeface="Wingdings"/>
              </a:rPr>
              <a:t>Componente prática alicerçada em Fichas de Trabalho. </a:t>
            </a:r>
            <a:r>
              <a:rPr lang="pt-PT" b="1" smtClean="0">
                <a:solidFill>
                  <a:srgbClr val="0070C0"/>
                </a:solidFill>
                <a:latin typeface="Arial Rounded MT Bold" pitchFamily="34" charset="0"/>
              </a:rPr>
              <a:t> </a:t>
            </a:r>
            <a:endParaRPr lang="pt-PT" b="1" dirty="0">
              <a:solidFill>
                <a:srgbClr val="0070C0"/>
              </a:solidFill>
              <a:latin typeface="Arial Rounded MT Bold" pitchFamily="34" charset="0"/>
            </a:endParaRPr>
          </a:p>
        </p:txBody>
      </p:sp>
      <p:sp>
        <p:nvSpPr>
          <p:cNvPr id="14" name="CaixaDeTexto 13"/>
          <p:cNvSpPr txBox="1"/>
          <p:nvPr/>
        </p:nvSpPr>
        <p:spPr>
          <a:xfrm>
            <a:off x="428596" y="3000372"/>
            <a:ext cx="8501122" cy="369332"/>
          </a:xfrm>
          <a:prstGeom prst="rect">
            <a:avLst/>
          </a:prstGeom>
          <a:noFill/>
        </p:spPr>
        <p:txBody>
          <a:bodyPr wrap="square" rtlCol="0">
            <a:spAutoFit/>
          </a:bodyPr>
          <a:lstStyle/>
          <a:p>
            <a:r>
              <a:rPr lang="pt-PT" smtClean="0">
                <a:sym typeface="Wingdings"/>
              </a:rPr>
              <a:t>  </a:t>
            </a:r>
            <a:r>
              <a:rPr lang="pt-PT" b="1" smtClean="0">
                <a:solidFill>
                  <a:srgbClr val="0070C0"/>
                </a:solidFill>
                <a:latin typeface="Arial Rounded MT Bold" pitchFamily="34" charset="0"/>
                <a:sym typeface="Wingdings"/>
              </a:rPr>
              <a:t>Funcionamento em grupos de projecto (3 alunos). </a:t>
            </a:r>
            <a:r>
              <a:rPr lang="pt-PT" b="1" smtClean="0">
                <a:solidFill>
                  <a:srgbClr val="0070C0"/>
                </a:solidFill>
                <a:latin typeface="Arial Rounded MT Bold" pitchFamily="34" charset="0"/>
              </a:rPr>
              <a:t> </a:t>
            </a:r>
            <a:endParaRPr lang="pt-PT" b="1" dirty="0">
              <a:solidFill>
                <a:srgbClr val="0070C0"/>
              </a:solidFill>
              <a:latin typeface="Arial Rounded MT Bold" pitchFamily="34" charset="0"/>
            </a:endParaRPr>
          </a:p>
        </p:txBody>
      </p:sp>
      <p:sp>
        <p:nvSpPr>
          <p:cNvPr id="17" name="CaixaDeTexto 16"/>
          <p:cNvSpPr txBox="1"/>
          <p:nvPr/>
        </p:nvSpPr>
        <p:spPr>
          <a:xfrm>
            <a:off x="428596" y="3571876"/>
            <a:ext cx="8501122" cy="369332"/>
          </a:xfrm>
          <a:prstGeom prst="rect">
            <a:avLst/>
          </a:prstGeom>
          <a:noFill/>
        </p:spPr>
        <p:txBody>
          <a:bodyPr wrap="square" rtlCol="0">
            <a:spAutoFit/>
          </a:bodyPr>
          <a:lstStyle/>
          <a:p>
            <a:r>
              <a:rPr lang="pt-PT" smtClean="0">
                <a:sym typeface="Wingdings"/>
              </a:rPr>
              <a:t>  </a:t>
            </a:r>
            <a:r>
              <a:rPr lang="pt-PT" b="1" smtClean="0">
                <a:solidFill>
                  <a:srgbClr val="0070C0"/>
                </a:solidFill>
                <a:latin typeface="Arial Rounded MT Bold" pitchFamily="34" charset="0"/>
                <a:sym typeface="Wingdings"/>
              </a:rPr>
              <a:t>Avaliação baseada em Relatórios Teórico-Práticos a realizar em grupo. </a:t>
            </a:r>
            <a:r>
              <a:rPr lang="pt-PT" b="1" smtClean="0">
                <a:solidFill>
                  <a:srgbClr val="0070C0"/>
                </a:solidFill>
                <a:latin typeface="Arial Rounded MT Bold" pitchFamily="34" charset="0"/>
              </a:rPr>
              <a:t> </a:t>
            </a:r>
            <a:endParaRPr lang="pt-PT" b="1" dirty="0">
              <a:solidFill>
                <a:srgbClr val="0070C0"/>
              </a:solidFill>
              <a:latin typeface="Arial Rounded MT Bold" pitchFamily="34" charset="0"/>
            </a:endParaRPr>
          </a:p>
        </p:txBody>
      </p:sp>
      <p:sp>
        <p:nvSpPr>
          <p:cNvPr id="18" name="CaixaDeTexto 17"/>
          <p:cNvSpPr txBox="1"/>
          <p:nvPr/>
        </p:nvSpPr>
        <p:spPr>
          <a:xfrm>
            <a:off x="428596" y="4143380"/>
            <a:ext cx="8501122" cy="369332"/>
          </a:xfrm>
          <a:prstGeom prst="rect">
            <a:avLst/>
          </a:prstGeom>
          <a:noFill/>
        </p:spPr>
        <p:txBody>
          <a:bodyPr wrap="square" rtlCol="0">
            <a:spAutoFit/>
          </a:bodyPr>
          <a:lstStyle/>
          <a:p>
            <a:r>
              <a:rPr lang="pt-PT" smtClean="0">
                <a:sym typeface="Wingdings"/>
              </a:rPr>
              <a:t>  </a:t>
            </a:r>
            <a:r>
              <a:rPr lang="pt-PT" b="1" smtClean="0">
                <a:solidFill>
                  <a:srgbClr val="0070C0"/>
                </a:solidFill>
                <a:latin typeface="Arial Rounded MT Bold" pitchFamily="34" charset="0"/>
                <a:sym typeface="Wingdings"/>
              </a:rPr>
              <a:t>Registo de presenças. </a:t>
            </a:r>
            <a:r>
              <a:rPr lang="pt-PT" b="1" smtClean="0">
                <a:solidFill>
                  <a:srgbClr val="0070C0"/>
                </a:solidFill>
                <a:latin typeface="Arial Rounded MT Bold" pitchFamily="34" charset="0"/>
              </a:rPr>
              <a:t> </a:t>
            </a:r>
            <a:endParaRPr lang="pt-PT" b="1" dirty="0">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285852"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em Java: Sintaxe</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3" name="CaixaDeTexto 12"/>
          <p:cNvSpPr txBox="1"/>
          <p:nvPr/>
        </p:nvSpPr>
        <p:spPr>
          <a:xfrm>
            <a:off x="571472" y="2285992"/>
            <a:ext cx="8286808" cy="1631216"/>
          </a:xfrm>
          <a:prstGeom prst="rect">
            <a:avLst/>
          </a:prstGeom>
          <a:noFill/>
        </p:spPr>
        <p:txBody>
          <a:bodyPr wrap="square" rtlCol="0">
            <a:spAutoFit/>
          </a:bodyPr>
          <a:lstStyle/>
          <a:p>
            <a:r>
              <a:rPr lang="pt-PT" dirty="0" smtClean="0">
                <a:solidFill>
                  <a:srgbClr val="00B0F0"/>
                </a:solidFill>
                <a:latin typeface="Arial Rounded MT Bold" pitchFamily="34" charset="0"/>
              </a:rPr>
              <a:t>Estruturas Básicas:</a:t>
            </a:r>
          </a:p>
          <a:p>
            <a:r>
              <a:rPr lang="pt-PT" dirty="0" smtClean="0">
                <a:latin typeface="Arial Rounded MT Bold" pitchFamily="34" charset="0"/>
              </a:rPr>
              <a:t>	</a:t>
            </a:r>
            <a:r>
              <a:rPr lang="pt-PT" sz="1600" dirty="0" smtClean="0">
                <a:latin typeface="Lucida Console" pitchFamily="49" charset="0"/>
              </a:rPr>
              <a:t>() -&gt; </a:t>
            </a:r>
            <a:r>
              <a:rPr lang="pt-PT" sz="1600" dirty="0" err="1" smtClean="0">
                <a:latin typeface="Lucida Console" pitchFamily="49" charset="0"/>
              </a:rPr>
              <a:t>corpo</a:t>
            </a:r>
            <a:endParaRPr lang="pt-PT" sz="1600" dirty="0" smtClean="0">
              <a:latin typeface="Lucida Console" pitchFamily="49" charset="0"/>
            </a:endParaRPr>
          </a:p>
          <a:p>
            <a:r>
              <a:rPr lang="pt-PT" sz="1600" dirty="0" smtClean="0">
                <a:latin typeface="Lucida Console" pitchFamily="49" charset="0"/>
              </a:rPr>
              <a:t>	(arg1, arg2, …) -&gt; corpo</a:t>
            </a:r>
            <a:br>
              <a:rPr lang="pt-PT" sz="1600" dirty="0" smtClean="0">
                <a:latin typeface="Lucida Console" pitchFamily="49" charset="0"/>
              </a:rPr>
            </a:br>
            <a:r>
              <a:rPr lang="pt-PT" sz="1600" dirty="0" smtClean="0">
                <a:latin typeface="Lucida Console" pitchFamily="49" charset="0"/>
              </a:rPr>
              <a:t>	(arg1, arg2, …) -&gt; { corpo }</a:t>
            </a:r>
            <a:br>
              <a:rPr lang="pt-PT" sz="1600" dirty="0" smtClean="0">
                <a:latin typeface="Lucida Console" pitchFamily="49" charset="0"/>
              </a:rPr>
            </a:br>
            <a:r>
              <a:rPr lang="pt-PT" sz="1600" dirty="0" smtClean="0">
                <a:latin typeface="Lucida Console" pitchFamily="49" charset="0"/>
              </a:rPr>
              <a:t>	(tipo1 arg1, tipo2 arg2, …) -&gt; corpo</a:t>
            </a:r>
            <a:br>
              <a:rPr lang="pt-PT" sz="1600" dirty="0" smtClean="0">
                <a:latin typeface="Lucida Console" pitchFamily="49" charset="0"/>
              </a:rPr>
            </a:br>
            <a:r>
              <a:rPr lang="pt-PT" sz="1600" dirty="0" smtClean="0">
                <a:latin typeface="Lucida Console" pitchFamily="49" charset="0"/>
              </a:rPr>
              <a:t>	(tipo1 arg1, tipo2 arg2, …) -&gt; { corpo }</a:t>
            </a:r>
            <a:endParaRPr lang="pt-PT" sz="1600" dirty="0">
              <a:latin typeface="Lucida Console" pitchFamily="49" charset="0"/>
            </a:endParaRPr>
          </a:p>
        </p:txBody>
      </p:sp>
      <p:sp>
        <p:nvSpPr>
          <p:cNvPr id="14" name="CaixaDeTexto 13"/>
          <p:cNvSpPr txBox="1"/>
          <p:nvPr/>
        </p:nvSpPr>
        <p:spPr>
          <a:xfrm>
            <a:off x="571472" y="4214818"/>
            <a:ext cx="8286808" cy="1908215"/>
          </a:xfrm>
          <a:prstGeom prst="rect">
            <a:avLst/>
          </a:prstGeom>
          <a:noFill/>
        </p:spPr>
        <p:txBody>
          <a:bodyPr wrap="square" rtlCol="0">
            <a:spAutoFit/>
          </a:bodyPr>
          <a:lstStyle/>
          <a:p>
            <a:r>
              <a:rPr lang="pt-PT" dirty="0" smtClean="0">
                <a:solidFill>
                  <a:srgbClr val="00B0F0"/>
                </a:solidFill>
                <a:latin typeface="Arial Rounded MT Bold" pitchFamily="34" charset="0"/>
              </a:rPr>
              <a:t>Exemplos:</a:t>
            </a:r>
          </a:p>
          <a:p>
            <a:r>
              <a:rPr lang="pt-PT" dirty="0" smtClean="0">
                <a:latin typeface="Arial Rounded MT Bold" pitchFamily="34" charset="0"/>
              </a:rPr>
              <a:t>	</a:t>
            </a:r>
            <a:r>
              <a:rPr lang="pt-PT" sz="1600" dirty="0" smtClean="0">
                <a:latin typeface="Lucida Console" pitchFamily="49" charset="0"/>
              </a:rPr>
              <a:t>() -&gt; </a:t>
            </a:r>
            <a:r>
              <a:rPr lang="pt-PT" sz="1600" dirty="0" err="1" smtClean="0">
                <a:latin typeface="Lucida Console" pitchFamily="49" charset="0"/>
              </a:rPr>
              <a:t>System.out.println</a:t>
            </a:r>
            <a:r>
              <a:rPr lang="pt-PT" sz="1600" dirty="0" smtClean="0">
                <a:latin typeface="Lucida Console" pitchFamily="49" charset="0"/>
              </a:rPr>
              <a:t>(“Bom dia !”)</a:t>
            </a:r>
            <a:br>
              <a:rPr lang="pt-PT" sz="1600" dirty="0" smtClean="0">
                <a:latin typeface="Lucida Console" pitchFamily="49" charset="0"/>
              </a:rPr>
            </a:br>
            <a:r>
              <a:rPr lang="pt-PT" sz="1600" dirty="0" smtClean="0">
                <a:latin typeface="Lucida Console" pitchFamily="49" charset="0"/>
              </a:rPr>
              <a:t>	() -&gt; </a:t>
            </a:r>
            <a:r>
              <a:rPr lang="pt-PT" sz="1600" dirty="0" err="1" smtClean="0">
                <a:latin typeface="Lucida Console" pitchFamily="49" charset="0"/>
              </a:rPr>
              <a:t>random</a:t>
            </a:r>
            <a:r>
              <a:rPr lang="pt-PT" sz="1600" dirty="0" smtClean="0">
                <a:latin typeface="Lucida Console" pitchFamily="49" charset="0"/>
              </a:rPr>
              <a:t>()</a:t>
            </a:r>
          </a:p>
          <a:p>
            <a:r>
              <a:rPr lang="pt-PT" sz="1600" dirty="0" smtClean="0">
                <a:latin typeface="Lucida Console" pitchFamily="49" charset="0"/>
              </a:rPr>
              <a:t>	(x, y) -&gt; x + y</a:t>
            </a:r>
            <a:br>
              <a:rPr lang="pt-PT" sz="1600" dirty="0" smtClean="0">
                <a:latin typeface="Lucida Console" pitchFamily="49" charset="0"/>
              </a:rPr>
            </a:br>
            <a:r>
              <a:rPr lang="pt-PT" sz="1600" dirty="0" smtClean="0">
                <a:latin typeface="Lucida Console" pitchFamily="49" charset="0"/>
              </a:rPr>
              <a:t>	(</a:t>
            </a:r>
            <a:r>
              <a:rPr lang="pt-PT" sz="1600" dirty="0" err="1" smtClean="0">
                <a:latin typeface="Lucida Console" pitchFamily="49" charset="0"/>
              </a:rPr>
              <a:t>int</a:t>
            </a:r>
            <a:r>
              <a:rPr lang="pt-PT" sz="1600" dirty="0" smtClean="0">
                <a:latin typeface="Lucida Console" pitchFamily="49" charset="0"/>
              </a:rPr>
              <a:t> x, </a:t>
            </a:r>
            <a:r>
              <a:rPr lang="pt-PT" sz="1600" dirty="0" err="1" smtClean="0">
                <a:latin typeface="Lucida Console" pitchFamily="49" charset="0"/>
              </a:rPr>
              <a:t>int</a:t>
            </a:r>
            <a:r>
              <a:rPr lang="pt-PT" sz="1600" dirty="0" smtClean="0">
                <a:latin typeface="Lucida Console" pitchFamily="49" charset="0"/>
              </a:rPr>
              <a:t> y) -&gt; x * y</a:t>
            </a:r>
            <a:br>
              <a:rPr lang="pt-PT" sz="1600" dirty="0" smtClean="0">
                <a:latin typeface="Lucida Console" pitchFamily="49" charset="0"/>
              </a:rPr>
            </a:br>
            <a:r>
              <a:rPr lang="pt-PT" sz="1600" dirty="0" smtClean="0">
                <a:latin typeface="Lucida Console" pitchFamily="49" charset="0"/>
              </a:rPr>
              <a:t>	(Empregado e) -&gt; </a:t>
            </a:r>
            <a:r>
              <a:rPr lang="pt-PT" sz="1600" dirty="0" err="1" smtClean="0">
                <a:latin typeface="Lucida Console" pitchFamily="49" charset="0"/>
              </a:rPr>
              <a:t>e.getSalario</a:t>
            </a:r>
            <a:r>
              <a:rPr lang="pt-PT" sz="1600" dirty="0" smtClean="0">
                <a:latin typeface="Lucida Console" pitchFamily="49" charset="0"/>
              </a:rPr>
              <a:t>()</a:t>
            </a:r>
            <a:r>
              <a:rPr lang="pt-PT" dirty="0" smtClean="0">
                <a:latin typeface="Arial Rounded MT Bold" pitchFamily="34" charset="0"/>
              </a:rPr>
              <a:t/>
            </a:r>
            <a:br>
              <a:rPr lang="pt-PT" dirty="0" smtClean="0">
                <a:latin typeface="Arial Rounded MT Bold" pitchFamily="34" charset="0"/>
              </a:rPr>
            </a:br>
            <a:r>
              <a:rPr lang="pt-PT" dirty="0" smtClean="0">
                <a:latin typeface="Arial Rounded MT Bold" pitchFamily="34" charset="0"/>
              </a:rPr>
              <a:t>	</a:t>
            </a:r>
            <a:endParaRPr lang="pt-PT"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285852"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em Java: Sintaxe</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3" name="CaixaDeTexto 12"/>
          <p:cNvSpPr txBox="1"/>
          <p:nvPr/>
        </p:nvSpPr>
        <p:spPr>
          <a:xfrm>
            <a:off x="571472" y="2285992"/>
            <a:ext cx="8286808" cy="2215991"/>
          </a:xfrm>
          <a:prstGeom prst="rect">
            <a:avLst/>
          </a:prstGeom>
          <a:noFill/>
        </p:spPr>
        <p:txBody>
          <a:bodyPr wrap="square" rtlCol="0">
            <a:spAutoFit/>
          </a:bodyPr>
          <a:lstStyle/>
          <a:p>
            <a:pPr algn="just"/>
            <a:r>
              <a:rPr lang="pt-PT" dirty="0" smtClean="0">
                <a:solidFill>
                  <a:srgbClr val="00B0F0"/>
                </a:solidFill>
                <a:latin typeface="Arial Rounded MT Bold" pitchFamily="34" charset="0"/>
              </a:rPr>
              <a:t>Invocação de métodos pré-definidos em classes, directamente ou usando uma nova expressão de referência de métodos (</a:t>
            </a:r>
            <a:r>
              <a:rPr lang="pt-PT" dirty="0" smtClean="0">
                <a:solidFill>
                  <a:srgbClr val="00B050"/>
                </a:solidFill>
                <a:latin typeface="Arial Rounded MT Bold" pitchFamily="34" charset="0"/>
              </a:rPr>
              <a:t>de instância ou </a:t>
            </a:r>
            <a:r>
              <a:rPr lang="pt-PT" dirty="0" err="1" smtClean="0">
                <a:solidFill>
                  <a:srgbClr val="00B050"/>
                </a:solidFill>
                <a:latin typeface="Arial Rounded MT Bold" pitchFamily="34" charset="0"/>
              </a:rPr>
              <a:t>static</a:t>
            </a:r>
            <a:r>
              <a:rPr lang="pt-PT" dirty="0" smtClean="0">
                <a:solidFill>
                  <a:srgbClr val="00B0F0"/>
                </a:solidFill>
                <a:latin typeface="Arial Rounded MT Bold" pitchFamily="34" charset="0"/>
              </a:rPr>
              <a:t>):</a:t>
            </a:r>
          </a:p>
          <a:p>
            <a:pPr algn="just"/>
            <a:endParaRPr lang="pt-PT" dirty="0" smtClean="0">
              <a:solidFill>
                <a:srgbClr val="00B0F0"/>
              </a:solidFill>
              <a:latin typeface="Arial Rounded MT Bold" pitchFamily="34" charset="0"/>
            </a:endParaRPr>
          </a:p>
          <a:p>
            <a:r>
              <a:rPr lang="pt-PT" dirty="0" smtClean="0">
                <a:latin typeface="Arial Rounded MT Bold" pitchFamily="34" charset="0"/>
              </a:rPr>
              <a:t>	</a:t>
            </a:r>
            <a:r>
              <a:rPr lang="pt-PT" sz="1600" dirty="0" smtClean="0">
                <a:latin typeface="Lucida Console" pitchFamily="49" charset="0"/>
              </a:rPr>
              <a:t>x </a:t>
            </a:r>
            <a:r>
              <a:rPr lang="pt-PT" sz="1600" smtClean="0">
                <a:latin typeface="Lucida Console" pitchFamily="49" charset="0"/>
              </a:rPr>
              <a:t>-&gt; String::valueOf </a:t>
            </a:r>
          </a:p>
          <a:p>
            <a:r>
              <a:rPr lang="pt-PT" sz="1600" smtClean="0">
                <a:latin typeface="Lucida Console" pitchFamily="49" charset="0"/>
              </a:rPr>
              <a:t>	(Pessoa p) -&gt; Pessoa::getIdade   </a:t>
            </a:r>
            <a:endParaRPr lang="pt-PT" sz="1600" dirty="0" smtClean="0">
              <a:latin typeface="Lucida Console" pitchFamily="49" charset="0"/>
            </a:endParaRPr>
          </a:p>
          <a:p>
            <a:r>
              <a:rPr lang="pt-PT" sz="1600" dirty="0" smtClean="0">
                <a:latin typeface="Lucida Console" pitchFamily="49" charset="0"/>
              </a:rPr>
              <a:t>	i -&gt; i::toString()</a:t>
            </a:r>
            <a:br>
              <a:rPr lang="pt-PT" sz="1600" dirty="0" smtClean="0">
                <a:latin typeface="Lucida Console" pitchFamily="49" charset="0"/>
              </a:rPr>
            </a:br>
            <a:r>
              <a:rPr lang="pt-PT" sz="1600" dirty="0" smtClean="0">
                <a:latin typeface="Lucida Console" pitchFamily="49" charset="0"/>
              </a:rPr>
              <a:t>	() -&gt; </a:t>
            </a:r>
            <a:r>
              <a:rPr lang="pt-PT" sz="1600" dirty="0" err="1" smtClean="0">
                <a:latin typeface="Lucida Console" pitchFamily="49" charset="0"/>
              </a:rPr>
              <a:t>int</a:t>
            </a:r>
            <a:r>
              <a:rPr lang="pt-PT" sz="1600" dirty="0" smtClean="0">
                <a:latin typeface="Lucida Console" pitchFamily="49" charset="0"/>
              </a:rPr>
              <a:t>[]::</a:t>
            </a:r>
            <a:r>
              <a:rPr lang="pt-PT" sz="1600" dirty="0" err="1" smtClean="0">
                <a:latin typeface="Lucida Console" pitchFamily="49" charset="0"/>
              </a:rPr>
              <a:t>new</a:t>
            </a:r>
            <a:endParaRPr lang="pt-PT" sz="1600" dirty="0" smtClean="0">
              <a:latin typeface="Lucida Console" pitchFamily="49" charset="0"/>
            </a:endParaRPr>
          </a:p>
        </p:txBody>
      </p:sp>
      <p:sp>
        <p:nvSpPr>
          <p:cNvPr id="21" name="CaixaDeTexto 20"/>
          <p:cNvSpPr txBox="1"/>
          <p:nvPr/>
        </p:nvSpPr>
        <p:spPr>
          <a:xfrm>
            <a:off x="428596" y="4929198"/>
            <a:ext cx="8572560" cy="923330"/>
          </a:xfrm>
          <a:prstGeom prst="rect">
            <a:avLst/>
          </a:prstGeom>
          <a:noFill/>
        </p:spPr>
        <p:txBody>
          <a:bodyPr wrap="square" rtlCol="0">
            <a:spAutoFit/>
          </a:bodyPr>
          <a:lstStyle/>
          <a:p>
            <a:r>
              <a:rPr lang="pt-PT" dirty="0" smtClean="0">
                <a:solidFill>
                  <a:srgbClr val="008080"/>
                </a:solidFill>
                <a:latin typeface="Arial Rounded MT Bold" pitchFamily="34" charset="0"/>
              </a:rPr>
              <a:t>Questão:</a:t>
            </a:r>
            <a:r>
              <a:rPr lang="pt-PT" dirty="0" smtClean="0">
                <a:solidFill>
                  <a:srgbClr val="FF3300"/>
                </a:solidFill>
                <a:latin typeface="Arial Rounded MT Bold" pitchFamily="34" charset="0"/>
              </a:rPr>
              <a:t> Qual o tipo estático (em tempo de compilação) de uma expressão lambda ? Ou seja, lambdas são compatíveis com quê em Java8 ?</a:t>
            </a:r>
          </a:p>
          <a:p>
            <a:endParaRPr lang="pt-PT" dirty="0" smtClean="0">
              <a:solidFill>
                <a:srgbClr val="FF330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285852"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em Java: Tipos</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8" name="CaixaDeTexto 17"/>
          <p:cNvSpPr txBox="1"/>
          <p:nvPr/>
        </p:nvSpPr>
        <p:spPr>
          <a:xfrm>
            <a:off x="571472" y="2285992"/>
            <a:ext cx="8286808" cy="4247317"/>
          </a:xfrm>
          <a:prstGeom prst="rect">
            <a:avLst/>
          </a:prstGeom>
          <a:noFill/>
        </p:spPr>
        <p:txBody>
          <a:bodyPr wrap="square" rtlCol="0">
            <a:spAutoFit/>
          </a:bodyPr>
          <a:lstStyle/>
          <a:p>
            <a:pPr algn="just"/>
            <a:r>
              <a:rPr lang="pt-PT" dirty="0" smtClean="0">
                <a:solidFill>
                  <a:srgbClr val="00B0F0"/>
                </a:solidFill>
                <a:latin typeface="Arial Rounded MT Bold" pitchFamily="34" charset="0"/>
              </a:rPr>
              <a:t>A ideia de </a:t>
            </a:r>
            <a:r>
              <a:rPr lang="pt-PT" dirty="0" err="1" smtClean="0">
                <a:solidFill>
                  <a:srgbClr val="00CC99"/>
                </a:solidFill>
                <a:latin typeface="Arial Rounded MT Bold" pitchFamily="34" charset="0"/>
              </a:rPr>
              <a:t>Gotze</a:t>
            </a:r>
            <a:r>
              <a:rPr lang="pt-PT" dirty="0" smtClean="0">
                <a:solidFill>
                  <a:srgbClr val="00B0F0"/>
                </a:solidFill>
                <a:latin typeface="Arial Rounded MT Bold" pitchFamily="34" charset="0"/>
              </a:rPr>
              <a:t> foi incrível. Dado que existem já em Java muitas e muitas interfaces apenas com um só método (designadas </a:t>
            </a:r>
            <a:r>
              <a:rPr lang="pt-PT" dirty="0" smtClean="0">
                <a:latin typeface="Arial Rounded MT Bold" pitchFamily="34" charset="0"/>
              </a:rPr>
              <a:t>tipos SAM</a:t>
            </a:r>
            <a:r>
              <a:rPr lang="pt-PT" dirty="0" smtClean="0">
                <a:solidFill>
                  <a:srgbClr val="00B0F0"/>
                </a:solidFill>
                <a:latin typeface="Arial Rounded MT Bold" pitchFamily="34" charset="0"/>
              </a:rPr>
              <a:t>, ou, </a:t>
            </a:r>
            <a:r>
              <a:rPr lang="pt-PT" dirty="0" err="1" smtClean="0">
                <a:solidFill>
                  <a:srgbClr val="FF0000"/>
                </a:solidFill>
                <a:latin typeface="Arial Rounded MT Bold" pitchFamily="34" charset="0"/>
              </a:rPr>
              <a:t>Single</a:t>
            </a:r>
            <a:r>
              <a:rPr lang="pt-PT" dirty="0" smtClean="0">
                <a:solidFill>
                  <a:srgbClr val="FF0000"/>
                </a:solidFill>
                <a:latin typeface="Arial Rounded MT Bold" pitchFamily="34" charset="0"/>
              </a:rPr>
              <a:t> </a:t>
            </a:r>
            <a:r>
              <a:rPr lang="pt-PT" dirty="0" err="1" smtClean="0">
                <a:solidFill>
                  <a:srgbClr val="FF0000"/>
                </a:solidFill>
                <a:latin typeface="Arial Rounded MT Bold" pitchFamily="34" charset="0"/>
              </a:rPr>
              <a:t>Abstract</a:t>
            </a:r>
            <a:r>
              <a:rPr lang="pt-PT" dirty="0" smtClean="0">
                <a:solidFill>
                  <a:srgbClr val="FF0000"/>
                </a:solidFill>
                <a:latin typeface="Arial Rounded MT Bold" pitchFamily="34" charset="0"/>
              </a:rPr>
              <a:t> </a:t>
            </a:r>
            <a:r>
              <a:rPr lang="pt-PT" dirty="0" err="1" smtClean="0">
                <a:solidFill>
                  <a:srgbClr val="FF0000"/>
                </a:solidFill>
                <a:latin typeface="Arial Rounded MT Bold" pitchFamily="34" charset="0"/>
              </a:rPr>
              <a:t>Method</a:t>
            </a:r>
            <a:r>
              <a:rPr lang="pt-PT" dirty="0" smtClean="0">
                <a:solidFill>
                  <a:srgbClr val="FF0000"/>
                </a:solidFill>
                <a:latin typeface="Arial Rounded MT Bold" pitchFamily="34" charset="0"/>
              </a:rPr>
              <a:t> </a:t>
            </a:r>
            <a:r>
              <a:rPr lang="pt-PT" dirty="0" smtClean="0">
                <a:solidFill>
                  <a:srgbClr val="00B0F0"/>
                </a:solidFill>
                <a:latin typeface="Arial Rounded MT Bold" pitchFamily="34" charset="0"/>
              </a:rPr>
              <a:t>interfaces) então todas as </a:t>
            </a:r>
            <a:r>
              <a:rPr lang="pt-PT" dirty="0" smtClean="0">
                <a:solidFill>
                  <a:srgbClr val="CC6600"/>
                </a:solidFill>
                <a:latin typeface="Arial Rounded MT Bold" pitchFamily="34" charset="0"/>
              </a:rPr>
              <a:t>lambdas</a:t>
            </a:r>
            <a:r>
              <a:rPr lang="pt-PT" dirty="0" smtClean="0">
                <a:solidFill>
                  <a:srgbClr val="00B0F0"/>
                </a:solidFill>
                <a:latin typeface="Arial Rounded MT Bold" pitchFamily="34" charset="0"/>
              </a:rPr>
              <a:t> são compatíveis com as SAM existentes, cf. </a:t>
            </a:r>
            <a:r>
              <a:rPr lang="pt-PT" dirty="0" err="1" smtClean="0">
                <a:solidFill>
                  <a:srgbClr val="002060"/>
                </a:solidFill>
                <a:latin typeface="Arial Rounded MT Bold" pitchFamily="34" charset="0"/>
              </a:rPr>
              <a:t>Comparator&lt;T</a:t>
            </a:r>
            <a:r>
              <a:rPr lang="pt-PT" dirty="0" smtClean="0">
                <a:solidFill>
                  <a:srgbClr val="002060"/>
                </a:solidFill>
                <a:latin typeface="Arial Rounded MT Bold" pitchFamily="34" charset="0"/>
              </a:rPr>
              <a:t>&gt;</a:t>
            </a:r>
            <a:r>
              <a:rPr lang="pt-PT" dirty="0" smtClean="0">
                <a:solidFill>
                  <a:srgbClr val="00B0F0"/>
                </a:solidFill>
                <a:latin typeface="Arial Rounded MT Bold" pitchFamily="34" charset="0"/>
              </a:rPr>
              <a:t>, </a:t>
            </a:r>
            <a:r>
              <a:rPr lang="pt-PT" dirty="0" err="1" smtClean="0">
                <a:solidFill>
                  <a:srgbClr val="002060"/>
                </a:solidFill>
                <a:latin typeface="Arial Rounded MT Bold" pitchFamily="34" charset="0"/>
              </a:rPr>
              <a:t>Runnable</a:t>
            </a:r>
            <a:r>
              <a:rPr lang="pt-PT" dirty="0" smtClean="0">
                <a:solidFill>
                  <a:srgbClr val="00B0F0"/>
                </a:solidFill>
                <a:latin typeface="Arial Rounded MT Bold" pitchFamily="34" charset="0"/>
              </a:rPr>
              <a:t>, etc., e </a:t>
            </a:r>
            <a:r>
              <a:rPr lang="pt-PT" dirty="0" smtClean="0">
                <a:solidFill>
                  <a:srgbClr val="777777"/>
                </a:solidFill>
                <a:latin typeface="Arial Rounded MT Bold" pitchFamily="34" charset="0"/>
              </a:rPr>
              <a:t>novas interfaces de 1 só </a:t>
            </a:r>
            <a:r>
              <a:rPr lang="pt-PT" smtClean="0">
                <a:solidFill>
                  <a:srgbClr val="777777"/>
                </a:solidFill>
                <a:latin typeface="Arial Rounded MT Bold" pitchFamily="34" charset="0"/>
              </a:rPr>
              <a:t>método abstrato serão </a:t>
            </a:r>
            <a:r>
              <a:rPr lang="pt-PT" dirty="0" smtClean="0">
                <a:solidFill>
                  <a:srgbClr val="777777"/>
                </a:solidFill>
                <a:latin typeface="Arial Rounded MT Bold" pitchFamily="34" charset="0"/>
              </a:rPr>
              <a:t>criadas num </a:t>
            </a:r>
            <a:r>
              <a:rPr lang="pt-PT" dirty="0" err="1" smtClean="0">
                <a:solidFill>
                  <a:srgbClr val="777777"/>
                </a:solidFill>
                <a:latin typeface="Arial Rounded MT Bold" pitchFamily="34" charset="0"/>
              </a:rPr>
              <a:t>package</a:t>
            </a:r>
            <a:r>
              <a:rPr lang="pt-PT" dirty="0" smtClean="0">
                <a:solidFill>
                  <a:srgbClr val="777777"/>
                </a:solidFill>
                <a:latin typeface="Arial Rounded MT Bold" pitchFamily="34" charset="0"/>
              </a:rPr>
              <a:t> novo </a:t>
            </a:r>
            <a:r>
              <a:rPr lang="pt-PT" dirty="0" smtClean="0">
                <a:solidFill>
                  <a:srgbClr val="00B0F0"/>
                </a:solidFill>
                <a:latin typeface="Arial Rounded MT Bold" pitchFamily="34" charset="0"/>
              </a:rPr>
              <a:t>designado </a:t>
            </a:r>
            <a:r>
              <a:rPr lang="pt-PT" dirty="0" err="1" smtClean="0">
                <a:solidFill>
                  <a:srgbClr val="00B050"/>
                </a:solidFill>
                <a:latin typeface="Arial Rounded MT Bold" pitchFamily="34" charset="0"/>
              </a:rPr>
              <a:t>java.util.function</a:t>
            </a:r>
            <a:r>
              <a:rPr lang="pt-PT" dirty="0" smtClean="0">
                <a:solidFill>
                  <a:srgbClr val="00B0F0"/>
                </a:solidFill>
                <a:latin typeface="Arial Rounded MT Bold" pitchFamily="34" charset="0"/>
              </a:rPr>
              <a:t>. </a:t>
            </a:r>
          </a:p>
          <a:p>
            <a:pPr algn="just"/>
            <a:endParaRPr lang="pt-PT" dirty="0" smtClean="0">
              <a:solidFill>
                <a:srgbClr val="00B0F0"/>
              </a:solidFill>
              <a:latin typeface="Arial Rounded MT Bold" pitchFamily="34" charset="0"/>
            </a:endParaRPr>
          </a:p>
          <a:p>
            <a:pPr algn="just"/>
            <a:r>
              <a:rPr lang="pt-PT" dirty="0" smtClean="0">
                <a:solidFill>
                  <a:srgbClr val="C00000"/>
                </a:solidFill>
                <a:latin typeface="Arial Rounded MT Bold" pitchFamily="34" charset="0"/>
              </a:rPr>
              <a:t>Todas estas interfaces de 1 </a:t>
            </a:r>
            <a:r>
              <a:rPr lang="pt-PT" smtClean="0">
                <a:solidFill>
                  <a:srgbClr val="C00000"/>
                </a:solidFill>
                <a:latin typeface="Arial Rounded MT Bold" pitchFamily="34" charset="0"/>
              </a:rPr>
              <a:t>só método abstrato, </a:t>
            </a:r>
            <a:r>
              <a:rPr lang="pt-PT" dirty="0" smtClean="0">
                <a:solidFill>
                  <a:srgbClr val="C00000"/>
                </a:solidFill>
                <a:latin typeface="Arial Rounded MT Bold" pitchFamily="34" charset="0"/>
              </a:rPr>
              <a:t>passam a designar-se por </a:t>
            </a:r>
            <a:r>
              <a:rPr lang="pt-PT" dirty="0" err="1" smtClean="0">
                <a:solidFill>
                  <a:srgbClr val="00CC99"/>
                </a:solidFill>
                <a:latin typeface="Arial Rounded MT Bold" pitchFamily="34" charset="0"/>
              </a:rPr>
              <a:t>Functional</a:t>
            </a:r>
            <a:r>
              <a:rPr lang="pt-PT" dirty="0" smtClean="0">
                <a:solidFill>
                  <a:srgbClr val="00CC99"/>
                </a:solidFill>
                <a:latin typeface="Arial Rounded MT Bold" pitchFamily="34" charset="0"/>
              </a:rPr>
              <a:t> Interfaces</a:t>
            </a:r>
            <a:r>
              <a:rPr lang="pt-PT" dirty="0" smtClean="0">
                <a:solidFill>
                  <a:srgbClr val="C00000"/>
                </a:solidFill>
                <a:latin typeface="Arial Rounded MT Bold" pitchFamily="34" charset="0"/>
              </a:rPr>
              <a:t> e são o tipo correcto das expressões lambda.</a:t>
            </a:r>
          </a:p>
          <a:p>
            <a:pPr algn="just"/>
            <a:endParaRPr lang="pt-PT" dirty="0" smtClean="0">
              <a:solidFill>
                <a:srgbClr val="00B0F0"/>
              </a:solidFill>
              <a:latin typeface="Arial Rounded MT Bold" pitchFamily="34" charset="0"/>
            </a:endParaRPr>
          </a:p>
          <a:p>
            <a:pPr algn="just"/>
            <a:r>
              <a:rPr lang="pt-PT" dirty="0" smtClean="0">
                <a:solidFill>
                  <a:srgbClr val="00B0F0"/>
                </a:solidFill>
                <a:latin typeface="Arial Rounded MT Bold" pitchFamily="34" charset="0"/>
              </a:rPr>
              <a:t>Deste modo, </a:t>
            </a:r>
            <a:r>
              <a:rPr lang="pt-PT" dirty="0" smtClean="0">
                <a:solidFill>
                  <a:srgbClr val="FF3300"/>
                </a:solidFill>
                <a:latin typeface="Arial Rounded MT Bold" pitchFamily="34" charset="0"/>
              </a:rPr>
              <a:t>todas as interfaces de 1 só método antigas </a:t>
            </a:r>
            <a:r>
              <a:rPr lang="pt-PT" dirty="0" smtClean="0">
                <a:solidFill>
                  <a:srgbClr val="00B0F0"/>
                </a:solidFill>
                <a:latin typeface="Arial Rounded MT Bold" pitchFamily="34" charset="0"/>
              </a:rPr>
              <a:t>passam a ser </a:t>
            </a:r>
            <a:r>
              <a:rPr lang="pt-PT" dirty="0" smtClean="0">
                <a:solidFill>
                  <a:srgbClr val="00CC99"/>
                </a:solidFill>
                <a:latin typeface="Arial Rounded MT Bold" pitchFamily="34" charset="0"/>
              </a:rPr>
              <a:t>Interfaces Funcionais </a:t>
            </a:r>
            <a:r>
              <a:rPr lang="pt-PT" dirty="0" smtClean="0">
                <a:solidFill>
                  <a:srgbClr val="00B0F0"/>
                </a:solidFill>
                <a:latin typeface="Arial Rounded MT Bold" pitchFamily="34" charset="0"/>
              </a:rPr>
              <a:t>e as novas passam a estar disponíveis no novo </a:t>
            </a:r>
            <a:r>
              <a:rPr lang="pt-PT" dirty="0" err="1" smtClean="0">
                <a:solidFill>
                  <a:srgbClr val="00B0F0"/>
                </a:solidFill>
                <a:latin typeface="Arial Rounded MT Bold" pitchFamily="34" charset="0"/>
              </a:rPr>
              <a:t>package</a:t>
            </a:r>
            <a:r>
              <a:rPr lang="pt-PT" dirty="0" smtClean="0">
                <a:solidFill>
                  <a:srgbClr val="00B0F0"/>
                </a:solidFill>
                <a:latin typeface="Arial Rounded MT Bold" pitchFamily="34" charset="0"/>
              </a:rPr>
              <a:t> </a:t>
            </a:r>
            <a:r>
              <a:rPr lang="pt-PT" dirty="0" err="1" smtClean="0">
                <a:solidFill>
                  <a:srgbClr val="00B050"/>
                </a:solidFill>
                <a:latin typeface="Arial Rounded MT Bold" pitchFamily="34" charset="0"/>
              </a:rPr>
              <a:t>java.util.function</a:t>
            </a:r>
            <a:r>
              <a:rPr lang="pt-PT" dirty="0" smtClean="0">
                <a:solidFill>
                  <a:srgbClr val="00B0F0"/>
                </a:solidFill>
                <a:latin typeface="Arial Rounded MT Bold" pitchFamily="34" charset="0"/>
              </a:rPr>
              <a:t>.</a:t>
            </a:r>
          </a:p>
          <a:p>
            <a:pPr algn="just"/>
            <a:endParaRPr lang="pt-PT" dirty="0" smtClean="0">
              <a:solidFill>
                <a:srgbClr val="00B0F0"/>
              </a:solidFill>
              <a:latin typeface="Arial Rounded MT Bold" pitchFamily="34" charset="0"/>
            </a:endParaRPr>
          </a:p>
          <a:p>
            <a:pPr algn="just"/>
            <a:r>
              <a:rPr lang="pt-PT" dirty="0" smtClean="0">
                <a:solidFill>
                  <a:srgbClr val="C00000"/>
                </a:solidFill>
                <a:latin typeface="Arial Rounded MT Bold" pitchFamily="34" charset="0"/>
              </a:rPr>
              <a:t>Lambdas</a:t>
            </a:r>
            <a:r>
              <a:rPr lang="pt-PT" dirty="0" smtClean="0">
                <a:solidFill>
                  <a:srgbClr val="00B0F0"/>
                </a:solidFill>
                <a:latin typeface="Arial Rounded MT Bold" pitchFamily="34" charset="0"/>
              </a:rPr>
              <a:t> passam de imediato a ser compatíveis com passado e futuro.   </a:t>
            </a: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707886"/>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em Java: Compatibilidade com </a:t>
            </a:r>
            <a:br>
              <a:rPr lang="pt-PT" sz="2000" b="1" dirty="0" smtClean="0">
                <a:solidFill>
                  <a:srgbClr val="C00000"/>
                </a:solidFill>
                <a:latin typeface="Arial Rounded MT Bold" pitchFamily="34" charset="0"/>
              </a:rPr>
            </a:br>
            <a:r>
              <a:rPr lang="pt-PT" sz="2000" b="1" dirty="0" smtClean="0">
                <a:solidFill>
                  <a:srgbClr val="C00000"/>
                </a:solidFill>
                <a:latin typeface="Arial Rounded MT Bold" pitchFamily="34" charset="0"/>
              </a:rPr>
              <a:t>as interfaces existentes em Java7</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8" name="CaixaDeTexto 17"/>
          <p:cNvSpPr txBox="1"/>
          <p:nvPr/>
        </p:nvSpPr>
        <p:spPr>
          <a:xfrm>
            <a:off x="571472" y="2214554"/>
            <a:ext cx="8286808" cy="3970318"/>
          </a:xfrm>
          <a:prstGeom prst="rect">
            <a:avLst/>
          </a:prstGeom>
          <a:noFill/>
        </p:spPr>
        <p:txBody>
          <a:bodyPr wrap="square" rtlCol="0">
            <a:spAutoFit/>
          </a:bodyPr>
          <a:lstStyle/>
          <a:p>
            <a:r>
              <a:rPr lang="pt-PT" dirty="0" smtClean="0">
                <a:solidFill>
                  <a:srgbClr val="00B0F0"/>
                </a:solidFill>
                <a:latin typeface="Arial Rounded MT Bold" pitchFamily="34" charset="0"/>
              </a:rPr>
              <a:t>Exemplos (usando lambdas com classes e interfaces antigas):</a:t>
            </a:r>
          </a:p>
          <a:p>
            <a:endParaRPr lang="pt-PT" dirty="0" smtClean="0">
              <a:solidFill>
                <a:srgbClr val="00B0F0"/>
              </a:solidFill>
              <a:latin typeface="Arial Rounded MT Bold" pitchFamily="34" charset="0"/>
            </a:endParaRPr>
          </a:p>
          <a:p>
            <a:r>
              <a:rPr lang="pt-PT" sz="1600" smtClean="0">
                <a:solidFill>
                  <a:srgbClr val="0070C0"/>
                </a:solidFill>
                <a:latin typeface="Calibri" pitchFamily="34" charset="0"/>
                <a:ea typeface="Dotum" pitchFamily="34" charset="-127"/>
              </a:rPr>
              <a:t>      </a:t>
            </a:r>
            <a:r>
              <a:rPr lang="pt-PT" sz="1400" smtClean="0">
                <a:solidFill>
                  <a:srgbClr val="0070C0"/>
                </a:solidFill>
                <a:latin typeface="Lucida Console" pitchFamily="49" charset="0"/>
                <a:ea typeface="Dotum" pitchFamily="34" charset="-127"/>
              </a:rPr>
              <a:t>Comparator&lt;String</a:t>
            </a:r>
            <a:r>
              <a:rPr lang="pt-PT" sz="1400" dirty="0" smtClean="0">
                <a:solidFill>
                  <a:srgbClr val="0070C0"/>
                </a:solidFill>
                <a:latin typeface="Lucida Console" pitchFamily="49" charset="0"/>
                <a:ea typeface="Dotum" pitchFamily="34" charset="-127"/>
              </a:rPr>
              <a:t>&gt; </a:t>
            </a:r>
            <a:r>
              <a:rPr lang="pt-PT" sz="1400" dirty="0" err="1" smtClean="0">
                <a:solidFill>
                  <a:srgbClr val="0070C0"/>
                </a:solidFill>
                <a:latin typeface="Lucida Console" pitchFamily="49" charset="0"/>
                <a:ea typeface="Dotum" pitchFamily="34" charset="-127"/>
              </a:rPr>
              <a:t>scomp</a:t>
            </a:r>
            <a:r>
              <a:rPr lang="pt-PT" sz="1400" dirty="0" smtClean="0">
                <a:solidFill>
                  <a:srgbClr val="0070C0"/>
                </a:solidFill>
                <a:latin typeface="Lucida Console" pitchFamily="49" charset="0"/>
                <a:ea typeface="Dotum" pitchFamily="34" charset="-127"/>
              </a:rPr>
              <a:t> = </a:t>
            </a:r>
            <a:r>
              <a:rPr lang="pt-PT" sz="1400" dirty="0" smtClean="0">
                <a:solidFill>
                  <a:srgbClr val="CC3300"/>
                </a:solidFill>
                <a:latin typeface="Lucida Console" pitchFamily="49" charset="0"/>
                <a:ea typeface="Dotum" pitchFamily="34" charset="-127"/>
              </a:rPr>
              <a:t>(n1, n2) -&gt;  n1.compareTo(n2);</a:t>
            </a:r>
          </a:p>
          <a:p>
            <a:endParaRPr lang="pt-PT" sz="1400" dirty="0" smtClean="0">
              <a:solidFill>
                <a:srgbClr val="0070C0"/>
              </a:solidFill>
              <a:latin typeface="Lucida Console" pitchFamily="49" charset="0"/>
              <a:ea typeface="Dotum" pitchFamily="34" charset="-127"/>
            </a:endParaRPr>
          </a:p>
          <a:p>
            <a:r>
              <a:rPr lang="pt-PT" sz="1400" smtClean="0">
                <a:solidFill>
                  <a:srgbClr val="0070C0"/>
                </a:solidFill>
                <a:latin typeface="Lucida Console" pitchFamily="49" charset="0"/>
                <a:ea typeface="Dotum" pitchFamily="34" charset="-127"/>
              </a:rPr>
              <a:t>   FileFilter </a:t>
            </a:r>
            <a:r>
              <a:rPr lang="pt-PT" sz="1400" dirty="0" err="1" smtClean="0">
                <a:solidFill>
                  <a:srgbClr val="0070C0"/>
                </a:solidFill>
                <a:latin typeface="Lucida Console" pitchFamily="49" charset="0"/>
                <a:ea typeface="Dotum" pitchFamily="34" charset="-127"/>
              </a:rPr>
              <a:t>javaFiles</a:t>
            </a:r>
            <a:r>
              <a:rPr lang="pt-PT" sz="1400" dirty="0" smtClean="0">
                <a:solidFill>
                  <a:srgbClr val="0070C0"/>
                </a:solidFill>
                <a:latin typeface="Lucida Console" pitchFamily="49" charset="0"/>
                <a:ea typeface="Dotum" pitchFamily="34" charset="-127"/>
              </a:rPr>
              <a:t> = </a:t>
            </a:r>
            <a:r>
              <a:rPr lang="pt-PT" sz="1400" dirty="0" smtClean="0">
                <a:solidFill>
                  <a:srgbClr val="CC3300"/>
                </a:solidFill>
                <a:latin typeface="Lucida Console" pitchFamily="49" charset="0"/>
                <a:ea typeface="Dotum" pitchFamily="34" charset="-127"/>
              </a:rPr>
              <a:t>(File f</a:t>
            </a:r>
            <a:r>
              <a:rPr lang="pt-PT" sz="1400" smtClean="0">
                <a:solidFill>
                  <a:srgbClr val="CC3300"/>
                </a:solidFill>
                <a:latin typeface="Lucida Console" pitchFamily="49" charset="0"/>
                <a:ea typeface="Dotum" pitchFamily="34" charset="-127"/>
              </a:rPr>
              <a:t>) -&gt; f.getName</a:t>
            </a:r>
            <a:r>
              <a:rPr lang="pt-PT" sz="1400" dirty="0" smtClean="0">
                <a:solidFill>
                  <a:srgbClr val="CC3300"/>
                </a:solidFill>
                <a:latin typeface="Lucida Console" pitchFamily="49" charset="0"/>
                <a:ea typeface="Dotum" pitchFamily="34" charset="-127"/>
              </a:rPr>
              <a:t>().</a:t>
            </a:r>
            <a:r>
              <a:rPr lang="pt-PT" sz="1400" dirty="0" err="1" smtClean="0">
                <a:solidFill>
                  <a:srgbClr val="CC3300"/>
                </a:solidFill>
                <a:latin typeface="Lucida Console" pitchFamily="49" charset="0"/>
                <a:ea typeface="Dotum" pitchFamily="34" charset="-127"/>
              </a:rPr>
              <a:t>endsWith</a:t>
            </a:r>
            <a:r>
              <a:rPr lang="pt-PT" sz="1400" smtClean="0">
                <a:solidFill>
                  <a:srgbClr val="CC3300"/>
                </a:solidFill>
                <a:latin typeface="Lucida Console" pitchFamily="49" charset="0"/>
                <a:ea typeface="Dotum" pitchFamily="34" charset="-127"/>
              </a:rPr>
              <a:t>(“.java”);</a:t>
            </a:r>
            <a:endParaRPr lang="pt-PT" sz="1400" dirty="0" smtClean="0">
              <a:solidFill>
                <a:srgbClr val="CC3300"/>
              </a:solidFill>
              <a:latin typeface="Lucida Console" pitchFamily="49" charset="0"/>
              <a:ea typeface="Dotum" pitchFamily="34" charset="-127"/>
            </a:endParaRPr>
          </a:p>
          <a:p>
            <a:endParaRPr lang="pt-PT" dirty="0" smtClean="0">
              <a:solidFill>
                <a:srgbClr val="CC3300"/>
              </a:solidFill>
              <a:latin typeface="Calibri" pitchFamily="34" charset="0"/>
              <a:ea typeface="Dotum" pitchFamily="34" charset="-127"/>
            </a:endParaRPr>
          </a:p>
          <a:p>
            <a:r>
              <a:rPr lang="pt-PT" dirty="0" smtClean="0">
                <a:solidFill>
                  <a:srgbClr val="CC3300"/>
                </a:solidFill>
                <a:latin typeface="Calibri" pitchFamily="34" charset="0"/>
                <a:ea typeface="Dotum" pitchFamily="34" charset="-127"/>
              </a:rPr>
              <a:t>                  </a:t>
            </a:r>
            <a:r>
              <a:rPr lang="pt-PT" sz="1400" b="1" dirty="0" smtClean="0">
                <a:solidFill>
                  <a:srgbClr val="CC3300"/>
                </a:solidFill>
                <a:latin typeface="Calibri" pitchFamily="34" charset="0"/>
                <a:ea typeface="Dotum" pitchFamily="34" charset="-127"/>
              </a:rPr>
              <a:t>// Java7</a:t>
            </a:r>
          </a:p>
          <a:p>
            <a:r>
              <a:rPr lang="pt-PT" sz="1400" dirty="0" smtClean="0"/>
              <a:t>	</a:t>
            </a:r>
            <a:r>
              <a:rPr lang="pt-PT" sz="1400" dirty="0" err="1" smtClean="0">
                <a:solidFill>
                  <a:srgbClr val="002060"/>
                </a:solidFill>
                <a:latin typeface="Lucida Console" pitchFamily="49" charset="0"/>
              </a:rPr>
              <a:t>Runnable</a:t>
            </a:r>
            <a:r>
              <a:rPr lang="pt-PT" sz="1400" dirty="0" smtClean="0">
                <a:solidFill>
                  <a:srgbClr val="002060"/>
                </a:solidFill>
                <a:latin typeface="Lucida Console" pitchFamily="49" charset="0"/>
              </a:rPr>
              <a:t> r1 = </a:t>
            </a:r>
            <a:r>
              <a:rPr lang="pt-PT" sz="1400" dirty="0" err="1" smtClean="0">
                <a:solidFill>
                  <a:srgbClr val="002060"/>
                </a:solidFill>
                <a:latin typeface="Lucida Console" pitchFamily="49" charset="0"/>
              </a:rPr>
              <a:t>new</a:t>
            </a:r>
            <a:r>
              <a:rPr lang="pt-PT" sz="1400" dirty="0" smtClean="0">
                <a:solidFill>
                  <a:srgbClr val="002060"/>
                </a:solidFill>
                <a:latin typeface="Lucida Console" pitchFamily="49" charset="0"/>
              </a:rPr>
              <a:t> </a:t>
            </a:r>
            <a:r>
              <a:rPr lang="pt-PT" sz="1400" dirty="0" err="1" smtClean="0">
                <a:solidFill>
                  <a:srgbClr val="002060"/>
                </a:solidFill>
                <a:latin typeface="Lucida Console" pitchFamily="49" charset="0"/>
              </a:rPr>
              <a:t>Runnable</a:t>
            </a:r>
            <a:r>
              <a:rPr lang="pt-PT" sz="1400" dirty="0" smtClean="0">
                <a:solidFill>
                  <a:srgbClr val="002060"/>
                </a:solidFill>
                <a:latin typeface="Lucida Console" pitchFamily="49" charset="0"/>
              </a:rPr>
              <a:t>() </a:t>
            </a:r>
            <a:r>
              <a:rPr lang="pt-PT" sz="1400" b="1" dirty="0" smtClean="0">
                <a:solidFill>
                  <a:srgbClr val="002060"/>
                </a:solidFill>
                <a:latin typeface="Lucida Console" pitchFamily="49" charset="0"/>
              </a:rPr>
              <a:t>{</a:t>
            </a:r>
            <a:endParaRPr lang="pt-PT" sz="1400" dirty="0" smtClean="0">
              <a:solidFill>
                <a:srgbClr val="002060"/>
              </a:solidFill>
              <a:latin typeface="Lucida Console" pitchFamily="49" charset="0"/>
            </a:endParaRPr>
          </a:p>
          <a:p>
            <a:r>
              <a:rPr lang="pt-PT" sz="1400" b="1" dirty="0" smtClean="0">
                <a:solidFill>
                  <a:srgbClr val="002060"/>
                </a:solidFill>
                <a:latin typeface="Lucida Console" pitchFamily="49" charset="0"/>
              </a:rPr>
              <a:t>	</a:t>
            </a:r>
            <a:r>
              <a:rPr lang="pt-PT" sz="1400" b="1" smtClean="0">
                <a:solidFill>
                  <a:srgbClr val="002060"/>
                </a:solidFill>
                <a:latin typeface="Lucida Console" pitchFamily="49" charset="0"/>
              </a:rPr>
              <a:t>	         public </a:t>
            </a:r>
            <a:r>
              <a:rPr lang="pt-PT" sz="1400" b="1" dirty="0" err="1" smtClean="0">
                <a:solidFill>
                  <a:srgbClr val="002060"/>
                </a:solidFill>
                <a:latin typeface="Lucida Console" pitchFamily="49" charset="0"/>
              </a:rPr>
              <a:t>void</a:t>
            </a:r>
            <a:r>
              <a:rPr lang="pt-PT" sz="1400" b="1" dirty="0" smtClean="0">
                <a:solidFill>
                  <a:srgbClr val="002060"/>
                </a:solidFill>
                <a:latin typeface="Lucida Console" pitchFamily="49" charset="0"/>
              </a:rPr>
              <a:t> </a:t>
            </a:r>
            <a:r>
              <a:rPr lang="pt-PT" sz="1400" b="1" dirty="0" err="1" smtClean="0">
                <a:solidFill>
                  <a:srgbClr val="002060"/>
                </a:solidFill>
                <a:latin typeface="Lucida Console" pitchFamily="49" charset="0"/>
              </a:rPr>
              <a:t>run</a:t>
            </a:r>
            <a:r>
              <a:rPr lang="pt-PT" sz="1400" b="1" dirty="0" smtClean="0">
                <a:solidFill>
                  <a:srgbClr val="002060"/>
                </a:solidFill>
                <a:latin typeface="Lucida Console" pitchFamily="49" charset="0"/>
              </a:rPr>
              <a:t>() </a:t>
            </a:r>
            <a:r>
              <a:rPr lang="pt-PT" sz="1400" b="1" smtClean="0">
                <a:solidFill>
                  <a:srgbClr val="002060"/>
                </a:solidFill>
                <a:latin typeface="Lucida Console" pitchFamily="49" charset="0"/>
              </a:rPr>
              <a:t>{  </a:t>
            </a:r>
          </a:p>
          <a:p>
            <a:r>
              <a:rPr lang="pt-PT" sz="1400" b="1" smtClean="0">
                <a:solidFill>
                  <a:srgbClr val="002060"/>
                </a:solidFill>
                <a:latin typeface="Lucida Console" pitchFamily="49" charset="0"/>
              </a:rPr>
              <a:t>			   System.out.println</a:t>
            </a:r>
            <a:r>
              <a:rPr lang="pt-PT" sz="1400" b="1" dirty="0" smtClean="0">
                <a:solidFill>
                  <a:srgbClr val="002060"/>
                </a:solidFill>
                <a:latin typeface="Lucida Console" pitchFamily="49" charset="0"/>
              </a:rPr>
              <a:t>("</a:t>
            </a:r>
            <a:r>
              <a:rPr lang="pt-PT" sz="1400" b="1" dirty="0" err="1" smtClean="0">
                <a:solidFill>
                  <a:srgbClr val="002060"/>
                </a:solidFill>
                <a:latin typeface="Lucida Console" pitchFamily="49" charset="0"/>
              </a:rPr>
              <a:t>Hello</a:t>
            </a:r>
            <a:r>
              <a:rPr lang="pt-PT" sz="1400" b="1" dirty="0" smtClean="0">
                <a:solidFill>
                  <a:srgbClr val="002060"/>
                </a:solidFill>
                <a:latin typeface="Lucida Console" pitchFamily="49" charset="0"/>
              </a:rPr>
              <a:t>! </a:t>
            </a:r>
            <a:r>
              <a:rPr lang="pt-PT" sz="1400" b="1" dirty="0" err="1" smtClean="0">
                <a:solidFill>
                  <a:srgbClr val="002060"/>
                </a:solidFill>
                <a:latin typeface="Lucida Console" pitchFamily="49" charset="0"/>
              </a:rPr>
              <a:t>I´m</a:t>
            </a:r>
            <a:r>
              <a:rPr lang="pt-PT" sz="1400" b="1" dirty="0" smtClean="0">
                <a:solidFill>
                  <a:srgbClr val="002060"/>
                </a:solidFill>
                <a:latin typeface="Lucida Console" pitchFamily="49" charset="0"/>
              </a:rPr>
              <a:t> </a:t>
            </a:r>
            <a:r>
              <a:rPr lang="pt-PT" sz="1400" b="1" dirty="0" err="1" smtClean="0">
                <a:solidFill>
                  <a:srgbClr val="002060"/>
                </a:solidFill>
                <a:latin typeface="Lucida Console" pitchFamily="49" charset="0"/>
              </a:rPr>
              <a:t>running</a:t>
            </a:r>
            <a:r>
              <a:rPr lang="pt-PT" sz="1400" b="1" dirty="0" smtClean="0">
                <a:solidFill>
                  <a:srgbClr val="002060"/>
                </a:solidFill>
                <a:latin typeface="Lucida Console" pitchFamily="49" charset="0"/>
              </a:rPr>
              <a:t>."); </a:t>
            </a:r>
            <a:endParaRPr lang="pt-PT" sz="1400" dirty="0" smtClean="0">
              <a:solidFill>
                <a:srgbClr val="002060"/>
              </a:solidFill>
              <a:latin typeface="Lucida Console" pitchFamily="49" charset="0"/>
            </a:endParaRPr>
          </a:p>
          <a:p>
            <a:r>
              <a:rPr lang="pt-PT" sz="1400" b="1" dirty="0" smtClean="0">
                <a:solidFill>
                  <a:srgbClr val="002060"/>
                </a:solidFill>
                <a:latin typeface="Lucida Console" pitchFamily="49" charset="0"/>
              </a:rPr>
              <a:t>	</a:t>
            </a:r>
            <a:r>
              <a:rPr lang="pt-PT" sz="1400" b="1" smtClean="0">
                <a:solidFill>
                  <a:srgbClr val="002060"/>
                </a:solidFill>
                <a:latin typeface="Lucida Console" pitchFamily="49" charset="0"/>
              </a:rPr>
              <a:t>	         }</a:t>
            </a:r>
            <a:endParaRPr lang="pt-PT" sz="1400" b="1" dirty="0" smtClean="0">
              <a:solidFill>
                <a:srgbClr val="002060"/>
              </a:solidFill>
              <a:latin typeface="Lucida Console" pitchFamily="49" charset="0"/>
            </a:endParaRPr>
          </a:p>
          <a:p>
            <a:r>
              <a:rPr lang="pt-PT" sz="1400" b="1" smtClean="0">
                <a:solidFill>
                  <a:srgbClr val="002060"/>
                </a:solidFill>
                <a:latin typeface="Lucida Console" pitchFamily="49" charset="0"/>
              </a:rPr>
              <a:t>                       }</a:t>
            </a:r>
            <a:r>
              <a:rPr lang="pt-PT" sz="1400" smtClean="0">
                <a:solidFill>
                  <a:srgbClr val="002060"/>
                </a:solidFill>
                <a:latin typeface="Lucida Console" pitchFamily="49" charset="0"/>
              </a:rPr>
              <a:t>;</a:t>
            </a:r>
            <a:endParaRPr lang="pt-PT" sz="1400" dirty="0" smtClean="0">
              <a:solidFill>
                <a:srgbClr val="002060"/>
              </a:solidFill>
              <a:latin typeface="Lucida Console" pitchFamily="49" charset="0"/>
            </a:endParaRPr>
          </a:p>
          <a:p>
            <a:r>
              <a:rPr lang="pt-PT" sz="1400" dirty="0" smtClean="0">
                <a:solidFill>
                  <a:srgbClr val="002060"/>
                </a:solidFill>
                <a:latin typeface="Lucida Console" pitchFamily="49" charset="0"/>
              </a:rPr>
              <a:t>	r1.run();</a:t>
            </a:r>
          </a:p>
          <a:p>
            <a:endParaRPr lang="pt-PT" sz="1600" dirty="0" smtClean="0">
              <a:latin typeface="Lucida Console" pitchFamily="49" charset="0"/>
            </a:endParaRPr>
          </a:p>
          <a:p>
            <a:r>
              <a:rPr lang="pt-PT" sz="1600" dirty="0" smtClean="0">
                <a:latin typeface="Lucida Console" pitchFamily="49" charset="0"/>
              </a:rPr>
              <a:t>	</a:t>
            </a:r>
            <a:r>
              <a:rPr lang="pt-PT" sz="1400" dirty="0" err="1" smtClean="0">
                <a:solidFill>
                  <a:srgbClr val="0070C0"/>
                </a:solidFill>
                <a:latin typeface="Lucida Console" pitchFamily="49" charset="0"/>
              </a:rPr>
              <a:t>Runnable</a:t>
            </a:r>
            <a:r>
              <a:rPr lang="pt-PT" sz="1400" dirty="0" smtClean="0">
                <a:solidFill>
                  <a:srgbClr val="0070C0"/>
                </a:solidFill>
                <a:latin typeface="Lucida Console" pitchFamily="49" charset="0"/>
              </a:rPr>
              <a:t> r2 = </a:t>
            </a:r>
            <a:r>
              <a:rPr lang="pt-PT" sz="1400" dirty="0" smtClean="0">
                <a:solidFill>
                  <a:srgbClr val="CC3300"/>
                </a:solidFill>
                <a:latin typeface="Lucida Console" pitchFamily="49" charset="0"/>
              </a:rPr>
              <a:t>() -&gt; </a:t>
            </a:r>
            <a:r>
              <a:rPr lang="pt-PT" sz="1400" dirty="0" err="1" smtClean="0">
                <a:solidFill>
                  <a:srgbClr val="CC3300"/>
                </a:solidFill>
                <a:latin typeface="Lucida Console" pitchFamily="49" charset="0"/>
              </a:rPr>
              <a:t>System.out.println</a:t>
            </a:r>
            <a:r>
              <a:rPr lang="pt-PT" sz="1400" dirty="0" smtClean="0">
                <a:solidFill>
                  <a:srgbClr val="CC3300"/>
                </a:solidFill>
                <a:latin typeface="Lucida Console" pitchFamily="49" charset="0"/>
              </a:rPr>
              <a:t>("</a:t>
            </a:r>
            <a:r>
              <a:rPr lang="pt-PT" sz="1400" dirty="0" err="1" smtClean="0">
                <a:solidFill>
                  <a:srgbClr val="CC3300"/>
                </a:solidFill>
                <a:latin typeface="Lucida Console" pitchFamily="49" charset="0"/>
              </a:rPr>
              <a:t>Hello</a:t>
            </a:r>
            <a:r>
              <a:rPr lang="pt-PT" sz="1400" dirty="0" smtClean="0">
                <a:solidFill>
                  <a:srgbClr val="CC3300"/>
                </a:solidFill>
                <a:latin typeface="Lucida Console" pitchFamily="49" charset="0"/>
              </a:rPr>
              <a:t>! </a:t>
            </a:r>
            <a:r>
              <a:rPr lang="pt-PT" sz="1400" dirty="0" err="1" smtClean="0">
                <a:solidFill>
                  <a:srgbClr val="CC3300"/>
                </a:solidFill>
                <a:latin typeface="Lucida Console" pitchFamily="49" charset="0"/>
              </a:rPr>
              <a:t>I´m</a:t>
            </a:r>
            <a:r>
              <a:rPr lang="pt-PT" sz="1400" dirty="0" smtClean="0">
                <a:solidFill>
                  <a:srgbClr val="CC3300"/>
                </a:solidFill>
                <a:latin typeface="Lucida Console" pitchFamily="49" charset="0"/>
              </a:rPr>
              <a:t> </a:t>
            </a:r>
            <a:r>
              <a:rPr lang="pt-PT" sz="1400" dirty="0" err="1" smtClean="0">
                <a:solidFill>
                  <a:srgbClr val="CC3300"/>
                </a:solidFill>
                <a:latin typeface="Lucida Console" pitchFamily="49" charset="0"/>
              </a:rPr>
              <a:t>running</a:t>
            </a:r>
            <a:r>
              <a:rPr lang="pt-PT" sz="1400" dirty="0" smtClean="0">
                <a:solidFill>
                  <a:srgbClr val="CC3300"/>
                </a:solidFill>
                <a:latin typeface="Lucida Console" pitchFamily="49" charset="0"/>
              </a:rPr>
              <a:t>.");</a:t>
            </a:r>
          </a:p>
          <a:p>
            <a:r>
              <a:rPr lang="pt-PT" sz="1600" dirty="0" smtClean="0">
                <a:latin typeface="Lucida Console" pitchFamily="49" charset="0"/>
              </a:rPr>
              <a:t>	</a:t>
            </a:r>
            <a:r>
              <a:rPr lang="pt-PT" sz="1400" dirty="0" smtClean="0">
                <a:solidFill>
                  <a:srgbClr val="0070C0"/>
                </a:solidFill>
                <a:latin typeface="Lucida Console" pitchFamily="49" charset="0"/>
              </a:rPr>
              <a:t>r2.run();</a:t>
            </a:r>
            <a:endParaRPr lang="pt-PT" sz="1400" dirty="0" smtClean="0">
              <a:solidFill>
                <a:srgbClr val="00B0F0"/>
              </a:solidFill>
              <a:latin typeface="Lucida Console" pitchFamily="49" charset="0"/>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 name="Imagem 13" descr="FUNCTIONAL_INTERFACE1.jpg"/>
          <p:cNvPicPr>
            <a:picLocks noChangeAspect="1"/>
          </p:cNvPicPr>
          <p:nvPr/>
        </p:nvPicPr>
        <p:blipFill>
          <a:blip r:embed="rId2" cstate="print"/>
          <a:stretch>
            <a:fillRect/>
          </a:stretch>
        </p:blipFill>
        <p:spPr>
          <a:xfrm>
            <a:off x="428596" y="2357430"/>
            <a:ext cx="8201900" cy="3857652"/>
          </a:xfrm>
          <a:prstGeom prst="rect">
            <a:avLst/>
          </a:prstGeom>
          <a:ln>
            <a:solidFill>
              <a:srgbClr val="C00000"/>
            </a:solidFill>
          </a:ln>
        </p:spPr>
      </p:pic>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3"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4"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5"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em Java: </a:t>
            </a:r>
            <a:r>
              <a:rPr lang="pt-PT" sz="2000" b="1" dirty="0" err="1" smtClean="0">
                <a:solidFill>
                  <a:srgbClr val="00CC99"/>
                </a:solidFill>
                <a:latin typeface="Arial Rounded MT Bold" pitchFamily="34" charset="0"/>
              </a:rPr>
              <a:t>Functional</a:t>
            </a:r>
            <a:r>
              <a:rPr lang="pt-PT" sz="2000" b="1" dirty="0" smtClean="0">
                <a:solidFill>
                  <a:srgbClr val="00CC99"/>
                </a:solidFill>
                <a:latin typeface="Arial Rounded MT Bold" pitchFamily="34" charset="0"/>
              </a:rPr>
              <a:t> Interfaces</a:t>
            </a:r>
          </a:p>
        </p:txBody>
      </p:sp>
      <p:pic>
        <p:nvPicPr>
          <p:cNvPr id="12" name="Picture 2" descr="C:\Users\asus\Desktop\JAVA8\lambda-java8.jpg"/>
          <p:cNvPicPr>
            <a:picLocks noChangeAspect="1" noChangeArrowheads="1"/>
          </p:cNvPicPr>
          <p:nvPr/>
        </p:nvPicPr>
        <p:blipFill>
          <a:blip r:embed="rId6" cstate="print"/>
          <a:srcRect/>
          <a:stretch>
            <a:fillRect/>
          </a:stretch>
        </p:blipFill>
        <p:spPr bwMode="auto">
          <a:xfrm>
            <a:off x="928662" y="1071546"/>
            <a:ext cx="1223963" cy="1197003"/>
          </a:xfrm>
          <a:prstGeom prst="rect">
            <a:avLst/>
          </a:prstGeom>
          <a:noFill/>
        </p:spPr>
      </p:pic>
      <p:cxnSp>
        <p:nvCxnSpPr>
          <p:cNvPr id="20" name="Conexão recta 19"/>
          <p:cNvCxnSpPr/>
          <p:nvPr/>
        </p:nvCxnSpPr>
        <p:spPr bwMode="auto">
          <a:xfrm>
            <a:off x="642910" y="5643578"/>
            <a:ext cx="3571900" cy="1588"/>
          </a:xfrm>
          <a:prstGeom prst="line">
            <a:avLst/>
          </a:prstGeom>
          <a:noFill/>
          <a:ln w="9525" cap="flat" cmpd="sng" algn="ctr">
            <a:noFill/>
            <a:prstDash val="solid"/>
            <a:round/>
            <a:headEnd type="none" w="med" len="med"/>
            <a:tailEnd type="none" w="med" len="med"/>
          </a:ln>
          <a:effectLst/>
        </p:spPr>
      </p:cxnSp>
      <p:cxnSp>
        <p:nvCxnSpPr>
          <p:cNvPr id="22" name="Conexão recta 21"/>
          <p:cNvCxnSpPr/>
          <p:nvPr/>
        </p:nvCxnSpPr>
        <p:spPr bwMode="auto">
          <a:xfrm>
            <a:off x="642910" y="5715016"/>
            <a:ext cx="3643338" cy="1588"/>
          </a:xfrm>
          <a:prstGeom prst="line">
            <a:avLst/>
          </a:prstGeom>
          <a:noFill/>
          <a:ln w="9525" cap="flat" cmpd="sng" algn="ctr">
            <a:noFill/>
            <a:prstDash val="solid"/>
            <a:round/>
            <a:headEnd type="none" w="med" len="med"/>
            <a:tailEnd type="none" w="med" len="med"/>
          </a:ln>
          <a:effectLst/>
        </p:spPr>
      </p:cxnSp>
      <p:cxnSp>
        <p:nvCxnSpPr>
          <p:cNvPr id="24" name="Conexão recta 23"/>
          <p:cNvCxnSpPr/>
          <p:nvPr/>
        </p:nvCxnSpPr>
        <p:spPr bwMode="auto">
          <a:xfrm>
            <a:off x="928662" y="5643578"/>
            <a:ext cx="3286148" cy="1588"/>
          </a:xfrm>
          <a:prstGeom prst="line">
            <a:avLst/>
          </a:prstGeom>
          <a:noFill/>
          <a:ln w="28575" cap="flat" cmpd="sng" algn="ctr">
            <a:solidFill>
              <a:srgbClr val="FF3300"/>
            </a:solidFill>
            <a:prstDash val="solid"/>
            <a:round/>
            <a:headEnd type="none" w="med" len="med"/>
            <a:tailEnd type="none" w="med" len="med"/>
          </a:ln>
          <a:effectLst/>
        </p:spPr>
      </p:cxn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err="1" smtClean="0">
                <a:solidFill>
                  <a:srgbClr val="00CC99"/>
                </a:solidFill>
                <a:latin typeface="Arial Rounded MT Bold" pitchFamily="34" charset="0"/>
              </a:rPr>
              <a:t>java.util.function</a:t>
            </a:r>
            <a:endParaRPr lang="pt-PT" sz="2000" b="1" dirty="0" smtClean="0">
              <a:solidFill>
                <a:srgbClr val="00CC99"/>
              </a:solidFill>
              <a:latin typeface="Arial Rounded MT Bold" pitchFamily="34" charset="0"/>
            </a:endParaRP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4" name="CaixaDeTexto 13"/>
          <p:cNvSpPr txBox="1"/>
          <p:nvPr/>
        </p:nvSpPr>
        <p:spPr>
          <a:xfrm>
            <a:off x="714348" y="2214554"/>
            <a:ext cx="8072494" cy="4524315"/>
          </a:xfrm>
          <a:prstGeom prst="rect">
            <a:avLst/>
          </a:prstGeom>
          <a:noFill/>
        </p:spPr>
        <p:txBody>
          <a:bodyPr wrap="square" rtlCol="0">
            <a:spAutoFit/>
          </a:bodyPr>
          <a:lstStyle/>
          <a:p>
            <a:r>
              <a:rPr lang="pt-PT" b="1" dirty="0" smtClean="0">
                <a:solidFill>
                  <a:srgbClr val="00CC99"/>
                </a:solidFill>
                <a:latin typeface="Arial Rounded MT Bold" pitchFamily="34" charset="0"/>
              </a:rPr>
              <a:t>A biblioteca </a:t>
            </a:r>
            <a:r>
              <a:rPr lang="pt-PT" b="1" dirty="0" err="1" smtClean="0">
                <a:solidFill>
                  <a:srgbClr val="00CC99"/>
                </a:solidFill>
                <a:latin typeface="Arial Rounded MT Bold" pitchFamily="34" charset="0"/>
              </a:rPr>
              <a:t>java.util.function</a:t>
            </a:r>
            <a:endParaRPr lang="pt-PT" b="1" dirty="0" smtClean="0">
              <a:solidFill>
                <a:srgbClr val="00CC99"/>
              </a:solidFill>
              <a:latin typeface="Arial Rounded MT Bold" pitchFamily="34" charset="0"/>
            </a:endParaRPr>
          </a:p>
          <a:p>
            <a:endParaRPr lang="pt-PT" dirty="0" smtClean="0"/>
          </a:p>
          <a:p>
            <a:pPr algn="just"/>
            <a:r>
              <a:rPr lang="pt-PT" dirty="0" smtClean="0">
                <a:latin typeface="Arial Rounded MT Bold" pitchFamily="34" charset="0"/>
              </a:rPr>
              <a:t>Todas as interfaces da biblioteca </a:t>
            </a:r>
            <a:r>
              <a:rPr lang="pt-PT" dirty="0" err="1" smtClean="0">
                <a:solidFill>
                  <a:srgbClr val="00B0F0"/>
                </a:solidFill>
                <a:latin typeface="Arial Rounded MT Bold" pitchFamily="34" charset="0"/>
              </a:rPr>
              <a:t>java.util.function</a:t>
            </a:r>
            <a:r>
              <a:rPr lang="pt-PT" dirty="0" smtClean="0">
                <a:latin typeface="Arial Rounded MT Bold" pitchFamily="34" charset="0"/>
              </a:rPr>
              <a:t> são interfaces funcionais pelo que todas elas possuem a nova anotação </a:t>
            </a:r>
            <a:r>
              <a:rPr lang="pt-PT" dirty="0" err="1" smtClean="0">
                <a:solidFill>
                  <a:srgbClr val="FF0000"/>
                </a:solidFill>
                <a:latin typeface="Arial Rounded MT Bold" pitchFamily="34" charset="0"/>
              </a:rPr>
              <a:t>@FunctionalInterface</a:t>
            </a:r>
            <a:r>
              <a:rPr lang="pt-PT" dirty="0" smtClean="0">
                <a:latin typeface="Arial Rounded MT Bold" pitchFamily="34" charset="0"/>
              </a:rPr>
              <a:t>.</a:t>
            </a:r>
          </a:p>
          <a:p>
            <a:pPr algn="just"/>
            <a:endParaRPr lang="pt-PT" dirty="0" smtClean="0">
              <a:latin typeface="Arial Rounded MT Bold" pitchFamily="34" charset="0"/>
            </a:endParaRPr>
          </a:p>
          <a:p>
            <a:pPr algn="just"/>
            <a:r>
              <a:rPr lang="pt-PT" dirty="0" smtClean="0">
                <a:latin typeface="Arial Rounded MT Bold" pitchFamily="34" charset="0"/>
              </a:rPr>
              <a:t>Sendo interfaces funcionais, para cada uma delas </a:t>
            </a:r>
            <a:r>
              <a:rPr lang="pt-PT" dirty="0" smtClean="0">
                <a:solidFill>
                  <a:srgbClr val="FF0000"/>
                </a:solidFill>
                <a:latin typeface="Arial Rounded MT Bold" pitchFamily="34" charset="0"/>
              </a:rPr>
              <a:t>há a necessidade de conhecer a assinatura do método abstracto a implementar </a:t>
            </a:r>
            <a:r>
              <a:rPr lang="pt-PT" dirty="0" smtClean="0">
                <a:latin typeface="Arial Rounded MT Bold" pitchFamily="34" charset="0"/>
              </a:rPr>
              <a:t>sempre que as pretendermos utilizar de forma explícita, ou seja, sendo nós a realizar a sua programação, e não apenas satisfazendo a sua implementação pela passagem de uma expressão lambda, tal como já vimos anteriormente.</a:t>
            </a:r>
          </a:p>
          <a:p>
            <a:pPr algn="just"/>
            <a:r>
              <a:rPr lang="pt-PT" dirty="0" smtClean="0">
                <a:latin typeface="Arial Rounded MT Bold" pitchFamily="34" charset="0"/>
              </a:rPr>
              <a:t>Apresenta-se em seguida a lista completa de interfaces funcionais do </a:t>
            </a:r>
            <a:r>
              <a:rPr lang="pt-PT" dirty="0" err="1" smtClean="0">
                <a:latin typeface="Arial Rounded MT Bold" pitchFamily="34" charset="0"/>
              </a:rPr>
              <a:t>package</a:t>
            </a:r>
            <a:r>
              <a:rPr lang="pt-PT" dirty="0" smtClean="0">
                <a:latin typeface="Arial Rounded MT Bold" pitchFamily="34" charset="0"/>
              </a:rPr>
              <a:t> </a:t>
            </a:r>
            <a:r>
              <a:rPr lang="pt-PT" dirty="0" err="1" smtClean="0">
                <a:solidFill>
                  <a:srgbClr val="00B050"/>
                </a:solidFill>
                <a:latin typeface="Arial Rounded MT Bold" pitchFamily="34" charset="0"/>
              </a:rPr>
              <a:t>java.util.function</a:t>
            </a:r>
            <a:r>
              <a:rPr lang="pt-PT" dirty="0" smtClean="0">
                <a:latin typeface="Arial Rounded MT Bold" pitchFamily="34" charset="0"/>
              </a:rPr>
              <a:t>, das quais apresentaremos exemplos de utilização das mais úteis e mais frequentemente requeridas ou usadas.</a:t>
            </a:r>
          </a:p>
          <a:p>
            <a:endParaRPr lang="pt-PT"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err="1" smtClean="0">
                <a:solidFill>
                  <a:srgbClr val="00CC99"/>
                </a:solidFill>
                <a:latin typeface="Arial Rounded MT Bold" pitchFamily="34" charset="0"/>
              </a:rPr>
              <a:t>java.util.function</a:t>
            </a:r>
            <a:endParaRPr lang="pt-PT" sz="2000" b="1" dirty="0" smtClean="0">
              <a:solidFill>
                <a:srgbClr val="00CC99"/>
              </a:solidFill>
              <a:latin typeface="Arial Rounded MT Bold" pitchFamily="34" charset="0"/>
            </a:endParaRP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4" name="CaixaDeTexto 13"/>
          <p:cNvSpPr txBox="1"/>
          <p:nvPr/>
        </p:nvSpPr>
        <p:spPr>
          <a:xfrm>
            <a:off x="714348" y="2214554"/>
            <a:ext cx="8072494" cy="4524315"/>
          </a:xfrm>
          <a:prstGeom prst="rect">
            <a:avLst/>
          </a:prstGeom>
          <a:noFill/>
        </p:spPr>
        <p:txBody>
          <a:bodyPr wrap="square" rtlCol="0">
            <a:spAutoFit/>
          </a:bodyPr>
          <a:lstStyle/>
          <a:p>
            <a:r>
              <a:rPr lang="pt-PT" b="1" dirty="0" smtClean="0">
                <a:solidFill>
                  <a:srgbClr val="00CC99"/>
                </a:solidFill>
                <a:latin typeface="Arial Rounded MT Bold" pitchFamily="34" charset="0"/>
              </a:rPr>
              <a:t>A biblioteca </a:t>
            </a:r>
            <a:r>
              <a:rPr lang="pt-PT" b="1" dirty="0" err="1" smtClean="0">
                <a:solidFill>
                  <a:srgbClr val="00CC99"/>
                </a:solidFill>
                <a:latin typeface="Arial Rounded MT Bold" pitchFamily="34" charset="0"/>
              </a:rPr>
              <a:t>java.util.function</a:t>
            </a:r>
            <a:endParaRPr lang="pt-PT" b="1" dirty="0" smtClean="0">
              <a:solidFill>
                <a:srgbClr val="00CC99"/>
              </a:solidFill>
              <a:latin typeface="Arial Rounded MT Bold" pitchFamily="34" charset="0"/>
            </a:endParaRPr>
          </a:p>
          <a:p>
            <a:endParaRPr lang="pt-PT" dirty="0" smtClean="0"/>
          </a:p>
          <a:p>
            <a:pPr algn="just"/>
            <a:r>
              <a:rPr lang="pt-PT" dirty="0" smtClean="0">
                <a:latin typeface="Arial Rounded MT Bold" pitchFamily="34" charset="0"/>
              </a:rPr>
              <a:t>Todas as interfaces da biblioteca </a:t>
            </a:r>
            <a:r>
              <a:rPr lang="pt-PT" dirty="0" err="1" smtClean="0">
                <a:solidFill>
                  <a:srgbClr val="00B0F0"/>
                </a:solidFill>
                <a:latin typeface="Arial Rounded MT Bold" pitchFamily="34" charset="0"/>
              </a:rPr>
              <a:t>java.util.function</a:t>
            </a:r>
            <a:r>
              <a:rPr lang="pt-PT" dirty="0" smtClean="0">
                <a:latin typeface="Arial Rounded MT Bold" pitchFamily="34" charset="0"/>
              </a:rPr>
              <a:t> são interfaces funcionais pelo que todas elas possuem a nova anotação </a:t>
            </a:r>
            <a:r>
              <a:rPr lang="pt-PT" dirty="0" err="1" smtClean="0">
                <a:solidFill>
                  <a:srgbClr val="FF0000"/>
                </a:solidFill>
                <a:latin typeface="Arial Rounded MT Bold" pitchFamily="34" charset="0"/>
              </a:rPr>
              <a:t>@FunctionalInterface</a:t>
            </a:r>
            <a:r>
              <a:rPr lang="pt-PT" dirty="0" smtClean="0">
                <a:latin typeface="Arial Rounded MT Bold" pitchFamily="34" charset="0"/>
              </a:rPr>
              <a:t>.</a:t>
            </a:r>
          </a:p>
          <a:p>
            <a:pPr algn="just"/>
            <a:endParaRPr lang="pt-PT" dirty="0" smtClean="0">
              <a:latin typeface="Arial Rounded MT Bold" pitchFamily="34" charset="0"/>
            </a:endParaRPr>
          </a:p>
          <a:p>
            <a:pPr algn="just"/>
            <a:r>
              <a:rPr lang="pt-PT" dirty="0" smtClean="0">
                <a:latin typeface="Arial Rounded MT Bold" pitchFamily="34" charset="0"/>
              </a:rPr>
              <a:t>Sendo interfaces funcionais, para cada uma delas </a:t>
            </a:r>
            <a:r>
              <a:rPr lang="pt-PT" dirty="0" smtClean="0">
                <a:solidFill>
                  <a:srgbClr val="FF0000"/>
                </a:solidFill>
                <a:latin typeface="Arial Rounded MT Bold" pitchFamily="34" charset="0"/>
              </a:rPr>
              <a:t>há a necessidade de conhecer a assinatura do método abstracto a implementar </a:t>
            </a:r>
            <a:r>
              <a:rPr lang="pt-PT" dirty="0" smtClean="0">
                <a:latin typeface="Arial Rounded MT Bold" pitchFamily="34" charset="0"/>
              </a:rPr>
              <a:t>sempre que as pretendermos utilizar de forma explícita, ou seja, sendo nós a realizar a sua programação, e não apenas satisfazendo a sua implementação pela passagem de uma expressão lambda, tal como já vimos anteriormente.</a:t>
            </a:r>
          </a:p>
          <a:p>
            <a:pPr algn="just"/>
            <a:r>
              <a:rPr lang="pt-PT" dirty="0" smtClean="0">
                <a:latin typeface="Arial Rounded MT Bold" pitchFamily="34" charset="0"/>
              </a:rPr>
              <a:t>Apresenta-se em seguida a lista completa de interfaces funcionais do </a:t>
            </a:r>
            <a:r>
              <a:rPr lang="pt-PT" dirty="0" err="1" smtClean="0">
                <a:latin typeface="Arial Rounded MT Bold" pitchFamily="34" charset="0"/>
              </a:rPr>
              <a:t>package</a:t>
            </a:r>
            <a:r>
              <a:rPr lang="pt-PT" dirty="0" smtClean="0">
                <a:latin typeface="Arial Rounded MT Bold" pitchFamily="34" charset="0"/>
              </a:rPr>
              <a:t> </a:t>
            </a:r>
            <a:r>
              <a:rPr lang="pt-PT" dirty="0" err="1" smtClean="0">
                <a:solidFill>
                  <a:srgbClr val="00B050"/>
                </a:solidFill>
                <a:latin typeface="Arial Rounded MT Bold" pitchFamily="34" charset="0"/>
              </a:rPr>
              <a:t>java.util.function</a:t>
            </a:r>
            <a:r>
              <a:rPr lang="pt-PT" dirty="0" smtClean="0">
                <a:latin typeface="Arial Rounded MT Bold" pitchFamily="34" charset="0"/>
              </a:rPr>
              <a:t>, das quais apresentaremos exemplos de utilização das mais úteis e mais frequentemente requeridas ou usadas.</a:t>
            </a:r>
          </a:p>
          <a:p>
            <a:endParaRPr lang="pt-PT" dirty="0"/>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err="1" smtClean="0">
                <a:solidFill>
                  <a:srgbClr val="00CC99"/>
                </a:solidFill>
                <a:latin typeface="Arial Rounded MT Bold" pitchFamily="34" charset="0"/>
              </a:rPr>
              <a:t>java.util.function</a:t>
            </a:r>
            <a:endParaRPr lang="pt-PT" sz="2000" b="1" dirty="0" smtClean="0">
              <a:solidFill>
                <a:srgbClr val="00CC99"/>
              </a:solidFill>
              <a:latin typeface="Arial Rounded MT Bold" pitchFamily="34" charset="0"/>
            </a:endParaRPr>
          </a:p>
        </p:txBody>
      </p:sp>
      <p:pic>
        <p:nvPicPr>
          <p:cNvPr id="13" name="Imagem 12" descr="FUNCTIONAL_INTERFACES_LIST.jpg"/>
          <p:cNvPicPr/>
          <p:nvPr/>
        </p:nvPicPr>
        <p:blipFill>
          <a:blip r:embed="rId5" cstate="print"/>
          <a:stretch>
            <a:fillRect/>
          </a:stretch>
        </p:blipFill>
        <p:spPr>
          <a:xfrm>
            <a:off x="1857356" y="1899336"/>
            <a:ext cx="6715172" cy="4530060"/>
          </a:xfrm>
          <a:prstGeom prst="rect">
            <a:avLst/>
          </a:prstGeom>
        </p:spPr>
      </p:pic>
      <p:pic>
        <p:nvPicPr>
          <p:cNvPr id="12" name="Picture 2" descr="C:\Users\asus\Desktop\JAVA8\lambda-java8.jpg"/>
          <p:cNvPicPr>
            <a:picLocks noChangeAspect="1" noChangeArrowheads="1"/>
          </p:cNvPicPr>
          <p:nvPr/>
        </p:nvPicPr>
        <p:blipFill>
          <a:blip r:embed="rId6" cstate="print"/>
          <a:srcRect/>
          <a:stretch>
            <a:fillRect/>
          </a:stretch>
        </p:blipFill>
        <p:spPr bwMode="auto">
          <a:xfrm>
            <a:off x="928662" y="1071546"/>
            <a:ext cx="1223963" cy="1197003"/>
          </a:xfrm>
          <a:prstGeom prst="rect">
            <a:avLst/>
          </a:prstGeom>
          <a:noFill/>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err="1" smtClean="0">
                <a:solidFill>
                  <a:srgbClr val="00CC99"/>
                </a:solidFill>
                <a:latin typeface="Arial Rounded MT Bold" pitchFamily="34" charset="0"/>
              </a:rPr>
              <a:t>java.util.function</a:t>
            </a:r>
            <a:endParaRPr lang="pt-PT" sz="2000" b="1" dirty="0" smtClean="0">
              <a:solidFill>
                <a:srgbClr val="00CC99"/>
              </a:solidFill>
              <a:latin typeface="Arial Rounded MT Bold" pitchFamily="34" charset="0"/>
            </a:endParaRP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3" name="CaixaDeTexto 12"/>
          <p:cNvSpPr txBox="1"/>
          <p:nvPr/>
        </p:nvSpPr>
        <p:spPr>
          <a:xfrm>
            <a:off x="642910" y="2428868"/>
            <a:ext cx="8358246" cy="2585323"/>
          </a:xfrm>
          <a:prstGeom prst="rect">
            <a:avLst/>
          </a:prstGeom>
          <a:noFill/>
        </p:spPr>
        <p:txBody>
          <a:bodyPr wrap="square" rtlCol="0">
            <a:spAutoFit/>
          </a:bodyPr>
          <a:lstStyle/>
          <a:p>
            <a:r>
              <a:rPr lang="pt-PT" b="1" dirty="0" err="1" smtClean="0">
                <a:solidFill>
                  <a:srgbClr val="00B050"/>
                </a:solidFill>
                <a:latin typeface="Arial Rounded MT Bold" pitchFamily="34" charset="0"/>
              </a:rPr>
              <a:t>Function&lt;T</a:t>
            </a:r>
            <a:r>
              <a:rPr lang="pt-PT" b="1" dirty="0" smtClean="0">
                <a:solidFill>
                  <a:srgbClr val="00B050"/>
                </a:solidFill>
                <a:latin typeface="Arial Rounded MT Bold" pitchFamily="34" charset="0"/>
              </a:rPr>
              <a:t>, R&gt; </a:t>
            </a:r>
            <a:r>
              <a:rPr lang="pt-PT" b="1" dirty="0" smtClean="0">
                <a:solidFill>
                  <a:srgbClr val="00B0F0"/>
                </a:solidFill>
                <a:latin typeface="Arial Rounded MT Bold" pitchFamily="34" charset="0"/>
              </a:rPr>
              <a:t>- função que transforma um T num R</a:t>
            </a:r>
          </a:p>
          <a:p>
            <a:endParaRPr lang="pt-PT" dirty="0" smtClean="0"/>
          </a:p>
          <a:p>
            <a:r>
              <a:rPr lang="pt-PT" dirty="0" smtClean="0"/>
              <a:t>A primeira e mais natural destas interfaces é a interface </a:t>
            </a:r>
            <a:r>
              <a:rPr lang="pt-PT" dirty="0" err="1" smtClean="0">
                <a:solidFill>
                  <a:srgbClr val="00CC99"/>
                </a:solidFill>
                <a:latin typeface="Arial Rounded MT Bold" pitchFamily="34" charset="0"/>
              </a:rPr>
              <a:t>Function&lt;T</a:t>
            </a:r>
            <a:r>
              <a:rPr lang="pt-PT" dirty="0" smtClean="0">
                <a:solidFill>
                  <a:srgbClr val="00CC99"/>
                </a:solidFill>
                <a:latin typeface="Arial Rounded MT Bold" pitchFamily="34" charset="0"/>
              </a:rPr>
              <a:t>, R&gt; </a:t>
            </a:r>
            <a:r>
              <a:rPr lang="pt-PT" dirty="0" smtClean="0"/>
              <a:t>que representa uma função (ou um método) que recebe um parâmetro T e produz um resultado do tipo R.</a:t>
            </a:r>
          </a:p>
          <a:p>
            <a:endParaRPr lang="pt-PT" dirty="0" smtClean="0"/>
          </a:p>
          <a:p>
            <a:r>
              <a:rPr lang="pt-PT" dirty="0" smtClean="0"/>
              <a:t>  </a:t>
            </a:r>
            <a:r>
              <a:rPr lang="pt-PT" dirty="0" err="1" smtClean="0">
                <a:latin typeface="Arial Rounded MT Bold" pitchFamily="34" charset="0"/>
              </a:rPr>
              <a:t>Function&lt;Integer</a:t>
            </a:r>
            <a:r>
              <a:rPr lang="pt-PT" dirty="0" smtClean="0">
                <a:latin typeface="Arial Rounded MT Bold" pitchFamily="34" charset="0"/>
              </a:rPr>
              <a:t>, </a:t>
            </a:r>
            <a:r>
              <a:rPr lang="pt-PT" dirty="0" err="1" smtClean="0">
                <a:latin typeface="Arial Rounded MT Bold" pitchFamily="34" charset="0"/>
              </a:rPr>
              <a:t>String</a:t>
            </a:r>
            <a:r>
              <a:rPr lang="pt-PT" dirty="0" smtClean="0">
                <a:latin typeface="Arial Rounded MT Bold" pitchFamily="34" charset="0"/>
              </a:rPr>
              <a:t>&gt; </a:t>
            </a:r>
            <a:r>
              <a:rPr lang="pt-PT" dirty="0" err="1" smtClean="0">
                <a:latin typeface="Arial Rounded MT Bold" pitchFamily="34" charset="0"/>
              </a:rPr>
              <a:t>intToStrUp</a:t>
            </a:r>
            <a:r>
              <a:rPr lang="pt-PT" dirty="0" smtClean="0">
                <a:latin typeface="Arial Rounded MT Bold" pitchFamily="34" charset="0"/>
              </a:rPr>
              <a:t> = </a:t>
            </a:r>
            <a:r>
              <a:rPr lang="pt-PT" b="1" dirty="0" smtClean="0">
                <a:solidFill>
                  <a:srgbClr val="C00000"/>
                </a:solidFill>
                <a:latin typeface="Arial Rounded MT Bold" pitchFamily="34" charset="0"/>
              </a:rPr>
              <a:t>i -&gt; </a:t>
            </a:r>
            <a:r>
              <a:rPr lang="pt-PT" b="1" dirty="0" err="1" smtClean="0">
                <a:solidFill>
                  <a:srgbClr val="C00000"/>
                </a:solidFill>
                <a:latin typeface="Arial Rounded MT Bold" pitchFamily="34" charset="0"/>
              </a:rPr>
              <a:t>i.toString</a:t>
            </a:r>
            <a:r>
              <a:rPr lang="pt-PT" b="1" dirty="0" smtClean="0">
                <a:solidFill>
                  <a:srgbClr val="C00000"/>
                </a:solidFill>
                <a:latin typeface="Arial Rounded MT Bold" pitchFamily="34" charset="0"/>
              </a:rPr>
              <a:t>().</a:t>
            </a:r>
            <a:r>
              <a:rPr lang="pt-PT" b="1" dirty="0" err="1" smtClean="0">
                <a:solidFill>
                  <a:srgbClr val="C00000"/>
                </a:solidFill>
                <a:latin typeface="Arial Rounded MT Bold" pitchFamily="34" charset="0"/>
              </a:rPr>
              <a:t>toUpperCase</a:t>
            </a:r>
            <a:r>
              <a:rPr lang="pt-PT" b="1" dirty="0" smtClean="0">
                <a:solidFill>
                  <a:srgbClr val="C00000"/>
                </a:solidFill>
                <a:latin typeface="Arial Rounded MT Bold" pitchFamily="34" charset="0"/>
              </a:rPr>
              <a:t>();</a:t>
            </a:r>
          </a:p>
          <a:p>
            <a:endParaRPr lang="pt-PT" dirty="0" smtClean="0">
              <a:latin typeface="Arial Rounded MT Bold" pitchFamily="34" charset="0"/>
            </a:endParaRPr>
          </a:p>
          <a:p>
            <a:r>
              <a:rPr lang="pt-PT" dirty="0" smtClean="0">
                <a:latin typeface="Arial Rounded MT Bold" pitchFamily="34" charset="0"/>
              </a:rPr>
              <a:t>  Function&lt;Ponto2D, </a:t>
            </a:r>
            <a:r>
              <a:rPr lang="pt-PT" dirty="0" err="1" smtClean="0">
                <a:latin typeface="Arial Rounded MT Bold" pitchFamily="34" charset="0"/>
              </a:rPr>
              <a:t>String</a:t>
            </a:r>
            <a:r>
              <a:rPr lang="pt-PT" dirty="0" smtClean="0">
                <a:latin typeface="Arial Rounded MT Bold" pitchFamily="34" charset="0"/>
              </a:rPr>
              <a:t>&gt; </a:t>
            </a:r>
            <a:r>
              <a:rPr lang="pt-PT" dirty="0" err="1" smtClean="0">
                <a:latin typeface="Arial Rounded MT Bold" pitchFamily="34" charset="0"/>
              </a:rPr>
              <a:t>pointToStr</a:t>
            </a:r>
            <a:r>
              <a:rPr lang="pt-PT" dirty="0" smtClean="0">
                <a:latin typeface="Arial Rounded MT Bold" pitchFamily="34" charset="0"/>
              </a:rPr>
              <a:t> = </a:t>
            </a:r>
            <a:r>
              <a:rPr lang="pt-PT" b="1" dirty="0" smtClean="0">
                <a:solidFill>
                  <a:srgbClr val="C00000"/>
                </a:solidFill>
                <a:latin typeface="Arial Rounded MT Bold" pitchFamily="34" charset="0"/>
              </a:rPr>
              <a:t>Point2D::</a:t>
            </a:r>
            <a:r>
              <a:rPr lang="pt-PT" b="1" dirty="0" err="1" smtClean="0">
                <a:solidFill>
                  <a:srgbClr val="C00000"/>
                </a:solidFill>
                <a:latin typeface="Arial Rounded MT Bold" pitchFamily="34" charset="0"/>
              </a:rPr>
              <a:t>toString</a:t>
            </a:r>
            <a:r>
              <a:rPr lang="pt-PT" b="1" dirty="0" smtClean="0">
                <a:solidFill>
                  <a:srgbClr val="C00000"/>
                </a:solidFill>
                <a:latin typeface="Arial Rounded MT Bold" pitchFamily="34" charset="0"/>
              </a:rPr>
              <a:t>;</a:t>
            </a:r>
          </a:p>
          <a:p>
            <a:endParaRPr lang="pt-PT" dirty="0"/>
          </a:p>
        </p:txBody>
      </p:sp>
      <p:sp>
        <p:nvSpPr>
          <p:cNvPr id="18" name="CaixaDeTexto 17"/>
          <p:cNvSpPr txBox="1"/>
          <p:nvPr/>
        </p:nvSpPr>
        <p:spPr>
          <a:xfrm>
            <a:off x="642910" y="5143512"/>
            <a:ext cx="8001056" cy="923330"/>
          </a:xfrm>
          <a:prstGeom prst="rect">
            <a:avLst/>
          </a:prstGeom>
          <a:noFill/>
        </p:spPr>
        <p:txBody>
          <a:bodyPr wrap="square" rtlCol="0">
            <a:spAutoFit/>
          </a:bodyPr>
          <a:lstStyle/>
          <a:p>
            <a:r>
              <a:rPr lang="pt-PT" dirty="0" smtClean="0"/>
              <a:t>O método </a:t>
            </a:r>
            <a:r>
              <a:rPr lang="pt-PT" b="1" dirty="0" smtClean="0">
                <a:solidFill>
                  <a:srgbClr val="00B050"/>
                </a:solidFill>
                <a:latin typeface="Arial Rounded MT Bold" pitchFamily="34" charset="0"/>
              </a:rPr>
              <a:t>R </a:t>
            </a:r>
            <a:r>
              <a:rPr lang="pt-PT" b="1" dirty="0" err="1" smtClean="0">
                <a:solidFill>
                  <a:srgbClr val="00B050"/>
                </a:solidFill>
                <a:latin typeface="Arial Rounded MT Bold" pitchFamily="34" charset="0"/>
              </a:rPr>
              <a:t>apply</a:t>
            </a:r>
            <a:r>
              <a:rPr lang="pt-PT" b="1" dirty="0" smtClean="0">
                <a:solidFill>
                  <a:srgbClr val="00B050"/>
                </a:solidFill>
                <a:latin typeface="Arial Rounded MT Bold" pitchFamily="34" charset="0"/>
              </a:rPr>
              <a:t>(T </a:t>
            </a:r>
            <a:r>
              <a:rPr lang="pt-PT" b="1" dirty="0" err="1" smtClean="0">
                <a:solidFill>
                  <a:srgbClr val="00B050"/>
                </a:solidFill>
                <a:latin typeface="Arial Rounded MT Bold" pitchFamily="34" charset="0"/>
              </a:rPr>
              <a:t>t</a:t>
            </a:r>
            <a:r>
              <a:rPr lang="pt-PT" b="1" dirty="0" smtClean="0">
                <a:solidFill>
                  <a:srgbClr val="00B050"/>
                </a:solidFill>
                <a:latin typeface="Arial Rounded MT Bold" pitchFamily="34" charset="0"/>
              </a:rPr>
              <a:t>)</a:t>
            </a:r>
            <a:r>
              <a:rPr lang="pt-PT" b="1" dirty="0" smtClean="0"/>
              <a:t> </a:t>
            </a:r>
            <a:r>
              <a:rPr lang="pt-PT" dirty="0" smtClean="0"/>
              <a:t>é o responsável pela transformação, cf. :</a:t>
            </a:r>
          </a:p>
          <a:p>
            <a:endParaRPr lang="pt-PT" dirty="0" smtClean="0"/>
          </a:p>
          <a:p>
            <a:r>
              <a:rPr lang="pt-PT" dirty="0" smtClean="0"/>
              <a:t>	</a:t>
            </a:r>
            <a:r>
              <a:rPr lang="pt-PT" dirty="0" err="1" smtClean="0">
                <a:solidFill>
                  <a:srgbClr val="0070C0"/>
                </a:solidFill>
                <a:latin typeface="Arial Rounded MT Bold" pitchFamily="34" charset="0"/>
              </a:rPr>
              <a:t>String</a:t>
            </a:r>
            <a:r>
              <a:rPr lang="pt-PT" dirty="0" smtClean="0">
                <a:solidFill>
                  <a:srgbClr val="0070C0"/>
                </a:solidFill>
                <a:latin typeface="Arial Rounded MT Bold" pitchFamily="34" charset="0"/>
              </a:rPr>
              <a:t> s = </a:t>
            </a:r>
            <a:r>
              <a:rPr lang="pt-PT" dirty="0" err="1" smtClean="0">
                <a:solidFill>
                  <a:srgbClr val="0070C0"/>
                </a:solidFill>
                <a:latin typeface="Arial Rounded MT Bold" pitchFamily="34" charset="0"/>
              </a:rPr>
              <a:t>intToStrUp.apply</a:t>
            </a:r>
            <a:r>
              <a:rPr lang="pt-PT" dirty="0" smtClean="0">
                <a:solidFill>
                  <a:srgbClr val="0070C0"/>
                </a:solidFill>
                <a:latin typeface="Arial Rounded MT Bold" pitchFamily="34" charset="0"/>
              </a:rPr>
              <a:t>(200);</a:t>
            </a:r>
            <a:endParaRPr lang="pt-PT" dirty="0">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err="1" smtClean="0">
                <a:solidFill>
                  <a:srgbClr val="00CC99"/>
                </a:solidFill>
                <a:latin typeface="Arial Rounded MT Bold" pitchFamily="34" charset="0"/>
              </a:rPr>
              <a:t>java.util.function</a:t>
            </a:r>
            <a:endParaRPr lang="pt-PT" sz="2000" b="1" dirty="0" smtClean="0">
              <a:solidFill>
                <a:srgbClr val="00CC99"/>
              </a:solidFill>
              <a:latin typeface="Arial Rounded MT Bold" pitchFamily="34" charset="0"/>
            </a:endParaRP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3" name="CaixaDeTexto 12"/>
          <p:cNvSpPr txBox="1"/>
          <p:nvPr/>
        </p:nvSpPr>
        <p:spPr>
          <a:xfrm>
            <a:off x="642910" y="2428868"/>
            <a:ext cx="8358246" cy="2585323"/>
          </a:xfrm>
          <a:prstGeom prst="rect">
            <a:avLst/>
          </a:prstGeom>
          <a:noFill/>
        </p:spPr>
        <p:txBody>
          <a:bodyPr wrap="square" rtlCol="0">
            <a:spAutoFit/>
          </a:bodyPr>
          <a:lstStyle/>
          <a:p>
            <a:r>
              <a:rPr lang="pt-PT" b="1" dirty="0" err="1" smtClean="0">
                <a:solidFill>
                  <a:srgbClr val="00B050"/>
                </a:solidFill>
                <a:latin typeface="Arial Rounded MT Bold" pitchFamily="34" charset="0"/>
              </a:rPr>
              <a:t>Predicate&lt;</a:t>
            </a:r>
            <a:r>
              <a:rPr lang="pt-PT" b="1" dirty="0" smtClean="0">
                <a:solidFill>
                  <a:srgbClr val="00B050"/>
                </a:solidFill>
                <a:latin typeface="Arial Rounded MT Bold" pitchFamily="34" charset="0"/>
              </a:rPr>
              <a:t>? Super T&gt; </a:t>
            </a:r>
            <a:r>
              <a:rPr lang="pt-PT" b="1" dirty="0" smtClean="0">
                <a:solidFill>
                  <a:srgbClr val="00B0F0"/>
                </a:solidFill>
                <a:latin typeface="Arial Rounded MT Bold" pitchFamily="34" charset="0"/>
              </a:rPr>
              <a:t>- função booleana sobre um valor T</a:t>
            </a:r>
          </a:p>
          <a:p>
            <a:endParaRPr lang="pt-PT" dirty="0" smtClean="0"/>
          </a:p>
          <a:p>
            <a:r>
              <a:rPr lang="pt-PT" dirty="0" smtClean="0"/>
              <a:t>A interface </a:t>
            </a:r>
            <a:r>
              <a:rPr lang="pt-PT" dirty="0" err="1" smtClean="0">
                <a:solidFill>
                  <a:srgbClr val="00CC99"/>
                </a:solidFill>
                <a:latin typeface="Arial Rounded MT Bold" pitchFamily="34" charset="0"/>
              </a:rPr>
              <a:t>Predicate&lt;T</a:t>
            </a:r>
            <a:r>
              <a:rPr lang="pt-PT" dirty="0" smtClean="0">
                <a:solidFill>
                  <a:srgbClr val="00CC99"/>
                </a:solidFill>
                <a:latin typeface="Arial Rounded MT Bold" pitchFamily="34" charset="0"/>
              </a:rPr>
              <a:t>&gt;</a:t>
            </a:r>
            <a:r>
              <a:rPr lang="pt-PT" dirty="0" smtClean="0"/>
              <a:t> representa uma função (ou um método) que recebe um parâmetro T e produz um resultado do tipo </a:t>
            </a:r>
            <a:r>
              <a:rPr lang="pt-PT" dirty="0" err="1" smtClean="0"/>
              <a:t>Boolean</a:t>
            </a:r>
            <a:r>
              <a:rPr lang="pt-PT" dirty="0" smtClean="0"/>
              <a:t>.</a:t>
            </a:r>
          </a:p>
          <a:p>
            <a:endParaRPr lang="pt-PT" dirty="0" smtClean="0"/>
          </a:p>
          <a:p>
            <a:r>
              <a:rPr lang="pt-PT" dirty="0" smtClean="0"/>
              <a:t>  </a:t>
            </a:r>
            <a:r>
              <a:rPr lang="pt-PT" dirty="0" err="1" smtClean="0">
                <a:latin typeface="Arial Rounded MT Bold" pitchFamily="34" charset="0"/>
              </a:rPr>
              <a:t>Predicate&lt;Empregado</a:t>
            </a:r>
            <a:r>
              <a:rPr lang="pt-PT" dirty="0" smtClean="0">
                <a:latin typeface="Arial Rounded MT Bold" pitchFamily="34" charset="0"/>
              </a:rPr>
              <a:t>&gt; </a:t>
            </a:r>
            <a:r>
              <a:rPr lang="pt-PT" dirty="0" err="1" smtClean="0">
                <a:latin typeface="Arial Rounded MT Bold" pitchFamily="34" charset="0"/>
              </a:rPr>
              <a:t>bemPagos</a:t>
            </a:r>
            <a:r>
              <a:rPr lang="pt-PT" dirty="0" smtClean="0">
                <a:latin typeface="Arial Rounded MT Bold" pitchFamily="34" charset="0"/>
              </a:rPr>
              <a:t> = </a:t>
            </a:r>
            <a:r>
              <a:rPr lang="pt-PT" b="1" dirty="0" smtClean="0">
                <a:solidFill>
                  <a:srgbClr val="C00000"/>
                </a:solidFill>
                <a:latin typeface="Arial Rounded MT Bold" pitchFamily="34" charset="0"/>
              </a:rPr>
              <a:t>e -&gt; </a:t>
            </a:r>
            <a:r>
              <a:rPr lang="pt-PT" b="1" dirty="0" err="1" smtClean="0">
                <a:solidFill>
                  <a:srgbClr val="C00000"/>
                </a:solidFill>
                <a:latin typeface="Arial Rounded MT Bold" pitchFamily="34" charset="0"/>
              </a:rPr>
              <a:t>e.getSalario</a:t>
            </a:r>
            <a:r>
              <a:rPr lang="pt-PT" b="1" dirty="0" smtClean="0">
                <a:solidFill>
                  <a:srgbClr val="C00000"/>
                </a:solidFill>
                <a:latin typeface="Arial Rounded MT Bold" pitchFamily="34" charset="0"/>
              </a:rPr>
              <a:t>() &gt; 5000;</a:t>
            </a:r>
          </a:p>
          <a:p>
            <a:endParaRPr lang="pt-PT" dirty="0" smtClean="0">
              <a:latin typeface="Arial Rounded MT Bold" pitchFamily="34" charset="0"/>
            </a:endParaRPr>
          </a:p>
          <a:p>
            <a:r>
              <a:rPr lang="pt-PT" dirty="0" smtClean="0">
                <a:latin typeface="Arial Rounded MT Bold" pitchFamily="34" charset="0"/>
              </a:rPr>
              <a:t>  Predicate&lt;Ponto2D&gt; </a:t>
            </a:r>
            <a:r>
              <a:rPr lang="pt-PT" dirty="0" err="1" smtClean="0">
                <a:latin typeface="Arial Rounded MT Bold" pitchFamily="34" charset="0"/>
              </a:rPr>
              <a:t>simetrico</a:t>
            </a:r>
            <a:r>
              <a:rPr lang="pt-PT" dirty="0" smtClean="0">
                <a:latin typeface="Arial Rounded MT Bold" pitchFamily="34" charset="0"/>
              </a:rPr>
              <a:t> = </a:t>
            </a:r>
            <a:r>
              <a:rPr lang="pt-PT" b="1" dirty="0" smtClean="0">
                <a:solidFill>
                  <a:srgbClr val="C00000"/>
                </a:solidFill>
                <a:latin typeface="Arial Rounded MT Bold" pitchFamily="34" charset="0"/>
              </a:rPr>
              <a:t>p -&gt; </a:t>
            </a:r>
            <a:r>
              <a:rPr lang="pt-PT" b="1" dirty="0" err="1" smtClean="0">
                <a:solidFill>
                  <a:srgbClr val="C00000"/>
                </a:solidFill>
                <a:latin typeface="Arial Rounded MT Bold" pitchFamily="34" charset="0"/>
              </a:rPr>
              <a:t>p.getX</a:t>
            </a:r>
            <a:r>
              <a:rPr lang="pt-PT" b="1" dirty="0" smtClean="0">
                <a:solidFill>
                  <a:srgbClr val="C00000"/>
                </a:solidFill>
                <a:latin typeface="Arial Rounded MT Bold" pitchFamily="34" charset="0"/>
              </a:rPr>
              <a:t>() == </a:t>
            </a:r>
            <a:r>
              <a:rPr lang="pt-PT" b="1" dirty="0" err="1" smtClean="0">
                <a:solidFill>
                  <a:srgbClr val="C00000"/>
                </a:solidFill>
                <a:latin typeface="Arial Rounded MT Bold" pitchFamily="34" charset="0"/>
              </a:rPr>
              <a:t>p.getY</a:t>
            </a:r>
            <a:r>
              <a:rPr lang="pt-PT" b="1" dirty="0" smtClean="0">
                <a:solidFill>
                  <a:srgbClr val="C00000"/>
                </a:solidFill>
                <a:latin typeface="Arial Rounded MT Bold" pitchFamily="34" charset="0"/>
              </a:rPr>
              <a:t>();</a:t>
            </a:r>
          </a:p>
          <a:p>
            <a:endParaRPr lang="pt-PT" dirty="0"/>
          </a:p>
        </p:txBody>
      </p:sp>
      <p:sp>
        <p:nvSpPr>
          <p:cNvPr id="20" name="CaixaDeTexto 19"/>
          <p:cNvSpPr txBox="1"/>
          <p:nvPr/>
        </p:nvSpPr>
        <p:spPr>
          <a:xfrm>
            <a:off x="428596" y="5286388"/>
            <a:ext cx="8572560" cy="369332"/>
          </a:xfrm>
          <a:prstGeom prst="rect">
            <a:avLst/>
          </a:prstGeom>
          <a:noFill/>
        </p:spPr>
        <p:txBody>
          <a:bodyPr wrap="square" rtlCol="0">
            <a:spAutoFit/>
          </a:bodyPr>
          <a:lstStyle/>
          <a:p>
            <a:r>
              <a:rPr lang="pt-PT" dirty="0" smtClean="0">
                <a:solidFill>
                  <a:srgbClr val="00B050"/>
                </a:solidFill>
                <a:sym typeface="Wingdings"/>
              </a:rPr>
              <a:t> </a:t>
            </a:r>
            <a:r>
              <a:rPr lang="pt-PT" dirty="0" smtClean="0">
                <a:solidFill>
                  <a:srgbClr val="00B0F0"/>
                </a:solidFill>
                <a:latin typeface="Arial Rounded MT Bold" pitchFamily="34" charset="0"/>
                <a:sym typeface="Wingdings"/>
              </a:rPr>
              <a:t>Servirão para implementar </a:t>
            </a:r>
            <a:r>
              <a:rPr lang="pt-PT" dirty="0" smtClean="0">
                <a:solidFill>
                  <a:srgbClr val="002060"/>
                </a:solidFill>
                <a:latin typeface="Arial Rounded MT Bold" pitchFamily="34" charset="0"/>
                <a:sym typeface="Wingdings"/>
              </a:rPr>
              <a:t>filtros</a:t>
            </a:r>
            <a:r>
              <a:rPr lang="pt-PT" dirty="0" smtClean="0">
                <a:solidFill>
                  <a:schemeClr val="bg2">
                    <a:lumMod val="50000"/>
                  </a:schemeClr>
                </a:solidFill>
                <a:latin typeface="Arial Rounded MT Bold" pitchFamily="34" charset="0"/>
                <a:sym typeface="Wingdings"/>
              </a:rPr>
              <a:t>.   </a:t>
            </a:r>
            <a:endParaRPr lang="pt-PT" dirty="0">
              <a:solidFill>
                <a:schemeClr val="bg2">
                  <a:lumMod val="50000"/>
                </a:schemeClr>
              </a:solidFill>
              <a:latin typeface="Arial Rounded MT Bold"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000496" y="285728"/>
            <a:ext cx="4145815" cy="369332"/>
          </a:xfrm>
          <a:prstGeom prst="rect">
            <a:avLst/>
          </a:prstGeom>
        </p:spPr>
        <p:txBody>
          <a:bodyPr wrap="none">
            <a:spAutoFit/>
          </a:bodyPr>
          <a:lstStyle/>
          <a:p>
            <a:r>
              <a:rPr lang="pt-PT" b="1" smtClean="0">
                <a:solidFill>
                  <a:srgbClr val="CC6600"/>
                </a:solidFill>
                <a:latin typeface="Arial Rounded MT Bold" pitchFamily="34" charset="0"/>
              </a:rPr>
              <a:t>OBJECTIVOS e ENQUADRAMENTO</a:t>
            </a:r>
            <a:endParaRPr lang="pt-PT"/>
          </a:p>
        </p:txBody>
      </p:sp>
      <p:pic>
        <p:nvPicPr>
          <p:cNvPr id="12" name="Imagem 11" descr="DATA STREAM ANALYSIS.jpg"/>
          <p:cNvPicPr>
            <a:picLocks noChangeAspect="1"/>
          </p:cNvPicPr>
          <p:nvPr/>
        </p:nvPicPr>
        <p:blipFill>
          <a:blip r:embed="rId4" cstate="print"/>
          <a:stretch>
            <a:fillRect/>
          </a:stretch>
        </p:blipFill>
        <p:spPr>
          <a:xfrm>
            <a:off x="785786" y="1142984"/>
            <a:ext cx="7620000" cy="4000500"/>
          </a:xfrm>
          <a:prstGeom prst="rect">
            <a:avLst/>
          </a:prstGeom>
        </p:spPr>
      </p:pic>
      <p:sp>
        <p:nvSpPr>
          <p:cNvPr id="14" name="CaixaDeTexto 13"/>
          <p:cNvSpPr txBox="1"/>
          <p:nvPr/>
        </p:nvSpPr>
        <p:spPr>
          <a:xfrm>
            <a:off x="500034" y="5357826"/>
            <a:ext cx="8429684" cy="923330"/>
          </a:xfrm>
          <a:prstGeom prst="rect">
            <a:avLst/>
          </a:prstGeom>
          <a:noFill/>
        </p:spPr>
        <p:txBody>
          <a:bodyPr wrap="square" rtlCol="0">
            <a:spAutoFit/>
          </a:bodyPr>
          <a:lstStyle/>
          <a:p>
            <a:pPr algn="just"/>
            <a:r>
              <a:rPr lang="pt-PT" b="1" smtClean="0">
                <a:solidFill>
                  <a:srgbClr val="00B0F0"/>
                </a:solidFill>
                <a:latin typeface="Arial Rounded MT Bold" pitchFamily="34" charset="0"/>
              </a:rPr>
              <a:t>Não vamos estudar técnicas de Big Data nem Online Data Streaming mas vamos estudar uma componente deste tipo de problemas designada “Massive Data Processing”.</a:t>
            </a:r>
            <a:endParaRPr lang="pt-PT" b="1" dirty="0">
              <a:solidFill>
                <a:srgbClr val="00B0F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err="1" smtClean="0">
                <a:solidFill>
                  <a:srgbClr val="00CC99"/>
                </a:solidFill>
                <a:latin typeface="Arial Rounded MT Bold" pitchFamily="34" charset="0"/>
              </a:rPr>
              <a:t>java.util.function</a:t>
            </a:r>
            <a:endParaRPr lang="pt-PT" sz="2000" b="1" dirty="0" smtClean="0">
              <a:solidFill>
                <a:srgbClr val="00CC99"/>
              </a:solidFill>
              <a:latin typeface="Arial Rounded MT Bold" pitchFamily="34" charset="0"/>
            </a:endParaRP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8" name="CaixaDeTexto 17"/>
          <p:cNvSpPr txBox="1"/>
          <p:nvPr/>
        </p:nvSpPr>
        <p:spPr>
          <a:xfrm>
            <a:off x="642910" y="2357430"/>
            <a:ext cx="8143932" cy="3970318"/>
          </a:xfrm>
          <a:prstGeom prst="rect">
            <a:avLst/>
          </a:prstGeom>
          <a:noFill/>
        </p:spPr>
        <p:txBody>
          <a:bodyPr wrap="square" rtlCol="0">
            <a:spAutoFit/>
          </a:bodyPr>
          <a:lstStyle/>
          <a:p>
            <a:r>
              <a:rPr lang="pt-PT" dirty="0" smtClean="0"/>
              <a:t>Em Java8 </a:t>
            </a:r>
            <a:r>
              <a:rPr lang="pt-PT" b="1" dirty="0" smtClean="0"/>
              <a:t>lambdas podem não ser expressões puramente funcionais</a:t>
            </a:r>
            <a:r>
              <a:rPr lang="pt-PT" dirty="0" smtClean="0"/>
              <a:t>. De facto, sendo encapsulamento de comportamento destinado a ser executado nos mais variados contextos, </a:t>
            </a:r>
            <a:r>
              <a:rPr lang="pt-PT" b="1" dirty="0" smtClean="0">
                <a:solidFill>
                  <a:srgbClr val="C00000"/>
                </a:solidFill>
              </a:rPr>
              <a:t>as expressões lambda podem usar variáveis que não são </a:t>
            </a:r>
            <a:r>
              <a:rPr lang="pt-PT" b="1" smtClean="0">
                <a:solidFill>
                  <a:srgbClr val="C00000"/>
                </a:solidFill>
              </a:rPr>
              <a:t>seus parâmetros </a:t>
            </a:r>
            <a:r>
              <a:rPr lang="pt-PT" b="1" dirty="0" smtClean="0">
                <a:solidFill>
                  <a:srgbClr val="C00000"/>
                </a:solidFill>
              </a:rPr>
              <a:t>mas sim variáveis pertencentes ao contexto onde estas são empregues. </a:t>
            </a:r>
          </a:p>
          <a:p>
            <a:endParaRPr lang="pt-PT" dirty="0" smtClean="0"/>
          </a:p>
          <a:p>
            <a:r>
              <a:rPr lang="pt-PT" dirty="0" smtClean="0"/>
              <a:t>Por esta razão, muitos autores chamam-lhes </a:t>
            </a:r>
            <a:r>
              <a:rPr lang="pt-PT" b="1" dirty="0" err="1" smtClean="0"/>
              <a:t>closures</a:t>
            </a:r>
            <a:r>
              <a:rPr lang="pt-PT" dirty="0" smtClean="0"/>
              <a:t> tal como são designadas noutras linguagens.</a:t>
            </a:r>
          </a:p>
          <a:p>
            <a:endParaRPr lang="pt-PT" dirty="0" smtClean="0"/>
          </a:p>
          <a:p>
            <a:pPr algn="ctr"/>
            <a:r>
              <a:rPr lang="pt-PT" b="1" dirty="0" err="1" smtClean="0">
                <a:solidFill>
                  <a:srgbClr val="002060"/>
                </a:solidFill>
              </a:rPr>
              <a:t>While</a:t>
            </a:r>
            <a:r>
              <a:rPr lang="pt-PT" b="1" dirty="0" smtClean="0">
                <a:solidFill>
                  <a:srgbClr val="002060"/>
                </a:solidFill>
              </a:rPr>
              <a:t> a lambda </a:t>
            </a:r>
            <a:r>
              <a:rPr lang="pt-PT" b="1" dirty="0" err="1" smtClean="0">
                <a:solidFill>
                  <a:srgbClr val="002060"/>
                </a:solidFill>
              </a:rPr>
              <a:t>is</a:t>
            </a:r>
            <a:r>
              <a:rPr lang="pt-PT" b="1" dirty="0" smtClean="0">
                <a:solidFill>
                  <a:srgbClr val="002060"/>
                </a:solidFill>
              </a:rPr>
              <a:t> </a:t>
            </a:r>
            <a:r>
              <a:rPr lang="pt-PT" b="1" dirty="0" err="1" smtClean="0">
                <a:solidFill>
                  <a:srgbClr val="002060"/>
                </a:solidFill>
              </a:rPr>
              <a:t>essentially</a:t>
            </a:r>
            <a:r>
              <a:rPr lang="pt-PT" b="1" dirty="0" smtClean="0">
                <a:solidFill>
                  <a:srgbClr val="002060"/>
                </a:solidFill>
              </a:rPr>
              <a:t> </a:t>
            </a:r>
            <a:r>
              <a:rPr lang="pt-PT" b="1" dirty="0" err="1" smtClean="0">
                <a:solidFill>
                  <a:srgbClr val="002060"/>
                </a:solidFill>
              </a:rPr>
              <a:t>the</a:t>
            </a:r>
            <a:r>
              <a:rPr lang="pt-PT" b="1" dirty="0" smtClean="0">
                <a:solidFill>
                  <a:srgbClr val="002060"/>
                </a:solidFill>
              </a:rPr>
              <a:t> </a:t>
            </a:r>
            <a:r>
              <a:rPr lang="pt-PT" b="1" dirty="0" err="1" smtClean="0">
                <a:solidFill>
                  <a:srgbClr val="002060"/>
                </a:solidFill>
              </a:rPr>
              <a:t>same</a:t>
            </a:r>
            <a:r>
              <a:rPr lang="pt-PT" b="1" dirty="0" smtClean="0">
                <a:solidFill>
                  <a:srgbClr val="002060"/>
                </a:solidFill>
              </a:rPr>
              <a:t> as a </a:t>
            </a:r>
            <a:r>
              <a:rPr lang="pt-PT" b="1" dirty="0" err="1" smtClean="0">
                <a:solidFill>
                  <a:srgbClr val="002060"/>
                </a:solidFill>
              </a:rPr>
              <a:t>function</a:t>
            </a:r>
            <a:r>
              <a:rPr lang="pt-PT" b="1" dirty="0" smtClean="0">
                <a:solidFill>
                  <a:srgbClr val="002060"/>
                </a:solidFill>
              </a:rPr>
              <a:t>, </a:t>
            </a:r>
            <a:r>
              <a:rPr lang="pt-PT" b="1" dirty="0" err="1" smtClean="0">
                <a:solidFill>
                  <a:srgbClr val="002060"/>
                </a:solidFill>
              </a:rPr>
              <a:t>taking</a:t>
            </a:r>
            <a:r>
              <a:rPr lang="pt-PT" b="1" dirty="0" smtClean="0">
                <a:solidFill>
                  <a:srgbClr val="002060"/>
                </a:solidFill>
              </a:rPr>
              <a:t> </a:t>
            </a:r>
            <a:r>
              <a:rPr lang="pt-PT" b="1" dirty="0" err="1" smtClean="0">
                <a:solidFill>
                  <a:srgbClr val="002060"/>
                </a:solidFill>
              </a:rPr>
              <a:t>parameters</a:t>
            </a:r>
            <a:r>
              <a:rPr lang="pt-PT" b="1" dirty="0" smtClean="0">
                <a:solidFill>
                  <a:srgbClr val="002060"/>
                </a:solidFill>
              </a:rPr>
              <a:t> </a:t>
            </a:r>
            <a:r>
              <a:rPr lang="pt-PT" b="1" dirty="0" err="1" smtClean="0">
                <a:solidFill>
                  <a:srgbClr val="002060"/>
                </a:solidFill>
              </a:rPr>
              <a:t>and</a:t>
            </a:r>
            <a:r>
              <a:rPr lang="pt-PT" b="1" dirty="0" smtClean="0">
                <a:solidFill>
                  <a:srgbClr val="002060"/>
                </a:solidFill>
              </a:rPr>
              <a:t> </a:t>
            </a:r>
            <a:r>
              <a:rPr lang="pt-PT" b="1" dirty="0" err="1" smtClean="0">
                <a:solidFill>
                  <a:srgbClr val="002060"/>
                </a:solidFill>
              </a:rPr>
              <a:t>returning</a:t>
            </a:r>
            <a:r>
              <a:rPr lang="pt-PT" b="1" dirty="0" smtClean="0">
                <a:solidFill>
                  <a:srgbClr val="002060"/>
                </a:solidFill>
              </a:rPr>
              <a:t> a </a:t>
            </a:r>
            <a:r>
              <a:rPr lang="pt-PT" b="1" dirty="0" err="1" smtClean="0">
                <a:solidFill>
                  <a:srgbClr val="002060"/>
                </a:solidFill>
              </a:rPr>
              <a:t>value</a:t>
            </a:r>
            <a:r>
              <a:rPr lang="pt-PT" b="1" dirty="0" smtClean="0">
                <a:solidFill>
                  <a:srgbClr val="002060"/>
                </a:solidFill>
              </a:rPr>
              <a:t>, a </a:t>
            </a:r>
            <a:r>
              <a:rPr lang="pt-PT" b="1" dirty="0" err="1" smtClean="0">
                <a:solidFill>
                  <a:srgbClr val="002060"/>
                </a:solidFill>
              </a:rPr>
              <a:t>closure</a:t>
            </a:r>
            <a:r>
              <a:rPr lang="pt-PT" b="1" dirty="0" smtClean="0">
                <a:solidFill>
                  <a:srgbClr val="002060"/>
                </a:solidFill>
              </a:rPr>
              <a:t> </a:t>
            </a:r>
            <a:r>
              <a:rPr lang="pt-PT" b="1" dirty="0" err="1" smtClean="0">
                <a:solidFill>
                  <a:srgbClr val="002060"/>
                </a:solidFill>
              </a:rPr>
              <a:t>is</a:t>
            </a:r>
            <a:r>
              <a:rPr lang="pt-PT" b="1" dirty="0" smtClean="0">
                <a:solidFill>
                  <a:srgbClr val="002060"/>
                </a:solidFill>
              </a:rPr>
              <a:t> a </a:t>
            </a:r>
            <a:r>
              <a:rPr lang="pt-PT" b="1" dirty="0" err="1" smtClean="0">
                <a:solidFill>
                  <a:srgbClr val="002060"/>
                </a:solidFill>
              </a:rPr>
              <a:t>slightly</a:t>
            </a:r>
            <a:r>
              <a:rPr lang="pt-PT" b="1" dirty="0" smtClean="0">
                <a:solidFill>
                  <a:srgbClr val="002060"/>
                </a:solidFill>
              </a:rPr>
              <a:t> </a:t>
            </a:r>
            <a:r>
              <a:rPr lang="pt-PT" b="1" dirty="0" err="1" smtClean="0">
                <a:solidFill>
                  <a:srgbClr val="002060"/>
                </a:solidFill>
              </a:rPr>
              <a:t>different</a:t>
            </a:r>
            <a:r>
              <a:rPr lang="pt-PT" b="1" dirty="0" smtClean="0">
                <a:solidFill>
                  <a:srgbClr val="002060"/>
                </a:solidFill>
              </a:rPr>
              <a:t> </a:t>
            </a:r>
            <a:r>
              <a:rPr lang="pt-PT" b="1" dirty="0" err="1" smtClean="0">
                <a:solidFill>
                  <a:srgbClr val="002060"/>
                </a:solidFill>
              </a:rPr>
              <a:t>beast</a:t>
            </a:r>
            <a:r>
              <a:rPr lang="pt-PT" b="1" dirty="0" smtClean="0">
                <a:solidFill>
                  <a:srgbClr val="002060"/>
                </a:solidFill>
              </a:rPr>
              <a:t>: </a:t>
            </a:r>
            <a:r>
              <a:rPr lang="pt-PT" b="1" dirty="0" err="1" smtClean="0">
                <a:solidFill>
                  <a:srgbClr val="002060"/>
                </a:solidFill>
              </a:rPr>
              <a:t>It</a:t>
            </a:r>
            <a:r>
              <a:rPr lang="pt-PT" b="1" dirty="0" smtClean="0">
                <a:solidFill>
                  <a:srgbClr val="002060"/>
                </a:solidFill>
              </a:rPr>
              <a:t> "</a:t>
            </a:r>
            <a:r>
              <a:rPr lang="pt-PT" b="1" dirty="0" err="1" smtClean="0">
                <a:solidFill>
                  <a:srgbClr val="002060"/>
                </a:solidFill>
              </a:rPr>
              <a:t>closes</a:t>
            </a:r>
            <a:r>
              <a:rPr lang="pt-PT" b="1" dirty="0" smtClean="0">
                <a:solidFill>
                  <a:srgbClr val="002060"/>
                </a:solidFill>
              </a:rPr>
              <a:t> </a:t>
            </a:r>
            <a:r>
              <a:rPr lang="pt-PT" b="1" dirty="0" err="1" smtClean="0">
                <a:solidFill>
                  <a:srgbClr val="002060"/>
                </a:solidFill>
              </a:rPr>
              <a:t>over</a:t>
            </a:r>
            <a:r>
              <a:rPr lang="pt-PT" b="1" dirty="0" smtClean="0">
                <a:solidFill>
                  <a:srgbClr val="002060"/>
                </a:solidFill>
              </a:rPr>
              <a:t>" a </a:t>
            </a:r>
            <a:r>
              <a:rPr lang="pt-PT" b="1" dirty="0" err="1" smtClean="0">
                <a:solidFill>
                  <a:srgbClr val="002060"/>
                </a:solidFill>
              </a:rPr>
              <a:t>scope</a:t>
            </a:r>
            <a:r>
              <a:rPr lang="pt-PT" b="1" dirty="0" smtClean="0">
                <a:solidFill>
                  <a:srgbClr val="002060"/>
                </a:solidFill>
              </a:rPr>
              <a:t>, </a:t>
            </a:r>
            <a:r>
              <a:rPr lang="pt-PT" b="1" dirty="0" err="1" smtClean="0">
                <a:solidFill>
                  <a:srgbClr val="002060"/>
                </a:solidFill>
              </a:rPr>
              <a:t>and</a:t>
            </a:r>
            <a:r>
              <a:rPr lang="pt-PT" b="1" dirty="0" smtClean="0">
                <a:solidFill>
                  <a:srgbClr val="002060"/>
                </a:solidFill>
              </a:rPr>
              <a:t> </a:t>
            </a:r>
            <a:r>
              <a:rPr lang="pt-PT" b="1" dirty="0" err="1" smtClean="0">
                <a:solidFill>
                  <a:srgbClr val="002060"/>
                </a:solidFill>
              </a:rPr>
              <a:t>may</a:t>
            </a:r>
            <a:r>
              <a:rPr lang="pt-PT" b="1" dirty="0" smtClean="0">
                <a:solidFill>
                  <a:srgbClr val="002060"/>
                </a:solidFill>
              </a:rPr>
              <a:t> </a:t>
            </a:r>
            <a:r>
              <a:rPr lang="pt-PT" b="1" dirty="0" err="1" smtClean="0">
                <a:solidFill>
                  <a:srgbClr val="002060"/>
                </a:solidFill>
              </a:rPr>
              <a:t>have</a:t>
            </a:r>
            <a:r>
              <a:rPr lang="pt-PT" b="1" dirty="0" smtClean="0">
                <a:solidFill>
                  <a:srgbClr val="002060"/>
                </a:solidFill>
              </a:rPr>
              <a:t> </a:t>
            </a:r>
            <a:r>
              <a:rPr lang="pt-PT" b="1" dirty="0" err="1" smtClean="0">
                <a:solidFill>
                  <a:srgbClr val="002060"/>
                </a:solidFill>
              </a:rPr>
              <a:t>access</a:t>
            </a:r>
            <a:r>
              <a:rPr lang="pt-PT" b="1" dirty="0" smtClean="0">
                <a:solidFill>
                  <a:srgbClr val="002060"/>
                </a:solidFill>
              </a:rPr>
              <a:t> to </a:t>
            </a:r>
            <a:r>
              <a:rPr lang="pt-PT" b="1" dirty="0" err="1" smtClean="0">
                <a:solidFill>
                  <a:srgbClr val="002060"/>
                </a:solidFill>
              </a:rPr>
              <a:t>values</a:t>
            </a:r>
            <a:r>
              <a:rPr lang="pt-PT" b="1" dirty="0" smtClean="0">
                <a:solidFill>
                  <a:srgbClr val="002060"/>
                </a:solidFill>
              </a:rPr>
              <a:t> </a:t>
            </a:r>
            <a:r>
              <a:rPr lang="pt-PT" b="1" dirty="0" err="1" smtClean="0">
                <a:solidFill>
                  <a:srgbClr val="002060"/>
                </a:solidFill>
              </a:rPr>
              <a:t>declared</a:t>
            </a:r>
            <a:r>
              <a:rPr lang="pt-PT" b="1" dirty="0" smtClean="0">
                <a:solidFill>
                  <a:srgbClr val="002060"/>
                </a:solidFill>
              </a:rPr>
              <a:t> </a:t>
            </a:r>
            <a:r>
              <a:rPr lang="pt-PT" b="1" dirty="0" err="1" smtClean="0">
                <a:solidFill>
                  <a:srgbClr val="002060"/>
                </a:solidFill>
              </a:rPr>
              <a:t>in</a:t>
            </a:r>
            <a:r>
              <a:rPr lang="pt-PT" b="1" dirty="0" smtClean="0">
                <a:solidFill>
                  <a:srgbClr val="002060"/>
                </a:solidFill>
              </a:rPr>
              <a:t> </a:t>
            </a:r>
            <a:r>
              <a:rPr lang="pt-PT" b="1" dirty="0" err="1" smtClean="0">
                <a:solidFill>
                  <a:srgbClr val="002060"/>
                </a:solidFill>
              </a:rPr>
              <a:t>that</a:t>
            </a:r>
            <a:r>
              <a:rPr lang="pt-PT" b="1" dirty="0" smtClean="0">
                <a:solidFill>
                  <a:srgbClr val="002060"/>
                </a:solidFill>
              </a:rPr>
              <a:t> </a:t>
            </a:r>
            <a:r>
              <a:rPr lang="pt-PT" b="1" dirty="0" err="1" smtClean="0">
                <a:solidFill>
                  <a:srgbClr val="002060"/>
                </a:solidFill>
              </a:rPr>
              <a:t>scope</a:t>
            </a:r>
            <a:r>
              <a:rPr lang="pt-PT" b="1" dirty="0" smtClean="0">
                <a:solidFill>
                  <a:srgbClr val="002060"/>
                </a:solidFill>
              </a:rPr>
              <a:t> </a:t>
            </a:r>
            <a:r>
              <a:rPr lang="pt-PT" b="1" dirty="0" err="1" smtClean="0">
                <a:solidFill>
                  <a:srgbClr val="002060"/>
                </a:solidFill>
              </a:rPr>
              <a:t>that</a:t>
            </a:r>
            <a:r>
              <a:rPr lang="pt-PT" b="1" dirty="0" smtClean="0">
                <a:solidFill>
                  <a:srgbClr val="002060"/>
                </a:solidFill>
              </a:rPr>
              <a:t> are </a:t>
            </a:r>
            <a:r>
              <a:rPr lang="pt-PT" b="1" dirty="0" err="1" smtClean="0">
                <a:solidFill>
                  <a:srgbClr val="002060"/>
                </a:solidFill>
              </a:rPr>
              <a:t>not</a:t>
            </a:r>
            <a:r>
              <a:rPr lang="pt-PT" b="1" dirty="0" smtClean="0">
                <a:solidFill>
                  <a:srgbClr val="002060"/>
                </a:solidFill>
              </a:rPr>
              <a:t> </a:t>
            </a:r>
            <a:r>
              <a:rPr lang="pt-PT" b="1" dirty="0" err="1" smtClean="0">
                <a:solidFill>
                  <a:srgbClr val="002060"/>
                </a:solidFill>
              </a:rPr>
              <a:t>explicitly</a:t>
            </a:r>
            <a:r>
              <a:rPr lang="pt-PT" b="1" dirty="0" smtClean="0">
                <a:solidFill>
                  <a:srgbClr val="002060"/>
                </a:solidFill>
              </a:rPr>
              <a:t> </a:t>
            </a:r>
            <a:r>
              <a:rPr lang="pt-PT" b="1" dirty="0" err="1" smtClean="0">
                <a:solidFill>
                  <a:srgbClr val="002060"/>
                </a:solidFill>
              </a:rPr>
              <a:t>passed</a:t>
            </a:r>
            <a:r>
              <a:rPr lang="pt-PT" b="1" dirty="0" smtClean="0">
                <a:solidFill>
                  <a:srgbClr val="002060"/>
                </a:solidFill>
              </a:rPr>
              <a:t> as </a:t>
            </a:r>
            <a:r>
              <a:rPr lang="pt-PT" b="1" dirty="0" err="1" smtClean="0">
                <a:solidFill>
                  <a:srgbClr val="002060"/>
                </a:solidFill>
              </a:rPr>
              <a:t>parameters</a:t>
            </a:r>
            <a:r>
              <a:rPr lang="pt-PT" b="1" dirty="0" smtClean="0">
                <a:solidFill>
                  <a:srgbClr val="002060"/>
                </a:solidFill>
              </a:rPr>
              <a:t>.</a:t>
            </a:r>
          </a:p>
          <a:p>
            <a:endParaRPr lang="pt-PT" dirty="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smtClean="0">
                <a:solidFill>
                  <a:srgbClr val="00CC99"/>
                </a:solidFill>
                <a:latin typeface="Arial Rounded MT Bold" pitchFamily="34" charset="0"/>
              </a:rPr>
              <a:t>Porquê ?</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8" name="CaixaDeTexto 17"/>
          <p:cNvSpPr txBox="1"/>
          <p:nvPr/>
        </p:nvSpPr>
        <p:spPr>
          <a:xfrm>
            <a:off x="500034" y="2285992"/>
            <a:ext cx="8429684" cy="3139321"/>
          </a:xfrm>
          <a:prstGeom prst="rect">
            <a:avLst/>
          </a:prstGeom>
          <a:noFill/>
        </p:spPr>
        <p:txBody>
          <a:bodyPr wrap="square" rtlCol="0">
            <a:spAutoFit/>
          </a:bodyPr>
          <a:lstStyle/>
          <a:p>
            <a:r>
              <a:rPr lang="en-US" b="1" dirty="0" smtClean="0">
                <a:solidFill>
                  <a:srgbClr val="00B0F0"/>
                </a:solidFill>
              </a:rPr>
              <a:t>The key reason for adding lambdas to the Java programming language is the need to evolve the JDK and in particular the JDK's collection framework.</a:t>
            </a:r>
            <a:r>
              <a:rPr lang="en-US" b="1" baseline="30000" dirty="0" smtClean="0">
                <a:solidFill>
                  <a:srgbClr val="00B0F0"/>
                </a:solidFill>
              </a:rPr>
              <a:t> </a:t>
            </a:r>
            <a:r>
              <a:rPr lang="en-US" b="1" dirty="0" smtClean="0">
                <a:solidFill>
                  <a:srgbClr val="FF3300"/>
                </a:solidFill>
              </a:rPr>
              <a:t>The traditional API design of the Java collections in package </a:t>
            </a:r>
            <a:r>
              <a:rPr lang="en-US" b="1" dirty="0" err="1" smtClean="0">
                <a:solidFill>
                  <a:srgbClr val="FF3300"/>
                </a:solidFill>
              </a:rPr>
              <a:t>java.util</a:t>
            </a:r>
            <a:r>
              <a:rPr lang="en-US" b="1" dirty="0" smtClean="0">
                <a:solidFill>
                  <a:srgbClr val="FF3300"/>
                </a:solidFill>
              </a:rPr>
              <a:t> renders certain optimizations impossible. </a:t>
            </a:r>
            <a:r>
              <a:rPr lang="en-US" dirty="0" smtClean="0"/>
              <a:t>At the same time, these optimizations are badly needed. Considering the current and future hardware architecture that we design our software for, we need support for increased parallelism and improved data locality. Let us see why. </a:t>
            </a:r>
          </a:p>
          <a:p>
            <a:endParaRPr lang="en-US" dirty="0" smtClean="0"/>
          </a:p>
          <a:p>
            <a:r>
              <a:rPr lang="en-US" b="1" dirty="0" smtClean="0">
                <a:solidFill>
                  <a:schemeClr val="accent5">
                    <a:lumMod val="50000"/>
                  </a:schemeClr>
                </a:solidFill>
              </a:rPr>
              <a:t>Multi-core and multi-CPU platforms are the norm. While we deal with a couple of cores today, we will have to cope with hundreds of cores some time in the future. Naturally, we need to increase the effort for replacing serial, single-threaded execution by parallel, multi-threaded execution. </a:t>
            </a:r>
            <a:endParaRPr lang="pt-PT" b="1" dirty="0">
              <a:solidFill>
                <a:schemeClr val="accent5">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smtClean="0">
                <a:solidFill>
                  <a:srgbClr val="C00000"/>
                </a:solidFill>
                <a:latin typeface="Arial Rounded MT Bold" pitchFamily="34" charset="0"/>
              </a:rPr>
              <a:t>Expressões Lambda: </a:t>
            </a:r>
            <a:r>
              <a:rPr lang="pt-PT" sz="2000" b="1" dirty="0" smtClean="0">
                <a:solidFill>
                  <a:srgbClr val="00CC99"/>
                </a:solidFill>
                <a:latin typeface="Arial Rounded MT Bold" pitchFamily="34" charset="0"/>
              </a:rPr>
              <a:t>Porquê ?</a:t>
            </a: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1071538" y="1000108"/>
            <a:ext cx="1143008" cy="1117831"/>
          </a:xfrm>
          <a:prstGeom prst="rect">
            <a:avLst/>
          </a:prstGeom>
          <a:noFill/>
        </p:spPr>
      </p:pic>
      <p:sp>
        <p:nvSpPr>
          <p:cNvPr id="18" name="CaixaDeTexto 17"/>
          <p:cNvSpPr txBox="1"/>
          <p:nvPr/>
        </p:nvSpPr>
        <p:spPr>
          <a:xfrm>
            <a:off x="500034" y="2143116"/>
            <a:ext cx="8429684" cy="4524315"/>
          </a:xfrm>
          <a:prstGeom prst="rect">
            <a:avLst/>
          </a:prstGeom>
          <a:noFill/>
        </p:spPr>
        <p:txBody>
          <a:bodyPr wrap="square" rtlCol="0">
            <a:spAutoFit/>
          </a:bodyPr>
          <a:lstStyle/>
          <a:p>
            <a:pPr algn="just"/>
            <a:r>
              <a:rPr lang="en-US" dirty="0" smtClean="0"/>
              <a:t>The JDK intends to support this effort by offering </a:t>
            </a:r>
            <a:r>
              <a:rPr lang="en-US" b="1" i="1" dirty="0" smtClean="0">
                <a:solidFill>
                  <a:srgbClr val="CC3300"/>
                </a:solidFill>
              </a:rPr>
              <a:t>parallel bulk operations for collections</a:t>
            </a:r>
            <a:r>
              <a:rPr lang="en-US" i="1" dirty="0" smtClean="0"/>
              <a:t>. </a:t>
            </a:r>
            <a:r>
              <a:rPr lang="en-US" dirty="0" smtClean="0"/>
              <a:t>An example of a parallel bulk operation is the application of a transformation to each element in a collection. Traditionally such a transformation is done in a loop, which is executed by a single thread, accessing one sequence element after the other. The same can be accomplished in parallel with multiple threads: break down the task of transforming all elements in a sequence into many subtasks each of which operates on a subset of the </a:t>
            </a:r>
            <a:r>
              <a:rPr lang="en-US" smtClean="0"/>
              <a:t>elements.</a:t>
            </a:r>
            <a:endParaRPr lang="en-US" dirty="0" smtClean="0"/>
          </a:p>
          <a:p>
            <a:r>
              <a:rPr lang="en-US" b="1" dirty="0" smtClean="0">
                <a:solidFill>
                  <a:srgbClr val="008080"/>
                </a:solidFill>
              </a:rPr>
              <a:t>A key point of the extension is to separate "what" operations are applied to sequence elements in a collection from "how" the operations are applied to these elements.</a:t>
            </a:r>
          </a:p>
          <a:p>
            <a:endParaRPr lang="en-US" dirty="0" smtClean="0"/>
          </a:p>
          <a:p>
            <a:r>
              <a:rPr lang="en-US" b="1" dirty="0" smtClean="0">
                <a:solidFill>
                  <a:srgbClr val="CC3300"/>
                </a:solidFill>
              </a:rPr>
              <a:t>New abstractions have been added to the collection framework in package </a:t>
            </a:r>
            <a:r>
              <a:rPr lang="en-US" b="1" dirty="0" err="1" smtClean="0">
                <a:solidFill>
                  <a:srgbClr val="CC3300"/>
                </a:solidFill>
              </a:rPr>
              <a:t>java.util</a:t>
            </a:r>
            <a:r>
              <a:rPr lang="en-US" b="1" dirty="0" smtClean="0">
                <a:solidFill>
                  <a:srgbClr val="CC3300"/>
                </a:solidFill>
              </a:rPr>
              <a:t>, most prominently the </a:t>
            </a:r>
            <a:r>
              <a:rPr lang="en-US" b="1" i="1" dirty="0" smtClean="0">
                <a:solidFill>
                  <a:srgbClr val="0070C0"/>
                </a:solidFill>
              </a:rPr>
              <a:t>stream abstractions in package </a:t>
            </a:r>
            <a:r>
              <a:rPr lang="en-US" b="1" i="1" dirty="0" err="1" smtClean="0">
                <a:solidFill>
                  <a:srgbClr val="0070C0"/>
                </a:solidFill>
              </a:rPr>
              <a:t>java.util.stream</a:t>
            </a:r>
            <a:r>
              <a:rPr lang="en-US" b="1" i="1" dirty="0" smtClean="0">
                <a:solidFill>
                  <a:srgbClr val="0070C0"/>
                </a:solidFill>
              </a:rPr>
              <a:t>. </a:t>
            </a:r>
            <a:r>
              <a:rPr lang="en-US" b="1" dirty="0" smtClean="0">
                <a:solidFill>
                  <a:srgbClr val="CC3300"/>
                </a:solidFill>
              </a:rPr>
              <a:t>Collections can be converted to streams and streams, different from collections, access the sequence elements via internal iteration (as opposed to external iteration) .</a:t>
            </a:r>
            <a:r>
              <a:rPr lang="en-US" dirty="0" smtClean="0"/>
              <a:t>   							</a:t>
            </a:r>
            <a:r>
              <a:rPr lang="en-US" b="1" dirty="0" smtClean="0"/>
              <a:t>Angelika Langer</a:t>
            </a:r>
            <a:endParaRPr lang="pt-PT" b="1" dirty="0"/>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err="1" smtClean="0">
                <a:solidFill>
                  <a:srgbClr val="00CC99"/>
                </a:solidFill>
                <a:latin typeface="Arial Rounded MT Bold" pitchFamily="34" charset="0"/>
              </a:rPr>
              <a:t>java.util.stream</a:t>
            </a:r>
            <a:endParaRPr lang="pt-PT" sz="2000" b="1" dirty="0" smtClean="0">
              <a:solidFill>
                <a:srgbClr val="00CC99"/>
              </a:solidFill>
              <a:latin typeface="Arial Rounded MT Bold" pitchFamily="34" charset="0"/>
            </a:endParaRPr>
          </a:p>
        </p:txBody>
      </p:sp>
      <p:pic>
        <p:nvPicPr>
          <p:cNvPr id="12" name="Picture 2" descr="C:\Users\asus\Desktop\JAVA8\lambda-java8.jpg"/>
          <p:cNvPicPr>
            <a:picLocks noChangeAspect="1" noChangeArrowheads="1"/>
          </p:cNvPicPr>
          <p:nvPr/>
        </p:nvPicPr>
        <p:blipFill>
          <a:blip r:embed="rId5" cstate="print"/>
          <a:srcRect/>
          <a:stretch>
            <a:fillRect/>
          </a:stretch>
        </p:blipFill>
        <p:spPr bwMode="auto">
          <a:xfrm>
            <a:off x="928662" y="1071546"/>
            <a:ext cx="1223963" cy="1197003"/>
          </a:xfrm>
          <a:prstGeom prst="rect">
            <a:avLst/>
          </a:prstGeom>
          <a:noFill/>
        </p:spPr>
      </p:pic>
      <p:sp>
        <p:nvSpPr>
          <p:cNvPr id="14" name="CaixaDeTexto 13"/>
          <p:cNvSpPr txBox="1"/>
          <p:nvPr/>
        </p:nvSpPr>
        <p:spPr>
          <a:xfrm>
            <a:off x="571472" y="2333685"/>
            <a:ext cx="8215370" cy="4801314"/>
          </a:xfrm>
          <a:prstGeom prst="rect">
            <a:avLst/>
          </a:prstGeom>
          <a:noFill/>
        </p:spPr>
        <p:txBody>
          <a:bodyPr wrap="square" rtlCol="0">
            <a:spAutoFit/>
          </a:bodyPr>
          <a:lstStyle/>
          <a:p>
            <a:r>
              <a:rPr lang="pt-PT" dirty="0" smtClean="0">
                <a:solidFill>
                  <a:srgbClr val="00B0F0"/>
                </a:solidFill>
                <a:latin typeface="Arial Rounded MT Bold" pitchFamily="34" charset="0"/>
              </a:rPr>
              <a:t>Uma </a:t>
            </a:r>
            <a:r>
              <a:rPr lang="pt-PT" dirty="0" err="1" smtClean="0">
                <a:solidFill>
                  <a:srgbClr val="00CC99"/>
                </a:solidFill>
                <a:latin typeface="Arial Rounded MT Bold" pitchFamily="34" charset="0"/>
              </a:rPr>
              <a:t>stream</a:t>
            </a:r>
            <a:r>
              <a:rPr lang="pt-PT" dirty="0" smtClean="0">
                <a:solidFill>
                  <a:srgbClr val="00B0F0"/>
                </a:solidFill>
                <a:latin typeface="Arial Rounded MT Bold" pitchFamily="34" charset="0"/>
              </a:rPr>
              <a:t> é, em Java8, </a:t>
            </a:r>
            <a:r>
              <a:rPr lang="pt-PT" dirty="0" smtClean="0">
                <a:solidFill>
                  <a:srgbClr val="FF3300"/>
                </a:solidFill>
                <a:latin typeface="Arial Rounded MT Bold" pitchFamily="34" charset="0"/>
              </a:rPr>
              <a:t>uma abstracção </a:t>
            </a:r>
            <a:r>
              <a:rPr lang="pt-PT" dirty="0" smtClean="0">
                <a:solidFill>
                  <a:srgbClr val="00B0F0"/>
                </a:solidFill>
                <a:latin typeface="Arial Rounded MT Bold" pitchFamily="34" charset="0"/>
              </a:rPr>
              <a:t>que representa uma </a:t>
            </a:r>
            <a:r>
              <a:rPr lang="pt-PT" dirty="0" err="1" smtClean="0">
                <a:solidFill>
                  <a:srgbClr val="00CC99"/>
                </a:solidFill>
                <a:latin typeface="Arial Rounded MT Bold" pitchFamily="34" charset="0"/>
              </a:rPr>
              <a:t>view</a:t>
            </a:r>
            <a:r>
              <a:rPr lang="pt-PT" dirty="0" smtClean="0">
                <a:solidFill>
                  <a:srgbClr val="00B0F0"/>
                </a:solidFill>
                <a:latin typeface="Arial Rounded MT Bold" pitchFamily="34" charset="0"/>
              </a:rPr>
              <a:t> sobre uma colecção. Ao contrário de uma colecção, uma </a:t>
            </a:r>
            <a:r>
              <a:rPr lang="pt-PT" dirty="0" err="1" smtClean="0">
                <a:solidFill>
                  <a:srgbClr val="00CC99"/>
                </a:solidFill>
                <a:latin typeface="Arial Rounded MT Bold" pitchFamily="34" charset="0"/>
              </a:rPr>
              <a:t>stream</a:t>
            </a:r>
            <a:r>
              <a:rPr lang="pt-PT" dirty="0" smtClean="0">
                <a:solidFill>
                  <a:srgbClr val="00B0F0"/>
                </a:solidFill>
                <a:latin typeface="Arial Rounded MT Bold" pitchFamily="34" charset="0"/>
              </a:rPr>
              <a:t> </a:t>
            </a:r>
            <a:r>
              <a:rPr lang="pt-PT" dirty="0" smtClean="0">
                <a:solidFill>
                  <a:srgbClr val="FF3300"/>
                </a:solidFill>
                <a:latin typeface="Arial Rounded MT Bold" pitchFamily="34" charset="0"/>
              </a:rPr>
              <a:t>não contém elementos</a:t>
            </a:r>
            <a:r>
              <a:rPr lang="pt-PT" dirty="0" smtClean="0">
                <a:solidFill>
                  <a:srgbClr val="00B0F0"/>
                </a:solidFill>
                <a:latin typeface="Arial Rounded MT Bold" pitchFamily="34" charset="0"/>
              </a:rPr>
              <a:t>, é apenas uma visão sobre os dados/objectos, e usa os elementos da sua fonte através de um grupo vasto de operações pré-definidas.   </a:t>
            </a:r>
          </a:p>
          <a:p>
            <a:endParaRPr lang="pt-PT" dirty="0" smtClean="0">
              <a:solidFill>
                <a:srgbClr val="00B0F0"/>
              </a:solidFill>
              <a:latin typeface="Arial Rounded MT Bold" pitchFamily="34" charset="0"/>
            </a:endParaRPr>
          </a:p>
          <a:p>
            <a:r>
              <a:rPr lang="pt-PT" dirty="0" smtClean="0">
                <a:solidFill>
                  <a:srgbClr val="00B0F0"/>
                </a:solidFill>
                <a:latin typeface="Arial Rounded MT Bold" pitchFamily="34" charset="0"/>
              </a:rPr>
              <a:t>O </a:t>
            </a:r>
            <a:r>
              <a:rPr lang="pt-PT" dirty="0" err="1" smtClean="0">
                <a:solidFill>
                  <a:srgbClr val="00B0F0"/>
                </a:solidFill>
                <a:latin typeface="Arial Rounded MT Bold" pitchFamily="34" charset="0"/>
              </a:rPr>
              <a:t>package</a:t>
            </a:r>
            <a:r>
              <a:rPr lang="pt-PT" dirty="0" smtClean="0">
                <a:solidFill>
                  <a:srgbClr val="00B0F0"/>
                </a:solidFill>
                <a:latin typeface="Arial Rounded MT Bold" pitchFamily="34" charset="0"/>
              </a:rPr>
              <a:t> </a:t>
            </a:r>
            <a:r>
              <a:rPr lang="pt-PT" dirty="0" err="1" smtClean="0">
                <a:solidFill>
                  <a:srgbClr val="00CC99"/>
                </a:solidFill>
                <a:latin typeface="Arial Rounded MT Bold" pitchFamily="34" charset="0"/>
              </a:rPr>
              <a:t>java.util.stream</a:t>
            </a:r>
            <a:r>
              <a:rPr lang="pt-PT" dirty="0" smtClean="0">
                <a:solidFill>
                  <a:srgbClr val="00B0F0"/>
                </a:solidFill>
                <a:latin typeface="Arial Rounded MT Bold" pitchFamily="34" charset="0"/>
              </a:rPr>
              <a:t> possui implementadas várias </a:t>
            </a:r>
            <a:r>
              <a:rPr lang="pt-PT" dirty="0" err="1" smtClean="0">
                <a:solidFill>
                  <a:srgbClr val="00CC99"/>
                </a:solidFill>
                <a:latin typeface="Arial Rounded MT Bold" pitchFamily="34" charset="0"/>
              </a:rPr>
              <a:t>streams</a:t>
            </a:r>
            <a:r>
              <a:rPr lang="pt-PT" dirty="0" smtClean="0">
                <a:solidFill>
                  <a:srgbClr val="00B0F0"/>
                </a:solidFill>
                <a:latin typeface="Arial Rounded MT Bold" pitchFamily="34" charset="0"/>
              </a:rPr>
              <a:t> para tipos primitivos, cf. </a:t>
            </a:r>
            <a:r>
              <a:rPr lang="pt-PT" dirty="0" err="1" smtClean="0">
                <a:solidFill>
                  <a:srgbClr val="002060"/>
                </a:solidFill>
                <a:latin typeface="Arial Rounded MT Bold" pitchFamily="34" charset="0"/>
              </a:rPr>
              <a:t>IntStream</a:t>
            </a:r>
            <a:r>
              <a:rPr lang="pt-PT" dirty="0" smtClean="0">
                <a:solidFill>
                  <a:srgbClr val="00B0F0"/>
                </a:solidFill>
                <a:latin typeface="Arial Rounded MT Bold" pitchFamily="34" charset="0"/>
              </a:rPr>
              <a:t>,  </a:t>
            </a:r>
            <a:r>
              <a:rPr lang="pt-PT" dirty="0" err="1" smtClean="0">
                <a:solidFill>
                  <a:srgbClr val="002060"/>
                </a:solidFill>
                <a:latin typeface="Arial Rounded MT Bold" pitchFamily="34" charset="0"/>
              </a:rPr>
              <a:t>DoubleStream</a:t>
            </a:r>
            <a:r>
              <a:rPr lang="pt-PT" dirty="0" smtClean="0">
                <a:solidFill>
                  <a:srgbClr val="00B0F0"/>
                </a:solidFill>
                <a:latin typeface="Arial Rounded MT Bold" pitchFamily="34" charset="0"/>
              </a:rPr>
              <a:t> e </a:t>
            </a:r>
            <a:r>
              <a:rPr lang="pt-PT" dirty="0" err="1" smtClean="0">
                <a:solidFill>
                  <a:srgbClr val="002060"/>
                </a:solidFill>
                <a:latin typeface="Arial Rounded MT Bold" pitchFamily="34" charset="0"/>
              </a:rPr>
              <a:t>LongStream</a:t>
            </a:r>
            <a:r>
              <a:rPr lang="pt-PT" dirty="0" smtClean="0">
                <a:solidFill>
                  <a:srgbClr val="00B0F0"/>
                </a:solidFill>
                <a:latin typeface="Arial Rounded MT Bold" pitchFamily="34" charset="0"/>
              </a:rPr>
              <a:t>.</a:t>
            </a:r>
          </a:p>
          <a:p>
            <a:endParaRPr lang="pt-PT" dirty="0" smtClean="0">
              <a:solidFill>
                <a:srgbClr val="00B0F0"/>
              </a:solidFill>
              <a:latin typeface="Arial Rounded MT Bold" pitchFamily="34" charset="0"/>
            </a:endParaRPr>
          </a:p>
          <a:p>
            <a:r>
              <a:rPr lang="pt-PT" dirty="0" smtClean="0">
                <a:solidFill>
                  <a:srgbClr val="00B0F0"/>
                </a:solidFill>
                <a:latin typeface="Arial Rounded MT Bold" pitchFamily="34" charset="0"/>
              </a:rPr>
              <a:t>O tipo </a:t>
            </a:r>
            <a:r>
              <a:rPr lang="pt-PT" dirty="0" err="1" smtClean="0">
                <a:solidFill>
                  <a:srgbClr val="CC3300"/>
                </a:solidFill>
                <a:latin typeface="Arial Rounded MT Bold" pitchFamily="34" charset="0"/>
              </a:rPr>
              <a:t>Stream&lt;T</a:t>
            </a:r>
            <a:r>
              <a:rPr lang="pt-PT" dirty="0" smtClean="0">
                <a:solidFill>
                  <a:srgbClr val="CC3300"/>
                </a:solidFill>
                <a:latin typeface="Arial Rounded MT Bold" pitchFamily="34" charset="0"/>
              </a:rPr>
              <a:t>&gt;</a:t>
            </a:r>
            <a:r>
              <a:rPr lang="pt-PT" dirty="0" smtClean="0">
                <a:solidFill>
                  <a:srgbClr val="00B0F0"/>
                </a:solidFill>
                <a:latin typeface="Arial Rounded MT Bold" pitchFamily="34" charset="0"/>
              </a:rPr>
              <a:t> é o directamente compatível com </a:t>
            </a:r>
            <a:r>
              <a:rPr lang="pt-PT" dirty="0" err="1" smtClean="0">
                <a:solidFill>
                  <a:srgbClr val="002060"/>
                </a:solidFill>
                <a:latin typeface="Arial Rounded MT Bold" pitchFamily="34" charset="0"/>
              </a:rPr>
              <a:t>Collection&lt;T</a:t>
            </a:r>
            <a:r>
              <a:rPr lang="pt-PT" dirty="0" smtClean="0">
                <a:solidFill>
                  <a:srgbClr val="002060"/>
                </a:solidFill>
                <a:latin typeface="Arial Rounded MT Bold" pitchFamily="34" charset="0"/>
              </a:rPr>
              <a:t>&gt;</a:t>
            </a:r>
            <a:r>
              <a:rPr lang="pt-PT" dirty="0" smtClean="0">
                <a:solidFill>
                  <a:srgbClr val="00B0F0"/>
                </a:solidFill>
                <a:latin typeface="Arial Rounded MT Bold" pitchFamily="34" charset="0"/>
              </a:rPr>
              <a:t>.</a:t>
            </a:r>
          </a:p>
          <a:p>
            <a:endParaRPr lang="pt-PT" dirty="0" smtClean="0">
              <a:solidFill>
                <a:srgbClr val="00B0F0"/>
              </a:solidFill>
              <a:latin typeface="Arial Rounded MT Bold" pitchFamily="34" charset="0"/>
            </a:endParaRPr>
          </a:p>
          <a:p>
            <a:r>
              <a:rPr lang="pt-PT" dirty="0" smtClean="0">
                <a:solidFill>
                  <a:srgbClr val="00B0F0"/>
                </a:solidFill>
                <a:latin typeface="Arial Rounded MT Bold" pitchFamily="34" charset="0"/>
              </a:rPr>
              <a:t>Todas as </a:t>
            </a:r>
            <a:r>
              <a:rPr lang="pt-PT" dirty="0" err="1" smtClean="0">
                <a:latin typeface="Arial Rounded MT Bold" pitchFamily="34" charset="0"/>
              </a:rPr>
              <a:t>Collection&lt;T</a:t>
            </a:r>
            <a:r>
              <a:rPr lang="pt-PT" dirty="0" smtClean="0">
                <a:latin typeface="Arial Rounded MT Bold" pitchFamily="34" charset="0"/>
              </a:rPr>
              <a:t>&gt;</a:t>
            </a:r>
            <a:r>
              <a:rPr lang="pt-PT" dirty="0" smtClean="0">
                <a:solidFill>
                  <a:srgbClr val="00B0F0"/>
                </a:solidFill>
                <a:latin typeface="Arial Rounded MT Bold" pitchFamily="34" charset="0"/>
              </a:rPr>
              <a:t> de Java8 possuem um método </a:t>
            </a:r>
            <a:r>
              <a:rPr lang="pt-PT" dirty="0" err="1" smtClean="0">
                <a:latin typeface="Arial Rounded MT Bold" pitchFamily="34" charset="0"/>
              </a:rPr>
              <a:t>stream</a:t>
            </a:r>
            <a:r>
              <a:rPr lang="pt-PT" dirty="0" smtClean="0">
                <a:latin typeface="Arial Rounded MT Bold" pitchFamily="34" charset="0"/>
              </a:rPr>
              <a:t>() </a:t>
            </a:r>
            <a:r>
              <a:rPr lang="pt-PT" dirty="0" smtClean="0">
                <a:solidFill>
                  <a:srgbClr val="00B0F0"/>
                </a:solidFill>
                <a:latin typeface="Arial Rounded MT Bold" pitchFamily="34" charset="0"/>
              </a:rPr>
              <a:t>que permite converter a colecção numa </a:t>
            </a:r>
            <a:r>
              <a:rPr lang="pt-PT" dirty="0" err="1" smtClean="0">
                <a:latin typeface="Arial Rounded MT Bold" pitchFamily="34" charset="0"/>
              </a:rPr>
              <a:t>Stream&lt;T</a:t>
            </a:r>
            <a:r>
              <a:rPr lang="pt-PT" dirty="0" smtClean="0">
                <a:latin typeface="Arial Rounded MT Bold" pitchFamily="34" charset="0"/>
              </a:rPr>
              <a:t>&gt;</a:t>
            </a:r>
            <a:r>
              <a:rPr lang="pt-PT" dirty="0" smtClean="0">
                <a:solidFill>
                  <a:srgbClr val="00B0F0"/>
                </a:solidFill>
                <a:latin typeface="Arial Rounded MT Bold" pitchFamily="34" charset="0"/>
              </a:rPr>
              <a:t> à qual se aplicam as</a:t>
            </a:r>
          </a:p>
          <a:p>
            <a:r>
              <a:rPr lang="pt-PT" dirty="0" smtClean="0">
                <a:solidFill>
                  <a:srgbClr val="00B0F0"/>
                </a:solidFill>
                <a:latin typeface="Arial Rounded MT Bold" pitchFamily="34" charset="0"/>
              </a:rPr>
              <a:t>diversas operações definidas sobre </a:t>
            </a:r>
            <a:r>
              <a:rPr lang="pt-PT" dirty="0" err="1" smtClean="0">
                <a:solidFill>
                  <a:srgbClr val="00B0F0"/>
                </a:solidFill>
                <a:latin typeface="Arial Rounded MT Bold" pitchFamily="34" charset="0"/>
              </a:rPr>
              <a:t>streams</a:t>
            </a:r>
            <a:r>
              <a:rPr lang="pt-PT" dirty="0" smtClean="0">
                <a:solidFill>
                  <a:srgbClr val="00B0F0"/>
                </a:solidFill>
                <a:latin typeface="Arial Rounded MT Bold" pitchFamily="34" charset="0"/>
              </a:rPr>
              <a:t>. </a:t>
            </a:r>
            <a:r>
              <a:rPr lang="pt-PT" dirty="0" smtClean="0">
                <a:solidFill>
                  <a:srgbClr val="C00000"/>
                </a:solidFill>
                <a:latin typeface="Arial Rounded MT Bold" pitchFamily="34" charset="0"/>
              </a:rPr>
              <a:t>Todas as operações com </a:t>
            </a:r>
            <a:r>
              <a:rPr lang="pt-PT" dirty="0" err="1" smtClean="0">
                <a:solidFill>
                  <a:srgbClr val="C00000"/>
                </a:solidFill>
                <a:latin typeface="Arial Rounded MT Bold" pitchFamily="34" charset="0"/>
              </a:rPr>
              <a:t>streams</a:t>
            </a:r>
            <a:r>
              <a:rPr lang="pt-PT" dirty="0" smtClean="0">
                <a:solidFill>
                  <a:srgbClr val="C00000"/>
                </a:solidFill>
                <a:latin typeface="Arial Rounded MT Bold" pitchFamily="34" charset="0"/>
              </a:rPr>
              <a:t> usam </a:t>
            </a:r>
            <a:r>
              <a:rPr lang="pt-PT" dirty="0" smtClean="0">
                <a:solidFill>
                  <a:srgbClr val="00B050"/>
                </a:solidFill>
                <a:latin typeface="Arial Rounded MT Bold" pitchFamily="34" charset="0"/>
              </a:rPr>
              <a:t>lambdas</a:t>
            </a:r>
            <a:r>
              <a:rPr lang="pt-PT" dirty="0" smtClean="0">
                <a:solidFill>
                  <a:srgbClr val="C00000"/>
                </a:solidFill>
                <a:latin typeface="Arial Rounded MT Bold" pitchFamily="34" charset="0"/>
              </a:rPr>
              <a:t> ! </a:t>
            </a:r>
          </a:p>
          <a:p>
            <a:endParaRPr lang="pt-PT" dirty="0" smtClean="0">
              <a:solidFill>
                <a:srgbClr val="00B0F0"/>
              </a:solidFill>
              <a:latin typeface="Arial Rounded MT Bold" pitchFamily="34" charset="0"/>
            </a:endParaRPr>
          </a:p>
          <a:p>
            <a:r>
              <a:rPr lang="pt-PT" dirty="0" smtClean="0">
                <a:solidFill>
                  <a:srgbClr val="00B0F0"/>
                </a:solidFill>
                <a:latin typeface="Arial Rounded MT Bold" pitchFamily="34" charset="0"/>
              </a:rPr>
              <a:t> </a:t>
            </a:r>
            <a:endParaRPr lang="pt-PT" dirty="0">
              <a:solidFill>
                <a:srgbClr val="00B0F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err="1" smtClean="0">
                <a:solidFill>
                  <a:srgbClr val="00CC99"/>
                </a:solidFill>
                <a:latin typeface="Arial Rounded MT Bold" pitchFamily="34" charset="0"/>
              </a:rPr>
              <a:t>java.util.stream</a:t>
            </a:r>
            <a:endParaRPr lang="pt-PT" sz="2000" b="1" dirty="0" smtClean="0">
              <a:solidFill>
                <a:srgbClr val="00CC99"/>
              </a:solidFill>
              <a:latin typeface="Arial Rounded MT Bold" pitchFamily="34" charset="0"/>
            </a:endParaRPr>
          </a:p>
        </p:txBody>
      </p:sp>
      <p:sp>
        <p:nvSpPr>
          <p:cNvPr id="14" name="CaixaDeTexto 13"/>
          <p:cNvSpPr txBox="1"/>
          <p:nvPr/>
        </p:nvSpPr>
        <p:spPr>
          <a:xfrm>
            <a:off x="642910" y="1785926"/>
            <a:ext cx="8215370" cy="2862322"/>
          </a:xfrm>
          <a:prstGeom prst="rect">
            <a:avLst/>
          </a:prstGeom>
          <a:noFill/>
        </p:spPr>
        <p:txBody>
          <a:bodyPr wrap="square" rtlCol="0">
            <a:spAutoFit/>
          </a:bodyPr>
          <a:lstStyle/>
          <a:p>
            <a:r>
              <a:rPr lang="pt-PT" dirty="0" smtClean="0">
                <a:solidFill>
                  <a:srgbClr val="00B0F0"/>
                </a:solidFill>
                <a:latin typeface="Arial Rounded MT Bold" pitchFamily="34" charset="0"/>
              </a:rPr>
              <a:t>O programador deixa de ter que explicitar detalhadamente </a:t>
            </a:r>
            <a:r>
              <a:rPr lang="pt-PT" dirty="0" smtClean="0">
                <a:latin typeface="Arial Rounded MT Bold" pitchFamily="34" charset="0"/>
              </a:rPr>
              <a:t>COMO</a:t>
            </a:r>
            <a:r>
              <a:rPr lang="pt-PT" dirty="0" smtClean="0">
                <a:solidFill>
                  <a:srgbClr val="00B0F0"/>
                </a:solidFill>
                <a:latin typeface="Arial Rounded MT Bold" pitchFamily="34" charset="0"/>
              </a:rPr>
              <a:t> cada iteração é feita </a:t>
            </a:r>
            <a:r>
              <a:rPr lang="pt-PT" dirty="0" smtClean="0">
                <a:solidFill>
                  <a:srgbClr val="00CC99"/>
                </a:solidFill>
                <a:latin typeface="Arial Rounded MT Bold" pitchFamily="34" charset="0"/>
              </a:rPr>
              <a:t>(</a:t>
            </a:r>
            <a:r>
              <a:rPr lang="pt-PT" dirty="0" err="1" smtClean="0">
                <a:solidFill>
                  <a:srgbClr val="00CC99"/>
                </a:solidFill>
                <a:latin typeface="Arial Rounded MT Bold" pitchFamily="34" charset="0"/>
              </a:rPr>
              <a:t>external</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programming</a:t>
            </a:r>
            <a:r>
              <a:rPr lang="pt-PT" dirty="0" smtClean="0">
                <a:solidFill>
                  <a:srgbClr val="00CC99"/>
                </a:solidFill>
                <a:latin typeface="Arial Rounded MT Bold" pitchFamily="34" charset="0"/>
              </a:rPr>
              <a:t>) </a:t>
            </a:r>
            <a:r>
              <a:rPr lang="pt-PT" dirty="0" smtClean="0">
                <a:solidFill>
                  <a:srgbClr val="00B0F0"/>
                </a:solidFill>
                <a:latin typeface="Arial Rounded MT Bold" pitchFamily="34" charset="0"/>
              </a:rPr>
              <a:t>usando </a:t>
            </a:r>
            <a:r>
              <a:rPr lang="pt-PT" dirty="0" smtClean="0">
                <a:latin typeface="Arial Rounded MT Bold" pitchFamily="34" charset="0"/>
              </a:rPr>
              <a:t>for/</a:t>
            </a:r>
            <a:r>
              <a:rPr lang="pt-PT" dirty="0" err="1" smtClean="0">
                <a:latin typeface="Arial Rounded MT Bold" pitchFamily="34" charset="0"/>
              </a:rPr>
              <a:t>each</a:t>
            </a:r>
            <a:r>
              <a:rPr lang="pt-PT" dirty="0" smtClean="0">
                <a:solidFill>
                  <a:srgbClr val="00B0F0"/>
                </a:solidFill>
                <a:latin typeface="Arial Rounded MT Bold" pitchFamily="34" charset="0"/>
              </a:rPr>
              <a:t> ou </a:t>
            </a:r>
            <a:r>
              <a:rPr lang="pt-PT" dirty="0" err="1" smtClean="0">
                <a:latin typeface="Arial Rounded MT Bold" pitchFamily="34" charset="0"/>
              </a:rPr>
              <a:t>Iterator&lt;T</a:t>
            </a:r>
            <a:r>
              <a:rPr lang="pt-PT" dirty="0" smtClean="0">
                <a:latin typeface="Arial Rounded MT Bold" pitchFamily="34" charset="0"/>
              </a:rPr>
              <a:t>&gt;</a:t>
            </a:r>
            <a:r>
              <a:rPr lang="pt-PT" dirty="0" smtClean="0">
                <a:solidFill>
                  <a:srgbClr val="00B0F0"/>
                </a:solidFill>
                <a:latin typeface="Arial Rounded MT Bold" pitchFamily="34" charset="0"/>
              </a:rPr>
              <a:t>), passando apenas a declarar quais as operações que pretende realizar sobre a </a:t>
            </a:r>
            <a:r>
              <a:rPr lang="pt-PT" dirty="0" err="1" smtClean="0">
                <a:solidFill>
                  <a:srgbClr val="777777"/>
                </a:solidFill>
                <a:latin typeface="Arial Rounded MT Bold" pitchFamily="34" charset="0"/>
              </a:rPr>
              <a:t>stream</a:t>
            </a:r>
            <a:r>
              <a:rPr lang="pt-PT" dirty="0" smtClean="0">
                <a:solidFill>
                  <a:srgbClr val="00B0F0"/>
                </a:solidFill>
                <a:latin typeface="Arial Rounded MT Bold" pitchFamily="34" charset="0"/>
              </a:rPr>
              <a:t> (</a:t>
            </a:r>
            <a:r>
              <a:rPr lang="pt-PT" dirty="0" err="1" smtClean="0">
                <a:solidFill>
                  <a:srgbClr val="00CC99"/>
                </a:solidFill>
                <a:latin typeface="Arial Rounded MT Bold" pitchFamily="34" charset="0"/>
              </a:rPr>
              <a:t>internal</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programming</a:t>
            </a:r>
            <a:r>
              <a:rPr lang="pt-PT" dirty="0" smtClean="0">
                <a:solidFill>
                  <a:srgbClr val="00B0F0"/>
                </a:solidFill>
                <a:latin typeface="Arial Rounded MT Bold" pitchFamily="34" charset="0"/>
              </a:rPr>
              <a:t>), ou seja, indica </a:t>
            </a:r>
            <a:r>
              <a:rPr lang="pt-PT" dirty="0" smtClean="0">
                <a:latin typeface="Arial Rounded MT Bold" pitchFamily="34" charset="0"/>
              </a:rPr>
              <a:t>O QUÊ</a:t>
            </a:r>
            <a:r>
              <a:rPr lang="pt-PT" dirty="0" smtClean="0">
                <a:solidFill>
                  <a:srgbClr val="00B0F0"/>
                </a:solidFill>
                <a:latin typeface="Arial Rounded MT Bold" pitchFamily="34" charset="0"/>
              </a:rPr>
              <a:t>.</a:t>
            </a:r>
          </a:p>
          <a:p>
            <a:endParaRPr lang="pt-PT" dirty="0" smtClean="0">
              <a:solidFill>
                <a:srgbClr val="00B0F0"/>
              </a:solidFill>
              <a:latin typeface="Arial Rounded MT Bold" pitchFamily="34" charset="0"/>
            </a:endParaRPr>
          </a:p>
          <a:p>
            <a:pPr algn="just"/>
            <a:r>
              <a:rPr lang="pt-PT" dirty="0" smtClean="0">
                <a:solidFill>
                  <a:srgbClr val="C00000"/>
                </a:solidFill>
                <a:latin typeface="Arial Rounded MT Bold" pitchFamily="34" charset="0"/>
              </a:rPr>
              <a:t>A programação torna-se muito mais declarativa </a:t>
            </a:r>
            <a:r>
              <a:rPr lang="pt-PT" dirty="0" smtClean="0">
                <a:solidFill>
                  <a:srgbClr val="00B0F0"/>
                </a:solidFill>
                <a:latin typeface="Arial Rounded MT Bold" pitchFamily="34" charset="0"/>
              </a:rPr>
              <a:t>e compete à implementação decidir como cada uma delas vai ser implementada, ou seja, sequencialmente ou de forma paralela (daí a expressão </a:t>
            </a:r>
            <a:r>
              <a:rPr lang="pt-PT" dirty="0" err="1" smtClean="0">
                <a:solidFill>
                  <a:srgbClr val="00CC99"/>
                </a:solidFill>
                <a:latin typeface="Arial Rounded MT Bold" pitchFamily="34" charset="0"/>
              </a:rPr>
              <a:t>internal</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programming</a:t>
            </a:r>
            <a:r>
              <a:rPr lang="pt-PT" dirty="0" smtClean="0">
                <a:solidFill>
                  <a:srgbClr val="00B0F0"/>
                </a:solidFill>
                <a:latin typeface="Arial Rounded MT Bold" pitchFamily="34" charset="0"/>
              </a:rPr>
              <a:t>). </a:t>
            </a:r>
          </a:p>
          <a:p>
            <a:r>
              <a:rPr lang="pt-PT" dirty="0" smtClean="0">
                <a:solidFill>
                  <a:srgbClr val="00B0F0"/>
                </a:solidFill>
                <a:latin typeface="Arial Rounded MT Bold" pitchFamily="34" charset="0"/>
              </a:rPr>
              <a:t> </a:t>
            </a:r>
            <a:endParaRPr lang="pt-PT" dirty="0">
              <a:solidFill>
                <a:srgbClr val="00B0F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43438" y="5357826"/>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err="1" smtClean="0">
                <a:solidFill>
                  <a:srgbClr val="00CC99"/>
                </a:solidFill>
                <a:latin typeface="Arial Rounded MT Bold" pitchFamily="34" charset="0"/>
              </a:rPr>
              <a:t>java.util.stream</a:t>
            </a:r>
            <a:endParaRPr lang="pt-PT" sz="2000" b="1" dirty="0" smtClean="0">
              <a:solidFill>
                <a:srgbClr val="00CC99"/>
              </a:solidFill>
              <a:latin typeface="Arial Rounded MT Bold" pitchFamily="34" charset="0"/>
            </a:endParaRPr>
          </a:p>
        </p:txBody>
      </p:sp>
      <p:sp>
        <p:nvSpPr>
          <p:cNvPr id="14" name="CaixaDeTexto 13"/>
          <p:cNvSpPr txBox="1"/>
          <p:nvPr/>
        </p:nvSpPr>
        <p:spPr>
          <a:xfrm>
            <a:off x="642910" y="1714488"/>
            <a:ext cx="8215370" cy="4801314"/>
          </a:xfrm>
          <a:prstGeom prst="rect">
            <a:avLst/>
          </a:prstGeom>
          <a:noFill/>
        </p:spPr>
        <p:txBody>
          <a:bodyPr wrap="square" rtlCol="0">
            <a:spAutoFit/>
          </a:bodyPr>
          <a:lstStyle/>
          <a:p>
            <a:r>
              <a:rPr lang="pt-PT" dirty="0" smtClean="0">
                <a:solidFill>
                  <a:srgbClr val="00B0F0"/>
                </a:solidFill>
                <a:latin typeface="Arial Rounded MT Bold" pitchFamily="34" charset="0"/>
              </a:rPr>
              <a:t>O programador deixa de ter que explicitar detalhadamente </a:t>
            </a:r>
            <a:r>
              <a:rPr lang="pt-PT" dirty="0" smtClean="0">
                <a:latin typeface="Arial Rounded MT Bold" pitchFamily="34" charset="0"/>
              </a:rPr>
              <a:t>COMO</a:t>
            </a:r>
            <a:r>
              <a:rPr lang="pt-PT" dirty="0" smtClean="0">
                <a:solidFill>
                  <a:srgbClr val="00B0F0"/>
                </a:solidFill>
                <a:latin typeface="Arial Rounded MT Bold" pitchFamily="34" charset="0"/>
              </a:rPr>
              <a:t> cada iteração é feita </a:t>
            </a:r>
            <a:r>
              <a:rPr lang="pt-PT" dirty="0" smtClean="0">
                <a:solidFill>
                  <a:srgbClr val="00CC99"/>
                </a:solidFill>
                <a:latin typeface="Arial Rounded MT Bold" pitchFamily="34" charset="0"/>
              </a:rPr>
              <a:t>(</a:t>
            </a:r>
            <a:r>
              <a:rPr lang="pt-PT" dirty="0" err="1" smtClean="0">
                <a:solidFill>
                  <a:srgbClr val="00CC99"/>
                </a:solidFill>
                <a:latin typeface="Arial Rounded MT Bold" pitchFamily="34" charset="0"/>
              </a:rPr>
              <a:t>external</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programming</a:t>
            </a:r>
            <a:r>
              <a:rPr lang="pt-PT" dirty="0" smtClean="0">
                <a:solidFill>
                  <a:srgbClr val="00CC99"/>
                </a:solidFill>
                <a:latin typeface="Arial Rounded MT Bold" pitchFamily="34" charset="0"/>
              </a:rPr>
              <a:t> </a:t>
            </a:r>
            <a:r>
              <a:rPr lang="pt-PT" dirty="0" smtClean="0">
                <a:solidFill>
                  <a:srgbClr val="00B0F0"/>
                </a:solidFill>
                <a:latin typeface="Arial Rounded MT Bold" pitchFamily="34" charset="0"/>
              </a:rPr>
              <a:t>usando </a:t>
            </a:r>
            <a:r>
              <a:rPr lang="pt-PT" dirty="0" err="1" smtClean="0">
                <a:solidFill>
                  <a:srgbClr val="00B0F0"/>
                </a:solidFill>
                <a:latin typeface="Arial Rounded MT Bold" pitchFamily="34" charset="0"/>
              </a:rPr>
              <a:t>usando</a:t>
            </a:r>
            <a:r>
              <a:rPr lang="pt-PT" dirty="0" smtClean="0">
                <a:solidFill>
                  <a:srgbClr val="00B0F0"/>
                </a:solidFill>
                <a:latin typeface="Arial Rounded MT Bold" pitchFamily="34" charset="0"/>
              </a:rPr>
              <a:t> for/</a:t>
            </a:r>
            <a:r>
              <a:rPr lang="pt-PT" dirty="0" err="1" smtClean="0">
                <a:solidFill>
                  <a:srgbClr val="00B0F0"/>
                </a:solidFill>
                <a:latin typeface="Arial Rounded MT Bold" pitchFamily="34" charset="0"/>
              </a:rPr>
              <a:t>each</a:t>
            </a:r>
            <a:r>
              <a:rPr lang="pt-PT" dirty="0" smtClean="0">
                <a:solidFill>
                  <a:srgbClr val="00B0F0"/>
                </a:solidFill>
                <a:latin typeface="Arial Rounded MT Bold" pitchFamily="34" charset="0"/>
              </a:rPr>
              <a:t> ou </a:t>
            </a:r>
            <a:r>
              <a:rPr lang="pt-PT" dirty="0" err="1" smtClean="0">
                <a:solidFill>
                  <a:srgbClr val="00B0F0"/>
                </a:solidFill>
                <a:latin typeface="Arial Rounded MT Bold" pitchFamily="34" charset="0"/>
              </a:rPr>
              <a:t>Iterator&lt;T</a:t>
            </a:r>
            <a:r>
              <a:rPr lang="pt-PT" dirty="0" smtClean="0">
                <a:solidFill>
                  <a:srgbClr val="00B0F0"/>
                </a:solidFill>
                <a:latin typeface="Arial Rounded MT Bold" pitchFamily="34" charset="0"/>
              </a:rPr>
              <a:t>&gt;), passando apenas a declarar quais as operações que pretende realizar sobre a </a:t>
            </a:r>
            <a:r>
              <a:rPr lang="pt-PT" dirty="0" err="1" smtClean="0">
                <a:solidFill>
                  <a:srgbClr val="00B0F0"/>
                </a:solidFill>
                <a:latin typeface="Arial Rounded MT Bold" pitchFamily="34" charset="0"/>
              </a:rPr>
              <a:t>stream</a:t>
            </a:r>
            <a:r>
              <a:rPr lang="pt-PT" dirty="0" smtClean="0">
                <a:solidFill>
                  <a:srgbClr val="00B0F0"/>
                </a:solidFill>
                <a:latin typeface="Arial Rounded MT Bold" pitchFamily="34" charset="0"/>
              </a:rPr>
              <a:t> (</a:t>
            </a:r>
            <a:r>
              <a:rPr lang="pt-PT" dirty="0" err="1" smtClean="0">
                <a:solidFill>
                  <a:srgbClr val="00CC99"/>
                </a:solidFill>
                <a:latin typeface="Arial Rounded MT Bold" pitchFamily="34" charset="0"/>
              </a:rPr>
              <a:t>internal</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programming</a:t>
            </a:r>
            <a:r>
              <a:rPr lang="pt-PT" dirty="0" smtClean="0">
                <a:solidFill>
                  <a:srgbClr val="00B0F0"/>
                </a:solidFill>
                <a:latin typeface="Arial Rounded MT Bold" pitchFamily="34" charset="0"/>
              </a:rPr>
              <a:t>), ou seja, indica </a:t>
            </a:r>
            <a:r>
              <a:rPr lang="pt-PT" dirty="0" smtClean="0">
                <a:latin typeface="Arial Rounded MT Bold" pitchFamily="34" charset="0"/>
              </a:rPr>
              <a:t>O QUÊ</a:t>
            </a:r>
            <a:r>
              <a:rPr lang="pt-PT" dirty="0" smtClean="0">
                <a:solidFill>
                  <a:srgbClr val="00B0F0"/>
                </a:solidFill>
                <a:latin typeface="Arial Rounded MT Bold" pitchFamily="34" charset="0"/>
              </a:rPr>
              <a:t>.</a:t>
            </a:r>
          </a:p>
          <a:p>
            <a:endParaRPr lang="pt-PT" dirty="0" smtClean="0">
              <a:solidFill>
                <a:srgbClr val="00B0F0"/>
              </a:solidFill>
              <a:latin typeface="Arial Rounded MT Bold" pitchFamily="34" charset="0"/>
            </a:endParaRPr>
          </a:p>
          <a:p>
            <a:pPr algn="just"/>
            <a:r>
              <a:rPr lang="pt-PT" dirty="0" smtClean="0">
                <a:solidFill>
                  <a:srgbClr val="C00000"/>
                </a:solidFill>
                <a:latin typeface="Arial Rounded MT Bold" pitchFamily="34" charset="0"/>
              </a:rPr>
              <a:t>A programação torna-se muito mais declarativa </a:t>
            </a:r>
            <a:r>
              <a:rPr lang="pt-PT" dirty="0" smtClean="0">
                <a:solidFill>
                  <a:srgbClr val="00B0F0"/>
                </a:solidFill>
                <a:latin typeface="Arial Rounded MT Bold" pitchFamily="34" charset="0"/>
              </a:rPr>
              <a:t>e compete à implementação decidir como cada uma delas vai ser implementada, ou seja, sequencialmente ou de forma paralela (daí a expressão </a:t>
            </a:r>
            <a:r>
              <a:rPr lang="pt-PT" dirty="0" err="1" smtClean="0">
                <a:solidFill>
                  <a:srgbClr val="00CC99"/>
                </a:solidFill>
                <a:latin typeface="Arial Rounded MT Bold" pitchFamily="34" charset="0"/>
              </a:rPr>
              <a:t>internal</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programming</a:t>
            </a:r>
            <a:r>
              <a:rPr lang="pt-PT" dirty="0" smtClean="0">
                <a:solidFill>
                  <a:srgbClr val="00B0F0"/>
                </a:solidFill>
                <a:latin typeface="Arial Rounded MT Bold" pitchFamily="34" charset="0"/>
              </a:rPr>
              <a:t>).</a:t>
            </a:r>
          </a:p>
          <a:p>
            <a:pPr algn="just"/>
            <a:endParaRPr lang="pt-PT" dirty="0" smtClean="0">
              <a:solidFill>
                <a:srgbClr val="00B0F0"/>
              </a:solidFill>
              <a:latin typeface="Arial Rounded MT Bold" pitchFamily="34" charset="0"/>
            </a:endParaRPr>
          </a:p>
          <a:p>
            <a:pPr algn="just"/>
            <a:r>
              <a:rPr lang="pt-PT" dirty="0" smtClean="0">
                <a:solidFill>
                  <a:srgbClr val="00B0F0"/>
                </a:solidFill>
                <a:latin typeface="Arial Rounded MT Bold" pitchFamily="34" charset="0"/>
              </a:rPr>
              <a:t>Assim, dada uma colecção, o método </a:t>
            </a:r>
            <a:r>
              <a:rPr lang="pt-PT" dirty="0" err="1" smtClean="0">
                <a:solidFill>
                  <a:srgbClr val="00CC99"/>
                </a:solidFill>
                <a:latin typeface="Arial Rounded MT Bold" pitchFamily="34" charset="0"/>
              </a:rPr>
              <a:t>stream</a:t>
            </a:r>
            <a:r>
              <a:rPr lang="pt-PT" dirty="0" smtClean="0">
                <a:solidFill>
                  <a:srgbClr val="00CC99"/>
                </a:solidFill>
                <a:latin typeface="Arial Rounded MT Bold" pitchFamily="34" charset="0"/>
              </a:rPr>
              <a:t>() </a:t>
            </a:r>
            <a:r>
              <a:rPr lang="pt-PT" dirty="0" smtClean="0">
                <a:solidFill>
                  <a:srgbClr val="00B0F0"/>
                </a:solidFill>
                <a:latin typeface="Arial Rounded MT Bold" pitchFamily="34" charset="0"/>
              </a:rPr>
              <a:t>converte-a na equivalente </a:t>
            </a:r>
            <a:r>
              <a:rPr lang="pt-PT" dirty="0" err="1" smtClean="0">
                <a:solidFill>
                  <a:srgbClr val="00CC99"/>
                </a:solidFill>
                <a:latin typeface="Arial Rounded MT Bold" pitchFamily="34" charset="0"/>
              </a:rPr>
              <a:t>stream</a:t>
            </a:r>
            <a:r>
              <a:rPr lang="pt-PT" dirty="0" smtClean="0">
                <a:solidFill>
                  <a:srgbClr val="00B0F0"/>
                </a:solidFill>
                <a:latin typeface="Arial Rounded MT Bold" pitchFamily="34" charset="0"/>
              </a:rPr>
              <a:t> à qual se poderão aplicar as operações que se apresentam a seguir. </a:t>
            </a:r>
          </a:p>
          <a:p>
            <a:pPr algn="just"/>
            <a:endParaRPr lang="pt-PT" dirty="0" smtClean="0">
              <a:solidFill>
                <a:srgbClr val="00B0F0"/>
              </a:solidFill>
              <a:latin typeface="Arial Rounded MT Bold" pitchFamily="34" charset="0"/>
            </a:endParaRPr>
          </a:p>
          <a:p>
            <a:pPr algn="just"/>
            <a:r>
              <a:rPr lang="pt-PT" dirty="0" smtClean="0">
                <a:solidFill>
                  <a:srgbClr val="00B0F0"/>
                </a:solidFill>
                <a:latin typeface="Arial Rounded MT Bold" pitchFamily="34" charset="0"/>
              </a:rPr>
              <a:t>	</a:t>
            </a:r>
          </a:p>
          <a:p>
            <a:r>
              <a:rPr lang="pt-PT" dirty="0" smtClean="0">
                <a:solidFill>
                  <a:srgbClr val="00B0F0"/>
                </a:solidFill>
                <a:latin typeface="Arial Rounded MT Bold" pitchFamily="34" charset="0"/>
              </a:rPr>
              <a:t> </a:t>
            </a:r>
            <a:endParaRPr lang="pt-PT" dirty="0">
              <a:solidFill>
                <a:srgbClr val="00B0F0"/>
              </a:solidFill>
              <a:latin typeface="Arial Rounded MT Bold" pitchFamily="34" charset="0"/>
            </a:endParaRPr>
          </a:p>
        </p:txBody>
      </p:sp>
      <p:sp>
        <p:nvSpPr>
          <p:cNvPr id="13" name="CaixaDeTexto 12"/>
          <p:cNvSpPr txBox="1"/>
          <p:nvPr/>
        </p:nvSpPr>
        <p:spPr>
          <a:xfrm>
            <a:off x="8358214" y="6611779"/>
            <a:ext cx="571504" cy="246221"/>
          </a:xfrm>
          <a:prstGeom prst="rect">
            <a:avLst/>
          </a:prstGeom>
          <a:noFill/>
        </p:spPr>
        <p:txBody>
          <a:bodyPr wrap="square" rtlCol="0">
            <a:spAutoFit/>
          </a:bodyPr>
          <a:lstStyle/>
          <a:p>
            <a:r>
              <a:rPr lang="pt-PT" sz="1000" dirty="0" smtClean="0">
                <a:latin typeface="Arial Rounded MT Bold" pitchFamily="34" charset="0"/>
              </a:rPr>
              <a:t>30</a:t>
            </a:r>
            <a:endParaRPr lang="pt-PT" sz="1000"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pic>
        <p:nvPicPr>
          <p:cNvPr id="12" name="Imagem 11" descr="STREAM_OPERATIONS_TAB.jpg"/>
          <p:cNvPicPr>
            <a:picLocks noChangeAspect="1"/>
          </p:cNvPicPr>
          <p:nvPr/>
        </p:nvPicPr>
        <p:blipFill>
          <a:blip r:embed="rId5" cstate="print"/>
          <a:stretch>
            <a:fillRect/>
          </a:stretch>
        </p:blipFill>
        <p:spPr>
          <a:xfrm>
            <a:off x="2285984" y="1285860"/>
            <a:ext cx="6572296" cy="5344846"/>
          </a:xfrm>
          <a:prstGeom prst="rect">
            <a:avLst/>
          </a:prstGeom>
        </p:spPr>
      </p:pic>
      <p:sp>
        <p:nvSpPr>
          <p:cNvPr id="13" name="CaixaDeTexto 12"/>
          <p:cNvSpPr txBox="1"/>
          <p:nvPr/>
        </p:nvSpPr>
        <p:spPr>
          <a:xfrm>
            <a:off x="357158" y="1357298"/>
            <a:ext cx="1785950" cy="923330"/>
          </a:xfrm>
          <a:prstGeom prst="rect">
            <a:avLst/>
          </a:prstGeom>
          <a:noFill/>
        </p:spPr>
        <p:txBody>
          <a:bodyPr wrap="square" rtlCol="0">
            <a:spAutoFit/>
          </a:bodyPr>
          <a:lstStyle/>
          <a:p>
            <a:r>
              <a:rPr lang="pt-PT" dirty="0" err="1" smtClean="0">
                <a:latin typeface="Arial Rounded MT Bold" pitchFamily="34" charset="0"/>
              </a:rPr>
              <a:t>Collection&lt;T</a:t>
            </a:r>
            <a:r>
              <a:rPr lang="pt-PT" dirty="0" smtClean="0">
                <a:latin typeface="Arial Rounded MT Bold" pitchFamily="34" charset="0"/>
              </a:rPr>
              <a:t>&gt;</a:t>
            </a:r>
          </a:p>
          <a:p>
            <a:r>
              <a:rPr lang="pt-PT" dirty="0" smtClean="0">
                <a:latin typeface="Arial Rounded MT Bold" pitchFamily="34" charset="0"/>
              </a:rPr>
              <a:t>  .</a:t>
            </a:r>
            <a:r>
              <a:rPr lang="pt-PT" dirty="0" err="1" smtClean="0">
                <a:latin typeface="Arial Rounded MT Bold" pitchFamily="34" charset="0"/>
              </a:rPr>
              <a:t>stream</a:t>
            </a:r>
            <a:r>
              <a:rPr lang="pt-PT" dirty="0" smtClean="0">
                <a:latin typeface="Arial Rounded MT Bold" pitchFamily="34" charset="0"/>
              </a:rPr>
              <a:t>()</a:t>
            </a:r>
          </a:p>
          <a:p>
            <a:r>
              <a:rPr lang="pt-PT" dirty="0" smtClean="0">
                <a:latin typeface="Arial Rounded MT Bold" pitchFamily="34" charset="0"/>
              </a:rPr>
              <a:t>  . </a:t>
            </a:r>
            <a:r>
              <a:rPr lang="pt-PT" dirty="0" smtClean="0">
                <a:solidFill>
                  <a:srgbClr val="CC6600"/>
                </a:solidFill>
                <a:latin typeface="Arial Rounded MT Bold" pitchFamily="34" charset="0"/>
              </a:rPr>
              <a:t>???</a:t>
            </a:r>
            <a:endParaRPr lang="pt-PT" dirty="0">
              <a:solidFill>
                <a:srgbClr val="CC6600"/>
              </a:solidFill>
              <a:latin typeface="Arial Rounded MT Bold" pitchFamily="34" charset="0"/>
            </a:endParaRPr>
          </a:p>
        </p:txBody>
      </p:sp>
      <p:cxnSp>
        <p:nvCxnSpPr>
          <p:cNvPr id="18" name="Conexão recta unidireccional 17"/>
          <p:cNvCxnSpPr/>
          <p:nvPr/>
        </p:nvCxnSpPr>
        <p:spPr bwMode="auto">
          <a:xfrm>
            <a:off x="928662" y="2428868"/>
            <a:ext cx="1285884" cy="114300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9" name="Rectângulo 18"/>
          <p:cNvSpPr/>
          <p:nvPr/>
        </p:nvSpPr>
        <p:spPr bwMode="auto">
          <a:xfrm>
            <a:off x="2357422" y="3929066"/>
            <a:ext cx="6429420" cy="4286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
        <p:nvSpPr>
          <p:cNvPr id="20" name="Rectângulo arredondado 19"/>
          <p:cNvSpPr/>
          <p:nvPr/>
        </p:nvSpPr>
        <p:spPr bwMode="auto">
          <a:xfrm>
            <a:off x="2357422" y="2000240"/>
            <a:ext cx="6500858" cy="285752"/>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template típico - pipeline</a:t>
            </a:r>
          </a:p>
        </p:txBody>
      </p:sp>
      <p:sp>
        <p:nvSpPr>
          <p:cNvPr id="12" name="CaixaDeTexto 11"/>
          <p:cNvSpPr txBox="1"/>
          <p:nvPr/>
        </p:nvSpPr>
        <p:spPr>
          <a:xfrm>
            <a:off x="428596" y="1571612"/>
            <a:ext cx="8501122" cy="646331"/>
          </a:xfrm>
          <a:prstGeom prst="rect">
            <a:avLst/>
          </a:prstGeom>
          <a:noFill/>
        </p:spPr>
        <p:txBody>
          <a:bodyPr wrap="square" rtlCol="0">
            <a:spAutoFit/>
          </a:bodyPr>
          <a:lstStyle/>
          <a:p>
            <a:r>
              <a:rPr lang="pt-PT" dirty="0" smtClean="0">
                <a:solidFill>
                  <a:srgbClr val="00B0F0"/>
                </a:solidFill>
                <a:latin typeface="Arial Rounded MT Bold" pitchFamily="34" charset="0"/>
              </a:rPr>
              <a:t>Vamos então visualizar e analisar uma estrutura de pipeline típica de Java8 com colecções, lambdas e </a:t>
            </a:r>
            <a:r>
              <a:rPr lang="pt-PT" dirty="0" err="1" smtClean="0">
                <a:solidFill>
                  <a:srgbClr val="00B0F0"/>
                </a:solidFill>
                <a:latin typeface="Arial Rounded MT Bold" pitchFamily="34" charset="0"/>
              </a:rPr>
              <a:t>streams</a:t>
            </a:r>
            <a:r>
              <a:rPr lang="pt-PT" dirty="0" smtClean="0">
                <a:solidFill>
                  <a:srgbClr val="00B0F0"/>
                </a:solidFill>
                <a:latin typeface="Arial Rounded MT Bold" pitchFamily="34" charset="0"/>
              </a:rPr>
              <a:t>.</a:t>
            </a:r>
          </a:p>
        </p:txBody>
      </p:sp>
      <p:sp>
        <p:nvSpPr>
          <p:cNvPr id="13" name="CaixaDeTexto 12"/>
          <p:cNvSpPr txBox="1"/>
          <p:nvPr/>
        </p:nvSpPr>
        <p:spPr>
          <a:xfrm>
            <a:off x="714348" y="2285992"/>
            <a:ext cx="8143932" cy="1569660"/>
          </a:xfrm>
          <a:prstGeom prst="rect">
            <a:avLst/>
          </a:prstGeom>
          <a:noFill/>
        </p:spPr>
        <p:txBody>
          <a:bodyPr wrap="square" rtlCol="0">
            <a:spAutoFit/>
          </a:bodyPr>
          <a:lstStyle/>
          <a:p>
            <a:r>
              <a:rPr lang="pt-PT" sz="1600" b="1" dirty="0" err="1" smtClean="0">
                <a:latin typeface="+mj-lt"/>
              </a:rPr>
              <a:t>List&lt;String</a:t>
            </a:r>
            <a:r>
              <a:rPr lang="pt-PT" sz="1600" b="1" smtClean="0">
                <a:latin typeface="+mj-lt"/>
              </a:rPr>
              <a:t>&gt; mensagens =</a:t>
            </a:r>
            <a:endParaRPr lang="pt-PT" sz="1600" b="1" dirty="0" smtClean="0">
              <a:latin typeface="+mj-lt"/>
            </a:endParaRPr>
          </a:p>
          <a:p>
            <a:r>
              <a:rPr lang="pt-PT" sz="1600" b="1" smtClean="0">
                <a:latin typeface="Arial Rounded MT Bold" pitchFamily="34" charset="0"/>
              </a:rPr>
              <a:t>Arrays.asList(”Rui”, “Rita”, “Pedro”)</a:t>
            </a:r>
          </a:p>
          <a:p>
            <a:r>
              <a:rPr lang="pt-PT" sz="1600" b="1" smtClean="0">
                <a:latin typeface="Arial Rounded MT Bold" pitchFamily="34" charset="0"/>
              </a:rPr>
              <a:t>    </a:t>
            </a:r>
            <a:r>
              <a:rPr lang="pt-PT" sz="1600" b="1" smtClean="0">
                <a:latin typeface="+mj-lt"/>
              </a:rPr>
              <a:t>.</a:t>
            </a:r>
            <a:r>
              <a:rPr lang="pt-PT" sz="1600" b="1" smtClean="0">
                <a:solidFill>
                  <a:schemeClr val="bg1">
                    <a:lumMod val="50000"/>
                  </a:schemeClr>
                </a:solidFill>
                <a:latin typeface="+mj-lt"/>
              </a:rPr>
              <a:t>stream()</a:t>
            </a:r>
          </a:p>
          <a:p>
            <a:r>
              <a:rPr lang="pt-PT" sz="1600" b="1" smtClean="0">
                <a:solidFill>
                  <a:srgbClr val="FF3300"/>
                </a:solidFill>
                <a:latin typeface="+mj-lt"/>
              </a:rPr>
              <a:t>    </a:t>
            </a:r>
            <a:r>
              <a:rPr lang="pt-PT" sz="1600" b="1" smtClean="0">
                <a:latin typeface="+mj-lt"/>
              </a:rPr>
              <a:t>.</a:t>
            </a:r>
            <a:r>
              <a:rPr lang="pt-PT" sz="1600" b="1" smtClean="0">
                <a:solidFill>
                  <a:schemeClr val="accent5">
                    <a:lumMod val="50000"/>
                  </a:schemeClr>
                </a:solidFill>
                <a:latin typeface="+mj-lt"/>
              </a:rPr>
              <a:t>filter(n -&gt; n.length() &gt; 4)</a:t>
            </a:r>
            <a:endParaRPr lang="pt-PT" sz="1600" b="1" dirty="0" smtClean="0">
              <a:solidFill>
                <a:schemeClr val="accent5">
                  <a:lumMod val="50000"/>
                </a:schemeClr>
              </a:solidFill>
              <a:latin typeface="+mj-lt"/>
            </a:endParaRPr>
          </a:p>
          <a:p>
            <a:r>
              <a:rPr lang="pt-PT" sz="1600" b="1" dirty="0" smtClean="0">
                <a:latin typeface="+mj-lt"/>
              </a:rPr>
              <a:t>    .</a:t>
            </a:r>
            <a:r>
              <a:rPr lang="pt-PT" sz="1600" b="1" dirty="0" err="1" smtClean="0">
                <a:solidFill>
                  <a:srgbClr val="CC3300"/>
                </a:solidFill>
                <a:latin typeface="+mj-lt"/>
              </a:rPr>
              <a:t>map</a:t>
            </a:r>
            <a:r>
              <a:rPr lang="pt-PT" sz="1600" b="1" dirty="0" smtClean="0">
                <a:solidFill>
                  <a:srgbClr val="CC3300"/>
                </a:solidFill>
                <a:latin typeface="+mj-lt"/>
              </a:rPr>
              <a:t>(</a:t>
            </a:r>
            <a:r>
              <a:rPr lang="pt-PT" sz="1600" b="1" dirty="0" smtClean="0">
                <a:latin typeface="+mj-lt"/>
              </a:rPr>
              <a:t>n -&gt; “Viva “ + n</a:t>
            </a:r>
            <a:r>
              <a:rPr lang="pt-PT" sz="1600" b="1" dirty="0" smtClean="0">
                <a:solidFill>
                  <a:srgbClr val="CC3300"/>
                </a:solidFill>
                <a:latin typeface="+mj-lt"/>
              </a:rPr>
              <a:t>)</a:t>
            </a:r>
          </a:p>
          <a:p>
            <a:r>
              <a:rPr lang="pt-PT" sz="1600" b="1" dirty="0" smtClean="0">
                <a:latin typeface="+mj-lt"/>
              </a:rPr>
              <a:t>    .</a:t>
            </a:r>
            <a:r>
              <a:rPr lang="pt-PT" sz="1600" b="1" dirty="0" err="1" smtClean="0">
                <a:solidFill>
                  <a:srgbClr val="FFC000"/>
                </a:solidFill>
                <a:latin typeface="+mj-lt"/>
              </a:rPr>
              <a:t>collect</a:t>
            </a:r>
            <a:r>
              <a:rPr lang="pt-PT" sz="1600" b="1" dirty="0" smtClean="0">
                <a:solidFill>
                  <a:srgbClr val="FFC000"/>
                </a:solidFill>
                <a:latin typeface="+mj-lt"/>
              </a:rPr>
              <a:t>(</a:t>
            </a:r>
            <a:r>
              <a:rPr lang="pt-PT" sz="1600" b="1" dirty="0" err="1" smtClean="0">
                <a:solidFill>
                  <a:srgbClr val="FFC000"/>
                </a:solidFill>
                <a:latin typeface="+mj-lt"/>
              </a:rPr>
              <a:t>Collectors.toList</a:t>
            </a:r>
            <a:r>
              <a:rPr lang="pt-PT" sz="1600" b="1" dirty="0" smtClean="0">
                <a:solidFill>
                  <a:srgbClr val="FFC000"/>
                </a:solidFill>
                <a:latin typeface="+mj-lt"/>
              </a:rPr>
              <a:t>());</a:t>
            </a:r>
            <a:endParaRPr lang="pt-PT" sz="1600" b="1" dirty="0">
              <a:solidFill>
                <a:srgbClr val="FFC000"/>
              </a:solidFill>
              <a:latin typeface="+mj-lt"/>
            </a:endParaRPr>
          </a:p>
        </p:txBody>
      </p:sp>
      <p:pic>
        <p:nvPicPr>
          <p:cNvPr id="14" name="Picture 2" descr="C:\Users\asus\Desktop\JAVA8\pipeline2.png"/>
          <p:cNvPicPr>
            <a:picLocks noChangeAspect="1" noChangeArrowheads="1"/>
          </p:cNvPicPr>
          <p:nvPr/>
        </p:nvPicPr>
        <p:blipFill>
          <a:blip r:embed="rId5" cstate="print"/>
          <a:srcRect/>
          <a:stretch>
            <a:fillRect/>
          </a:stretch>
        </p:blipFill>
        <p:spPr bwMode="auto">
          <a:xfrm>
            <a:off x="4071934" y="3214686"/>
            <a:ext cx="4933950" cy="1238250"/>
          </a:xfrm>
          <a:prstGeom prst="rect">
            <a:avLst/>
          </a:prstGeom>
          <a:noFill/>
        </p:spPr>
      </p:pic>
      <p:sp>
        <p:nvSpPr>
          <p:cNvPr id="18" name="CaixaDeTexto 17"/>
          <p:cNvSpPr txBox="1"/>
          <p:nvPr/>
        </p:nvSpPr>
        <p:spPr>
          <a:xfrm>
            <a:off x="500034" y="4643446"/>
            <a:ext cx="8358246" cy="1569660"/>
          </a:xfrm>
          <a:prstGeom prst="rect">
            <a:avLst/>
          </a:prstGeom>
          <a:noFill/>
        </p:spPr>
        <p:txBody>
          <a:bodyPr wrap="square" rtlCol="0">
            <a:spAutoFit/>
          </a:bodyPr>
          <a:lstStyle/>
          <a:p>
            <a:pPr>
              <a:buFont typeface="Wingdings"/>
              <a:buChar char="l"/>
            </a:pPr>
            <a:r>
              <a:rPr lang="pt-PT" sz="1600" smtClean="0">
                <a:latin typeface="Arial Rounded MT Bold" pitchFamily="34" charset="0"/>
              </a:rPr>
              <a:t>A </a:t>
            </a:r>
            <a:r>
              <a:rPr lang="pt-PT" sz="1600" dirty="0" smtClean="0">
                <a:latin typeface="Arial Rounded MT Bold" pitchFamily="34" charset="0"/>
              </a:rPr>
              <a:t>lista </a:t>
            </a:r>
            <a:r>
              <a:rPr lang="pt-PT" sz="1600" smtClean="0">
                <a:latin typeface="Arial Rounded MT Bold" pitchFamily="34" charset="0"/>
              </a:rPr>
              <a:t>de String </a:t>
            </a:r>
            <a:r>
              <a:rPr lang="pt-PT" sz="1600" dirty="0" smtClean="0">
                <a:latin typeface="Arial Rounded MT Bold" pitchFamily="34" charset="0"/>
              </a:rPr>
              <a:t>é criada usando </a:t>
            </a:r>
            <a:r>
              <a:rPr lang="pt-PT" sz="1600" dirty="0" err="1" smtClean="0">
                <a:latin typeface="Arial Rounded MT Bold" pitchFamily="34" charset="0"/>
              </a:rPr>
              <a:t>Arrays.asList</a:t>
            </a:r>
            <a:r>
              <a:rPr lang="pt-PT" sz="1600" dirty="0" smtClean="0">
                <a:latin typeface="Arial Rounded MT Bold" pitchFamily="34" charset="0"/>
              </a:rPr>
              <a:t>();</a:t>
            </a:r>
            <a:br>
              <a:rPr lang="pt-PT" sz="1600" dirty="0" smtClean="0">
                <a:latin typeface="Arial Rounded MT Bold" pitchFamily="34" charset="0"/>
              </a:rPr>
            </a:br>
            <a:r>
              <a:rPr lang="pt-PT" sz="1600" dirty="0" smtClean="0">
                <a:latin typeface="Arial Rounded MT Bold" pitchFamily="34" charset="0"/>
                <a:sym typeface="Wingdings"/>
              </a:rPr>
              <a:t> </a:t>
            </a:r>
            <a:r>
              <a:rPr lang="pt-PT" sz="1600" b="1" dirty="0" err="1" smtClean="0">
                <a:solidFill>
                  <a:schemeClr val="bg1">
                    <a:lumMod val="50000"/>
                  </a:schemeClr>
                </a:solidFill>
                <a:latin typeface="Arial Rounded MT Bold" pitchFamily="34" charset="0"/>
              </a:rPr>
              <a:t>stream</a:t>
            </a:r>
            <a:r>
              <a:rPr lang="pt-PT" sz="1600" b="1" dirty="0" smtClean="0">
                <a:solidFill>
                  <a:schemeClr val="bg1">
                    <a:lumMod val="50000"/>
                  </a:schemeClr>
                </a:solidFill>
                <a:latin typeface="Arial Rounded MT Bold" pitchFamily="34" charset="0"/>
              </a:rPr>
              <a:t>() converte a lista de </a:t>
            </a:r>
            <a:r>
              <a:rPr lang="pt-PT" sz="1600" b="1" dirty="0" err="1" smtClean="0">
                <a:solidFill>
                  <a:schemeClr val="bg1">
                    <a:lumMod val="50000"/>
                  </a:schemeClr>
                </a:solidFill>
                <a:latin typeface="Arial Rounded MT Bold" pitchFamily="34" charset="0"/>
              </a:rPr>
              <a:t>strings</a:t>
            </a:r>
            <a:r>
              <a:rPr lang="pt-PT" sz="1600" b="1" dirty="0" smtClean="0">
                <a:solidFill>
                  <a:schemeClr val="bg1">
                    <a:lumMod val="50000"/>
                  </a:schemeClr>
                </a:solidFill>
                <a:latin typeface="Arial Rounded MT Bold" pitchFamily="34" charset="0"/>
              </a:rPr>
              <a:t> numa </a:t>
            </a:r>
            <a:r>
              <a:rPr lang="pt-PT" sz="1600" b="1" dirty="0" err="1" smtClean="0">
                <a:solidFill>
                  <a:schemeClr val="bg1">
                    <a:lumMod val="50000"/>
                  </a:schemeClr>
                </a:solidFill>
                <a:latin typeface="Arial Rounded MT Bold" pitchFamily="34" charset="0"/>
              </a:rPr>
              <a:t>stream</a:t>
            </a:r>
            <a:r>
              <a:rPr lang="pt-PT" sz="1600" b="1" dirty="0" smtClean="0">
                <a:solidFill>
                  <a:schemeClr val="bg1">
                    <a:lumMod val="50000"/>
                  </a:schemeClr>
                </a:solidFill>
                <a:latin typeface="Arial Rounded MT Bold" pitchFamily="34" charset="0"/>
              </a:rPr>
              <a:t> de </a:t>
            </a:r>
            <a:r>
              <a:rPr lang="pt-PT" sz="1600" b="1" err="1" smtClean="0">
                <a:solidFill>
                  <a:schemeClr val="bg1">
                    <a:lumMod val="50000"/>
                  </a:schemeClr>
                </a:solidFill>
                <a:latin typeface="Arial Rounded MT Bold" pitchFamily="34" charset="0"/>
              </a:rPr>
              <a:t>strings</a:t>
            </a:r>
            <a:r>
              <a:rPr lang="pt-PT" sz="1600" b="1" smtClean="0">
                <a:solidFill>
                  <a:schemeClr val="bg1">
                    <a:lumMod val="50000"/>
                  </a:schemeClr>
                </a:solidFill>
                <a:latin typeface="Arial Rounded MT Bold" pitchFamily="34" charset="0"/>
              </a:rPr>
              <a:t>;</a:t>
            </a:r>
          </a:p>
          <a:p>
            <a:r>
              <a:rPr lang="pt-PT" sz="1600" b="1" smtClean="0">
                <a:latin typeface="Arial Rounded MT Bold" pitchFamily="34" charset="0"/>
                <a:sym typeface="Wingdings"/>
              </a:rPr>
              <a:t> </a:t>
            </a:r>
            <a:r>
              <a:rPr lang="pt-PT" sz="1600" b="1" smtClean="0">
                <a:solidFill>
                  <a:schemeClr val="accent5">
                    <a:lumMod val="50000"/>
                  </a:schemeClr>
                </a:solidFill>
                <a:latin typeface="Arial Rounded MT Bold" pitchFamily="34" charset="0"/>
              </a:rPr>
              <a:t>filter() selecciona os que satisfazem a propriedade;</a:t>
            </a:r>
            <a:endParaRPr lang="pt-PT" sz="1600" b="1" dirty="0" smtClean="0">
              <a:solidFill>
                <a:schemeClr val="accent5">
                  <a:lumMod val="50000"/>
                </a:schemeClr>
              </a:solidFill>
              <a:latin typeface="Arial Rounded MT Bold" pitchFamily="34" charset="0"/>
            </a:endParaRPr>
          </a:p>
          <a:p>
            <a:r>
              <a:rPr lang="pt-PT" sz="1600" dirty="0" smtClean="0">
                <a:latin typeface="Arial Rounded MT Bold" pitchFamily="34" charset="0"/>
                <a:sym typeface="Wingdings"/>
              </a:rPr>
              <a:t> </a:t>
            </a:r>
            <a:r>
              <a:rPr lang="pt-PT" sz="1600" dirty="0" err="1" smtClean="0">
                <a:solidFill>
                  <a:srgbClr val="CC3300"/>
                </a:solidFill>
                <a:latin typeface="Arial Rounded MT Bold" pitchFamily="34" charset="0"/>
              </a:rPr>
              <a:t>map</a:t>
            </a:r>
            <a:r>
              <a:rPr lang="pt-PT" sz="1600" dirty="0" smtClean="0">
                <a:solidFill>
                  <a:srgbClr val="CC3300"/>
                </a:solidFill>
                <a:latin typeface="Arial Rounded MT Bold" pitchFamily="34" charset="0"/>
              </a:rPr>
              <a:t>(</a:t>
            </a:r>
            <a:r>
              <a:rPr lang="pt-PT" sz="1600" dirty="0" err="1" smtClean="0">
                <a:solidFill>
                  <a:srgbClr val="CC3300"/>
                </a:solidFill>
                <a:latin typeface="Arial Rounded MT Bold" pitchFamily="34" charset="0"/>
              </a:rPr>
              <a:t>n-</a:t>
            </a:r>
            <a:r>
              <a:rPr lang="pt-PT" sz="1600" dirty="0" smtClean="0">
                <a:solidFill>
                  <a:srgbClr val="CC3300"/>
                </a:solidFill>
                <a:latin typeface="Arial Rounded MT Bold" pitchFamily="34" charset="0"/>
              </a:rPr>
              <a:t>&gt; “Viva” + n) transforma cada nome em “Viva …”;</a:t>
            </a:r>
          </a:p>
          <a:p>
            <a:r>
              <a:rPr lang="pt-PT" sz="1600" dirty="0" smtClean="0">
                <a:latin typeface="Arial Rounded MT Bold" pitchFamily="34" charset="0"/>
                <a:sym typeface="Wingdings"/>
              </a:rPr>
              <a:t> </a:t>
            </a:r>
            <a:r>
              <a:rPr lang="pt-PT" sz="1600" dirty="0" err="1" smtClean="0">
                <a:solidFill>
                  <a:srgbClr val="FF9933"/>
                </a:solidFill>
                <a:latin typeface="Arial Rounded MT Bold" pitchFamily="34" charset="0"/>
              </a:rPr>
              <a:t>collect</a:t>
            </a:r>
            <a:r>
              <a:rPr lang="pt-PT" sz="1600" dirty="0" smtClean="0">
                <a:solidFill>
                  <a:srgbClr val="FF9933"/>
                </a:solidFill>
                <a:latin typeface="Arial Rounded MT Bold" pitchFamily="34" charset="0"/>
              </a:rPr>
              <a:t>(</a:t>
            </a:r>
            <a:r>
              <a:rPr lang="pt-PT" sz="1600" dirty="0" err="1" smtClean="0">
                <a:solidFill>
                  <a:srgbClr val="FF9933"/>
                </a:solidFill>
                <a:latin typeface="Arial Rounded MT Bold" pitchFamily="34" charset="0"/>
              </a:rPr>
              <a:t>Collectors.toList</a:t>
            </a:r>
            <a:r>
              <a:rPr lang="pt-PT" sz="1600" dirty="0" smtClean="0">
                <a:solidFill>
                  <a:srgbClr val="FF9933"/>
                </a:solidFill>
                <a:latin typeface="Arial Rounded MT Bold" pitchFamily="34" charset="0"/>
              </a:rPr>
              <a:t>()) </a:t>
            </a:r>
            <a:r>
              <a:rPr lang="pt-PT" sz="1600" smtClean="0">
                <a:solidFill>
                  <a:srgbClr val="FF9933"/>
                </a:solidFill>
                <a:latin typeface="Arial Rounded MT Bold" pitchFamily="34" charset="0"/>
              </a:rPr>
              <a:t>cria um </a:t>
            </a:r>
            <a:r>
              <a:rPr lang="pt-PT" sz="1600" dirty="0" err="1" smtClean="0">
                <a:solidFill>
                  <a:srgbClr val="FF9933"/>
                </a:solidFill>
                <a:latin typeface="Arial Rounded MT Bold" pitchFamily="34" charset="0"/>
              </a:rPr>
              <a:t>Collector</a:t>
            </a:r>
            <a:r>
              <a:rPr lang="pt-PT" sz="1600" dirty="0" smtClean="0">
                <a:solidFill>
                  <a:srgbClr val="FF9933"/>
                </a:solidFill>
                <a:latin typeface="Arial Rounded MT Bold" pitchFamily="34" charset="0"/>
              </a:rPr>
              <a:t> que recolherá os resultados da pipeline </a:t>
            </a:r>
            <a:r>
              <a:rPr lang="pt-PT" sz="1600" smtClean="0">
                <a:solidFill>
                  <a:srgbClr val="FF9933"/>
                </a:solidFill>
                <a:latin typeface="Arial Rounded MT Bold" pitchFamily="34" charset="0"/>
              </a:rPr>
              <a:t>para a lista resultado (que </a:t>
            </a:r>
            <a:r>
              <a:rPr lang="pt-PT" sz="1600" dirty="0" smtClean="0">
                <a:solidFill>
                  <a:srgbClr val="FF9933"/>
                </a:solidFill>
                <a:latin typeface="Arial Rounded MT Bold" pitchFamily="34" charset="0"/>
              </a:rPr>
              <a:t>será de </a:t>
            </a:r>
            <a:r>
              <a:rPr lang="pt-PT" sz="1600" dirty="0" err="1" smtClean="0">
                <a:solidFill>
                  <a:srgbClr val="FF9933"/>
                </a:solidFill>
                <a:latin typeface="Arial Rounded MT Bold" pitchFamily="34" charset="0"/>
              </a:rPr>
              <a:t>strings</a:t>
            </a:r>
            <a:r>
              <a:rPr lang="pt-PT" sz="1600" dirty="0" smtClean="0">
                <a:solidFill>
                  <a:srgbClr val="FF9933"/>
                </a:solidFill>
                <a:latin typeface="Arial Rounded MT Bold" pitchFamily="34" charset="0"/>
              </a:rPr>
              <a:t>).</a:t>
            </a:r>
            <a:endParaRPr lang="pt-PT" sz="1600" dirty="0">
              <a:solidFill>
                <a:srgbClr val="FF9933"/>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visualização da execução</a:t>
            </a:r>
          </a:p>
        </p:txBody>
      </p:sp>
      <p:pic>
        <p:nvPicPr>
          <p:cNvPr id="12" name="Picture 2" descr="C:\Users\asus\Desktop\JAVA8\pipeline2.png"/>
          <p:cNvPicPr>
            <a:picLocks noChangeAspect="1" noChangeArrowheads="1"/>
          </p:cNvPicPr>
          <p:nvPr/>
        </p:nvPicPr>
        <p:blipFill>
          <a:blip r:embed="rId5" cstate="print"/>
          <a:srcRect/>
          <a:stretch>
            <a:fillRect/>
          </a:stretch>
        </p:blipFill>
        <p:spPr bwMode="auto">
          <a:xfrm>
            <a:off x="2143108" y="1785926"/>
            <a:ext cx="4933950" cy="1238250"/>
          </a:xfrm>
          <a:prstGeom prst="rect">
            <a:avLst/>
          </a:prstGeom>
          <a:noFill/>
        </p:spPr>
      </p:pic>
      <p:pic>
        <p:nvPicPr>
          <p:cNvPr id="13" name="Picture 4" descr="C:\Users\asus\Desktop\JAVA8\STREAM_PIPELINE3.jpg"/>
          <p:cNvPicPr>
            <a:picLocks noChangeAspect="1" noChangeArrowheads="1"/>
          </p:cNvPicPr>
          <p:nvPr/>
        </p:nvPicPr>
        <p:blipFill>
          <a:blip r:embed="rId6" cstate="print"/>
          <a:srcRect/>
          <a:stretch>
            <a:fillRect/>
          </a:stretch>
        </p:blipFill>
        <p:spPr bwMode="auto">
          <a:xfrm>
            <a:off x="1714480" y="3429000"/>
            <a:ext cx="5456547" cy="2143140"/>
          </a:xfrm>
          <a:prstGeom prst="rect">
            <a:avLst/>
          </a:prstGeom>
          <a:noFill/>
        </p:spPr>
      </p:pic>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pic>
        <p:nvPicPr>
          <p:cNvPr id="12" name="Imagem 11" descr="STREAM_OPERATIONS_TAB.jpg"/>
          <p:cNvPicPr>
            <a:picLocks noChangeAspect="1"/>
          </p:cNvPicPr>
          <p:nvPr/>
        </p:nvPicPr>
        <p:blipFill>
          <a:blip r:embed="rId5" cstate="print"/>
          <a:stretch>
            <a:fillRect/>
          </a:stretch>
        </p:blipFill>
        <p:spPr>
          <a:xfrm>
            <a:off x="2285984" y="1285860"/>
            <a:ext cx="6572296" cy="5344846"/>
          </a:xfrm>
          <a:prstGeom prst="rect">
            <a:avLst/>
          </a:prstGeom>
        </p:spPr>
      </p:pic>
      <p:sp>
        <p:nvSpPr>
          <p:cNvPr id="13" name="CaixaDeTexto 12"/>
          <p:cNvSpPr txBox="1"/>
          <p:nvPr/>
        </p:nvSpPr>
        <p:spPr>
          <a:xfrm>
            <a:off x="357158" y="1357298"/>
            <a:ext cx="1785950" cy="923330"/>
          </a:xfrm>
          <a:prstGeom prst="rect">
            <a:avLst/>
          </a:prstGeom>
          <a:noFill/>
        </p:spPr>
        <p:txBody>
          <a:bodyPr wrap="square" rtlCol="0">
            <a:spAutoFit/>
          </a:bodyPr>
          <a:lstStyle/>
          <a:p>
            <a:r>
              <a:rPr lang="pt-PT" dirty="0" err="1" smtClean="0">
                <a:latin typeface="Arial Rounded MT Bold" pitchFamily="34" charset="0"/>
              </a:rPr>
              <a:t>Collection&lt;T</a:t>
            </a:r>
            <a:r>
              <a:rPr lang="pt-PT" dirty="0" smtClean="0">
                <a:latin typeface="Arial Rounded MT Bold" pitchFamily="34" charset="0"/>
              </a:rPr>
              <a:t>&gt;</a:t>
            </a:r>
          </a:p>
          <a:p>
            <a:r>
              <a:rPr lang="pt-PT" dirty="0" smtClean="0">
                <a:latin typeface="Arial Rounded MT Bold" pitchFamily="34" charset="0"/>
              </a:rPr>
              <a:t>  .</a:t>
            </a:r>
            <a:r>
              <a:rPr lang="pt-PT" dirty="0" err="1" smtClean="0">
                <a:latin typeface="Arial Rounded MT Bold" pitchFamily="34" charset="0"/>
              </a:rPr>
              <a:t>stream</a:t>
            </a:r>
            <a:r>
              <a:rPr lang="pt-PT" dirty="0" smtClean="0">
                <a:latin typeface="Arial Rounded MT Bold" pitchFamily="34" charset="0"/>
              </a:rPr>
              <a:t>()</a:t>
            </a:r>
          </a:p>
          <a:p>
            <a:r>
              <a:rPr lang="pt-PT" dirty="0" smtClean="0">
                <a:latin typeface="Arial Rounded MT Bold" pitchFamily="34" charset="0"/>
              </a:rPr>
              <a:t>  . </a:t>
            </a:r>
            <a:r>
              <a:rPr lang="pt-PT" dirty="0" smtClean="0">
                <a:solidFill>
                  <a:srgbClr val="CC6600"/>
                </a:solidFill>
                <a:latin typeface="Arial Rounded MT Bold" pitchFamily="34" charset="0"/>
              </a:rPr>
              <a:t>???</a:t>
            </a:r>
            <a:endParaRPr lang="pt-PT" dirty="0">
              <a:solidFill>
                <a:srgbClr val="CC6600"/>
              </a:solidFill>
              <a:latin typeface="Arial Rounded MT Bold" pitchFamily="34" charset="0"/>
            </a:endParaRPr>
          </a:p>
        </p:txBody>
      </p:sp>
      <p:cxnSp>
        <p:nvCxnSpPr>
          <p:cNvPr id="18" name="Conexão recta unidireccional 17"/>
          <p:cNvCxnSpPr/>
          <p:nvPr/>
        </p:nvCxnSpPr>
        <p:spPr bwMode="auto">
          <a:xfrm>
            <a:off x="928662" y="2428868"/>
            <a:ext cx="1285884" cy="114300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9" name="Rectângulo 18"/>
          <p:cNvSpPr/>
          <p:nvPr/>
        </p:nvSpPr>
        <p:spPr bwMode="auto">
          <a:xfrm>
            <a:off x="2357422" y="3929066"/>
            <a:ext cx="6429420" cy="4286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
        <p:nvSpPr>
          <p:cNvPr id="20" name="Rectângulo arredondado 19"/>
          <p:cNvSpPr/>
          <p:nvPr/>
        </p:nvSpPr>
        <p:spPr bwMode="auto">
          <a:xfrm>
            <a:off x="2357422" y="2000240"/>
            <a:ext cx="6500858" cy="285752"/>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
        <p:nvSpPr>
          <p:cNvPr id="21" name="CaixaDeTexto 20"/>
          <p:cNvSpPr txBox="1"/>
          <p:nvPr/>
        </p:nvSpPr>
        <p:spPr>
          <a:xfrm>
            <a:off x="142844" y="4000504"/>
            <a:ext cx="2071702" cy="646331"/>
          </a:xfrm>
          <a:prstGeom prst="rect">
            <a:avLst/>
          </a:prstGeom>
          <a:noFill/>
        </p:spPr>
        <p:txBody>
          <a:bodyPr wrap="square" rtlCol="0">
            <a:spAutoFit/>
          </a:bodyPr>
          <a:lstStyle/>
          <a:p>
            <a:pPr algn="ctr"/>
            <a:r>
              <a:rPr lang="pt-PT" b="1" dirty="0" smtClean="0">
                <a:solidFill>
                  <a:srgbClr val="00CC99"/>
                </a:solidFill>
                <a:latin typeface="Arial Rounded MT Bold" pitchFamily="34" charset="0"/>
              </a:rPr>
              <a:t>Relembremos as</a:t>
            </a:r>
          </a:p>
          <a:p>
            <a:pPr algn="ctr"/>
            <a:r>
              <a:rPr lang="pt-PT" b="1" dirty="0" smtClean="0">
                <a:solidFill>
                  <a:srgbClr val="00CC99"/>
                </a:solidFill>
                <a:latin typeface="Arial Rounded MT Bold" pitchFamily="34" charset="0"/>
              </a:rPr>
              <a:t>operações</a:t>
            </a:r>
            <a:endParaRPr lang="pt-PT" b="1" dirty="0">
              <a:solidFill>
                <a:srgbClr val="00CC99"/>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 name="Imagem 17" descr="REALTIME_STREAMPROCESSING_CLOUD.jpg"/>
          <p:cNvPicPr>
            <a:picLocks noChangeAspect="1"/>
          </p:cNvPicPr>
          <p:nvPr/>
        </p:nvPicPr>
        <p:blipFill>
          <a:blip r:embed="rId2" cstate="print"/>
          <a:stretch>
            <a:fillRect/>
          </a:stretch>
        </p:blipFill>
        <p:spPr>
          <a:xfrm>
            <a:off x="1000100" y="1571612"/>
            <a:ext cx="3617042" cy="4760457"/>
          </a:xfrm>
          <a:prstGeom prst="rect">
            <a:avLst/>
          </a:prstGeom>
          <a:ln w="19050">
            <a:solidFill>
              <a:schemeClr val="accent1">
                <a:lumMod val="75000"/>
              </a:schemeClr>
            </a:solidFill>
          </a:ln>
        </p:spPr>
      </p:pic>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000496" y="285728"/>
            <a:ext cx="4145815" cy="369332"/>
          </a:xfrm>
          <a:prstGeom prst="rect">
            <a:avLst/>
          </a:prstGeom>
        </p:spPr>
        <p:txBody>
          <a:bodyPr wrap="none">
            <a:spAutoFit/>
          </a:bodyPr>
          <a:lstStyle/>
          <a:p>
            <a:r>
              <a:rPr lang="pt-PT" b="1" smtClean="0">
                <a:solidFill>
                  <a:srgbClr val="CC6600"/>
                </a:solidFill>
                <a:latin typeface="Arial Rounded MT Bold" pitchFamily="34" charset="0"/>
              </a:rPr>
              <a:t>OBJECTIVOS e ENQUADRAMENTO</a:t>
            </a:r>
            <a:endParaRPr lang="pt-PT"/>
          </a:p>
        </p:txBody>
      </p:sp>
      <p:sp>
        <p:nvSpPr>
          <p:cNvPr id="17" name="Rectângulo 16"/>
          <p:cNvSpPr/>
          <p:nvPr/>
        </p:nvSpPr>
        <p:spPr>
          <a:xfrm>
            <a:off x="1428728" y="1000108"/>
            <a:ext cx="5437194" cy="369332"/>
          </a:xfrm>
          <a:prstGeom prst="rect">
            <a:avLst/>
          </a:prstGeom>
        </p:spPr>
        <p:txBody>
          <a:bodyPr wrap="none">
            <a:spAutoFit/>
          </a:bodyPr>
          <a:lstStyle/>
          <a:p>
            <a:r>
              <a:rPr lang="en-US" b="1" smtClean="0">
                <a:solidFill>
                  <a:srgbClr val="00B050"/>
                </a:solidFill>
                <a:latin typeface="Arial Rounded MT Bold" pitchFamily="34" charset="0"/>
              </a:rPr>
              <a:t>Real-Time Stream Processing for IoT - Google</a:t>
            </a:r>
            <a:endParaRPr lang="pt-PT">
              <a:solidFill>
                <a:srgbClr val="00B050"/>
              </a:solidFill>
              <a:latin typeface="Arial Rounded MT Bold" pitchFamily="34" charset="0"/>
            </a:endParaRPr>
          </a:p>
        </p:txBody>
      </p:sp>
      <p:sp>
        <p:nvSpPr>
          <p:cNvPr id="19" name="Rectângulo arredondado 18"/>
          <p:cNvSpPr/>
          <p:nvPr/>
        </p:nvSpPr>
        <p:spPr bwMode="auto">
          <a:xfrm>
            <a:off x="785786" y="4214818"/>
            <a:ext cx="2071702" cy="128588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
        <p:nvSpPr>
          <p:cNvPr id="21" name="Rectângulo arredondado 20"/>
          <p:cNvSpPr/>
          <p:nvPr/>
        </p:nvSpPr>
        <p:spPr bwMode="auto">
          <a:xfrm>
            <a:off x="785786" y="4143380"/>
            <a:ext cx="2071702" cy="408623"/>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cxnSp>
        <p:nvCxnSpPr>
          <p:cNvPr id="23" name="Conexão recta 22"/>
          <p:cNvCxnSpPr/>
          <p:nvPr/>
        </p:nvCxnSpPr>
        <p:spPr bwMode="auto">
          <a:xfrm flipV="1">
            <a:off x="2500298" y="3714752"/>
            <a:ext cx="3571900" cy="714380"/>
          </a:xfrm>
          <a:prstGeom prst="line">
            <a:avLst/>
          </a:prstGeom>
          <a:noFill/>
          <a:ln w="28575" cap="flat" cmpd="sng" algn="ctr">
            <a:solidFill>
              <a:schemeClr val="accent1">
                <a:lumMod val="50000"/>
              </a:schemeClr>
            </a:solidFill>
            <a:prstDash val="solid"/>
            <a:round/>
            <a:headEnd type="triangle" w="med" len="med"/>
            <a:tailEnd type="none" w="med" len="med"/>
          </a:ln>
          <a:effectLst/>
        </p:spPr>
      </p:cxnSp>
      <p:sp>
        <p:nvSpPr>
          <p:cNvPr id="25" name="CaixaDeTexto 24"/>
          <p:cNvSpPr txBox="1"/>
          <p:nvPr/>
        </p:nvSpPr>
        <p:spPr>
          <a:xfrm>
            <a:off x="6143636" y="3429000"/>
            <a:ext cx="1643074" cy="923330"/>
          </a:xfrm>
          <a:prstGeom prst="rect">
            <a:avLst/>
          </a:prstGeom>
          <a:noFill/>
        </p:spPr>
        <p:txBody>
          <a:bodyPr wrap="square" rtlCol="0">
            <a:spAutoFit/>
          </a:bodyPr>
          <a:lstStyle/>
          <a:p>
            <a:pPr algn="ctr"/>
            <a:r>
              <a:rPr lang="pt-PT" smtClean="0">
                <a:latin typeface="Arial Rounded MT Bold" pitchFamily="34" charset="0"/>
              </a:rPr>
              <a:t>Massive Data Processing</a:t>
            </a:r>
            <a:endParaRPr lang="pt-PT"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a:t>
            </a:r>
          </a:p>
        </p:txBody>
      </p:sp>
      <p:sp>
        <p:nvSpPr>
          <p:cNvPr id="18" name="CaixaDeTexto 17"/>
          <p:cNvSpPr txBox="1"/>
          <p:nvPr/>
        </p:nvSpPr>
        <p:spPr>
          <a:xfrm>
            <a:off x="571472" y="1714488"/>
            <a:ext cx="8358246" cy="1754326"/>
          </a:xfrm>
          <a:prstGeom prst="rect">
            <a:avLst/>
          </a:prstGeom>
          <a:noFill/>
          <a:ln w="22225">
            <a:solidFill>
              <a:srgbClr val="C00000"/>
            </a:solidFill>
          </a:ln>
        </p:spPr>
        <p:txBody>
          <a:bodyPr wrap="square" rtlCol="0">
            <a:spAutoFit/>
          </a:bodyPr>
          <a:lstStyle/>
          <a:p>
            <a:r>
              <a:rPr lang="pt-PT" dirty="0" err="1" smtClean="0">
                <a:latin typeface="Arial Rounded MT Bold" pitchFamily="34" charset="0"/>
              </a:rPr>
              <a:t>List&lt;Bloco</a:t>
            </a:r>
            <a:r>
              <a:rPr lang="pt-PT" dirty="0" smtClean="0">
                <a:latin typeface="Arial Rounded MT Bold" pitchFamily="34" charset="0"/>
              </a:rPr>
              <a:t>&gt; blocos = ... ;</a:t>
            </a:r>
          </a:p>
          <a:p>
            <a:r>
              <a:rPr lang="pt-PT" dirty="0" err="1" smtClean="0">
                <a:latin typeface="Arial Rounded MT Bold" pitchFamily="34" charset="0"/>
              </a:rPr>
              <a:t>int</a:t>
            </a:r>
            <a:r>
              <a:rPr lang="pt-PT" dirty="0" smtClean="0">
                <a:latin typeface="Arial Rounded MT Bold" pitchFamily="34" charset="0"/>
              </a:rPr>
              <a:t> </a:t>
            </a:r>
            <a:r>
              <a:rPr lang="pt-PT" dirty="0" err="1" smtClean="0">
                <a:latin typeface="Arial Rounded MT Bold" pitchFamily="34" charset="0"/>
              </a:rPr>
              <a:t>somaPesos</a:t>
            </a:r>
            <a:r>
              <a:rPr lang="pt-PT" dirty="0" smtClean="0">
                <a:latin typeface="Arial Rounded MT Bold" pitchFamily="34" charset="0"/>
              </a:rPr>
              <a:t> = 0;</a:t>
            </a:r>
          </a:p>
          <a:p>
            <a:r>
              <a:rPr lang="pt-PT" dirty="0" smtClean="0">
                <a:latin typeface="Arial Rounded MT Bold" pitchFamily="34" charset="0"/>
              </a:rPr>
              <a:t>for (Bloco </a:t>
            </a:r>
            <a:r>
              <a:rPr lang="pt-PT" dirty="0" err="1" smtClean="0">
                <a:latin typeface="Arial Rounded MT Bold" pitchFamily="34" charset="0"/>
              </a:rPr>
              <a:t>bloco</a:t>
            </a:r>
            <a:r>
              <a:rPr lang="pt-PT" dirty="0" smtClean="0">
                <a:latin typeface="Arial Rounded MT Bold" pitchFamily="34" charset="0"/>
              </a:rPr>
              <a:t> : blocos) {			</a:t>
            </a:r>
            <a:r>
              <a:rPr lang="pt-PT" b="1" dirty="0" smtClean="0">
                <a:solidFill>
                  <a:srgbClr val="00CC99"/>
                </a:solidFill>
                <a:latin typeface="Century Gothic" pitchFamily="34" charset="0"/>
              </a:rPr>
              <a:t>programação vertical</a:t>
            </a:r>
          </a:p>
          <a:p>
            <a:r>
              <a:rPr lang="pt-PT" dirty="0" smtClean="0">
                <a:latin typeface="Arial Rounded MT Bold" pitchFamily="34" charset="0"/>
              </a:rPr>
              <a:t>   </a:t>
            </a:r>
            <a:r>
              <a:rPr lang="pt-PT" dirty="0" err="1" smtClean="0">
                <a:latin typeface="Arial Rounded MT Bold" pitchFamily="34" charset="0"/>
              </a:rPr>
              <a:t>if</a:t>
            </a:r>
            <a:r>
              <a:rPr lang="pt-PT" dirty="0" smtClean="0">
                <a:latin typeface="Arial Rounded MT Bold" pitchFamily="34" charset="0"/>
              </a:rPr>
              <a:t> (</a:t>
            </a:r>
            <a:r>
              <a:rPr lang="pt-PT" dirty="0" err="1" smtClean="0">
                <a:latin typeface="Arial Rounded MT Bold" pitchFamily="34" charset="0"/>
              </a:rPr>
              <a:t>bloco.getCor</a:t>
            </a:r>
            <a:r>
              <a:rPr lang="pt-PT" dirty="0" smtClean="0">
                <a:latin typeface="Arial Rounded MT Bold" pitchFamily="34" charset="0"/>
              </a:rPr>
              <a:t>() == </a:t>
            </a:r>
            <a:r>
              <a:rPr lang="pt-PT" dirty="0" err="1" smtClean="0">
                <a:latin typeface="Arial Rounded MT Bold" pitchFamily="34" charset="0"/>
              </a:rPr>
              <a:t>Cor.AZUL</a:t>
            </a:r>
            <a:r>
              <a:rPr lang="pt-PT" dirty="0" smtClean="0">
                <a:latin typeface="Arial Rounded MT Bold" pitchFamily="34" charset="0"/>
              </a:rPr>
              <a:t>)			         </a:t>
            </a:r>
            <a:r>
              <a:rPr lang="pt-PT" b="1" dirty="0" smtClean="0">
                <a:solidFill>
                  <a:srgbClr val="0070C0"/>
                </a:solidFill>
                <a:latin typeface="Century Gothic" pitchFamily="34" charset="0"/>
              </a:rPr>
              <a:t>velho Java</a:t>
            </a:r>
          </a:p>
          <a:p>
            <a:r>
              <a:rPr lang="pt-PT" dirty="0" smtClean="0">
                <a:latin typeface="Arial Rounded MT Bold" pitchFamily="34" charset="0"/>
              </a:rPr>
              <a:t>          </a:t>
            </a:r>
            <a:r>
              <a:rPr lang="pt-PT" dirty="0" err="1" smtClean="0">
                <a:latin typeface="Arial Rounded MT Bold" pitchFamily="34" charset="0"/>
              </a:rPr>
              <a:t>somaPesos</a:t>
            </a:r>
            <a:r>
              <a:rPr lang="pt-PT" dirty="0" smtClean="0">
                <a:latin typeface="Arial Rounded MT Bold" pitchFamily="34" charset="0"/>
              </a:rPr>
              <a:t> += </a:t>
            </a:r>
            <a:r>
              <a:rPr lang="pt-PT" dirty="0" err="1" smtClean="0">
                <a:latin typeface="Arial Rounded MT Bold" pitchFamily="34" charset="0"/>
              </a:rPr>
              <a:t>bloco.getPeso</a:t>
            </a:r>
            <a:r>
              <a:rPr lang="pt-PT" dirty="0" smtClean="0">
                <a:latin typeface="Arial Rounded MT Bold" pitchFamily="34" charset="0"/>
              </a:rPr>
              <a:t>();</a:t>
            </a:r>
          </a:p>
          <a:p>
            <a:r>
              <a:rPr lang="pt-PT" dirty="0" smtClean="0">
                <a:latin typeface="Arial Rounded MT Bold" pitchFamily="34" charset="0"/>
              </a:rPr>
              <a:t>}</a:t>
            </a:r>
            <a:endParaRPr lang="pt-PT" dirty="0">
              <a:latin typeface="Arial Rounded MT Bold" pitchFamily="34" charset="0"/>
            </a:endParaRPr>
          </a:p>
        </p:txBody>
      </p:sp>
      <p:sp>
        <p:nvSpPr>
          <p:cNvPr id="19" name="CaixaDeTexto 18"/>
          <p:cNvSpPr txBox="1"/>
          <p:nvPr/>
        </p:nvSpPr>
        <p:spPr>
          <a:xfrm>
            <a:off x="571472" y="4143380"/>
            <a:ext cx="8358246" cy="1754326"/>
          </a:xfrm>
          <a:prstGeom prst="rect">
            <a:avLst/>
          </a:prstGeom>
          <a:noFill/>
          <a:ln w="22225">
            <a:solidFill>
              <a:srgbClr val="777777"/>
            </a:solidFill>
          </a:ln>
        </p:spPr>
        <p:txBody>
          <a:bodyPr wrap="square" rtlCol="0">
            <a:spAutoFit/>
          </a:bodyPr>
          <a:lstStyle/>
          <a:p>
            <a:r>
              <a:rPr lang="pt-PT" dirty="0" err="1" smtClean="0">
                <a:solidFill>
                  <a:srgbClr val="00B0F0"/>
                </a:solidFill>
                <a:latin typeface="Arial Rounded MT Bold" pitchFamily="34" charset="0"/>
              </a:rPr>
              <a:t>List&lt;Bloco</a:t>
            </a:r>
            <a:r>
              <a:rPr lang="pt-PT" dirty="0" smtClean="0">
                <a:solidFill>
                  <a:srgbClr val="00B0F0"/>
                </a:solidFill>
                <a:latin typeface="Arial Rounded MT Bold" pitchFamily="34" charset="0"/>
              </a:rPr>
              <a:t>&gt; blocos = /* ... */;</a:t>
            </a:r>
          </a:p>
          <a:p>
            <a:r>
              <a:rPr lang="pt-PT" dirty="0" err="1" smtClean="0">
                <a:solidFill>
                  <a:srgbClr val="00B0F0"/>
                </a:solidFill>
                <a:latin typeface="Arial Rounded MT Bold" pitchFamily="34" charset="0"/>
              </a:rPr>
              <a:t>int</a:t>
            </a:r>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somaPesos</a:t>
            </a:r>
            <a:r>
              <a:rPr lang="pt-PT" dirty="0" smtClean="0">
                <a:solidFill>
                  <a:srgbClr val="00B0F0"/>
                </a:solidFill>
                <a:latin typeface="Arial Rounded MT Bold" pitchFamily="34" charset="0"/>
              </a:rPr>
              <a:t> = blocos</a:t>
            </a:r>
          </a:p>
          <a:p>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stream</a:t>
            </a:r>
            <a:r>
              <a:rPr lang="pt-PT" dirty="0" smtClean="0">
                <a:solidFill>
                  <a:srgbClr val="00B0F0"/>
                </a:solidFill>
                <a:latin typeface="Arial Rounded MT Bold" pitchFamily="34" charset="0"/>
              </a:rPr>
              <a:t>()				</a:t>
            </a:r>
            <a:r>
              <a:rPr lang="pt-PT" b="1" dirty="0" smtClean="0">
                <a:solidFill>
                  <a:srgbClr val="00CC99"/>
                </a:solidFill>
                <a:latin typeface="Century Gothic" pitchFamily="34" charset="0"/>
              </a:rPr>
              <a:t>programação pipeline</a:t>
            </a:r>
          </a:p>
          <a:p>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filter</a:t>
            </a:r>
            <a:r>
              <a:rPr lang="pt-PT" dirty="0" smtClean="0">
                <a:solidFill>
                  <a:srgbClr val="00B0F0"/>
                </a:solidFill>
                <a:latin typeface="Arial Rounded MT Bold" pitchFamily="34" charset="0"/>
              </a:rPr>
              <a:t>(b -&gt; </a:t>
            </a:r>
            <a:r>
              <a:rPr lang="pt-PT" dirty="0" err="1" smtClean="0">
                <a:solidFill>
                  <a:srgbClr val="00B0F0"/>
                </a:solidFill>
                <a:latin typeface="Arial Rounded MT Bold" pitchFamily="34" charset="0"/>
              </a:rPr>
              <a:t>b.getCor</a:t>
            </a:r>
            <a:r>
              <a:rPr lang="pt-PT" dirty="0" smtClean="0">
                <a:solidFill>
                  <a:srgbClr val="00B0F0"/>
                </a:solidFill>
                <a:latin typeface="Arial Rounded MT Bold" pitchFamily="34" charset="0"/>
              </a:rPr>
              <a:t>() == </a:t>
            </a:r>
            <a:r>
              <a:rPr lang="pt-PT" dirty="0" err="1" smtClean="0">
                <a:solidFill>
                  <a:srgbClr val="00B0F0"/>
                </a:solidFill>
                <a:latin typeface="Arial Rounded MT Bold" pitchFamily="34" charset="0"/>
              </a:rPr>
              <a:t>Cor.AZUL</a:t>
            </a:r>
            <a:r>
              <a:rPr lang="pt-PT" dirty="0" smtClean="0">
                <a:solidFill>
                  <a:srgbClr val="00B0F0"/>
                </a:solidFill>
                <a:latin typeface="Arial Rounded MT Bold" pitchFamily="34" charset="0"/>
              </a:rPr>
              <a:t>)		</a:t>
            </a:r>
            <a:r>
              <a:rPr lang="pt-PT" dirty="0" smtClean="0">
                <a:latin typeface="Arial Rounded MT Bold" pitchFamily="34" charset="0"/>
              </a:rPr>
              <a:t>Java8</a:t>
            </a:r>
          </a:p>
          <a:p>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map</a:t>
            </a:r>
            <a:r>
              <a:rPr lang="pt-PT" dirty="0" smtClean="0">
                <a:solidFill>
                  <a:srgbClr val="00B0F0"/>
                </a:solidFill>
                <a:latin typeface="Arial Rounded MT Bold" pitchFamily="34" charset="0"/>
              </a:rPr>
              <a:t>(b -&gt; </a:t>
            </a:r>
            <a:r>
              <a:rPr lang="pt-PT" dirty="0" err="1" smtClean="0">
                <a:solidFill>
                  <a:srgbClr val="00B0F0"/>
                </a:solidFill>
                <a:latin typeface="Arial Rounded MT Bold" pitchFamily="34" charset="0"/>
              </a:rPr>
              <a:t>b.getPeso</a:t>
            </a:r>
            <a:r>
              <a:rPr lang="pt-PT" dirty="0" smtClean="0">
                <a:solidFill>
                  <a:srgbClr val="00B0F0"/>
                </a:solidFill>
                <a:latin typeface="Arial Rounded MT Bold" pitchFamily="34" charset="0"/>
              </a:rPr>
              <a:t>())</a:t>
            </a:r>
          </a:p>
          <a:p>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sum</a:t>
            </a:r>
            <a:r>
              <a:rPr lang="pt-PT" dirty="0" smtClean="0">
                <a:solidFill>
                  <a:srgbClr val="00B0F0"/>
                </a:solidFill>
                <a:latin typeface="Arial Rounded MT Bold" pitchFamily="34" charset="0"/>
              </a:rPr>
              <a:t>();</a:t>
            </a:r>
            <a:endParaRPr lang="pt-PT" dirty="0">
              <a:solidFill>
                <a:srgbClr val="00B0F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a:t>
            </a:r>
          </a:p>
        </p:txBody>
      </p:sp>
      <p:sp>
        <p:nvSpPr>
          <p:cNvPr id="19" name="CaixaDeTexto 18"/>
          <p:cNvSpPr txBox="1"/>
          <p:nvPr/>
        </p:nvSpPr>
        <p:spPr>
          <a:xfrm>
            <a:off x="500034" y="4786322"/>
            <a:ext cx="8429684" cy="1077218"/>
          </a:xfrm>
          <a:prstGeom prst="rect">
            <a:avLst/>
          </a:prstGeom>
          <a:noFill/>
          <a:ln w="22225">
            <a:solidFill>
              <a:srgbClr val="777777"/>
            </a:solidFill>
          </a:ln>
        </p:spPr>
        <p:txBody>
          <a:bodyPr wrap="square" rtlCol="0">
            <a:spAutoFit/>
          </a:bodyPr>
          <a:lstStyle/>
          <a:p>
            <a:r>
              <a:rPr lang="pt-PT" sz="1600" b="1" dirty="0" err="1" smtClean="0">
                <a:solidFill>
                  <a:srgbClr val="00B0F0"/>
                </a:solidFill>
                <a:latin typeface="Arial Rounded MT Bold" pitchFamily="34" charset="0"/>
              </a:rPr>
              <a:t>public</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boolean</a:t>
            </a:r>
            <a:r>
              <a:rPr lang="pt-PT" sz="1600" b="1" dirty="0" smtClean="0">
                <a:solidFill>
                  <a:srgbClr val="00B0F0"/>
                </a:solidFill>
                <a:latin typeface="Arial Rounded MT Bold" pitchFamily="34" charset="0"/>
              </a:rPr>
              <a:t> existeEmp8(</a:t>
            </a:r>
            <a:r>
              <a:rPr lang="pt-PT" sz="1600" b="1" dirty="0" err="1" smtClean="0">
                <a:solidFill>
                  <a:srgbClr val="00B0F0"/>
                </a:solidFill>
                <a:latin typeface="Arial Rounded MT Bold" pitchFamily="34" charset="0"/>
              </a:rPr>
              <a:t>String</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cod</a:t>
            </a:r>
            <a:r>
              <a:rPr lang="pt-PT" sz="1600" b="1" dirty="0" smtClean="0">
                <a:solidFill>
                  <a:srgbClr val="00B0F0"/>
                </a:solidFill>
                <a:latin typeface="Arial Rounded MT Bold" pitchFamily="34" charset="0"/>
              </a:rPr>
              <a:t>)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return</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emps.stream</a:t>
            </a:r>
            <a:r>
              <a:rPr lang="pt-PT" sz="1600" b="1" dirty="0" smtClean="0">
                <a:solidFill>
                  <a:srgbClr val="00B0F0"/>
                </a:solidFill>
                <a:latin typeface="Arial Rounded MT Bold" pitchFamily="34" charset="0"/>
              </a:rPr>
              <a:t>()		</a:t>
            </a:r>
            <a:r>
              <a:rPr lang="pt-PT" sz="1600" b="1" dirty="0" smtClean="0">
                <a:solidFill>
                  <a:srgbClr val="00CC99"/>
                </a:solidFill>
                <a:latin typeface="Century Gothic" pitchFamily="34" charset="0"/>
              </a:rPr>
              <a:t>                                     programação pipeline </a:t>
            </a:r>
            <a:r>
              <a:rPr lang="pt-PT" sz="1600" b="1" dirty="0" smtClean="0">
                <a:solidFill>
                  <a:srgbClr val="00B0F0"/>
                </a:solidFill>
                <a:latin typeface="Arial Rounded MT Bold" pitchFamily="34" charset="0"/>
              </a:rPr>
              <a:t>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anyMatch</a:t>
            </a:r>
            <a:r>
              <a:rPr lang="pt-PT" sz="1600" b="1" dirty="0" smtClean="0">
                <a:solidFill>
                  <a:srgbClr val="00B0F0"/>
                </a:solidFill>
                <a:latin typeface="Arial Rounded MT Bold" pitchFamily="34" charset="0"/>
              </a:rPr>
              <a:t>(</a:t>
            </a:r>
            <a:r>
              <a:rPr lang="pt-PT" sz="1600" b="1" dirty="0" smtClean="0">
                <a:solidFill>
                  <a:srgbClr val="FF3300"/>
                </a:solidFill>
                <a:latin typeface="Arial Rounded MT Bold" pitchFamily="34" charset="0"/>
              </a:rPr>
              <a:t>e -&gt; </a:t>
            </a:r>
            <a:r>
              <a:rPr lang="pt-PT" sz="1600" b="1" dirty="0" err="1" smtClean="0">
                <a:solidFill>
                  <a:srgbClr val="FF3300"/>
                </a:solidFill>
                <a:latin typeface="Arial Rounded MT Bold" pitchFamily="34" charset="0"/>
              </a:rPr>
              <a:t>e.getCodigo</a:t>
            </a:r>
            <a:r>
              <a:rPr lang="pt-PT" sz="1600" b="1" dirty="0" smtClean="0">
                <a:solidFill>
                  <a:srgbClr val="FF3300"/>
                </a:solidFill>
                <a:latin typeface="Arial Rounded MT Bold" pitchFamily="34" charset="0"/>
              </a:rPr>
              <a:t>().</a:t>
            </a:r>
            <a:r>
              <a:rPr lang="pt-PT" sz="1600" b="1" dirty="0" err="1" smtClean="0">
                <a:solidFill>
                  <a:srgbClr val="FF3300"/>
                </a:solidFill>
                <a:latin typeface="Arial Rounded MT Bold" pitchFamily="34" charset="0"/>
              </a:rPr>
              <a:t>equals</a:t>
            </a:r>
            <a:r>
              <a:rPr lang="pt-PT" sz="1600" b="1" dirty="0" smtClean="0">
                <a:solidFill>
                  <a:srgbClr val="FF3300"/>
                </a:solidFill>
                <a:latin typeface="Arial Rounded MT Bold" pitchFamily="34" charset="0"/>
              </a:rPr>
              <a:t>(</a:t>
            </a:r>
            <a:r>
              <a:rPr lang="pt-PT" sz="1600" b="1" dirty="0" err="1" smtClean="0">
                <a:solidFill>
                  <a:srgbClr val="FF3300"/>
                </a:solidFill>
                <a:latin typeface="Arial Rounded MT Bold" pitchFamily="34" charset="0"/>
              </a:rPr>
              <a:t>cod</a:t>
            </a:r>
            <a:r>
              <a:rPr lang="pt-PT" sz="1600" b="1" dirty="0" smtClean="0">
                <a:solidFill>
                  <a:srgbClr val="FF3300"/>
                </a:solidFill>
                <a:latin typeface="Arial Rounded MT Bold" pitchFamily="34" charset="0"/>
              </a:rPr>
              <a:t>)</a:t>
            </a:r>
            <a:r>
              <a:rPr lang="pt-PT" sz="1600" b="1" dirty="0" smtClean="0">
                <a:solidFill>
                  <a:srgbClr val="00B0F0"/>
                </a:solidFill>
                <a:latin typeface="Arial Rounded MT Bold" pitchFamily="34" charset="0"/>
              </a:rPr>
              <a:t>);	                 </a:t>
            </a:r>
            <a:r>
              <a:rPr lang="pt-PT" sz="1600" dirty="0" smtClean="0">
                <a:latin typeface="Arial Rounded MT Bold" pitchFamily="34" charset="0"/>
              </a:rPr>
              <a:t>Java8</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endParaRPr lang="pt-PT" sz="1600" dirty="0">
              <a:solidFill>
                <a:srgbClr val="00B0F0"/>
              </a:solidFill>
              <a:latin typeface="Arial Rounded MT Bold" pitchFamily="34" charset="0"/>
            </a:endParaRPr>
          </a:p>
        </p:txBody>
      </p:sp>
      <p:sp>
        <p:nvSpPr>
          <p:cNvPr id="14" name="CaixaDeTexto 13"/>
          <p:cNvSpPr txBox="1"/>
          <p:nvPr/>
        </p:nvSpPr>
        <p:spPr>
          <a:xfrm>
            <a:off x="500034" y="1643050"/>
            <a:ext cx="8358246" cy="2831544"/>
          </a:xfrm>
          <a:prstGeom prst="rect">
            <a:avLst/>
          </a:prstGeom>
          <a:noFill/>
          <a:ln w="22225">
            <a:solidFill>
              <a:srgbClr val="CC3300"/>
            </a:solidFill>
          </a:ln>
        </p:spPr>
        <p:txBody>
          <a:bodyPr wrap="square" rtlCol="0">
            <a:spAutoFit/>
          </a:bodyPr>
          <a:lstStyle/>
          <a:p>
            <a:r>
              <a:rPr lang="pt-PT" sz="1600" dirty="0" err="1" smtClean="0">
                <a:latin typeface="Arial Rounded MT Bold" pitchFamily="34" charset="0"/>
              </a:rPr>
              <a:t>public</a:t>
            </a:r>
            <a:r>
              <a:rPr lang="pt-PT" sz="1600" dirty="0" smtClean="0">
                <a:latin typeface="Arial Rounded MT Bold" pitchFamily="34" charset="0"/>
              </a:rPr>
              <a:t> </a:t>
            </a:r>
            <a:r>
              <a:rPr lang="pt-PT" sz="1600" dirty="0" err="1" smtClean="0">
                <a:latin typeface="Arial Rounded MT Bold" pitchFamily="34" charset="0"/>
              </a:rPr>
              <a:t>boolean</a:t>
            </a:r>
            <a:r>
              <a:rPr lang="pt-PT" sz="1600" dirty="0" smtClean="0">
                <a:latin typeface="Arial Rounded MT Bold" pitchFamily="34" charset="0"/>
              </a:rPr>
              <a:t> </a:t>
            </a:r>
            <a:r>
              <a:rPr lang="pt-PT" sz="1600" dirty="0" err="1" smtClean="0">
                <a:latin typeface="Arial Rounded MT Bold" pitchFamily="34" charset="0"/>
              </a:rPr>
              <a:t>existeEmp</a:t>
            </a:r>
            <a:r>
              <a:rPr lang="pt-PT" sz="1600" dirty="0" smtClean="0">
                <a:latin typeface="Arial Rounded MT Bold" pitchFamily="34" charset="0"/>
              </a:rPr>
              <a:t>(</a:t>
            </a:r>
            <a:r>
              <a:rPr lang="pt-PT" sz="1600" dirty="0" err="1" smtClean="0">
                <a:latin typeface="Arial Rounded MT Bold" pitchFamily="34" charset="0"/>
              </a:rPr>
              <a:t>String</a:t>
            </a:r>
            <a:r>
              <a:rPr lang="pt-PT" sz="1600" dirty="0" smtClean="0">
                <a:latin typeface="Arial Rounded MT Bold" pitchFamily="34" charset="0"/>
              </a:rPr>
              <a:t> </a:t>
            </a:r>
            <a:r>
              <a:rPr lang="pt-PT" sz="1600" dirty="0" err="1" smtClean="0">
                <a:latin typeface="Arial Rounded MT Bold" pitchFamily="34" charset="0"/>
              </a:rPr>
              <a:t>cod</a:t>
            </a:r>
            <a:r>
              <a:rPr lang="pt-PT" sz="1600" smtClean="0">
                <a:latin typeface="Arial Rounded MT Bold" pitchFamily="34" charset="0"/>
              </a:rPr>
              <a:t>)  {</a:t>
            </a:r>
            <a:endParaRPr lang="pt-PT" sz="1600" dirty="0" smtClean="0">
              <a:latin typeface="Arial Rounded MT Bold" pitchFamily="34" charset="0"/>
            </a:endParaRPr>
          </a:p>
          <a:p>
            <a:r>
              <a:rPr lang="pt-PT" sz="1600" dirty="0" smtClean="0">
                <a:latin typeface="Arial Rounded MT Bold" pitchFamily="34" charset="0"/>
              </a:rPr>
              <a:t>      </a:t>
            </a:r>
            <a:r>
              <a:rPr lang="pt-PT" sz="1600" dirty="0" err="1" smtClean="0">
                <a:latin typeface="Arial Rounded MT Bold" pitchFamily="34" charset="0"/>
              </a:rPr>
              <a:t>boolean</a:t>
            </a:r>
            <a:r>
              <a:rPr lang="pt-PT" sz="1600" dirty="0" smtClean="0">
                <a:latin typeface="Arial Rounded MT Bold" pitchFamily="34" charset="0"/>
              </a:rPr>
              <a:t> existe = </a:t>
            </a:r>
            <a:r>
              <a:rPr lang="pt-PT" sz="1600" dirty="0" err="1" smtClean="0">
                <a:latin typeface="Arial Rounded MT Bold" pitchFamily="34" charset="0"/>
              </a:rPr>
              <a:t>false</a:t>
            </a:r>
            <a:r>
              <a:rPr lang="pt-PT" sz="1600" dirty="0" smtClean="0">
                <a:latin typeface="Arial Rounded MT Bold" pitchFamily="34" charset="0"/>
              </a:rPr>
              <a:t>;</a:t>
            </a:r>
          </a:p>
          <a:p>
            <a:r>
              <a:rPr lang="pt-PT" sz="1600" dirty="0" smtClean="0">
                <a:latin typeface="Arial Rounded MT Bold" pitchFamily="34" charset="0"/>
              </a:rPr>
              <a:t>      Empregado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latin typeface="Arial Rounded MT Bold" pitchFamily="34" charset="0"/>
              </a:rPr>
              <a:t>null</a:t>
            </a:r>
            <a:r>
              <a:rPr lang="pt-PT" sz="1600" dirty="0" smtClean="0">
                <a:latin typeface="Arial Rounded MT Bold" pitchFamily="34" charset="0"/>
              </a:rPr>
              <a:t>;				</a:t>
            </a:r>
            <a:r>
              <a:rPr lang="pt-PT" sz="1600" b="1" dirty="0" smtClean="0">
                <a:solidFill>
                  <a:srgbClr val="00CC99"/>
                </a:solidFill>
                <a:latin typeface="Century Gothic" pitchFamily="34" charset="0"/>
              </a:rPr>
              <a:t> programação vertical</a:t>
            </a:r>
            <a:endParaRPr lang="pt-PT" sz="1600" dirty="0" smtClean="0">
              <a:latin typeface="Arial Rounded MT Bold" pitchFamily="34" charset="0"/>
            </a:endParaRPr>
          </a:p>
          <a:p>
            <a:r>
              <a:rPr lang="pt-PT" sz="1600" dirty="0" smtClean="0">
                <a:latin typeface="Arial Rounded MT Bold" pitchFamily="34" charset="0"/>
              </a:rPr>
              <a:t>      </a:t>
            </a:r>
            <a:r>
              <a:rPr lang="pt-PT" sz="1600" dirty="0" err="1" smtClean="0">
                <a:latin typeface="Arial Rounded MT Bold" pitchFamily="34" charset="0"/>
              </a:rPr>
              <a:t>Iterator&lt;Empregado</a:t>
            </a:r>
            <a:r>
              <a:rPr lang="pt-PT" sz="1600" dirty="0" smtClean="0">
                <a:latin typeface="Arial Rounded MT Bold" pitchFamily="34" charset="0"/>
              </a:rPr>
              <a:t>&gt; </a:t>
            </a:r>
            <a:r>
              <a:rPr lang="pt-PT" sz="1600" dirty="0" err="1" smtClean="0">
                <a:latin typeface="Arial Rounded MT Bold" pitchFamily="34" charset="0"/>
              </a:rPr>
              <a:t>itEmp</a:t>
            </a:r>
            <a:r>
              <a:rPr lang="pt-PT" sz="1600" dirty="0" smtClean="0">
                <a:latin typeface="Arial Rounded MT Bold" pitchFamily="34" charset="0"/>
              </a:rPr>
              <a:t> = </a:t>
            </a:r>
            <a:r>
              <a:rPr lang="pt-PT" sz="1600" dirty="0" err="1" smtClean="0">
                <a:latin typeface="Arial Rounded MT Bold" pitchFamily="34" charset="0"/>
              </a:rPr>
              <a:t>emps.iterator</a:t>
            </a:r>
            <a:r>
              <a:rPr lang="pt-PT" sz="1600" dirty="0" smtClean="0">
                <a:latin typeface="Arial Rounded MT Bold" pitchFamily="34" charset="0"/>
              </a:rPr>
              <a:t>();	       </a:t>
            </a:r>
            <a:r>
              <a:rPr lang="pt-PT" sz="1600" b="1" dirty="0" smtClean="0">
                <a:solidFill>
                  <a:srgbClr val="0070C0"/>
                </a:solidFill>
                <a:latin typeface="Century Gothic" pitchFamily="34" charset="0"/>
              </a:rPr>
              <a:t>velho Java</a:t>
            </a:r>
            <a:endParaRPr lang="pt-PT" sz="1600" dirty="0" smtClean="0">
              <a:latin typeface="Arial Rounded MT Bold" pitchFamily="34" charset="0"/>
            </a:endParaRPr>
          </a:p>
          <a:p>
            <a:r>
              <a:rPr lang="pt-PT" sz="1600" dirty="0" smtClean="0">
                <a:latin typeface="Arial Rounded MT Bold" pitchFamily="34" charset="0"/>
              </a:rPr>
              <a:t>      </a:t>
            </a:r>
            <a:r>
              <a:rPr lang="pt-PT" sz="1600" dirty="0" err="1" smtClean="0">
                <a:latin typeface="Arial Rounded MT Bold" pitchFamily="34" charset="0"/>
              </a:rPr>
              <a:t>while</a:t>
            </a:r>
            <a:r>
              <a:rPr lang="pt-PT" sz="1600" dirty="0" smtClean="0">
                <a:latin typeface="Arial Rounded MT Bold" pitchFamily="34" charset="0"/>
              </a:rPr>
              <a:t>(</a:t>
            </a:r>
            <a:r>
              <a:rPr lang="pt-PT" sz="1600" dirty="0" err="1" smtClean="0">
                <a:latin typeface="Arial Rounded MT Bold" pitchFamily="34" charset="0"/>
              </a:rPr>
              <a:t>itEmp.hasNext</a:t>
            </a:r>
            <a:r>
              <a:rPr lang="pt-PT" sz="1600" dirty="0" smtClean="0">
                <a:latin typeface="Arial Rounded MT Bold" pitchFamily="34" charset="0"/>
              </a:rPr>
              <a:t>() &amp;&amp; !existe) {</a:t>
            </a:r>
          </a:p>
          <a:p>
            <a:r>
              <a:rPr lang="pt-PT" sz="1600" dirty="0" smtClean="0">
                <a:latin typeface="Arial Rounded MT Bold" pitchFamily="34" charset="0"/>
              </a:rPr>
              <a:t>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latin typeface="Arial Rounded MT Bold" pitchFamily="34" charset="0"/>
              </a:rPr>
              <a:t>itEmp.next</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if</a:t>
            </a:r>
            <a:r>
              <a:rPr lang="pt-PT" sz="1600" dirty="0" smtClean="0">
                <a:latin typeface="Arial Rounded MT Bold" pitchFamily="34" charset="0"/>
              </a:rPr>
              <a:t>(</a:t>
            </a:r>
            <a:r>
              <a:rPr lang="pt-PT" sz="1600" dirty="0" err="1" smtClean="0">
                <a:latin typeface="Arial Rounded MT Bold" pitchFamily="34" charset="0"/>
              </a:rPr>
              <a:t>emp.getCodigo</a:t>
            </a:r>
            <a:r>
              <a:rPr lang="pt-PT" sz="1600" dirty="0" smtClean="0">
                <a:latin typeface="Arial Rounded MT Bold" pitchFamily="34" charset="0"/>
              </a:rPr>
              <a:t>().</a:t>
            </a:r>
            <a:r>
              <a:rPr lang="pt-PT" sz="1600" dirty="0" err="1" smtClean="0">
                <a:latin typeface="Arial Rounded MT Bold" pitchFamily="34" charset="0"/>
              </a:rPr>
              <a:t>equals</a:t>
            </a:r>
            <a:r>
              <a:rPr lang="pt-PT" sz="1600" dirty="0" smtClean="0">
                <a:latin typeface="Arial Rounded MT Bold" pitchFamily="34" charset="0"/>
              </a:rPr>
              <a:t>(</a:t>
            </a:r>
            <a:r>
              <a:rPr lang="pt-PT" sz="1600" dirty="0" err="1" smtClean="0">
                <a:latin typeface="Arial Rounded MT Bold" pitchFamily="34" charset="0"/>
              </a:rPr>
              <a:t>cod</a:t>
            </a:r>
            <a:r>
              <a:rPr lang="pt-PT" sz="1600" dirty="0" smtClean="0">
                <a:latin typeface="Arial Rounded MT Bold" pitchFamily="34" charset="0"/>
              </a:rPr>
              <a:t>)) </a:t>
            </a:r>
          </a:p>
          <a:p>
            <a:r>
              <a:rPr lang="pt-PT" sz="1600" dirty="0" smtClean="0">
                <a:latin typeface="Arial Rounded MT Bold" pitchFamily="34" charset="0"/>
              </a:rPr>
              <a:t>                existe = </a:t>
            </a:r>
            <a:r>
              <a:rPr lang="pt-PT" sz="1600" dirty="0" err="1" smtClean="0">
                <a:latin typeface="Arial Rounded MT Bold" pitchFamily="34" charset="0"/>
              </a:rPr>
              <a:t>true</a:t>
            </a:r>
            <a:r>
              <a:rPr lang="pt-PT" sz="1600" dirty="0" smtClean="0">
                <a:latin typeface="Arial Rounded MT Bold" pitchFamily="34" charset="0"/>
              </a:rPr>
              <a:t>;</a:t>
            </a:r>
          </a:p>
          <a:p>
            <a:r>
              <a:rPr lang="pt-PT" sz="1600" dirty="0" smtClean="0">
                <a:latin typeface="Arial Rounded MT Bold" pitchFamily="34" charset="0"/>
              </a:rPr>
              <a:t>      }</a:t>
            </a:r>
          </a:p>
          <a:p>
            <a:r>
              <a:rPr lang="pt-PT" sz="1600" dirty="0" smtClean="0">
                <a:latin typeface="Arial Rounded MT Bold" pitchFamily="34" charset="0"/>
              </a:rPr>
              <a:t>      </a:t>
            </a:r>
            <a:r>
              <a:rPr lang="pt-PT" sz="1600" dirty="0" err="1" smtClean="0">
                <a:latin typeface="Arial Rounded MT Bold" pitchFamily="34" charset="0"/>
              </a:rPr>
              <a:t>return</a:t>
            </a:r>
            <a:r>
              <a:rPr lang="pt-PT" sz="1600" dirty="0" smtClean="0">
                <a:latin typeface="Arial Rounded MT Bold" pitchFamily="34" charset="0"/>
              </a:rPr>
              <a:t> existe;</a:t>
            </a:r>
          </a:p>
          <a:p>
            <a:r>
              <a:rPr lang="pt-PT" sz="1600" dirty="0" smtClean="0">
                <a:latin typeface="Arial Rounded MT Bold" pitchFamily="34" charset="0"/>
              </a:rPr>
              <a:t>  }</a:t>
            </a:r>
            <a:endParaRPr lang="pt-PT" sz="1600"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214414" y="1071546"/>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grupos de operações da pipeline</a:t>
            </a:r>
          </a:p>
        </p:txBody>
      </p:sp>
      <p:sp>
        <p:nvSpPr>
          <p:cNvPr id="13" name="CaixaDeTexto 12"/>
          <p:cNvSpPr txBox="1"/>
          <p:nvPr/>
        </p:nvSpPr>
        <p:spPr>
          <a:xfrm>
            <a:off x="357158" y="3429000"/>
            <a:ext cx="8501122" cy="3108543"/>
          </a:xfrm>
          <a:prstGeom prst="rect">
            <a:avLst/>
          </a:prstGeom>
          <a:noFill/>
        </p:spPr>
        <p:txBody>
          <a:bodyPr wrap="square" rtlCol="0">
            <a:spAutoFit/>
          </a:bodyPr>
          <a:lstStyle/>
          <a:p>
            <a:endParaRPr lang="pt-PT" dirty="0" smtClean="0"/>
          </a:p>
          <a:p>
            <a:pPr lvl="0"/>
            <a:r>
              <a:rPr lang="pt-PT" b="1" dirty="0" smtClean="0">
                <a:sym typeface="Wingdings"/>
              </a:rPr>
              <a:t> </a:t>
            </a:r>
            <a:r>
              <a:rPr lang="pt-PT" sz="1600" b="1" dirty="0" smtClean="0">
                <a:solidFill>
                  <a:srgbClr val="00B050"/>
                </a:solidFill>
                <a:latin typeface="Arial Rounded MT Bold" pitchFamily="34" charset="0"/>
              </a:rPr>
              <a:t>intermédias</a:t>
            </a:r>
            <a:r>
              <a:rPr lang="pt-PT" sz="1600" dirty="0" smtClean="0">
                <a:latin typeface="Arial Rounded MT Bold" pitchFamily="34" charset="0"/>
              </a:rPr>
              <a:t> (</a:t>
            </a:r>
            <a:r>
              <a:rPr lang="pt-PT" sz="1600" b="1" i="1" dirty="0" err="1" smtClean="0">
                <a:latin typeface="Arial Rounded MT Bold" pitchFamily="34" charset="0"/>
              </a:rPr>
              <a:t>intermediate</a:t>
            </a:r>
            <a:r>
              <a:rPr lang="pt-PT" sz="1600" b="1" i="1" dirty="0" smtClean="0">
                <a:latin typeface="Arial Rounded MT Bold" pitchFamily="34" charset="0"/>
              </a:rPr>
              <a:t> </a:t>
            </a:r>
            <a:r>
              <a:rPr lang="pt-PT" sz="1600" b="1" i="1" dirty="0" err="1" smtClean="0">
                <a:latin typeface="Arial Rounded MT Bold" pitchFamily="34" charset="0"/>
              </a:rPr>
              <a:t>operations</a:t>
            </a:r>
            <a:r>
              <a:rPr lang="pt-PT" sz="1600" dirty="0" smtClean="0">
                <a:latin typeface="Arial Rounded MT Bold" pitchFamily="34" charset="0"/>
              </a:rPr>
              <a:t>): operações que operam sobre uma </a:t>
            </a:r>
            <a:r>
              <a:rPr lang="pt-PT" sz="1600" i="1" dirty="0" err="1" smtClean="0">
                <a:latin typeface="Arial Rounded MT Bold" pitchFamily="34" charset="0"/>
              </a:rPr>
              <a:t>stream</a:t>
            </a:r>
            <a:r>
              <a:rPr lang="pt-PT" sz="1600" dirty="0" smtClean="0">
                <a:latin typeface="Arial Rounded MT Bold" pitchFamily="34" charset="0"/>
              </a:rPr>
              <a:t> e dão como resultado outra </a:t>
            </a:r>
            <a:r>
              <a:rPr lang="pt-PT" sz="1600" i="1" dirty="0" err="1" smtClean="0">
                <a:latin typeface="Arial Rounded MT Bold" pitchFamily="34" charset="0"/>
              </a:rPr>
              <a:t>stream</a:t>
            </a:r>
            <a:r>
              <a:rPr lang="pt-PT" sz="1600" dirty="0" smtClean="0">
                <a:latin typeface="Arial Rounded MT Bold" pitchFamily="34" charset="0"/>
              </a:rPr>
              <a:t> (do mesmo ou de </a:t>
            </a:r>
            <a:r>
              <a:rPr lang="pt-PT" sz="1600" dirty="0" err="1" smtClean="0">
                <a:latin typeface="Arial Rounded MT Bold" pitchFamily="34" charset="0"/>
              </a:rPr>
              <a:t>outo</a:t>
            </a:r>
            <a:r>
              <a:rPr lang="pt-PT" sz="1600" dirty="0" smtClean="0">
                <a:latin typeface="Arial Rounded MT Bold" pitchFamily="34" charset="0"/>
              </a:rPr>
              <a:t> tipo). São exemplos destas operações, que analisaremos em seguida, as operações: </a:t>
            </a:r>
            <a:r>
              <a:rPr lang="pt-PT" sz="1600" dirty="0" err="1" smtClean="0">
                <a:solidFill>
                  <a:srgbClr val="FF0000"/>
                </a:solidFill>
                <a:latin typeface="Arial Rounded MT Bold" pitchFamily="34" charset="0"/>
              </a:rPr>
              <a:t>filter</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map</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sort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distinct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limit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skip</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concat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substream</a:t>
            </a:r>
            <a:r>
              <a:rPr lang="pt-PT" sz="1600" dirty="0" smtClean="0">
                <a:latin typeface="Arial Rounded MT Bold" pitchFamily="34" charset="0"/>
              </a:rPr>
              <a:t>, etc. </a:t>
            </a:r>
            <a:r>
              <a:rPr lang="pt-PT" sz="1600" b="1" dirty="0" smtClean="0">
                <a:solidFill>
                  <a:srgbClr val="00B050"/>
                </a:solidFill>
                <a:latin typeface="Arial Rounded MT Bold" pitchFamily="34" charset="0"/>
              </a:rPr>
              <a:t>Operações intermédias são </a:t>
            </a:r>
            <a:r>
              <a:rPr lang="pt-PT" sz="1600" b="1" dirty="0" err="1" smtClean="0">
                <a:solidFill>
                  <a:srgbClr val="002060"/>
                </a:solidFill>
                <a:latin typeface="Arial Rounded MT Bold" pitchFamily="34" charset="0"/>
              </a:rPr>
              <a:t>lazy</a:t>
            </a:r>
            <a:r>
              <a:rPr lang="pt-PT" sz="1600" b="1" dirty="0" smtClean="0">
                <a:solidFill>
                  <a:srgbClr val="00B050"/>
                </a:solidFill>
                <a:latin typeface="Arial Rounded MT Bold" pitchFamily="34" charset="0"/>
              </a:rPr>
              <a:t>!</a:t>
            </a:r>
          </a:p>
          <a:p>
            <a:pPr lvl="0"/>
            <a:endParaRPr lang="pt-PT" sz="1600" dirty="0" smtClean="0"/>
          </a:p>
          <a:p>
            <a:pPr lvl="0"/>
            <a:r>
              <a:rPr lang="pt-PT" sz="1600" b="1" dirty="0" smtClean="0">
                <a:sym typeface="Wingdings"/>
              </a:rPr>
              <a:t> </a:t>
            </a:r>
            <a:r>
              <a:rPr lang="pt-PT" sz="1600" b="1" dirty="0" smtClean="0">
                <a:solidFill>
                  <a:srgbClr val="00B050"/>
                </a:solidFill>
                <a:latin typeface="Arial Rounded MT Bold" pitchFamily="34" charset="0"/>
              </a:rPr>
              <a:t>terminais</a:t>
            </a:r>
            <a:r>
              <a:rPr lang="pt-PT" sz="1600" dirty="0" smtClean="0">
                <a:latin typeface="Arial Rounded MT Bold" pitchFamily="34" charset="0"/>
              </a:rPr>
              <a:t> (</a:t>
            </a:r>
            <a:r>
              <a:rPr lang="pt-PT" sz="1600" b="1" i="1" dirty="0" smtClean="0">
                <a:latin typeface="Arial Rounded MT Bold" pitchFamily="34" charset="0"/>
              </a:rPr>
              <a:t>terminal </a:t>
            </a:r>
            <a:r>
              <a:rPr lang="pt-PT" sz="1600" b="1" i="1" dirty="0" err="1" smtClean="0">
                <a:latin typeface="Arial Rounded MT Bold" pitchFamily="34" charset="0"/>
              </a:rPr>
              <a:t>operations</a:t>
            </a:r>
            <a:r>
              <a:rPr lang="pt-PT" sz="1600" dirty="0" smtClean="0">
                <a:latin typeface="Arial Rounded MT Bold" pitchFamily="34" charset="0"/>
              </a:rPr>
              <a:t>): trabalham sobre uma </a:t>
            </a:r>
            <a:r>
              <a:rPr lang="pt-PT" sz="1600" i="1" dirty="0" err="1" smtClean="0">
                <a:latin typeface="Arial Rounded MT Bold" pitchFamily="34" charset="0"/>
              </a:rPr>
              <a:t>stream</a:t>
            </a:r>
            <a:r>
              <a:rPr lang="pt-PT" sz="1600" dirty="0" smtClean="0">
                <a:latin typeface="Arial Rounded MT Bold" pitchFamily="34" charset="0"/>
              </a:rPr>
              <a:t> e dão como resultado um objecto de outro tipo qualquer ou até </a:t>
            </a:r>
            <a:r>
              <a:rPr lang="pt-PT" sz="1600" dirty="0" err="1" smtClean="0">
                <a:latin typeface="Arial Rounded MT Bold" pitchFamily="34" charset="0"/>
              </a:rPr>
              <a:t>void</a:t>
            </a:r>
            <a:r>
              <a:rPr lang="pt-PT" sz="1600" dirty="0" smtClean="0">
                <a:latin typeface="Arial Rounded MT Bold" pitchFamily="34" charset="0"/>
              </a:rPr>
              <a:t>, cf. </a:t>
            </a:r>
            <a:r>
              <a:rPr lang="pt-PT" sz="1600" dirty="0" err="1" smtClean="0">
                <a:solidFill>
                  <a:srgbClr val="FF0000"/>
                </a:solidFill>
                <a:latin typeface="Arial Rounded MT Bold" pitchFamily="34" charset="0"/>
              </a:rPr>
              <a:t>forEach</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reduce</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collect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sum</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max</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count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matchAny</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findFirst</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anyMatch</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allMatch</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noneMatch</a:t>
            </a:r>
            <a:r>
              <a:rPr lang="pt-PT" sz="1600" dirty="0" smtClean="0">
                <a:solidFill>
                  <a:srgbClr val="FF0000"/>
                </a:solidFill>
                <a:latin typeface="Arial Rounded MT Bold" pitchFamily="34" charset="0"/>
              </a:rPr>
              <a:t>, </a:t>
            </a:r>
            <a:r>
              <a:rPr lang="pt-PT" sz="1600" dirty="0" err="1" smtClean="0">
                <a:solidFill>
                  <a:srgbClr val="FF0000"/>
                </a:solidFill>
                <a:latin typeface="Arial Rounded MT Bold" pitchFamily="34" charset="0"/>
              </a:rPr>
              <a:t>findAny</a:t>
            </a:r>
            <a:r>
              <a:rPr lang="pt-PT" sz="1600" dirty="0" smtClean="0">
                <a:latin typeface="Arial Rounded MT Bold" pitchFamily="34" charset="0"/>
              </a:rPr>
              <a:t>, etc.</a:t>
            </a:r>
          </a:p>
          <a:p>
            <a:endParaRPr lang="pt-PT" sz="1600" dirty="0" smtClean="0"/>
          </a:p>
          <a:p>
            <a:r>
              <a:rPr lang="pt-PT" sz="1600" dirty="0" smtClean="0">
                <a:solidFill>
                  <a:srgbClr val="00B0F0"/>
                </a:solidFill>
                <a:latin typeface="Arial Rounded MT Bold" pitchFamily="34" charset="0"/>
              </a:rPr>
              <a:t>As operações intermédias, que devolvem </a:t>
            </a:r>
            <a:r>
              <a:rPr lang="pt-PT" sz="1600" dirty="0" err="1" smtClean="0">
                <a:latin typeface="Arial Rounded MT Bold" pitchFamily="34" charset="0"/>
              </a:rPr>
              <a:t>streams</a:t>
            </a:r>
            <a:r>
              <a:rPr lang="pt-PT" sz="1600" dirty="0" smtClean="0">
                <a:solidFill>
                  <a:srgbClr val="00B0F0"/>
                </a:solidFill>
                <a:latin typeface="Arial Rounded MT Bold" pitchFamily="34" charset="0"/>
              </a:rPr>
              <a:t>, podem ser encadeadas umas nas outras, oferecendo uma forma de programar baseada em </a:t>
            </a:r>
            <a:r>
              <a:rPr lang="pt-PT" sz="1600" b="1" dirty="0" smtClean="0">
                <a:solidFill>
                  <a:srgbClr val="C00000"/>
                </a:solidFill>
                <a:latin typeface="Arial Rounded MT Bold" pitchFamily="34" charset="0"/>
              </a:rPr>
              <a:t>pipelines</a:t>
            </a:r>
            <a:r>
              <a:rPr lang="pt-PT" sz="1600" dirty="0" smtClean="0">
                <a:solidFill>
                  <a:srgbClr val="00B0F0"/>
                </a:solidFill>
                <a:latin typeface="Arial Rounded MT Bold" pitchFamily="34" charset="0"/>
              </a:rPr>
              <a:t>.</a:t>
            </a:r>
            <a:endParaRPr lang="pt-PT" sz="1600" dirty="0">
              <a:solidFill>
                <a:srgbClr val="00B0F0"/>
              </a:solidFill>
              <a:latin typeface="Arial Rounded MT Bold" pitchFamily="34" charset="0"/>
            </a:endParaRPr>
          </a:p>
        </p:txBody>
      </p:sp>
      <p:pic>
        <p:nvPicPr>
          <p:cNvPr id="14" name="Imagem 13" descr="java-streams.png"/>
          <p:cNvPicPr>
            <a:picLocks noChangeAspect="1"/>
          </p:cNvPicPr>
          <p:nvPr/>
        </p:nvPicPr>
        <p:blipFill>
          <a:blip r:embed="rId5" cstate="print"/>
          <a:stretch>
            <a:fillRect/>
          </a:stretch>
        </p:blipFill>
        <p:spPr>
          <a:xfrm>
            <a:off x="2000232" y="1500174"/>
            <a:ext cx="4714908" cy="2190014"/>
          </a:xfrm>
          <a:prstGeom prst="rect">
            <a:avLst/>
          </a:prstGeom>
        </p:spPr>
      </p:pic>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785786" y="3071810"/>
            <a:ext cx="8001056" cy="369332"/>
          </a:xfrm>
          <a:prstGeom prst="rect">
            <a:avLst/>
          </a:prstGeom>
          <a:noFill/>
          <a:ln w="9525" algn="ctr">
            <a:noFill/>
            <a:miter lim="800000"/>
            <a:headEnd/>
            <a:tailEnd/>
          </a:ln>
        </p:spPr>
        <p:txBody>
          <a:bodyPr wrap="squar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 diversos</a:t>
            </a:r>
          </a:p>
        </p:txBody>
      </p:sp>
      <p:pic>
        <p:nvPicPr>
          <p:cNvPr id="12" name="Picture 3" descr="C:\Users\asus\Desktop\JAVA8\FILTER_COUNT2.jpg"/>
          <p:cNvPicPr>
            <a:picLocks noChangeAspect="1" noChangeArrowheads="1"/>
          </p:cNvPicPr>
          <p:nvPr/>
        </p:nvPicPr>
        <p:blipFill>
          <a:blip r:embed="rId5" cstate="print"/>
          <a:srcRect/>
          <a:stretch>
            <a:fillRect/>
          </a:stretch>
        </p:blipFill>
        <p:spPr bwMode="auto">
          <a:xfrm>
            <a:off x="1714480" y="1785926"/>
            <a:ext cx="5255985" cy="1285884"/>
          </a:xfrm>
          <a:prstGeom prst="rect">
            <a:avLst/>
          </a:prstGeom>
          <a:noFill/>
        </p:spPr>
      </p:pic>
      <p:sp>
        <p:nvSpPr>
          <p:cNvPr id="14" name="CaixaDeTexto 13"/>
          <p:cNvSpPr txBox="1"/>
          <p:nvPr/>
        </p:nvSpPr>
        <p:spPr>
          <a:xfrm>
            <a:off x="714348" y="3000372"/>
            <a:ext cx="8143932" cy="2862322"/>
          </a:xfrm>
          <a:prstGeom prst="rect">
            <a:avLst/>
          </a:prstGeom>
          <a:noFill/>
        </p:spPr>
        <p:txBody>
          <a:bodyPr wrap="square" rtlCol="0">
            <a:spAutoFit/>
          </a:bodyPr>
          <a:lstStyle/>
          <a:p>
            <a:r>
              <a:rPr lang="pt-PT" dirty="0" err="1" smtClean="0">
                <a:latin typeface="Arial Rounded MT Bold" pitchFamily="34" charset="0"/>
              </a:rPr>
              <a:t>List&lt;Integer</a:t>
            </a:r>
            <a:r>
              <a:rPr lang="pt-PT" dirty="0" smtClean="0">
                <a:latin typeface="Arial Rounded MT Bold" pitchFamily="34" charset="0"/>
              </a:rPr>
              <a:t>&gt; </a:t>
            </a:r>
            <a:r>
              <a:rPr lang="pt-PT" dirty="0" err="1" smtClean="0">
                <a:latin typeface="Arial Rounded MT Bold" pitchFamily="34" charset="0"/>
              </a:rPr>
              <a:t>intList</a:t>
            </a:r>
            <a:r>
              <a:rPr lang="pt-PT" dirty="0" smtClean="0">
                <a:latin typeface="Arial Rounded MT Bold" pitchFamily="34" charset="0"/>
              </a:rPr>
              <a:t> = </a:t>
            </a:r>
            <a:r>
              <a:rPr lang="pt-PT" dirty="0" err="1" smtClean="0">
                <a:latin typeface="Arial Rounded MT Bold" pitchFamily="34" charset="0"/>
              </a:rPr>
              <a:t>Arrays.asList</a:t>
            </a:r>
            <a:r>
              <a:rPr lang="pt-PT" dirty="0" smtClean="0">
                <a:latin typeface="Arial Rounded MT Bold" pitchFamily="34" charset="0"/>
              </a:rPr>
              <a:t>(1, 3, 5, 7, 12, 22); </a:t>
            </a:r>
          </a:p>
          <a:p>
            <a:endParaRPr lang="pt-PT" dirty="0" smtClean="0">
              <a:latin typeface="Arial Rounded MT Bold" pitchFamily="34" charset="0"/>
            </a:endParaRPr>
          </a:p>
          <a:p>
            <a:r>
              <a:rPr lang="pt-PT" dirty="0" smtClean="0">
                <a:solidFill>
                  <a:schemeClr val="bg1">
                    <a:lumMod val="75000"/>
                  </a:schemeClr>
                </a:solidFill>
                <a:latin typeface="Arial Rounded MT Bold" pitchFamily="34" charset="0"/>
              </a:rPr>
              <a:t>// </a:t>
            </a:r>
            <a:r>
              <a:rPr lang="pt-PT" dirty="0" err="1" smtClean="0">
                <a:solidFill>
                  <a:schemeClr val="bg1">
                    <a:lumMod val="75000"/>
                  </a:schemeClr>
                </a:solidFill>
                <a:latin typeface="Arial Rounded MT Bold" pitchFamily="34" charset="0"/>
              </a:rPr>
              <a:t>sequencial</a:t>
            </a:r>
            <a:endParaRPr lang="pt-PT" dirty="0" smtClean="0">
              <a:solidFill>
                <a:schemeClr val="bg1">
                  <a:lumMod val="75000"/>
                </a:schemeClr>
              </a:solidFill>
              <a:latin typeface="Arial Rounded MT Bold" pitchFamily="34" charset="0"/>
            </a:endParaRPr>
          </a:p>
          <a:p>
            <a:r>
              <a:rPr lang="pt-PT" dirty="0" err="1" smtClean="0">
                <a:latin typeface="Arial Rounded MT Bold" pitchFamily="34" charset="0"/>
              </a:rPr>
              <a:t>int</a:t>
            </a:r>
            <a:r>
              <a:rPr lang="pt-PT" dirty="0" smtClean="0">
                <a:latin typeface="Arial Rounded MT Bold" pitchFamily="34" charset="0"/>
              </a:rPr>
              <a:t> soma = </a:t>
            </a:r>
            <a:r>
              <a:rPr lang="pt-PT" dirty="0" err="1" smtClean="0">
                <a:latin typeface="Arial Rounded MT Bold" pitchFamily="34" charset="0"/>
              </a:rPr>
              <a:t>intList.stream</a:t>
            </a:r>
            <a:r>
              <a:rPr lang="pt-PT" dirty="0" smtClean="0">
                <a:latin typeface="Arial Rounded MT Bold" pitchFamily="34" charset="0"/>
              </a:rPr>
              <a:t>().</a:t>
            </a:r>
            <a:r>
              <a:rPr lang="pt-PT" dirty="0" err="1" smtClean="0">
                <a:latin typeface="Arial Rounded MT Bold" pitchFamily="34" charset="0"/>
              </a:rPr>
              <a:t>reduce</a:t>
            </a:r>
            <a:r>
              <a:rPr lang="pt-PT" dirty="0" smtClean="0">
                <a:latin typeface="Arial Rounded MT Bold" pitchFamily="34" charset="0"/>
              </a:rPr>
              <a:t>(0, </a:t>
            </a:r>
            <a:r>
              <a:rPr lang="pt-PT" dirty="0" err="1" smtClean="0">
                <a:latin typeface="Arial Rounded MT Bold" pitchFamily="34" charset="0"/>
              </a:rPr>
              <a:t>Integer</a:t>
            </a:r>
            <a:r>
              <a:rPr lang="pt-PT" dirty="0" smtClean="0">
                <a:latin typeface="Arial Rounded MT Bold" pitchFamily="34" charset="0"/>
              </a:rPr>
              <a:t>::</a:t>
            </a:r>
            <a:r>
              <a:rPr lang="pt-PT" dirty="0" err="1" smtClean="0">
                <a:latin typeface="Arial Rounded MT Bold" pitchFamily="34" charset="0"/>
              </a:rPr>
              <a:t>sum</a:t>
            </a:r>
            <a:r>
              <a:rPr lang="pt-PT" dirty="0" smtClean="0">
                <a:latin typeface="Arial Rounded MT Bold" pitchFamily="34" charset="0"/>
              </a:rPr>
              <a:t>);</a:t>
            </a:r>
          </a:p>
          <a:p>
            <a:endParaRPr lang="pt-PT" dirty="0" smtClean="0">
              <a:latin typeface="Arial Rounded MT Bold" pitchFamily="34" charset="0"/>
            </a:endParaRPr>
          </a:p>
          <a:p>
            <a:r>
              <a:rPr lang="pt-PT" dirty="0" err="1" smtClean="0">
                <a:latin typeface="Arial Rounded MT Bold" pitchFamily="34" charset="0"/>
              </a:rPr>
              <a:t>intList.stream</a:t>
            </a:r>
            <a:r>
              <a:rPr lang="pt-PT" dirty="0" smtClean="0">
                <a:latin typeface="Arial Rounded MT Bold" pitchFamily="34" charset="0"/>
              </a:rPr>
              <a:t>()</a:t>
            </a:r>
          </a:p>
          <a:p>
            <a:r>
              <a:rPr lang="pt-PT" dirty="0" smtClean="0">
                <a:latin typeface="Arial Rounded MT Bold" pitchFamily="34" charset="0"/>
              </a:rPr>
              <a:t>            .</a:t>
            </a:r>
            <a:r>
              <a:rPr lang="pt-PT" dirty="0" err="1" smtClean="0">
                <a:latin typeface="Arial Rounded MT Bold" pitchFamily="34" charset="0"/>
              </a:rPr>
              <a:t>forEach</a:t>
            </a:r>
            <a:r>
              <a:rPr lang="pt-PT" dirty="0" smtClean="0">
                <a:latin typeface="Arial Rounded MT Bold" pitchFamily="34" charset="0"/>
              </a:rPr>
              <a:t>(i -&gt; </a:t>
            </a:r>
            <a:r>
              <a:rPr lang="pt-PT" dirty="0" err="1" smtClean="0">
                <a:latin typeface="Arial Rounded MT Bold" pitchFamily="34" charset="0"/>
              </a:rPr>
              <a:t>System.out.println</a:t>
            </a:r>
            <a:r>
              <a:rPr lang="pt-PT" dirty="0" smtClean="0">
                <a:latin typeface="Arial Rounded MT Bold" pitchFamily="34" charset="0"/>
              </a:rPr>
              <a:t>(i));</a:t>
            </a:r>
          </a:p>
          <a:p>
            <a:endParaRPr lang="pt-PT" dirty="0" smtClean="0">
              <a:latin typeface="Arial Rounded MT Bold" pitchFamily="34" charset="0"/>
            </a:endParaRPr>
          </a:p>
          <a:p>
            <a:r>
              <a:rPr lang="pt-PT" dirty="0" smtClean="0">
                <a:solidFill>
                  <a:schemeClr val="bg1">
                    <a:lumMod val="75000"/>
                  </a:schemeClr>
                </a:solidFill>
                <a:latin typeface="Arial Rounded MT Bold" pitchFamily="34" charset="0"/>
              </a:rPr>
              <a:t>// com paralelismo</a:t>
            </a:r>
          </a:p>
          <a:p>
            <a:r>
              <a:rPr lang="pt-PT" dirty="0" err="1" smtClean="0">
                <a:latin typeface="Arial Rounded MT Bold" pitchFamily="34" charset="0"/>
              </a:rPr>
              <a:t>int</a:t>
            </a:r>
            <a:r>
              <a:rPr lang="pt-PT" dirty="0" smtClean="0">
                <a:latin typeface="Arial Rounded MT Bold" pitchFamily="34" charset="0"/>
              </a:rPr>
              <a:t> </a:t>
            </a:r>
            <a:r>
              <a:rPr lang="pt-PT" dirty="0" err="1" smtClean="0">
                <a:latin typeface="Arial Rounded MT Bold" pitchFamily="34" charset="0"/>
              </a:rPr>
              <a:t>totalSoma</a:t>
            </a:r>
            <a:r>
              <a:rPr lang="pt-PT" dirty="0" smtClean="0">
                <a:latin typeface="Arial Rounded MT Bold" pitchFamily="34" charset="0"/>
              </a:rPr>
              <a:t> = </a:t>
            </a:r>
            <a:r>
              <a:rPr lang="pt-PT" dirty="0" err="1" smtClean="0">
                <a:latin typeface="Arial Rounded MT Bold" pitchFamily="34" charset="0"/>
              </a:rPr>
              <a:t>intList.</a:t>
            </a:r>
            <a:r>
              <a:rPr lang="pt-PT" dirty="0" err="1" smtClean="0">
                <a:solidFill>
                  <a:srgbClr val="00B0F0"/>
                </a:solidFill>
                <a:latin typeface="Arial Rounded MT Bold" pitchFamily="34" charset="0"/>
              </a:rPr>
              <a:t>parallelStream</a:t>
            </a:r>
            <a:r>
              <a:rPr lang="pt-PT" dirty="0" smtClean="0">
                <a:solidFill>
                  <a:srgbClr val="00B0F0"/>
                </a:solidFill>
                <a:latin typeface="Arial Rounded MT Bold" pitchFamily="34" charset="0"/>
              </a:rPr>
              <a:t>()</a:t>
            </a:r>
            <a:r>
              <a:rPr lang="pt-PT" dirty="0" smtClean="0">
                <a:latin typeface="Arial Rounded MT Bold" pitchFamily="34" charset="0"/>
              </a:rPr>
              <a:t>.</a:t>
            </a:r>
            <a:r>
              <a:rPr lang="pt-PT" dirty="0" err="1" smtClean="0">
                <a:latin typeface="Arial Rounded MT Bold" pitchFamily="34" charset="0"/>
              </a:rPr>
              <a:t>reduce</a:t>
            </a:r>
            <a:r>
              <a:rPr lang="pt-PT" dirty="0" smtClean="0">
                <a:latin typeface="Arial Rounded MT Bold" pitchFamily="34" charset="0"/>
              </a:rPr>
              <a:t>(0, </a:t>
            </a:r>
            <a:r>
              <a:rPr lang="pt-PT" dirty="0" err="1" smtClean="0">
                <a:latin typeface="Arial Rounded MT Bold" pitchFamily="34" charset="0"/>
              </a:rPr>
              <a:t>Integer</a:t>
            </a:r>
            <a:r>
              <a:rPr lang="pt-PT" dirty="0" smtClean="0">
                <a:latin typeface="Arial Rounded MT Bold" pitchFamily="34" charset="0"/>
              </a:rPr>
              <a:t>::</a:t>
            </a:r>
            <a:r>
              <a:rPr lang="pt-PT" dirty="0" err="1" smtClean="0">
                <a:latin typeface="Arial Rounded MT Bold" pitchFamily="34" charset="0"/>
              </a:rPr>
              <a:t>sum</a:t>
            </a:r>
            <a:r>
              <a:rPr lang="pt-PT" dirty="0" smtClean="0">
                <a:latin typeface="Arial Rounded MT Bold" pitchFamily="34" charset="0"/>
              </a:rPr>
              <a:t>); </a:t>
            </a:r>
            <a:endParaRPr lang="pt-PT" dirty="0">
              <a:latin typeface="Arial Rounded MT Bold" pitchFamily="34" charset="0"/>
            </a:endParaRPr>
          </a:p>
        </p:txBody>
      </p:sp>
      <p:sp>
        <p:nvSpPr>
          <p:cNvPr id="19" name="Rectângulo 18"/>
          <p:cNvSpPr/>
          <p:nvPr/>
        </p:nvSpPr>
        <p:spPr>
          <a:xfrm>
            <a:off x="6072198" y="2143116"/>
            <a:ext cx="1357322" cy="276999"/>
          </a:xfrm>
          <a:prstGeom prst="rect">
            <a:avLst/>
          </a:prstGeom>
        </p:spPr>
        <p:txBody>
          <a:bodyPr wrap="square">
            <a:spAutoFit/>
          </a:bodyPr>
          <a:lstStyle/>
          <a:p>
            <a:r>
              <a:rPr lang="pt-PT" sz="1200" dirty="0" err="1" smtClean="0">
                <a:latin typeface="Arial Rounded MT Bold" pitchFamily="34" charset="0"/>
              </a:rPr>
              <a:t>reduce</a:t>
            </a:r>
            <a:endParaRPr lang="pt-PT" sz="1200" dirty="0"/>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a:t>
            </a:r>
          </a:p>
        </p:txBody>
      </p:sp>
      <p:sp>
        <p:nvSpPr>
          <p:cNvPr id="13" name="CaixaDeTexto 12"/>
          <p:cNvSpPr txBox="1"/>
          <p:nvPr/>
        </p:nvSpPr>
        <p:spPr>
          <a:xfrm>
            <a:off x="500034" y="3643314"/>
            <a:ext cx="8429684" cy="1323439"/>
          </a:xfrm>
          <a:prstGeom prst="rect">
            <a:avLst/>
          </a:prstGeom>
          <a:noFill/>
          <a:ln w="22225">
            <a:solidFill>
              <a:srgbClr val="777777"/>
            </a:solidFill>
          </a:ln>
        </p:spPr>
        <p:txBody>
          <a:bodyPr wrap="square" rtlCol="0">
            <a:spAutoFit/>
          </a:bodyPr>
          <a:lstStyle/>
          <a:p>
            <a:r>
              <a:rPr lang="pt-PT" sz="1600" b="1" dirty="0" err="1" smtClean="0">
                <a:solidFill>
                  <a:srgbClr val="00B0F0"/>
                </a:solidFill>
                <a:latin typeface="Arial Rounded MT Bold" pitchFamily="34" charset="0"/>
              </a:rPr>
              <a:t>public</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double</a:t>
            </a:r>
            <a:r>
              <a:rPr lang="pt-PT" sz="1600" b="1" dirty="0" smtClean="0">
                <a:solidFill>
                  <a:srgbClr val="00B0F0"/>
                </a:solidFill>
                <a:latin typeface="Arial Rounded MT Bold" pitchFamily="34" charset="0"/>
              </a:rPr>
              <a:t> totalSalarios8()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return</a:t>
            </a:r>
            <a:r>
              <a:rPr lang="pt-PT" sz="1600" b="1" dirty="0" smtClean="0">
                <a:solidFill>
                  <a:srgbClr val="00B0F0"/>
                </a:solidFill>
                <a:latin typeface="Arial Rounded MT Bold" pitchFamily="34" charset="0"/>
              </a:rPr>
              <a:t> </a:t>
            </a:r>
            <a:r>
              <a:rPr lang="pt-PT" sz="1600" b="1" dirty="0" err="1" smtClean="0">
                <a:solidFill>
                  <a:srgbClr val="FF3300"/>
                </a:solidFill>
                <a:latin typeface="Arial Rounded MT Bold" pitchFamily="34" charset="0"/>
              </a:rPr>
              <a:t>emps</a:t>
            </a:r>
            <a:r>
              <a:rPr lang="pt-PT" sz="1600" b="1" dirty="0" err="1" smtClean="0">
                <a:solidFill>
                  <a:srgbClr val="00B0F0"/>
                </a:solidFill>
                <a:latin typeface="Arial Rounded MT Bold" pitchFamily="34" charset="0"/>
              </a:rPr>
              <a:t>.stream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mapToDouble</a:t>
            </a:r>
            <a:r>
              <a:rPr lang="pt-PT" sz="1600" b="1" dirty="0" smtClean="0">
                <a:solidFill>
                  <a:srgbClr val="00B0F0"/>
                </a:solidFill>
                <a:latin typeface="Arial Rounded MT Bold" pitchFamily="34" charset="0"/>
              </a:rPr>
              <a:t>(e -&gt; </a:t>
            </a:r>
            <a:r>
              <a:rPr lang="pt-PT" sz="1600" b="1" dirty="0" err="1" smtClean="0">
                <a:solidFill>
                  <a:srgbClr val="00B0F0"/>
                </a:solidFill>
                <a:latin typeface="Arial Rounded MT Bold" pitchFamily="34" charset="0"/>
              </a:rPr>
              <a:t>e.salario</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sum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p>
        </p:txBody>
      </p:sp>
      <p:sp>
        <p:nvSpPr>
          <p:cNvPr id="20" name="CaixaDeTexto 19"/>
          <p:cNvSpPr txBox="1"/>
          <p:nvPr/>
        </p:nvSpPr>
        <p:spPr>
          <a:xfrm>
            <a:off x="500034" y="1714488"/>
            <a:ext cx="8358246" cy="1569660"/>
          </a:xfrm>
          <a:prstGeom prst="rect">
            <a:avLst/>
          </a:prstGeom>
          <a:noFill/>
          <a:ln w="22225">
            <a:solidFill>
              <a:srgbClr val="CC3300"/>
            </a:solidFill>
          </a:ln>
        </p:spPr>
        <p:txBody>
          <a:bodyPr wrap="square" rtlCol="0">
            <a:spAutoFit/>
          </a:bodyPr>
          <a:lstStyle/>
          <a:p>
            <a:r>
              <a:rPr lang="pt-PT" sz="1600" dirty="0" smtClean="0">
                <a:latin typeface="Arial Rounded MT Bold" pitchFamily="34" charset="0"/>
              </a:rPr>
              <a:t> </a:t>
            </a:r>
            <a:r>
              <a:rPr lang="pt-PT" sz="1600" dirty="0" err="1" smtClean="0">
                <a:latin typeface="Arial Rounded MT Bold" pitchFamily="34" charset="0"/>
              </a:rPr>
              <a:t>public</a:t>
            </a:r>
            <a:r>
              <a:rPr lang="pt-PT" sz="1600" dirty="0" smtClean="0">
                <a:latin typeface="Arial Rounded MT Bold" pitchFamily="34" charset="0"/>
              </a:rPr>
              <a:t> </a:t>
            </a:r>
            <a:r>
              <a:rPr lang="pt-PT" sz="1600" dirty="0" err="1" smtClean="0">
                <a:latin typeface="Arial Rounded MT Bold" pitchFamily="34" charset="0"/>
              </a:rPr>
              <a:t>double</a:t>
            </a:r>
            <a:r>
              <a:rPr lang="pt-PT" sz="1600" dirty="0" smtClean="0">
                <a:latin typeface="Arial Rounded MT Bold" pitchFamily="34" charset="0"/>
              </a:rPr>
              <a:t> </a:t>
            </a:r>
            <a:r>
              <a:rPr lang="pt-PT" sz="1600" dirty="0" err="1" smtClean="0">
                <a:latin typeface="Arial Rounded MT Bold" pitchFamily="34" charset="0"/>
              </a:rPr>
              <a:t>totalSalarios</a:t>
            </a:r>
            <a:r>
              <a:rPr lang="pt-PT" sz="1600" dirty="0" smtClean="0">
                <a:latin typeface="Arial Rounded MT Bold" pitchFamily="34" charset="0"/>
              </a:rPr>
              <a:t>() {</a:t>
            </a:r>
          </a:p>
          <a:p>
            <a:r>
              <a:rPr lang="pt-PT" sz="1600" dirty="0" smtClean="0">
                <a:latin typeface="Arial Rounded MT Bold" pitchFamily="34" charset="0"/>
              </a:rPr>
              <a:t>      </a:t>
            </a:r>
            <a:r>
              <a:rPr lang="pt-PT" sz="1600" dirty="0" err="1" smtClean="0">
                <a:latin typeface="Arial Rounded MT Bold" pitchFamily="34" charset="0"/>
              </a:rPr>
              <a:t>double</a:t>
            </a:r>
            <a:r>
              <a:rPr lang="pt-PT" sz="1600" dirty="0" smtClean="0">
                <a:latin typeface="Arial Rounded MT Bold" pitchFamily="34" charset="0"/>
              </a:rPr>
              <a:t> total = 0.0;</a:t>
            </a:r>
          </a:p>
          <a:p>
            <a:r>
              <a:rPr lang="pt-PT" sz="1600" dirty="0" smtClean="0">
                <a:latin typeface="Arial Rounded MT Bold" pitchFamily="34" charset="0"/>
              </a:rPr>
              <a:t>      for(Empregado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solidFill>
                  <a:srgbClr val="FF3300"/>
                </a:solidFill>
                <a:latin typeface="Arial Rounded MT Bold" pitchFamily="34" charset="0"/>
              </a:rPr>
              <a:t>emps</a:t>
            </a:r>
            <a:r>
              <a:rPr lang="pt-PT" sz="1600" dirty="0" smtClean="0">
                <a:latin typeface="Arial Rounded MT Bold" pitchFamily="34" charset="0"/>
              </a:rPr>
              <a:t>) </a:t>
            </a:r>
          </a:p>
          <a:p>
            <a:r>
              <a:rPr lang="pt-PT" sz="1600" dirty="0" smtClean="0">
                <a:latin typeface="Arial Rounded MT Bold" pitchFamily="34" charset="0"/>
              </a:rPr>
              <a:t>               total += </a:t>
            </a:r>
            <a:r>
              <a:rPr lang="pt-PT" sz="1600" dirty="0" err="1" smtClean="0">
                <a:latin typeface="Arial Rounded MT Bold" pitchFamily="34" charset="0"/>
              </a:rPr>
              <a:t>emp.salario</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return</a:t>
            </a:r>
            <a:r>
              <a:rPr lang="pt-PT" sz="1600" dirty="0" smtClean="0">
                <a:latin typeface="Arial Rounded MT Bold" pitchFamily="34" charset="0"/>
              </a:rPr>
              <a:t> total;</a:t>
            </a:r>
          </a:p>
          <a:p>
            <a:r>
              <a:rPr lang="pt-PT" sz="1600" dirty="0" smtClean="0">
                <a:latin typeface="Arial Rounded MT Bold" pitchFamily="34" charset="0"/>
              </a:rPr>
              <a:t>  }</a:t>
            </a:r>
          </a:p>
        </p:txBody>
      </p:sp>
      <p:sp>
        <p:nvSpPr>
          <p:cNvPr id="21" name="CaixaDeTexto 20"/>
          <p:cNvSpPr txBox="1"/>
          <p:nvPr/>
        </p:nvSpPr>
        <p:spPr>
          <a:xfrm>
            <a:off x="500034" y="5214950"/>
            <a:ext cx="8429684" cy="1077218"/>
          </a:xfrm>
          <a:prstGeom prst="rect">
            <a:avLst/>
          </a:prstGeom>
          <a:noFill/>
          <a:ln w="22225">
            <a:solidFill>
              <a:srgbClr val="777777"/>
            </a:solidFill>
          </a:ln>
        </p:spPr>
        <p:txBody>
          <a:bodyPr wrap="square" rtlCol="0">
            <a:spAutoFit/>
          </a:bodyPr>
          <a:lstStyle/>
          <a:p>
            <a:r>
              <a:rPr lang="pt-PT" sz="1600" b="1" dirty="0" err="1" smtClean="0">
                <a:solidFill>
                  <a:srgbClr val="0070C0"/>
                </a:solidFill>
                <a:latin typeface="Arial Rounded MT Bold" pitchFamily="34" charset="0"/>
              </a:rPr>
              <a:t>public</a:t>
            </a:r>
            <a:r>
              <a:rPr lang="pt-PT" sz="1600" b="1" dirty="0" smtClean="0">
                <a:solidFill>
                  <a:srgbClr val="0070C0"/>
                </a:solidFill>
                <a:latin typeface="Arial Rounded MT Bold" pitchFamily="34" charset="0"/>
              </a:rPr>
              <a:t> </a:t>
            </a:r>
            <a:r>
              <a:rPr lang="pt-PT" sz="1600" b="1" dirty="0" err="1" smtClean="0">
                <a:solidFill>
                  <a:srgbClr val="0070C0"/>
                </a:solidFill>
                <a:latin typeface="Arial Rounded MT Bold" pitchFamily="34" charset="0"/>
              </a:rPr>
              <a:t>double</a:t>
            </a:r>
            <a:r>
              <a:rPr lang="pt-PT" sz="1600" b="1" dirty="0" smtClean="0">
                <a:solidFill>
                  <a:srgbClr val="0070C0"/>
                </a:solidFill>
                <a:latin typeface="Arial Rounded MT Bold" pitchFamily="34" charset="0"/>
              </a:rPr>
              <a:t> totalSalarios8A() {</a:t>
            </a:r>
            <a:endParaRPr lang="pt-PT" sz="1600" dirty="0" smtClean="0">
              <a:solidFill>
                <a:srgbClr val="0070C0"/>
              </a:solidFill>
              <a:latin typeface="Arial Rounded MT Bold" pitchFamily="34" charset="0"/>
            </a:endParaRPr>
          </a:p>
          <a:p>
            <a:r>
              <a:rPr lang="pt-PT" sz="1600" b="1" dirty="0" smtClean="0">
                <a:solidFill>
                  <a:srgbClr val="0070C0"/>
                </a:solidFill>
                <a:latin typeface="Arial Rounded MT Bold" pitchFamily="34" charset="0"/>
              </a:rPr>
              <a:t>       </a:t>
            </a:r>
            <a:r>
              <a:rPr lang="pt-PT" sz="1600" b="1" dirty="0" err="1" smtClean="0">
                <a:solidFill>
                  <a:srgbClr val="0070C0"/>
                </a:solidFill>
                <a:latin typeface="Arial Rounded MT Bold" pitchFamily="34" charset="0"/>
              </a:rPr>
              <a:t>return</a:t>
            </a:r>
            <a:r>
              <a:rPr lang="pt-PT" sz="1600" b="1" dirty="0" smtClean="0">
                <a:solidFill>
                  <a:srgbClr val="0070C0"/>
                </a:solidFill>
                <a:latin typeface="Arial Rounded MT Bold" pitchFamily="34" charset="0"/>
              </a:rPr>
              <a:t> </a:t>
            </a:r>
            <a:r>
              <a:rPr lang="pt-PT" sz="1600" b="1" dirty="0" err="1" smtClean="0">
                <a:solidFill>
                  <a:srgbClr val="FF3300"/>
                </a:solidFill>
                <a:latin typeface="Arial Rounded MT Bold" pitchFamily="34" charset="0"/>
              </a:rPr>
              <a:t>emps</a:t>
            </a:r>
            <a:r>
              <a:rPr lang="pt-PT" sz="1600" b="1" dirty="0" err="1" smtClean="0">
                <a:solidFill>
                  <a:srgbClr val="0070C0"/>
                </a:solidFill>
                <a:latin typeface="Arial Rounded MT Bold" pitchFamily="34" charset="0"/>
              </a:rPr>
              <a:t>.stream</a:t>
            </a:r>
            <a:r>
              <a:rPr lang="pt-PT" sz="1600" b="1" dirty="0" smtClean="0">
                <a:solidFill>
                  <a:srgbClr val="0070C0"/>
                </a:solidFill>
                <a:latin typeface="Arial Rounded MT Bold" pitchFamily="34" charset="0"/>
              </a:rPr>
              <a:t>()</a:t>
            </a:r>
            <a:endParaRPr lang="pt-PT" sz="1600" dirty="0" smtClean="0">
              <a:solidFill>
                <a:srgbClr val="0070C0"/>
              </a:solidFill>
              <a:latin typeface="Arial Rounded MT Bold" pitchFamily="34" charset="0"/>
            </a:endParaRPr>
          </a:p>
          <a:p>
            <a:r>
              <a:rPr lang="pt-PT" sz="1600" b="1" dirty="0" smtClean="0">
                <a:solidFill>
                  <a:srgbClr val="0070C0"/>
                </a:solidFill>
                <a:latin typeface="Arial Rounded MT Bold" pitchFamily="34" charset="0"/>
              </a:rPr>
              <a:t>         .</a:t>
            </a:r>
            <a:r>
              <a:rPr lang="pt-PT" sz="1600" b="1" dirty="0" err="1" smtClean="0">
                <a:solidFill>
                  <a:srgbClr val="0070C0"/>
                </a:solidFill>
                <a:latin typeface="Arial Rounded MT Bold" pitchFamily="34" charset="0"/>
              </a:rPr>
              <a:t>collect</a:t>
            </a:r>
            <a:r>
              <a:rPr lang="pt-PT" sz="1600" b="1" dirty="0" smtClean="0">
                <a:solidFill>
                  <a:srgbClr val="0070C0"/>
                </a:solidFill>
                <a:latin typeface="Arial Rounded MT Bold" pitchFamily="34" charset="0"/>
              </a:rPr>
              <a:t>(</a:t>
            </a:r>
            <a:r>
              <a:rPr lang="pt-PT" sz="1600" b="1" dirty="0" err="1" smtClean="0">
                <a:solidFill>
                  <a:srgbClr val="0070C0"/>
                </a:solidFill>
                <a:latin typeface="Arial Rounded MT Bold" pitchFamily="34" charset="0"/>
              </a:rPr>
              <a:t>Collectors.summingDouble</a:t>
            </a:r>
            <a:r>
              <a:rPr lang="pt-PT" sz="1600" b="1" dirty="0" smtClean="0">
                <a:solidFill>
                  <a:srgbClr val="0070C0"/>
                </a:solidFill>
                <a:latin typeface="Arial Rounded MT Bold" pitchFamily="34" charset="0"/>
              </a:rPr>
              <a:t>(Empregado::</a:t>
            </a:r>
            <a:r>
              <a:rPr lang="pt-PT" sz="1600" b="1" dirty="0" err="1" smtClean="0">
                <a:solidFill>
                  <a:srgbClr val="0070C0"/>
                </a:solidFill>
                <a:latin typeface="Arial Rounded MT Bold" pitchFamily="34" charset="0"/>
              </a:rPr>
              <a:t>salario</a:t>
            </a:r>
            <a:r>
              <a:rPr lang="pt-PT" sz="1600" b="1" dirty="0" smtClean="0">
                <a:solidFill>
                  <a:srgbClr val="0070C0"/>
                </a:solidFill>
                <a:latin typeface="Arial Rounded MT Bold" pitchFamily="34" charset="0"/>
              </a:rPr>
              <a:t>));</a:t>
            </a:r>
            <a:endParaRPr lang="pt-PT" sz="1600" dirty="0" smtClean="0">
              <a:solidFill>
                <a:srgbClr val="0070C0"/>
              </a:solidFill>
              <a:latin typeface="Arial Rounded MT Bold" pitchFamily="34" charset="0"/>
            </a:endParaRPr>
          </a:p>
          <a:p>
            <a:r>
              <a:rPr lang="pt-PT" sz="1600" b="1" dirty="0" smtClean="0">
                <a:solidFill>
                  <a:srgbClr val="0070C0"/>
                </a:solidFill>
                <a:latin typeface="Arial Rounded MT Bold" pitchFamily="34" charset="0"/>
              </a:rPr>
              <a:t>  }</a:t>
            </a:r>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a:t>
            </a:r>
          </a:p>
        </p:txBody>
      </p:sp>
      <p:sp>
        <p:nvSpPr>
          <p:cNvPr id="20" name="CaixaDeTexto 19"/>
          <p:cNvSpPr txBox="1"/>
          <p:nvPr/>
        </p:nvSpPr>
        <p:spPr>
          <a:xfrm>
            <a:off x="500034" y="1714488"/>
            <a:ext cx="8358246" cy="2616101"/>
          </a:xfrm>
          <a:prstGeom prst="rect">
            <a:avLst/>
          </a:prstGeom>
          <a:noFill/>
          <a:ln w="22225">
            <a:solidFill>
              <a:srgbClr val="CC3300"/>
            </a:solidFill>
          </a:ln>
        </p:spPr>
        <p:txBody>
          <a:bodyPr wrap="square" rtlCol="0">
            <a:spAutoFit/>
          </a:bodyPr>
          <a:lstStyle/>
          <a:p>
            <a:r>
              <a:rPr lang="pt-PT" sz="1600" dirty="0" smtClean="0">
                <a:latin typeface="Arial Rounded MT Bold" pitchFamily="34" charset="0"/>
              </a:rPr>
              <a:t> </a:t>
            </a:r>
            <a:r>
              <a:rPr lang="pt-PT" sz="1600" dirty="0" err="1" smtClean="0">
                <a:latin typeface="Arial Rounded MT Bold" pitchFamily="34" charset="0"/>
              </a:rPr>
              <a:t>public</a:t>
            </a:r>
            <a:r>
              <a:rPr lang="pt-PT" sz="1600" dirty="0" smtClean="0">
                <a:latin typeface="Arial Rounded MT Bold" pitchFamily="34" charset="0"/>
              </a:rPr>
              <a:t> Empregado </a:t>
            </a:r>
            <a:r>
              <a:rPr lang="pt-PT" sz="1600" dirty="0" err="1" smtClean="0">
                <a:latin typeface="Arial Rounded MT Bold" pitchFamily="34" charset="0"/>
              </a:rPr>
              <a:t>daFichaEmp</a:t>
            </a:r>
            <a:r>
              <a:rPr lang="pt-PT" sz="1600" dirty="0" smtClean="0">
                <a:latin typeface="Arial Rounded MT Bold" pitchFamily="34" charset="0"/>
              </a:rPr>
              <a:t>(</a:t>
            </a:r>
            <a:r>
              <a:rPr lang="pt-PT" sz="1600" dirty="0" err="1" smtClean="0">
                <a:latin typeface="Arial Rounded MT Bold" pitchFamily="34" charset="0"/>
              </a:rPr>
              <a:t>String</a:t>
            </a:r>
            <a:r>
              <a:rPr lang="pt-PT" sz="1600" dirty="0" smtClean="0">
                <a:latin typeface="Arial Rounded MT Bold" pitchFamily="34" charset="0"/>
              </a:rPr>
              <a:t> </a:t>
            </a:r>
            <a:r>
              <a:rPr lang="pt-PT" sz="1600" dirty="0" err="1" smtClean="0">
                <a:latin typeface="Arial Rounded MT Bold" pitchFamily="34" charset="0"/>
              </a:rPr>
              <a:t>cod</a:t>
            </a:r>
            <a:r>
              <a:rPr lang="pt-PT" sz="1600" dirty="0" smtClean="0">
                <a:latin typeface="Arial Rounded MT Bold" pitchFamily="34" charset="0"/>
              </a:rPr>
              <a:t>) {</a:t>
            </a:r>
          </a:p>
          <a:p>
            <a:r>
              <a:rPr lang="pt-PT" sz="1600" dirty="0" smtClean="0">
                <a:latin typeface="Arial Rounded MT Bold" pitchFamily="34" charset="0"/>
              </a:rPr>
              <a:t>      </a:t>
            </a:r>
            <a:r>
              <a:rPr lang="pt-PT" sz="1600" dirty="0" err="1" smtClean="0">
                <a:latin typeface="Arial Rounded MT Bold" pitchFamily="34" charset="0"/>
              </a:rPr>
              <a:t>boolean</a:t>
            </a:r>
            <a:r>
              <a:rPr lang="pt-PT" sz="1600" dirty="0" smtClean="0">
                <a:latin typeface="Arial Rounded MT Bold" pitchFamily="34" charset="0"/>
              </a:rPr>
              <a:t> existe = </a:t>
            </a:r>
            <a:r>
              <a:rPr lang="pt-PT" sz="1600" dirty="0" err="1" smtClean="0">
                <a:latin typeface="Arial Rounded MT Bold" pitchFamily="34" charset="0"/>
              </a:rPr>
              <a:t>false</a:t>
            </a:r>
            <a:r>
              <a:rPr lang="pt-PT" sz="1600" dirty="0" smtClean="0">
                <a:latin typeface="Arial Rounded MT Bold" pitchFamily="34" charset="0"/>
              </a:rPr>
              <a:t>; Empregado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latin typeface="Arial Rounded MT Bold" pitchFamily="34" charset="0"/>
              </a:rPr>
              <a:t>null</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Iterator&lt;Empregado</a:t>
            </a:r>
            <a:r>
              <a:rPr lang="pt-PT" sz="1600" dirty="0" smtClean="0">
                <a:latin typeface="Arial Rounded MT Bold" pitchFamily="34" charset="0"/>
              </a:rPr>
              <a:t>&gt; </a:t>
            </a:r>
            <a:r>
              <a:rPr lang="pt-PT" sz="1600" dirty="0" err="1" smtClean="0">
                <a:latin typeface="Arial Rounded MT Bold" pitchFamily="34" charset="0"/>
              </a:rPr>
              <a:t>itEmp</a:t>
            </a:r>
            <a:r>
              <a:rPr lang="pt-PT" sz="1600" dirty="0" smtClean="0">
                <a:latin typeface="Arial Rounded MT Bold" pitchFamily="34" charset="0"/>
              </a:rPr>
              <a:t> = </a:t>
            </a:r>
            <a:r>
              <a:rPr lang="pt-PT" sz="1600" dirty="0" err="1" smtClean="0">
                <a:latin typeface="Arial Rounded MT Bold" pitchFamily="34" charset="0"/>
              </a:rPr>
              <a:t>emps.iterator</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while</a:t>
            </a:r>
            <a:r>
              <a:rPr lang="pt-PT" sz="1600" dirty="0" smtClean="0">
                <a:latin typeface="Arial Rounded MT Bold" pitchFamily="34" charset="0"/>
              </a:rPr>
              <a:t>(</a:t>
            </a:r>
            <a:r>
              <a:rPr lang="pt-PT" sz="1600" dirty="0" err="1" smtClean="0">
                <a:latin typeface="Arial Rounded MT Bold" pitchFamily="34" charset="0"/>
              </a:rPr>
              <a:t>itEmp.hasNext</a:t>
            </a:r>
            <a:r>
              <a:rPr lang="pt-PT" sz="1600" dirty="0" smtClean="0">
                <a:latin typeface="Arial Rounded MT Bold" pitchFamily="34" charset="0"/>
              </a:rPr>
              <a:t>() &amp;&amp; !existe) {</a:t>
            </a:r>
          </a:p>
          <a:p>
            <a:r>
              <a:rPr lang="pt-PT" sz="1600" dirty="0" smtClean="0">
                <a:latin typeface="Arial Rounded MT Bold" pitchFamily="34" charset="0"/>
              </a:rPr>
              <a:t>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latin typeface="Arial Rounded MT Bold" pitchFamily="34" charset="0"/>
              </a:rPr>
              <a:t>itEmp.next</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if</a:t>
            </a:r>
            <a:r>
              <a:rPr lang="pt-PT" sz="1600" dirty="0" smtClean="0">
                <a:latin typeface="Arial Rounded MT Bold" pitchFamily="34" charset="0"/>
              </a:rPr>
              <a:t>(</a:t>
            </a:r>
            <a:r>
              <a:rPr lang="pt-PT" sz="1600" dirty="0" err="1" smtClean="0">
                <a:latin typeface="Arial Rounded MT Bold" pitchFamily="34" charset="0"/>
              </a:rPr>
              <a:t>emp.getCodigo</a:t>
            </a:r>
            <a:r>
              <a:rPr lang="pt-PT" sz="1600" dirty="0" smtClean="0">
                <a:latin typeface="Arial Rounded MT Bold" pitchFamily="34" charset="0"/>
              </a:rPr>
              <a:t>().</a:t>
            </a:r>
            <a:r>
              <a:rPr lang="pt-PT" sz="1600" dirty="0" err="1" smtClean="0">
                <a:latin typeface="Arial Rounded MT Bold" pitchFamily="34" charset="0"/>
              </a:rPr>
              <a:t>equals</a:t>
            </a:r>
            <a:r>
              <a:rPr lang="pt-PT" sz="1600" dirty="0" smtClean="0">
                <a:latin typeface="Arial Rounded MT Bold" pitchFamily="34" charset="0"/>
              </a:rPr>
              <a:t>(</a:t>
            </a:r>
            <a:r>
              <a:rPr lang="pt-PT" sz="1600" dirty="0" err="1" smtClean="0">
                <a:latin typeface="Arial Rounded MT Bold" pitchFamily="34" charset="0"/>
              </a:rPr>
              <a:t>cod</a:t>
            </a:r>
            <a:r>
              <a:rPr lang="pt-PT" sz="1600" dirty="0" smtClean="0">
                <a:latin typeface="Arial Rounded MT Bold" pitchFamily="34" charset="0"/>
              </a:rPr>
              <a:t>)) </a:t>
            </a:r>
          </a:p>
          <a:p>
            <a:r>
              <a:rPr lang="pt-PT" sz="1600" dirty="0" smtClean="0">
                <a:latin typeface="Arial Rounded MT Bold" pitchFamily="34" charset="0"/>
              </a:rPr>
              <a:t>                existe = </a:t>
            </a:r>
            <a:r>
              <a:rPr lang="pt-PT" sz="1600" dirty="0" err="1" smtClean="0">
                <a:latin typeface="Arial Rounded MT Bold" pitchFamily="34" charset="0"/>
              </a:rPr>
              <a:t>true</a:t>
            </a:r>
            <a:r>
              <a:rPr lang="pt-PT" sz="1600" dirty="0" smtClean="0">
                <a:latin typeface="Arial Rounded MT Bold" pitchFamily="34" charset="0"/>
              </a:rPr>
              <a:t>;</a:t>
            </a:r>
          </a:p>
          <a:p>
            <a:r>
              <a:rPr lang="pt-PT" sz="1600" dirty="0" smtClean="0">
                <a:latin typeface="Arial Rounded MT Bold" pitchFamily="34" charset="0"/>
              </a:rPr>
              <a:t>      }</a:t>
            </a:r>
          </a:p>
          <a:p>
            <a:r>
              <a:rPr lang="pt-PT" sz="1600" dirty="0" smtClean="0">
                <a:latin typeface="Arial Rounded MT Bold" pitchFamily="34" charset="0"/>
              </a:rPr>
              <a:t>      </a:t>
            </a:r>
            <a:r>
              <a:rPr lang="pt-PT" sz="1600" dirty="0" err="1" smtClean="0">
                <a:latin typeface="Arial Rounded MT Bold" pitchFamily="34" charset="0"/>
              </a:rPr>
              <a:t>return</a:t>
            </a:r>
            <a:r>
              <a:rPr lang="pt-PT" sz="1600" dirty="0" smtClean="0">
                <a:latin typeface="Arial Rounded MT Bold" pitchFamily="34" charset="0"/>
              </a:rPr>
              <a:t> existe ? </a:t>
            </a:r>
            <a:r>
              <a:rPr lang="pt-PT" sz="1600" dirty="0" err="1" smtClean="0">
                <a:latin typeface="Arial Rounded MT Bold" pitchFamily="34" charset="0"/>
              </a:rPr>
              <a:t>emp.clone</a:t>
            </a:r>
            <a:r>
              <a:rPr lang="pt-PT" sz="1600" dirty="0" smtClean="0">
                <a:latin typeface="Arial Rounded MT Bold" pitchFamily="34" charset="0"/>
              </a:rPr>
              <a:t>() : </a:t>
            </a:r>
            <a:r>
              <a:rPr lang="pt-PT" sz="1600" dirty="0" err="1" smtClean="0">
                <a:latin typeface="Arial Rounded MT Bold" pitchFamily="34" charset="0"/>
              </a:rPr>
              <a:t>null</a:t>
            </a:r>
            <a:r>
              <a:rPr lang="pt-PT" sz="1600" dirty="0" smtClean="0">
                <a:latin typeface="Arial Rounded MT Bold" pitchFamily="34" charset="0"/>
              </a:rPr>
              <a:t>;</a:t>
            </a:r>
          </a:p>
          <a:p>
            <a:r>
              <a:rPr lang="pt-PT" sz="1600" dirty="0" smtClean="0">
                <a:latin typeface="Arial Rounded MT Bold" pitchFamily="34" charset="0"/>
              </a:rPr>
              <a:t>  }</a:t>
            </a:r>
          </a:p>
        </p:txBody>
      </p:sp>
      <p:sp>
        <p:nvSpPr>
          <p:cNvPr id="21" name="CaixaDeTexto 20"/>
          <p:cNvSpPr txBox="1"/>
          <p:nvPr/>
        </p:nvSpPr>
        <p:spPr>
          <a:xfrm>
            <a:off x="500034" y="4714884"/>
            <a:ext cx="8429684" cy="1354217"/>
          </a:xfrm>
          <a:prstGeom prst="rect">
            <a:avLst/>
          </a:prstGeom>
          <a:noFill/>
          <a:ln w="22225">
            <a:solidFill>
              <a:srgbClr val="777777"/>
            </a:solidFill>
          </a:ln>
        </p:spPr>
        <p:txBody>
          <a:bodyPr wrap="square" rtlCol="0">
            <a:spAutoFit/>
          </a:bodyPr>
          <a:lstStyle/>
          <a:p>
            <a:r>
              <a:rPr lang="pt-PT" sz="1600" b="1" dirty="0" err="1" smtClean="0">
                <a:solidFill>
                  <a:srgbClr val="00B0F0"/>
                </a:solidFill>
                <a:latin typeface="Arial Rounded MT Bold" pitchFamily="34" charset="0"/>
              </a:rPr>
              <a:t>public</a:t>
            </a:r>
            <a:r>
              <a:rPr lang="pt-PT" sz="1600" b="1" dirty="0" smtClean="0">
                <a:solidFill>
                  <a:srgbClr val="00B0F0"/>
                </a:solidFill>
                <a:latin typeface="Arial Rounded MT Bold" pitchFamily="34" charset="0"/>
              </a:rPr>
              <a:t> </a:t>
            </a:r>
            <a:r>
              <a:rPr lang="pt-PT" sz="1600" b="1" dirty="0" err="1" smtClean="0">
                <a:solidFill>
                  <a:srgbClr val="FF0000"/>
                </a:solidFill>
                <a:latin typeface="Arial Rounded MT Bold" pitchFamily="34" charset="0"/>
              </a:rPr>
              <a:t>Optional&lt;Empregado</a:t>
            </a:r>
            <a:r>
              <a:rPr lang="pt-PT" sz="1600" b="1" dirty="0" smtClean="0">
                <a:solidFill>
                  <a:srgbClr val="FF0000"/>
                </a:solidFill>
                <a:latin typeface="Arial Rounded MT Bold" pitchFamily="34" charset="0"/>
              </a:rPr>
              <a:t>&gt;</a:t>
            </a:r>
            <a:r>
              <a:rPr lang="pt-PT" sz="1600" b="1" dirty="0" smtClean="0">
                <a:solidFill>
                  <a:srgbClr val="00B0F0"/>
                </a:solidFill>
                <a:latin typeface="Arial Rounded MT Bold" pitchFamily="34" charset="0"/>
              </a:rPr>
              <a:t> daFichaEmp8(String </a:t>
            </a:r>
            <a:r>
              <a:rPr lang="pt-PT" sz="1600" b="1" dirty="0" err="1" smtClean="0">
                <a:solidFill>
                  <a:srgbClr val="00B0F0"/>
                </a:solidFill>
                <a:latin typeface="Arial Rounded MT Bold" pitchFamily="34" charset="0"/>
              </a:rPr>
              <a:t>cod</a:t>
            </a:r>
            <a:r>
              <a:rPr lang="pt-PT" sz="1600" b="1" dirty="0" smtClean="0">
                <a:solidFill>
                  <a:srgbClr val="00B0F0"/>
                </a:solidFill>
                <a:latin typeface="Arial Rounded MT Bold" pitchFamily="34" charset="0"/>
              </a:rPr>
              <a:t>)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return</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emps.stream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filter</a:t>
            </a:r>
            <a:r>
              <a:rPr lang="pt-PT" sz="1600" b="1" dirty="0" smtClean="0">
                <a:solidFill>
                  <a:srgbClr val="00B0F0"/>
                </a:solidFill>
                <a:latin typeface="Arial Rounded MT Bold" pitchFamily="34" charset="0"/>
              </a:rPr>
              <a:t>(e -&gt; </a:t>
            </a:r>
            <a:r>
              <a:rPr lang="pt-PT" sz="1600" b="1" dirty="0" err="1" smtClean="0">
                <a:solidFill>
                  <a:srgbClr val="00B0F0"/>
                </a:solidFill>
                <a:latin typeface="Arial Rounded MT Bold" pitchFamily="34" charset="0"/>
              </a:rPr>
              <a:t>e.getCodigo</a:t>
            </a:r>
            <a:r>
              <a:rPr lang="pt-PT" sz="1600" b="1" dirty="0" smtClean="0">
                <a:solidFill>
                  <a:srgbClr val="00B0F0"/>
                </a:solidFill>
                <a:latin typeface="Arial Rounded MT Bold" pitchFamily="34" charset="0"/>
              </a:rPr>
              <a:t>().</a:t>
            </a:r>
            <a:r>
              <a:rPr lang="pt-PT" sz="1600" b="1" dirty="0" err="1" smtClean="0">
                <a:solidFill>
                  <a:srgbClr val="00B0F0"/>
                </a:solidFill>
                <a:latin typeface="Arial Rounded MT Bold" pitchFamily="34" charset="0"/>
              </a:rPr>
              <a:t>equals</a:t>
            </a:r>
            <a:r>
              <a:rPr lang="pt-PT" sz="1600" b="1" dirty="0" smtClean="0">
                <a:solidFill>
                  <a:srgbClr val="00B0F0"/>
                </a:solidFill>
                <a:latin typeface="Arial Rounded MT Bold" pitchFamily="34" charset="0"/>
              </a:rPr>
              <a:t>(</a:t>
            </a:r>
            <a:r>
              <a:rPr lang="pt-PT" sz="1600" b="1" dirty="0" err="1" smtClean="0">
                <a:solidFill>
                  <a:srgbClr val="00B0F0"/>
                </a:solidFill>
                <a:latin typeface="Arial Rounded MT Bold" pitchFamily="34" charset="0"/>
              </a:rPr>
              <a:t>cod</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findFirst</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p>
        </p:txBody>
      </p:sp>
      <p:sp>
        <p:nvSpPr>
          <p:cNvPr id="18" name="CaixaDeTexto 17"/>
          <p:cNvSpPr txBox="1"/>
          <p:nvPr/>
        </p:nvSpPr>
        <p:spPr>
          <a:xfrm>
            <a:off x="8358214" y="6611779"/>
            <a:ext cx="571504" cy="246221"/>
          </a:xfrm>
          <a:prstGeom prst="rect">
            <a:avLst/>
          </a:prstGeom>
          <a:noFill/>
        </p:spPr>
        <p:txBody>
          <a:bodyPr wrap="square" rtlCol="0">
            <a:spAutoFit/>
          </a:bodyPr>
          <a:lstStyle/>
          <a:p>
            <a:r>
              <a:rPr lang="pt-PT" sz="1000" dirty="0" smtClean="0">
                <a:latin typeface="Arial Rounded MT Bold" pitchFamily="34" charset="0"/>
              </a:rPr>
              <a:t>40</a:t>
            </a:r>
            <a:endParaRPr lang="pt-PT" sz="1000"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a:t>
            </a:r>
          </a:p>
        </p:txBody>
      </p:sp>
      <p:sp>
        <p:nvSpPr>
          <p:cNvPr id="21" name="CaixaDeTexto 20"/>
          <p:cNvSpPr txBox="1"/>
          <p:nvPr/>
        </p:nvSpPr>
        <p:spPr>
          <a:xfrm>
            <a:off x="500034" y="2214554"/>
            <a:ext cx="8429684" cy="1323439"/>
          </a:xfrm>
          <a:prstGeom prst="rect">
            <a:avLst/>
          </a:prstGeom>
          <a:noFill/>
          <a:ln w="22225">
            <a:solidFill>
              <a:srgbClr val="777777"/>
            </a:solidFill>
          </a:ln>
        </p:spPr>
        <p:txBody>
          <a:bodyPr wrap="square" rtlCol="0">
            <a:spAutoFit/>
          </a:bodyPr>
          <a:lstStyle/>
          <a:p>
            <a:r>
              <a:rPr lang="pt-PT" sz="1600" b="1" dirty="0" err="1" smtClean="0">
                <a:solidFill>
                  <a:srgbClr val="00CC99"/>
                </a:solidFill>
                <a:latin typeface="Arial Rounded MT Bold" pitchFamily="34" charset="0"/>
              </a:rPr>
              <a:t>Optional&lt;Empregado</a:t>
            </a:r>
            <a:r>
              <a:rPr lang="pt-PT" sz="1600" b="1" dirty="0" smtClean="0">
                <a:solidFill>
                  <a:srgbClr val="00CC99"/>
                </a:solidFill>
                <a:latin typeface="Arial Rounded MT Bold" pitchFamily="34" charset="0"/>
              </a:rPr>
              <a:t>&gt;</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emp</a:t>
            </a:r>
            <a:r>
              <a:rPr lang="pt-PT" sz="1600" b="1" dirty="0" smtClean="0">
                <a:solidFill>
                  <a:srgbClr val="00B0F0"/>
                </a:solidFill>
                <a:latin typeface="Arial Rounded MT Bold" pitchFamily="34" charset="0"/>
              </a:rPr>
              <a:t> = empresa1.daFichaEmp8("E29");</a:t>
            </a: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if</a:t>
            </a:r>
            <a:r>
              <a:rPr lang="pt-PT" sz="1600" b="1" dirty="0" smtClean="0">
                <a:solidFill>
                  <a:srgbClr val="00B0F0"/>
                </a:solidFill>
                <a:latin typeface="Arial Rounded MT Bold" pitchFamily="34" charset="0"/>
              </a:rPr>
              <a:t>(</a:t>
            </a:r>
            <a:r>
              <a:rPr lang="pt-PT" sz="1600" b="1" dirty="0" err="1" smtClean="0">
                <a:solidFill>
                  <a:srgbClr val="00CC99"/>
                </a:solidFill>
                <a:latin typeface="Arial Rounded MT Bold" pitchFamily="34" charset="0"/>
              </a:rPr>
              <a:t>emp.isPresent</a:t>
            </a:r>
            <a:r>
              <a:rPr lang="pt-PT" sz="1600" b="1" dirty="0" smtClean="0">
                <a:solidFill>
                  <a:srgbClr val="00CC99"/>
                </a:solidFill>
                <a:latin typeface="Arial Rounded MT Bold" pitchFamily="34" charset="0"/>
              </a:rPr>
              <a:t>()</a:t>
            </a:r>
            <a:r>
              <a:rPr lang="pt-PT" sz="1600" b="1" dirty="0" smtClean="0">
                <a:solidFill>
                  <a:srgbClr val="00B0F0"/>
                </a:solidFill>
                <a:latin typeface="Arial Rounded MT Bold" pitchFamily="34" charset="0"/>
              </a:rPr>
              <a:t>)</a:t>
            </a: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System.out.println</a:t>
            </a:r>
            <a:r>
              <a:rPr lang="pt-PT" sz="1600" b="1" dirty="0" smtClean="0">
                <a:solidFill>
                  <a:srgbClr val="00B0F0"/>
                </a:solidFill>
                <a:latin typeface="Arial Rounded MT Bold" pitchFamily="34" charset="0"/>
              </a:rPr>
              <a:t>("Encontrado: " + </a:t>
            </a:r>
            <a:r>
              <a:rPr lang="pt-PT" sz="1600" b="1" dirty="0" err="1" smtClean="0">
                <a:solidFill>
                  <a:srgbClr val="00B0F0"/>
                </a:solidFill>
                <a:latin typeface="Arial Rounded MT Bold" pitchFamily="34" charset="0"/>
              </a:rPr>
              <a:t>emp.get</a:t>
            </a:r>
            <a:r>
              <a:rPr lang="pt-PT" sz="1600" b="1" dirty="0" smtClean="0">
                <a:solidFill>
                  <a:srgbClr val="00B0F0"/>
                </a:solidFill>
                <a:latin typeface="Arial Rounded MT Bold" pitchFamily="34" charset="0"/>
              </a:rPr>
              <a:t>().</a:t>
            </a:r>
            <a:r>
              <a:rPr lang="pt-PT" sz="1600" b="1" dirty="0" err="1" smtClean="0">
                <a:solidFill>
                  <a:srgbClr val="00B0F0"/>
                </a:solidFill>
                <a:latin typeface="Arial Rounded MT Bold" pitchFamily="34" charset="0"/>
              </a:rPr>
              <a:t>toString</a:t>
            </a:r>
            <a:r>
              <a:rPr lang="pt-PT" sz="1600" b="1" dirty="0" smtClean="0">
                <a:solidFill>
                  <a:srgbClr val="00B0F0"/>
                </a:solidFill>
                <a:latin typeface="Arial Rounded MT Bold" pitchFamily="34" charset="0"/>
              </a:rPr>
              <a:t>());</a:t>
            </a: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else</a:t>
            </a:r>
            <a:r>
              <a:rPr lang="pt-PT" sz="1600" b="1" dirty="0" smtClean="0">
                <a:solidFill>
                  <a:srgbClr val="00B0F0"/>
                </a:solidFill>
                <a:latin typeface="Arial Rounded MT Bold" pitchFamily="34" charset="0"/>
              </a:rPr>
              <a:t> </a:t>
            </a: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System.out.println</a:t>
            </a:r>
            <a:r>
              <a:rPr lang="pt-PT" sz="1600" b="1" dirty="0" smtClean="0">
                <a:solidFill>
                  <a:srgbClr val="00B0F0"/>
                </a:solidFill>
                <a:latin typeface="Arial Rounded MT Bold" pitchFamily="34" charset="0"/>
              </a:rPr>
              <a:t>("Não existe empregado com esse código !");</a:t>
            </a:r>
          </a:p>
        </p:txBody>
      </p:sp>
      <p:sp>
        <p:nvSpPr>
          <p:cNvPr id="14" name="CaixaDeTexto 13"/>
          <p:cNvSpPr txBox="1"/>
          <p:nvPr/>
        </p:nvSpPr>
        <p:spPr>
          <a:xfrm>
            <a:off x="500034" y="1643050"/>
            <a:ext cx="8429684" cy="369332"/>
          </a:xfrm>
          <a:prstGeom prst="rect">
            <a:avLst/>
          </a:prstGeom>
          <a:noFill/>
        </p:spPr>
        <p:txBody>
          <a:bodyPr wrap="square" rtlCol="0">
            <a:spAutoFit/>
          </a:bodyPr>
          <a:lstStyle/>
          <a:p>
            <a:r>
              <a:rPr lang="pt-PT" dirty="0" smtClean="0">
                <a:latin typeface="Arial Rounded MT Bold" pitchFamily="34" charset="0"/>
              </a:rPr>
              <a:t>Utilização de </a:t>
            </a:r>
            <a:r>
              <a:rPr lang="pt-PT" dirty="0" err="1" smtClean="0">
                <a:solidFill>
                  <a:srgbClr val="00CC99"/>
                </a:solidFill>
                <a:latin typeface="Arial Rounded MT Bold" pitchFamily="34" charset="0"/>
              </a:rPr>
              <a:t>Optional&lt;T</a:t>
            </a:r>
            <a:r>
              <a:rPr lang="pt-PT" dirty="0" smtClean="0">
                <a:solidFill>
                  <a:srgbClr val="00CC99"/>
                </a:solidFill>
                <a:latin typeface="Arial Rounded MT Bold" pitchFamily="34" charset="0"/>
              </a:rPr>
              <a:t>&gt;</a:t>
            </a:r>
            <a:r>
              <a:rPr lang="pt-PT" dirty="0" smtClean="0">
                <a:latin typeface="Arial Rounded MT Bold" pitchFamily="34" charset="0"/>
              </a:rPr>
              <a:t> no </a:t>
            </a:r>
            <a:r>
              <a:rPr lang="pt-PT" dirty="0" err="1" smtClean="0">
                <a:latin typeface="Arial Rounded MT Bold" pitchFamily="34" charset="0"/>
              </a:rPr>
              <a:t>main</a:t>
            </a:r>
            <a:r>
              <a:rPr lang="pt-PT" dirty="0" smtClean="0">
                <a:latin typeface="Arial Rounded MT Bold" pitchFamily="34" charset="0"/>
              </a:rPr>
              <a:t>():</a:t>
            </a:r>
            <a:endParaRPr lang="pt-PT" dirty="0">
              <a:latin typeface="Arial Rounded MT Bold" pitchFamily="34" charset="0"/>
            </a:endParaRPr>
          </a:p>
        </p:txBody>
      </p:sp>
      <p:sp>
        <p:nvSpPr>
          <p:cNvPr id="18" name="CaixaDeTexto 17"/>
          <p:cNvSpPr txBox="1"/>
          <p:nvPr/>
        </p:nvSpPr>
        <p:spPr>
          <a:xfrm>
            <a:off x="500034" y="4214818"/>
            <a:ext cx="8429684" cy="646331"/>
          </a:xfrm>
          <a:prstGeom prst="rect">
            <a:avLst/>
          </a:prstGeom>
          <a:noFill/>
        </p:spPr>
        <p:txBody>
          <a:bodyPr wrap="square" rtlCol="0">
            <a:spAutoFit/>
          </a:bodyPr>
          <a:lstStyle/>
          <a:p>
            <a:r>
              <a:rPr lang="pt-PT" dirty="0" smtClean="0"/>
              <a:t>O tipo </a:t>
            </a:r>
            <a:r>
              <a:rPr lang="pt-PT" b="1" dirty="0" err="1" smtClean="0">
                <a:solidFill>
                  <a:srgbClr val="00B0F0"/>
                </a:solidFill>
                <a:latin typeface="Arial Rounded MT Bold" pitchFamily="34" charset="0"/>
              </a:rPr>
              <a:t>Optional&lt;T</a:t>
            </a:r>
            <a:r>
              <a:rPr lang="pt-PT" b="1" dirty="0" smtClean="0">
                <a:solidFill>
                  <a:srgbClr val="00B0F0"/>
                </a:solidFill>
                <a:latin typeface="Arial Rounded MT Bold" pitchFamily="34" charset="0"/>
              </a:rPr>
              <a:t>&gt;</a:t>
            </a:r>
            <a:r>
              <a:rPr lang="pt-PT" dirty="0" smtClean="0"/>
              <a:t> visa remover de Java todas as possíveis confusões resultantes do uso do</a:t>
            </a:r>
            <a:r>
              <a:rPr lang="pt-PT" dirty="0"/>
              <a:t> </a:t>
            </a:r>
            <a:r>
              <a:rPr lang="pt-PT" dirty="0" smtClean="0"/>
              <a:t>valor </a:t>
            </a:r>
            <a:r>
              <a:rPr lang="pt-PT" dirty="0" err="1" smtClean="0">
                <a:latin typeface="Arial Rounded MT Bold" pitchFamily="34" charset="0"/>
              </a:rPr>
              <a:t>null</a:t>
            </a:r>
            <a:r>
              <a:rPr lang="pt-PT" dirty="0" smtClean="0"/>
              <a:t>.</a:t>
            </a:r>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a:t>
            </a:r>
          </a:p>
        </p:txBody>
      </p:sp>
      <p:sp>
        <p:nvSpPr>
          <p:cNvPr id="20" name="CaixaDeTexto 19"/>
          <p:cNvSpPr txBox="1"/>
          <p:nvPr/>
        </p:nvSpPr>
        <p:spPr>
          <a:xfrm>
            <a:off x="428596" y="1857364"/>
            <a:ext cx="8358246" cy="1815882"/>
          </a:xfrm>
          <a:prstGeom prst="rect">
            <a:avLst/>
          </a:prstGeom>
          <a:noFill/>
          <a:ln w="22225">
            <a:solidFill>
              <a:srgbClr val="CC3300"/>
            </a:solidFill>
          </a:ln>
        </p:spPr>
        <p:txBody>
          <a:bodyPr wrap="square" rtlCol="0">
            <a:spAutoFit/>
          </a:bodyPr>
          <a:lstStyle/>
          <a:p>
            <a:r>
              <a:rPr lang="pt-PT" sz="1600" dirty="0" err="1" smtClean="0">
                <a:latin typeface="Arial Rounded MT Bold" pitchFamily="34" charset="0"/>
              </a:rPr>
              <a:t>public</a:t>
            </a:r>
            <a:r>
              <a:rPr lang="pt-PT" sz="1600" dirty="0" smtClean="0">
                <a:latin typeface="Arial Rounded MT Bold" pitchFamily="34" charset="0"/>
              </a:rPr>
              <a:t> </a:t>
            </a:r>
            <a:r>
              <a:rPr lang="pt-PT" sz="1600" dirty="0" err="1" smtClean="0">
                <a:latin typeface="Arial Rounded MT Bold" pitchFamily="34" charset="0"/>
              </a:rPr>
              <a:t>int</a:t>
            </a:r>
            <a:r>
              <a:rPr lang="pt-PT" sz="1600" dirty="0" smtClean="0">
                <a:latin typeface="Arial Rounded MT Bold" pitchFamily="34" charset="0"/>
              </a:rPr>
              <a:t> </a:t>
            </a:r>
            <a:r>
              <a:rPr lang="pt-PT" sz="1600" dirty="0" err="1" smtClean="0">
                <a:latin typeface="Arial Rounded MT Bold" pitchFamily="34" charset="0"/>
              </a:rPr>
              <a:t>totalDeCategoria</a:t>
            </a:r>
            <a:r>
              <a:rPr lang="pt-PT" sz="1600" dirty="0" smtClean="0">
                <a:latin typeface="Arial Rounded MT Bold" pitchFamily="34" charset="0"/>
              </a:rPr>
              <a:t>(</a:t>
            </a:r>
            <a:r>
              <a:rPr lang="pt-PT" sz="1600" dirty="0" err="1" smtClean="0">
                <a:latin typeface="Arial Rounded MT Bold" pitchFamily="34" charset="0"/>
              </a:rPr>
              <a:t>String</a:t>
            </a:r>
            <a:r>
              <a:rPr lang="pt-PT" sz="1600" dirty="0" smtClean="0">
                <a:latin typeface="Arial Rounded MT Bold" pitchFamily="34" charset="0"/>
              </a:rPr>
              <a:t> tipo) {</a:t>
            </a:r>
          </a:p>
          <a:p>
            <a:r>
              <a:rPr lang="pt-PT" sz="1600" dirty="0" smtClean="0">
                <a:latin typeface="Arial Rounded MT Bold" pitchFamily="34" charset="0"/>
              </a:rPr>
              <a:t>     </a:t>
            </a:r>
            <a:r>
              <a:rPr lang="pt-PT" sz="1600" dirty="0" err="1" smtClean="0">
                <a:latin typeface="Arial Rounded MT Bold" pitchFamily="34" charset="0"/>
              </a:rPr>
              <a:t>int</a:t>
            </a:r>
            <a:r>
              <a:rPr lang="pt-PT" sz="1600" dirty="0" smtClean="0">
                <a:latin typeface="Arial Rounded MT Bold" pitchFamily="34" charset="0"/>
              </a:rPr>
              <a:t> total = 0; </a:t>
            </a:r>
          </a:p>
          <a:p>
            <a:r>
              <a:rPr lang="pt-PT" sz="1600" dirty="0" smtClean="0">
                <a:latin typeface="Arial Rounded MT Bold" pitchFamily="34" charset="0"/>
              </a:rPr>
              <a:t>      for(Empregado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latin typeface="Arial Rounded MT Bold" pitchFamily="34" charset="0"/>
              </a:rPr>
              <a:t>emps</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if</a:t>
            </a:r>
            <a:r>
              <a:rPr lang="pt-PT" sz="1600" dirty="0" smtClean="0">
                <a:latin typeface="Arial Rounded MT Bold" pitchFamily="34" charset="0"/>
              </a:rPr>
              <a:t>(</a:t>
            </a:r>
            <a:r>
              <a:rPr lang="pt-PT" sz="1600" dirty="0" err="1" smtClean="0">
                <a:latin typeface="Arial Rounded MT Bold" pitchFamily="34" charset="0"/>
              </a:rPr>
              <a:t>emp.getClass</a:t>
            </a:r>
            <a:r>
              <a:rPr lang="pt-PT" sz="1600" dirty="0" smtClean="0">
                <a:latin typeface="Arial Rounded MT Bold" pitchFamily="34" charset="0"/>
              </a:rPr>
              <a:t>().</a:t>
            </a:r>
            <a:r>
              <a:rPr lang="pt-PT" sz="1600" dirty="0" err="1" smtClean="0">
                <a:latin typeface="Arial Rounded MT Bold" pitchFamily="34" charset="0"/>
              </a:rPr>
              <a:t>getName</a:t>
            </a:r>
            <a:r>
              <a:rPr lang="pt-PT" sz="1600" dirty="0" smtClean="0">
                <a:latin typeface="Arial Rounded MT Bold" pitchFamily="34" charset="0"/>
              </a:rPr>
              <a:t>().</a:t>
            </a:r>
            <a:r>
              <a:rPr lang="pt-PT" sz="1600" dirty="0" err="1" smtClean="0">
                <a:latin typeface="Arial Rounded MT Bold" pitchFamily="34" charset="0"/>
              </a:rPr>
              <a:t>equals</a:t>
            </a:r>
            <a:r>
              <a:rPr lang="pt-PT" sz="1600" dirty="0" smtClean="0">
                <a:latin typeface="Arial Rounded MT Bold" pitchFamily="34" charset="0"/>
              </a:rPr>
              <a:t>(tipo)) </a:t>
            </a:r>
          </a:p>
          <a:p>
            <a:r>
              <a:rPr lang="pt-PT" sz="1600" dirty="0" smtClean="0">
                <a:latin typeface="Arial Rounded MT Bold" pitchFamily="34" charset="0"/>
              </a:rPr>
              <a:t>                total++;</a:t>
            </a:r>
          </a:p>
          <a:p>
            <a:r>
              <a:rPr lang="pt-PT" sz="1600" dirty="0" smtClean="0">
                <a:latin typeface="Arial Rounded MT Bold" pitchFamily="34" charset="0"/>
              </a:rPr>
              <a:t>      </a:t>
            </a:r>
            <a:r>
              <a:rPr lang="pt-PT" sz="1600" dirty="0" err="1" smtClean="0">
                <a:latin typeface="Arial Rounded MT Bold" pitchFamily="34" charset="0"/>
              </a:rPr>
              <a:t>return</a:t>
            </a:r>
            <a:r>
              <a:rPr lang="pt-PT" sz="1600" dirty="0" smtClean="0">
                <a:latin typeface="Arial Rounded MT Bold" pitchFamily="34" charset="0"/>
              </a:rPr>
              <a:t> total;</a:t>
            </a:r>
          </a:p>
          <a:p>
            <a:r>
              <a:rPr lang="pt-PT" sz="1600" dirty="0" smtClean="0">
                <a:latin typeface="Arial Rounded MT Bold" pitchFamily="34" charset="0"/>
              </a:rPr>
              <a:t> }</a:t>
            </a:r>
          </a:p>
        </p:txBody>
      </p:sp>
      <p:sp>
        <p:nvSpPr>
          <p:cNvPr id="21" name="CaixaDeTexto 20"/>
          <p:cNvSpPr txBox="1"/>
          <p:nvPr/>
        </p:nvSpPr>
        <p:spPr>
          <a:xfrm>
            <a:off x="428596" y="4071942"/>
            <a:ext cx="8429684" cy="1323439"/>
          </a:xfrm>
          <a:prstGeom prst="rect">
            <a:avLst/>
          </a:prstGeom>
          <a:noFill/>
          <a:ln w="22225">
            <a:solidFill>
              <a:srgbClr val="777777"/>
            </a:solidFill>
          </a:ln>
        </p:spPr>
        <p:txBody>
          <a:bodyPr wrap="square" rtlCol="0">
            <a:spAutoFit/>
          </a:bodyPr>
          <a:lstStyle/>
          <a:p>
            <a:r>
              <a:rPr lang="pt-PT" sz="1600" b="1" dirty="0" err="1" smtClean="0">
                <a:solidFill>
                  <a:srgbClr val="00B0F0"/>
                </a:solidFill>
                <a:latin typeface="Arial Rounded MT Bold" pitchFamily="34" charset="0"/>
              </a:rPr>
              <a:t>public</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int</a:t>
            </a:r>
            <a:r>
              <a:rPr lang="pt-PT" sz="1600" b="1" dirty="0" smtClean="0">
                <a:solidFill>
                  <a:srgbClr val="00B0F0"/>
                </a:solidFill>
                <a:latin typeface="Arial Rounded MT Bold" pitchFamily="34" charset="0"/>
              </a:rPr>
              <a:t> totalDeCategoria8(</a:t>
            </a:r>
            <a:r>
              <a:rPr lang="pt-PT" sz="1600" b="1" dirty="0" err="1" smtClean="0">
                <a:solidFill>
                  <a:srgbClr val="00B0F0"/>
                </a:solidFill>
                <a:latin typeface="Arial Rounded MT Bold" pitchFamily="34" charset="0"/>
              </a:rPr>
              <a:t>String</a:t>
            </a:r>
            <a:r>
              <a:rPr lang="pt-PT" sz="1600" b="1" dirty="0" smtClean="0">
                <a:solidFill>
                  <a:srgbClr val="00B0F0"/>
                </a:solidFill>
                <a:latin typeface="Arial Rounded MT Bold" pitchFamily="34" charset="0"/>
              </a:rPr>
              <a:t> tipo)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return</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int</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emps.stream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filter</a:t>
            </a:r>
            <a:r>
              <a:rPr lang="pt-PT" sz="1600" b="1" dirty="0" smtClean="0">
                <a:solidFill>
                  <a:srgbClr val="00B0F0"/>
                </a:solidFill>
                <a:latin typeface="Arial Rounded MT Bold" pitchFamily="34" charset="0"/>
              </a:rPr>
              <a:t>(e -&gt; </a:t>
            </a:r>
            <a:r>
              <a:rPr lang="pt-PT" sz="1600" b="1" dirty="0" err="1" smtClean="0">
                <a:solidFill>
                  <a:srgbClr val="00B0F0"/>
                </a:solidFill>
                <a:latin typeface="Arial Rounded MT Bold" pitchFamily="34" charset="0"/>
              </a:rPr>
              <a:t>e.getClass</a:t>
            </a:r>
            <a:r>
              <a:rPr lang="pt-PT" sz="1600" b="1" dirty="0" smtClean="0">
                <a:solidFill>
                  <a:srgbClr val="00B0F0"/>
                </a:solidFill>
                <a:latin typeface="Arial Rounded MT Bold" pitchFamily="34" charset="0"/>
              </a:rPr>
              <a:t>().</a:t>
            </a:r>
            <a:r>
              <a:rPr lang="pt-PT" sz="1600" b="1" dirty="0" err="1" smtClean="0">
                <a:solidFill>
                  <a:srgbClr val="00B0F0"/>
                </a:solidFill>
                <a:latin typeface="Arial Rounded MT Bold" pitchFamily="34" charset="0"/>
              </a:rPr>
              <a:t>getSimpleName</a:t>
            </a:r>
            <a:r>
              <a:rPr lang="pt-PT" sz="1600" b="1" dirty="0" smtClean="0">
                <a:solidFill>
                  <a:srgbClr val="00B0F0"/>
                </a:solidFill>
                <a:latin typeface="Arial Rounded MT Bold" pitchFamily="34" charset="0"/>
              </a:rPr>
              <a:t>().</a:t>
            </a:r>
            <a:r>
              <a:rPr lang="pt-PT" sz="1600" b="1" dirty="0" err="1" smtClean="0">
                <a:solidFill>
                  <a:srgbClr val="00B0F0"/>
                </a:solidFill>
                <a:latin typeface="Arial Rounded MT Bold" pitchFamily="34" charset="0"/>
              </a:rPr>
              <a:t>equals</a:t>
            </a:r>
            <a:r>
              <a:rPr lang="pt-PT" sz="1600" b="1" dirty="0" smtClean="0">
                <a:solidFill>
                  <a:srgbClr val="00B0F0"/>
                </a:solidFill>
                <a:latin typeface="Arial Rounded MT Bold" pitchFamily="34" charset="0"/>
              </a:rPr>
              <a:t>(tipo))</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count</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a:t>
            </a:r>
          </a:p>
        </p:txBody>
      </p:sp>
      <p:sp>
        <p:nvSpPr>
          <p:cNvPr id="20" name="CaixaDeTexto 19"/>
          <p:cNvSpPr txBox="1"/>
          <p:nvPr/>
        </p:nvSpPr>
        <p:spPr>
          <a:xfrm>
            <a:off x="428596" y="1857364"/>
            <a:ext cx="8358246" cy="1815882"/>
          </a:xfrm>
          <a:prstGeom prst="rect">
            <a:avLst/>
          </a:prstGeom>
          <a:noFill/>
          <a:ln w="22225">
            <a:solidFill>
              <a:srgbClr val="CC3300"/>
            </a:solidFill>
          </a:ln>
        </p:spPr>
        <p:txBody>
          <a:bodyPr wrap="square" rtlCol="0">
            <a:spAutoFit/>
          </a:bodyPr>
          <a:lstStyle/>
          <a:p>
            <a:r>
              <a:rPr lang="pt-PT" sz="1600" dirty="0" err="1" smtClean="0">
                <a:latin typeface="Arial Rounded MT Bold" pitchFamily="34" charset="0"/>
              </a:rPr>
              <a:t>public</a:t>
            </a:r>
            <a:r>
              <a:rPr lang="pt-PT" sz="1600" dirty="0" smtClean="0">
                <a:latin typeface="Arial Rounded MT Bold" pitchFamily="34" charset="0"/>
              </a:rPr>
              <a:t> </a:t>
            </a:r>
            <a:r>
              <a:rPr lang="pt-PT" sz="1600" dirty="0" err="1" smtClean="0">
                <a:latin typeface="Arial Rounded MT Bold" pitchFamily="34" charset="0"/>
              </a:rPr>
              <a:t>double</a:t>
            </a:r>
            <a:r>
              <a:rPr lang="pt-PT" sz="1600" dirty="0" smtClean="0">
                <a:latin typeface="Arial Rounded MT Bold" pitchFamily="34" charset="0"/>
              </a:rPr>
              <a:t> </a:t>
            </a:r>
            <a:r>
              <a:rPr lang="pt-PT" sz="1600" dirty="0" err="1" smtClean="0">
                <a:latin typeface="Arial Rounded MT Bold" pitchFamily="34" charset="0"/>
              </a:rPr>
              <a:t>totalKms</a:t>
            </a:r>
            <a:r>
              <a:rPr lang="pt-PT" sz="1600" dirty="0" smtClean="0">
                <a:latin typeface="Arial Rounded MT Bold" pitchFamily="34" charset="0"/>
              </a:rPr>
              <a:t>() {    </a:t>
            </a:r>
            <a:r>
              <a:rPr lang="pt-PT" sz="1600" dirty="0" smtClean="0">
                <a:solidFill>
                  <a:schemeClr val="bg1">
                    <a:lumMod val="65000"/>
                  </a:schemeClr>
                </a:solidFill>
                <a:latin typeface="Arial Rounded MT Bold" pitchFamily="34" charset="0"/>
              </a:rPr>
              <a:t>// percorridos pelos motoristas no mês </a:t>
            </a:r>
          </a:p>
          <a:p>
            <a:r>
              <a:rPr lang="pt-PT" sz="1600" dirty="0" smtClean="0">
                <a:latin typeface="Arial Rounded MT Bold" pitchFamily="34" charset="0"/>
              </a:rPr>
              <a:t>      </a:t>
            </a:r>
            <a:r>
              <a:rPr lang="pt-PT" sz="1600" dirty="0" err="1" smtClean="0">
                <a:latin typeface="Arial Rounded MT Bold" pitchFamily="34" charset="0"/>
              </a:rPr>
              <a:t>double</a:t>
            </a:r>
            <a:r>
              <a:rPr lang="pt-PT" sz="1600" dirty="0" smtClean="0">
                <a:latin typeface="Arial Rounded MT Bold" pitchFamily="34" charset="0"/>
              </a:rPr>
              <a:t> </a:t>
            </a:r>
            <a:r>
              <a:rPr lang="pt-PT" sz="1600" dirty="0" err="1" smtClean="0">
                <a:latin typeface="Arial Rounded MT Bold" pitchFamily="34" charset="0"/>
              </a:rPr>
              <a:t>totalKm</a:t>
            </a:r>
            <a:r>
              <a:rPr lang="pt-PT" sz="1600" dirty="0" smtClean="0">
                <a:latin typeface="Arial Rounded MT Bold" pitchFamily="34" charset="0"/>
              </a:rPr>
              <a:t> = 0.0;</a:t>
            </a:r>
          </a:p>
          <a:p>
            <a:r>
              <a:rPr lang="pt-PT" sz="1600" dirty="0" smtClean="0">
                <a:latin typeface="Arial Rounded MT Bold" pitchFamily="34" charset="0"/>
              </a:rPr>
              <a:t>      for(Empregado </a:t>
            </a:r>
            <a:r>
              <a:rPr lang="pt-PT" sz="1600" dirty="0" err="1" smtClean="0">
                <a:latin typeface="Arial Rounded MT Bold" pitchFamily="34" charset="0"/>
              </a:rPr>
              <a:t>emp</a:t>
            </a:r>
            <a:r>
              <a:rPr lang="pt-PT" sz="1600" dirty="0" smtClean="0">
                <a:latin typeface="Arial Rounded MT Bold" pitchFamily="34" charset="0"/>
              </a:rPr>
              <a:t> : </a:t>
            </a:r>
            <a:r>
              <a:rPr lang="pt-PT" sz="1600" dirty="0" err="1" smtClean="0">
                <a:latin typeface="Arial Rounded MT Bold" pitchFamily="34" charset="0"/>
              </a:rPr>
              <a:t>emps</a:t>
            </a:r>
            <a:r>
              <a:rPr lang="pt-PT" sz="1600" dirty="0" smtClean="0">
                <a:latin typeface="Arial Rounded MT Bold" pitchFamily="34" charset="0"/>
              </a:rPr>
              <a:t>) </a:t>
            </a:r>
          </a:p>
          <a:p>
            <a:r>
              <a:rPr lang="pt-PT" sz="1600" dirty="0" smtClean="0">
                <a:latin typeface="Arial Rounded MT Bold" pitchFamily="34" charset="0"/>
              </a:rPr>
              <a:t>        </a:t>
            </a:r>
            <a:r>
              <a:rPr lang="pt-PT" sz="1600" dirty="0" err="1" smtClean="0">
                <a:latin typeface="Arial Rounded MT Bold" pitchFamily="34" charset="0"/>
              </a:rPr>
              <a:t>if</a:t>
            </a:r>
            <a:r>
              <a:rPr lang="pt-PT" sz="1600" dirty="0" smtClean="0">
                <a:latin typeface="Arial Rounded MT Bold" pitchFamily="34" charset="0"/>
              </a:rPr>
              <a:t>(</a:t>
            </a:r>
            <a:r>
              <a:rPr lang="pt-PT" sz="1600" dirty="0" err="1" smtClean="0">
                <a:latin typeface="Arial Rounded MT Bold" pitchFamily="34" charset="0"/>
              </a:rPr>
              <a:t>emp</a:t>
            </a:r>
            <a:r>
              <a:rPr lang="pt-PT" sz="1600" dirty="0" smtClean="0">
                <a:latin typeface="Arial Rounded MT Bold" pitchFamily="34" charset="0"/>
              </a:rPr>
              <a:t> </a:t>
            </a:r>
            <a:r>
              <a:rPr lang="pt-PT" sz="1600" dirty="0" err="1" smtClean="0">
                <a:latin typeface="Arial Rounded MT Bold" pitchFamily="34" charset="0"/>
              </a:rPr>
              <a:t>instanceof</a:t>
            </a:r>
            <a:r>
              <a:rPr lang="pt-PT" sz="1600" dirty="0" smtClean="0">
                <a:latin typeface="Arial Rounded MT Bold" pitchFamily="34" charset="0"/>
              </a:rPr>
              <a:t> Motorista) </a:t>
            </a:r>
          </a:p>
          <a:p>
            <a:r>
              <a:rPr lang="pt-PT" sz="1600" dirty="0" smtClean="0">
                <a:latin typeface="Arial Rounded MT Bold" pitchFamily="34" charset="0"/>
              </a:rPr>
              <a:t>             </a:t>
            </a:r>
            <a:r>
              <a:rPr lang="pt-PT" sz="1600" dirty="0" err="1" smtClean="0">
                <a:latin typeface="Arial Rounded MT Bold" pitchFamily="34" charset="0"/>
              </a:rPr>
              <a:t>totalKm</a:t>
            </a:r>
            <a:r>
              <a:rPr lang="pt-PT" sz="1600" dirty="0" smtClean="0">
                <a:latin typeface="Arial Rounded MT Bold" pitchFamily="34" charset="0"/>
              </a:rPr>
              <a:t> += ((Motorista) </a:t>
            </a:r>
            <a:r>
              <a:rPr lang="pt-PT" sz="1600" dirty="0" err="1" smtClean="0">
                <a:latin typeface="Arial Rounded MT Bold" pitchFamily="34" charset="0"/>
              </a:rPr>
              <a:t>emp</a:t>
            </a:r>
            <a:r>
              <a:rPr lang="pt-PT" sz="1600" dirty="0" smtClean="0">
                <a:latin typeface="Arial Rounded MT Bold" pitchFamily="34" charset="0"/>
              </a:rPr>
              <a:t>).</a:t>
            </a:r>
            <a:r>
              <a:rPr lang="pt-PT" sz="1600" dirty="0" err="1" smtClean="0">
                <a:latin typeface="Arial Rounded MT Bold" pitchFamily="34" charset="0"/>
              </a:rPr>
              <a:t>getKms</a:t>
            </a:r>
            <a:r>
              <a:rPr lang="pt-PT" sz="1600" dirty="0" smtClean="0">
                <a:latin typeface="Arial Rounded MT Bold" pitchFamily="34" charset="0"/>
              </a:rPr>
              <a:t>();</a:t>
            </a:r>
          </a:p>
          <a:p>
            <a:r>
              <a:rPr lang="pt-PT" sz="1600" dirty="0" smtClean="0">
                <a:latin typeface="Arial Rounded MT Bold" pitchFamily="34" charset="0"/>
              </a:rPr>
              <a:t>      </a:t>
            </a:r>
            <a:r>
              <a:rPr lang="pt-PT" sz="1600" dirty="0" err="1" smtClean="0">
                <a:latin typeface="Arial Rounded MT Bold" pitchFamily="34" charset="0"/>
              </a:rPr>
              <a:t>return</a:t>
            </a:r>
            <a:r>
              <a:rPr lang="pt-PT" sz="1600" dirty="0" smtClean="0">
                <a:latin typeface="Arial Rounded MT Bold" pitchFamily="34" charset="0"/>
              </a:rPr>
              <a:t> </a:t>
            </a:r>
            <a:r>
              <a:rPr lang="pt-PT" sz="1600" dirty="0" err="1" smtClean="0">
                <a:latin typeface="Arial Rounded MT Bold" pitchFamily="34" charset="0"/>
              </a:rPr>
              <a:t>totalKm</a:t>
            </a:r>
            <a:r>
              <a:rPr lang="pt-PT" sz="1600" dirty="0" smtClean="0">
                <a:latin typeface="Arial Rounded MT Bold" pitchFamily="34" charset="0"/>
              </a:rPr>
              <a:t>;</a:t>
            </a:r>
          </a:p>
          <a:p>
            <a:r>
              <a:rPr lang="pt-PT" sz="1600" dirty="0" smtClean="0">
                <a:latin typeface="Arial Rounded MT Bold" pitchFamily="34" charset="0"/>
              </a:rPr>
              <a:t>  }</a:t>
            </a:r>
          </a:p>
        </p:txBody>
      </p:sp>
      <p:sp>
        <p:nvSpPr>
          <p:cNvPr id="21" name="CaixaDeTexto 20"/>
          <p:cNvSpPr txBox="1"/>
          <p:nvPr/>
        </p:nvSpPr>
        <p:spPr>
          <a:xfrm>
            <a:off x="428596" y="4071942"/>
            <a:ext cx="8429684" cy="1569660"/>
          </a:xfrm>
          <a:prstGeom prst="rect">
            <a:avLst/>
          </a:prstGeom>
          <a:noFill/>
          <a:ln w="22225">
            <a:solidFill>
              <a:srgbClr val="777777"/>
            </a:solidFill>
          </a:ln>
        </p:spPr>
        <p:txBody>
          <a:bodyPr wrap="square" rtlCol="0">
            <a:spAutoFit/>
          </a:bodyPr>
          <a:lstStyle/>
          <a:p>
            <a:r>
              <a:rPr lang="pt-PT" sz="1600" b="1" dirty="0" err="1" smtClean="0">
                <a:solidFill>
                  <a:srgbClr val="00B0F0"/>
                </a:solidFill>
                <a:latin typeface="Arial Rounded MT Bold" pitchFamily="34" charset="0"/>
              </a:rPr>
              <a:t>public</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double</a:t>
            </a:r>
            <a:r>
              <a:rPr lang="pt-PT" sz="1600" b="1" dirty="0" smtClean="0">
                <a:solidFill>
                  <a:srgbClr val="00B0F0"/>
                </a:solidFill>
                <a:latin typeface="Arial Rounded MT Bold" pitchFamily="34" charset="0"/>
              </a:rPr>
              <a:t> totalKms8()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return</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emps.stream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filter</a:t>
            </a:r>
            <a:r>
              <a:rPr lang="pt-PT" sz="1600" b="1" dirty="0" smtClean="0">
                <a:solidFill>
                  <a:srgbClr val="00B0F0"/>
                </a:solidFill>
                <a:latin typeface="Arial Rounded MT Bold" pitchFamily="34" charset="0"/>
              </a:rPr>
              <a:t>(e -&gt; </a:t>
            </a:r>
            <a:r>
              <a:rPr lang="pt-PT" sz="1600" b="1" dirty="0" err="1" smtClean="0">
                <a:solidFill>
                  <a:srgbClr val="00B0F0"/>
                </a:solidFill>
                <a:latin typeface="Arial Rounded MT Bold" pitchFamily="34" charset="0"/>
              </a:rPr>
              <a:t>e</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instanceof</a:t>
            </a:r>
            <a:r>
              <a:rPr lang="pt-PT" sz="1600" b="1" dirty="0" smtClean="0">
                <a:solidFill>
                  <a:srgbClr val="00B0F0"/>
                </a:solidFill>
                <a:latin typeface="Arial Rounded MT Bold" pitchFamily="34" charset="0"/>
              </a:rPr>
              <a:t> Motorista)</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mapToDouble</a:t>
            </a:r>
            <a:r>
              <a:rPr lang="pt-PT" sz="1600" b="1" dirty="0" smtClean="0">
                <a:solidFill>
                  <a:srgbClr val="00B0F0"/>
                </a:solidFill>
                <a:latin typeface="Arial Rounded MT Bold" pitchFamily="34" charset="0"/>
              </a:rPr>
              <a:t>(e -&gt; (</a:t>
            </a:r>
            <a:r>
              <a:rPr lang="pt-PT" sz="1600" b="1" dirty="0" smtClean="0">
                <a:solidFill>
                  <a:srgbClr val="00CC99"/>
                </a:solidFill>
                <a:latin typeface="Arial Rounded MT Bold" pitchFamily="34" charset="0"/>
              </a:rPr>
              <a:t>(Motorista) e)</a:t>
            </a:r>
            <a:r>
              <a:rPr lang="pt-PT" sz="1600" b="1" dirty="0" smtClean="0">
                <a:solidFill>
                  <a:srgbClr val="00B0F0"/>
                </a:solidFill>
                <a:latin typeface="Arial Rounded MT Bold" pitchFamily="34" charset="0"/>
              </a:rPr>
              <a:t>.</a:t>
            </a:r>
            <a:r>
              <a:rPr lang="pt-PT" sz="1600" b="1" dirty="0" err="1" smtClean="0">
                <a:solidFill>
                  <a:srgbClr val="00B0F0"/>
                </a:solidFill>
                <a:latin typeface="Arial Rounded MT Bold" pitchFamily="34" charset="0"/>
              </a:rPr>
              <a:t>getKms</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sum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p>
        </p:txBody>
      </p:sp>
      <p:sp>
        <p:nvSpPr>
          <p:cNvPr id="14" name="CaixaDeTexto 13"/>
          <p:cNvSpPr txBox="1"/>
          <p:nvPr/>
        </p:nvSpPr>
        <p:spPr>
          <a:xfrm>
            <a:off x="428596" y="6000768"/>
            <a:ext cx="8429684" cy="369332"/>
          </a:xfrm>
          <a:prstGeom prst="rect">
            <a:avLst/>
          </a:prstGeom>
          <a:noFill/>
        </p:spPr>
        <p:txBody>
          <a:bodyPr wrap="square" rtlCol="0">
            <a:spAutoFit/>
          </a:bodyPr>
          <a:lstStyle/>
          <a:p>
            <a:r>
              <a:rPr lang="pt-PT" dirty="0" smtClean="0">
                <a:latin typeface="Arial Rounded MT Bold" pitchFamily="34" charset="0"/>
              </a:rPr>
              <a:t>Polimorfismo mantém-se intacto e casting continua a ser necessário.</a:t>
            </a:r>
            <a:endParaRPr lang="pt-PT"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Streams</a:t>
            </a:r>
            <a:r>
              <a:rPr lang="pt-PT" sz="2000" b="1" dirty="0" smtClean="0">
                <a:solidFill>
                  <a:srgbClr val="C00000"/>
                </a:solidFill>
                <a:latin typeface="Arial Rounded MT Bold" pitchFamily="34" charset="0"/>
              </a:rPr>
              <a:t> em Java:  </a:t>
            </a:r>
            <a:r>
              <a:rPr lang="pt-PT" sz="2000" b="1" dirty="0" smtClean="0">
                <a:solidFill>
                  <a:srgbClr val="00CC99"/>
                </a:solidFill>
                <a:latin typeface="Arial Rounded MT Bold" pitchFamily="34" charset="0"/>
              </a:rPr>
              <a:t>Exemplos</a:t>
            </a:r>
          </a:p>
        </p:txBody>
      </p:sp>
      <p:sp>
        <p:nvSpPr>
          <p:cNvPr id="21" name="CaixaDeTexto 20"/>
          <p:cNvSpPr txBox="1"/>
          <p:nvPr/>
        </p:nvSpPr>
        <p:spPr>
          <a:xfrm>
            <a:off x="500034" y="2571744"/>
            <a:ext cx="8429684" cy="1569660"/>
          </a:xfrm>
          <a:prstGeom prst="rect">
            <a:avLst/>
          </a:prstGeom>
          <a:noFill/>
          <a:ln w="22225">
            <a:solidFill>
              <a:srgbClr val="777777"/>
            </a:solidFill>
          </a:ln>
        </p:spPr>
        <p:txBody>
          <a:bodyPr wrap="square" rtlCol="0">
            <a:spAutoFit/>
          </a:bodyPr>
          <a:lstStyle/>
          <a:p>
            <a:r>
              <a:rPr lang="pt-PT" sz="1600" b="1" dirty="0" err="1" smtClean="0">
                <a:solidFill>
                  <a:srgbClr val="00B0F0"/>
                </a:solidFill>
                <a:latin typeface="Arial Rounded MT Bold" pitchFamily="34" charset="0"/>
              </a:rPr>
              <a:t>Map&lt;Departamento</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Double</a:t>
            </a:r>
            <a:r>
              <a:rPr lang="pt-PT" sz="1600" b="1" dirty="0" smtClean="0">
                <a:solidFill>
                  <a:srgbClr val="00B0F0"/>
                </a:solidFill>
                <a:latin typeface="Arial Rounded MT Bold" pitchFamily="34" charset="0"/>
              </a:rPr>
              <a:t>&gt; </a:t>
            </a:r>
            <a:r>
              <a:rPr lang="pt-PT" sz="1600" b="1" dirty="0" err="1" smtClean="0">
                <a:solidFill>
                  <a:srgbClr val="00B0F0"/>
                </a:solidFill>
                <a:latin typeface="Arial Rounded MT Bold" pitchFamily="34" charset="0"/>
              </a:rPr>
              <a:t>salariosPorDepart</a:t>
            </a:r>
            <a:r>
              <a:rPr lang="pt-PT" sz="1600" b="1" dirty="0" smtClean="0">
                <a:solidFill>
                  <a:srgbClr val="00B0F0"/>
                </a:solidFill>
                <a:latin typeface="Arial Rounded MT Bold" pitchFamily="34" charset="0"/>
              </a:rPr>
              <a:t> = </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emps.stream</a:t>
            </a:r>
            <a:r>
              <a:rPr lang="pt-PT" sz="1600" b="1" dirty="0" smtClean="0">
                <a:solidFill>
                  <a:srgbClr val="00B0F0"/>
                </a:solidFill>
                <a:latin typeface="Arial Rounded MT Bold" pitchFamily="34" charset="0"/>
              </a:rPr>
              <a:t>()</a:t>
            </a:r>
            <a:endParaRPr lang="pt-PT" sz="1600" dirty="0" smtClean="0">
              <a:solidFill>
                <a:srgbClr val="00B0F0"/>
              </a:solidFill>
              <a:latin typeface="Arial Rounded MT Bold" pitchFamily="34" charset="0"/>
            </a:endParaRPr>
          </a:p>
          <a:p>
            <a:r>
              <a:rPr lang="pt-PT" sz="1600" b="1" dirty="0" smtClean="0">
                <a:solidFill>
                  <a:srgbClr val="00B0F0"/>
                </a:solidFill>
                <a:latin typeface="Arial Rounded MT Bold" pitchFamily="34" charset="0"/>
              </a:rPr>
              <a:t>                 .</a:t>
            </a:r>
            <a:r>
              <a:rPr lang="pt-PT" sz="1600" b="1" dirty="0" err="1" smtClean="0">
                <a:solidFill>
                  <a:srgbClr val="CC6600"/>
                </a:solidFill>
                <a:latin typeface="Arial Rounded MT Bold" pitchFamily="34" charset="0"/>
              </a:rPr>
              <a:t>collect</a:t>
            </a:r>
            <a:r>
              <a:rPr lang="pt-PT" sz="1600" b="1" dirty="0" smtClean="0">
                <a:solidFill>
                  <a:srgbClr val="CC6600"/>
                </a:solidFill>
                <a:latin typeface="Arial Rounded MT Bold" pitchFamily="34" charset="0"/>
              </a:rPr>
              <a:t>(</a:t>
            </a:r>
            <a:r>
              <a:rPr lang="pt-PT" sz="1600" b="1" dirty="0" err="1" smtClean="0">
                <a:solidFill>
                  <a:schemeClr val="bg1">
                    <a:lumMod val="50000"/>
                  </a:schemeClr>
                </a:solidFill>
                <a:latin typeface="Arial Rounded MT Bold" pitchFamily="34" charset="0"/>
              </a:rPr>
              <a:t>Collectors.groupingBy</a:t>
            </a:r>
            <a:r>
              <a:rPr lang="pt-PT" sz="1600" b="1" dirty="0" smtClean="0">
                <a:solidFill>
                  <a:schemeClr val="bg1">
                    <a:lumMod val="50000"/>
                  </a:schemeClr>
                </a:solidFill>
                <a:latin typeface="Arial Rounded MT Bold" pitchFamily="34" charset="0"/>
              </a:rPr>
              <a:t>(Empregado::</a:t>
            </a:r>
            <a:r>
              <a:rPr lang="pt-PT" sz="1600" b="1" dirty="0" err="1" smtClean="0">
                <a:solidFill>
                  <a:schemeClr val="bg1">
                    <a:lumMod val="50000"/>
                  </a:schemeClr>
                </a:solidFill>
                <a:latin typeface="Arial Rounded MT Bold" pitchFamily="34" charset="0"/>
              </a:rPr>
              <a:t>getDept</a:t>
            </a:r>
            <a:r>
              <a:rPr lang="pt-PT" sz="1600" b="1" dirty="0" smtClean="0">
                <a:solidFill>
                  <a:schemeClr val="bg1">
                    <a:lumMod val="50000"/>
                  </a:schemeClr>
                </a:solidFill>
                <a:latin typeface="Arial Rounded MT Bold" pitchFamily="34" charset="0"/>
              </a:rPr>
              <a:t>, </a:t>
            </a:r>
            <a:r>
              <a:rPr lang="pt-PT" sz="1600" b="1" dirty="0" err="1" smtClean="0">
                <a:solidFill>
                  <a:schemeClr val="bg1">
                    <a:lumMod val="50000"/>
                  </a:schemeClr>
                </a:solidFill>
                <a:latin typeface="Arial Rounded MT Bold" pitchFamily="34" charset="0"/>
              </a:rPr>
              <a:t>somaSalarios</a:t>
            </a:r>
            <a:r>
              <a:rPr lang="pt-PT" sz="1600" b="1" dirty="0" smtClean="0">
                <a:solidFill>
                  <a:schemeClr val="bg1">
                    <a:lumMod val="50000"/>
                  </a:schemeClr>
                </a:solidFill>
                <a:latin typeface="Arial Rounded MT Bold" pitchFamily="34" charset="0"/>
              </a:rPr>
              <a:t>)</a:t>
            </a:r>
            <a:r>
              <a:rPr lang="pt-PT" sz="1600" b="1" dirty="0" smtClean="0">
                <a:solidFill>
                  <a:srgbClr val="CC6600"/>
                </a:solidFill>
                <a:latin typeface="Arial Rounded MT Bold" pitchFamily="34" charset="0"/>
              </a:rPr>
              <a:t>)</a:t>
            </a:r>
            <a:r>
              <a:rPr lang="pt-PT" sz="1600" b="1" dirty="0" smtClean="0">
                <a:solidFill>
                  <a:srgbClr val="00B0F0"/>
                </a:solidFill>
                <a:latin typeface="Arial Rounded MT Bold" pitchFamily="34" charset="0"/>
              </a:rPr>
              <a:t>;</a:t>
            </a:r>
          </a:p>
          <a:p>
            <a:endParaRPr lang="pt-PT" sz="1600" b="1" dirty="0" smtClean="0">
              <a:solidFill>
                <a:srgbClr val="00B0F0"/>
              </a:solidFill>
              <a:latin typeface="Arial Rounded MT Bold" pitchFamily="34" charset="0"/>
            </a:endParaRPr>
          </a:p>
          <a:p>
            <a:r>
              <a:rPr lang="pt-PT" sz="1600" b="1" dirty="0" err="1" smtClean="0">
                <a:solidFill>
                  <a:srgbClr val="00B0F0"/>
                </a:solidFill>
                <a:latin typeface="Arial Rounded MT Bold" pitchFamily="34" charset="0"/>
              </a:rPr>
              <a:t>Collector&lt;Empregado</a:t>
            </a:r>
            <a:r>
              <a:rPr lang="pt-PT" sz="1600" b="1" dirty="0" smtClean="0">
                <a:solidFill>
                  <a:srgbClr val="00B0F0"/>
                </a:solidFill>
                <a:latin typeface="Arial Rounded MT Bold" pitchFamily="34" charset="0"/>
              </a:rPr>
              <a:t>, </a:t>
            </a:r>
            <a:r>
              <a:rPr lang="pt-PT" sz="1600" b="1" dirty="0" smtClean="0">
                <a:solidFill>
                  <a:srgbClr val="FF0000"/>
                </a:solidFill>
                <a:latin typeface="Arial Rounded MT Bold" pitchFamily="34" charset="0"/>
              </a:rPr>
              <a:t>?</a:t>
            </a:r>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Double</a:t>
            </a:r>
            <a:r>
              <a:rPr lang="pt-PT" sz="1600" b="1" dirty="0" smtClean="0">
                <a:solidFill>
                  <a:srgbClr val="00B0F0"/>
                </a:solidFill>
                <a:latin typeface="Arial Rounded MT Bold" pitchFamily="34" charset="0"/>
              </a:rPr>
              <a:t>&gt; soma </a:t>
            </a:r>
            <a:r>
              <a:rPr lang="pt-PT" sz="1600" b="1" dirty="0" err="1" smtClean="0">
                <a:solidFill>
                  <a:srgbClr val="00B0F0"/>
                </a:solidFill>
                <a:latin typeface="Arial Rounded MT Bold" pitchFamily="34" charset="0"/>
              </a:rPr>
              <a:t>Salarios</a:t>
            </a:r>
            <a:r>
              <a:rPr lang="pt-PT" sz="1600" b="1" dirty="0" smtClean="0">
                <a:solidFill>
                  <a:srgbClr val="00B0F0"/>
                </a:solidFill>
                <a:latin typeface="Arial Rounded MT Bold" pitchFamily="34" charset="0"/>
              </a:rPr>
              <a:t> =</a:t>
            </a:r>
          </a:p>
          <a:p>
            <a:r>
              <a:rPr lang="pt-PT" sz="1600" b="1" dirty="0" smtClean="0">
                <a:solidFill>
                  <a:srgbClr val="00B0F0"/>
                </a:solidFill>
                <a:latin typeface="Arial Rounded MT Bold" pitchFamily="34" charset="0"/>
              </a:rPr>
              <a:t>   </a:t>
            </a:r>
            <a:r>
              <a:rPr lang="pt-PT" sz="1600" b="1" dirty="0" err="1" smtClean="0">
                <a:solidFill>
                  <a:srgbClr val="00B0F0"/>
                </a:solidFill>
                <a:latin typeface="Arial Rounded MT Bold" pitchFamily="34" charset="0"/>
              </a:rPr>
              <a:t>Collectors.summingDouble</a:t>
            </a:r>
            <a:r>
              <a:rPr lang="pt-PT" sz="1600" b="1" dirty="0" smtClean="0">
                <a:solidFill>
                  <a:srgbClr val="00B0F0"/>
                </a:solidFill>
                <a:latin typeface="Arial Rounded MT Bold" pitchFamily="34" charset="0"/>
              </a:rPr>
              <a:t>(Empregado::</a:t>
            </a:r>
            <a:r>
              <a:rPr lang="pt-PT" sz="1600" b="1" dirty="0" err="1" smtClean="0">
                <a:solidFill>
                  <a:srgbClr val="00B0F0"/>
                </a:solidFill>
                <a:latin typeface="Arial Rounded MT Bold" pitchFamily="34" charset="0"/>
              </a:rPr>
              <a:t>getSalario</a:t>
            </a:r>
            <a:r>
              <a:rPr lang="pt-PT" sz="1600" b="1" dirty="0" smtClean="0">
                <a:solidFill>
                  <a:srgbClr val="00B0F0"/>
                </a:solidFill>
                <a:latin typeface="Arial Rounded MT Bold" pitchFamily="34" charset="0"/>
              </a:rPr>
              <a:t>); </a:t>
            </a:r>
          </a:p>
        </p:txBody>
      </p:sp>
      <p:sp>
        <p:nvSpPr>
          <p:cNvPr id="18" name="CaixaDeTexto 17"/>
          <p:cNvSpPr txBox="1"/>
          <p:nvPr/>
        </p:nvSpPr>
        <p:spPr>
          <a:xfrm>
            <a:off x="428596" y="1643050"/>
            <a:ext cx="8501122" cy="369332"/>
          </a:xfrm>
          <a:prstGeom prst="rect">
            <a:avLst/>
          </a:prstGeom>
          <a:noFill/>
        </p:spPr>
        <p:txBody>
          <a:bodyPr wrap="square" rtlCol="0">
            <a:spAutoFit/>
          </a:bodyPr>
          <a:lstStyle/>
          <a:p>
            <a:r>
              <a:rPr lang="pt-PT" dirty="0" smtClean="0">
                <a:latin typeface="Arial Rounded MT Bold" pitchFamily="34" charset="0"/>
              </a:rPr>
              <a:t>Um exemplo final com </a:t>
            </a:r>
            <a:r>
              <a:rPr lang="pt-PT" dirty="0" err="1" smtClean="0">
                <a:latin typeface="Arial Rounded MT Bold" pitchFamily="34" charset="0"/>
              </a:rPr>
              <a:t>Maps</a:t>
            </a:r>
            <a:r>
              <a:rPr lang="pt-PT" dirty="0" smtClean="0">
                <a:latin typeface="Arial Rounded MT Bold" pitchFamily="34" charset="0"/>
              </a:rPr>
              <a:t> (para reflexão apenas):</a:t>
            </a:r>
            <a:endParaRPr lang="pt-PT" dirty="0">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000496" y="285728"/>
            <a:ext cx="4145815" cy="369332"/>
          </a:xfrm>
          <a:prstGeom prst="rect">
            <a:avLst/>
          </a:prstGeom>
        </p:spPr>
        <p:txBody>
          <a:bodyPr wrap="none">
            <a:spAutoFit/>
          </a:bodyPr>
          <a:lstStyle/>
          <a:p>
            <a:r>
              <a:rPr lang="pt-PT" b="1" smtClean="0">
                <a:solidFill>
                  <a:srgbClr val="CC6600"/>
                </a:solidFill>
                <a:latin typeface="Arial Rounded MT Bold" pitchFamily="34" charset="0"/>
              </a:rPr>
              <a:t>OBJECTIVOS e ENQUADRAMENTO</a:t>
            </a:r>
            <a:endParaRPr lang="pt-PT"/>
          </a:p>
        </p:txBody>
      </p:sp>
      <p:sp>
        <p:nvSpPr>
          <p:cNvPr id="13" name="Rectângulo 12"/>
          <p:cNvSpPr/>
          <p:nvPr/>
        </p:nvSpPr>
        <p:spPr>
          <a:xfrm>
            <a:off x="500034" y="1000108"/>
            <a:ext cx="8358246" cy="369332"/>
          </a:xfrm>
          <a:prstGeom prst="rect">
            <a:avLst/>
          </a:prstGeom>
        </p:spPr>
        <p:txBody>
          <a:bodyPr wrap="square">
            <a:spAutoFit/>
          </a:bodyPr>
          <a:lstStyle/>
          <a:p>
            <a:r>
              <a:rPr lang="en-US" b="1" smtClean="0">
                <a:solidFill>
                  <a:srgbClr val="00B050"/>
                </a:solidFill>
                <a:latin typeface="Arial Rounded MT Bold" pitchFamily="34" charset="0"/>
              </a:rPr>
              <a:t>Amazon Kinesis Firehose </a:t>
            </a:r>
            <a:r>
              <a:rPr lang="en-US" b="1" smtClean="0">
                <a:latin typeface="Arial Rounded MT Bold" pitchFamily="34" charset="0"/>
              </a:rPr>
              <a:t>Data Transformation with AWS Lambda</a:t>
            </a:r>
            <a:endParaRPr lang="en-US" b="1">
              <a:latin typeface="Arial Rounded MT Bold" pitchFamily="34" charset="0"/>
            </a:endParaRPr>
          </a:p>
        </p:txBody>
      </p:sp>
      <p:pic>
        <p:nvPicPr>
          <p:cNvPr id="18" name="Imagem 17" descr="AMAZON_KINESIS3.jpg"/>
          <p:cNvPicPr>
            <a:picLocks noChangeAspect="1"/>
          </p:cNvPicPr>
          <p:nvPr/>
        </p:nvPicPr>
        <p:blipFill>
          <a:blip r:embed="rId4" cstate="print"/>
          <a:stretch>
            <a:fillRect/>
          </a:stretch>
        </p:blipFill>
        <p:spPr>
          <a:xfrm>
            <a:off x="1357290" y="1785926"/>
            <a:ext cx="6773248" cy="2133612"/>
          </a:xfrm>
          <a:prstGeom prst="rect">
            <a:avLst/>
          </a:prstGeom>
        </p:spPr>
      </p:pic>
      <p:pic>
        <p:nvPicPr>
          <p:cNvPr id="19" name="Imagem 18" descr="AMAZON_KINESIS4.jpg"/>
          <p:cNvPicPr>
            <a:picLocks noChangeAspect="1"/>
          </p:cNvPicPr>
          <p:nvPr/>
        </p:nvPicPr>
        <p:blipFill>
          <a:blip r:embed="rId5" cstate="print"/>
          <a:stretch>
            <a:fillRect/>
          </a:stretch>
        </p:blipFill>
        <p:spPr>
          <a:xfrm>
            <a:off x="1714480" y="4286256"/>
            <a:ext cx="6500858" cy="1928826"/>
          </a:xfrm>
          <a:prstGeom prst="rect">
            <a:avLst/>
          </a:prstGeom>
        </p:spPr>
      </p:pic>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pic>
        <p:nvPicPr>
          <p:cNvPr id="3074" name="Picture 2" descr="C:\Users\asus\Desktop\JAVA8\PARALEL_STREAMS_GRAFICO1.jpg"/>
          <p:cNvPicPr>
            <a:picLocks noChangeAspect="1" noChangeArrowheads="1"/>
          </p:cNvPicPr>
          <p:nvPr/>
        </p:nvPicPr>
        <p:blipFill>
          <a:blip r:embed="rId5" cstate="print"/>
          <a:srcRect/>
          <a:stretch>
            <a:fillRect/>
          </a:stretch>
        </p:blipFill>
        <p:spPr bwMode="auto">
          <a:xfrm>
            <a:off x="3071802" y="1142984"/>
            <a:ext cx="5929354" cy="4676995"/>
          </a:xfrm>
          <a:prstGeom prst="rect">
            <a:avLst/>
          </a:prstGeom>
          <a:noFill/>
        </p:spPr>
      </p:pic>
      <p:sp>
        <p:nvSpPr>
          <p:cNvPr id="12" name="CaixaDeTexto 11"/>
          <p:cNvSpPr txBox="1"/>
          <p:nvPr/>
        </p:nvSpPr>
        <p:spPr>
          <a:xfrm>
            <a:off x="285720" y="1714488"/>
            <a:ext cx="2714644" cy="923330"/>
          </a:xfrm>
          <a:prstGeom prst="rect">
            <a:avLst/>
          </a:prstGeom>
          <a:noFill/>
        </p:spPr>
        <p:txBody>
          <a:bodyPr wrap="square" rtlCol="0">
            <a:spAutoFit/>
          </a:bodyPr>
          <a:lstStyle/>
          <a:p>
            <a:pPr algn="ctr"/>
            <a:r>
              <a:rPr lang="pt-PT" dirty="0" smtClean="0">
                <a:solidFill>
                  <a:srgbClr val="00CC99"/>
                </a:solidFill>
                <a:latin typeface="Arial Rounded MT Bold" pitchFamily="34" charset="0"/>
              </a:rPr>
              <a:t>Algumas questões simples sobre performance</a:t>
            </a:r>
            <a:endParaRPr lang="pt-PT" dirty="0">
              <a:solidFill>
                <a:srgbClr val="00CC99"/>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1" name="CaixaDeTexto 10"/>
          <p:cNvSpPr txBox="1"/>
          <p:nvPr/>
        </p:nvSpPr>
        <p:spPr>
          <a:xfrm>
            <a:off x="571472" y="1857364"/>
            <a:ext cx="8286808" cy="3724096"/>
          </a:xfrm>
          <a:prstGeom prst="rect">
            <a:avLst/>
          </a:prstGeom>
          <a:noFill/>
        </p:spPr>
        <p:txBody>
          <a:bodyPr wrap="square" rtlCol="0">
            <a:spAutoFit/>
          </a:bodyPr>
          <a:lstStyle/>
          <a:p>
            <a:r>
              <a:rPr lang="pt-PT" dirty="0" smtClean="0">
                <a:solidFill>
                  <a:srgbClr val="00CC99"/>
                </a:solidFill>
              </a:rPr>
              <a:t> </a:t>
            </a:r>
            <a:r>
              <a:rPr lang="pt-PT" sz="2000" b="1" dirty="0" smtClean="0">
                <a:solidFill>
                  <a:srgbClr val="00B050"/>
                </a:solidFill>
                <a:sym typeface="Wingdings"/>
              </a:rPr>
              <a:t></a:t>
            </a:r>
            <a:r>
              <a:rPr lang="pt-PT" dirty="0" smtClean="0">
                <a:solidFill>
                  <a:srgbClr val="00CC99"/>
                </a:solidFill>
              </a:rPr>
              <a:t> </a:t>
            </a:r>
            <a:r>
              <a:rPr lang="pt-PT" dirty="0" smtClean="0">
                <a:latin typeface="Arial Rounded MT Bold" pitchFamily="34" charset="0"/>
              </a:rPr>
              <a:t>A nova API para datas, tempos, instantes e períodos (ou durações), </a:t>
            </a:r>
            <a:br>
              <a:rPr lang="pt-PT" dirty="0" smtClean="0">
                <a:latin typeface="Arial Rounded MT Bold" pitchFamily="34" charset="0"/>
              </a:rPr>
            </a:br>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java.time</a:t>
            </a:r>
            <a:r>
              <a:rPr lang="pt-PT" dirty="0" smtClean="0">
                <a:latin typeface="Arial Rounded MT Bold" pitchFamily="34" charset="0"/>
              </a:rPr>
              <a:t>, que é </a:t>
            </a:r>
            <a:r>
              <a:rPr lang="pt-PT" dirty="0" err="1" smtClean="0">
                <a:solidFill>
                  <a:srgbClr val="FF3300"/>
                </a:solidFill>
                <a:latin typeface="Arial Rounded MT Bold" pitchFamily="34" charset="0"/>
              </a:rPr>
              <a:t>retrocompatível</a:t>
            </a:r>
            <a:r>
              <a:rPr lang="pt-PT" dirty="0" smtClean="0">
                <a:solidFill>
                  <a:srgbClr val="FF3300"/>
                </a:solidFill>
                <a:latin typeface="Arial Rounded MT Bold" pitchFamily="34" charset="0"/>
              </a:rPr>
              <a:t> </a:t>
            </a:r>
            <a:r>
              <a:rPr lang="pt-PT" dirty="0" smtClean="0">
                <a:latin typeface="Arial Rounded MT Bold" pitchFamily="34" charset="0"/>
              </a:rPr>
              <a:t>com</a:t>
            </a:r>
            <a:r>
              <a:rPr lang="pt-PT" dirty="0" smtClean="0">
                <a:solidFill>
                  <a:srgbClr val="00B0F0"/>
                </a:solidFill>
                <a:latin typeface="Arial Rounded MT Bold" pitchFamily="34" charset="0"/>
              </a:rPr>
              <a:t> </a:t>
            </a:r>
            <a:r>
              <a:rPr lang="pt-PT" dirty="0" err="1" smtClean="0">
                <a:solidFill>
                  <a:srgbClr val="00B0F0"/>
                </a:solidFill>
                <a:latin typeface="Arial Rounded MT Bold" pitchFamily="34" charset="0"/>
              </a:rPr>
              <a:t>GregorianCalendar</a:t>
            </a:r>
            <a:r>
              <a:rPr lang="pt-PT" dirty="0" smtClean="0">
                <a:solidFill>
                  <a:srgbClr val="00B0F0"/>
                </a:solidFill>
                <a:latin typeface="Arial Rounded MT Bold" pitchFamily="34" charset="0"/>
              </a:rPr>
              <a:t> </a:t>
            </a:r>
            <a:r>
              <a:rPr lang="pt-PT" dirty="0" smtClean="0">
                <a:latin typeface="Arial Rounded MT Bold" pitchFamily="34" charset="0"/>
              </a:rPr>
              <a:t>e</a:t>
            </a:r>
            <a:r>
              <a:rPr lang="pt-PT" dirty="0" smtClean="0">
                <a:solidFill>
                  <a:srgbClr val="00B0F0"/>
                </a:solidFill>
                <a:latin typeface="Arial Rounded MT Bold" pitchFamily="34" charset="0"/>
              </a:rPr>
              <a:t> Date</a:t>
            </a:r>
            <a:r>
              <a:rPr lang="pt-PT" dirty="0" smtClean="0">
                <a:latin typeface="Arial Rounded MT Bold" pitchFamily="34" charset="0"/>
              </a:rPr>
              <a:t>, mas</a:t>
            </a:r>
            <a:br>
              <a:rPr lang="pt-PT" dirty="0" smtClean="0">
                <a:latin typeface="Arial Rounded MT Bold" pitchFamily="34" charset="0"/>
              </a:rPr>
            </a:br>
            <a:r>
              <a:rPr lang="pt-PT" dirty="0" smtClean="0">
                <a:latin typeface="Arial Rounded MT Bold" pitchFamily="34" charset="0"/>
              </a:rPr>
              <a:t>      que propõe 15 classes distintas e muitos métodos, usando o formato</a:t>
            </a:r>
            <a:br>
              <a:rPr lang="pt-PT" dirty="0" smtClean="0">
                <a:latin typeface="Arial Rounded MT Bold" pitchFamily="34" charset="0"/>
              </a:rPr>
            </a:br>
            <a:r>
              <a:rPr lang="pt-PT" dirty="0" smtClean="0">
                <a:solidFill>
                  <a:srgbClr val="00B0F0"/>
                </a:solidFill>
                <a:latin typeface="Arial Rounded MT Bold" pitchFamily="34" charset="0"/>
              </a:rPr>
              <a:t>       ISO-8601 de calendários</a:t>
            </a:r>
            <a:r>
              <a:rPr lang="pt-PT" dirty="0" smtClean="0">
                <a:latin typeface="Arial Rounded MT Bold" pitchFamily="34" charset="0"/>
              </a:rPr>
              <a:t>, que é uma </a:t>
            </a:r>
            <a:r>
              <a:rPr lang="pt-PT" dirty="0" smtClean="0">
                <a:solidFill>
                  <a:srgbClr val="FF3300"/>
                </a:solidFill>
                <a:latin typeface="Arial Rounded MT Bold" pitchFamily="34" charset="0"/>
              </a:rPr>
              <a:t>formalização </a:t>
            </a:r>
            <a:r>
              <a:rPr lang="pt-PT" dirty="0" err="1" smtClean="0">
                <a:solidFill>
                  <a:srgbClr val="FF3300"/>
                </a:solidFill>
                <a:latin typeface="Arial Rounded MT Bold" pitchFamily="34" charset="0"/>
              </a:rPr>
              <a:t>proléptica</a:t>
            </a:r>
            <a:r>
              <a:rPr lang="pt-PT" dirty="0" smtClean="0">
                <a:solidFill>
                  <a:srgbClr val="FF3300"/>
                </a:solidFill>
                <a:latin typeface="Arial Rounded MT Bold" pitchFamily="34" charset="0"/>
              </a:rPr>
              <a:t> do</a:t>
            </a:r>
            <a:br>
              <a:rPr lang="pt-PT" dirty="0" smtClean="0">
                <a:solidFill>
                  <a:srgbClr val="FF3300"/>
                </a:solidFill>
                <a:latin typeface="Arial Rounded MT Bold" pitchFamily="34" charset="0"/>
              </a:rPr>
            </a:br>
            <a:r>
              <a:rPr lang="pt-PT" dirty="0" smtClean="0">
                <a:solidFill>
                  <a:srgbClr val="FF3300"/>
                </a:solidFill>
                <a:latin typeface="Arial Rounded MT Bold" pitchFamily="34" charset="0"/>
              </a:rPr>
              <a:t>       calendário Gregoriano</a:t>
            </a:r>
            <a:r>
              <a:rPr lang="pt-PT" dirty="0" smtClean="0">
                <a:latin typeface="Arial Rounded MT Bold" pitchFamily="34" charset="0"/>
              </a:rPr>
              <a:t>, ou seja, feita de tal modo que o calendário</a:t>
            </a:r>
            <a:br>
              <a:rPr lang="pt-PT" dirty="0" smtClean="0">
                <a:latin typeface="Arial Rounded MT Bold" pitchFamily="34" charset="0"/>
              </a:rPr>
            </a:br>
            <a:r>
              <a:rPr lang="pt-PT" dirty="0" smtClean="0">
                <a:latin typeface="Arial Rounded MT Bold" pitchFamily="34" charset="0"/>
              </a:rPr>
              <a:t>       usado é correcto mesmo para anos anteriores à sua criação, ou seja</a:t>
            </a:r>
            <a:br>
              <a:rPr lang="pt-PT" dirty="0" smtClean="0">
                <a:latin typeface="Arial Rounded MT Bold" pitchFamily="34" charset="0"/>
              </a:rPr>
            </a:br>
            <a:r>
              <a:rPr lang="pt-PT" dirty="0" smtClean="0">
                <a:latin typeface="Arial Rounded MT Bold" pitchFamily="34" charset="0"/>
              </a:rPr>
              <a:t>       do </a:t>
            </a:r>
            <a:r>
              <a:rPr lang="pt-PT" dirty="0" smtClean="0">
                <a:solidFill>
                  <a:srgbClr val="FF0000"/>
                </a:solidFill>
                <a:latin typeface="Arial Rounded MT Bold" pitchFamily="34" charset="0"/>
              </a:rPr>
              <a:t>calendário Juliano</a:t>
            </a:r>
            <a:r>
              <a:rPr lang="pt-PT" dirty="0" smtClean="0">
                <a:latin typeface="Arial Rounded MT Bold" pitchFamily="34" charset="0"/>
              </a:rPr>
              <a:t>, e  trata bem os 10 dias que deixaram de </a:t>
            </a:r>
            <a:r>
              <a:rPr lang="pt-PT" dirty="0" err="1" smtClean="0">
                <a:latin typeface="Arial Rounded MT Bold" pitchFamily="34" charset="0"/>
              </a:rPr>
              <a:t>exis-</a:t>
            </a:r>
            <a:r>
              <a:rPr lang="pt-PT" dirty="0" smtClean="0">
                <a:latin typeface="Arial Rounded MT Bold" pitchFamily="34" charset="0"/>
              </a:rPr>
              <a:t/>
            </a:r>
            <a:br>
              <a:rPr lang="pt-PT" dirty="0" smtClean="0">
                <a:latin typeface="Arial Rounded MT Bold" pitchFamily="34" charset="0"/>
              </a:rPr>
            </a:br>
            <a:r>
              <a:rPr lang="pt-PT" dirty="0" smtClean="0">
                <a:latin typeface="Arial Rounded MT Bold" pitchFamily="34" charset="0"/>
              </a:rPr>
              <a:t>       </a:t>
            </a:r>
            <a:r>
              <a:rPr lang="pt-PT" dirty="0" err="1" smtClean="0">
                <a:latin typeface="Arial Rounded MT Bold" pitchFamily="34" charset="0"/>
              </a:rPr>
              <a:t>tir</a:t>
            </a:r>
            <a:r>
              <a:rPr lang="pt-PT" dirty="0" smtClean="0">
                <a:latin typeface="Arial Rounded MT Bold" pitchFamily="34" charset="0"/>
              </a:rPr>
              <a:t> na Terra na transição entre calendários realizada em Outubro de</a:t>
            </a:r>
            <a:br>
              <a:rPr lang="pt-PT" dirty="0" smtClean="0">
                <a:latin typeface="Arial Rounded MT Bold" pitchFamily="34" charset="0"/>
              </a:rPr>
            </a:br>
            <a:r>
              <a:rPr lang="pt-PT" dirty="0" smtClean="0">
                <a:latin typeface="Arial Rounded MT Bold" pitchFamily="34" charset="0"/>
              </a:rPr>
              <a:t>       1592.</a:t>
            </a:r>
            <a:br>
              <a:rPr lang="pt-PT" dirty="0" smtClean="0">
                <a:latin typeface="Arial Rounded MT Bold" pitchFamily="34" charset="0"/>
              </a:rPr>
            </a:br>
            <a:endParaRPr lang="pt-PT" dirty="0" smtClean="0">
              <a:latin typeface="Arial Rounded MT Bold" pitchFamily="34" charset="0"/>
            </a:endParaRPr>
          </a:p>
          <a:p>
            <a:r>
              <a:rPr lang="pt-PT" dirty="0" smtClean="0">
                <a:latin typeface="Arial Rounded MT Bold" pitchFamily="34" charset="0"/>
              </a:rPr>
              <a:t>  </a:t>
            </a:r>
            <a:r>
              <a:rPr lang="pt-PT" dirty="0" smtClean="0">
                <a:solidFill>
                  <a:srgbClr val="00CC99"/>
                </a:solidFill>
                <a:latin typeface="Arial Rounded MT Bold" pitchFamily="34" charset="0"/>
              </a:rPr>
              <a:t> </a:t>
            </a:r>
          </a:p>
          <a:p>
            <a:endParaRPr lang="pt-PT" dirty="0" smtClean="0">
              <a:solidFill>
                <a:srgbClr val="00CC99"/>
              </a:solidFill>
            </a:endParaRPr>
          </a:p>
          <a:p>
            <a:r>
              <a:rPr lang="pt-PT" dirty="0" smtClean="0">
                <a:solidFill>
                  <a:srgbClr val="00B0F0"/>
                </a:solidFill>
              </a:rPr>
              <a:t> </a:t>
            </a:r>
            <a:endParaRPr lang="pt-PT" dirty="0">
              <a:solidFill>
                <a:srgbClr val="00B0F0"/>
              </a:solidFill>
            </a:endParaRPr>
          </a:p>
        </p:txBody>
      </p:sp>
      <p:sp>
        <p:nvSpPr>
          <p:cNvPr id="12" name="Rectângulo 11"/>
          <p:cNvSpPr/>
          <p:nvPr/>
        </p:nvSpPr>
        <p:spPr>
          <a:xfrm>
            <a:off x="500034" y="1071546"/>
            <a:ext cx="2784224" cy="461665"/>
          </a:xfrm>
          <a:prstGeom prst="rect">
            <a:avLst/>
          </a:prstGeom>
        </p:spPr>
        <p:txBody>
          <a:bodyPr wrap="none">
            <a:spAutoFit/>
          </a:bodyPr>
          <a:lstStyle/>
          <a:p>
            <a:pPr algn="ctr">
              <a:spcBef>
                <a:spcPct val="50000"/>
              </a:spcBef>
            </a:pPr>
            <a:r>
              <a:rPr lang="pt-PT" b="1" dirty="0" smtClean="0">
                <a:latin typeface="Arial Rounded MT Bold" pitchFamily="34" charset="0"/>
              </a:rPr>
              <a:t>JSR310 &gt;&gt; </a:t>
            </a:r>
            <a:r>
              <a:rPr lang="pt-PT" sz="2400" b="1" dirty="0" err="1" smtClean="0">
                <a:solidFill>
                  <a:srgbClr val="00B0F0"/>
                </a:solidFill>
                <a:latin typeface="Arial Rounded MT Bold" pitchFamily="34" charset="0"/>
              </a:rPr>
              <a:t>java.time</a:t>
            </a:r>
            <a:endParaRPr lang="pt-PT" b="1" dirty="0" smtClean="0">
              <a:solidFill>
                <a:srgbClr val="CC3300"/>
              </a:solidFill>
              <a:latin typeface="Arial Rounded MT Bold" pitchFamily="34" charset="0"/>
            </a:endParaRPr>
          </a:p>
        </p:txBody>
      </p:sp>
      <p:cxnSp>
        <p:nvCxnSpPr>
          <p:cNvPr id="18" name="Conexão recta 17"/>
          <p:cNvCxnSpPr/>
          <p:nvPr/>
        </p:nvCxnSpPr>
        <p:spPr bwMode="auto">
          <a:xfrm>
            <a:off x="571472" y="1571612"/>
            <a:ext cx="8072494" cy="15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 name="Rectângulo 13"/>
          <p:cNvSpPr/>
          <p:nvPr/>
        </p:nvSpPr>
        <p:spPr>
          <a:xfrm>
            <a:off x="357158" y="4572008"/>
            <a:ext cx="8501122" cy="1231106"/>
          </a:xfrm>
          <a:prstGeom prst="rect">
            <a:avLst/>
          </a:prstGeom>
        </p:spPr>
        <p:txBody>
          <a:bodyPr wrap="square">
            <a:spAutoFit/>
          </a:bodyPr>
          <a:lstStyle/>
          <a:p>
            <a:r>
              <a:rPr lang="pt-PT" dirty="0" smtClean="0">
                <a:latin typeface="Arial Rounded MT Bold" pitchFamily="34" charset="0"/>
              </a:rPr>
              <a:t> </a:t>
            </a:r>
            <a:r>
              <a:rPr lang="pt-PT" sz="2000" b="1" dirty="0" smtClean="0">
                <a:solidFill>
                  <a:srgbClr val="00B050"/>
                </a:solidFill>
                <a:sym typeface="Wingdings"/>
              </a:rPr>
              <a:t></a:t>
            </a:r>
            <a:r>
              <a:rPr lang="pt-PT" dirty="0" smtClean="0">
                <a:solidFill>
                  <a:srgbClr val="00CC99"/>
                </a:solidFill>
              </a:rPr>
              <a:t> </a:t>
            </a:r>
            <a:r>
              <a:rPr lang="pt-PT" dirty="0" smtClean="0">
                <a:latin typeface="Arial Rounded MT Bold" pitchFamily="34" charset="0"/>
              </a:rPr>
              <a:t> O </a:t>
            </a:r>
            <a:r>
              <a:rPr lang="pt-PT" dirty="0" err="1" smtClean="0">
                <a:latin typeface="Arial Rounded MT Bold" pitchFamily="34" charset="0"/>
              </a:rPr>
              <a:t>package</a:t>
            </a:r>
            <a:r>
              <a:rPr lang="pt-PT" dirty="0" smtClean="0">
                <a:latin typeface="Arial Rounded MT Bold" pitchFamily="34" charset="0"/>
              </a:rPr>
              <a:t> é formado por 15 classes incríveis das quais destaco as</a:t>
            </a:r>
            <a:br>
              <a:rPr lang="pt-PT" dirty="0" smtClean="0">
                <a:latin typeface="Arial Rounded MT Bold" pitchFamily="34" charset="0"/>
              </a:rPr>
            </a:br>
            <a:r>
              <a:rPr lang="pt-PT" dirty="0" smtClean="0">
                <a:latin typeface="Arial Rounded MT Bold" pitchFamily="34" charset="0"/>
              </a:rPr>
              <a:t>        seguintes: </a:t>
            </a:r>
          </a:p>
          <a:p>
            <a:r>
              <a:rPr lang="pt-PT" dirty="0" smtClean="0">
                <a:latin typeface="Arial Rounded MT Bold" pitchFamily="34" charset="0"/>
              </a:rPr>
              <a:t>         </a:t>
            </a:r>
            <a:r>
              <a:rPr lang="pt-PT" dirty="0" err="1" smtClean="0">
                <a:solidFill>
                  <a:srgbClr val="00CC99"/>
                </a:solidFill>
                <a:latin typeface="Arial Rounded MT Bold" pitchFamily="34" charset="0"/>
              </a:rPr>
              <a:t>Instant</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LocalDate</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LocalTime</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LocalDateTime</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ZonedDateTime</a:t>
            </a:r>
            <a:endParaRPr lang="pt-PT" dirty="0" smtClean="0">
              <a:solidFill>
                <a:srgbClr val="00CC99"/>
              </a:solidFill>
              <a:latin typeface="Arial Rounded MT Bold" pitchFamily="34" charset="0"/>
            </a:endParaRPr>
          </a:p>
          <a:p>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Period</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Duration</a:t>
            </a:r>
            <a:r>
              <a:rPr lang="pt-PT" dirty="0" smtClean="0">
                <a:solidFill>
                  <a:srgbClr val="00CC99"/>
                </a:solidFill>
                <a:latin typeface="Arial Rounded MT Bold" pitchFamily="34" charset="0"/>
              </a:rPr>
              <a:t>, </a:t>
            </a:r>
            <a:r>
              <a:rPr lang="pt-PT" dirty="0" err="1" smtClean="0">
                <a:solidFill>
                  <a:srgbClr val="00CC99"/>
                </a:solidFill>
                <a:latin typeface="Arial Rounded MT Bold" pitchFamily="34" charset="0"/>
              </a:rPr>
              <a:t>ChronoUnit</a:t>
            </a:r>
            <a:r>
              <a:rPr lang="pt-PT" dirty="0" smtClean="0">
                <a:solidFill>
                  <a:srgbClr val="00CC99"/>
                </a:solidFill>
                <a:latin typeface="Arial Rounded MT Bold" pitchFamily="34" charset="0"/>
              </a:rPr>
              <a:t>.  </a:t>
            </a:r>
            <a:endParaRPr lang="pt-PT" dirty="0">
              <a:solidFill>
                <a:srgbClr val="00CC99"/>
              </a:solidFill>
            </a:endParaRPr>
          </a:p>
        </p:txBody>
      </p:sp>
      <p:pic>
        <p:nvPicPr>
          <p:cNvPr id="19" name="Imagem 18" descr="toptal-blog-JAVATIME.jpg"/>
          <p:cNvPicPr>
            <a:picLocks noChangeAspect="1"/>
          </p:cNvPicPr>
          <p:nvPr/>
        </p:nvPicPr>
        <p:blipFill>
          <a:blip r:embed="rId5" cstate="print"/>
          <a:stretch>
            <a:fillRect/>
          </a:stretch>
        </p:blipFill>
        <p:spPr>
          <a:xfrm>
            <a:off x="7000892" y="285728"/>
            <a:ext cx="1643074" cy="1500198"/>
          </a:xfrm>
          <a:prstGeom prst="rect">
            <a:avLst/>
          </a:prstGeom>
        </p:spPr>
      </p:pic>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2" name="Rectângulo 11"/>
          <p:cNvSpPr/>
          <p:nvPr/>
        </p:nvSpPr>
        <p:spPr>
          <a:xfrm>
            <a:off x="500034" y="1071546"/>
            <a:ext cx="2784224" cy="461665"/>
          </a:xfrm>
          <a:prstGeom prst="rect">
            <a:avLst/>
          </a:prstGeom>
        </p:spPr>
        <p:txBody>
          <a:bodyPr wrap="none">
            <a:spAutoFit/>
          </a:bodyPr>
          <a:lstStyle/>
          <a:p>
            <a:pPr algn="ctr">
              <a:spcBef>
                <a:spcPct val="50000"/>
              </a:spcBef>
            </a:pPr>
            <a:r>
              <a:rPr lang="pt-PT" b="1" dirty="0" smtClean="0">
                <a:latin typeface="Arial Rounded MT Bold" pitchFamily="34" charset="0"/>
              </a:rPr>
              <a:t>JSR310 &gt;&gt; </a:t>
            </a:r>
            <a:r>
              <a:rPr lang="pt-PT" sz="2400" b="1" dirty="0" err="1" smtClean="0">
                <a:solidFill>
                  <a:srgbClr val="00B0F0"/>
                </a:solidFill>
                <a:latin typeface="Arial Rounded MT Bold" pitchFamily="34" charset="0"/>
              </a:rPr>
              <a:t>java.time</a:t>
            </a:r>
            <a:endParaRPr lang="pt-PT" b="1" dirty="0" smtClean="0">
              <a:solidFill>
                <a:srgbClr val="CC3300"/>
              </a:solidFill>
              <a:latin typeface="Arial Rounded MT Bold" pitchFamily="34" charset="0"/>
            </a:endParaRPr>
          </a:p>
        </p:txBody>
      </p:sp>
      <p:cxnSp>
        <p:nvCxnSpPr>
          <p:cNvPr id="18" name="Conexão recta 17"/>
          <p:cNvCxnSpPr/>
          <p:nvPr/>
        </p:nvCxnSpPr>
        <p:spPr bwMode="auto">
          <a:xfrm>
            <a:off x="571472" y="1571612"/>
            <a:ext cx="8072494" cy="15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9" name="Imagem 18" descr="toptal-blog-JAVATIME.jpg"/>
          <p:cNvPicPr>
            <a:picLocks noChangeAspect="1"/>
          </p:cNvPicPr>
          <p:nvPr/>
        </p:nvPicPr>
        <p:blipFill>
          <a:blip r:embed="rId5" cstate="print"/>
          <a:stretch>
            <a:fillRect/>
          </a:stretch>
        </p:blipFill>
        <p:spPr>
          <a:xfrm>
            <a:off x="7000892" y="285728"/>
            <a:ext cx="1643074" cy="1500198"/>
          </a:xfrm>
          <a:prstGeom prst="rect">
            <a:avLst/>
          </a:prstGeom>
        </p:spPr>
      </p:pic>
      <p:pic>
        <p:nvPicPr>
          <p:cNvPr id="20" name="Imagem 19" descr="NEW_DATE_TIME_API.jpg"/>
          <p:cNvPicPr>
            <a:picLocks noChangeAspect="1"/>
          </p:cNvPicPr>
          <p:nvPr/>
        </p:nvPicPr>
        <p:blipFill>
          <a:blip r:embed="rId6" cstate="print"/>
          <a:stretch>
            <a:fillRect/>
          </a:stretch>
        </p:blipFill>
        <p:spPr>
          <a:xfrm>
            <a:off x="971600" y="2060848"/>
            <a:ext cx="6076950" cy="3771900"/>
          </a:xfrm>
          <a:prstGeom prst="rect">
            <a:avLst/>
          </a:prstGeom>
        </p:spPr>
      </p:pic>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2" name="Text Box 13"/>
          <p:cNvSpPr txBox="1">
            <a:spLocks noChangeArrowheads="1"/>
          </p:cNvSpPr>
          <p:nvPr/>
        </p:nvSpPr>
        <p:spPr bwMode="auto">
          <a:xfrm>
            <a:off x="1522383"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dirty="0" err="1" smtClean="0">
                <a:solidFill>
                  <a:srgbClr val="C00000"/>
                </a:solidFill>
                <a:latin typeface="Arial Rounded MT Bold" pitchFamily="34" charset="0"/>
              </a:rPr>
              <a:t>Default</a:t>
            </a:r>
            <a:r>
              <a:rPr lang="pt-PT" sz="2000" b="1" dirty="0" smtClean="0">
                <a:solidFill>
                  <a:srgbClr val="C00000"/>
                </a:solidFill>
                <a:latin typeface="Arial Rounded MT Bold" pitchFamily="34" charset="0"/>
              </a:rPr>
              <a:t> </a:t>
            </a:r>
            <a:r>
              <a:rPr lang="pt-PT" sz="2000" b="1" dirty="0" err="1" smtClean="0">
                <a:solidFill>
                  <a:srgbClr val="C00000"/>
                </a:solidFill>
                <a:latin typeface="Arial Rounded MT Bold" pitchFamily="34" charset="0"/>
              </a:rPr>
              <a:t>Methods</a:t>
            </a:r>
            <a:r>
              <a:rPr lang="pt-PT" sz="2000" b="1" dirty="0" smtClean="0">
                <a:solidFill>
                  <a:srgbClr val="C00000"/>
                </a:solidFill>
                <a:latin typeface="Arial Rounded MT Bold" pitchFamily="34" charset="0"/>
              </a:rPr>
              <a:t>:  </a:t>
            </a:r>
            <a:r>
              <a:rPr lang="pt-PT" sz="2000" b="1" dirty="0" smtClean="0">
                <a:solidFill>
                  <a:srgbClr val="00CC99"/>
                </a:solidFill>
                <a:latin typeface="Arial Rounded MT Bold" pitchFamily="34" charset="0"/>
              </a:rPr>
              <a:t>Exemplos</a:t>
            </a:r>
          </a:p>
        </p:txBody>
      </p:sp>
      <p:pic>
        <p:nvPicPr>
          <p:cNvPr id="13" name="Imagem 12" descr="DEFAULT_METHODS.jpg"/>
          <p:cNvPicPr>
            <a:picLocks noChangeAspect="1"/>
          </p:cNvPicPr>
          <p:nvPr/>
        </p:nvPicPr>
        <p:blipFill>
          <a:blip r:embed="rId5" cstate="print"/>
          <a:stretch>
            <a:fillRect/>
          </a:stretch>
        </p:blipFill>
        <p:spPr>
          <a:xfrm>
            <a:off x="500034" y="1785926"/>
            <a:ext cx="4043576" cy="4604958"/>
          </a:xfrm>
          <a:prstGeom prst="rect">
            <a:avLst/>
          </a:prstGeom>
        </p:spPr>
      </p:pic>
      <p:sp>
        <p:nvSpPr>
          <p:cNvPr id="18" name="CaixaDeTexto 17"/>
          <p:cNvSpPr txBox="1"/>
          <p:nvPr/>
        </p:nvSpPr>
        <p:spPr>
          <a:xfrm>
            <a:off x="5357818" y="2714620"/>
            <a:ext cx="3643338" cy="923330"/>
          </a:xfrm>
          <a:prstGeom prst="rect">
            <a:avLst/>
          </a:prstGeom>
          <a:noFill/>
        </p:spPr>
        <p:txBody>
          <a:bodyPr wrap="square" rtlCol="0">
            <a:spAutoFit/>
          </a:bodyPr>
          <a:lstStyle/>
          <a:p>
            <a:pPr algn="ctr"/>
            <a:r>
              <a:rPr lang="pt-PT" b="1" dirty="0" smtClean="0">
                <a:solidFill>
                  <a:srgbClr val="00B0F0"/>
                </a:solidFill>
              </a:rPr>
              <a:t>Esta foi a técnica empregue para alterar JCF por forma a passar a ser compatível com lambdas e </a:t>
            </a:r>
            <a:r>
              <a:rPr lang="pt-PT" b="1" dirty="0" err="1" smtClean="0">
                <a:solidFill>
                  <a:srgbClr val="00B0F0"/>
                </a:solidFill>
              </a:rPr>
              <a:t>streams</a:t>
            </a:r>
            <a:endParaRPr lang="pt-PT" b="1" dirty="0">
              <a:solidFill>
                <a:srgbClr val="00B0F0"/>
              </a:solidFill>
            </a:endParaRPr>
          </a:p>
        </p:txBody>
      </p:sp>
      <p:cxnSp>
        <p:nvCxnSpPr>
          <p:cNvPr id="20" name="Conexão recta unidireccional 19"/>
          <p:cNvCxnSpPr/>
          <p:nvPr/>
        </p:nvCxnSpPr>
        <p:spPr bwMode="auto">
          <a:xfrm rot="10800000" flipV="1">
            <a:off x="4643438" y="3786190"/>
            <a:ext cx="2786082" cy="128588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sp>
        <p:nvSpPr>
          <p:cNvPr id="12" name="Text Box 13"/>
          <p:cNvSpPr txBox="1">
            <a:spLocks noChangeArrowheads="1"/>
          </p:cNvSpPr>
          <p:nvPr/>
        </p:nvSpPr>
        <p:spPr bwMode="auto">
          <a:xfrm>
            <a:off x="500034" y="1142984"/>
            <a:ext cx="7621617" cy="400110"/>
          </a:xfrm>
          <a:prstGeom prst="rect">
            <a:avLst/>
          </a:prstGeom>
          <a:noFill/>
          <a:ln w="9525" algn="ctr">
            <a:noFill/>
            <a:miter lim="800000"/>
            <a:headEnd/>
            <a:tailEnd/>
          </a:ln>
        </p:spPr>
        <p:txBody>
          <a:bodyPr wrap="square">
            <a:spAutoFit/>
          </a:bodyPr>
          <a:lstStyle/>
          <a:p>
            <a:pPr algn="ctr">
              <a:spcBef>
                <a:spcPct val="50000"/>
              </a:spcBef>
            </a:pPr>
            <a:r>
              <a:rPr lang="pt-PT" sz="2000" b="1" smtClean="0">
                <a:solidFill>
                  <a:srgbClr val="C00000"/>
                </a:solidFill>
                <a:latin typeface="Arial Rounded MT Bold" pitchFamily="34" charset="0"/>
              </a:rPr>
              <a:t>ARQUITECTURA JSE 8</a:t>
            </a:r>
            <a:endParaRPr lang="pt-PT" sz="2000" b="1" dirty="0" smtClean="0">
              <a:solidFill>
                <a:srgbClr val="00CC99"/>
              </a:solidFill>
              <a:latin typeface="Arial Rounded MT Bold" pitchFamily="34" charset="0"/>
            </a:endParaRPr>
          </a:p>
        </p:txBody>
      </p:sp>
      <p:pic>
        <p:nvPicPr>
          <p:cNvPr id="19" name="Imagem 18" descr="JSE8.png"/>
          <p:cNvPicPr>
            <a:picLocks noChangeAspect="1"/>
          </p:cNvPicPr>
          <p:nvPr/>
        </p:nvPicPr>
        <p:blipFill>
          <a:blip r:embed="rId5" cstate="print"/>
          <a:stretch>
            <a:fillRect/>
          </a:stretch>
        </p:blipFill>
        <p:spPr>
          <a:xfrm>
            <a:off x="1214414" y="1643050"/>
            <a:ext cx="6933751" cy="4929207"/>
          </a:xfrm>
          <a:prstGeom prst="rect">
            <a:avLst/>
          </a:prstGeom>
        </p:spPr>
      </p:pic>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2049" name="Rectangle 1"/>
          <p:cNvSpPr>
            <a:spLocks noChangeArrowheads="1"/>
          </p:cNvSpPr>
          <p:nvPr/>
        </p:nvSpPr>
        <p:spPr bwMode="auto">
          <a:xfrm>
            <a:off x="1691680" y="1052736"/>
            <a:ext cx="518457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PT" b="1" i="0" u="none" strike="noStrike" cap="none" normalizeH="0" baseline="0" smtClean="0">
                <a:ln>
                  <a:noFill/>
                </a:ln>
                <a:solidFill>
                  <a:srgbClr val="0070C0"/>
                </a:solidFill>
                <a:effectLst/>
                <a:latin typeface="Arial Rounded MT Bold" pitchFamily="34" charset="0"/>
                <a:ea typeface="Calibri" pitchFamily="34" charset="0"/>
                <a:cs typeface="Times New Roman" pitchFamily="18" charset="0"/>
              </a:rPr>
              <a:t>ARQUITECTURA DE UMA APLICAÇÃO DESKTOP</a:t>
            </a:r>
            <a:br>
              <a:rPr kumimoji="0" lang="pt-PT" b="1" i="0" u="none" strike="noStrike" cap="none" normalizeH="0" baseline="0" smtClean="0">
                <a:ln>
                  <a:noFill/>
                </a:ln>
                <a:solidFill>
                  <a:srgbClr val="0070C0"/>
                </a:solidFill>
                <a:effectLst/>
                <a:latin typeface="Arial Rounded MT Bold" pitchFamily="34" charset="0"/>
                <a:ea typeface="Calibri" pitchFamily="34" charset="0"/>
                <a:cs typeface="Times New Roman" pitchFamily="18" charset="0"/>
              </a:rPr>
            </a:br>
            <a:endParaRPr kumimoji="0" lang="pt-PT" b="1" i="0" u="none" strike="noStrike" cap="none" normalizeH="0" baseline="0" smtClean="0">
              <a:ln>
                <a:noFill/>
              </a:ln>
              <a:solidFill>
                <a:srgbClr val="0070C0"/>
              </a:solidFill>
              <a:effectLst/>
              <a:latin typeface="Arial Rounded MT Bold"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pt-PT" b="1" i="0" u="none" strike="noStrike" cap="none" normalizeH="0" baseline="0" smtClean="0">
                <a:ln>
                  <a:noFill/>
                </a:ln>
                <a:solidFill>
                  <a:srgbClr val="0070C0"/>
                </a:solidFill>
                <a:effectLst/>
                <a:latin typeface="Arial Rounded MT Bold" pitchFamily="34" charset="0"/>
                <a:ea typeface="Calibri" pitchFamily="34" charset="0"/>
                <a:cs typeface="Times New Roman" pitchFamily="18" charset="0"/>
              </a:rPr>
              <a:t>   </a:t>
            </a:r>
            <a:r>
              <a:rPr kumimoji="0" lang="pt-PT" b="1" i="0" u="none" strike="noStrike" cap="none" normalizeH="0" baseline="0" smtClean="0">
                <a:ln>
                  <a:noFill/>
                </a:ln>
                <a:solidFill>
                  <a:schemeClr val="accent1">
                    <a:lumMod val="50000"/>
                  </a:schemeClr>
                </a:solidFill>
                <a:effectLst/>
                <a:latin typeface="Arial Rounded MT Bold" pitchFamily="34" charset="0"/>
                <a:ea typeface="Calibri" pitchFamily="34" charset="0"/>
                <a:cs typeface="Times New Roman" pitchFamily="18" charset="0"/>
              </a:rPr>
              <a:t>MODELO</a:t>
            </a:r>
            <a:r>
              <a:rPr kumimoji="0" lang="pt-PT" b="1" i="0" u="none" strike="noStrike" cap="none" normalizeH="0" smtClean="0">
                <a:ln>
                  <a:noFill/>
                </a:ln>
                <a:solidFill>
                  <a:schemeClr val="accent1">
                    <a:lumMod val="50000"/>
                  </a:schemeClr>
                </a:solidFill>
                <a:effectLst/>
                <a:latin typeface="Arial Rounded MT Bold" pitchFamily="34" charset="0"/>
                <a:ea typeface="Calibri" pitchFamily="34" charset="0"/>
                <a:cs typeface="Times New Roman" pitchFamily="18" charset="0"/>
              </a:rPr>
              <a:t> MVC</a:t>
            </a:r>
            <a:endParaRPr kumimoji="0" lang="pt-PT" b="0" i="0" u="none" strike="noStrike" cap="none" normalizeH="0" baseline="0" smtClean="0">
              <a:ln>
                <a:noFill/>
              </a:ln>
              <a:solidFill>
                <a:schemeClr val="accent1">
                  <a:lumMod val="50000"/>
                </a:schemeClr>
              </a:solidFill>
              <a:effectLst/>
              <a:latin typeface="Arial Rounded MT Bold" pitchFamily="34" charset="0"/>
              <a:cs typeface="Arial" pitchFamily="34" charset="0"/>
            </a:endParaRPr>
          </a:p>
        </p:txBody>
      </p:sp>
      <p:sp>
        <p:nvSpPr>
          <p:cNvPr id="18" name="CaixaDeTexto 17"/>
          <p:cNvSpPr txBox="1"/>
          <p:nvPr/>
        </p:nvSpPr>
        <p:spPr>
          <a:xfrm>
            <a:off x="611560" y="2564904"/>
            <a:ext cx="8208912" cy="1846659"/>
          </a:xfrm>
          <a:prstGeom prst="rect">
            <a:avLst/>
          </a:prstGeom>
          <a:noFill/>
        </p:spPr>
        <p:txBody>
          <a:bodyPr wrap="square" rtlCol="0">
            <a:spAutoFit/>
          </a:bodyPr>
          <a:lstStyle/>
          <a:p>
            <a:pPr algn="just"/>
            <a:r>
              <a:rPr lang="pt-PT" sz="1600" smtClean="0">
                <a:latin typeface="Arial Rounded MT Bold" pitchFamily="34" charset="0"/>
              </a:rPr>
              <a:t>Um dos princípios básicos da ES, designa-se por </a:t>
            </a:r>
            <a:r>
              <a:rPr lang="pt-PT" sz="1600" b="1" i="1" smtClean="0">
                <a:solidFill>
                  <a:srgbClr val="C00000"/>
                </a:solidFill>
                <a:latin typeface="Arial Rounded MT Bold" pitchFamily="34" charset="0"/>
              </a:rPr>
              <a:t>princípio da separação das camadas</a:t>
            </a:r>
            <a:r>
              <a:rPr lang="pt-PT" sz="1600" smtClean="0">
                <a:latin typeface="Arial Rounded MT Bold" pitchFamily="34" charset="0"/>
              </a:rPr>
              <a:t>, e sugere de forma clara a separação entre os </a:t>
            </a:r>
            <a:r>
              <a:rPr lang="pt-PT" sz="1600" i="1" smtClean="0">
                <a:latin typeface="Arial Rounded MT Bold" pitchFamily="34" charset="0"/>
              </a:rPr>
              <a:t>dados</a:t>
            </a:r>
            <a:r>
              <a:rPr lang="pt-PT" sz="1600" smtClean="0">
                <a:latin typeface="Arial Rounded MT Bold" pitchFamily="34" charset="0"/>
              </a:rPr>
              <a:t> (e suas </a:t>
            </a:r>
            <a:r>
              <a:rPr lang="pt-PT" sz="1600" i="1" smtClean="0">
                <a:latin typeface="Arial Rounded MT Bold" pitchFamily="34" charset="0"/>
              </a:rPr>
              <a:t>operações)</a:t>
            </a:r>
            <a:r>
              <a:rPr lang="pt-PT" sz="1600" smtClean="0">
                <a:latin typeface="Arial Rounded MT Bold" pitchFamily="34" charset="0"/>
              </a:rPr>
              <a:t> e a </a:t>
            </a:r>
            <a:r>
              <a:rPr lang="pt-PT" sz="1600" i="1" smtClean="0">
                <a:latin typeface="Arial Rounded MT Bold" pitchFamily="34" charset="0"/>
              </a:rPr>
              <a:t>apresentação</a:t>
            </a:r>
            <a:r>
              <a:rPr lang="pt-PT" sz="1600" smtClean="0">
                <a:latin typeface="Arial Rounded MT Bold" pitchFamily="34" charset="0"/>
              </a:rPr>
              <a:t> das aplicações, de modo a que alterações da apresentação (ou </a:t>
            </a:r>
            <a:r>
              <a:rPr lang="pt-PT" sz="1600" b="1" i="1" smtClean="0">
                <a:latin typeface="Arial Rounded MT Bold" pitchFamily="34" charset="0"/>
              </a:rPr>
              <a:t>layout</a:t>
            </a:r>
            <a:r>
              <a:rPr lang="pt-PT" sz="1600" smtClean="0">
                <a:latin typeface="Arial Rounded MT Bold" pitchFamily="34" charset="0"/>
              </a:rPr>
              <a:t>) não afectem os dados e vice-versa. Surgem assim regras básicas como não introduzir I/O básico nos algoritmos de tratamento dos dados porque assim passam a estar dependentes da apresentação, etc. </a:t>
            </a:r>
          </a:p>
          <a:p>
            <a:endParaRPr lang="pt-PT" dirty="0"/>
          </a:p>
        </p:txBody>
      </p:sp>
      <p:sp>
        <p:nvSpPr>
          <p:cNvPr id="19" name="CaixaDeTexto 18"/>
          <p:cNvSpPr txBox="1"/>
          <p:nvPr/>
        </p:nvSpPr>
        <p:spPr>
          <a:xfrm>
            <a:off x="683568" y="4365104"/>
            <a:ext cx="8136904" cy="1846659"/>
          </a:xfrm>
          <a:prstGeom prst="rect">
            <a:avLst/>
          </a:prstGeom>
          <a:noFill/>
        </p:spPr>
        <p:txBody>
          <a:bodyPr wrap="square" rtlCol="0">
            <a:spAutoFit/>
          </a:bodyPr>
          <a:lstStyle/>
          <a:p>
            <a:pPr algn="just"/>
            <a:r>
              <a:rPr lang="pt-PT" sz="1600" smtClean="0">
                <a:latin typeface="Arial Rounded MT Bold" pitchFamily="34" charset="0"/>
              </a:rPr>
              <a:t>O </a:t>
            </a:r>
            <a:r>
              <a:rPr lang="pt-PT" sz="1600" b="1" smtClean="0">
                <a:latin typeface="Arial Rounded MT Bold" pitchFamily="34" charset="0"/>
              </a:rPr>
              <a:t>padrão arquitectural</a:t>
            </a:r>
            <a:r>
              <a:rPr lang="pt-PT" sz="1600" smtClean="0">
                <a:latin typeface="Arial Rounded MT Bold" pitchFamily="34" charset="0"/>
              </a:rPr>
              <a:t> designado </a:t>
            </a:r>
            <a:r>
              <a:rPr lang="pt-PT" sz="1600" b="1" smtClean="0">
                <a:solidFill>
                  <a:schemeClr val="accent1">
                    <a:lumMod val="50000"/>
                  </a:schemeClr>
                </a:solidFill>
                <a:latin typeface="Arial Rounded MT Bold" pitchFamily="34" charset="0"/>
              </a:rPr>
              <a:t>MVC</a:t>
            </a:r>
            <a:r>
              <a:rPr lang="pt-PT" sz="1600" smtClean="0">
                <a:latin typeface="Arial Rounded MT Bold" pitchFamily="34" charset="0"/>
              </a:rPr>
              <a:t> (</a:t>
            </a:r>
            <a:r>
              <a:rPr lang="pt-PT" sz="1600" smtClean="0">
                <a:solidFill>
                  <a:srgbClr val="CC3300"/>
                </a:solidFill>
                <a:latin typeface="Arial Rounded MT Bold" pitchFamily="34" charset="0"/>
              </a:rPr>
              <a:t>Model-View-Controller</a:t>
            </a:r>
            <a:r>
              <a:rPr lang="pt-PT" sz="1600" smtClean="0">
                <a:latin typeface="Arial Rounded MT Bold" pitchFamily="34" charset="0"/>
              </a:rPr>
              <a:t>), foi descrito pela primeira vez em 1979 por Trygve Reenskaug, que trabalhava na linguagem </a:t>
            </a:r>
            <a:r>
              <a:rPr lang="pt-PT" sz="1600" smtClean="0">
                <a:solidFill>
                  <a:srgbClr val="0070C0"/>
                </a:solidFill>
                <a:latin typeface="Arial Rounded MT Bold" pitchFamily="34" charset="0"/>
              </a:rPr>
              <a:t>Smalltalk</a:t>
            </a:r>
            <a:r>
              <a:rPr lang="pt-PT" sz="1600" smtClean="0">
                <a:latin typeface="Arial Rounded MT Bold" pitchFamily="34" charset="0"/>
              </a:rPr>
              <a:t>, na Xerox Palo Alto Research Center (PARC), e separa a aplicação em </a:t>
            </a:r>
            <a:r>
              <a:rPr lang="pt-PT" sz="1600" b="1" i="1" smtClean="0">
                <a:latin typeface="Arial Rounded MT Bold" pitchFamily="34" charset="0"/>
              </a:rPr>
              <a:t>3 camadas</a:t>
            </a:r>
            <a:r>
              <a:rPr lang="pt-PT" sz="1600" smtClean="0">
                <a:latin typeface="Arial Rounded MT Bold" pitchFamily="34" charset="0"/>
              </a:rPr>
              <a:t>, introduzindo o designado </a:t>
            </a:r>
            <a:r>
              <a:rPr lang="pt-PT" sz="1600" b="1" i="1" smtClean="0">
                <a:latin typeface="Arial Rounded MT Bold" pitchFamily="34" charset="0"/>
              </a:rPr>
              <a:t>Controller</a:t>
            </a:r>
            <a:r>
              <a:rPr lang="pt-PT" sz="1600" smtClean="0">
                <a:latin typeface="Arial Rounded MT Bold" pitchFamily="34" charset="0"/>
              </a:rPr>
              <a:t> entre a apresentação e a camada computacional. Smalltalk-80 foi leccionada como linguagem de base de POO no DI/UM desde 1984 até 1996, quando se introduziu Java.</a:t>
            </a:r>
          </a:p>
          <a:p>
            <a:endParaRPr lang="pt-PT" dirty="0"/>
          </a:p>
        </p:txBody>
      </p:sp>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49" name="Rectangle 1"/>
          <p:cNvSpPr>
            <a:spLocks noChangeArrowheads="1"/>
          </p:cNvSpPr>
          <p:nvPr/>
        </p:nvSpPr>
        <p:spPr bwMode="auto">
          <a:xfrm>
            <a:off x="4211960" y="404664"/>
            <a:ext cx="381642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PT" b="1" i="0" u="none" strike="noStrike" cap="none" normalizeH="0" baseline="0" smtClean="0">
                <a:ln>
                  <a:noFill/>
                </a:ln>
                <a:solidFill>
                  <a:schemeClr val="accent1">
                    <a:lumMod val="50000"/>
                  </a:schemeClr>
                </a:solidFill>
                <a:effectLst/>
                <a:latin typeface="Arial Rounded MT Bold" pitchFamily="34" charset="0"/>
                <a:ea typeface="Calibri" pitchFamily="34" charset="0"/>
                <a:cs typeface="Times New Roman" pitchFamily="18" charset="0"/>
              </a:rPr>
              <a:t>MODELO</a:t>
            </a:r>
            <a:r>
              <a:rPr kumimoji="0" lang="pt-PT" b="1" i="0" u="none" strike="noStrike" cap="none" normalizeH="0" smtClean="0">
                <a:ln>
                  <a:noFill/>
                </a:ln>
                <a:solidFill>
                  <a:schemeClr val="accent1">
                    <a:lumMod val="50000"/>
                  </a:schemeClr>
                </a:solidFill>
                <a:effectLst/>
                <a:latin typeface="Arial Rounded MT Bold" pitchFamily="34" charset="0"/>
                <a:ea typeface="Calibri" pitchFamily="34" charset="0"/>
                <a:cs typeface="Times New Roman" pitchFamily="18" charset="0"/>
              </a:rPr>
              <a:t> MVC</a:t>
            </a:r>
            <a:endParaRPr kumimoji="0" lang="pt-PT" b="0" i="0" u="none" strike="noStrike" cap="none" normalizeH="0" baseline="0" smtClean="0">
              <a:ln>
                <a:noFill/>
              </a:ln>
              <a:solidFill>
                <a:schemeClr val="accent1">
                  <a:lumMod val="50000"/>
                </a:schemeClr>
              </a:solidFill>
              <a:effectLst/>
              <a:latin typeface="Arial Rounded MT Bold" pitchFamily="34" charset="0"/>
              <a:cs typeface="Arial" pitchFamily="34" charset="0"/>
            </a:endParaRPr>
          </a:p>
        </p:txBody>
      </p:sp>
      <p:sp>
        <p:nvSpPr>
          <p:cNvPr id="18" name="CaixaDeTexto 17"/>
          <p:cNvSpPr txBox="1"/>
          <p:nvPr/>
        </p:nvSpPr>
        <p:spPr>
          <a:xfrm>
            <a:off x="395536" y="1196752"/>
            <a:ext cx="8208912" cy="1323439"/>
          </a:xfrm>
          <a:prstGeom prst="rect">
            <a:avLst/>
          </a:prstGeom>
          <a:noFill/>
        </p:spPr>
        <p:txBody>
          <a:bodyPr wrap="square" rtlCol="0">
            <a:spAutoFit/>
          </a:bodyPr>
          <a:lstStyle/>
          <a:p>
            <a:pPr algn="just"/>
            <a:r>
              <a:rPr lang="pt-PT" sz="1600" smtClean="0">
                <a:latin typeface="Arial Rounded MT Bold" pitchFamily="34" charset="0"/>
              </a:rPr>
              <a:t>O </a:t>
            </a:r>
            <a:r>
              <a:rPr lang="pt-PT" sz="1600" b="1" i="1" smtClean="0">
                <a:solidFill>
                  <a:srgbClr val="CC3300"/>
                </a:solidFill>
                <a:latin typeface="Arial Rounded MT Bold" pitchFamily="34" charset="0"/>
              </a:rPr>
              <a:t>Model</a:t>
            </a:r>
            <a:r>
              <a:rPr lang="pt-PT" sz="1600" smtClean="0">
                <a:latin typeface="Arial Rounded MT Bold" pitchFamily="34" charset="0"/>
              </a:rPr>
              <a:t> (modelo) é a camada computacional, lógica, ou de "business", como hoje se chama também, e contém os dados e os algoritmos para o seu processamento, as pré-condições, os algoritmos de validação e o acesso a ficheiros ou bases de dados. O Model tem programada toda a possível computação a realizar, </a:t>
            </a:r>
            <a:r>
              <a:rPr lang="pt-PT" sz="1600" b="1" i="1" smtClean="0">
                <a:latin typeface="Arial Rounded MT Bold" pitchFamily="34" charset="0"/>
              </a:rPr>
              <a:t>apenas não sabe quando a deve realizar.</a:t>
            </a:r>
            <a:endParaRPr lang="pt-PT" dirty="0">
              <a:latin typeface="Arial Rounded MT Bold" pitchFamily="34" charset="0"/>
            </a:endParaRPr>
          </a:p>
        </p:txBody>
      </p:sp>
      <p:sp>
        <p:nvSpPr>
          <p:cNvPr id="13" name="CaixaDeTexto 12"/>
          <p:cNvSpPr txBox="1"/>
          <p:nvPr/>
        </p:nvSpPr>
        <p:spPr>
          <a:xfrm>
            <a:off x="467544" y="2636912"/>
            <a:ext cx="8208912" cy="1354217"/>
          </a:xfrm>
          <a:prstGeom prst="rect">
            <a:avLst/>
          </a:prstGeom>
          <a:noFill/>
        </p:spPr>
        <p:txBody>
          <a:bodyPr wrap="square" rtlCol="0">
            <a:spAutoFit/>
          </a:bodyPr>
          <a:lstStyle/>
          <a:p>
            <a:pPr algn="just"/>
            <a:r>
              <a:rPr lang="pt-PT" sz="1600" smtClean="0">
                <a:latin typeface="Arial Rounded MT Bold" pitchFamily="34" charset="0"/>
              </a:rPr>
              <a:t>A </a:t>
            </a:r>
            <a:r>
              <a:rPr lang="pt-PT" sz="1600" i="1" smtClean="0">
                <a:solidFill>
                  <a:srgbClr val="CC3300"/>
                </a:solidFill>
                <a:latin typeface="Arial Rounded MT Bold" pitchFamily="34" charset="0"/>
              </a:rPr>
              <a:t>View</a:t>
            </a:r>
            <a:r>
              <a:rPr lang="pt-PT" sz="1600" smtClean="0">
                <a:solidFill>
                  <a:srgbClr val="CC3300"/>
                </a:solidFill>
                <a:latin typeface="Arial Rounded MT Bold" pitchFamily="34" charset="0"/>
              </a:rPr>
              <a:t> </a:t>
            </a:r>
            <a:r>
              <a:rPr lang="pt-PT" sz="1600" smtClean="0">
                <a:latin typeface="Arial Rounded MT Bold" pitchFamily="34" charset="0"/>
              </a:rPr>
              <a:t>(vista ou apresentação) é a camada de apresentação e interacção com o utilizador. Pode ser textual ou gráfica, e a sua missão é criar e gerir o layout, receber os dados de entrada e apresentar os resultados, instruções, avisos, mensagens de erro, etc. </a:t>
            </a:r>
          </a:p>
          <a:p>
            <a:pPr algn="just"/>
            <a:endParaRPr lang="pt-PT" dirty="0"/>
          </a:p>
        </p:txBody>
      </p:sp>
      <p:sp>
        <p:nvSpPr>
          <p:cNvPr id="14" name="CaixaDeTexto 13"/>
          <p:cNvSpPr txBox="1"/>
          <p:nvPr/>
        </p:nvSpPr>
        <p:spPr>
          <a:xfrm>
            <a:off x="539552" y="3861048"/>
            <a:ext cx="8208912" cy="2585323"/>
          </a:xfrm>
          <a:prstGeom prst="rect">
            <a:avLst/>
          </a:prstGeom>
          <a:noFill/>
        </p:spPr>
        <p:txBody>
          <a:bodyPr wrap="square" rtlCol="0">
            <a:spAutoFit/>
          </a:bodyPr>
          <a:lstStyle/>
          <a:p>
            <a:pPr algn="just"/>
            <a:r>
              <a:rPr lang="pt-PT" sz="1600" smtClean="0">
                <a:latin typeface="Arial Rounded MT Bold" pitchFamily="34" charset="0"/>
              </a:rPr>
              <a:t>O </a:t>
            </a:r>
            <a:r>
              <a:rPr lang="pt-PT" sz="1600" b="1" i="1" smtClean="0">
                <a:solidFill>
                  <a:srgbClr val="CC3300"/>
                </a:solidFill>
                <a:latin typeface="Arial Rounded MT Bold" pitchFamily="34" charset="0"/>
              </a:rPr>
              <a:t>Controller</a:t>
            </a:r>
            <a:r>
              <a:rPr lang="pt-PT" sz="1600" smtClean="0">
                <a:solidFill>
                  <a:srgbClr val="CC3300"/>
                </a:solidFill>
                <a:latin typeface="Arial Rounded MT Bold" pitchFamily="34" charset="0"/>
              </a:rPr>
              <a:t>  </a:t>
            </a:r>
            <a:r>
              <a:rPr lang="pt-PT" sz="1600" smtClean="0">
                <a:latin typeface="Arial Rounded MT Bold" pitchFamily="34" charset="0"/>
              </a:rPr>
              <a:t>é a camada fundamental de controlo do fluxo de execução da aplicação, e o mediador entre o model e a view. As regras de encapsulamento determinam que o Model não "conhece" a View, e a View não "conhece" o Model, ou seja, são módulos completamente independentes, acessíveis somente através das suas APIs (sejam programados em que linguagem forem) e, obviamente, não são entidades globais à aplicação. Porém, o Controller terá necessidade de comunicar à View e ao Model  as modificações que estes devem fazer nos seus estados internos, em geral tratando de sincronizar os estados destas duas camadas. </a:t>
            </a:r>
          </a:p>
          <a:p>
            <a:endParaRPr lang="pt-PT" dirty="0"/>
          </a:p>
        </p:txBody>
      </p:sp>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49" name="Rectangle 1"/>
          <p:cNvSpPr>
            <a:spLocks noChangeArrowheads="1"/>
          </p:cNvSpPr>
          <p:nvPr/>
        </p:nvSpPr>
        <p:spPr bwMode="auto">
          <a:xfrm>
            <a:off x="4211960" y="404664"/>
            <a:ext cx="381642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PT" b="1" i="0" u="none" strike="noStrike" cap="none" normalizeH="0" baseline="0" smtClean="0">
                <a:ln>
                  <a:noFill/>
                </a:ln>
                <a:solidFill>
                  <a:schemeClr val="accent1">
                    <a:lumMod val="50000"/>
                  </a:schemeClr>
                </a:solidFill>
                <a:effectLst/>
                <a:latin typeface="Arial Rounded MT Bold" pitchFamily="34" charset="0"/>
                <a:ea typeface="Calibri" pitchFamily="34" charset="0"/>
                <a:cs typeface="Times New Roman" pitchFamily="18" charset="0"/>
              </a:rPr>
              <a:t>MODELO</a:t>
            </a:r>
            <a:r>
              <a:rPr kumimoji="0" lang="pt-PT" b="1" i="0" u="none" strike="noStrike" cap="none" normalizeH="0" smtClean="0">
                <a:ln>
                  <a:noFill/>
                </a:ln>
                <a:solidFill>
                  <a:schemeClr val="accent1">
                    <a:lumMod val="50000"/>
                  </a:schemeClr>
                </a:solidFill>
                <a:effectLst/>
                <a:latin typeface="Arial Rounded MT Bold" pitchFamily="34" charset="0"/>
                <a:ea typeface="Calibri" pitchFamily="34" charset="0"/>
                <a:cs typeface="Times New Roman" pitchFamily="18" charset="0"/>
              </a:rPr>
              <a:t> MVC</a:t>
            </a:r>
            <a:endParaRPr kumimoji="0" lang="pt-PT" b="0" i="0" u="none" strike="noStrike" cap="none" normalizeH="0" baseline="0" smtClean="0">
              <a:ln>
                <a:noFill/>
              </a:ln>
              <a:solidFill>
                <a:schemeClr val="accent1">
                  <a:lumMod val="50000"/>
                </a:schemeClr>
              </a:solidFill>
              <a:effectLst/>
              <a:latin typeface="Arial Rounded MT Bold" pitchFamily="34" charset="0"/>
              <a:cs typeface="Arial" pitchFamily="34" charset="0"/>
            </a:endParaRPr>
          </a:p>
        </p:txBody>
      </p:sp>
      <p:sp>
        <p:nvSpPr>
          <p:cNvPr id="17" name="CaixaDeTexto 16"/>
          <p:cNvSpPr txBox="1"/>
          <p:nvPr/>
        </p:nvSpPr>
        <p:spPr>
          <a:xfrm>
            <a:off x="539552" y="1268760"/>
            <a:ext cx="8064896" cy="1846659"/>
          </a:xfrm>
          <a:prstGeom prst="rect">
            <a:avLst/>
          </a:prstGeom>
          <a:noFill/>
        </p:spPr>
        <p:txBody>
          <a:bodyPr wrap="square" rtlCol="0">
            <a:spAutoFit/>
          </a:bodyPr>
          <a:lstStyle/>
          <a:p>
            <a:r>
              <a:rPr lang="pt-PT" sz="1600" smtClean="0">
                <a:latin typeface="Arial Rounded MT Bold" pitchFamily="34" charset="0"/>
              </a:rPr>
              <a:t>Para tal, é absolutamente indispensável que o Controller conheça a API da View e a API do Model, ou seja, as funções ou métodos que poderá invocar de cada um. Por isso, o Controller terá que possuir internamente (no seu estado) uma variável que lhe dê acesso via API ao Model e uma variável que lhe dê acesso à API da View. Tudo é encapsulado em módulos e tudo é acedido usando apenas as APIs. Nada é global.</a:t>
            </a:r>
          </a:p>
          <a:p>
            <a:endParaRPr lang="pt-PT" dirty="0"/>
          </a:p>
        </p:txBody>
      </p:sp>
      <p:pic>
        <p:nvPicPr>
          <p:cNvPr id="19" name="Imagem 18" descr="MVC_Diagram_3.jpg"/>
          <p:cNvPicPr>
            <a:picLocks noChangeAspect="1"/>
          </p:cNvPicPr>
          <p:nvPr/>
        </p:nvPicPr>
        <p:blipFill>
          <a:blip r:embed="rId4" cstate="print"/>
          <a:stretch>
            <a:fillRect/>
          </a:stretch>
        </p:blipFill>
        <p:spPr>
          <a:xfrm>
            <a:off x="827584" y="2924944"/>
            <a:ext cx="2232248" cy="3013535"/>
          </a:xfrm>
          <a:prstGeom prst="rect">
            <a:avLst/>
          </a:prstGeom>
        </p:spPr>
      </p:pic>
      <p:pic>
        <p:nvPicPr>
          <p:cNvPr id="21" name="Imagem 20" descr="mvc_WEB.png"/>
          <p:cNvPicPr>
            <a:picLocks noChangeAspect="1"/>
          </p:cNvPicPr>
          <p:nvPr/>
        </p:nvPicPr>
        <p:blipFill>
          <a:blip r:embed="rId5" cstate="print"/>
          <a:stretch>
            <a:fillRect/>
          </a:stretch>
        </p:blipFill>
        <p:spPr>
          <a:xfrm>
            <a:off x="4932040" y="2852936"/>
            <a:ext cx="3677394" cy="2941915"/>
          </a:xfrm>
          <a:prstGeom prst="rect">
            <a:avLst/>
          </a:prstGeom>
        </p:spPr>
      </p:pic>
      <p:sp>
        <p:nvSpPr>
          <p:cNvPr id="22" name="CaixaDeTexto 21"/>
          <p:cNvSpPr txBox="1"/>
          <p:nvPr/>
        </p:nvSpPr>
        <p:spPr>
          <a:xfrm>
            <a:off x="971600" y="6093296"/>
            <a:ext cx="2448272" cy="369332"/>
          </a:xfrm>
          <a:prstGeom prst="rect">
            <a:avLst/>
          </a:prstGeom>
          <a:noFill/>
        </p:spPr>
        <p:txBody>
          <a:bodyPr wrap="square" rtlCol="0">
            <a:spAutoFit/>
          </a:bodyPr>
          <a:lstStyle/>
          <a:p>
            <a:r>
              <a:rPr lang="pt-PT" b="1" smtClean="0">
                <a:latin typeface="Eras Demi ITC" pitchFamily="34" charset="0"/>
              </a:rPr>
              <a:t>Aplicação Desktop</a:t>
            </a:r>
            <a:endParaRPr lang="pt-PT" b="1" dirty="0">
              <a:latin typeface="Eras Demi ITC" pitchFamily="34" charset="0"/>
            </a:endParaRPr>
          </a:p>
        </p:txBody>
      </p:sp>
      <p:sp>
        <p:nvSpPr>
          <p:cNvPr id="23" name="CaixaDeTexto 22"/>
          <p:cNvSpPr txBox="1"/>
          <p:nvPr/>
        </p:nvSpPr>
        <p:spPr>
          <a:xfrm>
            <a:off x="5580112" y="6021288"/>
            <a:ext cx="2448272" cy="369332"/>
          </a:xfrm>
          <a:prstGeom prst="rect">
            <a:avLst/>
          </a:prstGeom>
          <a:noFill/>
        </p:spPr>
        <p:txBody>
          <a:bodyPr wrap="square" rtlCol="0">
            <a:spAutoFit/>
          </a:bodyPr>
          <a:lstStyle/>
          <a:p>
            <a:r>
              <a:rPr lang="pt-PT" b="1" smtClean="0">
                <a:latin typeface="Eras Demi ITC" pitchFamily="34" charset="0"/>
              </a:rPr>
              <a:t>Aplicação Web</a:t>
            </a:r>
            <a:endParaRPr lang="pt-PT" b="1" dirty="0">
              <a:latin typeface="Eras Demi ITC" pitchFamily="34" charset="0"/>
            </a:endParaRPr>
          </a:p>
        </p:txBody>
      </p:sp>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49" name="Rectangle 1"/>
          <p:cNvSpPr>
            <a:spLocks noChangeArrowheads="1"/>
          </p:cNvSpPr>
          <p:nvPr/>
        </p:nvSpPr>
        <p:spPr bwMode="auto">
          <a:xfrm>
            <a:off x="4211960" y="404664"/>
            <a:ext cx="381642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PT" b="1" i="0" u="none" strike="noStrike" cap="none" normalizeH="0" baseline="0" smtClean="0">
                <a:ln>
                  <a:noFill/>
                </a:ln>
                <a:solidFill>
                  <a:schemeClr val="accent1">
                    <a:lumMod val="50000"/>
                  </a:schemeClr>
                </a:solidFill>
                <a:effectLst/>
                <a:latin typeface="Arial Rounded MT Bold" pitchFamily="34" charset="0"/>
                <a:ea typeface="Calibri" pitchFamily="34" charset="0"/>
                <a:cs typeface="Times New Roman" pitchFamily="18" charset="0"/>
              </a:rPr>
              <a:t>MODELO</a:t>
            </a:r>
            <a:r>
              <a:rPr kumimoji="0" lang="pt-PT" b="1" i="0" u="none" strike="noStrike" cap="none" normalizeH="0" smtClean="0">
                <a:ln>
                  <a:noFill/>
                </a:ln>
                <a:solidFill>
                  <a:schemeClr val="accent1">
                    <a:lumMod val="50000"/>
                  </a:schemeClr>
                </a:solidFill>
                <a:effectLst/>
                <a:latin typeface="Arial Rounded MT Bold" pitchFamily="34" charset="0"/>
                <a:ea typeface="Calibri" pitchFamily="34" charset="0"/>
                <a:cs typeface="Times New Roman" pitchFamily="18" charset="0"/>
              </a:rPr>
              <a:t> MVC</a:t>
            </a:r>
            <a:endParaRPr kumimoji="0" lang="pt-PT" b="0" i="0" u="none" strike="noStrike" cap="none" normalizeH="0" baseline="0" smtClean="0">
              <a:ln>
                <a:noFill/>
              </a:ln>
              <a:solidFill>
                <a:schemeClr val="accent1">
                  <a:lumMod val="50000"/>
                </a:schemeClr>
              </a:solidFill>
              <a:effectLst/>
              <a:latin typeface="Arial Rounded MT Bold" pitchFamily="34" charset="0"/>
              <a:cs typeface="Arial" pitchFamily="34" charset="0"/>
            </a:endParaRPr>
          </a:p>
        </p:txBody>
      </p:sp>
      <p:sp>
        <p:nvSpPr>
          <p:cNvPr id="19" name="CaixaDeTexto 18"/>
          <p:cNvSpPr txBox="1"/>
          <p:nvPr/>
        </p:nvSpPr>
        <p:spPr>
          <a:xfrm>
            <a:off x="395536" y="1268760"/>
            <a:ext cx="8424936" cy="1600438"/>
          </a:xfrm>
          <a:prstGeom prst="rect">
            <a:avLst/>
          </a:prstGeom>
          <a:noFill/>
        </p:spPr>
        <p:txBody>
          <a:bodyPr wrap="square" rtlCol="0">
            <a:spAutoFit/>
          </a:bodyPr>
          <a:lstStyle/>
          <a:p>
            <a:pPr algn="just"/>
            <a:r>
              <a:rPr lang="pt-PT" sz="1600" smtClean="0">
                <a:latin typeface="Arial Rounded MT Bold" pitchFamily="34" charset="0"/>
              </a:rPr>
              <a:t>O designado </a:t>
            </a:r>
            <a:r>
              <a:rPr lang="pt-PT" sz="1600" b="1" i="1" smtClean="0">
                <a:solidFill>
                  <a:srgbClr val="CC3300"/>
                </a:solidFill>
                <a:latin typeface="Arial Rounded MT Bold" pitchFamily="34" charset="0"/>
              </a:rPr>
              <a:t>Programa Principal</a:t>
            </a:r>
            <a:r>
              <a:rPr lang="pt-PT" sz="1600" smtClean="0">
                <a:solidFill>
                  <a:srgbClr val="CC3300"/>
                </a:solidFill>
                <a:latin typeface="Arial Rounded MT Bold" pitchFamily="34" charset="0"/>
              </a:rPr>
              <a:t>  </a:t>
            </a:r>
            <a:r>
              <a:rPr lang="pt-PT" sz="1600" smtClean="0">
                <a:latin typeface="Arial Rounded MT Bold" pitchFamily="34" charset="0"/>
              </a:rPr>
              <a:t>(ou Main) de uma aplicação deste tipo, qualquer que seja a sua forma e a sua linguagem de implementação, deverá </a:t>
            </a:r>
            <a:r>
              <a:rPr lang="pt-PT" sz="1600" smtClean="0">
                <a:solidFill>
                  <a:srgbClr val="0070C0"/>
                </a:solidFill>
                <a:latin typeface="Arial Rounded MT Bold" pitchFamily="34" charset="0"/>
              </a:rPr>
              <a:t>criar um Model inicial</a:t>
            </a:r>
            <a:r>
              <a:rPr lang="pt-PT" sz="1600" smtClean="0">
                <a:latin typeface="Arial Rounded MT Bold" pitchFamily="34" charset="0"/>
              </a:rPr>
              <a:t>, </a:t>
            </a:r>
            <a:r>
              <a:rPr lang="pt-PT" sz="1600" smtClean="0">
                <a:solidFill>
                  <a:srgbClr val="0070C0"/>
                </a:solidFill>
                <a:latin typeface="Arial Rounded MT Bold" pitchFamily="34" charset="0"/>
              </a:rPr>
              <a:t>criar uma View inicial</a:t>
            </a:r>
            <a:r>
              <a:rPr lang="pt-PT" sz="1600" smtClean="0">
                <a:latin typeface="Arial Rounded MT Bold" pitchFamily="34" charset="0"/>
              </a:rPr>
              <a:t>, </a:t>
            </a:r>
            <a:r>
              <a:rPr lang="pt-PT" sz="1600" smtClean="0">
                <a:solidFill>
                  <a:srgbClr val="0070C0"/>
                </a:solidFill>
                <a:latin typeface="Arial Rounded MT Bold" pitchFamily="34" charset="0"/>
              </a:rPr>
              <a:t>inicializar o Controller</a:t>
            </a:r>
            <a:r>
              <a:rPr lang="pt-PT" sz="1600" smtClean="0">
                <a:latin typeface="Arial Rounded MT Bold" pitchFamily="34" charset="0"/>
              </a:rPr>
              <a:t>, indicando-lhe qual o model e qual a view, e, depois, </a:t>
            </a:r>
            <a:r>
              <a:rPr lang="pt-PT" sz="1600" smtClean="0">
                <a:solidFill>
                  <a:schemeClr val="accent1">
                    <a:lumMod val="50000"/>
                  </a:schemeClr>
                </a:solidFill>
                <a:latin typeface="Arial Rounded MT Bold" pitchFamily="34" charset="0"/>
              </a:rPr>
              <a:t>pôr em execução o Controller </a:t>
            </a:r>
            <a:r>
              <a:rPr lang="pt-PT" sz="1600" smtClean="0">
                <a:latin typeface="Arial Rounded MT Bold" pitchFamily="34" charset="0"/>
              </a:rPr>
              <a:t>invocando o método adequado (cf. start(), launch(), init() ou outro).</a:t>
            </a:r>
          </a:p>
          <a:p>
            <a:endParaRPr lang="pt-PT" dirty="0"/>
          </a:p>
        </p:txBody>
      </p:sp>
      <p:cxnSp>
        <p:nvCxnSpPr>
          <p:cNvPr id="21" name="Conexão recta 20"/>
          <p:cNvCxnSpPr/>
          <p:nvPr/>
        </p:nvCxnSpPr>
        <p:spPr bwMode="auto">
          <a:xfrm>
            <a:off x="467544" y="3140968"/>
            <a:ext cx="8208912" cy="0"/>
          </a:xfrm>
          <a:prstGeom prst="line">
            <a:avLst/>
          </a:prstGeom>
          <a:noFill/>
          <a:ln w="9525" cap="flat" cmpd="sng" algn="ctr">
            <a:solidFill>
              <a:schemeClr val="accent5">
                <a:lumMod val="50000"/>
              </a:schemeClr>
            </a:solidFill>
            <a:prstDash val="solid"/>
            <a:round/>
            <a:headEnd type="none" w="med" len="med"/>
            <a:tailEnd type="none" w="med" len="med"/>
          </a:ln>
          <a:effectLst/>
        </p:spPr>
      </p:cxnSp>
      <p:sp>
        <p:nvSpPr>
          <p:cNvPr id="26" name="CaixaDeTexto 25"/>
          <p:cNvSpPr txBox="1"/>
          <p:nvPr/>
        </p:nvSpPr>
        <p:spPr>
          <a:xfrm>
            <a:off x="467544" y="4005064"/>
            <a:ext cx="8136904" cy="646331"/>
          </a:xfrm>
          <a:prstGeom prst="rect">
            <a:avLst/>
          </a:prstGeom>
          <a:noFill/>
        </p:spPr>
        <p:txBody>
          <a:bodyPr wrap="square" rtlCol="0">
            <a:spAutoFit/>
          </a:bodyPr>
          <a:lstStyle/>
          <a:p>
            <a:r>
              <a:rPr lang="pt-PT" b="1" smtClean="0">
                <a:solidFill>
                  <a:srgbClr val="0070C0"/>
                </a:solidFill>
              </a:rPr>
              <a:t>Vamos ver na prática como construir uma aplicação Desktop usando </a:t>
            </a:r>
            <a:r>
              <a:rPr lang="pt-PT" b="1" smtClean="0">
                <a:solidFill>
                  <a:srgbClr val="CC3300"/>
                </a:solidFill>
              </a:rPr>
              <a:t>MVC</a:t>
            </a:r>
            <a:r>
              <a:rPr lang="pt-PT" b="1" smtClean="0">
                <a:solidFill>
                  <a:srgbClr val="0070C0"/>
                </a:solidFill>
              </a:rPr>
              <a:t>. Para tal é importante rever os conhecimentos sobre Collections, Comparators, etc.</a:t>
            </a:r>
            <a:endParaRPr lang="pt-PT" b="1" dirty="0">
              <a:solidFill>
                <a:srgbClr val="0070C0"/>
              </a:solidFill>
            </a:endParaRPr>
          </a:p>
        </p:txBody>
      </p:sp>
      <p:sp>
        <p:nvSpPr>
          <p:cNvPr id="27" name="Seta para baixo 26"/>
          <p:cNvSpPr/>
          <p:nvPr/>
        </p:nvSpPr>
        <p:spPr bwMode="auto">
          <a:xfrm>
            <a:off x="3851920" y="3356992"/>
            <a:ext cx="576064" cy="432048"/>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
        <p:nvSpPr>
          <p:cNvPr id="28" name="Seta para baixo 27"/>
          <p:cNvSpPr/>
          <p:nvPr/>
        </p:nvSpPr>
        <p:spPr bwMode="auto">
          <a:xfrm>
            <a:off x="3995936" y="3356992"/>
            <a:ext cx="484632" cy="487204"/>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cxnSp>
        <p:nvCxnSpPr>
          <p:cNvPr id="30" name="Conexão recta unidireccional 29"/>
          <p:cNvCxnSpPr/>
          <p:nvPr/>
        </p:nvCxnSpPr>
        <p:spPr bwMode="auto">
          <a:xfrm>
            <a:off x="4283968" y="3429000"/>
            <a:ext cx="0" cy="432048"/>
          </a:xfrm>
          <a:prstGeom prst="straightConnector1">
            <a:avLst/>
          </a:prstGeom>
          <a:noFill/>
          <a:ln w="53975" cap="flat" cmpd="sng" algn="ctr">
            <a:solidFill>
              <a:schemeClr val="accent5">
                <a:lumMod val="50000"/>
              </a:schemeClr>
            </a:solidFill>
            <a:prstDash val="solid"/>
            <a:round/>
            <a:headEnd type="none" w="med" len="med"/>
            <a:tailEnd type="arrow"/>
          </a:ln>
          <a:effectLst/>
        </p:spPr>
      </p:cxnSp>
      <p:sp>
        <p:nvSpPr>
          <p:cNvPr id="32" name="Seta para baixo 31"/>
          <p:cNvSpPr/>
          <p:nvPr/>
        </p:nvSpPr>
        <p:spPr bwMode="auto">
          <a:xfrm>
            <a:off x="5724128" y="3356992"/>
            <a:ext cx="576064" cy="1584176"/>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pt-PT" sz="1800" b="0" i="0" u="none" strike="noStrike" cap="none" normalizeH="0" baseline="0" smtClean="0">
              <a:ln>
                <a:noFill/>
              </a:ln>
              <a:solidFill>
                <a:schemeClr val="tx1"/>
              </a:solidFill>
              <a:effectLst/>
              <a:latin typeface="Garamond" pitchFamily="18" charset="0"/>
              <a:sym typeface="Wingdings 2" pitchFamily="18" charset="2"/>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714876" y="285728"/>
            <a:ext cx="1563248" cy="369332"/>
          </a:xfrm>
          <a:prstGeom prst="rect">
            <a:avLst/>
          </a:prstGeom>
        </p:spPr>
        <p:txBody>
          <a:bodyPr wrap="none">
            <a:spAutoFit/>
          </a:bodyPr>
          <a:lstStyle/>
          <a:p>
            <a:r>
              <a:rPr lang="pt-PT" b="1" smtClean="0">
                <a:solidFill>
                  <a:srgbClr val="0070C0"/>
                </a:solidFill>
                <a:latin typeface="Arial Rounded MT Bold" pitchFamily="34" charset="0"/>
              </a:rPr>
              <a:t>PROGRAMA</a:t>
            </a:r>
            <a:endParaRPr lang="pt-PT">
              <a:solidFill>
                <a:srgbClr val="0070C0"/>
              </a:solidFill>
            </a:endParaRPr>
          </a:p>
        </p:txBody>
      </p:sp>
      <p:sp>
        <p:nvSpPr>
          <p:cNvPr id="12" name="CaixaDeTexto 11"/>
          <p:cNvSpPr txBox="1"/>
          <p:nvPr/>
        </p:nvSpPr>
        <p:spPr>
          <a:xfrm>
            <a:off x="467544" y="1268760"/>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O caminho de JAVA 7 a JAVA 8. Lambdas e Streams. </a:t>
            </a:r>
            <a:r>
              <a:rPr lang="pt-PT" smtClean="0">
                <a:sym typeface="Wingdings"/>
              </a:rPr>
              <a:t>  </a:t>
            </a:r>
            <a:endParaRPr lang="pt-PT" dirty="0"/>
          </a:p>
        </p:txBody>
      </p:sp>
      <p:sp>
        <p:nvSpPr>
          <p:cNvPr id="13" name="CaixaDeTexto 12"/>
          <p:cNvSpPr txBox="1"/>
          <p:nvPr/>
        </p:nvSpPr>
        <p:spPr>
          <a:xfrm>
            <a:off x="467544" y="2564904"/>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Estudo da API Date-Time.    </a:t>
            </a:r>
            <a:endParaRPr lang="pt-PT" dirty="0">
              <a:latin typeface="Arial Rounded MT Bold" pitchFamily="34" charset="0"/>
            </a:endParaRPr>
          </a:p>
        </p:txBody>
      </p:sp>
      <p:sp>
        <p:nvSpPr>
          <p:cNvPr id="14" name="CaixaDeTexto 13"/>
          <p:cNvSpPr txBox="1"/>
          <p:nvPr/>
        </p:nvSpPr>
        <p:spPr>
          <a:xfrm>
            <a:off x="467544" y="3068960"/>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Tipos Genéricos e Reflexão. Factory Methods.    </a:t>
            </a:r>
            <a:endParaRPr lang="pt-PT" dirty="0">
              <a:latin typeface="Arial Rounded MT Bold" pitchFamily="34" charset="0"/>
            </a:endParaRPr>
          </a:p>
        </p:txBody>
      </p:sp>
      <p:sp>
        <p:nvSpPr>
          <p:cNvPr id="18" name="CaixaDeTexto 17"/>
          <p:cNvSpPr txBox="1"/>
          <p:nvPr/>
        </p:nvSpPr>
        <p:spPr>
          <a:xfrm>
            <a:off x="467544" y="3789040"/>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Programação Funcional em JAVA. Lambdas e funções. Currying.       </a:t>
            </a:r>
            <a:endParaRPr lang="pt-PT" dirty="0">
              <a:latin typeface="Arial Rounded MT Bold" pitchFamily="34" charset="0"/>
            </a:endParaRPr>
          </a:p>
        </p:txBody>
      </p:sp>
      <p:sp>
        <p:nvSpPr>
          <p:cNvPr id="19" name="CaixaDeTexto 18"/>
          <p:cNvSpPr txBox="1"/>
          <p:nvPr/>
        </p:nvSpPr>
        <p:spPr>
          <a:xfrm>
            <a:off x="467544" y="4581128"/>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Programação com Streams. Colecções e Streams.       </a:t>
            </a:r>
            <a:endParaRPr lang="pt-PT" dirty="0">
              <a:latin typeface="Arial Rounded MT Bold" pitchFamily="34" charset="0"/>
            </a:endParaRPr>
          </a:p>
        </p:txBody>
      </p:sp>
      <p:sp>
        <p:nvSpPr>
          <p:cNvPr id="20" name="CaixaDeTexto 19"/>
          <p:cNvSpPr txBox="1"/>
          <p:nvPr/>
        </p:nvSpPr>
        <p:spPr>
          <a:xfrm>
            <a:off x="467544" y="5013176"/>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Processamento de Dados com Pipelines.       </a:t>
            </a:r>
            <a:endParaRPr lang="pt-PT" dirty="0">
              <a:latin typeface="Arial Rounded MT Bold" pitchFamily="34" charset="0"/>
            </a:endParaRPr>
          </a:p>
        </p:txBody>
      </p:sp>
      <p:sp>
        <p:nvSpPr>
          <p:cNvPr id="21" name="CaixaDeTexto 20"/>
          <p:cNvSpPr txBox="1"/>
          <p:nvPr/>
        </p:nvSpPr>
        <p:spPr>
          <a:xfrm>
            <a:off x="467544" y="5517232"/>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Processamento sequencial e paralelo. Análise de performance.       </a:t>
            </a:r>
            <a:endParaRPr lang="pt-PT" dirty="0">
              <a:latin typeface="Arial Rounded MT Bold" pitchFamily="34" charset="0"/>
            </a:endParaRPr>
          </a:p>
        </p:txBody>
      </p:sp>
      <p:sp>
        <p:nvSpPr>
          <p:cNvPr id="22" name="CaixaDeTexto 21"/>
          <p:cNvSpPr txBox="1"/>
          <p:nvPr/>
        </p:nvSpPr>
        <p:spPr>
          <a:xfrm>
            <a:off x="467544" y="6093296"/>
            <a:ext cx="8072494" cy="369332"/>
          </a:xfrm>
          <a:prstGeom prst="rect">
            <a:avLst/>
          </a:prstGeom>
          <a:noFill/>
        </p:spPr>
        <p:txBody>
          <a:bodyPr wrap="square" rtlCol="0">
            <a:spAutoFit/>
          </a:bodyPr>
          <a:lstStyle/>
          <a:p>
            <a:r>
              <a:rPr lang="pt-PT" smtClean="0">
                <a:solidFill>
                  <a:schemeClr val="accent5">
                    <a:lumMod val="50000"/>
                  </a:schemeClr>
                </a:solidFill>
                <a:latin typeface="Arial Rounded MT Bold" pitchFamily="34" charset="0"/>
              </a:rPr>
              <a:t>Ferramentas:</a:t>
            </a:r>
            <a:r>
              <a:rPr lang="pt-PT" smtClean="0">
                <a:solidFill>
                  <a:srgbClr val="CC6600"/>
                </a:solidFill>
                <a:latin typeface="Arial Rounded MT Bold" pitchFamily="34" charset="0"/>
              </a:rPr>
              <a:t> JSE8/9, Bluej4.0, NetBeans8.1, IntelliJ IDEA 2018.2 </a:t>
            </a:r>
            <a:endParaRPr lang="pt-PT" dirty="0">
              <a:solidFill>
                <a:srgbClr val="CC6600"/>
              </a:solidFill>
              <a:latin typeface="Arial Rounded MT Bold" pitchFamily="34" charset="0"/>
            </a:endParaRPr>
          </a:p>
        </p:txBody>
      </p:sp>
      <p:sp>
        <p:nvSpPr>
          <p:cNvPr id="23" name="CaixaDeTexto 22"/>
          <p:cNvSpPr txBox="1"/>
          <p:nvPr/>
        </p:nvSpPr>
        <p:spPr>
          <a:xfrm>
            <a:off x="467544" y="1988840"/>
            <a:ext cx="8501122" cy="369332"/>
          </a:xfrm>
          <a:prstGeom prst="rect">
            <a:avLst/>
          </a:prstGeom>
          <a:noFill/>
        </p:spPr>
        <p:txBody>
          <a:bodyPr wrap="square" rtlCol="0">
            <a:spAutoFit/>
          </a:bodyPr>
          <a:lstStyle/>
          <a:p>
            <a:r>
              <a:rPr lang="pt-PT" smtClean="0">
                <a:solidFill>
                  <a:srgbClr val="CC3300"/>
                </a:solidFill>
                <a:sym typeface="Wingdings"/>
              </a:rPr>
              <a:t>  </a:t>
            </a:r>
            <a:r>
              <a:rPr lang="pt-PT" smtClean="0">
                <a:latin typeface="Arial Rounded MT Bold" pitchFamily="34" charset="0"/>
                <a:sym typeface="Wingdings"/>
              </a:rPr>
              <a:t>Modelo MVC. Arquitectura de aplicações (desktop, web, apps, etc.)    </a:t>
            </a:r>
            <a:endParaRPr lang="pt-PT" dirty="0">
              <a:latin typeface="Arial Rounded MT Bold" pitchFamily="34" charset="0"/>
            </a:endParaRPr>
          </a:p>
        </p:txBody>
      </p:sp>
      <p:cxnSp>
        <p:nvCxnSpPr>
          <p:cNvPr id="25" name="Conexão recta 24"/>
          <p:cNvCxnSpPr/>
          <p:nvPr/>
        </p:nvCxnSpPr>
        <p:spPr bwMode="auto">
          <a:xfrm>
            <a:off x="611560" y="1772816"/>
            <a:ext cx="7776864" cy="0"/>
          </a:xfrm>
          <a:prstGeom prst="line">
            <a:avLst/>
          </a:prstGeom>
          <a:noFill/>
          <a:ln w="9525" cap="flat" cmpd="sng" algn="ctr">
            <a:noFill/>
            <a:prstDash val="solid"/>
            <a:round/>
            <a:headEnd type="none" w="med" len="med"/>
            <a:tailEnd type="none" w="med" len="med"/>
          </a:ln>
          <a:effectLst/>
        </p:spPr>
      </p:cxnSp>
      <p:cxnSp>
        <p:nvCxnSpPr>
          <p:cNvPr id="27" name="Conexão recta 26"/>
          <p:cNvCxnSpPr/>
          <p:nvPr/>
        </p:nvCxnSpPr>
        <p:spPr bwMode="auto">
          <a:xfrm>
            <a:off x="539552" y="4365104"/>
            <a:ext cx="7992888" cy="0"/>
          </a:xfrm>
          <a:prstGeom prst="line">
            <a:avLst/>
          </a:prstGeom>
          <a:noFill/>
          <a:ln w="9525" cap="flat" cmpd="sng" algn="ctr">
            <a:solidFill>
              <a:schemeClr val="accent5">
                <a:lumMod val="50000"/>
              </a:schemeClr>
            </a:solidFill>
            <a:prstDash val="solid"/>
            <a:round/>
            <a:headEnd type="none" w="med" len="med"/>
            <a:tailEnd type="none" w="med" len="med"/>
          </a:ln>
          <a:effectLst/>
        </p:spPr>
      </p:cxnSp>
      <p:cxnSp>
        <p:nvCxnSpPr>
          <p:cNvPr id="30" name="Conexão recta 29"/>
          <p:cNvCxnSpPr/>
          <p:nvPr/>
        </p:nvCxnSpPr>
        <p:spPr bwMode="auto">
          <a:xfrm>
            <a:off x="611560" y="1844824"/>
            <a:ext cx="7992888" cy="0"/>
          </a:xfrm>
          <a:prstGeom prst="line">
            <a:avLst/>
          </a:prstGeom>
          <a:noFill/>
          <a:ln w="9525" cap="flat" cmpd="sng" algn="ctr">
            <a:solidFill>
              <a:schemeClr val="accent5">
                <a:lumMod val="50000"/>
              </a:schemeClr>
            </a:solidFill>
            <a:prstDash val="solid"/>
            <a:round/>
            <a:headEnd type="none" w="med" len="med"/>
            <a:tailEnd type="none" w="med" len="med"/>
          </a:ln>
          <a:effectLst/>
        </p:spPr>
      </p:cxnSp>
      <p:cxnSp>
        <p:nvCxnSpPr>
          <p:cNvPr id="31" name="Conexão recta 30"/>
          <p:cNvCxnSpPr/>
          <p:nvPr/>
        </p:nvCxnSpPr>
        <p:spPr bwMode="auto">
          <a:xfrm>
            <a:off x="611560" y="2492896"/>
            <a:ext cx="7992888" cy="0"/>
          </a:xfrm>
          <a:prstGeom prst="line">
            <a:avLst/>
          </a:prstGeom>
          <a:noFill/>
          <a:ln w="9525" cap="flat" cmpd="sng" algn="ctr">
            <a:solidFill>
              <a:schemeClr val="accent5">
                <a:lumMod val="50000"/>
              </a:schemeClr>
            </a:solidFill>
            <a:prstDash val="solid"/>
            <a:round/>
            <a:headEnd type="none" w="med" len="med"/>
            <a:tailEnd type="none" w="med" len="med"/>
          </a:ln>
          <a:effectLst/>
        </p:spPr>
      </p:cxnSp>
      <p:cxnSp>
        <p:nvCxnSpPr>
          <p:cNvPr id="32" name="Conexão recta 31"/>
          <p:cNvCxnSpPr/>
          <p:nvPr/>
        </p:nvCxnSpPr>
        <p:spPr bwMode="auto">
          <a:xfrm>
            <a:off x="611560" y="3717032"/>
            <a:ext cx="7992888" cy="0"/>
          </a:xfrm>
          <a:prstGeom prst="line">
            <a:avLst/>
          </a:prstGeom>
          <a:noFill/>
          <a:ln w="9525" cap="flat" cmpd="sng" algn="ctr">
            <a:solidFill>
              <a:schemeClr val="accent5">
                <a:lumMod val="50000"/>
              </a:schemeClr>
            </a:solidFill>
            <a:prstDash val="solid"/>
            <a:round/>
            <a:headEnd type="none" w="med" len="med"/>
            <a:tailEnd type="none" w="med" len="med"/>
          </a:ln>
          <a:effectLst/>
        </p:spPr>
      </p:cxn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714876" y="285728"/>
            <a:ext cx="1879041" cy="369332"/>
          </a:xfrm>
          <a:prstGeom prst="rect">
            <a:avLst/>
          </a:prstGeom>
        </p:spPr>
        <p:txBody>
          <a:bodyPr wrap="none">
            <a:spAutoFit/>
          </a:bodyPr>
          <a:lstStyle/>
          <a:p>
            <a:r>
              <a:rPr lang="pt-PT" b="1" smtClean="0">
                <a:solidFill>
                  <a:srgbClr val="0070C0"/>
                </a:solidFill>
                <a:latin typeface="Arial Rounded MT Bold" pitchFamily="34" charset="0"/>
              </a:rPr>
              <a:t>BIBLIOGRAFIA</a:t>
            </a:r>
            <a:endParaRPr lang="pt-PT">
              <a:solidFill>
                <a:srgbClr val="0070C0"/>
              </a:solidFill>
            </a:endParaRPr>
          </a:p>
        </p:txBody>
      </p:sp>
      <p:pic>
        <p:nvPicPr>
          <p:cNvPr id="10" name="Imagem 9" descr="CAPA_ JAVA 8 - POO + Construções Funcionais.jpg"/>
          <p:cNvPicPr>
            <a:picLocks noChangeAspect="1"/>
          </p:cNvPicPr>
          <p:nvPr/>
        </p:nvPicPr>
        <p:blipFill>
          <a:blip r:embed="rId4" cstate="print"/>
          <a:stretch>
            <a:fillRect/>
          </a:stretch>
        </p:blipFill>
        <p:spPr>
          <a:xfrm>
            <a:off x="785786" y="1071546"/>
            <a:ext cx="1714512" cy="2460324"/>
          </a:xfrm>
          <a:prstGeom prst="rect">
            <a:avLst/>
          </a:prstGeom>
        </p:spPr>
      </p:pic>
      <p:pic>
        <p:nvPicPr>
          <p:cNvPr id="12" name="Imagem 11" descr="JAVA( LAMBDAS.jpg"/>
          <p:cNvPicPr>
            <a:picLocks noChangeAspect="1"/>
          </p:cNvPicPr>
          <p:nvPr/>
        </p:nvPicPr>
        <p:blipFill>
          <a:blip r:embed="rId5" cstate="print"/>
          <a:stretch>
            <a:fillRect/>
          </a:stretch>
        </p:blipFill>
        <p:spPr>
          <a:xfrm>
            <a:off x="5500694" y="1071546"/>
            <a:ext cx="1928826" cy="2529607"/>
          </a:xfrm>
          <a:prstGeom prst="rect">
            <a:avLst/>
          </a:prstGeom>
        </p:spPr>
      </p:pic>
      <p:pic>
        <p:nvPicPr>
          <p:cNvPr id="13" name="Imagem 12" descr="JAVA_LAMBDAS.jpg"/>
          <p:cNvPicPr>
            <a:picLocks noChangeAspect="1"/>
          </p:cNvPicPr>
          <p:nvPr/>
        </p:nvPicPr>
        <p:blipFill>
          <a:blip r:embed="rId6" cstate="print"/>
          <a:stretch>
            <a:fillRect/>
          </a:stretch>
        </p:blipFill>
        <p:spPr>
          <a:xfrm>
            <a:off x="3071802" y="1071546"/>
            <a:ext cx="1993318" cy="2500330"/>
          </a:xfrm>
          <a:prstGeom prst="rect">
            <a:avLst/>
          </a:prstGeom>
        </p:spPr>
      </p:pic>
      <p:sp>
        <p:nvSpPr>
          <p:cNvPr id="14" name="CaixaDeTexto 13"/>
          <p:cNvSpPr txBox="1"/>
          <p:nvPr/>
        </p:nvSpPr>
        <p:spPr>
          <a:xfrm>
            <a:off x="785786" y="4071942"/>
            <a:ext cx="7929618" cy="369332"/>
          </a:xfrm>
          <a:prstGeom prst="rect">
            <a:avLst/>
          </a:prstGeom>
          <a:noFill/>
        </p:spPr>
        <p:txBody>
          <a:bodyPr wrap="square" rtlCol="0">
            <a:spAutoFit/>
          </a:bodyPr>
          <a:lstStyle/>
          <a:p>
            <a:r>
              <a:rPr lang="pt-PT" b="1" smtClean="0">
                <a:latin typeface="Arial Narrow" pitchFamily="34" charset="0"/>
              </a:rPr>
              <a:t>F. Mário Martins, </a:t>
            </a:r>
            <a:r>
              <a:rPr lang="pt-PT" b="1" smtClean="0">
                <a:solidFill>
                  <a:srgbClr val="CC6600"/>
                </a:solidFill>
                <a:latin typeface="Arial Narrow" pitchFamily="34" charset="0"/>
              </a:rPr>
              <a:t>JAVA 8: POO + Construções Funcionais</a:t>
            </a:r>
            <a:r>
              <a:rPr lang="pt-PT" b="1" smtClean="0">
                <a:latin typeface="Arial Narrow" pitchFamily="34" charset="0"/>
              </a:rPr>
              <a:t>, FCA, Lisboa, Fev., 2017</a:t>
            </a:r>
            <a:endParaRPr lang="pt-PT" b="1" dirty="0">
              <a:latin typeface="Arial Narrow" pitchFamily="34" charset="0"/>
            </a:endParaRPr>
          </a:p>
        </p:txBody>
      </p:sp>
      <p:sp>
        <p:nvSpPr>
          <p:cNvPr id="17" name="CaixaDeTexto 16"/>
          <p:cNvSpPr txBox="1"/>
          <p:nvPr/>
        </p:nvSpPr>
        <p:spPr>
          <a:xfrm>
            <a:off x="785786" y="4643446"/>
            <a:ext cx="7929618" cy="369332"/>
          </a:xfrm>
          <a:prstGeom prst="rect">
            <a:avLst/>
          </a:prstGeom>
          <a:noFill/>
        </p:spPr>
        <p:txBody>
          <a:bodyPr wrap="square" rtlCol="0">
            <a:spAutoFit/>
          </a:bodyPr>
          <a:lstStyle/>
          <a:p>
            <a:r>
              <a:rPr lang="pt-PT" b="1" smtClean="0">
                <a:latin typeface="Arial Narrow" pitchFamily="34" charset="0"/>
              </a:rPr>
              <a:t>Raoul-Gabriel Urma, et. al, </a:t>
            </a:r>
            <a:r>
              <a:rPr lang="pt-PT" b="1" smtClean="0">
                <a:solidFill>
                  <a:srgbClr val="CC6600"/>
                </a:solidFill>
                <a:latin typeface="Arial Narrow" pitchFamily="34" charset="0"/>
              </a:rPr>
              <a:t>JAVA 8 in Action</a:t>
            </a:r>
            <a:r>
              <a:rPr lang="pt-PT" b="1" smtClean="0">
                <a:latin typeface="Arial Narrow" pitchFamily="34" charset="0"/>
              </a:rPr>
              <a:t>, Manning, 2015</a:t>
            </a:r>
            <a:endParaRPr lang="pt-PT" b="1" dirty="0">
              <a:latin typeface="Arial Narrow" pitchFamily="34" charset="0"/>
            </a:endParaRPr>
          </a:p>
        </p:txBody>
      </p:sp>
      <p:sp>
        <p:nvSpPr>
          <p:cNvPr id="18" name="CaixaDeTexto 17"/>
          <p:cNvSpPr txBox="1"/>
          <p:nvPr/>
        </p:nvSpPr>
        <p:spPr>
          <a:xfrm>
            <a:off x="785786" y="5214950"/>
            <a:ext cx="7929618" cy="646331"/>
          </a:xfrm>
          <a:prstGeom prst="rect">
            <a:avLst/>
          </a:prstGeom>
          <a:noFill/>
        </p:spPr>
        <p:txBody>
          <a:bodyPr wrap="square" rtlCol="0">
            <a:spAutoFit/>
          </a:bodyPr>
          <a:lstStyle/>
          <a:p>
            <a:r>
              <a:rPr lang="pt-PT" b="1" smtClean="0">
                <a:latin typeface="Arial Narrow" pitchFamily="34" charset="0"/>
              </a:rPr>
              <a:t>Richard Warburton, </a:t>
            </a:r>
            <a:r>
              <a:rPr lang="pt-PT" b="1" smtClean="0">
                <a:solidFill>
                  <a:srgbClr val="CC6600"/>
                </a:solidFill>
                <a:latin typeface="Arial Narrow" pitchFamily="34" charset="0"/>
              </a:rPr>
              <a:t>JAVA 8 Lambdas: Pragmatic Functional Programming</a:t>
            </a:r>
            <a:r>
              <a:rPr lang="pt-PT" b="1" smtClean="0">
                <a:latin typeface="Arial Narrow" pitchFamily="34" charset="0"/>
              </a:rPr>
              <a:t>, O´Reilly, April, 2014</a:t>
            </a:r>
            <a:endParaRPr lang="pt-PT" b="1" dirty="0">
              <a:latin typeface="Arial Narrow" pitchFamily="34"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 name="Imagem 13" descr="CAL_PDSJ_18.jpg"/>
          <p:cNvPicPr>
            <a:picLocks noChangeAspect="1"/>
          </p:cNvPicPr>
          <p:nvPr/>
        </p:nvPicPr>
        <p:blipFill>
          <a:blip r:embed="rId2" cstate="print"/>
          <a:stretch>
            <a:fillRect/>
          </a:stretch>
        </p:blipFill>
        <p:spPr>
          <a:xfrm>
            <a:off x="395536" y="1124744"/>
            <a:ext cx="4536504" cy="4618986"/>
          </a:xfrm>
          <a:prstGeom prst="rect">
            <a:avLst/>
          </a:prstGeom>
        </p:spPr>
      </p:pic>
      <p:sp>
        <p:nvSpPr>
          <p:cNvPr id="26627" name="Line 4"/>
          <p:cNvSpPr>
            <a:spLocks noChangeShapeType="1"/>
          </p:cNvSpPr>
          <p:nvPr/>
        </p:nvSpPr>
        <p:spPr bwMode="auto">
          <a:xfrm>
            <a:off x="357158" y="857232"/>
            <a:ext cx="8640763" cy="0"/>
          </a:xfrm>
          <a:prstGeom prst="line">
            <a:avLst/>
          </a:prstGeom>
          <a:noFill/>
          <a:ln w="31750">
            <a:solidFill>
              <a:schemeClr val="bg1">
                <a:lumMod val="85000"/>
              </a:schemeClr>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3710"/>
            <a:ext cx="9144000" cy="214290"/>
          </a:xfrm>
          <a:prstGeom prst="rect">
            <a:avLst/>
          </a:prstGeom>
        </p:spPr>
      </p:pic>
      <p:cxnSp>
        <p:nvCxnSpPr>
          <p:cNvPr id="9" name="Conexão recta 8"/>
          <p:cNvCxnSpPr/>
          <p:nvPr/>
        </p:nvCxnSpPr>
        <p:spPr bwMode="auto">
          <a:xfrm rot="5400000">
            <a:off x="3286116" y="500042"/>
            <a:ext cx="571504" cy="1588"/>
          </a:xfrm>
          <a:prstGeom prst="line">
            <a:avLst/>
          </a:prstGeom>
          <a:noFill/>
          <a:ln w="22225" cap="flat" cmpd="sng" algn="ctr">
            <a:solidFill>
              <a:schemeClr val="bg1">
                <a:lumMod val="85000"/>
              </a:schemeClr>
            </a:solidFill>
            <a:prstDash val="solid"/>
            <a:round/>
            <a:headEnd type="none" w="med" len="med"/>
            <a:tailEnd type="none" w="med" len="med"/>
          </a:ln>
          <a:effectLst/>
        </p:spPr>
      </p:cxnSp>
      <p:sp>
        <p:nvSpPr>
          <p:cNvPr id="11" name="Rectângulo 10"/>
          <p:cNvSpPr/>
          <p:nvPr/>
        </p:nvSpPr>
        <p:spPr>
          <a:xfrm>
            <a:off x="4714876" y="285728"/>
            <a:ext cx="1750800" cy="369332"/>
          </a:xfrm>
          <a:prstGeom prst="rect">
            <a:avLst/>
          </a:prstGeom>
        </p:spPr>
        <p:txBody>
          <a:bodyPr wrap="none">
            <a:spAutoFit/>
          </a:bodyPr>
          <a:lstStyle/>
          <a:p>
            <a:r>
              <a:rPr lang="pt-PT" b="1" smtClean="0">
                <a:solidFill>
                  <a:srgbClr val="0070C0"/>
                </a:solidFill>
                <a:latin typeface="Arial Rounded MT Bold" pitchFamily="34" charset="0"/>
              </a:rPr>
              <a:t>CALENDÁRIO</a:t>
            </a:r>
            <a:endParaRPr lang="pt-PT">
              <a:solidFill>
                <a:srgbClr val="0070C0"/>
              </a:solidFill>
            </a:endParaRPr>
          </a:p>
        </p:txBody>
      </p:sp>
      <p:sp>
        <p:nvSpPr>
          <p:cNvPr id="12" name="CaixaDeTexto 11"/>
          <p:cNvSpPr txBox="1"/>
          <p:nvPr/>
        </p:nvSpPr>
        <p:spPr>
          <a:xfrm>
            <a:off x="4644008" y="1772816"/>
            <a:ext cx="4357718" cy="892552"/>
          </a:xfrm>
          <a:prstGeom prst="rect">
            <a:avLst/>
          </a:prstGeom>
          <a:noFill/>
        </p:spPr>
        <p:txBody>
          <a:bodyPr wrap="square" rtlCol="0">
            <a:spAutoFit/>
          </a:bodyPr>
          <a:lstStyle/>
          <a:p>
            <a:pPr>
              <a:buFont typeface="Symbol"/>
              <a:buChar char="·"/>
            </a:pPr>
            <a:r>
              <a:rPr lang="pt-PT" smtClean="0">
                <a:sym typeface="Symbol"/>
              </a:rPr>
              <a:t> </a:t>
            </a:r>
            <a:r>
              <a:rPr lang="pt-PT" sz="1600" b="1" smtClean="0">
                <a:solidFill>
                  <a:srgbClr val="CC6600"/>
                </a:solidFill>
                <a:latin typeface="Arial Rounded MT Bold" pitchFamily="34" charset="0"/>
                <a:sym typeface="Symbol"/>
              </a:rPr>
              <a:t>12 x 3h = 36 horas lectivas presenciais</a:t>
            </a:r>
          </a:p>
          <a:p>
            <a:endParaRPr lang="pt-PT" sz="1600" b="1" smtClean="0">
              <a:solidFill>
                <a:srgbClr val="CC6600"/>
              </a:solidFill>
              <a:latin typeface="Arial Rounded MT Bold" pitchFamily="34" charset="0"/>
              <a:sym typeface="Symbol"/>
            </a:endParaRPr>
          </a:p>
          <a:p>
            <a:pPr>
              <a:buFont typeface="Symbol"/>
              <a:buChar char="·"/>
            </a:pPr>
            <a:r>
              <a:rPr lang="pt-PT" smtClean="0">
                <a:sym typeface="Symbol"/>
              </a:rPr>
              <a:t> </a:t>
            </a:r>
            <a:r>
              <a:rPr lang="pt-PT" sz="1600" b="1" smtClean="0">
                <a:solidFill>
                  <a:srgbClr val="CC6600"/>
                </a:solidFill>
                <a:latin typeface="Arial Rounded MT Bold" pitchFamily="34" charset="0"/>
                <a:sym typeface="Symbol"/>
              </a:rPr>
              <a:t>3 horas de avaliação presencial</a:t>
            </a:r>
            <a:endParaRPr lang="pt-PT" sz="1600" b="1" dirty="0">
              <a:solidFill>
                <a:srgbClr val="CC660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26637" name="Picture 14" descr="JAVA_LOGO"/>
          <p:cNvPicPr>
            <a:picLocks noChangeAspect="1" noChangeArrowheads="1"/>
          </p:cNvPicPr>
          <p:nvPr/>
        </p:nvPicPr>
        <p:blipFill>
          <a:blip r:embed="rId2" cstate="print"/>
          <a:srcRect/>
          <a:stretch>
            <a:fillRect/>
          </a:stretch>
        </p:blipFill>
        <p:spPr bwMode="auto">
          <a:xfrm>
            <a:off x="4140200" y="0"/>
            <a:ext cx="1428750" cy="857250"/>
          </a:xfrm>
          <a:prstGeom prst="rect">
            <a:avLst/>
          </a:prstGeom>
          <a:noFill/>
          <a:ln w="9525">
            <a:noFill/>
            <a:miter lim="800000"/>
            <a:headEnd/>
            <a:tailEnd/>
          </a:ln>
        </p:spPr>
      </p:pic>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3710"/>
            <a:ext cx="9144000" cy="214290"/>
          </a:xfrm>
          <a:prstGeom prst="rect">
            <a:avLst/>
          </a:prstGeom>
        </p:spPr>
      </p:pic>
      <p:sp>
        <p:nvSpPr>
          <p:cNvPr id="17" name="CaixaDeTexto 16"/>
          <p:cNvSpPr txBox="1"/>
          <p:nvPr/>
        </p:nvSpPr>
        <p:spPr>
          <a:xfrm>
            <a:off x="5500694" y="142852"/>
            <a:ext cx="500066" cy="707886"/>
          </a:xfrm>
          <a:prstGeom prst="rect">
            <a:avLst/>
          </a:prstGeom>
          <a:solidFill>
            <a:schemeClr val="bg2">
              <a:lumMod val="20000"/>
              <a:lumOff val="80000"/>
            </a:schemeClr>
          </a:solid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pt-PT" sz="4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rPr>
              <a:t>8</a:t>
            </a:r>
            <a:endPar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ritannic Bold" pitchFamily="34" charset="0"/>
            </a:endParaRPr>
          </a:p>
        </p:txBody>
      </p:sp>
      <p:pic>
        <p:nvPicPr>
          <p:cNvPr id="12" name="Imagem 11" descr="java-8-features-17-638.jpg"/>
          <p:cNvPicPr>
            <a:picLocks noChangeAspect="1"/>
          </p:cNvPicPr>
          <p:nvPr/>
        </p:nvPicPr>
        <p:blipFill>
          <a:blip r:embed="rId5" cstate="print"/>
          <a:stretch>
            <a:fillRect/>
          </a:stretch>
        </p:blipFill>
        <p:spPr>
          <a:xfrm>
            <a:off x="428596" y="1714488"/>
            <a:ext cx="4883298" cy="3000396"/>
          </a:xfrm>
          <a:prstGeom prst="rect">
            <a:avLst/>
          </a:prstGeom>
        </p:spPr>
      </p:pic>
      <p:sp>
        <p:nvSpPr>
          <p:cNvPr id="13" name="CaixaDeTexto 12"/>
          <p:cNvSpPr txBox="1"/>
          <p:nvPr/>
        </p:nvSpPr>
        <p:spPr>
          <a:xfrm>
            <a:off x="2143108" y="1214422"/>
            <a:ext cx="6143668" cy="369332"/>
          </a:xfrm>
          <a:prstGeom prst="rect">
            <a:avLst/>
          </a:prstGeom>
          <a:noFill/>
        </p:spPr>
        <p:txBody>
          <a:bodyPr wrap="square" rtlCol="0">
            <a:spAutoFit/>
          </a:bodyPr>
          <a:lstStyle/>
          <a:p>
            <a:r>
              <a:rPr lang="pt-PT" b="1" smtClean="0">
                <a:solidFill>
                  <a:srgbClr val="C00000"/>
                </a:solidFill>
                <a:latin typeface="Arial Rounded MT Bold" pitchFamily="34" charset="0"/>
              </a:rPr>
              <a:t>O CAMINHO DE JAVA 7 a JAVA 8 </a:t>
            </a:r>
            <a:endParaRPr lang="pt-PT" b="1" dirty="0">
              <a:solidFill>
                <a:srgbClr val="C00000"/>
              </a:solidFill>
              <a:latin typeface="Arial Rounded MT Bold" pitchFamily="34" charset="0"/>
            </a:endParaRPr>
          </a:p>
        </p:txBody>
      </p:sp>
      <p:pic>
        <p:nvPicPr>
          <p:cNvPr id="14" name="Imagem 13" descr="TABELA_CLASSES_PACKAGES_JAVA2.jpg"/>
          <p:cNvPicPr>
            <a:picLocks noChangeAspect="1"/>
          </p:cNvPicPr>
          <p:nvPr/>
        </p:nvPicPr>
        <p:blipFill>
          <a:blip r:embed="rId6" cstate="print"/>
          <a:stretch>
            <a:fillRect/>
          </a:stretch>
        </p:blipFill>
        <p:spPr>
          <a:xfrm>
            <a:off x="4720559" y="3571876"/>
            <a:ext cx="4423441" cy="3071834"/>
          </a:xfrm>
          <a:prstGeom prst="rect">
            <a:avLst/>
          </a:prstGeom>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2_Modelo de apresentação predefinido">
  <a:themeElements>
    <a:clrScheme name="2_Modelo de apresentação predefinido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2_Modelo de apresentação predefinido">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PT" sz="1800" b="0" i="0" u="none" strike="noStrike" cap="none" normalizeH="0" baseline="0" smtClean="0">
            <a:ln>
              <a:noFill/>
            </a:ln>
            <a:solidFill>
              <a:schemeClr val="tx1"/>
            </a:solidFill>
            <a:effectLst/>
            <a:latin typeface="Garamond" pitchFamily="18" charset="0"/>
            <a:sym typeface="Wingdings 2" pitchFamily="18"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PT" sz="1800" b="0" i="0" u="none" strike="noStrike" cap="none" normalizeH="0" baseline="0" smtClean="0">
            <a:ln>
              <a:noFill/>
            </a:ln>
            <a:solidFill>
              <a:schemeClr val="tx1"/>
            </a:solidFill>
            <a:effectLst/>
            <a:latin typeface="Garamond" pitchFamily="18" charset="0"/>
            <a:sym typeface="Wingdings 2" pitchFamily="18" charset="2"/>
          </a:defRPr>
        </a:defPPr>
      </a:lstStyle>
    </a:lnDef>
  </a:objectDefaults>
  <a:extraClrSchemeLst>
    <a:extraClrScheme>
      <a:clrScheme name="2_Modelo de apresentação predefinido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2_Modelo de apresentação predefinido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2_Modelo de apresentação predefinido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2_Modelo de apresentação predefinido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2_Modelo de apresentação predefinido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Modelo de apresentação predefinido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2_Modelo de apresentação predefinido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2_Modelo de apresentação predefinido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2_Modelo de apresentação predefinido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delo de apresentação predefinido">
  <a:themeElements>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o de apresentação predefini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PT" sz="1800" b="0" i="0" u="none" strike="noStrike" cap="none" normalizeH="0" baseline="0" smtClean="0">
            <a:ln>
              <a:noFill/>
            </a:ln>
            <a:solidFill>
              <a:schemeClr val="tx1"/>
            </a:solidFill>
            <a:effectLst/>
            <a:latin typeface="Garamond" pitchFamily="18" charset="0"/>
            <a:sym typeface="Wingdings 2" pitchFamily="18"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PT" sz="1800" b="0" i="0" u="none" strike="noStrike" cap="none" normalizeH="0" baseline="0" smtClean="0">
            <a:ln>
              <a:noFill/>
            </a:ln>
            <a:solidFill>
              <a:schemeClr val="tx1"/>
            </a:solidFill>
            <a:effectLst/>
            <a:latin typeface="Garamond" pitchFamily="18" charset="0"/>
            <a:sym typeface="Wingdings 2" pitchFamily="18" charset="2"/>
          </a:defRPr>
        </a:defPPr>
      </a:lstStyle>
    </a:lnDef>
    <a:txDef>
      <a:spPr>
        <a:noFill/>
      </a:spPr>
      <a:bodyPr wrap="square" rtlCol="0">
        <a:spAutoFit/>
      </a:bodyPr>
      <a:lstStyle>
        <a:defPPr>
          <a:defRPr dirty="0"/>
        </a:defPPr>
      </a:lstStyle>
    </a:txDef>
  </a:objectDefaults>
  <a:extraClrSchemeLst>
    <a:extraClrScheme>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o de apresentação predefini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o de apresentação predefini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o de apresentação predefini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o de apresentação predefini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o de apresentação predefini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o de apresentação predefini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o de apresentação predefini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o de apresentação predefini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o de apresentação predefini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o de apresentação predefini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o de apresentação predefini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16963</TotalTime>
  <Words>4064</Words>
  <Application>Microsoft Office PowerPoint</Application>
  <PresentationFormat>Apresentação no Ecrã (4:3)</PresentationFormat>
  <Paragraphs>503</Paragraphs>
  <Slides>58</Slides>
  <Notes>0</Notes>
  <HiddenSlides>0</HiddenSlides>
  <MMClips>0</MMClips>
  <ScaleCrop>false</ScaleCrop>
  <HeadingPairs>
    <vt:vector size="4" baseType="variant">
      <vt:variant>
        <vt:lpstr>Tema</vt:lpstr>
      </vt:variant>
      <vt:variant>
        <vt:i4>2</vt:i4>
      </vt:variant>
      <vt:variant>
        <vt:lpstr>Títulos dos diapositivos</vt:lpstr>
      </vt:variant>
      <vt:variant>
        <vt:i4>58</vt:i4>
      </vt:variant>
    </vt:vector>
  </HeadingPairs>
  <TitlesOfParts>
    <vt:vector size="60" baseType="lpstr">
      <vt:lpstr>2_Modelo de apresentação predefinido</vt:lpstr>
      <vt:lpstr>Modelo de apresentação predefinido</vt:lpstr>
      <vt:lpstr>Diapositivo 1</vt:lpstr>
      <vt:lpstr>Diapositivo 2</vt:lpstr>
      <vt:lpstr>Diapositivo 3</vt:lpstr>
      <vt:lpstr>Diapositivo 4</vt:lpstr>
      <vt:lpstr>Diapositivo 5</vt:lpstr>
      <vt:lpstr>Diapositivo 6</vt:lpstr>
      <vt:lpstr>Diapositivo 7</vt:lpstr>
      <vt:lpstr>Diapositivo 8</vt:lpstr>
      <vt:lpstr>Diapositivo 9</vt:lpstr>
      <vt:lpstr>Diapositivo 10</vt:lpstr>
      <vt:lpstr>Diapositivo 11</vt:lpstr>
      <vt:lpstr>Diapositivo 12</vt:lpstr>
      <vt:lpstr>Diapositivo 13</vt:lpstr>
      <vt:lpstr>Diapositivo 14</vt:lpstr>
      <vt:lpstr>Diapositivo 15</vt:lpstr>
      <vt:lpstr>Diapositivo 16</vt:lpstr>
      <vt:lpstr>Diapositivo 17</vt:lpstr>
      <vt:lpstr>Diapositivo 18</vt:lpstr>
      <vt:lpstr>Diapositivo 19</vt:lpstr>
      <vt:lpstr>Diapositivo 20</vt:lpstr>
      <vt:lpstr>Diapositivo 21</vt:lpstr>
      <vt:lpstr>Diapositivo 22</vt:lpstr>
      <vt:lpstr>Diapositivo 23</vt:lpstr>
      <vt:lpstr>Diapositivo 24</vt:lpstr>
      <vt:lpstr>Diapositivo 25</vt:lpstr>
      <vt:lpstr>Diapositivo 26</vt:lpstr>
      <vt:lpstr>Diapositivo 27</vt:lpstr>
      <vt:lpstr>Diapositivo 28</vt:lpstr>
      <vt:lpstr>Diapositivo 29</vt:lpstr>
      <vt:lpstr>Diapositivo 30</vt:lpstr>
      <vt:lpstr>Diapositivo 31</vt:lpstr>
      <vt:lpstr>Diapositivo 32</vt:lpstr>
      <vt:lpstr>Diapositivo 33</vt:lpstr>
      <vt:lpstr>Diapositivo 34</vt:lpstr>
      <vt:lpstr>Diapositivo 35</vt:lpstr>
      <vt:lpstr>Diapositivo 36</vt:lpstr>
      <vt:lpstr>Diapositivo 37</vt:lpstr>
      <vt:lpstr>Diapositivo 38</vt:lpstr>
      <vt:lpstr>Diapositivo 39</vt:lpstr>
      <vt:lpstr>Diapositivo 40</vt:lpstr>
      <vt:lpstr>Diapositivo 41</vt:lpstr>
      <vt:lpstr>Diapositivo 42</vt:lpstr>
      <vt:lpstr>Diapositivo 43</vt:lpstr>
      <vt:lpstr>Diapositivo 44</vt:lpstr>
      <vt:lpstr>Diapositivo 45</vt:lpstr>
      <vt:lpstr>Diapositivo 46</vt:lpstr>
      <vt:lpstr>Diapositivo 47</vt:lpstr>
      <vt:lpstr>Diapositivo 48</vt:lpstr>
      <vt:lpstr>Diapositivo 49</vt:lpstr>
      <vt:lpstr>Diapositivo 50</vt:lpstr>
      <vt:lpstr>Diapositivo 51</vt:lpstr>
      <vt:lpstr>Diapositivo 52</vt:lpstr>
      <vt:lpstr>Diapositivo 53</vt:lpstr>
      <vt:lpstr>Diapositivo 54</vt:lpstr>
      <vt:lpstr>Diapositivo 55</vt:lpstr>
      <vt:lpstr>Diapositivo 56</vt:lpstr>
      <vt:lpstr>Diapositivo 57</vt:lpstr>
      <vt:lpstr>Diapositivo 58</vt:lpstr>
    </vt:vector>
  </TitlesOfParts>
  <Company>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MARIO</dc:creator>
  <cp:lastModifiedBy>asus</cp:lastModifiedBy>
  <cp:revision>2252</cp:revision>
  <dcterms:created xsi:type="dcterms:W3CDTF">2007-10-11T01:08:18Z</dcterms:created>
  <dcterms:modified xsi:type="dcterms:W3CDTF">2018-09-25T22:47:07Z</dcterms:modified>
</cp:coreProperties>
</file>