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5" r:id="rId3"/>
    <p:sldId id="297" r:id="rId4"/>
    <p:sldId id="302" r:id="rId5"/>
    <p:sldId id="311" r:id="rId6"/>
    <p:sldId id="312" r:id="rId7"/>
    <p:sldId id="313" r:id="rId8"/>
    <p:sldId id="314" r:id="rId9"/>
    <p:sldId id="310" r:id="rId10"/>
    <p:sldId id="324" r:id="rId11"/>
    <p:sldId id="289" r:id="rId12"/>
    <p:sldId id="276" r:id="rId13"/>
    <p:sldId id="280" r:id="rId14"/>
    <p:sldId id="315" r:id="rId15"/>
    <p:sldId id="316" r:id="rId16"/>
    <p:sldId id="325" r:id="rId17"/>
    <p:sldId id="317" r:id="rId18"/>
    <p:sldId id="328" r:id="rId19"/>
    <p:sldId id="332" r:id="rId20"/>
    <p:sldId id="333" r:id="rId21"/>
    <p:sldId id="331" r:id="rId22"/>
    <p:sldId id="335" r:id="rId23"/>
    <p:sldId id="329" r:id="rId24"/>
    <p:sldId id="348" r:id="rId25"/>
    <p:sldId id="337" r:id="rId26"/>
    <p:sldId id="338" r:id="rId27"/>
    <p:sldId id="336" r:id="rId28"/>
    <p:sldId id="346" r:id="rId29"/>
    <p:sldId id="344" r:id="rId30"/>
    <p:sldId id="345" r:id="rId31"/>
    <p:sldId id="339" r:id="rId32"/>
    <p:sldId id="269" r:id="rId33"/>
    <p:sldId id="347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C79"/>
    <a:srgbClr val="F8724E"/>
  </p:clrMru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29D8-DC7F-4759-8A5A-EA5B1A5D1807}" type="datetimeFigureOut">
              <a:rPr lang="pt-PT" smtClean="0"/>
              <a:pPr/>
              <a:t>11/01/2018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4940-0330-470A-8283-7994F7D207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42910" y="1142984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rgbClr val="002060"/>
                </a:solidFill>
                <a:latin typeface="Arial Rounded MT Bold" pitchFamily="34" charset="0"/>
              </a:rPr>
              <a:t>PROGRAMAÇÃO COM JAVA STREAMS</a:t>
            </a:r>
          </a:p>
          <a:p>
            <a:pPr algn="ctr"/>
            <a:endParaRPr lang="pt-PT" sz="800" smtClean="0">
              <a:latin typeface="Arial Rounded MT Bold" pitchFamily="34" charset="0"/>
            </a:endParaRPr>
          </a:p>
          <a:p>
            <a:pPr algn="ctr"/>
            <a:r>
              <a:rPr lang="pt-PT" sz="2400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 e Paralelismo </a:t>
            </a:r>
            <a:endParaRPr lang="pt-PT" sz="2400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57290" y="5857892"/>
            <a:ext cx="6286544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</a:rPr>
              <a:t>PARTE III – Streams, Paralelismo e Performance</a:t>
            </a:r>
            <a:endParaRPr lang="pt-PT" b="1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13" name="Imagem 12" descr="DUDE_STREAM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2" y="2928934"/>
            <a:ext cx="1856052" cy="1428760"/>
          </a:xfrm>
          <a:prstGeom prst="rect">
            <a:avLst/>
          </a:prstGeom>
        </p:spPr>
      </p:pic>
      <p:pic>
        <p:nvPicPr>
          <p:cNvPr id="19" name="Imagem 18" descr="STREAMS_PARALLELIS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5852" y="2214554"/>
            <a:ext cx="5786478" cy="332269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715008" y="5286388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>
                <a:solidFill>
                  <a:schemeClr val="bg1">
                    <a:lumMod val="65000"/>
                  </a:schemeClr>
                </a:solidFill>
              </a:rPr>
              <a:t>by shuterstock.com</a:t>
            </a:r>
            <a:endParaRPr lang="pt-PT" sz="105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▶</a:t>
            </a:r>
            <a:r>
              <a:rPr lang="pt-PT" smtClean="0"/>
              <a:t>  </a:t>
            </a:r>
            <a:r>
              <a:rPr lang="pt-PT" sz="1600" smtClean="0"/>
              <a:t>Consideremos uma </a:t>
            </a:r>
            <a:r>
              <a:rPr lang="pt-PT" sz="1600" i="1" smtClean="0"/>
              <a:t>pipeline</a:t>
            </a:r>
            <a:r>
              <a:rPr lang="pt-PT" sz="1600" smtClean="0"/>
              <a:t> simples,</a:t>
            </a:r>
            <a:endParaRPr lang="pt-PT" sz="1600"/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700808"/>
            <a:ext cx="6264696" cy="95410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.filter(aluno -&gt; true)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.map(aluno -&gt; aluno.getNome().toUpperCase())         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.forEach(out::println);</a:t>
            </a:r>
            <a:endParaRPr lang="pt-PT" sz="1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3528" y="285293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sz="1600" smtClean="0"/>
              <a:t>que quando processada apresenta  o seguinte resultado</a:t>
            </a:r>
            <a:endParaRPr lang="pt-PT" sz="160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41277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RUI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PEDRO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RITA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ARTUR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LUISA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LAURA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732240" y="3645024"/>
            <a:ext cx="20882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RUI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RUI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ANA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PEDRO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PEDRO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RITA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RITA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ARTUR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ARTUR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LUISA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LUISA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LAURA -&gt; Thread: main</a:t>
            </a:r>
          </a:p>
          <a:p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LAURA</a:t>
            </a:r>
            <a:endParaRPr lang="pt-PT" sz="11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51520" y="4005064"/>
            <a:ext cx="6264696" cy="181588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turma.stream()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.filter(aluno -&gt; true)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.map(aluno -&gt; aluno.getNome().toUpperCase())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peek(nome -&gt; { out.println(nome + " -&gt;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Thread: " +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Thread.currentThread().getName()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})</a:t>
            </a:r>
            <a:r>
              <a:rPr lang="pt-PT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.forEach(out::println);</a:t>
            </a:r>
            <a:endParaRPr lang="pt-PT" sz="1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Conexão recta unidireccional 17"/>
          <p:cNvCxnSpPr/>
          <p:nvPr/>
        </p:nvCxnSpPr>
        <p:spPr>
          <a:xfrm flipV="1">
            <a:off x="5220072" y="2708920"/>
            <a:ext cx="1872208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544" y="3356992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Vamos investigar que </a:t>
            </a:r>
            <a:r>
              <a:rPr lang="pt-PT" sz="1600" i="1" smtClean="0"/>
              <a:t>threads</a:t>
            </a:r>
            <a:r>
              <a:rPr lang="pt-PT" sz="1600" smtClean="0"/>
              <a:t> foram usadas com </a:t>
            </a:r>
            <a:r>
              <a:rPr lang="pt-PT" sz="1600" b="1" smtClean="0">
                <a:solidFill>
                  <a:srgbClr val="FF0000"/>
                </a:solidFill>
              </a:rPr>
              <a:t>peek()</a:t>
            </a:r>
            <a:r>
              <a:rPr lang="pt-PT" sz="1600" smtClean="0"/>
              <a:t>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395536" y="1268760"/>
            <a:ext cx="8496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/>
              <a:t>Máximo de threads = 7</a:t>
            </a:r>
          </a:p>
          <a:p>
            <a:r>
              <a:rPr lang="pt-PT" sz="1200" smtClean="0">
                <a:solidFill>
                  <a:srgbClr val="00B0F0"/>
                </a:solidFill>
              </a:rPr>
              <a:t>filter: Rui [main]</a:t>
            </a:r>
          </a:p>
          <a:p>
            <a:r>
              <a:rPr lang="pt-PT" sz="1200" smtClean="0">
                <a:solidFill>
                  <a:srgbClr val="00B0F0"/>
                </a:solidFill>
              </a:rPr>
              <a:t>map: Rui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RUI [main]</a:t>
            </a:r>
          </a:p>
          <a:p>
            <a:r>
              <a:rPr lang="pt-PT" sz="1200" smtClean="0">
                <a:solidFill>
                  <a:schemeClr val="accent6">
                    <a:lumMod val="75000"/>
                  </a:schemeClr>
                </a:solidFill>
              </a:rPr>
              <a:t>filter: Ana [main]</a:t>
            </a:r>
          </a:p>
          <a:p>
            <a:r>
              <a:rPr lang="pt-PT" sz="1200" smtClean="0">
                <a:solidFill>
                  <a:schemeClr val="accent6">
                    <a:lumMod val="75000"/>
                  </a:schemeClr>
                </a:solidFill>
              </a:rPr>
              <a:t>map: Ana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ANA [main]</a:t>
            </a:r>
          </a:p>
          <a:p>
            <a:r>
              <a:rPr lang="pt-PT" sz="1200" b="1" smtClean="0">
                <a:solidFill>
                  <a:srgbClr val="92D050"/>
                </a:solidFill>
              </a:rPr>
              <a:t>filter: Pedro [main]</a:t>
            </a:r>
          </a:p>
          <a:p>
            <a:r>
              <a:rPr lang="pt-PT" sz="1200" b="1" smtClean="0">
                <a:solidFill>
                  <a:srgbClr val="92D050"/>
                </a:solidFill>
              </a:rPr>
              <a:t>map: Pedro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PEDRO [main]</a:t>
            </a:r>
          </a:p>
          <a:p>
            <a:r>
              <a:rPr lang="pt-PT" sz="1200" smtClean="0">
                <a:solidFill>
                  <a:schemeClr val="bg1">
                    <a:lumMod val="50000"/>
                  </a:schemeClr>
                </a:solidFill>
              </a:rPr>
              <a:t>filter: Rita [main]</a:t>
            </a:r>
          </a:p>
          <a:p>
            <a:r>
              <a:rPr lang="pt-PT" sz="1200" smtClean="0">
                <a:solidFill>
                  <a:schemeClr val="bg1">
                    <a:lumMod val="50000"/>
                  </a:schemeClr>
                </a:solidFill>
              </a:rPr>
              <a:t>map: Rita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RITA [main]</a:t>
            </a:r>
          </a:p>
          <a:p>
            <a:r>
              <a:rPr lang="pt-PT" sz="1200" smtClean="0">
                <a:solidFill>
                  <a:srgbClr val="00B0F0"/>
                </a:solidFill>
              </a:rPr>
              <a:t>filter: Luis [main]</a:t>
            </a:r>
          </a:p>
          <a:p>
            <a:r>
              <a:rPr lang="pt-PT" sz="1200" smtClean="0">
                <a:solidFill>
                  <a:srgbClr val="00B0F0"/>
                </a:solidFill>
              </a:rPr>
              <a:t>map: Luis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LUIS [main]</a:t>
            </a:r>
          </a:p>
          <a:p>
            <a:r>
              <a:rPr lang="pt-PT" sz="1200" smtClean="0">
                <a:solidFill>
                  <a:schemeClr val="accent3">
                    <a:lumMod val="75000"/>
                  </a:schemeClr>
                </a:solidFill>
              </a:rPr>
              <a:t>filter: Artur [main]</a:t>
            </a:r>
          </a:p>
          <a:p>
            <a:r>
              <a:rPr lang="pt-PT" sz="1200" smtClean="0">
                <a:solidFill>
                  <a:schemeClr val="accent3">
                    <a:lumMod val="75000"/>
                  </a:schemeClr>
                </a:solidFill>
              </a:rPr>
              <a:t>map: Artur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ARTUR [main]</a:t>
            </a:r>
          </a:p>
          <a:p>
            <a:r>
              <a:rPr lang="pt-PT" sz="1200" smtClean="0">
                <a:solidFill>
                  <a:schemeClr val="accent2">
                    <a:lumMod val="75000"/>
                  </a:schemeClr>
                </a:solidFill>
              </a:rPr>
              <a:t>filter: Luisa [main]</a:t>
            </a:r>
          </a:p>
          <a:p>
            <a:r>
              <a:rPr lang="pt-PT" sz="1200" smtClean="0">
                <a:solidFill>
                  <a:schemeClr val="accent2">
                    <a:lumMod val="75000"/>
                  </a:schemeClr>
                </a:solidFill>
              </a:rPr>
              <a:t>map: Luisa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LUISA [main]</a:t>
            </a:r>
          </a:p>
          <a:p>
            <a:r>
              <a:rPr lang="pt-PT" sz="1200" smtClean="0">
                <a:solidFill>
                  <a:srgbClr val="7030A0"/>
                </a:solidFill>
              </a:rPr>
              <a:t>filter: Laura [main]</a:t>
            </a:r>
          </a:p>
          <a:p>
            <a:r>
              <a:rPr lang="pt-PT" sz="1200" smtClean="0">
                <a:solidFill>
                  <a:srgbClr val="7030A0"/>
                </a:solidFill>
              </a:rPr>
              <a:t>map: Laura [main]</a:t>
            </a:r>
          </a:p>
          <a:p>
            <a:r>
              <a:rPr lang="pt-PT" sz="1200" b="1" smtClean="0">
                <a:solidFill>
                  <a:srgbClr val="C00000"/>
                </a:solidFill>
              </a:rPr>
              <a:t>forEach: LAURA [main]</a:t>
            </a:r>
            <a:endParaRPr lang="pt-PT" sz="1200" b="1">
              <a:solidFill>
                <a:srgbClr val="C0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1772816"/>
            <a:ext cx="6805264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java.util.concurrent.ForkJoinPool;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java.util.concurrent.ForkJoinTask;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static java.util.concurrent.ForkJoinPool.commonPool;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java.lang.Thread;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turma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.stream()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.filter(aluno -&gt;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out.format("filter: %s [%s]\n", aluno.getNome(),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Thread.currentThread().getName());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return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pt-PT" sz="11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não filtra nenhum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})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.map(aluno -&gt;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out.format("map: %s [%s]\n", aluno.getNome(),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			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Thread.currentThread().getName());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    return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aluno.getNome().toUpperCase()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           })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     .forEach(nome -&gt;  out.format("forEach: %s [%s]\n", nome,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		             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Thread.currentThread().getName())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1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67744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Execução </a:t>
            </a:r>
            <a:r>
              <a:rPr lang="pt-PT" b="1" smtClean="0">
                <a:sym typeface="Wingdings"/>
              </a:rPr>
              <a:t>sequencial </a:t>
            </a:r>
            <a:endParaRPr lang="pt-PT" b="1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602128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2060"/>
                </a:solidFill>
                <a:sym typeface="Wingdings"/>
              </a:rPr>
              <a:t></a:t>
            </a:r>
            <a:r>
              <a:rPr lang="pt-PT" sz="1600" b="1" smtClean="0">
                <a:solidFill>
                  <a:srgbClr val="00B050"/>
                </a:solidFill>
              </a:rPr>
              <a:t>  Foi usada uma única thread [main]</a:t>
            </a:r>
            <a:endParaRPr lang="pt-PT" sz="16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628800"/>
            <a:ext cx="8568952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java.util.concurrent.ForkJoinPool;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java.util.concurrent.ForkJoinTask;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java.util.concurrent.ForkJoinPool.commonPool;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java.lang.Thread;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ForkJoinPool pool = ForkJoinPool.commonPool();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out.println("Máximo de threads = " + pool.getParallelism());    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turma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.filter(aluno -&gt;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out.format("filter: %s [%s]\n", aluno.getNome(),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Thread.currentThread().getName());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return true; //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não filtra nenhum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})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.map(aluno -&gt;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out.format("map: %s [%s]\n", aluno.getNome(),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          Thread.currentThread().getName());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return aluno.getNome().toUpperCase();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//para maiúsculas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})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.forEach(nome -&gt;  out.format("forEach: %s [%s]\n", nome,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                   Thread.currentThread().getName()));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1247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Execução com paralelismo </a:t>
            </a:r>
            <a:endParaRPr lang="pt-PT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23528" y="1268760"/>
            <a:ext cx="85689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/>
              <a:t>Máximo de threads = 7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Laura [ForkJoinPool.commonPool-worker-3]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Luis [ForkJoinPool.commonPool-worker-1]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Rita [ForkJoinPool.commonPool-worker-4]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Luisa [ForkJoinPool.commonPool-worker-7]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Rui [ForkJoinPool.commonPool-worker-6]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Rui [ForkJoinPool.commonPool-worker-6]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Ana [ForkJoinPool.commonPool-worker-2]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Ana [ForkJoinPool.commonPool-worker-2]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ANA [ForkJoinPool.commonPool-worker-2]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Pedro [ForkJoinPool.commonPool-worker-5]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Pedro [ForkJoinPool.commonPool-worker-5]</a:t>
            </a:r>
          </a:p>
          <a:p>
            <a:r>
              <a:rPr lang="pt-PT" sz="1100" smtClean="0">
                <a:solidFill>
                  <a:srgbClr val="00B0F0"/>
                </a:solidFill>
              </a:rPr>
              <a:t>filter: Artur [main]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Artur [main]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PEDRO [ForkJoinPool.commonPool-worker-5]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RUI [ForkJoinPool.commonPool-worker-6]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Luisa [ForkJoinPool.commonPool-worker-7]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Rita [ForkJoinPool.commonPool-worker-4]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RITA [ForkJoinPool.commonPool-worker-4]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Luis [ForkJoinPool.commonPool-worker-1]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LUIS [ForkJoinPool.commonPool-worker-1]</a:t>
            </a:r>
          </a:p>
          <a:p>
            <a:r>
              <a:rPr lang="pt-PT" sz="1100" smtClean="0">
                <a:solidFill>
                  <a:srgbClr val="00B050"/>
                </a:solidFill>
              </a:rPr>
              <a:t>map: Laura [ForkJoinPool.commonPool-worker-3]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LAURA [ForkJoinPool.commonPool-worker-3]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LUISA [ForkJoinPool.commonPool-worker-7]</a:t>
            </a:r>
          </a:p>
          <a:p>
            <a:r>
              <a:rPr lang="pt-PT" sz="1100" b="1" smtClean="0">
                <a:solidFill>
                  <a:srgbClr val="C00000"/>
                </a:solidFill>
              </a:rPr>
              <a:t>forEach: ARTUR [main]</a:t>
            </a:r>
            <a:endParaRPr lang="pt-PT" sz="1100" b="1">
              <a:solidFill>
                <a:srgbClr val="C00000"/>
              </a:solidFill>
            </a:endParaRPr>
          </a:p>
        </p:txBody>
      </p:sp>
      <p:pic>
        <p:nvPicPr>
          <p:cNvPr id="11" name="Imagem 10" descr="PIPELINE_PAR_EX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9010" y="1484784"/>
            <a:ext cx="5461288" cy="352839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9675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É possível, de forma simples,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modificar a forma como as streams paralelas são executadas</a:t>
            </a:r>
            <a:r>
              <a:rPr lang="pt-PT" sz="1600" smtClean="0">
                <a:sym typeface="Wingdings"/>
              </a:rPr>
              <a:t>. Por exemplo, é possível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criar uma ForkJoinPool própria </a:t>
            </a:r>
            <a:r>
              <a:rPr lang="pt-PT" sz="1600" smtClean="0">
                <a:sym typeface="Wingdings"/>
              </a:rPr>
              <a:t>e submeter a </a:t>
            </a:r>
            <a:r>
              <a:rPr lang="pt-PT" sz="1600" i="1" smtClean="0">
                <a:sym typeface="Wingdings"/>
              </a:rPr>
              <a:t>stream paralela </a:t>
            </a:r>
            <a:r>
              <a:rPr lang="pt-PT" sz="1600" smtClean="0">
                <a:sym typeface="Wingdings"/>
              </a:rPr>
              <a:t>para execução, cf.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827584" y="2060848"/>
            <a:ext cx="69127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ForkJoinPool myPool = new ForkJoinPool(4);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Callable&lt;List&lt;String&gt;&gt; getListNomes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() -&gt; { return turma.parallelStream()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.map(aluno -&gt; aluno.getNome().toUpperCase())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.collect(toList()); };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List&lt;String&gt; nomes = new ArrayList&lt;&gt;();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nomes = myPool.submit(getListNomes).get();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out.println(nomes.size());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40050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Mas, em geral, os especialistas aconselham os programadores a confiarem nas bibliotecas para paralelismo de streams já desenvolvidas, concentrando-se mais no próprio código.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compensa sempre?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Arrays.sort() versus Arrays.parallelSort() </a:t>
            </a:r>
            <a:endParaRPr lang="pt-PT" b="1">
              <a:solidFill>
                <a:srgbClr val="C0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39552" y="1700808"/>
            <a:ext cx="7992888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double[][] tempos = new double[20][2];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long[] amostra = {100_000, 200_000, 300_000, 400_000, 500_000, 600_000, 700_000, 800_000, 900_000};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int[] nums; int[] nums1;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for(int teste = 1; teste &lt;= 9; teste 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run = 1; run &lt;= 20; run++)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nums = new Random().ints(amostra[teste-1], 1, 9999).toArray();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Arrays.sort(nums);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tempos[run-1][0] = Crono.stop()*1000;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nums1 = new Random().ints(amostra[teste-1], 1, 9999).toArray();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Arrays.parallelSort(nums1);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tempos[run-1][1] = Crono.stop()*1000;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for(int i = 0; i &lt;= 19; i++) out.println("S " + tempos[i][0] + "\t\t\t P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                  tempos[i][1]);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530120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mtClean="0">
                <a:solidFill>
                  <a:srgbClr val="C00000"/>
                </a:solidFill>
              </a:rPr>
              <a:t>▶</a:t>
            </a:r>
            <a:r>
              <a:rPr lang="pt-PT" smtClean="0"/>
              <a:t>  </a:t>
            </a:r>
            <a:r>
              <a:rPr lang="pt-PT" sz="1400" smtClean="0"/>
              <a:t>Neste teste são criados dois arrays de inteiros de 100_000 a 900_000 elementos gerados aleatoriamente usando streams; Os arrays são depois ordenados de forma sequencial e paralela; São executadas 20 “runs” e tomados os tempos dos quais se faz uma média. 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compensa sempre?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Arrays.sort() </a:t>
            </a:r>
            <a:r>
              <a:rPr lang="pt-PT" b="1" smtClean="0">
                <a:sym typeface="Wingdings"/>
              </a:rPr>
              <a:t>versus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 Arrays.parallelSort() </a:t>
            </a:r>
            <a:endParaRPr lang="pt-PT" b="1">
              <a:solidFill>
                <a:srgbClr val="C0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386104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smtClean="0">
                <a:solidFill>
                  <a:srgbClr val="C00000"/>
                </a:solidFill>
              </a:rPr>
              <a:t>▶</a:t>
            </a:r>
            <a:r>
              <a:rPr lang="pt-PT" smtClean="0"/>
              <a:t>  </a:t>
            </a:r>
            <a:r>
              <a:rPr lang="pt-PT" sz="1600" smtClean="0"/>
              <a:t>Os testes foram repetidos para 1M, 2M, 4M, 8M e 16M de inteiros. </a:t>
            </a:r>
            <a:endParaRPr lang="pt-PT" sz="1600"/>
          </a:p>
        </p:txBody>
      </p:sp>
      <p:pic>
        <p:nvPicPr>
          <p:cNvPr id="13" name="Imagem 12" descr="TESTE_ARRAYS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556792"/>
            <a:ext cx="3816424" cy="2322367"/>
          </a:xfrm>
          <a:prstGeom prst="rect">
            <a:avLst/>
          </a:prstGeom>
        </p:spPr>
      </p:pic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84" y="1700808"/>
          <a:ext cx="1828800" cy="190956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/>
                        <a:t>N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/>
                        <a:t>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/>
                        <a:t>P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5,5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1,5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5064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200m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10,4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2,7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300m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16,5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4,4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400m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21,7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5,5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500m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25,6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7,4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600m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29,4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8,6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700m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36,4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10,0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800m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39,4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11,6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900m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0070C0"/>
                          </a:solidFill>
                        </a:rPr>
                        <a:t>43,5</a:t>
                      </a:r>
                      <a:endParaRPr lang="pt-PT" sz="1100" b="1" i="0" u="none" strike="noStrike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>
                          <a:solidFill>
                            <a:srgbClr val="C00000"/>
                          </a:solidFill>
                        </a:rPr>
                        <a:t>12,5</a:t>
                      </a:r>
                      <a:endParaRPr lang="pt-PT" sz="1100" b="1" i="0" u="none" strike="noStrike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83568" y="4725144"/>
          <a:ext cx="2016225" cy="146896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72075"/>
                <a:gridCol w="672075"/>
                <a:gridCol w="672075"/>
              </a:tblGrid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50,1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14,5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2M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104,8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29,1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4M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207,5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58,4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8M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399,8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112,5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16M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783,1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/>
                        <a:t>215,2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22" name="Conexão recta unidireccional 21"/>
          <p:cNvCxnSpPr/>
          <p:nvPr/>
        </p:nvCxnSpPr>
        <p:spPr>
          <a:xfrm>
            <a:off x="2771800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TESTE_ARRAYS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293096"/>
            <a:ext cx="3672408" cy="2196026"/>
          </a:xfrm>
          <a:prstGeom prst="rect">
            <a:avLst/>
          </a:prstGeom>
        </p:spPr>
      </p:pic>
      <p:cxnSp>
        <p:nvCxnSpPr>
          <p:cNvPr id="25" name="Conexão recta unidireccional 24"/>
          <p:cNvCxnSpPr/>
          <p:nvPr/>
        </p:nvCxnSpPr>
        <p:spPr>
          <a:xfrm>
            <a:off x="2843808" y="53012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7884368" y="400506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</a:t>
            </a:r>
            <a:endParaRPr lang="pt-PT" sz="4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2x 3x 4x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compensa sempre?  </a:t>
            </a:r>
            <a:endParaRPr lang="pt-PT" b="1"/>
          </a:p>
        </p:txBody>
      </p:sp>
      <p:sp>
        <p:nvSpPr>
          <p:cNvPr id="11" name="CaixaDeTexto 10"/>
          <p:cNvSpPr txBox="1"/>
          <p:nvPr/>
        </p:nvSpPr>
        <p:spPr>
          <a:xfrm>
            <a:off x="467544" y="1628800"/>
            <a:ext cx="612068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Tabela com número de transacções superiores a 50 Euros por horas do dia (0..23)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Map&lt;Integer,Long&gt; txHoraDia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.filter(t -&gt; t.getValor() &gt;= 50.00)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.collect(groupingBy(t -&gt;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   t.getData().getHour(), counting()));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3717032"/>
            <a:ext cx="619268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Tabela com número de transacções superiores a 50 Euros por horas do dia (0..23)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Map&lt;Integer,Long&gt; txHoraDia 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ltc.parallelStream()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.filter(t -&gt; t.getValor() &gt;= 50.00)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.collect(groupingBy(t -&gt;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        t.getData().getHour(), counting()));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48264" y="3933056"/>
            <a:ext cx="2016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smtClean="0">
                <a:solidFill>
                  <a:srgbClr val="C00000"/>
                </a:solidFill>
              </a:rPr>
              <a:t>86.258619</a:t>
            </a:r>
          </a:p>
          <a:p>
            <a:r>
              <a:rPr lang="pt-PT" sz="1000" smtClean="0"/>
              <a:t>11.250363</a:t>
            </a:r>
          </a:p>
          <a:p>
            <a:r>
              <a:rPr lang="pt-PT" sz="1000" smtClean="0"/>
              <a:t>10.06103</a:t>
            </a:r>
          </a:p>
          <a:p>
            <a:r>
              <a:rPr lang="pt-PT" sz="1000" smtClean="0"/>
              <a:t>11.154974</a:t>
            </a:r>
          </a:p>
          <a:p>
            <a:r>
              <a:rPr lang="pt-PT" sz="1000" smtClean="0"/>
              <a:t>10.648150000000001</a:t>
            </a:r>
          </a:p>
          <a:p>
            <a:r>
              <a:rPr lang="pt-PT" sz="1000" smtClean="0"/>
              <a:t>11.539848000000001</a:t>
            </a:r>
          </a:p>
          <a:p>
            <a:r>
              <a:rPr lang="pt-PT" sz="1000" smtClean="0"/>
              <a:t>11.349072</a:t>
            </a:r>
          </a:p>
          <a:p>
            <a:r>
              <a:rPr lang="pt-PT" sz="1000" smtClean="0"/>
              <a:t>12.840265</a:t>
            </a:r>
          </a:p>
          <a:p>
            <a:r>
              <a:rPr lang="pt-PT" sz="1000" smtClean="0"/>
              <a:t>11.727001000000001</a:t>
            </a:r>
          </a:p>
          <a:p>
            <a:r>
              <a:rPr lang="pt-PT" sz="1000" smtClean="0"/>
              <a:t>10.738105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48264" y="1628800"/>
            <a:ext cx="1584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smtClean="0">
                <a:solidFill>
                  <a:srgbClr val="C00000"/>
                </a:solidFill>
              </a:rPr>
              <a:t>57.867073999999995</a:t>
            </a:r>
          </a:p>
          <a:p>
            <a:r>
              <a:rPr lang="pt-PT" sz="1000" smtClean="0"/>
              <a:t>39.401627000000005</a:t>
            </a:r>
          </a:p>
          <a:p>
            <a:r>
              <a:rPr lang="pt-PT" sz="1000" smtClean="0"/>
              <a:t>31.11071</a:t>
            </a:r>
          </a:p>
          <a:p>
            <a:r>
              <a:rPr lang="pt-PT" sz="1000" smtClean="0"/>
              <a:t>31.680321999999997</a:t>
            </a:r>
          </a:p>
          <a:p>
            <a:r>
              <a:rPr lang="pt-PT" sz="1000" smtClean="0"/>
              <a:t>31.408042999999996</a:t>
            </a:r>
          </a:p>
          <a:p>
            <a:r>
              <a:rPr lang="pt-PT" sz="1000" smtClean="0"/>
              <a:t>31.245944</a:t>
            </a:r>
          </a:p>
          <a:p>
            <a:r>
              <a:rPr lang="pt-PT" sz="1000" smtClean="0"/>
              <a:t>31.090788</a:t>
            </a:r>
          </a:p>
          <a:p>
            <a:r>
              <a:rPr lang="pt-PT" sz="1000" smtClean="0"/>
              <a:t>31.311145999999997</a:t>
            </a:r>
          </a:p>
          <a:p>
            <a:r>
              <a:rPr lang="pt-PT" sz="1000" smtClean="0"/>
              <a:t>28.00305</a:t>
            </a:r>
          </a:p>
          <a:p>
            <a:r>
              <a:rPr lang="pt-PT" sz="1000" smtClean="0"/>
              <a:t>28.174507000000002</a:t>
            </a:r>
            <a:endParaRPr lang="pt-PT" sz="1000"/>
          </a:p>
        </p:txBody>
      </p:sp>
      <p:sp>
        <p:nvSpPr>
          <p:cNvPr id="17" name="CaixaDeTexto 16"/>
          <p:cNvSpPr txBox="1"/>
          <p:nvPr/>
        </p:nvSpPr>
        <p:spPr>
          <a:xfrm>
            <a:off x="6948264" y="566124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</a:t>
            </a:r>
            <a:endParaRPr lang="pt-PT" sz="4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668344" y="58052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2x 3x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compensa sempre? </a:t>
            </a:r>
            <a:endParaRPr lang="pt-PT" b="1"/>
          </a:p>
        </p:txBody>
      </p:sp>
      <p:sp>
        <p:nvSpPr>
          <p:cNvPr id="19" name="CaixaDeTexto 18"/>
          <p:cNvSpPr txBox="1"/>
          <p:nvPr/>
        </p:nvSpPr>
        <p:spPr>
          <a:xfrm>
            <a:off x="395536" y="3933056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smtClean="0"/>
              <a:t>Tab. Fact. Semana: 45.713843999999995</a:t>
            </a:r>
          </a:p>
          <a:p>
            <a:r>
              <a:rPr lang="pt-PT" sz="1000" smtClean="0"/>
              <a:t>Tab. Fact. Semana: 44.78864</a:t>
            </a:r>
          </a:p>
          <a:p>
            <a:r>
              <a:rPr lang="pt-PT" sz="1000" smtClean="0"/>
              <a:t>Tab. Fact. Semana: 44.996623</a:t>
            </a:r>
          </a:p>
          <a:p>
            <a:r>
              <a:rPr lang="pt-PT" sz="1000" smtClean="0"/>
              <a:t>Tab. Fact. Semana: 45.073898</a:t>
            </a:r>
          </a:p>
          <a:p>
            <a:r>
              <a:rPr lang="pt-PT" sz="1000" smtClean="0"/>
              <a:t>Tab. Fact. Semana: 45.772707000000004</a:t>
            </a:r>
          </a:p>
          <a:p>
            <a:r>
              <a:rPr lang="pt-PT" sz="1000" smtClean="0"/>
              <a:t>Tab. Fact. Semana: 45.066051</a:t>
            </a:r>
          </a:p>
          <a:p>
            <a:r>
              <a:rPr lang="pt-PT" sz="1000" smtClean="0"/>
              <a:t>Tab. Fact. Semana: 45.000245</a:t>
            </a:r>
          </a:p>
          <a:p>
            <a:r>
              <a:rPr lang="pt-PT" sz="1000" smtClean="0"/>
              <a:t>Tab. Fact. Semana: 44.953456</a:t>
            </a:r>
          </a:p>
          <a:p>
            <a:r>
              <a:rPr lang="pt-PT" sz="1000" smtClean="0"/>
              <a:t>Tab. Fact. Semana: 44.998132000000005</a:t>
            </a:r>
          </a:p>
          <a:p>
            <a:r>
              <a:rPr lang="pt-PT" sz="1000" smtClean="0"/>
              <a:t>Tab. Fact. Semana: 44.897008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1628800"/>
            <a:ext cx="835292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Supplier&lt;Map&lt;Integer,Double&gt;&gt; codFactSemanaAno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() -&gt;  ltc.parallelStream()	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versus 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.collect(groupingBy(t -&gt; getSemanaAno(t.getData()), 			                        summingDouble(TransCaixa::getValor))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);</a:t>
            </a:r>
          </a:p>
          <a:p>
            <a:r>
              <a:rPr lang="pt-PT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for(int teste = 1; teste &lt;= 20; teste++)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SimpleEntry&lt;Double, Map&lt;Integer,Double&gt;&gt; resTeste =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testeBoxGenW(codFactSemanaAno);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out.println("Tab. Fact. Semana Par: " + resTeste.getKey()*1000);</a:t>
            </a:r>
          </a:p>
          <a:p>
            <a:r>
              <a:rPr lang="pt-PT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995936" y="393305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smtClean="0"/>
              <a:t>Tab. Fact. Semana Par: 11.151352999999999</a:t>
            </a:r>
          </a:p>
          <a:p>
            <a:r>
              <a:rPr lang="pt-PT" sz="1000" smtClean="0"/>
              <a:t>Tab. Fact. Semana Par: 11.584221000000001</a:t>
            </a:r>
          </a:p>
          <a:p>
            <a:r>
              <a:rPr lang="pt-PT" sz="1000" smtClean="0"/>
              <a:t>Tab. Fact. Semana Par: 11.292624</a:t>
            </a:r>
          </a:p>
          <a:p>
            <a:r>
              <a:rPr lang="pt-PT" sz="1000" smtClean="0"/>
              <a:t>Tab. Fact. Semana Par: 10.647547</a:t>
            </a:r>
          </a:p>
          <a:p>
            <a:r>
              <a:rPr lang="pt-PT" sz="1000" smtClean="0"/>
              <a:t>Tab. Fact. Semana Par: 10.66264</a:t>
            </a:r>
          </a:p>
          <a:p>
            <a:r>
              <a:rPr lang="pt-PT" sz="1000" smtClean="0"/>
              <a:t>Tab. Fact. Semana Par: 10.729049</a:t>
            </a:r>
          </a:p>
          <a:p>
            <a:r>
              <a:rPr lang="pt-PT" sz="1000" smtClean="0"/>
              <a:t>Tab. Fact. Semana Par: 11.284473</a:t>
            </a:r>
          </a:p>
          <a:p>
            <a:r>
              <a:rPr lang="pt-PT" sz="1000" smtClean="0"/>
              <a:t>Tab. Fact. Semana Par: 10.787007</a:t>
            </a:r>
          </a:p>
          <a:p>
            <a:r>
              <a:rPr lang="pt-PT" sz="1000" smtClean="0"/>
              <a:t>Tab. Fact. Semana Par: 11.197537</a:t>
            </a:r>
          </a:p>
          <a:p>
            <a:r>
              <a:rPr lang="pt-PT" sz="1000" smtClean="0"/>
              <a:t>Tab. Fact. Semana Par: 11.909628</a:t>
            </a:r>
          </a:p>
          <a:p>
            <a:r>
              <a:rPr lang="pt-PT" sz="1000" smtClean="0"/>
              <a:t>Tab. Fact. Semana Par: 11.480381</a:t>
            </a:r>
          </a:p>
          <a:p>
            <a:r>
              <a:rPr lang="pt-PT" sz="1000" smtClean="0"/>
              <a:t>Tab. Fact. Semana Par: 11.644292</a:t>
            </a:r>
            <a:endParaRPr lang="pt-PT" sz="1000"/>
          </a:p>
        </p:txBody>
      </p:sp>
      <p:sp>
        <p:nvSpPr>
          <p:cNvPr id="22" name="CaixaDeTexto 21"/>
          <p:cNvSpPr txBox="1"/>
          <p:nvPr/>
        </p:nvSpPr>
        <p:spPr>
          <a:xfrm>
            <a:off x="7380312" y="436510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</a:t>
            </a:r>
            <a:endParaRPr lang="pt-PT" sz="4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380312" y="48691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4x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compensa sempre? </a:t>
            </a:r>
            <a:endParaRPr lang="pt-PT" b="1"/>
          </a:p>
        </p:txBody>
      </p:sp>
      <p:sp>
        <p:nvSpPr>
          <p:cNvPr id="18" name="CaixaDeTexto 17"/>
          <p:cNvSpPr txBox="1"/>
          <p:nvPr/>
        </p:nvSpPr>
        <p:spPr>
          <a:xfrm>
            <a:off x="971600" y="1628800"/>
            <a:ext cx="6336704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t = 1; t &lt;= 20; t++)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IntStream nums = new Random().ints(5_000_000, 1, 99999);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List&lt;Integer&gt; pares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nums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.parallel()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.boxed()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.filter(i -&gt; i % 2 == 0)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.sorted()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out.println(Crono.stop()*1000);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547664" y="4293096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707.509277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741.431522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687.907323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712.710646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738.433438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703.429021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720.951454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48064" y="4293096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736.626799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733.911257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741.633165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730.470644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725.697314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758.914109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730.637573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35896" y="458112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smtClean="0">
                <a:solidFill>
                  <a:srgbClr val="C00000"/>
                </a:solidFill>
                <a:sym typeface="Symbol"/>
              </a:rPr>
              <a:t></a:t>
            </a:r>
            <a:endParaRPr lang="pt-PT" sz="3600">
              <a:solidFill>
                <a:srgbClr val="C0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552" y="5805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  <a:latin typeface="Source Sans Pro Semibold"/>
                <a:sym typeface="Wingdings"/>
              </a:rPr>
              <a:t>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2060"/>
                </a:solidFill>
              </a:rPr>
              <a:t>Intenso auto-boxing e sorted()</a:t>
            </a:r>
            <a:endParaRPr lang="pt-PT" sz="1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CONCURR_VS_PARALLELI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2776"/>
            <a:ext cx="6665204" cy="2304256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 Paralelismo versus Concorrência</a:t>
            </a:r>
            <a:endParaRPr lang="pt-PT" b="1"/>
          </a:p>
        </p:txBody>
      </p:sp>
      <p:pic>
        <p:nvPicPr>
          <p:cNvPr id="11" name="Imagem 10" descr="20150331-fibersinjvm-3-63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763" y="3717032"/>
            <a:ext cx="3720213" cy="27930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44008" y="5085184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>
              <a:solidFill>
                <a:schemeClr val="bg1"/>
              </a:solidFill>
            </a:endParaRPr>
          </a:p>
        </p:txBody>
      </p:sp>
      <p:pic>
        <p:nvPicPr>
          <p:cNvPr id="14" name="Imagem 13" descr="SEQ_VERSUS_PARALLE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8" y="4005064"/>
            <a:ext cx="3384376" cy="236448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compensa sempre? </a:t>
            </a:r>
            <a:endParaRPr lang="pt-PT" b="1"/>
          </a:p>
        </p:txBody>
      </p:sp>
      <p:sp>
        <p:nvSpPr>
          <p:cNvPr id="14" name="CaixaDeTexto 13"/>
          <p:cNvSpPr txBox="1"/>
          <p:nvPr/>
        </p:nvSpPr>
        <p:spPr>
          <a:xfrm>
            <a:off x="611560" y="1700808"/>
            <a:ext cx="756084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long soma = IntStream.rangeClosed(0, 2)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.parallel()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.mapToLong(x -&gt;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for(int i = 0; i &lt; 1_000; i++) {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out.println("x:" + x + " i: " + i);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return x * 2;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})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.peek(x -&gt; out.println("Peek x: " + x))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.sum();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99592" y="3933056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200" b="1" smtClean="0">
                <a:latin typeface="Courier New" pitchFamily="49" charset="0"/>
                <a:cs typeface="Courier New" pitchFamily="49" charset="0"/>
              </a:rPr>
              <a:t>Sequencial</a:t>
            </a:r>
          </a:p>
          <a:p>
            <a:endParaRPr lang="nn-NO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. . . . .  .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x:2 i: 997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x:2 i: 998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x:2 i: 999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Peek x: 4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Soma: 6 </a:t>
            </a:r>
            <a:r>
              <a:rPr lang="nn-NO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94.644622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96136" y="393305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200" b="1" smtClean="0">
                <a:latin typeface="Courier New" pitchFamily="49" charset="0"/>
                <a:cs typeface="Courier New" pitchFamily="49" charset="0"/>
              </a:rPr>
              <a:t>Paralelo</a:t>
            </a:r>
          </a:p>
          <a:p>
            <a:endParaRPr lang="nn-NO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. . . . . . 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x:0 i: 997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x:0 i: 998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x:0 i: 999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Peek x: 4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Peek x: 0</a:t>
            </a:r>
          </a:p>
          <a:p>
            <a:r>
              <a:rPr lang="nn-NO" sz="1200" smtClean="0">
                <a:latin typeface="Courier New" pitchFamily="49" charset="0"/>
                <a:cs typeface="Courier New" pitchFamily="49" charset="0"/>
              </a:rPr>
              <a:t>Soma: 6 </a:t>
            </a:r>
            <a:r>
              <a:rPr lang="nn-NO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114.279781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5805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  <a:latin typeface="Source Sans Pro Semibold"/>
                <a:sym typeface="Wingdings"/>
              </a:rPr>
              <a:t>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2060"/>
                </a:solidFill>
              </a:rPr>
              <a:t>Operação map() é extremamente pesada e sum() tem que esperar.</a:t>
            </a:r>
            <a:endParaRPr lang="pt-PT" sz="1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de JAVA:  </a:t>
            </a:r>
            <a:r>
              <a:rPr lang="pt-PT" b="1" smtClean="0">
                <a:solidFill>
                  <a:srgbClr val="FF0000"/>
                </a:solidFill>
                <a:sym typeface="Wingdings"/>
              </a:rPr>
              <a:t>O QUE TEM DE SE SABER (1)  </a:t>
            </a:r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mtClean="0"/>
              <a:t>   </a:t>
            </a:r>
            <a:r>
              <a:rPr lang="pt-PT" sz="1600" smtClean="0"/>
              <a:t>JAVA8 introduziu um novo iterador designado </a:t>
            </a:r>
            <a:r>
              <a:rPr lang="pt-PT" sz="1600" b="1" smtClean="0">
                <a:solidFill>
                  <a:srgbClr val="0070C0"/>
                </a:solidFill>
              </a:rPr>
              <a:t>Spliterator&lt;T&gt; </a:t>
            </a:r>
            <a:r>
              <a:rPr lang="pt-PT" sz="1600" smtClean="0"/>
              <a:t> (cf. split + iterator)  </a:t>
            </a:r>
            <a:endParaRPr lang="pt-PT" sz="1600"/>
          </a:p>
        </p:txBody>
      </p:sp>
      <p:pic>
        <p:nvPicPr>
          <p:cNvPr id="24" name="Imagem 23" descr="java_curs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060848"/>
            <a:ext cx="4286250" cy="2181225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95536" y="4509120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mtClean="0"/>
              <a:t>   </a:t>
            </a:r>
            <a:r>
              <a:rPr lang="pt-PT" sz="1600" smtClean="0"/>
              <a:t>Um </a:t>
            </a:r>
            <a:r>
              <a:rPr lang="pt-PT" sz="1600" b="1" smtClean="0">
                <a:solidFill>
                  <a:srgbClr val="0070C0"/>
                </a:solidFill>
              </a:rPr>
              <a:t>Spliterator</a:t>
            </a:r>
            <a:r>
              <a:rPr lang="pt-PT" sz="1600" smtClean="0"/>
              <a:t> é aplicável a qualquer </a:t>
            </a:r>
            <a:r>
              <a:rPr lang="pt-PT" sz="1600" b="1" smtClean="0"/>
              <a:t>Collection</a:t>
            </a:r>
            <a:r>
              <a:rPr lang="pt-PT" sz="1600" smtClean="0"/>
              <a:t>, </a:t>
            </a:r>
            <a:r>
              <a:rPr lang="pt-PT" sz="1600" b="1" smtClean="0"/>
              <a:t>array</a:t>
            </a:r>
            <a:r>
              <a:rPr lang="pt-PT" sz="1600" smtClean="0"/>
              <a:t> ou </a:t>
            </a:r>
            <a:r>
              <a:rPr lang="pt-PT" sz="1600" b="1" smtClean="0"/>
              <a:t>canal de I/O </a:t>
            </a:r>
            <a:r>
              <a:rPr lang="pt-PT" sz="1600" smtClean="0"/>
              <a:t>e, para além de ser um iterador e poder fazer travessias, permite dividir uma fonte em partes (split) o mais equilibradas possível em número de elementos.     </a:t>
            </a:r>
            <a:endParaRPr lang="pt-PT" sz="1600"/>
          </a:p>
        </p:txBody>
      </p:sp>
      <p:pic>
        <p:nvPicPr>
          <p:cNvPr id="26" name="Imagem 25" descr="SPLITERATO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2348880"/>
            <a:ext cx="3833706" cy="158417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26" name="Imagem 25" descr="SPLITERATO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052736"/>
            <a:ext cx="2962410" cy="122413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23528" y="119675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6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pt-PT" smtClean="0"/>
              <a:t>  Exemplo com </a:t>
            </a:r>
            <a:r>
              <a:rPr lang="pt-PT" b="1" smtClean="0">
                <a:solidFill>
                  <a:srgbClr val="0070C0"/>
                </a:solidFill>
              </a:rPr>
              <a:t>List&lt;TransCaixa&gt;</a:t>
            </a:r>
            <a:endParaRPr lang="pt-PT" b="1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7544" y="1844824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Spliterator&lt;TransCaixa&gt; splitTxCaixa = ltc.spliterator();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out.println("Characts: " + splitTxCaixa.characteristics());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out.println("#: " + splitTxCaixa.estimateSize());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Spliterator&lt;TransCaixa&gt; splitTxCaixa1 = splitTxCaixa.trySplit();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out.println("#1: " + splitTxCaixa1.estimateSize());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Spliterator&lt;TransCaixa&gt; splitTxCaixa2 = splitTxCaixa1.trySplit();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out.println("#2: " + splitTxCaixa2.estimateSize());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Spliterator&lt;TransCaixa&gt; splitTxCaixa3 = null;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if(splitTxCaixa2 != null)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splitTxCaixa3 = splitTxCaixa2.trySplit();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out.println("#3: " + splitTxCaixa3.estimateSize());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Spliterator&lt;TransCaixa&gt; splitTxCaixa4 = null;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if(splitTxCaixa2 != null) splitTxCaixa4 = splitTxCaixa3.trySplit();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out.println("#4: " + splitTxCaixa4.estimateSize());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int conta = 1;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boolean haMuitos = splitTxCaixa4.estimateSize() &gt; 5;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while(conta &lt;= 5 &amp;&amp; haMuitos) {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conta++;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splitTxCaixa4.tryAdvance(t -&gt; out.println(t.getTrans())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452320" y="2924944"/>
            <a:ext cx="129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Characts: 16464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#: 1000000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#1: 500000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#2: 250000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#3: 125000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#4: 62500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T7187167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T4809482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T8910131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T4714482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T1313024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</a:rPr>
              <a:t>T2373695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3528" y="1124744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mtClean="0"/>
              <a:t>  </a:t>
            </a:r>
            <a:r>
              <a:rPr lang="pt-PT" sz="1600" smtClean="0"/>
              <a:t>O processo de criação de streams em JAVA8 passa por uma classe </a:t>
            </a:r>
            <a:r>
              <a:rPr lang="pt-PT" sz="1600" b="1" smtClean="0">
                <a:solidFill>
                  <a:srgbClr val="C00000"/>
                </a:solidFill>
              </a:rPr>
              <a:t>StreamSupport</a:t>
            </a:r>
            <a:r>
              <a:rPr lang="pt-PT" sz="1600" smtClean="0"/>
              <a:t> que cria uma </a:t>
            </a:r>
            <a:r>
              <a:rPr lang="pt-PT" sz="1600" b="1" smtClean="0">
                <a:solidFill>
                  <a:srgbClr val="0070C0"/>
                </a:solidFill>
              </a:rPr>
              <a:t>Stream&lt;T&gt;</a:t>
            </a:r>
            <a:r>
              <a:rPr lang="pt-PT" sz="1600" smtClean="0"/>
              <a:t>  tendo a si associado um </a:t>
            </a:r>
            <a:r>
              <a:rPr lang="pt-PT" sz="1600" b="1" smtClean="0">
                <a:solidFill>
                  <a:srgbClr val="0070C0"/>
                </a:solidFill>
              </a:rPr>
              <a:t>Spliterator&lt;T&gt; </a:t>
            </a:r>
            <a:r>
              <a:rPr lang="pt-PT" sz="1600" smtClean="0"/>
              <a:t> que irá particionar a fonte da stream. O mesmo para as streams primitivas. </a:t>
            </a:r>
            <a:endParaRPr lang="pt-PT" sz="160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1259632" y="206084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216"/>
                <a:gridCol w="4151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StreamSupport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 Factory Methods</a:t>
                      </a:r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smtClean="0"/>
                        <a:t>Stream&lt;T&gt;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smtClean="0"/>
                        <a:t> stream(Spliterator&lt;T&gt; split, boolean</a:t>
                      </a:r>
                      <a:r>
                        <a:rPr lang="pt-PT" sz="1400" baseline="0" smtClean="0"/>
                        <a:t> parallel);</a:t>
                      </a:r>
                      <a:endParaRPr lang="pt-PT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smtClean="0"/>
                        <a:t>IntStream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smtClean="0"/>
                        <a:t> intStream(Spliterator.OfInt split, boolean</a:t>
                      </a:r>
                      <a:r>
                        <a:rPr lang="pt-PT" sz="1400" baseline="0" smtClean="0"/>
                        <a:t> parallel);</a:t>
                      </a:r>
                      <a:endParaRPr lang="pt-PT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395536" y="3356992"/>
            <a:ext cx="8424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</a:t>
            </a:r>
            <a:r>
              <a:rPr lang="pt-PT" sz="1600" smtClean="0">
                <a:sym typeface="Symbol"/>
              </a:rPr>
              <a:t>As streams processadas sequencialmente nunca invocam o método </a:t>
            </a:r>
            <a:r>
              <a:rPr lang="pt-PT" sz="1600" b="1" smtClean="0">
                <a:solidFill>
                  <a:srgbClr val="0070C0"/>
                </a:solidFill>
                <a:sym typeface="Symbol"/>
              </a:rPr>
              <a:t>trySplit()</a:t>
            </a:r>
            <a:r>
              <a:rPr lang="pt-PT" sz="1600" smtClean="0">
                <a:sym typeface="Symbol"/>
              </a:rPr>
              <a:t> pelo que as suas fontes de dados nunca são particionadas.    </a:t>
            </a:r>
            <a:endParaRPr lang="pt-PT" sz="1600"/>
          </a:p>
        </p:txBody>
      </p:sp>
      <p:sp>
        <p:nvSpPr>
          <p:cNvPr id="27" name="CaixaDeTexto 26"/>
          <p:cNvSpPr txBox="1"/>
          <p:nvPr/>
        </p:nvSpPr>
        <p:spPr>
          <a:xfrm>
            <a:off x="395536" y="4077072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</a:t>
            </a:r>
            <a:r>
              <a:rPr lang="pt-PT" sz="1600" smtClean="0">
                <a:sym typeface="Symbol"/>
              </a:rPr>
              <a:t>As </a:t>
            </a:r>
            <a:r>
              <a:rPr lang="pt-PT" sz="1600" b="1" smtClean="0">
                <a:sym typeface="Symbol"/>
              </a:rPr>
              <a:t>características</a:t>
            </a:r>
            <a:r>
              <a:rPr lang="pt-PT" sz="1600" smtClean="0">
                <a:sym typeface="Symbol"/>
              </a:rPr>
              <a:t> das fontes são conhecidas e usadas pelas operações da pipeline, o que por vezes muda a forma como cada operação é aplicada. Designam-se também por </a:t>
            </a:r>
            <a:r>
              <a:rPr lang="pt-PT" sz="1600" b="1" smtClean="0">
                <a:solidFill>
                  <a:srgbClr val="0070C0"/>
                </a:solidFill>
                <a:sym typeface="Symbol"/>
              </a:rPr>
              <a:t>stream flags</a:t>
            </a:r>
            <a:r>
              <a:rPr lang="pt-PT" sz="1600" smtClean="0">
                <a:sym typeface="Symbol"/>
              </a:rPr>
              <a:t>. Por exemplo, um Collector pode ser: CONCURRENT, IDENTITY_FINISH e UNORDERED (cf. o enumerado Collector.Characteristics). 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3" name="Imagem 12" descr="ABSTRACT_PIPELINE_SPLITERATOR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124744"/>
            <a:ext cx="5832648" cy="534994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004048" y="2276872"/>
            <a:ext cx="39604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smtClean="0"/>
              <a:t>Uma pipeline é formada por </a:t>
            </a:r>
            <a:r>
              <a:rPr lang="pt-PT" sz="1400" b="1" smtClean="0">
                <a:solidFill>
                  <a:srgbClr val="FF0000"/>
                </a:solidFill>
              </a:rPr>
              <a:t>intermediate pipelines </a:t>
            </a:r>
            <a:r>
              <a:rPr lang="pt-PT" sz="1400" smtClean="0"/>
              <a:t>que implementam  </a:t>
            </a:r>
            <a:r>
              <a:rPr lang="pt-PT" sz="1400" b="1" smtClean="0">
                <a:solidFill>
                  <a:srgbClr val="0070C0"/>
                </a:solidFill>
              </a:rPr>
              <a:t>ReferencePipeline</a:t>
            </a:r>
            <a:r>
              <a:rPr lang="pt-PT" sz="1400" smtClean="0"/>
              <a:t>. Note-se que cada estágio intermédio tem uma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Stream&lt;P_IN&gt;</a:t>
            </a:r>
            <a:r>
              <a:rPr lang="pt-PT" sz="1400" smtClean="0"/>
              <a:t> de entrada e uma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Stream&lt;P_OUT&gt;</a:t>
            </a:r>
            <a:r>
              <a:rPr lang="pt-PT" sz="1400" smtClean="0"/>
              <a:t> de resultado. </a:t>
            </a:r>
          </a:p>
          <a:p>
            <a:endParaRPr lang="pt-PT" sz="1400" smtClean="0"/>
          </a:p>
          <a:p>
            <a:r>
              <a:rPr lang="pt-PT" sz="1400" smtClean="0"/>
              <a:t>À cabeça de cada pipeline, 1º estágio, a fonte é representada por um </a:t>
            </a:r>
            <a:r>
              <a:rPr lang="pt-PT" sz="1400" b="1" smtClean="0">
                <a:solidFill>
                  <a:srgbClr val="0070C0"/>
                </a:solidFill>
              </a:rPr>
              <a:t>Spliterator&lt;&gt;</a:t>
            </a:r>
            <a:r>
              <a:rPr lang="pt-PT" sz="1400" smtClean="0"/>
              <a:t>.</a:t>
            </a:r>
            <a:endParaRPr lang="pt-PT" sz="1400"/>
          </a:p>
        </p:txBody>
      </p:sp>
      <p:cxnSp>
        <p:nvCxnSpPr>
          <p:cNvPr id="17" name="Conexão recta unidireccional 16"/>
          <p:cNvCxnSpPr/>
          <p:nvPr/>
        </p:nvCxnSpPr>
        <p:spPr>
          <a:xfrm flipH="1" flipV="1">
            <a:off x="2411760" y="4509120"/>
            <a:ext cx="32403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STREAM_CHARS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4437112"/>
            <a:ext cx="2808312" cy="1820202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220072" y="3933056"/>
          <a:ext cx="3492896" cy="2432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8551"/>
                <a:gridCol w="22143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100" smtClean="0"/>
                        <a:t> Características (Flags)</a:t>
                      </a:r>
                      <a:endParaRPr lang="pt-PT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smtClean="0"/>
                        <a:t>Significado</a:t>
                      </a:r>
                      <a:endParaRPr lang="pt-PT" sz="1100"/>
                    </a:p>
                  </a:txBody>
                  <a:tcPr/>
                </a:tc>
              </a:tr>
              <a:tr h="293008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ORDERED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Tem uma </a:t>
                      </a:r>
                      <a:r>
                        <a:rPr lang="pt-PT" sz="1100" b="1" smtClean="0"/>
                        <a:t>ordem de encontro</a:t>
                      </a:r>
                      <a:endParaRPr lang="pt-PT" sz="1100" b="1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SORTED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Está ordenada</a:t>
                      </a:r>
                      <a:endParaRPr lang="pt-PT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DISTINCT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Não possui duplicados</a:t>
                      </a:r>
                      <a:endParaRPr lang="pt-PT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SIZED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É limitada</a:t>
                      </a:r>
                      <a:endParaRPr lang="pt-PT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NONNULL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Não contém</a:t>
                      </a:r>
                      <a:r>
                        <a:rPr lang="pt-PT" sz="1100" baseline="0" smtClean="0"/>
                        <a:t> null</a:t>
                      </a:r>
                      <a:endParaRPr lang="pt-PT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IMMUTABLE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Apenas</a:t>
                      </a:r>
                      <a:r>
                        <a:rPr lang="pt-PT" sz="1100" baseline="0" smtClean="0"/>
                        <a:t> consultável</a:t>
                      </a:r>
                      <a:endParaRPr lang="pt-PT" sz="1100"/>
                    </a:p>
                  </a:txBody>
                  <a:tcPr/>
                </a:tc>
              </a:tr>
              <a:tr h="272256">
                <a:tc>
                  <a:txBody>
                    <a:bodyPr/>
                    <a:lstStyle/>
                    <a:p>
                      <a:r>
                        <a:rPr lang="pt-PT" sz="11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CONCURRENT</a:t>
                      </a:r>
                      <a:endParaRPr lang="pt-PT" sz="11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smtClean="0"/>
                        <a:t>Processamento concorrente</a:t>
                      </a:r>
                      <a:endParaRPr lang="pt-PT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3599384" y="1412776"/>
            <a:ext cx="522108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Uma stream pipeline é criada usando uma lista ligada que representa a fonte e as operações intermédias. Classe </a:t>
            </a:r>
            <a:r>
              <a:rPr lang="en-US" sz="1400" b="1" smtClean="0">
                <a:solidFill>
                  <a:srgbClr val="0070C0"/>
                </a:solidFill>
              </a:rPr>
              <a:t>ReferencePipeline</a:t>
            </a:r>
            <a:r>
              <a:rPr lang="en-US" sz="1400" smtClean="0"/>
              <a:t>.</a:t>
            </a:r>
            <a:endParaRPr lang="pt-PT" sz="1400"/>
          </a:p>
        </p:txBody>
      </p:sp>
      <p:cxnSp>
        <p:nvCxnSpPr>
          <p:cNvPr id="21" name="Conexão recta unidireccional 20"/>
          <p:cNvCxnSpPr/>
          <p:nvPr/>
        </p:nvCxnSpPr>
        <p:spPr>
          <a:xfrm flipH="1">
            <a:off x="2267744" y="1916832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de JAVA:  </a:t>
            </a:r>
            <a:r>
              <a:rPr lang="pt-PT" b="1" smtClean="0">
                <a:solidFill>
                  <a:srgbClr val="FF0000"/>
                </a:solidFill>
                <a:sym typeface="Wingdings"/>
              </a:rPr>
              <a:t>O QUE TEM DE SE SABER (2)  </a:t>
            </a:r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556792"/>
            <a:ext cx="8496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mtClean="0"/>
              <a:t>  </a:t>
            </a:r>
            <a:r>
              <a:rPr lang="pt-PT" sz="1600" smtClean="0"/>
              <a:t>Como vimos anteriormente, a primeira grande categorização das operações sobre </a:t>
            </a:r>
            <a:r>
              <a:rPr lang="pt-PT" sz="1600" i="1" smtClean="0"/>
              <a:t>streams</a:t>
            </a:r>
            <a:r>
              <a:rPr lang="pt-PT" sz="1600" smtClean="0"/>
              <a:t> que apresentámos dividiu-as entre </a:t>
            </a:r>
            <a:r>
              <a:rPr lang="pt-PT" sz="1600" b="1" smtClean="0"/>
              <a:t>intermédias</a:t>
            </a:r>
            <a:r>
              <a:rPr lang="pt-PT" sz="1600" smtClean="0"/>
              <a:t> (</a:t>
            </a:r>
            <a:r>
              <a:rPr lang="pt-PT" sz="1600" i="1" smtClean="0"/>
              <a:t>intermediate</a:t>
            </a:r>
            <a:r>
              <a:rPr lang="pt-PT" sz="1600" smtClean="0"/>
              <a:t>) e </a:t>
            </a:r>
            <a:r>
              <a:rPr lang="pt-PT" sz="1600" b="1" smtClean="0"/>
              <a:t>terminais</a:t>
            </a:r>
            <a:r>
              <a:rPr lang="pt-PT" sz="1600" smtClean="0"/>
              <a:t> (</a:t>
            </a:r>
            <a:r>
              <a:rPr lang="pt-PT" sz="1600" i="1" smtClean="0"/>
              <a:t>terminal</a:t>
            </a:r>
            <a:r>
              <a:rPr lang="pt-PT" sz="1600" smtClean="0"/>
              <a:t>). 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395536" y="220486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z="1600" smtClean="0"/>
              <a:t>  Adicionalmente, as operações intermédias podem ainda ser divididas em dois subtipos (cf. a Streams API): </a:t>
            </a:r>
            <a:r>
              <a:rPr lang="pt-PT" sz="1600" i="1" smtClean="0"/>
              <a:t>stateless</a:t>
            </a:r>
            <a:r>
              <a:rPr lang="pt-PT" sz="1600" smtClean="0"/>
              <a:t> e </a:t>
            </a:r>
            <a:r>
              <a:rPr lang="pt-PT" sz="1600" i="1" smtClean="0"/>
              <a:t>stateful</a:t>
            </a:r>
            <a:r>
              <a:rPr lang="pt-PT" sz="1600" smtClean="0"/>
              <a:t>. Teremos então operações </a:t>
            </a:r>
            <a:r>
              <a:rPr lang="pt-PT" sz="1600" b="1" i="1" smtClean="0">
                <a:solidFill>
                  <a:srgbClr val="0070C0"/>
                </a:solidFill>
              </a:rPr>
              <a:t>intermediate stateless</a:t>
            </a:r>
            <a:r>
              <a:rPr lang="pt-PT" sz="1600" b="1" smtClean="0">
                <a:solidFill>
                  <a:srgbClr val="0070C0"/>
                </a:solidFill>
              </a:rPr>
              <a:t> </a:t>
            </a:r>
            <a:r>
              <a:rPr lang="pt-PT" sz="1600" smtClean="0"/>
              <a:t>e </a:t>
            </a:r>
            <a:r>
              <a:rPr lang="pt-PT" sz="1600" b="1" i="1" smtClean="0">
                <a:solidFill>
                  <a:srgbClr val="0070C0"/>
                </a:solidFill>
              </a:rPr>
              <a:t>intermediate stateful</a:t>
            </a:r>
            <a:r>
              <a:rPr lang="pt-PT" sz="1600" smtClean="0"/>
              <a:t>.</a:t>
            </a:r>
            <a:endParaRPr lang="pt-PT"/>
          </a:p>
        </p:txBody>
      </p:sp>
      <p:sp>
        <p:nvSpPr>
          <p:cNvPr id="20" name="Rectângulo 19"/>
          <p:cNvSpPr/>
          <p:nvPr/>
        </p:nvSpPr>
        <p:spPr>
          <a:xfrm>
            <a:off x="395536" y="314096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 </a:t>
            </a:r>
            <a:r>
              <a:rPr lang="pt-PT" sz="1600" smtClean="0"/>
              <a:t>As </a:t>
            </a:r>
            <a:r>
              <a:rPr lang="pt-PT" sz="1600" b="1" i="1" smtClean="0">
                <a:solidFill>
                  <a:srgbClr val="FF0000"/>
                </a:solidFill>
              </a:rPr>
              <a:t>operações intermédias stateless</a:t>
            </a:r>
            <a:r>
              <a:rPr lang="pt-PT" sz="1600" b="1" smtClean="0">
                <a:solidFill>
                  <a:srgbClr val="FF0000"/>
                </a:solidFill>
              </a:rPr>
              <a:t> </a:t>
            </a:r>
            <a:r>
              <a:rPr lang="pt-PT" sz="1600" smtClean="0"/>
              <a:t>(sem estado interno) ao processarem um novo elemento não possuem qualquer memória dos elementos anteriormente processados porque não têm qualquer necessidade de o fazer. Por exemplo, uma operação </a:t>
            </a:r>
            <a:r>
              <a:rPr lang="pt-PT" sz="1600" b="1" smtClean="0">
                <a:solidFill>
                  <a:srgbClr val="0070C0"/>
                </a:solidFill>
              </a:rPr>
              <a:t>map() </a:t>
            </a:r>
            <a:r>
              <a:rPr lang="pt-PT" sz="1600" smtClean="0"/>
              <a:t>ou </a:t>
            </a:r>
            <a:r>
              <a:rPr lang="pt-PT" sz="1600" b="1" smtClean="0">
                <a:solidFill>
                  <a:srgbClr val="0070C0"/>
                </a:solidFill>
              </a:rPr>
              <a:t>filter()</a:t>
            </a:r>
            <a:r>
              <a:rPr lang="pt-PT" sz="1600" b="1" smtClean="0"/>
              <a:t> </a:t>
            </a:r>
            <a:r>
              <a:rPr lang="pt-PT" sz="1600" smtClean="0"/>
              <a:t>não precisa de ter "memória" do que processou antes para processar o próximo elemento. 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5536" y="4365104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 </a:t>
            </a:r>
            <a:r>
              <a:rPr lang="pt-PT" sz="1600" smtClean="0"/>
              <a:t>As </a:t>
            </a:r>
            <a:r>
              <a:rPr lang="pt-PT" sz="1600" b="1" i="1" smtClean="0">
                <a:solidFill>
                  <a:srgbClr val="FF0000"/>
                </a:solidFill>
              </a:rPr>
              <a:t>operações intermédias stateful</a:t>
            </a:r>
            <a:r>
              <a:rPr lang="pt-PT" sz="1600" b="1" smtClean="0">
                <a:solidFill>
                  <a:srgbClr val="FF0000"/>
                </a:solidFill>
              </a:rPr>
              <a:t> </a:t>
            </a:r>
            <a:r>
              <a:rPr lang="pt-PT" sz="1600" smtClean="0"/>
              <a:t>(com estado interno), para além de terem necessidade de processar todos os elementos da </a:t>
            </a:r>
            <a:r>
              <a:rPr lang="pt-PT" sz="1600" i="1" smtClean="0"/>
              <a:t>stream</a:t>
            </a:r>
            <a:r>
              <a:rPr lang="pt-PT" sz="1600" smtClean="0"/>
              <a:t>, necessitam também de guardar os elementos processados num estado interno da operação. O exemplo mais típico deste tipo de operações é a operação </a:t>
            </a:r>
            <a:r>
              <a:rPr lang="pt-PT" sz="1600" b="1" smtClean="0">
                <a:solidFill>
                  <a:srgbClr val="0070C0"/>
                </a:solidFill>
              </a:rPr>
              <a:t>sorted()</a:t>
            </a:r>
            <a:r>
              <a:rPr lang="pt-PT" sz="1600" smtClean="0"/>
              <a:t> em que até ao processamento do último elemento da </a:t>
            </a:r>
            <a:r>
              <a:rPr lang="pt-PT" sz="1600" i="1" smtClean="0"/>
              <a:t>stream</a:t>
            </a:r>
            <a:r>
              <a:rPr lang="pt-PT" sz="1600" smtClean="0"/>
              <a:t> de entrada não é possível produzir a stream resultado, e a cada momento é necessário guardar um resultado parcial da ordenação. A operação </a:t>
            </a:r>
            <a:r>
              <a:rPr lang="pt-PT" sz="1600" b="1" smtClean="0">
                <a:solidFill>
                  <a:srgbClr val="0070C0"/>
                </a:solidFill>
              </a:rPr>
              <a:t>distinct()</a:t>
            </a:r>
            <a:r>
              <a:rPr lang="pt-PT" sz="1600" smtClean="0"/>
              <a:t>, que elimina duplicados, é também, e pelas mesmas razões, uma operação intermédia </a:t>
            </a:r>
            <a:r>
              <a:rPr lang="pt-PT" sz="1600" i="1" smtClean="0"/>
              <a:t>stateful</a:t>
            </a:r>
            <a:r>
              <a:rPr lang="pt-PT" sz="1600" smtClean="0"/>
              <a:t>. 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323528" y="1124744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 </a:t>
            </a:r>
            <a:r>
              <a:rPr lang="pt-PT" sz="1600" smtClean="0"/>
              <a:t>Assim, e em resultado, as </a:t>
            </a:r>
            <a:r>
              <a:rPr lang="pt-PT" sz="1600" i="1" smtClean="0"/>
              <a:t>pipelines</a:t>
            </a:r>
            <a:r>
              <a:rPr lang="pt-PT" sz="1600" smtClean="0"/>
              <a:t> que contêm exclusivamente operações sem estado (</a:t>
            </a:r>
            <a:r>
              <a:rPr lang="pt-PT" sz="1600" i="1" smtClean="0"/>
              <a:t>stateless</a:t>
            </a:r>
            <a:r>
              <a:rPr lang="pt-PT" sz="1600" smtClean="0"/>
              <a:t>) podem ser processadas </a:t>
            </a:r>
            <a:r>
              <a:rPr lang="pt-PT" sz="1600" b="1" smtClean="0">
                <a:solidFill>
                  <a:srgbClr val="0070C0"/>
                </a:solidFill>
              </a:rPr>
              <a:t>fundindo várias operações intermédias num único passo de processamento</a:t>
            </a:r>
            <a:r>
              <a:rPr lang="pt-PT" sz="1600" smtClean="0"/>
              <a:t> (cf. os exemplos apresentados anteriormente na visão vertical), quer as </a:t>
            </a:r>
            <a:r>
              <a:rPr lang="pt-PT" sz="1600" i="1" smtClean="0"/>
              <a:t>streams</a:t>
            </a:r>
            <a:r>
              <a:rPr lang="pt-PT" sz="1600" smtClean="0"/>
              <a:t> sejam sequenciais ou paralelas.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2348880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</a:t>
            </a:r>
            <a:r>
              <a:rPr lang="pt-PT" sz="1600" smtClean="0"/>
              <a:t>As </a:t>
            </a:r>
            <a:r>
              <a:rPr lang="pt-PT" sz="1600" i="1" smtClean="0"/>
              <a:t>stateful operations</a:t>
            </a:r>
            <a:r>
              <a:rPr lang="pt-PT" sz="1600" smtClean="0"/>
              <a:t> são as mais "pesadas" de todas na </a:t>
            </a:r>
            <a:r>
              <a:rPr lang="pt-PT" sz="1600" i="1" smtClean="0"/>
              <a:t>pipeline</a:t>
            </a:r>
            <a:r>
              <a:rPr lang="pt-PT" sz="1600" smtClean="0"/>
              <a:t> e, portanto, tudo o que pudermos fazer para adiar a sua execução, em especial realizando filtragens ou limitando o tamanho das </a:t>
            </a:r>
            <a:r>
              <a:rPr lang="pt-PT" sz="1600" i="1" smtClean="0"/>
              <a:t>streams</a:t>
            </a:r>
            <a:r>
              <a:rPr lang="pt-PT" sz="1600" smtClean="0"/>
              <a:t>, etc., deverá ser programado </a:t>
            </a:r>
            <a:r>
              <a:rPr lang="pt-PT" sz="1600" b="1" smtClean="0"/>
              <a:t>antes</a:t>
            </a:r>
            <a:r>
              <a:rPr lang="pt-PT" sz="1600" smtClean="0"/>
              <a:t> de chegarmos à ou às </a:t>
            </a:r>
            <a:r>
              <a:rPr lang="pt-PT" sz="1600" b="1" i="1" smtClean="0"/>
              <a:t>stateful operations</a:t>
            </a:r>
            <a:r>
              <a:rPr lang="pt-PT" sz="1600" smtClean="0"/>
              <a:t>. </a:t>
            </a:r>
            <a:endParaRPr lang="pt-PT" sz="160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467544" y="3429000"/>
          <a:ext cx="6336704" cy="155039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821222"/>
                <a:gridCol w="3515482"/>
              </a:tblGrid>
              <a:tr h="270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Operação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Tipo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distinct()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limit()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 + short-circuiting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skip()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sorted()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sorted(Comparator c) 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400" b="1">
                          <a:solidFill>
                            <a:srgbClr val="C00000"/>
                          </a:solidFill>
                        </a:rPr>
                        <a:t>substream()</a:t>
                      </a:r>
                      <a:endParaRPr lang="pt-PT" sz="1400" b="1">
                        <a:solidFill>
                          <a:srgbClr val="C00000"/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400"/>
                        <a:t>stateful intermediate + short-circuiting</a:t>
                      </a:r>
                      <a:endParaRPr lang="pt-PT" sz="14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5301208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</a:t>
            </a:r>
            <a:r>
              <a:rPr lang="pt-PT" sz="1600" smtClean="0"/>
              <a:t>  Como se pode verificar são todas operações intermédias e estas são todas as exceções à regra de que operações intermédias são </a:t>
            </a:r>
            <a:r>
              <a:rPr lang="pt-PT" sz="1600" i="1" smtClean="0"/>
              <a:t>lazy,</a:t>
            </a:r>
            <a:r>
              <a:rPr lang="pt-PT" sz="1600" smtClean="0"/>
              <a:t> ou seja, processadas </a:t>
            </a:r>
            <a:r>
              <a:rPr lang="pt-PT" sz="1600" i="1" smtClean="0"/>
              <a:t>on demand</a:t>
            </a:r>
            <a:r>
              <a:rPr lang="pt-PT" sz="1600" smtClean="0"/>
              <a:t>. Estas não o são e por isso haverá que ter muito cuidado.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A sua ordem na pipeline pode ser crucial</a:t>
            </a:r>
            <a:r>
              <a:rPr lang="pt-PT" sz="1600" smtClean="0"/>
              <a:t>.</a:t>
            </a:r>
            <a:endParaRPr lang="pt-PT" sz="1600"/>
          </a:p>
        </p:txBody>
      </p:sp>
      <p:pic>
        <p:nvPicPr>
          <p:cNvPr id="19" name="Imagem 18" descr="stateful-process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3429000"/>
            <a:ext cx="1789361" cy="136242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395536" y="1196752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 </a:t>
            </a:r>
            <a:r>
              <a:rPr lang="pt-PT" sz="1600" b="1" smtClean="0"/>
              <a:t>Short-Circuiting Operations</a:t>
            </a:r>
          </a:p>
          <a:p>
            <a:pPr algn="just"/>
            <a:r>
              <a:rPr lang="pt-PT" sz="1600" smtClean="0"/>
              <a:t>Algumas operações intermédias sobre </a:t>
            </a:r>
            <a:r>
              <a:rPr lang="pt-PT" sz="1600" i="1" smtClean="0"/>
              <a:t>streams</a:t>
            </a:r>
            <a:r>
              <a:rPr lang="pt-PT" sz="1600" smtClean="0"/>
              <a:t> possuem um comportamento diferente das usuais visando a máxima otimização do processamento. Estas operações designam-se por </a:t>
            </a:r>
            <a:r>
              <a:rPr lang="pt-PT" sz="1600" b="1" i="1" smtClean="0"/>
              <a:t>short-circuiting</a:t>
            </a:r>
            <a:r>
              <a:rPr lang="pt-PT" sz="1600" smtClean="0"/>
              <a:t> e têm a propriedade de curto-circuitar todas as restantes operações intermédias da </a:t>
            </a:r>
            <a:r>
              <a:rPr lang="pt-PT" sz="1600" i="1" smtClean="0"/>
              <a:t>pipeline</a:t>
            </a:r>
            <a:r>
              <a:rPr lang="pt-PT" sz="1600" smtClean="0"/>
              <a:t> logo que a sua condição seja satisfeita. Ou seja, satisfeita a sua condição, por exemplo </a:t>
            </a:r>
            <a:r>
              <a:rPr lang="pt-PT" sz="1600" b="1" smtClean="0">
                <a:solidFill>
                  <a:srgbClr val="0070C0"/>
                </a:solidFill>
              </a:rPr>
              <a:t>limit(4)</a:t>
            </a:r>
            <a:r>
              <a:rPr lang="pt-PT" sz="1600" smtClean="0"/>
              <a:t>, mais nenhum processamento intermédio é realizado e a </a:t>
            </a:r>
            <a:r>
              <a:rPr lang="pt-PT" sz="1600" i="1" smtClean="0"/>
              <a:t>pipeline</a:t>
            </a:r>
            <a:r>
              <a:rPr lang="pt-PT" sz="1600" smtClean="0"/>
              <a:t> é terminada.</a:t>
            </a:r>
          </a:p>
        </p:txBody>
      </p:sp>
      <p:pic>
        <p:nvPicPr>
          <p:cNvPr id="14" name="Imagem 13" descr="SHORT_CUT_O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852936"/>
            <a:ext cx="4176464" cy="285570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23528" y="587727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 </a:t>
            </a:r>
            <a:r>
              <a:rPr lang="pt-PT" sz="1600" smtClean="0"/>
              <a:t>O conhecimento da forma como operam estas categorias de operações é muito importante, quer quando trabalhamos com </a:t>
            </a:r>
            <a:r>
              <a:rPr lang="pt-PT" sz="1600" i="1" smtClean="0"/>
              <a:t>streams</a:t>
            </a:r>
            <a:r>
              <a:rPr lang="pt-PT" sz="1600" smtClean="0"/>
              <a:t> finitas usuais quer quando trabalhamos com </a:t>
            </a:r>
            <a:r>
              <a:rPr lang="pt-PT" sz="1600" i="1" smtClean="0"/>
              <a:t>streams</a:t>
            </a:r>
            <a:r>
              <a:rPr lang="pt-PT" sz="1600" smtClean="0"/>
              <a:t> infinitas.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de JAVA:  </a:t>
            </a:r>
            <a:r>
              <a:rPr lang="pt-PT" b="1" smtClean="0">
                <a:solidFill>
                  <a:srgbClr val="FF0000"/>
                </a:solidFill>
                <a:sym typeface="Wingdings"/>
              </a:rPr>
              <a:t>O QUE TEM DE SE SABER (3)  </a:t>
            </a:r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1628800"/>
            <a:ext cx="8424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</a:t>
            </a:r>
            <a:r>
              <a:rPr lang="pt-PT" sz="1600" smtClean="0"/>
              <a:t>Como sabemos agora, </a:t>
            </a:r>
            <a:r>
              <a:rPr lang="pt-PT" sz="1600" b="1" smtClean="0"/>
              <a:t>o processamento paralelo de streams </a:t>
            </a:r>
            <a:r>
              <a:rPr lang="pt-PT" sz="1600" smtClean="0"/>
              <a:t>tem um grande </a:t>
            </a:r>
            <a:r>
              <a:rPr lang="pt-PT" sz="1600" b="1" smtClean="0">
                <a:solidFill>
                  <a:srgbClr val="0070C0"/>
                </a:solidFill>
              </a:rPr>
              <a:t>overhead</a:t>
            </a:r>
            <a:r>
              <a:rPr lang="pt-PT" sz="1600" smtClean="0"/>
              <a:t> (custo computacional) que resulta da necessidade de se fazer o </a:t>
            </a:r>
            <a:r>
              <a:rPr lang="pt-PT" sz="1600" b="1" smtClean="0">
                <a:solidFill>
                  <a:srgbClr val="0070C0"/>
                </a:solidFill>
              </a:rPr>
              <a:t>split dos dados</a:t>
            </a:r>
            <a:r>
              <a:rPr lang="pt-PT" sz="1600" smtClean="0"/>
              <a:t> usando 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Spliterator&lt;T&gt;</a:t>
            </a:r>
            <a:r>
              <a:rPr lang="pt-PT" sz="1600" smtClean="0"/>
              <a:t>. </a:t>
            </a:r>
            <a:endParaRPr lang="pt-PT" sz="160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276872"/>
            <a:ext cx="8424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</a:t>
            </a:r>
            <a:r>
              <a:rPr lang="pt-PT" sz="1600" smtClean="0"/>
              <a:t>As fontes de dados têm um grande impacto pois delas depende a facilidade ou não com que é feito o </a:t>
            </a:r>
            <a:r>
              <a:rPr lang="pt-PT" sz="1600" i="1" smtClean="0"/>
              <a:t>split de dados</a:t>
            </a:r>
            <a:r>
              <a:rPr lang="pt-PT" sz="1600" smtClean="0"/>
              <a:t>.</a:t>
            </a:r>
            <a:endParaRPr lang="pt-PT" sz="160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115616" y="3068960"/>
          <a:ext cx="3240360" cy="3132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9021"/>
                <a:gridCol w="1461339"/>
              </a:tblGrid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Fontes de Dados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Paralelização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ArrayList&lt;&gt;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 BOA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ConcurrentMap&lt;&gt;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BOA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HashMap&lt;&gt;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smtClean="0"/>
                        <a:t>BOA</a:t>
                      </a:r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BOA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HashSet&lt;&gt; e TreeSet&lt;&gt;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SUF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outras em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SUF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LinkedList&lt;&gt;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MÁ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Blocking Queues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MÁ</a:t>
                      </a:r>
                      <a:endParaRPr lang="pt-PT" sz="120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r>
                        <a:rPr lang="pt-PT" sz="1200" b="1" smtClean="0">
                          <a:solidFill>
                            <a:srgbClr val="002060"/>
                          </a:solidFill>
                        </a:rPr>
                        <a:t>I/O (channels) </a:t>
                      </a:r>
                      <a:endParaRPr lang="pt-PT" sz="12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smtClean="0"/>
                        <a:t>MÁ</a:t>
                      </a:r>
                      <a:endParaRPr lang="pt-PT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932040" y="371703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pt-PT" sz="1600" smtClean="0"/>
              <a:t>  A estas considerações sobre as fontes de dados associam-se as suas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características</a:t>
            </a:r>
            <a:r>
              <a:rPr lang="pt-PT" sz="1600" smtClean="0"/>
              <a:t> e as propriedades das operações que as vão processar.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Questões quantitativas. </a:t>
            </a:r>
            <a:endParaRPr lang="pt-PT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de JAVA:  </a:t>
            </a:r>
            <a:r>
              <a:rPr lang="pt-PT" b="1" smtClean="0">
                <a:solidFill>
                  <a:srgbClr val="FF0000"/>
                </a:solidFill>
                <a:sym typeface="Wingdings"/>
              </a:rPr>
              <a:t>O QUE TEM DE SE SABER (4)  </a:t>
            </a:r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1560" y="2132856"/>
            <a:ext cx="813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/>
              <a:t>N</a:t>
            </a:r>
            <a:r>
              <a:rPr lang="pt-PT" smtClean="0"/>
              <a:t> = tamanho do </a:t>
            </a:r>
            <a:r>
              <a:rPr lang="pt-PT" b="1" smtClean="0">
                <a:solidFill>
                  <a:srgbClr val="0070C0"/>
                </a:solidFill>
              </a:rPr>
              <a:t>data set</a:t>
            </a:r>
            <a:r>
              <a:rPr lang="pt-PT" smtClean="0"/>
              <a:t>; 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636912"/>
            <a:ext cx="813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/>
              <a:t>Q</a:t>
            </a:r>
            <a:r>
              <a:rPr lang="pt-PT" smtClean="0"/>
              <a:t> = custo do processamento de cada elemento ao longo da pipeline (?); </a:t>
            </a: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611560" y="3140968"/>
            <a:ext cx="813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/>
              <a:t>N * Q</a:t>
            </a:r>
            <a:r>
              <a:rPr lang="pt-PT" smtClean="0"/>
              <a:t> = custo total da pipeline; Quanto maior N* Q melhor será a performance ||</a:t>
            </a:r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611560" y="3645024"/>
            <a:ext cx="813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Se </a:t>
            </a:r>
            <a:r>
              <a:rPr lang="pt-PT" b="1" smtClean="0">
                <a:solidFill>
                  <a:schemeClr val="tx1"/>
                </a:solidFill>
              </a:rPr>
              <a:t>N * Q &gt; 10_000</a:t>
            </a:r>
            <a:r>
              <a:rPr lang="pt-PT" smtClean="0"/>
              <a:t> deve-se tentar o paralelismo;</a:t>
            </a:r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611560" y="4149080"/>
            <a:ext cx="813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Realizar sempre muito benchmarking;</a:t>
            </a:r>
            <a:endParaRPr lang="pt-P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lambdas-and-streams-in-java-se-8-making-bulk-operations-simple-simon-ritter-4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5568" y="4005064"/>
            <a:ext cx="3888432" cy="2748719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DATA_PARALLELIS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1844824"/>
            <a:ext cx="6120680" cy="31049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3528" y="105273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 O paralelismo implícito das </a:t>
            </a:r>
            <a:r>
              <a:rPr lang="pt-PT" b="1" smtClean="0"/>
              <a:t>streams de Java </a:t>
            </a:r>
            <a:r>
              <a:rPr lang="pt-PT" smtClean="0"/>
              <a:t>é uma forma de </a:t>
            </a:r>
            <a:r>
              <a:rPr lang="pt-PT" b="1" smtClean="0">
                <a:solidFill>
                  <a:srgbClr val="C00000"/>
                </a:solidFill>
              </a:rPr>
              <a:t>data parallelism </a:t>
            </a:r>
            <a:r>
              <a:rPr lang="pt-PT" smtClean="0"/>
              <a:t>baseado no framework </a:t>
            </a:r>
            <a:r>
              <a:rPr lang="pt-PT" b="1" smtClean="0">
                <a:solidFill>
                  <a:srgbClr val="0070C0"/>
                </a:solidFill>
              </a:rPr>
              <a:t>Fork/Join</a:t>
            </a:r>
            <a:r>
              <a:rPr lang="pt-PT" smtClean="0"/>
              <a:t> de JAVA7. 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>
                <a:sym typeface="Wingdings"/>
              </a:rPr>
              <a:t>  </a:t>
            </a:r>
            <a:r>
              <a:rPr lang="pt-PT" b="1" smtClean="0">
                <a:sym typeface="Wingdings"/>
              </a:rPr>
              <a:t>Paralelismo de Streams de JAVA:  </a:t>
            </a:r>
            <a:r>
              <a:rPr lang="pt-PT" b="1" smtClean="0">
                <a:solidFill>
                  <a:srgbClr val="FF0000"/>
                </a:solidFill>
                <a:sym typeface="Wingdings"/>
              </a:rPr>
              <a:t>O QUE TEM DE SE SABER (Síntese)  </a:t>
            </a:r>
            <a:endParaRPr lang="pt-PT" b="1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1700808"/>
            <a:ext cx="849694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 </a:t>
            </a:r>
            <a:r>
              <a:rPr lang="pt-PT" smtClean="0"/>
              <a:t> </a:t>
            </a:r>
            <a:r>
              <a:rPr lang="pt-PT" b="1" smtClean="0"/>
              <a:t>Uma computação paralela envolve sempre mais trabalho de preparação (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overhead</a:t>
            </a:r>
            <a:r>
              <a:rPr lang="pt-PT" b="1" smtClean="0"/>
              <a:t>) do que uma sequencial</a:t>
            </a:r>
            <a:r>
              <a:rPr lang="pt-PT" smtClean="0"/>
              <a:t>; </a:t>
            </a:r>
            <a:r>
              <a:rPr lang="pt-PT" b="1" smtClean="0">
                <a:solidFill>
                  <a:srgbClr val="0070C0"/>
                </a:solidFill>
              </a:rPr>
              <a:t>Temos de:</a:t>
            </a:r>
          </a:p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         - Decompor o problema;</a:t>
            </a:r>
          </a:p>
          <a:p>
            <a:r>
              <a:rPr lang="pt-PT" b="1" smtClean="0">
                <a:solidFill>
                  <a:srgbClr val="C00000"/>
                </a:solidFill>
              </a:rPr>
              <a:t>       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- Lançar threads, gerir threads, esperar que threads se completem;</a:t>
            </a:r>
          </a:p>
          <a:p>
            <a:r>
              <a:rPr lang="pt-PT" b="1" smtClean="0">
                <a:solidFill>
                  <a:srgbClr val="C00000"/>
                </a:solidFill>
              </a:rPr>
              <a:t>       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- Combinar os resultados.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3501008"/>
            <a:ext cx="813690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/>
              <a:buChar char=""/>
            </a:pPr>
            <a:r>
              <a:rPr lang="pt-PT" b="1" smtClean="0"/>
              <a:t>  Uma computação paralela só tem sucesso se:</a:t>
            </a:r>
          </a:p>
          <a:p>
            <a:r>
              <a:rPr lang="pt-PT" b="1" smtClean="0">
                <a:solidFill>
                  <a:srgbClr val="C00000"/>
                </a:solidFill>
              </a:rPr>
              <a:t>       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- O problema for paralelizável (divisível e com dados não partilháveis);</a:t>
            </a:r>
          </a:p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         - Tivermos uma boa implementação (</a:t>
            </a:r>
            <a:r>
              <a:rPr lang="pt-PT" b="1" i="1" smtClean="0">
                <a:solidFill>
                  <a:schemeClr val="accent5">
                    <a:lumMod val="75000"/>
                  </a:schemeClr>
                </a:solidFill>
              </a:rPr>
              <a:t>immutable data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pt-PT" b="1" i="1" smtClean="0">
                <a:solidFill>
                  <a:schemeClr val="accent5">
                    <a:lumMod val="75000"/>
                  </a:schemeClr>
                </a:solidFill>
              </a:rPr>
              <a:t>no blocking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, etc.);</a:t>
            </a:r>
          </a:p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         - Tivermos um bom suporte de </a:t>
            </a:r>
            <a:r>
              <a:rPr lang="pt-PT" b="1" i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         - Tivermos dados em número suficiente.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</a:t>
            </a:r>
            <a:r>
              <a:rPr lang="pt-PT" b="1" smtClean="0">
                <a:solidFill>
                  <a:srgbClr val="FF0000"/>
                </a:solidFill>
              </a:rPr>
              <a:t>Paralelismo de streams deve ser visto estritamente como uma optimização</a:t>
            </a:r>
            <a:r>
              <a:rPr lang="pt-PT" b="1" smtClean="0"/>
              <a:t> (B. Goetz). Optimizações conseguem-se testando o código e fazendo benchmarking !</a:t>
            </a:r>
            <a:endParaRPr lang="pt-PT" b="1"/>
          </a:p>
        </p:txBody>
      </p:sp>
      <p:pic>
        <p:nvPicPr>
          <p:cNvPr id="11" name="Imagem 10" descr="functional.benchm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7" y="3356992"/>
            <a:ext cx="3400379" cy="1800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3528" y="23488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en-US" b="1" smtClean="0"/>
              <a:t>  </a:t>
            </a:r>
            <a:r>
              <a:rPr lang="en-US" b="1" smtClean="0">
                <a:solidFill>
                  <a:srgbClr val="FF0000"/>
                </a:solidFill>
              </a:rPr>
              <a:t>Benchmark:</a:t>
            </a:r>
            <a:r>
              <a:rPr lang="en-US" b="1" smtClean="0"/>
              <a:t>  How Misusing Streams Can Make Your Code 5 Times Slower</a:t>
            </a:r>
          </a:p>
          <a:p>
            <a:r>
              <a:rPr lang="en-US" b="1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A</a:t>
            </a:r>
            <a:r>
              <a:rPr lang="pt-PT" b="1" smtClean="0">
                <a:solidFill>
                  <a:srgbClr val="0070C0"/>
                </a:solidFill>
              </a:rPr>
              <a:t>lex Zhitnitsky </a:t>
            </a:r>
            <a:endParaRPr lang="en-US" b="1" smtClean="0">
              <a:solidFill>
                <a:srgbClr val="0070C0"/>
              </a:solidFill>
            </a:endParaRPr>
          </a:p>
        </p:txBody>
      </p:sp>
      <p:cxnSp>
        <p:nvCxnSpPr>
          <p:cNvPr id="14" name="Conexão recta 13"/>
          <p:cNvCxnSpPr/>
          <p:nvPr/>
        </p:nvCxnSpPr>
        <p:spPr>
          <a:xfrm>
            <a:off x="395536" y="220486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remak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372464"/>
            <a:ext cx="3744416" cy="182474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3528" y="11247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 </a:t>
            </a:r>
            <a:r>
              <a:rPr lang="pt-PT" sz="1600" b="1" smtClean="0"/>
              <a:t>Referências Globais da UC por tema</a:t>
            </a:r>
            <a:endParaRPr lang="pt-PT" sz="16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365104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Lambdas &amp; Functional Programming in JAVA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48478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The Java™ Tutorials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55576" y="1844824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https://docs.oracle.com/javase/tutorial/java/</a:t>
            </a:r>
            <a:endParaRPr lang="pt-PT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55576" y="2132856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https://docs.oracle.com/javase/tutorial/java/javaOO/lambdaexpressions.html</a:t>
            </a:r>
            <a:endParaRPr lang="pt-PT" sz="1400"/>
          </a:p>
        </p:txBody>
      </p:sp>
      <p:sp>
        <p:nvSpPr>
          <p:cNvPr id="24" name="Rectângulo 23"/>
          <p:cNvSpPr/>
          <p:nvPr/>
        </p:nvSpPr>
        <p:spPr>
          <a:xfrm>
            <a:off x="755576" y="2492896"/>
            <a:ext cx="7416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smtClean="0"/>
              <a:t>https://docs.oracle.com/javase/tutorial/collections/streams/parallelism.html</a:t>
            </a:r>
            <a:endParaRPr lang="pt-PT" sz="1400"/>
          </a:p>
        </p:txBody>
      </p:sp>
      <p:sp>
        <p:nvSpPr>
          <p:cNvPr id="26" name="CaixaDeTexto 25"/>
          <p:cNvSpPr txBox="1"/>
          <p:nvPr/>
        </p:nvSpPr>
        <p:spPr>
          <a:xfrm>
            <a:off x="683568" y="472514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Functional Programming in Java: How functional techniques improve your Java programs</a:t>
            </a:r>
          </a:p>
          <a:p>
            <a:r>
              <a:rPr lang="en-US" sz="1400" smtClean="0"/>
              <a:t>Pierre-Yves Saumont, Manning, 2017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83568" y="5301208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Java 8 in Action: Lambdas, Streams and Functional-Style Programming</a:t>
            </a:r>
            <a:r>
              <a:rPr lang="en-US" sz="1400" smtClean="0"/>
              <a:t>,  R. Urma et. al, Manning, 2015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67544" y="5661248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Geral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30" name="Rectângulo 29"/>
          <p:cNvSpPr/>
          <p:nvPr/>
        </p:nvSpPr>
        <p:spPr>
          <a:xfrm>
            <a:off x="611560" y="6021288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/>
              <a:t>Java 8: POO + Construções Funcionais, F. Mário Martins, FCA, Lisboa, 2017</a:t>
            </a:r>
            <a:endParaRPr lang="pt-PT" sz="1400" b="1"/>
          </a:p>
        </p:txBody>
      </p:sp>
      <p:sp>
        <p:nvSpPr>
          <p:cNvPr id="31" name="CaixaDeTexto 30"/>
          <p:cNvSpPr txBox="1"/>
          <p:nvPr/>
        </p:nvSpPr>
        <p:spPr>
          <a:xfrm>
            <a:off x="467544" y="342900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Date-Time API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55576" y="3717032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https://docs.oracle.com/javase/tutorial/datetime/iso/index.html</a:t>
            </a:r>
            <a:endParaRPr lang="pt-PT" sz="140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400506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/>
              <a:t>Java Date Time Tutorials, mkyong.com, 2016</a:t>
            </a:r>
          </a:p>
        </p:txBody>
      </p:sp>
      <p:sp>
        <p:nvSpPr>
          <p:cNvPr id="27" name="Rectângulo 26"/>
          <p:cNvSpPr/>
          <p:nvPr/>
        </p:nvSpPr>
        <p:spPr>
          <a:xfrm>
            <a:off x="755576" y="2780928"/>
            <a:ext cx="7416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smtClean="0"/>
              <a:t>https://www.concretepage.com/java/jdk-8/, Arvind Rai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3528" y="11247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mtClean="0"/>
              <a:t>   </a:t>
            </a:r>
            <a:r>
              <a:rPr lang="pt-PT" sz="1600" b="1" smtClean="0"/>
              <a:t>Referências Globais da UC por tema (cont.)</a:t>
            </a:r>
            <a:endParaRPr lang="pt-PT" sz="16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556792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Java Streams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357301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Clean Code Java Programming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83568" y="191683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Streams under the hood, Brian Goetz, 2016</a:t>
            </a:r>
          </a:p>
          <a:p>
            <a:r>
              <a:rPr lang="pt-PT" sz="1400" smtClean="0"/>
              <a:t>https://www.ibm.com/developerworks/library/j-java-streams-3-brian-goetz/index.html</a:t>
            </a:r>
            <a:endParaRPr lang="pt-PT" sz="140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4365104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Java Streams &amp; Paralelismo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552" y="5517232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70C0"/>
                </a:solidFill>
              </a:rPr>
              <a:t>Concorrência &amp; Paralelismo em Java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83568" y="4797152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What´s Wrong in Java 8, Part III: Streams and Parallel Streams</a:t>
            </a:r>
            <a:r>
              <a:rPr lang="pt-PT" sz="1400" smtClean="0"/>
              <a:t>, Pierre-Yves Saumont, 2014 </a:t>
            </a:r>
            <a:endParaRPr lang="pt-PT" sz="1400"/>
          </a:p>
        </p:txBody>
      </p:sp>
      <p:sp>
        <p:nvSpPr>
          <p:cNvPr id="31" name="CaixaDeTexto 30"/>
          <p:cNvSpPr txBox="1"/>
          <p:nvPr/>
        </p:nvSpPr>
        <p:spPr>
          <a:xfrm>
            <a:off x="683568" y="5877272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ExecutorService Vs Fork/Join &amp; Future Vs CompletableFuture Interview Q&amp;As, A. Kumaraswamipillai, 2016 </a:t>
            </a:r>
            <a:endParaRPr lang="pt-PT" sz="1400"/>
          </a:p>
        </p:txBody>
      </p:sp>
      <p:sp>
        <p:nvSpPr>
          <p:cNvPr id="33" name="CaixaDeTexto 32"/>
          <p:cNvSpPr txBox="1"/>
          <p:nvPr/>
        </p:nvSpPr>
        <p:spPr>
          <a:xfrm>
            <a:off x="683568" y="2492896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Java Brahman Tutorials</a:t>
            </a:r>
          </a:p>
          <a:p>
            <a:r>
              <a:rPr lang="pt-PT" sz="1400" smtClean="0"/>
              <a:t>https://www.javabrahman.com/category/java-8/</a:t>
            </a:r>
          </a:p>
          <a:p>
            <a:r>
              <a:rPr lang="pt-PT" sz="1400" smtClean="0"/>
              <a:t>https://www.javabrahman.com/java-8/understanding-java-8-streams-operations-intermediate-and-terminal-operations-tutorial-with-examples/</a:t>
            </a:r>
            <a:endParaRPr lang="pt-PT" sz="1400"/>
          </a:p>
        </p:txBody>
      </p:sp>
      <p:sp>
        <p:nvSpPr>
          <p:cNvPr id="19" name="CaixaDeTexto 18"/>
          <p:cNvSpPr txBox="1"/>
          <p:nvPr/>
        </p:nvSpPr>
        <p:spPr>
          <a:xfrm>
            <a:off x="683568" y="3933056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Clean Code: A Handbook of Agile Software Craftsmanship</a:t>
            </a:r>
            <a:r>
              <a:rPr lang="en-US" sz="1400" smtClean="0"/>
              <a:t> , Robert C. Martin, ebook, pdf, 2008</a:t>
            </a:r>
            <a:endParaRPr lang="pt-PT" sz="1400"/>
          </a:p>
        </p:txBody>
      </p:sp>
      <p:sp>
        <p:nvSpPr>
          <p:cNvPr id="20" name="CaixaDeTexto 19"/>
          <p:cNvSpPr txBox="1"/>
          <p:nvPr/>
        </p:nvSpPr>
        <p:spPr>
          <a:xfrm>
            <a:off x="683568" y="5157192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Java 8 Parallel Streams Internals</a:t>
            </a:r>
            <a:r>
              <a:rPr lang="pt-PT" sz="1400" smtClean="0"/>
              <a:t>, Douglas Schmidt, 2014 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9675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/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FORK/JOIN</a:t>
            </a:r>
            <a:endParaRPr lang="pt-PT" b="1"/>
          </a:p>
        </p:txBody>
      </p:sp>
      <p:pic>
        <p:nvPicPr>
          <p:cNvPr id="10" name="Imagem 9" descr="FJ_DOUGLE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4627267" cy="3168352"/>
          </a:xfrm>
          <a:prstGeom prst="rect">
            <a:avLst/>
          </a:prstGeom>
        </p:spPr>
      </p:pic>
      <p:pic>
        <p:nvPicPr>
          <p:cNvPr id="11" name="Imagem 10" descr="SB4-XTJ-2IV_7f000001_12369489_c040bdbe--fig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1268760"/>
            <a:ext cx="3024336" cy="183350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580112" y="4005064"/>
            <a:ext cx="309634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Palavras chave</a:t>
            </a:r>
          </a:p>
          <a:p>
            <a:pPr algn="ctr"/>
            <a:endParaRPr lang="pt-PT" b="1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PT" smtClean="0"/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small;</a:t>
            </a:r>
          </a:p>
          <a:p>
            <a:pPr>
              <a:buFont typeface="Arial" pitchFamily="34" charset="0"/>
              <a:buChar char="•"/>
            </a:pPr>
            <a:r>
              <a:rPr lang="pt-PT" smtClean="0"/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split</a:t>
            </a:r>
            <a:endParaRPr lang="pt-PT" b="1" smtClean="0"/>
          </a:p>
          <a:p>
            <a:pPr>
              <a:buFont typeface="Arial" pitchFamily="34" charset="0"/>
              <a:buChar char="•"/>
            </a:pPr>
            <a:r>
              <a:rPr lang="pt-PT" b="1" smtClean="0"/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independent</a:t>
            </a:r>
          </a:p>
          <a:p>
            <a:pPr>
              <a:buFont typeface="Arial" pitchFamily="34" charset="0"/>
              <a:buChar char="•"/>
            </a:pPr>
            <a:r>
              <a:rPr lang="pt-PT" smtClean="0"/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task/subtask</a:t>
            </a:r>
            <a:endParaRPr lang="pt-PT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Seta de movimento para a direita 17"/>
          <p:cNvSpPr/>
          <p:nvPr/>
        </p:nvSpPr>
        <p:spPr>
          <a:xfrm rot="10800000">
            <a:off x="4932040" y="4293096"/>
            <a:ext cx="576064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9675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/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PROCESSOS E THREADS (revisão)</a:t>
            </a:r>
            <a:endParaRPr lang="pt-PT" b="1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1700808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/>
              <a:t>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z="1600" smtClean="0"/>
              <a:t>  Na programação concorrente existem duas unidades básicas de execução: </a:t>
            </a:r>
            <a:r>
              <a:rPr lang="pt-PT" sz="1600" b="1" smtClean="0">
                <a:solidFill>
                  <a:srgbClr val="0070C0"/>
                </a:solidFill>
              </a:rPr>
              <a:t>processos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</a:rPr>
              <a:t>threads</a:t>
            </a:r>
            <a:r>
              <a:rPr lang="pt-PT" sz="1600" smtClean="0"/>
              <a:t>. Um sistema de computação tem, em geral, múltiplos processos e threads, mesmo quando o sistema apenas possui um processador (concorrência máxima).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3429000"/>
            <a:ext cx="84249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B050"/>
                </a:solidFill>
              </a:rPr>
              <a:t>Processos</a:t>
            </a:r>
            <a:r>
              <a:rPr lang="pt-PT" sz="1600" smtClean="0"/>
              <a:t> criam e </a:t>
            </a:r>
            <a:r>
              <a:rPr lang="pt-PT" sz="1600" b="1" smtClean="0">
                <a:solidFill>
                  <a:srgbClr val="0070C0"/>
                </a:solidFill>
              </a:rPr>
              <a:t>possuem um ambiente de execução fechado</a:t>
            </a:r>
            <a:r>
              <a:rPr lang="pt-PT" sz="1600" smtClean="0"/>
              <a:t>. Têm recursos computacionais básicos próprios e, em particular, </a:t>
            </a:r>
            <a:r>
              <a:rPr lang="pt-PT" sz="1600" b="1" smtClean="0">
                <a:solidFill>
                  <a:srgbClr val="0070C0"/>
                </a:solidFill>
              </a:rPr>
              <a:t>cada processo possui a sua própria memória</a:t>
            </a:r>
            <a:r>
              <a:rPr lang="pt-PT" sz="1600" smtClean="0"/>
              <a:t>. </a:t>
            </a:r>
            <a:r>
              <a:rPr lang="pt-PT" sz="1600" b="1" smtClean="0"/>
              <a:t>Processos associam-se a programas ou aplicações</a:t>
            </a:r>
            <a:r>
              <a:rPr lang="pt-PT" sz="1600" smtClean="0"/>
              <a:t>, sendo muitas vezes </a:t>
            </a:r>
            <a:r>
              <a:rPr lang="pt-PT" sz="1600" b="1" smtClean="0">
                <a:solidFill>
                  <a:srgbClr val="0070C0"/>
                </a:solidFill>
              </a:rPr>
              <a:t>executados como vários processos cooperantes </a:t>
            </a:r>
            <a:r>
              <a:rPr lang="pt-PT" sz="1600" smtClean="0"/>
              <a:t>que comunicam entre si através de recursos de IPC (Inter Process Communication), por exemplo, </a:t>
            </a:r>
            <a:r>
              <a:rPr lang="pt-PT" sz="1600" i="1" smtClean="0"/>
              <a:t>pipes</a:t>
            </a:r>
            <a:r>
              <a:rPr lang="pt-PT" sz="1600" smtClean="0"/>
              <a:t> e </a:t>
            </a:r>
            <a:r>
              <a:rPr lang="pt-PT" sz="1600" i="1" smtClean="0"/>
              <a:t>sockets</a:t>
            </a:r>
            <a:r>
              <a:rPr lang="pt-PT" sz="1600" smtClean="0"/>
              <a:t>.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2636912"/>
            <a:ext cx="8424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Em JAVA a concorrência e o paralelismo são fundamentalmente tratados e resolvidos usando </a:t>
            </a:r>
            <a:r>
              <a:rPr lang="pt-PT" sz="1600" b="1" smtClean="0">
                <a:solidFill>
                  <a:srgbClr val="C00000"/>
                </a:solidFill>
              </a:rPr>
              <a:t>threads</a:t>
            </a:r>
            <a:r>
              <a:rPr lang="pt-PT" sz="1600" smtClean="0"/>
              <a:t>.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7544" y="4941168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b="1" smtClean="0">
                <a:solidFill>
                  <a:srgbClr val="00B050"/>
                </a:solidFill>
              </a:rPr>
              <a:t>Threads</a:t>
            </a:r>
            <a:r>
              <a:rPr lang="pt-PT" sz="1600" b="1" smtClean="0"/>
              <a:t> </a:t>
            </a:r>
            <a:r>
              <a:rPr lang="pt-PT" sz="1600" b="1" smtClean="0">
                <a:solidFill>
                  <a:srgbClr val="0070C0"/>
                </a:solidFill>
              </a:rPr>
              <a:t>também criam ambientes de execução fechado mas requerem menos recursos</a:t>
            </a:r>
            <a:r>
              <a:rPr lang="pt-PT" sz="1600" smtClean="0"/>
              <a:t>. Por isso se designam por </a:t>
            </a:r>
            <a:r>
              <a:rPr lang="pt-PT" sz="1600" b="1" smtClean="0"/>
              <a:t>light-processes</a:t>
            </a:r>
            <a:r>
              <a:rPr lang="pt-PT" sz="1600" smtClean="0"/>
              <a:t>. As threads existem dentro de um processo (cada processo tem no mínimo uma thread) e quando são múltiplas (</a:t>
            </a:r>
            <a:r>
              <a:rPr lang="pt-PT" sz="1600" b="1" smtClean="0"/>
              <a:t>multithreaded execution</a:t>
            </a:r>
            <a:r>
              <a:rPr lang="pt-PT" sz="1600" smtClean="0"/>
              <a:t>) partilham entre si os recursos do processo (cf. memória, ficheiros, etc.).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9675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/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PROCESSOS E THREADS EM JAVA</a:t>
            </a:r>
            <a:endParaRPr lang="pt-PT" b="1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628800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</a:t>
            </a:r>
            <a:r>
              <a:rPr lang="pt-PT" sz="1600" b="1" smtClean="0">
                <a:solidFill>
                  <a:srgbClr val="0070C0"/>
                </a:solidFill>
              </a:rPr>
              <a:t>A plataforma JAVA baseia-se em </a:t>
            </a:r>
            <a:r>
              <a:rPr lang="pt-PT" sz="1600" b="1" smtClean="0">
                <a:solidFill>
                  <a:srgbClr val="FF0000"/>
                </a:solidFill>
              </a:rPr>
              <a:t>processamento multithreaded</a:t>
            </a:r>
            <a:r>
              <a:rPr lang="pt-PT" sz="1600" smtClean="0"/>
              <a:t>. Cada aplicação tem pelo menos uma </a:t>
            </a:r>
            <a:r>
              <a:rPr lang="pt-PT" sz="1600" b="1" smtClean="0"/>
              <a:t>thread</a:t>
            </a:r>
            <a:r>
              <a:rPr lang="pt-PT" sz="1600" smtClean="0"/>
              <a:t>, designada </a:t>
            </a:r>
            <a:r>
              <a:rPr lang="pt-PT" sz="1600" b="1" smtClean="0">
                <a:solidFill>
                  <a:srgbClr val="FF0000"/>
                </a:solidFill>
              </a:rPr>
              <a:t>main thread </a:t>
            </a:r>
            <a:r>
              <a:rPr lang="pt-PT" sz="1600" smtClean="0"/>
              <a:t>(para além das do sistema operativo).  Esta </a:t>
            </a:r>
            <a:r>
              <a:rPr lang="pt-PT" sz="1600" b="1" smtClean="0"/>
              <a:t>thread</a:t>
            </a:r>
            <a:r>
              <a:rPr lang="pt-PT" sz="1600" smtClean="0"/>
              <a:t> tem a possibilidade de criar </a:t>
            </a:r>
            <a:r>
              <a:rPr lang="pt-PT" sz="1600" b="1" smtClean="0"/>
              <a:t>outras threads para execução</a:t>
            </a:r>
            <a:r>
              <a:rPr lang="pt-PT" sz="1600" smtClean="0"/>
              <a:t>. </a:t>
            </a:r>
            <a:endParaRPr lang="pt-PT" sz="1600"/>
          </a:p>
        </p:txBody>
      </p:sp>
      <p:pic>
        <p:nvPicPr>
          <p:cNvPr id="12" name="Imagem 11" descr="CONCURRENCY_MODELS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2564904"/>
            <a:ext cx="3456384" cy="215169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7544" y="5589240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Existem vários modelos disponíveis para a gestão de concorrência e de paralelismo em JAVA. A utilização dos mais sofisticados é muito conservadora. </a:t>
            </a:r>
            <a:endParaRPr lang="pt-PT" sz="1600"/>
          </a:p>
        </p:txBody>
      </p:sp>
      <p:pic>
        <p:nvPicPr>
          <p:cNvPr id="18" name="Imagem 17" descr="CONCURRENCY_JAVA_201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2996952"/>
            <a:ext cx="4934094" cy="244827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9675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/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FORK/JOIN FRAMEWOK EM JAVA</a:t>
            </a:r>
            <a:endParaRPr lang="pt-PT" b="1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62880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  </a:t>
            </a:r>
            <a:r>
              <a:rPr lang="en-US" sz="1600" smtClean="0"/>
              <a:t>O </a:t>
            </a:r>
            <a:r>
              <a:rPr lang="en-US" sz="1600" b="1" smtClean="0"/>
              <a:t>framework fork/join </a:t>
            </a:r>
            <a:r>
              <a:rPr lang="en-US" sz="1600" smtClean="0"/>
              <a:t>foi criado em JAVA7 e é uma adaptação  da existente </a:t>
            </a:r>
            <a:r>
              <a:rPr lang="en-US" sz="1600" b="1" smtClean="0">
                <a:solidFill>
                  <a:srgbClr val="0070C0"/>
                </a:solidFill>
              </a:rPr>
              <a:t>ExecutorService API  </a:t>
            </a:r>
            <a:r>
              <a:rPr lang="en-US" sz="1600" smtClean="0"/>
              <a:t>visando tirar vantagem das arquitecturas de múltiplos processadores.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2420888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pt-PT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en-US" smtClean="0"/>
              <a:t> </a:t>
            </a:r>
            <a:r>
              <a:rPr lang="en-US" sz="1600" smtClean="0"/>
              <a:t>Foi concebida especialmente para lidar com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problemas que podem ser divididos em subpartes de forma recursiva</a:t>
            </a:r>
            <a:r>
              <a:rPr lang="en-US" sz="1600" smtClean="0"/>
              <a:t> e depois processados de forma independente pelos processadores disponíveis na arquitectura computacional.</a:t>
            </a:r>
          </a:p>
        </p:txBody>
      </p:sp>
      <p:pic>
        <p:nvPicPr>
          <p:cNvPr id="19" name="Imagem 18" descr="Imagem 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717032"/>
            <a:ext cx="4104456" cy="1944216"/>
          </a:xfrm>
          <a:prstGeom prst="rect">
            <a:avLst/>
          </a:prstGeom>
        </p:spPr>
      </p:pic>
      <p:pic>
        <p:nvPicPr>
          <p:cNvPr id="20" name="Imagem 19" descr="FORK_JOIN_RECURSIVE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3861048"/>
            <a:ext cx="3979466" cy="194421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en-US" smtClean="0"/>
              <a:t>  </a:t>
            </a:r>
            <a:r>
              <a:rPr lang="en-US" sz="1600" smtClean="0"/>
              <a:t>Tal como na implementação de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ExecutorService</a:t>
            </a:r>
            <a:r>
              <a:rPr lang="en-US" sz="1600" smtClean="0"/>
              <a:t>, a implementação de </a:t>
            </a:r>
            <a:r>
              <a:rPr lang="en-US" sz="1600" b="1" smtClean="0"/>
              <a:t>fork/join</a:t>
            </a:r>
            <a:r>
              <a:rPr lang="en-US" sz="1600" smtClean="0"/>
              <a:t> distribui as subpartes do problema (</a:t>
            </a:r>
            <a:r>
              <a:rPr lang="en-US" sz="1600" b="1" smtClean="0">
                <a:solidFill>
                  <a:srgbClr val="C00000"/>
                </a:solidFill>
              </a:rPr>
              <a:t>tasks</a:t>
            </a:r>
            <a:r>
              <a:rPr lang="en-US" sz="1600" smtClean="0"/>
              <a:t>) por </a:t>
            </a:r>
            <a:r>
              <a:rPr lang="en-US" sz="1600" b="1" smtClean="0">
                <a:solidFill>
                  <a:srgbClr val="C00000"/>
                </a:solidFill>
              </a:rPr>
              <a:t>worker threads </a:t>
            </a:r>
            <a:r>
              <a:rPr lang="en-US" sz="1600" smtClean="0"/>
              <a:t>numa </a:t>
            </a:r>
            <a:r>
              <a:rPr lang="en-US" sz="1600" b="1" smtClean="0">
                <a:solidFill>
                  <a:srgbClr val="0070C0"/>
                </a:solidFill>
              </a:rPr>
              <a:t>thread pool</a:t>
            </a:r>
            <a:r>
              <a:rPr lang="en-US" sz="1600" smtClean="0"/>
              <a:t>, porém de forma diferente. Uma </a:t>
            </a:r>
            <a:r>
              <a:rPr lang="en-US" sz="1600" b="1" smtClean="0">
                <a:solidFill>
                  <a:srgbClr val="0070C0"/>
                </a:solidFill>
              </a:rPr>
              <a:t>ForkJoinPool </a:t>
            </a:r>
            <a:r>
              <a:rPr lang="en-US" sz="1600" smtClean="0"/>
              <a:t>recebe a tarefa principal e divide-a em subtarefas que por sua vez se dividem noutras subtarefas até  que cada subtarefa seja atómica (ou indivisível). </a:t>
            </a:r>
            <a:r>
              <a:rPr lang="en-US" sz="1600" b="1" smtClean="0">
                <a:solidFill>
                  <a:srgbClr val="00B050"/>
                </a:solidFill>
              </a:rPr>
              <a:t>Recursivamente</a:t>
            </a:r>
            <a:r>
              <a:rPr lang="en-US" sz="1600" smtClean="0"/>
              <a:t>.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4221088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en-US" sz="1600" smtClean="0"/>
              <a:t>   </a:t>
            </a:r>
            <a:r>
              <a:rPr lang="en-US" sz="1600" b="1" smtClean="0">
                <a:solidFill>
                  <a:srgbClr val="0070C0"/>
                </a:solidFill>
              </a:rPr>
              <a:t>Fork/Join</a:t>
            </a:r>
            <a:r>
              <a:rPr lang="en-US" sz="1600" smtClean="0"/>
              <a:t> distingue-se também da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ExecutorService API</a:t>
            </a:r>
            <a:r>
              <a:rPr lang="en-US" sz="1600" smtClean="0"/>
              <a:t> </a:t>
            </a:r>
          </a:p>
          <a:p>
            <a:pPr algn="just"/>
            <a:r>
              <a:rPr lang="en-US" sz="1600" smtClean="0"/>
              <a:t>pois usa um </a:t>
            </a:r>
            <a:r>
              <a:rPr lang="en-US" sz="1600" b="1" smtClean="0"/>
              <a:t>algoritmo de work-stealing </a:t>
            </a:r>
            <a:r>
              <a:rPr lang="en-US" sz="1600" smtClean="0"/>
              <a:t>para optimização. As </a:t>
            </a:r>
            <a:r>
              <a:rPr lang="en-US" sz="1600" b="1" smtClean="0">
                <a:solidFill>
                  <a:srgbClr val="C00000"/>
                </a:solidFill>
              </a:rPr>
              <a:t>workers threads que estão paradas </a:t>
            </a:r>
            <a:r>
              <a:rPr lang="en-US" sz="1600" smtClean="0"/>
              <a:t>podem assumir (“roubar”) tarefas que estão em fila de espera de threads que estão computacionalmente ocupadas.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2348880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z="1600" smtClean="0">
                <a:sym typeface="Wingdings"/>
              </a:rPr>
              <a:t>  As classes e variáveis que constituem a base do </a:t>
            </a:r>
            <a:r>
              <a:rPr lang="pt-PT" sz="1600" b="1" smtClean="0">
                <a:solidFill>
                  <a:srgbClr val="FF0000"/>
                </a:solidFill>
                <a:sym typeface="Wingdings"/>
              </a:rPr>
              <a:t>Fork/Join framework</a:t>
            </a:r>
            <a:r>
              <a:rPr lang="pt-PT" sz="1600" smtClean="0">
                <a:sym typeface="Wingdings"/>
              </a:rPr>
              <a:t> de JAVA são:</a:t>
            </a:r>
          </a:p>
          <a:p>
            <a:pPr algn="just"/>
            <a:r>
              <a:rPr lang="pt-PT" sz="1600" smtClean="0">
                <a:sym typeface="Wingdings"/>
              </a:rPr>
              <a:t>     </a:t>
            </a:r>
          </a:p>
          <a:p>
            <a:pPr lvl="1" algn="just"/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java.util.concurrent.ForkJoinPool;</a:t>
            </a:r>
          </a:p>
          <a:p>
            <a:pPr lvl="1" algn="just"/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 java.util.concurrent.ForkJoinTask;</a:t>
            </a:r>
          </a:p>
          <a:p>
            <a:pPr lvl="1" algn="just"/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 static java.util.concurrent.ForkJoinPool.commonPool;</a:t>
            </a:r>
          </a:p>
          <a:p>
            <a:pPr lvl="1" algn="just"/>
            <a:r>
              <a:rPr lang="pt-PT" sz="1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 java.lang.Thread;</a:t>
            </a:r>
            <a:endParaRPr lang="pt-PT" sz="12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Imagem 22" descr="FORK_JOIN_STEALIN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5608" y="3645024"/>
            <a:ext cx="3528392" cy="278148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19587" y="357166"/>
            <a:ext cx="31813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Streams e Paralelismo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5085184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</a:t>
            </a:r>
            <a:r>
              <a:rPr lang="pt-PT" smtClean="0"/>
              <a:t>  </a:t>
            </a:r>
            <a:r>
              <a:rPr lang="pt-PT" sz="1600" smtClean="0"/>
              <a:t>Para aplicações que requeiram “pools” especiais, o programador deve definir uma  </a:t>
            </a:r>
            <a:r>
              <a:rPr lang="pt-PT" sz="1600" b="1" smtClean="0">
                <a:solidFill>
                  <a:srgbClr val="0070C0"/>
                </a:solidFill>
              </a:rPr>
              <a:t>ForkJoinPool</a:t>
            </a:r>
            <a:r>
              <a:rPr lang="pt-PT" sz="1600" smtClean="0"/>
              <a:t> com o nível de paralelismo desejado. </a:t>
            </a:r>
            <a:r>
              <a:rPr lang="pt-PT" sz="1600" b="1" smtClean="0"/>
              <a:t>Para as streams tudo é portanto pré-definido</a:t>
            </a:r>
            <a:r>
              <a:rPr lang="pt-PT" sz="1600" smtClean="0"/>
              <a:t>, nada tem que ser programado (e para certas operações sobre Arrays e Collection também). </a:t>
            </a:r>
            <a:r>
              <a:rPr lang="pt-PT" sz="1600" b="1" smtClean="0">
                <a:solidFill>
                  <a:srgbClr val="C00000"/>
                </a:solidFill>
              </a:rPr>
              <a:t>Vejamos</a:t>
            </a:r>
            <a:r>
              <a:rPr lang="pt-PT" sz="1600" smtClean="0"/>
              <a:t>. </a:t>
            </a:r>
            <a:endParaRPr lang="pt-PT" sz="1600"/>
          </a:p>
        </p:txBody>
      </p:sp>
      <p:sp>
        <p:nvSpPr>
          <p:cNvPr id="17" name="CaixaDeTexto 16"/>
          <p:cNvSpPr txBox="1"/>
          <p:nvPr/>
        </p:nvSpPr>
        <p:spPr>
          <a:xfrm>
            <a:off x="395536" y="14847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Em JAVA, o</a:t>
            </a:r>
            <a:r>
              <a:rPr lang="pt-PT" sz="1600" smtClean="0"/>
              <a:t> </a:t>
            </a:r>
            <a:r>
              <a:rPr lang="pt-PT" sz="1600" b="1" smtClean="0"/>
              <a:t>processamento paralelo de streams </a:t>
            </a:r>
            <a:r>
              <a:rPr lang="pt-PT" sz="1600" smtClean="0"/>
              <a:t>usa </a:t>
            </a:r>
            <a:r>
              <a:rPr lang="pt-PT" sz="1600" b="1" smtClean="0">
                <a:solidFill>
                  <a:srgbClr val="C00000"/>
                </a:solidFill>
              </a:rPr>
              <a:t>ForkJoinPool</a:t>
            </a:r>
            <a:r>
              <a:rPr lang="pt-PT" sz="1600" smtClean="0"/>
              <a:t> comum que, </a:t>
            </a:r>
            <a:r>
              <a:rPr lang="pt-PT" sz="1600" b="1" smtClean="0"/>
              <a:t>por omissão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0070C0"/>
                </a:solidFill>
              </a:rPr>
              <a:t>cria um nº de threads igual ao nº de processadores disponíveis - 1 (</a:t>
            </a:r>
            <a:r>
              <a:rPr lang="pt-PT" sz="1600" b="1" smtClean="0"/>
              <a:t>a outra é a thread main</a:t>
            </a:r>
            <a:r>
              <a:rPr lang="pt-PT" sz="1600" b="1" smtClean="0">
                <a:solidFill>
                  <a:srgbClr val="0070C0"/>
                </a:solidFill>
              </a:rPr>
              <a:t>)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/>
              <a:t> </a:t>
            </a:r>
            <a:r>
              <a:rPr lang="pt-PT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b="1" smtClean="0"/>
              <a:t>  FORK/JOIN E STREAMS PARALELAS DE JAVA</a:t>
            </a:r>
            <a:endParaRPr lang="pt-PT" b="1"/>
          </a:p>
        </p:txBody>
      </p:sp>
      <p:sp>
        <p:nvSpPr>
          <p:cNvPr id="20" name="CaixaDeTexto 19"/>
          <p:cNvSpPr txBox="1"/>
          <p:nvPr/>
        </p:nvSpPr>
        <p:spPr>
          <a:xfrm>
            <a:off x="395536" y="213285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O código seguinte diz-nos exactamente o que se passa no nosso caso, pois é o código usado pela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ForkJoinPool</a:t>
            </a:r>
            <a:r>
              <a:rPr lang="pt-PT" sz="1600" smtClean="0">
                <a:sym typeface="Wingdings"/>
              </a:rPr>
              <a:t> para alocar os processadores às streams paralelas.</a:t>
            </a:r>
            <a:endParaRPr lang="pt-PT" sz="1600"/>
          </a:p>
        </p:txBody>
      </p:sp>
      <p:sp>
        <p:nvSpPr>
          <p:cNvPr id="23" name="CaixaDeTexto 22"/>
          <p:cNvSpPr txBox="1"/>
          <p:nvPr/>
        </p:nvSpPr>
        <p:spPr>
          <a:xfrm>
            <a:off x="683568" y="2924944"/>
            <a:ext cx="73448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out.println("CPUs: " + Runtime.getRuntime().availableProcessors());</a:t>
            </a:r>
          </a:p>
          <a:p>
            <a:r>
              <a:rPr lang="pt-PT" sz="12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ForkJoinPool fjPool = ForkJoinPool.commonPool();</a:t>
            </a:r>
          </a:p>
          <a:p>
            <a:r>
              <a:rPr lang="pt-PT" sz="12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out.println("Max. JVM Threads: " + fjPool.getParallelism());</a:t>
            </a:r>
          </a:p>
          <a:p>
            <a:r>
              <a:rPr lang="pt-PT" sz="12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out.println("Threads Potenciais: " + fjPool.getCommonPoolParallelism());  </a:t>
            </a:r>
          </a:p>
          <a:p>
            <a:r>
              <a:rPr lang="pt-PT" sz="12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out.println("Pool Size: " + fjPool.getPoolSize()); </a:t>
            </a:r>
            <a:endParaRPr lang="pt-PT" sz="1200" b="1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39552" y="422108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CPUs: 8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Max. JVM Threads: 7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Threads Potenciais: 7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Pool Size: 0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3967</Words>
  <Application>Microsoft Office PowerPoint</Application>
  <PresentationFormat>Apresentação no Ecrã (4:3)</PresentationFormat>
  <Paragraphs>618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385</cp:revision>
  <dcterms:created xsi:type="dcterms:W3CDTF">2017-11-14T03:39:31Z</dcterms:created>
  <dcterms:modified xsi:type="dcterms:W3CDTF">2018-01-11T15:41:03Z</dcterms:modified>
</cp:coreProperties>
</file>