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41" r:id="rId3"/>
    <p:sldId id="350" r:id="rId4"/>
    <p:sldId id="351" r:id="rId5"/>
    <p:sldId id="360" r:id="rId6"/>
    <p:sldId id="374" r:id="rId7"/>
    <p:sldId id="361" r:id="rId8"/>
    <p:sldId id="371" r:id="rId9"/>
    <p:sldId id="359" r:id="rId10"/>
    <p:sldId id="358" r:id="rId11"/>
    <p:sldId id="366" r:id="rId12"/>
    <p:sldId id="367" r:id="rId13"/>
    <p:sldId id="376" r:id="rId14"/>
    <p:sldId id="377" r:id="rId15"/>
    <p:sldId id="372" r:id="rId16"/>
    <p:sldId id="373" r:id="rId17"/>
    <p:sldId id="378" r:id="rId18"/>
    <p:sldId id="365" r:id="rId19"/>
    <p:sldId id="383" r:id="rId20"/>
    <p:sldId id="384" r:id="rId21"/>
    <p:sldId id="387" r:id="rId22"/>
    <p:sldId id="389" r:id="rId23"/>
    <p:sldId id="388" r:id="rId24"/>
    <p:sldId id="391" r:id="rId25"/>
    <p:sldId id="392" r:id="rId26"/>
    <p:sldId id="399" r:id="rId27"/>
    <p:sldId id="400" r:id="rId28"/>
  </p:sldIdLst>
  <p:sldSz cx="9144000" cy="6858000" type="screen4x3"/>
  <p:notesSz cx="6888163" cy="10020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Escuro 1 - Destaqu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4660"/>
  </p:normalViewPr>
  <p:slideViewPr>
    <p:cSldViewPr>
      <p:cViewPr varScale="1">
        <p:scale>
          <a:sx n="106" d="100"/>
          <a:sy n="106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2C821-8EA8-4225-8181-6CCCEEA8F4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509698C-2DA8-420A-83BC-8DE9E5F37177}">
      <dgm:prSet phldrT="[Texto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pt-PT" sz="14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ltc.stream()</a:t>
          </a:r>
          <a:endParaRPr lang="pt-PT" sz="1400" b="1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6A4D5AD8-C639-4E5E-B139-D54A6045DC26}" type="parTrans" cxnId="{2D8E8416-AFED-4E01-973B-30C073D43FD2}">
      <dgm:prSet/>
      <dgm:spPr/>
      <dgm:t>
        <a:bodyPr/>
        <a:lstStyle/>
        <a:p>
          <a:endParaRPr lang="pt-PT" sz="1400">
            <a:latin typeface="+mn-lt"/>
          </a:endParaRPr>
        </a:p>
      </dgm:t>
    </dgm:pt>
    <dgm:pt modelId="{363259EA-5C0A-45CF-BEAE-1F65116353A9}" type="sibTrans" cxnId="{2D8E8416-AFED-4E01-973B-30C073D43FD2}">
      <dgm:prSet/>
      <dgm:spPr/>
      <dgm:t>
        <a:bodyPr/>
        <a:lstStyle/>
        <a:p>
          <a:endParaRPr lang="pt-PT" sz="1400">
            <a:latin typeface="+mn-lt"/>
          </a:endParaRPr>
        </a:p>
      </dgm:t>
    </dgm:pt>
    <dgm:pt modelId="{82982323-1056-4D43-B467-4520A6AA4E13}">
      <dgm:prSet phldrT="[Texto]" custT="1"/>
      <dgm:spPr/>
      <dgm:t>
        <a:bodyPr/>
        <a:lstStyle/>
        <a:p>
          <a:r>
            <a:rPr lang="pt-PT" sz="1400" smtClean="0">
              <a:latin typeface="+mn-lt"/>
            </a:rPr>
            <a:t>  </a:t>
          </a:r>
          <a:r>
            <a:rPr lang="pt-PT" sz="1400" b="1" smtClean="0">
              <a:solidFill>
                <a:srgbClr val="C00000"/>
              </a:solidFill>
              <a:latin typeface="+mn-lt"/>
              <a:cs typeface="Courier New" pitchFamily="49" charset="0"/>
            </a:rPr>
            <a:t>List&lt;TransCaixa&gt;</a:t>
          </a:r>
          <a:r>
            <a:rPr lang="pt-PT" sz="1400" smtClean="0">
              <a:latin typeface="+mn-lt"/>
            </a:rPr>
            <a:t> é convertida em </a:t>
          </a:r>
          <a:r>
            <a:rPr lang="pt-PT" sz="1400" b="1" smtClean="0">
              <a:solidFill>
                <a:srgbClr val="C00000"/>
              </a:solidFill>
              <a:latin typeface="+mn-lt"/>
              <a:cs typeface="Courier New" pitchFamily="49" charset="0"/>
            </a:rPr>
            <a:t>Stream&lt;TransCaixa&gt;</a:t>
          </a:r>
          <a:r>
            <a:rPr lang="pt-PT" sz="1400" smtClean="0">
              <a:latin typeface="+mn-lt"/>
            </a:rPr>
            <a:t>;</a:t>
          </a:r>
          <a:endParaRPr lang="pt-PT" sz="1400">
            <a:latin typeface="+mn-lt"/>
          </a:endParaRPr>
        </a:p>
      </dgm:t>
    </dgm:pt>
    <dgm:pt modelId="{5C689600-5FD1-4408-8402-8454EF9E8518}" type="parTrans" cxnId="{79FBB717-6BD5-45C9-AD9F-E23008B1332E}">
      <dgm:prSet/>
      <dgm:spPr/>
      <dgm:t>
        <a:bodyPr/>
        <a:lstStyle/>
        <a:p>
          <a:endParaRPr lang="pt-PT" sz="1400">
            <a:latin typeface="+mn-lt"/>
          </a:endParaRPr>
        </a:p>
      </dgm:t>
    </dgm:pt>
    <dgm:pt modelId="{6A1E47DA-4231-45F1-A592-526E05D0314F}" type="sibTrans" cxnId="{79FBB717-6BD5-45C9-AD9F-E23008B1332E}">
      <dgm:prSet/>
      <dgm:spPr/>
      <dgm:t>
        <a:bodyPr/>
        <a:lstStyle/>
        <a:p>
          <a:endParaRPr lang="pt-PT" sz="1400">
            <a:latin typeface="+mn-lt"/>
          </a:endParaRPr>
        </a:p>
      </dgm:t>
    </dgm:pt>
    <dgm:pt modelId="{C70C01DD-1425-4E8E-B12A-B2BAE44A9565}">
      <dgm:prSet phldrT="[Texto]" custT="1"/>
      <dgm:spPr/>
      <dgm:t>
        <a:bodyPr/>
        <a:lstStyle/>
        <a:p>
          <a:r>
            <a:rPr lang="pt-PT" sz="1400" smtClean="0">
              <a:latin typeface="+mn-lt"/>
            </a:rPr>
            <a:t>  Agora temos que aplicar uma transformação que converta uma </a:t>
          </a:r>
          <a:r>
            <a:rPr lang="pt-PT" sz="1400" b="1" smtClean="0">
              <a:latin typeface="+mn-lt"/>
              <a:cs typeface="Courier New" pitchFamily="49" charset="0"/>
            </a:rPr>
            <a:t>TransCaixa</a:t>
          </a:r>
          <a:r>
            <a:rPr lang="pt-PT" sz="1400" smtClean="0">
              <a:latin typeface="+mn-lt"/>
            </a:rPr>
            <a:t> num </a:t>
          </a:r>
          <a:r>
            <a:rPr lang="pt-PT" sz="1400" b="1" smtClean="0">
              <a:latin typeface="+mn-lt"/>
              <a:cs typeface="Courier New" pitchFamily="49" charset="0"/>
            </a:rPr>
            <a:t>Double</a:t>
          </a:r>
          <a:r>
            <a:rPr lang="pt-PT" sz="1400" smtClean="0">
              <a:latin typeface="+mn-lt"/>
            </a:rPr>
            <a:t>;</a:t>
          </a:r>
          <a:endParaRPr lang="pt-PT" sz="1400">
            <a:latin typeface="+mn-lt"/>
          </a:endParaRPr>
        </a:p>
      </dgm:t>
    </dgm:pt>
    <dgm:pt modelId="{0E111262-0B25-4099-A03C-E09DAC0E99EB}" type="parTrans" cxnId="{DC634620-6D83-42F6-9E1C-A2516AE6E3C6}">
      <dgm:prSet/>
      <dgm:spPr/>
      <dgm:t>
        <a:bodyPr/>
        <a:lstStyle/>
        <a:p>
          <a:endParaRPr lang="pt-PT" sz="1400">
            <a:latin typeface="+mn-lt"/>
          </a:endParaRPr>
        </a:p>
      </dgm:t>
    </dgm:pt>
    <dgm:pt modelId="{42D273FE-461D-44A5-8F64-6D7B5C28D5CB}" type="sibTrans" cxnId="{DC634620-6D83-42F6-9E1C-A2516AE6E3C6}">
      <dgm:prSet/>
      <dgm:spPr/>
      <dgm:t>
        <a:bodyPr/>
        <a:lstStyle/>
        <a:p>
          <a:endParaRPr lang="pt-PT" sz="1400">
            <a:latin typeface="+mn-lt"/>
          </a:endParaRPr>
        </a:p>
      </dgm:t>
    </dgm:pt>
    <dgm:pt modelId="{A87546D3-6275-4D53-940E-5CCB6FD7C34C}">
      <dgm:prSet phldrT="[Texto]" custT="1"/>
      <dgm:spPr/>
      <dgm:t>
        <a:bodyPr/>
        <a:lstStyle/>
        <a:p>
          <a:r>
            <a:rPr lang="pt-PT" sz="1400" smtClean="0">
              <a:latin typeface="+mn-lt"/>
            </a:rPr>
            <a:t> Temos </a:t>
          </a:r>
          <a:r>
            <a:rPr lang="pt-PT" sz="1400" b="1" smtClean="0">
              <a:solidFill>
                <a:srgbClr val="C00000"/>
              </a:solidFill>
              <a:latin typeface="+mn-lt"/>
            </a:rPr>
            <a:t>map(Function&lt;T, R&gt; m)</a:t>
          </a:r>
          <a:r>
            <a:rPr lang="pt-PT" sz="1400" smtClean="0">
              <a:solidFill>
                <a:srgbClr val="C00000"/>
              </a:solidFill>
              <a:latin typeface="+mn-lt"/>
            </a:rPr>
            <a:t> </a:t>
          </a:r>
          <a:r>
            <a:rPr lang="pt-PT" sz="1400" smtClean="0">
              <a:latin typeface="+mn-lt"/>
            </a:rPr>
            <a:t>e podemos usar Lambdas; Mas também:</a:t>
          </a:r>
          <a:endParaRPr lang="pt-PT" sz="1400">
            <a:latin typeface="+mn-lt"/>
          </a:endParaRPr>
        </a:p>
      </dgm:t>
    </dgm:pt>
    <dgm:pt modelId="{AA9DC403-A79A-466F-9C86-B916933B94A0}" type="parTrans" cxnId="{D439AC2F-86F1-48B8-B553-2ABE8D775BF8}">
      <dgm:prSet/>
      <dgm:spPr/>
      <dgm:t>
        <a:bodyPr/>
        <a:lstStyle/>
        <a:p>
          <a:endParaRPr lang="pt-PT" sz="1400">
            <a:latin typeface="+mn-lt"/>
          </a:endParaRPr>
        </a:p>
      </dgm:t>
    </dgm:pt>
    <dgm:pt modelId="{0953B5C2-E564-4A46-88B6-D6863BD6FB70}" type="sibTrans" cxnId="{D439AC2F-86F1-48B8-B553-2ABE8D775BF8}">
      <dgm:prSet/>
      <dgm:spPr/>
      <dgm:t>
        <a:bodyPr/>
        <a:lstStyle/>
        <a:p>
          <a:endParaRPr lang="pt-PT" sz="1400">
            <a:latin typeface="+mn-lt"/>
          </a:endParaRPr>
        </a:p>
      </dgm:t>
    </dgm:pt>
    <dgm:pt modelId="{A3FFF30A-5CCD-4C04-8D97-6503D6237C28}">
      <dgm:prSet phldrT="[Texto]" custT="1"/>
      <dgm:spPr>
        <a:solidFill>
          <a:schemeClr val="bg1"/>
        </a:solidFill>
      </dgm:spPr>
      <dgm:t>
        <a:bodyPr/>
        <a:lstStyle/>
        <a:p>
          <a:r>
            <a:rPr lang="pt-PT" sz="1400" smtClean="0"/>
            <a:t>Temos como resultado uma </a:t>
          </a:r>
          <a:r>
            <a:rPr lang="pt-PT" sz="1400" b="1" smtClean="0">
              <a:solidFill>
                <a:srgbClr val="002060"/>
              </a:solidFill>
            </a:rPr>
            <a:t>DoubleStream</a:t>
          </a:r>
          <a:r>
            <a:rPr lang="pt-PT" sz="1400" smtClean="0"/>
            <a:t>;</a:t>
          </a:r>
          <a:endParaRPr lang="pt-PT" sz="1400"/>
        </a:p>
      </dgm:t>
    </dgm:pt>
    <dgm:pt modelId="{680FF66F-80D0-4E5D-989D-511BBA2AA2BF}" type="parTrans" cxnId="{60B5B41C-BC6B-4BAA-BD95-4D9B3D0D3A4A}">
      <dgm:prSet/>
      <dgm:spPr/>
      <dgm:t>
        <a:bodyPr/>
        <a:lstStyle/>
        <a:p>
          <a:endParaRPr lang="pt-PT"/>
        </a:p>
      </dgm:t>
    </dgm:pt>
    <dgm:pt modelId="{14783CC1-9E3D-4BB3-BCF1-452311A6423D}" type="sibTrans" cxnId="{60B5B41C-BC6B-4BAA-BD95-4D9B3D0D3A4A}">
      <dgm:prSet/>
      <dgm:spPr/>
      <dgm:t>
        <a:bodyPr/>
        <a:lstStyle/>
        <a:p>
          <a:endParaRPr lang="pt-PT"/>
        </a:p>
      </dgm:t>
    </dgm:pt>
    <dgm:pt modelId="{19E550DB-5552-4990-BB34-F0FC0359E892}">
      <dgm:prSet phldrT="[Texto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pt-PT" sz="1400" smtClean="0">
              <a:solidFill>
                <a:schemeClr val="tx1"/>
              </a:solidFill>
              <a:latin typeface="+mn-lt"/>
            </a:rPr>
            <a:t> .</a:t>
          </a:r>
          <a:r>
            <a:rPr lang="pt-PT" sz="14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reduce(0.0, (v1, v2) -&gt; v1 + v2); </a:t>
          </a:r>
          <a:r>
            <a:rPr lang="pt-PT" sz="14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rPr>
            <a:t></a:t>
          </a:r>
          <a:r>
            <a:rPr lang="pt-PT" sz="14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Symbol"/>
            </a:rPr>
            <a:t> .sum();</a:t>
          </a:r>
          <a:endParaRPr lang="pt-PT" b="1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4398A6C4-ABBE-4435-83A6-4BD4F5369345}" type="parTrans" cxnId="{EE537DE5-69C8-4DF5-8AC8-CC05882B76E2}">
      <dgm:prSet/>
      <dgm:spPr/>
      <dgm:t>
        <a:bodyPr/>
        <a:lstStyle/>
        <a:p>
          <a:endParaRPr lang="pt-PT"/>
        </a:p>
      </dgm:t>
    </dgm:pt>
    <dgm:pt modelId="{E63912DF-091A-49CC-83FE-2831094FDB09}" type="sibTrans" cxnId="{EE537DE5-69C8-4DF5-8AC8-CC05882B76E2}">
      <dgm:prSet/>
      <dgm:spPr/>
      <dgm:t>
        <a:bodyPr/>
        <a:lstStyle/>
        <a:p>
          <a:endParaRPr lang="pt-PT"/>
        </a:p>
      </dgm:t>
    </dgm:pt>
    <dgm:pt modelId="{4FBE1BBD-419D-46B4-AD94-DC05B78BBF9F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pt-PT" sz="1400" b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.mapToDouble(TransCaixa::getValor)</a:t>
          </a:r>
          <a:endParaRPr lang="pt-PT" sz="1400">
            <a:solidFill>
              <a:schemeClr val="tx1"/>
            </a:solidFill>
          </a:endParaRPr>
        </a:p>
      </dgm:t>
    </dgm:pt>
    <dgm:pt modelId="{19A1BF86-7196-426B-983D-C62B0B3CC41D}" type="parTrans" cxnId="{0EDE0AA0-8ED0-4A0D-8308-D4F28AA137DD}">
      <dgm:prSet/>
      <dgm:spPr/>
      <dgm:t>
        <a:bodyPr/>
        <a:lstStyle/>
        <a:p>
          <a:endParaRPr lang="pt-PT"/>
        </a:p>
      </dgm:t>
    </dgm:pt>
    <dgm:pt modelId="{6D3ABB62-2C00-492E-9DC3-5C338C36FD7A}" type="sibTrans" cxnId="{0EDE0AA0-8ED0-4A0D-8308-D4F28AA137DD}">
      <dgm:prSet/>
      <dgm:spPr/>
      <dgm:t>
        <a:bodyPr/>
        <a:lstStyle/>
        <a:p>
          <a:endParaRPr lang="pt-PT"/>
        </a:p>
      </dgm:t>
    </dgm:pt>
    <dgm:pt modelId="{F8408950-A5EF-43C4-B24A-8AB93B5E1908}">
      <dgm:prSet phldrT="[Texto]" custT="1"/>
      <dgm:spPr>
        <a:solidFill>
          <a:schemeClr val="bg1"/>
        </a:solidFill>
      </dgm:spPr>
      <dgm:t>
        <a:bodyPr/>
        <a:lstStyle/>
        <a:p>
          <a:r>
            <a:rPr lang="pt-PT" sz="1400" smtClean="0"/>
            <a:t>Podemos usar uma redução óbvia cf. </a:t>
          </a:r>
          <a:r>
            <a:rPr lang="pt-PT" sz="1400" b="1" smtClean="0">
              <a:solidFill>
                <a:srgbClr val="002060"/>
              </a:solidFill>
            </a:rPr>
            <a:t>reduce(T ident, DoubleBinaryOperator accum)</a:t>
          </a:r>
          <a:r>
            <a:rPr lang="pt-PT" sz="1400" b="0" smtClean="0">
              <a:solidFill>
                <a:srgbClr val="002060"/>
              </a:solidFill>
            </a:rPr>
            <a:t>; Mas e</a:t>
          </a:r>
          <a:r>
            <a:rPr lang="pt-PT" sz="1400" smtClean="0"/>
            <a:t>xiste em </a:t>
          </a:r>
          <a:r>
            <a:rPr lang="pt-PT" sz="1400" b="1" smtClean="0">
              <a:solidFill>
                <a:srgbClr val="002060"/>
              </a:solidFill>
            </a:rPr>
            <a:t>DoubleStream </a:t>
          </a:r>
          <a:r>
            <a:rPr lang="pt-PT" sz="1400" smtClean="0"/>
            <a:t>a operação </a:t>
          </a:r>
          <a:r>
            <a:rPr lang="pt-PT" sz="1400" b="1" smtClean="0">
              <a:solidFill>
                <a:srgbClr val="002060"/>
              </a:solidFill>
            </a:rPr>
            <a:t>sum()  </a:t>
          </a:r>
          <a:r>
            <a:rPr lang="pt-PT" sz="1400" b="0" smtClean="0">
              <a:solidFill>
                <a:srgbClr val="002060"/>
              </a:solidFill>
            </a:rPr>
            <a:t>que faz o mesmo</a:t>
          </a:r>
          <a:r>
            <a:rPr lang="pt-PT" sz="1400" b="1" smtClean="0">
              <a:solidFill>
                <a:srgbClr val="002060"/>
              </a:solidFill>
            </a:rPr>
            <a:t>.</a:t>
          </a:r>
          <a:r>
            <a:rPr lang="pt-PT" sz="1400" smtClean="0"/>
            <a:t> </a:t>
          </a:r>
          <a:endParaRPr lang="pt-PT" sz="1400" b="0">
            <a:solidFill>
              <a:srgbClr val="002060"/>
            </a:solidFill>
          </a:endParaRPr>
        </a:p>
      </dgm:t>
    </dgm:pt>
    <dgm:pt modelId="{AC257920-009B-440A-BDD3-A039FDF7453F}" type="parTrans" cxnId="{C9FCB363-A6B0-407E-A503-7953196EFE9E}">
      <dgm:prSet/>
      <dgm:spPr/>
      <dgm:t>
        <a:bodyPr/>
        <a:lstStyle/>
        <a:p>
          <a:endParaRPr lang="pt-PT"/>
        </a:p>
      </dgm:t>
    </dgm:pt>
    <dgm:pt modelId="{1E3B3CF9-D5B0-4F1C-8835-56B376DE5337}" type="sibTrans" cxnId="{C9FCB363-A6B0-407E-A503-7953196EFE9E}">
      <dgm:prSet/>
      <dgm:spPr/>
      <dgm:t>
        <a:bodyPr/>
        <a:lstStyle/>
        <a:p>
          <a:endParaRPr lang="pt-PT"/>
        </a:p>
      </dgm:t>
    </dgm:pt>
    <dgm:pt modelId="{709E82D8-AF34-41A0-8433-F49366ABF74A}" type="pres">
      <dgm:prSet presAssocID="{F132C821-8EA8-4225-8181-6CCCEEA8F4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06B9D99E-9E9D-4921-B6E9-3666CEB6FC09}" type="pres">
      <dgm:prSet presAssocID="{9509698C-2DA8-420A-83BC-8DE9E5F371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6B5AC8B-8BFD-47D7-A9E8-CBDBB925AB7F}" type="pres">
      <dgm:prSet presAssocID="{9509698C-2DA8-420A-83BC-8DE9E5F3717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5CE5EA8-0FA2-4033-AC3E-CABCEFE5EB5F}" type="pres">
      <dgm:prSet presAssocID="{4FBE1BBD-419D-46B4-AD94-DC05B78BBF9F}" presName="parentText" presStyleLbl="node1" presStyleIdx="1" presStyleCnt="3" custLinFactNeighborY="9001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1FD3A25-EB40-4E10-8A10-C984FB06D163}" type="pres">
      <dgm:prSet presAssocID="{4FBE1BBD-419D-46B4-AD94-DC05B78BBF9F}" presName="childText" presStyleLbl="revTx" presStyleIdx="1" presStyleCnt="2" custLinFactNeighborX="-1172" custLinFactNeighborY="1725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98FF75B-5C54-43C9-8ECE-C2F9679606A7}" type="pres">
      <dgm:prSet presAssocID="{19E550DB-5552-4990-BB34-F0FC0359E892}" presName="parentText" presStyleLbl="node1" presStyleIdx="2" presStyleCnt="3" custLinFactNeighborY="1602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839E3B6-264A-46C6-85D2-A7A5A2DD9985}" type="presOf" srcId="{F8408950-A5EF-43C4-B24A-8AB93B5E1908}" destId="{01FD3A25-EB40-4E10-8A10-C984FB06D163}" srcOrd="0" destOrd="1" presId="urn:microsoft.com/office/officeart/2005/8/layout/vList2"/>
    <dgm:cxn modelId="{A46C6787-DE86-4983-B7E5-E9B66B03FEC3}" type="presOf" srcId="{9509698C-2DA8-420A-83BC-8DE9E5F37177}" destId="{06B9D99E-9E9D-4921-B6E9-3666CEB6FC09}" srcOrd="0" destOrd="0" presId="urn:microsoft.com/office/officeart/2005/8/layout/vList2"/>
    <dgm:cxn modelId="{EE537DE5-69C8-4DF5-8AC8-CC05882B76E2}" srcId="{F132C821-8EA8-4225-8181-6CCCEEA8F412}" destId="{19E550DB-5552-4990-BB34-F0FC0359E892}" srcOrd="2" destOrd="0" parTransId="{4398A6C4-ABBE-4435-83A6-4BD4F5369345}" sibTransId="{E63912DF-091A-49CC-83FE-2831094FDB09}"/>
    <dgm:cxn modelId="{79FBB717-6BD5-45C9-AD9F-E23008B1332E}" srcId="{9509698C-2DA8-420A-83BC-8DE9E5F37177}" destId="{82982323-1056-4D43-B467-4520A6AA4E13}" srcOrd="0" destOrd="0" parTransId="{5C689600-5FD1-4408-8402-8454EF9E8518}" sibTransId="{6A1E47DA-4231-45F1-A592-526E05D0314F}"/>
    <dgm:cxn modelId="{C9FCB363-A6B0-407E-A503-7953196EFE9E}" srcId="{4FBE1BBD-419D-46B4-AD94-DC05B78BBF9F}" destId="{F8408950-A5EF-43C4-B24A-8AB93B5E1908}" srcOrd="1" destOrd="0" parTransId="{AC257920-009B-440A-BDD3-A039FDF7453F}" sibTransId="{1E3B3CF9-D5B0-4F1C-8835-56B376DE5337}"/>
    <dgm:cxn modelId="{10A7CB25-FEAB-4CBB-9FF9-38502E440B47}" type="presOf" srcId="{19E550DB-5552-4990-BB34-F0FC0359E892}" destId="{098FF75B-5C54-43C9-8ECE-C2F9679606A7}" srcOrd="0" destOrd="0" presId="urn:microsoft.com/office/officeart/2005/8/layout/vList2"/>
    <dgm:cxn modelId="{60B5B41C-BC6B-4BAA-BD95-4D9B3D0D3A4A}" srcId="{4FBE1BBD-419D-46B4-AD94-DC05B78BBF9F}" destId="{A3FFF30A-5CCD-4C04-8D97-6503D6237C28}" srcOrd="0" destOrd="0" parTransId="{680FF66F-80D0-4E5D-989D-511BBA2AA2BF}" sibTransId="{14783CC1-9E3D-4BB3-BCF1-452311A6423D}"/>
    <dgm:cxn modelId="{F764B6D9-4A35-420D-AC30-546BDE2A9425}" type="presOf" srcId="{82982323-1056-4D43-B467-4520A6AA4E13}" destId="{A6B5AC8B-8BFD-47D7-A9E8-CBDBB925AB7F}" srcOrd="0" destOrd="0" presId="urn:microsoft.com/office/officeart/2005/8/layout/vList2"/>
    <dgm:cxn modelId="{06638E2E-3B9F-4B15-94BF-24A96F85EF5D}" type="presOf" srcId="{A3FFF30A-5CCD-4C04-8D97-6503D6237C28}" destId="{01FD3A25-EB40-4E10-8A10-C984FB06D163}" srcOrd="0" destOrd="0" presId="urn:microsoft.com/office/officeart/2005/8/layout/vList2"/>
    <dgm:cxn modelId="{5C69BAFD-72B0-4A45-BDC5-B9AC4E78B916}" type="presOf" srcId="{F132C821-8EA8-4225-8181-6CCCEEA8F412}" destId="{709E82D8-AF34-41A0-8433-F49366ABF74A}" srcOrd="0" destOrd="0" presId="urn:microsoft.com/office/officeart/2005/8/layout/vList2"/>
    <dgm:cxn modelId="{DC634620-6D83-42F6-9E1C-A2516AE6E3C6}" srcId="{9509698C-2DA8-420A-83BC-8DE9E5F37177}" destId="{C70C01DD-1425-4E8E-B12A-B2BAE44A9565}" srcOrd="1" destOrd="0" parTransId="{0E111262-0B25-4099-A03C-E09DAC0E99EB}" sibTransId="{42D273FE-461D-44A5-8F64-6D7B5C28D5CB}"/>
    <dgm:cxn modelId="{2D8E8416-AFED-4E01-973B-30C073D43FD2}" srcId="{F132C821-8EA8-4225-8181-6CCCEEA8F412}" destId="{9509698C-2DA8-420A-83BC-8DE9E5F37177}" srcOrd="0" destOrd="0" parTransId="{6A4D5AD8-C639-4E5E-B139-D54A6045DC26}" sibTransId="{363259EA-5C0A-45CF-BEAE-1F65116353A9}"/>
    <dgm:cxn modelId="{0EDE0AA0-8ED0-4A0D-8308-D4F28AA137DD}" srcId="{F132C821-8EA8-4225-8181-6CCCEEA8F412}" destId="{4FBE1BBD-419D-46B4-AD94-DC05B78BBF9F}" srcOrd="1" destOrd="0" parTransId="{19A1BF86-7196-426B-983D-C62B0B3CC41D}" sibTransId="{6D3ABB62-2C00-492E-9DC3-5C338C36FD7A}"/>
    <dgm:cxn modelId="{D439AC2F-86F1-48B8-B553-2ABE8D775BF8}" srcId="{9509698C-2DA8-420A-83BC-8DE9E5F37177}" destId="{A87546D3-6275-4D53-940E-5CCB6FD7C34C}" srcOrd="2" destOrd="0" parTransId="{AA9DC403-A79A-466F-9C86-B916933B94A0}" sibTransId="{0953B5C2-E564-4A46-88B6-D6863BD6FB70}"/>
    <dgm:cxn modelId="{60BAB201-E6CE-418E-B4B8-1B2EB1C27161}" type="presOf" srcId="{C70C01DD-1425-4E8E-B12A-B2BAE44A9565}" destId="{A6B5AC8B-8BFD-47D7-A9E8-CBDBB925AB7F}" srcOrd="0" destOrd="1" presId="urn:microsoft.com/office/officeart/2005/8/layout/vList2"/>
    <dgm:cxn modelId="{471AE018-7BBB-4F5A-B126-A0833EEA8698}" type="presOf" srcId="{4FBE1BBD-419D-46B4-AD94-DC05B78BBF9F}" destId="{55CE5EA8-0FA2-4033-AC3E-CABCEFE5EB5F}" srcOrd="0" destOrd="0" presId="urn:microsoft.com/office/officeart/2005/8/layout/vList2"/>
    <dgm:cxn modelId="{5E026ED8-210F-4D83-A6B3-0B62E3323FF7}" type="presOf" srcId="{A87546D3-6275-4D53-940E-5CCB6FD7C34C}" destId="{A6B5AC8B-8BFD-47D7-A9E8-CBDBB925AB7F}" srcOrd="0" destOrd="2" presId="urn:microsoft.com/office/officeart/2005/8/layout/vList2"/>
    <dgm:cxn modelId="{86811B13-A015-4164-9363-1851BB7F42D2}" type="presParOf" srcId="{709E82D8-AF34-41A0-8433-F49366ABF74A}" destId="{06B9D99E-9E9D-4921-B6E9-3666CEB6FC09}" srcOrd="0" destOrd="0" presId="urn:microsoft.com/office/officeart/2005/8/layout/vList2"/>
    <dgm:cxn modelId="{09550F15-A384-4AA4-A8B6-E56CD2004A62}" type="presParOf" srcId="{709E82D8-AF34-41A0-8433-F49366ABF74A}" destId="{A6B5AC8B-8BFD-47D7-A9E8-CBDBB925AB7F}" srcOrd="1" destOrd="0" presId="urn:microsoft.com/office/officeart/2005/8/layout/vList2"/>
    <dgm:cxn modelId="{FBFEB551-A9B8-4BF6-BB9E-74643EA9F009}" type="presParOf" srcId="{709E82D8-AF34-41A0-8433-F49366ABF74A}" destId="{55CE5EA8-0FA2-4033-AC3E-CABCEFE5EB5F}" srcOrd="2" destOrd="0" presId="urn:microsoft.com/office/officeart/2005/8/layout/vList2"/>
    <dgm:cxn modelId="{E721189D-ABF2-44CD-9BBB-43D671747E9B}" type="presParOf" srcId="{709E82D8-AF34-41A0-8433-F49366ABF74A}" destId="{01FD3A25-EB40-4E10-8A10-C984FB06D163}" srcOrd="3" destOrd="0" presId="urn:microsoft.com/office/officeart/2005/8/layout/vList2"/>
    <dgm:cxn modelId="{915F0E11-A9F0-427F-8ACE-A1233D102D06}" type="presParOf" srcId="{709E82D8-AF34-41A0-8433-F49366ABF74A}" destId="{098FF75B-5C54-43C9-8ECE-C2F9679606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B9D99E-9E9D-4921-B6E9-3666CEB6FC09}">
      <dsp:nvSpPr>
        <dsp:cNvPr id="0" name=""/>
        <dsp:cNvSpPr/>
      </dsp:nvSpPr>
      <dsp:spPr>
        <a:xfrm>
          <a:off x="0" y="37201"/>
          <a:ext cx="6096000" cy="35568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ltc.stream()</a:t>
          </a:r>
          <a:endParaRPr lang="pt-PT" sz="1400" b="1" kern="120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0" y="37201"/>
        <a:ext cx="6096000" cy="355680"/>
      </dsp:txXfrm>
    </dsp:sp>
    <dsp:sp modelId="{A6B5AC8B-8BFD-47D7-A9E8-CBDBB925AB7F}">
      <dsp:nvSpPr>
        <dsp:cNvPr id="0" name=""/>
        <dsp:cNvSpPr/>
      </dsp:nvSpPr>
      <dsp:spPr>
        <a:xfrm>
          <a:off x="0" y="392881"/>
          <a:ext cx="6096000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1400" kern="1200" smtClean="0">
              <a:latin typeface="+mn-lt"/>
            </a:rPr>
            <a:t>  </a:t>
          </a:r>
          <a:r>
            <a:rPr lang="pt-PT" sz="1400" b="1" kern="1200" smtClean="0">
              <a:solidFill>
                <a:srgbClr val="C00000"/>
              </a:solidFill>
              <a:latin typeface="+mn-lt"/>
              <a:cs typeface="Courier New" pitchFamily="49" charset="0"/>
            </a:rPr>
            <a:t>List&lt;TransCaixa&gt;</a:t>
          </a:r>
          <a:r>
            <a:rPr lang="pt-PT" sz="1400" kern="1200" smtClean="0">
              <a:latin typeface="+mn-lt"/>
            </a:rPr>
            <a:t> é convertida em </a:t>
          </a:r>
          <a:r>
            <a:rPr lang="pt-PT" sz="1400" b="1" kern="1200" smtClean="0">
              <a:solidFill>
                <a:srgbClr val="C00000"/>
              </a:solidFill>
              <a:latin typeface="+mn-lt"/>
              <a:cs typeface="Courier New" pitchFamily="49" charset="0"/>
            </a:rPr>
            <a:t>Stream&lt;TransCaixa&gt;</a:t>
          </a:r>
          <a:r>
            <a:rPr lang="pt-PT" sz="1400" kern="1200" smtClean="0">
              <a:latin typeface="+mn-lt"/>
            </a:rPr>
            <a:t>;</a:t>
          </a:r>
          <a:endParaRPr lang="pt-PT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1400" kern="1200" smtClean="0">
              <a:latin typeface="+mn-lt"/>
            </a:rPr>
            <a:t>  Agora temos que aplicar uma transformação que converta uma </a:t>
          </a:r>
          <a:r>
            <a:rPr lang="pt-PT" sz="1400" b="1" kern="1200" smtClean="0">
              <a:latin typeface="+mn-lt"/>
              <a:cs typeface="Courier New" pitchFamily="49" charset="0"/>
            </a:rPr>
            <a:t>TransCaixa</a:t>
          </a:r>
          <a:r>
            <a:rPr lang="pt-PT" sz="1400" kern="1200" smtClean="0">
              <a:latin typeface="+mn-lt"/>
            </a:rPr>
            <a:t> num </a:t>
          </a:r>
          <a:r>
            <a:rPr lang="pt-PT" sz="1400" b="1" kern="1200" smtClean="0">
              <a:latin typeface="+mn-lt"/>
              <a:cs typeface="Courier New" pitchFamily="49" charset="0"/>
            </a:rPr>
            <a:t>Double</a:t>
          </a:r>
          <a:r>
            <a:rPr lang="pt-PT" sz="1400" kern="1200" smtClean="0">
              <a:latin typeface="+mn-lt"/>
            </a:rPr>
            <a:t>;</a:t>
          </a:r>
          <a:endParaRPr lang="pt-PT" sz="1400" kern="1200">
            <a:latin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1400" kern="1200" smtClean="0">
              <a:latin typeface="+mn-lt"/>
            </a:rPr>
            <a:t> Temos </a:t>
          </a:r>
          <a:r>
            <a:rPr lang="pt-PT" sz="1400" b="1" kern="1200" smtClean="0">
              <a:solidFill>
                <a:srgbClr val="C00000"/>
              </a:solidFill>
              <a:latin typeface="+mn-lt"/>
            </a:rPr>
            <a:t>map(Function&lt;T, R&gt; m)</a:t>
          </a:r>
          <a:r>
            <a:rPr lang="pt-PT" sz="1400" kern="1200" smtClean="0">
              <a:solidFill>
                <a:srgbClr val="C00000"/>
              </a:solidFill>
              <a:latin typeface="+mn-lt"/>
            </a:rPr>
            <a:t> </a:t>
          </a:r>
          <a:r>
            <a:rPr lang="pt-PT" sz="1400" kern="1200" smtClean="0">
              <a:latin typeface="+mn-lt"/>
            </a:rPr>
            <a:t>e podemos usar Lambdas; Mas também:</a:t>
          </a:r>
          <a:endParaRPr lang="pt-PT" sz="1400" kern="1200">
            <a:latin typeface="+mn-lt"/>
          </a:endParaRPr>
        </a:p>
      </dsp:txBody>
      <dsp:txXfrm>
        <a:off x="0" y="392881"/>
        <a:ext cx="6096000" cy="904590"/>
      </dsp:txXfrm>
    </dsp:sp>
    <dsp:sp modelId="{55CE5EA8-0FA2-4033-AC3E-CABCEFE5EB5F}">
      <dsp:nvSpPr>
        <dsp:cNvPr id="0" name=""/>
        <dsp:cNvSpPr/>
      </dsp:nvSpPr>
      <dsp:spPr>
        <a:xfrm>
          <a:off x="0" y="1357653"/>
          <a:ext cx="6096000" cy="35568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.mapToDouble(TransCaixa::getValor)</a:t>
          </a:r>
          <a:endParaRPr lang="pt-PT" sz="1400" kern="1200">
            <a:solidFill>
              <a:schemeClr val="tx1"/>
            </a:solidFill>
          </a:endParaRPr>
        </a:p>
      </dsp:txBody>
      <dsp:txXfrm>
        <a:off x="0" y="1357653"/>
        <a:ext cx="6096000" cy="355680"/>
      </dsp:txXfrm>
    </dsp:sp>
    <dsp:sp modelId="{01FD3A25-EB40-4E10-8A10-C984FB06D163}">
      <dsp:nvSpPr>
        <dsp:cNvPr id="0" name=""/>
        <dsp:cNvSpPr/>
      </dsp:nvSpPr>
      <dsp:spPr>
        <a:xfrm>
          <a:off x="0" y="1714510"/>
          <a:ext cx="6096000" cy="668609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1400" kern="1200" smtClean="0"/>
            <a:t>Temos como resultado uma </a:t>
          </a:r>
          <a:r>
            <a:rPr lang="pt-PT" sz="1400" b="1" kern="1200" smtClean="0">
              <a:solidFill>
                <a:srgbClr val="002060"/>
              </a:solidFill>
            </a:rPr>
            <a:t>DoubleStream</a:t>
          </a:r>
          <a:r>
            <a:rPr lang="pt-PT" sz="1400" kern="1200" smtClean="0"/>
            <a:t>;</a:t>
          </a:r>
          <a:endParaRPr lang="pt-PT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PT" sz="1400" kern="1200" smtClean="0"/>
            <a:t>Podemos usar uma redução óbvia cf. </a:t>
          </a:r>
          <a:r>
            <a:rPr lang="pt-PT" sz="1400" b="1" kern="1200" smtClean="0">
              <a:solidFill>
                <a:srgbClr val="002060"/>
              </a:solidFill>
            </a:rPr>
            <a:t>reduce(T ident, DoubleBinaryOperator accum)</a:t>
          </a:r>
          <a:r>
            <a:rPr lang="pt-PT" sz="1400" b="0" kern="1200" smtClean="0">
              <a:solidFill>
                <a:srgbClr val="002060"/>
              </a:solidFill>
            </a:rPr>
            <a:t>; Mas e</a:t>
          </a:r>
          <a:r>
            <a:rPr lang="pt-PT" sz="1400" kern="1200" smtClean="0"/>
            <a:t>xiste em </a:t>
          </a:r>
          <a:r>
            <a:rPr lang="pt-PT" sz="1400" b="1" kern="1200" smtClean="0">
              <a:solidFill>
                <a:srgbClr val="002060"/>
              </a:solidFill>
            </a:rPr>
            <a:t>DoubleStream </a:t>
          </a:r>
          <a:r>
            <a:rPr lang="pt-PT" sz="1400" kern="1200" smtClean="0"/>
            <a:t>a operação </a:t>
          </a:r>
          <a:r>
            <a:rPr lang="pt-PT" sz="1400" b="1" kern="1200" smtClean="0">
              <a:solidFill>
                <a:srgbClr val="002060"/>
              </a:solidFill>
            </a:rPr>
            <a:t>sum()  </a:t>
          </a:r>
          <a:r>
            <a:rPr lang="pt-PT" sz="1400" b="0" kern="1200" smtClean="0">
              <a:solidFill>
                <a:srgbClr val="002060"/>
              </a:solidFill>
            </a:rPr>
            <a:t>que faz o mesmo</a:t>
          </a:r>
          <a:r>
            <a:rPr lang="pt-PT" sz="1400" b="1" kern="1200" smtClean="0">
              <a:solidFill>
                <a:srgbClr val="002060"/>
              </a:solidFill>
            </a:rPr>
            <a:t>.</a:t>
          </a:r>
          <a:r>
            <a:rPr lang="pt-PT" sz="1400" kern="1200" smtClean="0"/>
            <a:t> </a:t>
          </a:r>
          <a:endParaRPr lang="pt-PT" sz="1400" b="0" kern="1200">
            <a:solidFill>
              <a:srgbClr val="002060"/>
            </a:solidFill>
          </a:endParaRPr>
        </a:p>
      </dsp:txBody>
      <dsp:txXfrm>
        <a:off x="0" y="1714510"/>
        <a:ext cx="6096000" cy="668609"/>
      </dsp:txXfrm>
    </dsp:sp>
    <dsp:sp modelId="{098FF75B-5C54-43C9-8ECE-C2F9679606A7}">
      <dsp:nvSpPr>
        <dsp:cNvPr id="0" name=""/>
        <dsp:cNvSpPr/>
      </dsp:nvSpPr>
      <dsp:spPr>
        <a:xfrm>
          <a:off x="0" y="2358964"/>
          <a:ext cx="6096000" cy="35568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smtClean="0">
              <a:solidFill>
                <a:schemeClr val="tx1"/>
              </a:solidFill>
              <a:latin typeface="+mn-lt"/>
            </a:rPr>
            <a:t> .</a:t>
          </a:r>
          <a:r>
            <a:rPr lang="pt-PT" sz="1400" b="1" kern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reduce(0.0, (v1, v2) -&gt; v1 + v2); </a:t>
          </a:r>
          <a:r>
            <a:rPr lang="pt-PT" sz="1400" b="1" kern="120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rPr>
            <a:t></a:t>
          </a:r>
          <a:r>
            <a:rPr lang="pt-PT" sz="1400" b="1" kern="120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Symbol"/>
            </a:rPr>
            <a:t> .sum();</a:t>
          </a:r>
          <a:endParaRPr lang="pt-PT" b="1" kern="120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0" y="2358964"/>
        <a:ext cx="6096000" cy="35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71E4-7420-47BB-8749-B9013D1536D3}" type="datetimeFigureOut">
              <a:rPr lang="pt-PT" smtClean="0"/>
              <a:pPr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lambda-java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1571612"/>
            <a:ext cx="3141021" cy="30718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857620" y="2142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Processamento de Dados com </a:t>
            </a:r>
            <a:r>
              <a:rPr lang="pt-PT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Streams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 de JAVA </a:t>
            </a:r>
            <a:endParaRPr lang="pt-PT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28860" y="600076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smtClean="0">
                <a:solidFill>
                  <a:srgbClr val="002060"/>
                </a:solidFill>
                <a:latin typeface="Arial Rounded MT Bold" pitchFamily="34" charset="0"/>
              </a:rPr>
              <a:t>EXERCÍCIOS PRÁTICOS – PARTE I</a:t>
            </a:r>
            <a:endParaRPr lang="pt-PT" b="1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9" name="Imagem 18" descr="toptal-blog-image-1439305042670-c31198c149c1eb8c8d49d32bc8bc9a9e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76" y="1214422"/>
            <a:ext cx="3786214" cy="378030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071538" y="5286388"/>
            <a:ext cx="74295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mtClean="0">
                <a:latin typeface="Arial Black" pitchFamily="34" charset="0"/>
              </a:rPr>
              <a:t>LAMBDAS e STREAMS</a:t>
            </a:r>
            <a:endParaRPr lang="pt-PT">
              <a:latin typeface="Arial Black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Vamos começar por determinar valores globais que nos indicam a magnitude dos dados com que estamos a trabalhar. Metodologia aconselhada.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11560" y="4941168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totalTrans = ltc.stream().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mapToDouble(TransCaixa::getValor).sum()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out.println("Valor transaccionado : " + totalTrans);</a:t>
            </a:r>
          </a:p>
          <a:p>
            <a:pPr>
              <a:tabLst>
                <a:tab pos="358775" algn="l"/>
              </a:tabLst>
            </a:pP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Valor transaccionado : 50026863,46 </a:t>
            </a:r>
          </a:p>
          <a:p>
            <a:pPr>
              <a:tabLst>
                <a:tab pos="358775" algn="l"/>
              </a:tabLst>
            </a:pP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2" name="Diagrama 21"/>
          <p:cNvGraphicFramePr/>
          <p:nvPr/>
        </p:nvGraphicFramePr>
        <p:xfrm>
          <a:off x="1259632" y="1916832"/>
          <a:ext cx="6096000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114298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>
                <a:solidFill>
                  <a:srgbClr val="C00000"/>
                </a:solidFill>
              </a:rPr>
              <a:t>Valor total transaccionado </a:t>
            </a:r>
            <a:r>
              <a:rPr lang="pt-PT" sz="1600" b="1" smtClean="0"/>
              <a:t>. Soluções e tempos. 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7544" y="1628800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totalTrans = ltc.stream()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.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mapToDouble(TransCaixa::getValor)</a:t>
            </a:r>
          </a:p>
          <a:p>
            <a:pPr>
              <a:tabLst>
                <a:tab pos="358775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.sum()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 Tempo: 24.480272 ms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totalTrans1 = lstTrans.stream()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.map(t -&gt; t.getValor())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.reduce(0.0, (v1, v2) -&gt; v1 + v2);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 Tempo 1: 45.719771 ms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Function&lt;TransCaixa, Double&gt; daValorTrans = t -&gt; t.getValor();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totalTrans2 = lstTrans.stream()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.map(daValorTrans)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.reduce(0.0, (v1, v2) -&gt; v1 + v2);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 Tempo 2: 35.618316 ms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ToDoubleFunction&lt;TransCaixa&gt; valorTrans = TransCaixa::getValor;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totalTrans3 = lstTrans.stream()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.mapToDouble(valorTrans)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         .sum();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 Tempo 3: 40.239496 ms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580526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Temos muito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microbenchmarking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para fazer !!</a:t>
            </a:r>
            <a:r>
              <a:rPr lang="pt-PT" sz="1600" b="1" smtClean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228184" y="5445224"/>
            <a:ext cx="266429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código da solução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out.println(Crono.stop());</a:t>
            </a:r>
            <a:endParaRPr lang="pt-PT" sz="1200" b="1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4932040" y="5733256"/>
            <a:ext cx="1008112" cy="72008"/>
          </a:xfrm>
          <a:prstGeom prst="rightArrow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220486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Número total de caixas que registaram transacções. Número da 1ª e da última. 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Existem transacções de valor 0.0? 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95536" y="155679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 haZeros = ltc.stream().anyMatch(t -&gt; t.getValor() == 0.0);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out.println("Trans. Zero = " + haZeros);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Trans. Zero = false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95536" y="256490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SortedSet&lt;String&gt; caixas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	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.map(TransCaixa::getCaixa)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.collect(toCollection(TreeSet::new));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out.println(Crono.stop()*1000);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out.println("Total de Caixas: " + caixas.size());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caixas.clear();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out.println("Caixas desde a nº " + caixas.first() + " a " + caixas.last());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Total de Caixas: 50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Caixas desde a nº 1 a 9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74.31971 ms</a:t>
            </a:r>
          </a:p>
          <a:p>
            <a:endParaRPr lang="pt-PT" sz="12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List&lt;Integer&gt; caixas1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.map(t -&gt; Integer.valueOf(t.getCaixa()))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.distinct()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.sorted( (i1,i2) -&gt; i1.compareTo(i2) 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out.println("Total de Caixas: " + caixas1.size());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out.println("Caixas: " + caixas1.get(0) + " a " + caixas1.get(caixas1.size()-1));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caixas.clear();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 de Caixas: 50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Caixas: 1 a 50			          62.092223 ms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hamada com seta para a esquerda 20"/>
          <p:cNvSpPr/>
          <p:nvPr/>
        </p:nvSpPr>
        <p:spPr>
          <a:xfrm>
            <a:off x="7452320" y="2780928"/>
            <a:ext cx="1440160" cy="576064"/>
          </a:xfrm>
          <a:prstGeom prst="leftArrowCallou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smtClean="0"/>
              <a:t>Errado !</a:t>
            </a:r>
            <a:endParaRPr lang="pt-PT" sz="1400" b="1"/>
          </a:p>
        </p:txBody>
      </p:sp>
      <p:cxnSp>
        <p:nvCxnSpPr>
          <p:cNvPr id="18" name="Conexão recta 17"/>
          <p:cNvCxnSpPr/>
          <p:nvPr/>
        </p:nvCxnSpPr>
        <p:spPr>
          <a:xfrm>
            <a:off x="2699792" y="4149080"/>
            <a:ext cx="144016" cy="1440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cta unidireccional 22"/>
          <p:cNvCxnSpPr/>
          <p:nvPr/>
        </p:nvCxnSpPr>
        <p:spPr>
          <a:xfrm flipH="1">
            <a:off x="2699792" y="4149080"/>
            <a:ext cx="144016" cy="144016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C00000"/>
                </a:solidFill>
              </a:rPr>
              <a:t>Veja-se como pequenas más decisões degradam a performance ! </a:t>
            </a:r>
            <a:endParaRPr lang="pt-PT" b="1">
              <a:solidFill>
                <a:srgbClr val="C0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155679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List&lt;Integer&gt; caixas2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.map(t -&gt; Integer.valueOf(t.getCaixa()))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//.distinct()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.sorted( (i1,i2) -&gt; i1.compareTo(i2) 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.distinct()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out.println(Crono.stop()*1000);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out.println("Total de Caixas: " + caixas1.size());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out.println("Caixas2: " + caixas2.get(0) + " a " + caixas2.get(caixas1.size()-1));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caixas.clear();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 de Caixas: 50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Caixas: 1 a 50	       62.092223 ms ------&gt;&gt;  167.740286 ms</a:t>
            </a:r>
            <a:endParaRPr lang="pt-PT" sz="11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Arco 12"/>
          <p:cNvSpPr/>
          <p:nvPr/>
        </p:nvSpPr>
        <p:spPr>
          <a:xfrm flipH="1" flipV="1">
            <a:off x="2195736" y="2132856"/>
            <a:ext cx="1296144" cy="360040"/>
          </a:xfrm>
          <a:prstGeom prst="arc">
            <a:avLst>
              <a:gd name="adj1" fmla="val 15986919"/>
              <a:gd name="adj2" fmla="val 6053585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386104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C00000"/>
                </a:solidFill>
              </a:rPr>
              <a:t>E como boas decisões podem melhorar a performance ! </a:t>
            </a:r>
            <a:endParaRPr lang="pt-PT" b="1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67544" y="422108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Supplier&lt;SortedSet&lt;Integer&gt;&gt; supplyTreeSetInt =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() -&gt; new TreeSet&lt;&gt;((i1,i2) -&gt; i1.compareTo(i2));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SortedSet&lt;Integer&gt; caixas3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.map(t -&gt; Integer.valueOf(t.getCaixa()))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.distinct()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.collect(toCollection(supplyTreeSetInt));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out.println(Crono.stop()*1000);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out.println("Total de Caixas: " + caixas3.size());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out.println("Caixas3: " + caixas3.first() + " a " + caixas3.last());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43.753558 ms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323528" y="1556792"/>
            <a:ext cx="85689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DoubleSummaryStatistics stats1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.mapToDouble(TransCaixa::getValor)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.summaryStatistics();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DoubleSummaryStatistics stats2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.collect(summarizingDouble(TransCaixa::getValor));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Stats com DoubleStream: 0.032667105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DoubleSummaryStatistics{count=1000000, sum=50026863,460000, min=0,100000, average=50,026863, max=99,990000}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Stats com Collector: 0.029973298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DoubleSummaryStatistics{count=1000000, sum=50026863,460000, min=0,100000, average=50,026863, max=99,990000}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Obter dados estatísticos sobre os valores das transacções. 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23528" y="414908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Número de transacções de valor entre valMin e valMax ([valMin, valMax]). Generalizar a solução usando funções.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4869160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Function&lt;Double, Predicate&lt;TransCaixa&gt;&gt; valTransMaiorQue = val -&gt; t -&gt; t.getValor() &gt;= val;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Function&lt;Double, Predicate&lt;TransCaixa&gt;&gt; valTransMenorQue = val -&gt; t -&gt; t.getValor() &lt;= val;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BiFunction&lt;Double, Double, Predicate&lt;TransCaixa&gt;&gt; predValTransMaiorOuMenorQue =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(val1, val2) -&gt; valTransMaiorQue.apply(val1).and(valTransMenorQue.apply(val2));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final double valMin = 13.5; final double valMax = 20.0;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 numTrans = ltc.stream()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.filter(t -&gt; predValTransMaiorOuMenorQue.apply(valMin, valMax).test(t))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.count(); 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Verificar se existem códigos de transacções em duplicado. 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556792"/>
            <a:ext cx="7920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List&lt;String&gt; codTrans1 = ltc.stream()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.map(TransCaixa::getTrans)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.collect(toList());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List&lt;String&gt; codTrans2 = ltc.stream()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.map(TransCaixa::getTrans)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.distinct()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out.println("Tempo Cods. Distintos1: " + Crono.stop()*1000);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out.println("Cods. Duplicados1: " + (codTrans1.size() - codTrans2.size()));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 Cods. Distintos1: 274.855696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Cods. Duplicados1: 0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 todosCods = ltc.stream()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.map(TransCaixa::getTrans)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.count();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 distintosCods = ltc.stream()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.map(TransCaixa::getTrans)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.distinct()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.count();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out.println("Tempo Cods. Distintos2: " + Crono.stop());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out.println("Cods. Duplicados2: " + (todosCods - distintosCods));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 Cods. Distintos2: 241.794359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Cods. Duplicados2: 0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72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Gama de valores de Data/Tempo das transacções, ou seja, a primeira e a última do ano.</a:t>
            </a:r>
            <a:r>
              <a:rPr lang="pt-PT" sz="1600" smtClean="0"/>
              <a:t> Criar os </a:t>
            </a:r>
            <a:r>
              <a:rPr lang="pt-PT" sz="1600" b="1" smtClean="0">
                <a:solidFill>
                  <a:srgbClr val="0070C0"/>
                </a:solidFill>
              </a:rPr>
              <a:t>Comparator&lt;LocalDateTime&gt;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rgbClr val="0070C0"/>
                </a:solidFill>
              </a:rPr>
              <a:t>Comparator&lt;LocalDate&gt;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0070C0"/>
                </a:solidFill>
              </a:rPr>
              <a:t>Comparator&lt;TransCaixa&gt;</a:t>
            </a:r>
            <a:r>
              <a:rPr lang="pt-PT" sz="1600" smtClean="0"/>
              <a:t> por data, que possam vir a ser necessários para comparar </a:t>
            </a:r>
            <a:r>
              <a:rPr lang="pt-PT" sz="1600" b="1" smtClean="0"/>
              <a:t>TemporalAccessors</a:t>
            </a:r>
            <a:r>
              <a:rPr lang="pt-PT" sz="1600" smtClean="0"/>
              <a:t> e </a:t>
            </a:r>
            <a:r>
              <a:rPr lang="pt-PT" sz="1600" b="1" smtClean="0"/>
              <a:t>TransCaixa</a:t>
            </a:r>
            <a:r>
              <a:rPr lang="pt-PT" sz="1600" smtClean="0"/>
              <a:t>. Defini-los como </a:t>
            </a:r>
            <a:r>
              <a:rPr lang="pt-PT" sz="1600" b="1" smtClean="0"/>
              <a:t>métodos static</a:t>
            </a:r>
            <a:r>
              <a:rPr lang="pt-PT" sz="1600" smtClean="0"/>
              <a:t>. 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2348880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Comparator&lt;LocalDate&gt; compMenorData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(LocalDate ld1, LocalDate ld2) -&gt; { if(ld1.equals(ld2)) return 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else if(ld1.isBefore(ld2)) return -1;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               else return 1 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};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Comparator&lt;LocalTime&gt; compMenorTime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(LocalTime lt1, LocalTime lt2) -&gt; { if(lt1.equals(lt2)) return 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else if(lt1.isBefore(lt2)) return -1;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    else return 1 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};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Comparator&lt;TransCaixa&gt; transPorData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(TransCaixa tc1, TransCaixa tc2) -&gt; { LocalDateTime ldt1 = tc1.getData();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LocalDateTime ldt2 = tc2.getData();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if(ldt1.equals(ldt2)) return 0;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  else if(ldt1.isBefore(ldt2)) return -1;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					       else return 1 ;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        };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Gama de valores de Data/Tempo das transacções, ou seja, a primeira e a última do ano.</a:t>
            </a:r>
            <a:r>
              <a:rPr lang="pt-PT" sz="1600" smtClean="0"/>
              <a:t>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1556792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TRANSACÇOES ORDENADAS POR DATA: </a:t>
            </a:r>
            <a:r>
              <a:rPr lang="pt-PT" sz="1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JAVA7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SortedSet&lt;TransCaixa&gt; transOrdData = new TreeSet&lt;&gt;(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transPorData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transOrdData.addAll(ltc);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out.println(transOrdData.first() + " - " + transOrdData.last());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T5149207/25/91.1/2017-01-01T00:00 - Trans: T1217566/19/62.88/2017-12-31T23:59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1212.526511 ms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List&lt;TransCaixa&gt; transOrdData2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.sorted(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transPorData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out.println(transOrdData2.get(0) + " - " + transOrdData2.get(transOrdData2.size()-1));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T5149207/25/91.1/2017-01-01T00:00 - Trans: T1217566/19/62.88/2017-12-31T23:59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888.608125 ms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4509120"/>
            <a:ext cx="84969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COM TreeSet + Comparator de DATAS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Supplier&lt;SortedSet&lt;TransCaixa&gt;&gt; supplyTreeSetTcx = () -&gt; new TreeSet&lt;&gt;(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transPorData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SortedSet&lt;TransCaixa&gt; transOrdData3 =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.collect(toCollection(supplyTreeSetTcx))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;                        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out.println(transOrdData3.first() + " - " + transOrdData3.last());</a:t>
            </a:r>
          </a:p>
          <a:p>
            <a:r>
              <a:rPr lang="fr-FR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Trans: T5149207/25/91.1/2017-01-01T00:00 - Trans: T1217566/19/62.88/2017-12-31T23:59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1242.711111 ms</a:t>
            </a:r>
          </a:p>
          <a:p>
            <a:endParaRPr lang="pt-PT"/>
          </a:p>
        </p:txBody>
      </p:sp>
      <p:cxnSp>
        <p:nvCxnSpPr>
          <p:cNvPr id="18" name="Conexão recta 17"/>
          <p:cNvCxnSpPr/>
          <p:nvPr/>
        </p:nvCxnSpPr>
        <p:spPr>
          <a:xfrm>
            <a:off x="467544" y="27809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cta 18"/>
          <p:cNvCxnSpPr/>
          <p:nvPr/>
        </p:nvCxnSpPr>
        <p:spPr>
          <a:xfrm>
            <a:off x="467544" y="4365104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24744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smtClean="0"/>
              <a:t>  </a:t>
            </a:r>
            <a:r>
              <a:rPr lang="pt-PT" sz="1600" b="1" smtClean="0"/>
              <a:t>Considerando apenas as primeiras 500 transacções do ano, determinar a sua distribuição por caixas. </a:t>
            </a:r>
          </a:p>
          <a:p>
            <a:pPr algn="just"/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</a:rPr>
              <a:t>Versão 1: Map&lt;String, List&lt;TransCaixa&gt;&gt; </a:t>
            </a:r>
            <a:r>
              <a:rPr lang="pt-PT" sz="1400" smtClean="0"/>
              <a:t>      </a:t>
            </a:r>
            <a:r>
              <a:rPr lang="pt-PT" sz="1400" b="1" smtClean="0">
                <a:solidFill>
                  <a:schemeClr val="accent6">
                    <a:lumMod val="50000"/>
                  </a:schemeClr>
                </a:solidFill>
              </a:rPr>
              <a:t>Versão2: Map&lt;String, Long&gt; c/ contagem. 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2060848"/>
            <a:ext cx="8820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Map&lt;String, List&lt;TransCaixa&gt;&gt; tabCxTrans500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.sorted(transPorData)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.limit(500)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.collect(groupingBy(TransCaixa::getCaixa));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tabCxTrans500.forEach((cx, ltcx) -&gt; out.println("Caixa " + cx + " #Trans: " + ltcx.size()));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 44 #Trans: 13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 45 #Trans: 15			    857.906436 ms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 46 #Trans: 8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3933056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Map&lt;String, Long&gt; tabNumTransCaixa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ltc.stream()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.collect(groupingBy(TransCaixa::getCaixa, TreeMap::new, counting()));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tabNumTransCaixa.forEach( (cx, nt) -&gt; out.println("Caixa: " + cx + " --&gt; " + nt));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Caixa: 44 --&gt; 13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Caixa: 45 --&gt; 15			   853.230004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Caixa: 46 --&gt; 8</a:t>
            </a:r>
            <a:endParaRPr lang="pt-PT" sz="12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1052736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b="1" smtClean="0"/>
              <a:t>  Criar uma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TestBox</a:t>
            </a:r>
            <a:r>
              <a:rPr lang="pt-PT" sz="1600" b="1" smtClean="0"/>
              <a:t> que realize </a:t>
            </a:r>
            <a:r>
              <a:rPr lang="pt-PT" sz="1600" b="1" i="1" smtClean="0"/>
              <a:t>benchmarking</a:t>
            </a:r>
            <a:r>
              <a:rPr lang="pt-PT" sz="1600" b="1" smtClean="0"/>
              <a:t> a dado código, e que possua as seguintes características e requisitos:  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99592" y="1700808"/>
            <a:ext cx="79208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Seja o mais genérica possível quanto à forma como recebe o código a testar como parâmetro; </a:t>
            </a:r>
            <a:r>
              <a:rPr lang="pt-PT" sz="1600" b="1" smtClean="0">
                <a:sym typeface="Wingdings"/>
              </a:rPr>
              <a:t> </a:t>
            </a:r>
            <a:endParaRPr lang="pt-PT" sz="1600" b="1"/>
          </a:p>
        </p:txBody>
      </p:sp>
      <p:sp>
        <p:nvSpPr>
          <p:cNvPr id="14" name="CaixaDeTexto 13"/>
          <p:cNvSpPr txBox="1"/>
          <p:nvPr/>
        </p:nvSpPr>
        <p:spPr>
          <a:xfrm>
            <a:off x="899592" y="2420888"/>
            <a:ext cx="79208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Numa primeira tentativa 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TestBox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devolve sempre um </a:t>
            </a:r>
            <a:r>
              <a:rPr lang="pt-PT" sz="1600" b="1" smtClean="0">
                <a:sym typeface="Wingdings"/>
              </a:rPr>
              <a:t>Double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correspondente ao elapsed time do teste, medido em nanosegundos;</a:t>
            </a:r>
            <a:r>
              <a:rPr lang="pt-PT" sz="1600" b="1" smtClean="0">
                <a:sym typeface="Wingdings"/>
              </a:rPr>
              <a:t> </a:t>
            </a:r>
            <a:endParaRPr lang="pt-PT" sz="1600" b="1"/>
          </a:p>
        </p:txBody>
      </p:sp>
      <p:sp>
        <p:nvSpPr>
          <p:cNvPr id="18" name="CaixaDeTexto 17"/>
          <p:cNvSpPr txBox="1"/>
          <p:nvPr/>
        </p:nvSpPr>
        <p:spPr>
          <a:xfrm>
            <a:off x="899592" y="3212976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TestBox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poderá aceitar um parâmetro do tipo </a:t>
            </a:r>
            <a:r>
              <a:rPr lang="pt-PT" sz="1600" b="1" smtClean="0">
                <a:sym typeface="Wingdings"/>
              </a:rPr>
              <a:t>Optional&lt;PrintWriter&gt;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. Se este parâmetro tiver um valor, um texto dado como parâmetro deverá ser escrito na PrintWriter juntamente com o tempo do teste;    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99592" y="4221088"/>
            <a:ext cx="79208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TestBox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na sua versão final deverá dar como resultado um par contendo o resultado do código (um objecto qualquer) e o tempo do teste (</a:t>
            </a:r>
            <a:r>
              <a:rPr lang="pt-PT" sz="1600" b="1" smtClean="0">
                <a:sym typeface="Wingdings"/>
              </a:rPr>
              <a:t>Double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);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99592" y="4869160"/>
            <a:ext cx="79208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TestBox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deverá executar o código 3 vezes (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warmup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) antes de realizar a execução final, da qual será tomado o tempo do teste;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99592" y="55892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TestBox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deverá produzir o menor “lixo” possível na heap da JVM.</a:t>
            </a:r>
            <a:endParaRPr lang="pt-PT" sz="16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57158" y="1214422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Todos os exercício propostos nesta componente prática, salvo quando mencionado algo em contrário, terão por base o ficheiro de texto </a:t>
            </a:r>
            <a:r>
              <a:rPr lang="pt-PT" sz="1600" b="1" smtClean="0">
                <a:solidFill>
                  <a:srgbClr val="C00000"/>
                </a:solidFill>
                <a:latin typeface="Candara" pitchFamily="34" charset="0"/>
              </a:rPr>
              <a:t>transCaixa1M.txt</a:t>
            </a:r>
            <a:r>
              <a:rPr lang="pt-PT" sz="1600" smtClean="0">
                <a:latin typeface="Candara" pitchFamily="34" charset="0"/>
              </a:rPr>
              <a:t> contendo 1 milhão de linhas, e em que cada linha corresponde ao registo de uma transacção de caixa datada, no formato Nº de Transacção (Tddddddd), Nº de Caixa (dd), Valor em Euros (dd.dd) e data (cf. DD:MM:AAAAThh:mm), separados por “/”, sendo todas do ano de 2017, cf. os exemplos:  </a:t>
            </a:r>
          </a:p>
          <a:p>
            <a:endParaRPr lang="pt-PT" sz="1600" smtClean="0">
              <a:latin typeface="Candara" pitchFamily="34" charset="0"/>
            </a:endParaRPr>
          </a:p>
          <a:p>
            <a:r>
              <a:rPr lang="pt-PT" sz="1600" smtClean="0">
                <a:latin typeface="Candara" pitchFamily="34" charset="0"/>
              </a:rPr>
              <a:t>	T1480019/29/37.28/6:11:2017T19:28</a:t>
            </a:r>
          </a:p>
          <a:p>
            <a:r>
              <a:rPr lang="pt-PT" sz="1600" smtClean="0">
                <a:latin typeface="Candara" pitchFamily="34" charset="0"/>
              </a:rPr>
              <a:t>	T9517861/9/30.6/5:10:2017T9:24</a:t>
            </a:r>
          </a:p>
          <a:p>
            <a:r>
              <a:rPr lang="pt-PT" sz="1600" smtClean="0">
                <a:latin typeface="Candara" pitchFamily="34" charset="0"/>
              </a:rPr>
              <a:t>	T2169991/7/69.69/1:1:2017T15:50</a:t>
            </a:r>
          </a:p>
          <a:p>
            <a:endParaRPr lang="pt-PT" sz="1600" smtClean="0">
              <a:latin typeface="Candara" pitchFamily="34" charset="0"/>
            </a:endParaRPr>
          </a:p>
          <a:p>
            <a:pPr algn="just"/>
            <a:r>
              <a:rPr lang="pt-PT" sz="1600" smtClean="0">
                <a:latin typeface="Candara" pitchFamily="34" charset="0"/>
              </a:rPr>
              <a:t>A classe </a:t>
            </a:r>
            <a:r>
              <a:rPr lang="pt-PT" sz="1600" b="1" smtClean="0">
                <a:solidFill>
                  <a:srgbClr val="C00000"/>
                </a:solidFill>
                <a:latin typeface="Candara" pitchFamily="34" charset="0"/>
              </a:rPr>
              <a:t>TransCaixa</a:t>
            </a:r>
            <a:r>
              <a:rPr lang="pt-PT" sz="1600" smtClean="0">
                <a:latin typeface="Candara" pitchFamily="34" charset="0"/>
              </a:rPr>
              <a:t> representa cada uma destas transacções através dos atributos Nº de transacção (String), Nº de Caixa (String), Valor (double) e Data e Hora local (LocalDateTime). As instâncias desta classe são imutáveis. O </a:t>
            </a:r>
            <a:r>
              <a:rPr lang="pt-PT" sz="1600" i="1" smtClean="0">
                <a:latin typeface="Candara" pitchFamily="34" charset="0"/>
              </a:rPr>
              <a:t>factory method 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  <a:t>of()</a:t>
            </a:r>
            <a:r>
              <a:rPr lang="pt-PT" sz="1600" smtClean="0">
                <a:latin typeface="Candara" pitchFamily="34" charset="0"/>
              </a:rPr>
              <a:t>  deverá ser usado para criar as instâncias da classe.</a:t>
            </a:r>
          </a:p>
          <a:p>
            <a:pPr algn="just"/>
            <a:endParaRPr lang="pt-PT" sz="1600" smtClean="0">
              <a:latin typeface="Candara" pitchFamily="34" charset="0"/>
            </a:endParaRPr>
          </a:p>
          <a:p>
            <a:pPr algn="just"/>
            <a:r>
              <a:rPr lang="pt-PT" sz="1600" smtClean="0">
                <a:latin typeface="Candara" pitchFamily="34" charset="0"/>
              </a:rPr>
              <a:t>Apresenta-se em seguida o código completo desta classe.</a:t>
            </a:r>
          </a:p>
          <a:p>
            <a:pPr marL="342900" indent="-342900" algn="just"/>
            <a:endParaRPr lang="pt-PT" sz="1600" smtClean="0">
              <a:latin typeface="Candara" pitchFamily="34" charset="0"/>
            </a:endParaRPr>
          </a:p>
          <a:p>
            <a:pPr marL="342900" indent="-342900" algn="just"/>
            <a:endParaRPr lang="pt-PT" sz="1600" smtClean="0">
              <a:latin typeface="Candara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2348880"/>
            <a:ext cx="79208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double teste(List&lt;TransCaixa&gt; ltc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ToDoubleFunction&lt;TransCaixa&gt; valorTrans = TransCaixa::getValor;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double totalTrans = ltc.stream().mapToDouble(valorTrans).sum();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out.println(Crono.stop());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return totalTrans;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24744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</a:t>
            </a:r>
            <a:r>
              <a:rPr lang="pt-PT" sz="1600" smtClean="0">
                <a:sym typeface="Wingdings"/>
              </a:rPr>
              <a:t>  </a:t>
            </a:r>
            <a:r>
              <a:rPr lang="pt-PT" sz="1600" smtClean="0"/>
              <a:t>Uma solução como a apresentada a seguir é uma solução que apenas consiste em criar um método que dada uma </a:t>
            </a:r>
            <a:r>
              <a:rPr lang="pt-PT" sz="1600" b="1" smtClean="0">
                <a:solidFill>
                  <a:srgbClr val="0070C0"/>
                </a:solidFill>
              </a:rPr>
              <a:t>List&lt;TransCaixa&gt;</a:t>
            </a:r>
            <a:r>
              <a:rPr lang="pt-PT" sz="1600" smtClean="0"/>
              <a:t>  a vai processar usando streams e devolve um </a:t>
            </a:r>
            <a:r>
              <a:rPr lang="pt-PT" sz="1600" b="1" smtClean="0">
                <a:solidFill>
                  <a:srgbClr val="0070C0"/>
                </a:solidFill>
              </a:rPr>
              <a:t>double</a:t>
            </a:r>
            <a:r>
              <a:rPr lang="pt-PT" sz="1600" smtClean="0"/>
              <a:t>. Encapsulámos uma situação particular num método, nada mais. Outras situações implicarão outros métodos. Não é genérica, etc. </a:t>
            </a:r>
            <a:r>
              <a:rPr lang="pt-PT" sz="1600" b="1" smtClean="0">
                <a:solidFill>
                  <a:srgbClr val="C00000"/>
                </a:solidFill>
              </a:rPr>
              <a:t>Não serve ! </a:t>
            </a:r>
            <a:endParaRPr lang="pt-PT" sz="1600" b="1">
              <a:solidFill>
                <a:srgbClr val="C0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23528" y="386104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   </a:t>
            </a:r>
            <a:r>
              <a:rPr lang="pt-PT" sz="1600" smtClean="0">
                <a:sym typeface="Wingdings"/>
              </a:rPr>
              <a:t>Comecemos por pensar na assinatura do método que deverá ser suficientemente genérico para testar qualquer pedaço de código e devolver o tempo de tal execução</a:t>
            </a:r>
            <a:r>
              <a:rPr lang="pt-PT" sz="1600" smtClean="0"/>
              <a:t>. Deverá ser algo como:</a:t>
            </a:r>
            <a:endParaRPr lang="pt-PT" sz="1600"/>
          </a:p>
        </p:txBody>
      </p:sp>
      <p:sp>
        <p:nvSpPr>
          <p:cNvPr id="19" name="CaixaDeTexto 18"/>
          <p:cNvSpPr txBox="1"/>
          <p:nvPr/>
        </p:nvSpPr>
        <p:spPr>
          <a:xfrm>
            <a:off x="467544" y="4581128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/>
              <a:t>      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Double testeBox( </a:t>
            </a:r>
            <a:r>
              <a:rPr lang="pt-PT" sz="1400" b="1" i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código a testar no método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pt-PT" sz="1600" smtClean="0"/>
          </a:p>
          <a:p>
            <a:pPr algn="just"/>
            <a:r>
              <a:rPr lang="pt-PT" sz="1600" smtClean="0"/>
              <a:t>Como passar um pedaço de código como parâmetro de entrada de um método e depois realizar a sua avaliação/execução quando necessário ?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/>
              <a:t>	</a:t>
            </a:r>
            <a:r>
              <a:rPr lang="pt-PT" sz="1600" smtClean="0">
                <a:sym typeface="Symbol"/>
              </a:rPr>
              <a:t> </a:t>
            </a:r>
            <a:r>
              <a:rPr lang="pt-PT" sz="1600" smtClean="0"/>
              <a:t>Método? Instância de uma classe? </a:t>
            </a:r>
            <a:r>
              <a:rPr lang="pt-PT" sz="1600" b="1" smtClean="0">
                <a:solidFill>
                  <a:srgbClr val="C00000"/>
                </a:solidFill>
              </a:rPr>
              <a:t>Não!</a:t>
            </a:r>
          </a:p>
          <a:p>
            <a:pPr algn="just"/>
            <a:r>
              <a:rPr lang="pt-PT" sz="1600" smtClean="0"/>
              <a:t>	</a:t>
            </a:r>
            <a:r>
              <a:rPr lang="pt-PT" sz="1600" smtClean="0">
                <a:sym typeface="Symbol"/>
              </a:rPr>
              <a:t>  Lambda? </a:t>
            </a:r>
            <a:r>
              <a:rPr lang="pt-PT" sz="1600" b="1" smtClean="0">
                <a:solidFill>
                  <a:srgbClr val="00B050"/>
                </a:solidFill>
                <a:sym typeface="Symbol"/>
              </a:rPr>
              <a:t>Sim!</a:t>
            </a:r>
            <a:endParaRPr lang="pt-PT" sz="16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</a:t>
            </a:r>
            <a:r>
              <a:rPr lang="pt-PT" sz="1600" smtClean="0">
                <a:sym typeface="Wingdings"/>
              </a:rPr>
              <a:t>   A questão seguinte é pensarmos que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tipo de lambda </a:t>
            </a:r>
            <a:r>
              <a:rPr lang="pt-PT" sz="1600" smtClean="0">
                <a:sym typeface="Wingdings"/>
              </a:rPr>
              <a:t>será o mais adequado.</a:t>
            </a:r>
            <a:br>
              <a:rPr lang="pt-PT" sz="1600" smtClean="0">
                <a:sym typeface="Wingdings"/>
              </a:rPr>
            </a:br>
            <a:r>
              <a:rPr lang="pt-PT" sz="1600" smtClean="0">
                <a:sym typeface="Wingdings"/>
              </a:rPr>
              <a:t>Pretendemos </a:t>
            </a:r>
            <a:r>
              <a:rPr lang="pt-PT" sz="1600" smtClean="0">
                <a:sym typeface="Wingdings"/>
              </a:rPr>
              <a:t>passar como parâmetro um pedaço que código que seja avaliado e dê um resultado. Então a escolha é óbvia: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Supplier&lt;R&gt;</a:t>
            </a:r>
            <a:r>
              <a:rPr lang="pt-PT" sz="1600" smtClean="0">
                <a:sym typeface="Wingdings"/>
              </a:rPr>
              <a:t> sendo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R</a:t>
            </a:r>
            <a:r>
              <a:rPr lang="pt-PT" sz="1600" smtClean="0">
                <a:sym typeface="Wingdings"/>
              </a:rPr>
              <a:t> o resultado a obter do código.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1988840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/>
              <a:t>Vejamos um exemplo concreto:</a:t>
            </a:r>
            <a:endParaRPr lang="pt-PT" sz="1600"/>
          </a:p>
        </p:txBody>
      </p:sp>
      <p:sp>
        <p:nvSpPr>
          <p:cNvPr id="19" name="CaixaDeTexto 18"/>
          <p:cNvSpPr txBox="1"/>
          <p:nvPr/>
        </p:nvSpPr>
        <p:spPr>
          <a:xfrm>
            <a:off x="467544" y="242088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Código: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DoubleSummaryStatistics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stats =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ltc.stream().mapToDouble(TransCaixa::getValor).summaryStatistics();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3140968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Supplier&lt;DoubleSummaryStatistics&gt; dsStatsSupplier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() -&gt; ltc.stream().mapToDouble(TransCaixa::getValor).summaryStatistics();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95536" y="5085184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Invocação e resultado: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tempo =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testeBox(dsStatsSupplier)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ou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out.println("Stats Time Box: " +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testeBox(dsStatsSupplier)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95536" y="6021288"/>
            <a:ext cx="8496944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Problema: </a:t>
            </a:r>
            <a:r>
              <a:rPr lang="pt-PT" sz="1400" b="1" smtClean="0">
                <a:latin typeface="+mn-lt"/>
                <a:cs typeface="Courier New" pitchFamily="49" charset="0"/>
              </a:rPr>
              <a:t>Esta testeBox apenas funciona para este tipo de Supplier&lt;&gt;. Generalizar!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3717032"/>
            <a:ext cx="784887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Método: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Double testeBox(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Supplier&lt;DoubleSummaryStatistics&gt; supplier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Crono.start();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DoubleSummaryStatistics resultado = </a:t>
            </a:r>
            <a:r>
              <a:rPr lang="pt-PT" sz="1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supplier.get()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Crono.stop();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12474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</a:t>
            </a:r>
            <a:r>
              <a:rPr lang="pt-PT" sz="1600" smtClean="0">
                <a:sym typeface="Wingdings"/>
              </a:rPr>
              <a:t>   Precisamos então de uma </a:t>
            </a:r>
            <a:r>
              <a:rPr lang="pt-PT" sz="1600" b="1" smtClean="0">
                <a:sym typeface="Wingdings"/>
              </a:rPr>
              <a:t>testeBox</a:t>
            </a:r>
            <a:r>
              <a:rPr lang="pt-PT" sz="1600" smtClean="0">
                <a:sym typeface="Wingdings"/>
              </a:rPr>
              <a:t> mais genérica. Vamos generalizar o tipo do parâmetro de entrada para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Supplier&lt;? extends R&gt;</a:t>
            </a:r>
            <a:r>
              <a:rPr lang="pt-PT" sz="1600" smtClean="0">
                <a:sym typeface="Wingdings"/>
              </a:rPr>
              <a:t>. Teremos então o seguinte esqueleto:</a:t>
            </a:r>
            <a:endParaRPr lang="pt-PT" sz="1600"/>
          </a:p>
        </p:txBody>
      </p:sp>
      <p:sp>
        <p:nvSpPr>
          <p:cNvPr id="14" name="CaixaDeTexto 13"/>
          <p:cNvSpPr txBox="1"/>
          <p:nvPr/>
        </p:nvSpPr>
        <p:spPr>
          <a:xfrm>
            <a:off x="467544" y="1844824"/>
            <a:ext cx="828092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&lt;R&gt;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testeBoxGen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Supplier&lt;? extends R&gt; supplier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 resultado = supplier.get();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return Crono.stop();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299695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Código:</a:t>
            </a:r>
          </a:p>
          <a:p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Optional&lt;TransCaixa&gt; tcFirst = ltc.stream().sorted(transPorData).findFirst(); </a:t>
            </a:r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3573016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Supplier&lt;Optional&lt;TransCaixa&gt;&gt; firstSupplier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() -&gt;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ltc.stream().sorted(transPorData).findFirst(); 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95536" y="414908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Invocação e resultado:</a:t>
            </a:r>
          </a:p>
          <a:p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Double tempo =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testeBoxGen(firstSupplier)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ou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out.println("TesteBox Tempo: " +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testeBoxGen(dsStatsSupplier)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PT" sz="12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23528" y="5589240"/>
            <a:ext cx="8496944" cy="30777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Problema: </a:t>
            </a:r>
            <a:r>
              <a:rPr lang="pt-PT" sz="1400" b="1" smtClean="0">
                <a:latin typeface="+mn-lt"/>
                <a:cs typeface="Courier New" pitchFamily="49" charset="0"/>
              </a:rPr>
              <a:t>Esta  </a:t>
            </a:r>
            <a:r>
              <a:rPr lang="pt-PT" sz="1400" b="1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testeBoxGen</a:t>
            </a:r>
            <a:r>
              <a:rPr lang="pt-PT" sz="1400" b="1" smtClean="0">
                <a:latin typeface="+mn-lt"/>
                <a:cs typeface="Courier New" pitchFamily="49" charset="0"/>
              </a:rPr>
              <a:t> “perde” o resultado da execução do código. Generalizar!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2474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</a:t>
            </a:r>
            <a:r>
              <a:rPr lang="pt-PT" sz="1600" smtClean="0">
                <a:sym typeface="Wingdings"/>
              </a:rPr>
              <a:t>   Precisamos agora de uma </a:t>
            </a:r>
            <a:r>
              <a:rPr lang="pt-PT" sz="1600" b="1" smtClean="0">
                <a:sym typeface="Wingdings"/>
              </a:rPr>
              <a:t>testeBox</a:t>
            </a:r>
            <a:r>
              <a:rPr lang="pt-PT" sz="1600" smtClean="0">
                <a:sym typeface="Wingdings"/>
              </a:rPr>
              <a:t> mais genérica relativamente ao seu resultado. Pretendemos que a </a:t>
            </a:r>
            <a:r>
              <a:rPr lang="pt-PT" sz="1600" b="1" smtClean="0">
                <a:sym typeface="Wingdings"/>
              </a:rPr>
              <a:t>testeBox</a:t>
            </a:r>
            <a:r>
              <a:rPr lang="pt-PT" sz="1600" smtClean="0">
                <a:sym typeface="Wingdings"/>
              </a:rPr>
              <a:t> devolva um </a:t>
            </a:r>
            <a:r>
              <a:rPr lang="pt-PT" sz="1600" b="1" smtClean="0">
                <a:sym typeface="Wingdings"/>
              </a:rPr>
              <a:t>Double</a:t>
            </a:r>
            <a:r>
              <a:rPr lang="pt-PT" sz="1600" smtClean="0">
                <a:sym typeface="Wingdings"/>
              </a:rPr>
              <a:t> que representa o tempo medido, e um </a:t>
            </a:r>
            <a:r>
              <a:rPr lang="pt-PT" sz="1600" b="1" smtClean="0">
                <a:sym typeface="Wingdings"/>
              </a:rPr>
              <a:t>R</a:t>
            </a:r>
            <a:r>
              <a:rPr lang="pt-PT" sz="1600" smtClean="0">
                <a:sym typeface="Wingdings"/>
              </a:rPr>
              <a:t> que representa o resultado da execução do </a:t>
            </a:r>
            <a:r>
              <a:rPr lang="pt-PT" sz="1600" i="1" smtClean="0">
                <a:sym typeface="Wingdings"/>
              </a:rPr>
              <a:t>supplier</a:t>
            </a:r>
            <a:r>
              <a:rPr lang="pt-PT" sz="1600" smtClean="0">
                <a:sym typeface="Wingdings"/>
              </a:rPr>
              <a:t>. O resultado deverá ser um par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(Double, R)</a:t>
            </a:r>
            <a:r>
              <a:rPr lang="pt-PT" sz="1600" smtClean="0">
                <a:sym typeface="Wingdings"/>
              </a:rPr>
              <a:t>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23528" y="2060848"/>
            <a:ext cx="85689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F0"/>
                </a:solidFill>
                <a:latin typeface="Source Sans Pro Semibold"/>
              </a:rPr>
              <a:t>▶</a:t>
            </a:r>
            <a:r>
              <a:rPr lang="pt-PT" sz="1600" smtClean="0">
                <a:latin typeface="Source Sans Pro Semibold"/>
              </a:rPr>
              <a:t>  </a:t>
            </a:r>
            <a:r>
              <a:rPr lang="pt-PT" sz="1600" smtClean="0"/>
              <a:t>Para evitarmos ter que programar uma classe genérica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Pair&lt;T,U&gt;</a:t>
            </a:r>
            <a:r>
              <a:rPr lang="pt-PT" sz="1600" smtClean="0"/>
              <a:t>, vamos usar uma das três classes genéricas de Java que permitem a representação de pares:  </a:t>
            </a:r>
          </a:p>
          <a:p>
            <a:r>
              <a:rPr lang="pt-PT" sz="13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Map.Entry&lt;K,V&gt;,</a:t>
            </a:r>
            <a:r>
              <a:rPr lang="pt-PT" sz="13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3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AbstractMap.SimpleEntry&lt;T,U&gt;,</a:t>
            </a:r>
            <a:r>
              <a:rPr lang="pt-PT" sz="13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3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AbstractMap.SimpleImmutableEntry&lt;T,U&gt;</a:t>
            </a:r>
            <a:endParaRPr lang="pt-PT" sz="13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23528" y="2924944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B0F0"/>
                </a:solidFill>
                <a:latin typeface="Source Sans Pro Semibold"/>
              </a:rPr>
              <a:t>▶</a:t>
            </a:r>
            <a:r>
              <a:rPr lang="pt-PT" sz="1600" smtClean="0">
                <a:latin typeface="Source Sans Pro Semibold"/>
              </a:rPr>
              <a:t>  V</a:t>
            </a:r>
            <a:r>
              <a:rPr lang="pt-PT" sz="1600" smtClean="0"/>
              <a:t>amos usar </a:t>
            </a:r>
            <a:r>
              <a:rPr lang="pt-PT" sz="13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AbstractMap.SimpleEntry&lt;T,U&gt; </a:t>
            </a:r>
            <a:r>
              <a:rPr lang="pt-PT" sz="1600" smtClean="0">
                <a:cs typeface="Courier New" pitchFamily="49" charset="0"/>
              </a:rPr>
              <a:t>com os métodos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getKey()</a:t>
            </a:r>
            <a:r>
              <a:rPr lang="pt-PT" sz="1600" b="1" smtClean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pt-PT" sz="1600" smtClean="0">
                <a:cs typeface="Courier New" pitchFamily="49" charset="0"/>
              </a:rPr>
              <a:t>e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getValue()</a:t>
            </a:r>
            <a:r>
              <a:rPr lang="pt-PT" sz="1600" smtClean="0">
                <a:cs typeface="Courier New" pitchFamily="49" charset="0"/>
              </a:rPr>
              <a:t>. </a:t>
            </a:r>
            <a:endParaRPr lang="pt-PT" sz="1600">
              <a:cs typeface="Courier New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4005064"/>
            <a:ext cx="82809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&lt;R&gt;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SimpleEntry&lt;Double,R&gt;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testeBoxGen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Supplier&lt;? extends R&gt; supplier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 resultado = supplier.get();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Double tempo = Crono.stop();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 SimpleEntry&lt;Double,R&gt;(tempo, resultado)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23528" y="3429000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</a:t>
            </a:r>
            <a:r>
              <a:rPr lang="pt-PT" sz="1600" b="1" smtClean="0"/>
              <a:t>  Teremos então a nova definição de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testeBoxGen</a:t>
            </a:r>
            <a:r>
              <a:rPr lang="pt-PT" sz="1600" b="1" smtClean="0"/>
              <a:t>, muito mais genérica.</a:t>
            </a:r>
            <a:endParaRPr lang="pt-PT" sz="16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/>
              <a:t>Vejamos um exemplo concreto da sua utilização:</a:t>
            </a:r>
            <a:endParaRPr lang="pt-PT" sz="1600"/>
          </a:p>
        </p:txBody>
      </p:sp>
      <p:sp>
        <p:nvSpPr>
          <p:cNvPr id="23" name="CaixaDeTexto 22"/>
          <p:cNvSpPr txBox="1"/>
          <p:nvPr/>
        </p:nvSpPr>
        <p:spPr>
          <a:xfrm>
            <a:off x="395536" y="1700808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Código:</a:t>
            </a:r>
          </a:p>
          <a:p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Map&lt;String, Double&gt; tabCaixaValor = </a:t>
            </a:r>
          </a:p>
          <a:p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ltc.stream().collect(groupingBy(TransCaixa::getCaixa,summingDouble(TransCaixa::getValor)));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23528" y="2420888"/>
            <a:ext cx="882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Supplier&lt;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Map&lt;String, Double&gt;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 mapSupplier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() -&gt;</a:t>
            </a:r>
          </a:p>
          <a:p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ltc.stream().collect(groupingBy(TransCaixa::getCaixa,summingDouble(TransCaixa::getValor)));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95536" y="306896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Invocação e resultados:</a:t>
            </a:r>
          </a:p>
          <a:p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SimpleEntry&lt;Double,Map&lt;String,Double&gt;&gt; res = </a:t>
            </a:r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testeBoxGen(mapSupplier)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out.println("TesteBox Tempo: " + </a:t>
            </a: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res.getKey()*1000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TesteBox Tempo: 48.81275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out.println(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res.getValue()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.values().stream().max( (d1,d2) -&gt; d1.compareTo(d2)));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Optional[1017323.0]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51520" y="4797152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</a:t>
            </a:r>
            <a:r>
              <a:rPr lang="pt-PT" sz="1600" b="1" smtClean="0"/>
              <a:t>  Vamos agora introduzir </a:t>
            </a:r>
            <a:r>
              <a:rPr lang="pt-PT" sz="1600" b="1" smtClean="0">
                <a:solidFill>
                  <a:srgbClr val="C00000"/>
                </a:solidFill>
              </a:rPr>
              <a:t>“warmup”</a:t>
            </a:r>
            <a:r>
              <a:rPr lang="pt-PT" sz="1600" b="1" smtClean="0"/>
              <a:t> na </a:t>
            </a:r>
            <a:r>
              <a:rPr lang="pt-PT" sz="1600" b="1" smtClean="0">
                <a:solidFill>
                  <a:srgbClr val="0070C0"/>
                </a:solidFill>
              </a:rPr>
              <a:t>testeBox</a:t>
            </a:r>
            <a:r>
              <a:rPr lang="pt-PT" sz="1600" b="1" smtClean="0"/>
              <a:t> e verificar os tempos.</a:t>
            </a:r>
            <a:endParaRPr lang="pt-PT" sz="16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484784"/>
            <a:ext cx="828092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&lt;R&gt;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SimpleEntry&lt;Double,R&gt;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testeBoxGenW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Supplier&lt;? extends R&gt; supplier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warmup</a:t>
            </a:r>
          </a:p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for(int = 1 ; i &lt;= 3; i++) supplier.get();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System.gc();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invoca garbage collector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 resultado = supplier.get();</a:t>
            </a:r>
          </a:p>
          <a:p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Double tempo = Crono.stop();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 SimpleEntry&lt;Double,R&gt;(tempo, resultado)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350100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SimpleEntry&lt;Double,Map&lt;String,Double&gt;&gt; res = testBoxGen(mapCodeSupplier);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out.println("Tempo testeBoxGen " + (res.getKey()*1000));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out.println(res.getValue().values().stream().max( (d1,d2) -&gt; d1.compareTo(d2)));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SimpleEntry&lt;Double,Map&lt;String,Double&gt;&gt; res1 = testeBoxGenW(mapCodeSupplier);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out.println("Tempo testeBoxGenW " + (res1.getKey()*1000));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out.println(res1.getValue().values().stream().max( (d1,d2) -&gt; d1.compareTo(d2)));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Tempo testeBoxGen 49.740068</a:t>
            </a:r>
          </a:p>
          <a:p>
            <a:r>
              <a:rPr lang="pt-PT" sz="12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Optional[1017323.0]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Tempo testeBoxGenW 37.362857			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26%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/>
              </a:rPr>
              <a:t> </a:t>
            </a:r>
            <a:endParaRPr lang="pt-PT" sz="1200" b="1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Optional[1017323.0]</a:t>
            </a:r>
          </a:p>
          <a:p>
            <a:endParaRPr lang="pt-PT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05273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/>
              <a:t>Teremos:</a:t>
            </a:r>
            <a:endParaRPr lang="pt-PT" sz="1600"/>
          </a:p>
        </p:txBody>
      </p:sp>
      <p:sp>
        <p:nvSpPr>
          <p:cNvPr id="14" name="CaixaDeTexto 13"/>
          <p:cNvSpPr txBox="1"/>
          <p:nvPr/>
        </p:nvSpPr>
        <p:spPr>
          <a:xfrm>
            <a:off x="395536" y="594928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  </a:t>
            </a:r>
            <a:r>
              <a:rPr lang="pt-PT" sz="1600" b="1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Impressionante o processamento que foi feito numa única linha de código !</a:t>
            </a:r>
            <a:endParaRPr lang="pt-PT" sz="16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05273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00B050"/>
                </a:solidFill>
                <a:sym typeface="Wingdings"/>
              </a:rPr>
              <a:t></a:t>
            </a:r>
            <a:r>
              <a:rPr lang="pt-PT" sz="1600" b="1" smtClean="0"/>
              <a:t>  Temos assim uma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TestBox</a:t>
            </a:r>
            <a:r>
              <a:rPr lang="pt-PT" sz="1600" b="1" smtClean="0"/>
              <a:t> bastante genérica que realiza </a:t>
            </a:r>
            <a:r>
              <a:rPr lang="pt-PT" sz="1600" b="1" i="1" smtClean="0"/>
              <a:t>microbenchmarking</a:t>
            </a:r>
            <a:r>
              <a:rPr lang="pt-PT" sz="1600" b="1" smtClean="0"/>
              <a:t> a dado código, desde que este seja fornecido através de um </a:t>
            </a:r>
            <a:r>
              <a:rPr lang="pt-PT" sz="1600" b="1" smtClean="0">
                <a:solidFill>
                  <a:srgbClr val="C00000"/>
                </a:solidFill>
              </a:rPr>
              <a:t>Supplier&lt;&gt;</a:t>
            </a:r>
            <a:r>
              <a:rPr lang="pt-PT" sz="1600" b="1" smtClean="0"/>
              <a:t>. A partir deste modelo várias modificações poderão ser facilmente introduzidas em função das necessidades, por exemplo: 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67544" y="1988840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A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TestBox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poderá aceitar um parâmetro do tipo </a:t>
            </a:r>
            <a:r>
              <a:rPr lang="pt-PT" sz="1600" b="1" smtClean="0">
                <a:sym typeface="Wingdings"/>
              </a:rPr>
              <a:t>Optional&lt;PrintWriter&gt;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. Se este parâmetro tiver um valor, um texto dado como parâmetro deverá ser escrito na PrintWriter juntamente com o tempo do teste;    </a:t>
            </a:r>
            <a:endParaRPr lang="pt-PT" sz="1600" b="1">
              <a:solidFill>
                <a:srgbClr val="0070C0"/>
              </a:solidFill>
            </a:endParaRPr>
          </a:p>
        </p:txBody>
      </p:sp>
      <p:cxnSp>
        <p:nvCxnSpPr>
          <p:cNvPr id="22" name="Conexão recta 21"/>
          <p:cNvCxnSpPr/>
          <p:nvPr/>
        </p:nvCxnSpPr>
        <p:spPr>
          <a:xfrm>
            <a:off x="467544" y="3140968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 descr="Java Performance Companion by Charlie Hu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3284984"/>
            <a:ext cx="2314923" cy="3024336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3491880" y="3284984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</a:rPr>
              <a:t>Java Microbenchmarking - JMH</a:t>
            </a:r>
          </a:p>
          <a:p>
            <a:endParaRPr lang="pt-PT" sz="1600" b="1" smtClean="0">
              <a:solidFill>
                <a:srgbClr val="002060"/>
              </a:solidFill>
            </a:endParaRPr>
          </a:p>
          <a:p>
            <a:r>
              <a:rPr lang="pt-PT" sz="1400" b="1" smtClean="0">
                <a:solidFill>
                  <a:srgbClr val="002060"/>
                </a:solidFill>
              </a:rPr>
              <a:t>https://blog.takipi.com/java-9-code-tools-a-hands-on-session-with-the-java-microbenchmarking-harness/</a:t>
            </a:r>
            <a:endParaRPr lang="pt-PT" sz="1400" b="1">
              <a:solidFill>
                <a:srgbClr val="002060"/>
              </a:solidFill>
            </a:endParaRPr>
          </a:p>
        </p:txBody>
      </p:sp>
      <p:pic>
        <p:nvPicPr>
          <p:cNvPr id="25" name="Imagem 24" descr="JMH_IMAGE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79912" y="4293096"/>
            <a:ext cx="4032448" cy="22766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323528" y="105273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00B050"/>
                </a:solidFill>
                <a:sym typeface="Wingdings"/>
              </a:rPr>
              <a:t>  </a:t>
            </a:r>
            <a:r>
              <a:rPr lang="pt-PT" sz="1600" b="1" smtClean="0">
                <a:sym typeface="Wingdings"/>
              </a:rPr>
              <a:t>Vamos programar mais algumas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pipelines sequenciais</a:t>
            </a:r>
            <a:r>
              <a:rPr lang="pt-PT" sz="1600" b="1" smtClean="0">
                <a:sym typeface="Wingdings"/>
              </a:rPr>
              <a:t> e realizar </a:t>
            </a: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benchmarking</a:t>
            </a:r>
            <a:r>
              <a:rPr lang="pt-PT" sz="1600" b="1" smtClean="0">
                <a:sym typeface="Wingdings"/>
              </a:rPr>
              <a:t>. Depois de introduzirmos alguns conceitos básicos do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processamento paralelo de streams em Java</a:t>
            </a:r>
            <a:r>
              <a:rPr lang="pt-PT" sz="1600" b="1" smtClean="0">
                <a:sym typeface="Wingdings"/>
              </a:rPr>
              <a:t>, passaremos a programar com streams paralelas e realizaremos comparações de tempos.  </a:t>
            </a:r>
            <a:endParaRPr lang="pt-PT" sz="1600" b="1" smtClean="0"/>
          </a:p>
        </p:txBody>
      </p:sp>
      <p:pic>
        <p:nvPicPr>
          <p:cNvPr id="18" name="Imagem 17" descr="DUKE_PIPELINE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212976"/>
            <a:ext cx="3456384" cy="1783583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395536" y="1988840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b="1" smtClean="0">
                <a:solidFill>
                  <a:srgbClr val="00B050"/>
                </a:solidFill>
                <a:sym typeface="Wingdings"/>
              </a:rPr>
              <a:t>  </a:t>
            </a:r>
            <a:r>
              <a:rPr lang="pt-PT" sz="1600" b="1" smtClean="0">
                <a:sym typeface="Wingdings"/>
              </a:rPr>
              <a:t>Veremos em que circunstâncias o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processamento paralelo de streams em Java</a:t>
            </a:r>
            <a:r>
              <a:rPr lang="pt-PT" sz="1600" b="1" smtClean="0">
                <a:sym typeface="Wingdings"/>
              </a:rPr>
              <a:t> pode compensar o “peso” de se criarem “threads”. Como veremos, </a:t>
            </a:r>
            <a:r>
              <a:rPr lang="pt-PT" sz="1600" b="1" smtClean="0">
                <a:solidFill>
                  <a:srgbClr val="00B050"/>
                </a:solidFill>
                <a:sym typeface="Wingdings"/>
              </a:rPr>
              <a:t>é tudo muito mais do que apenas escrever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parallelStream()</a:t>
            </a:r>
            <a:r>
              <a:rPr lang="pt-PT" sz="1600" b="1" smtClean="0">
                <a:sym typeface="Wingdings"/>
              </a:rPr>
              <a:t> e ver os tempos a diminuir (ou não !!).</a:t>
            </a:r>
            <a:endParaRPr lang="pt-PT" sz="1600" b="1" smtClean="0"/>
          </a:p>
        </p:txBody>
      </p:sp>
      <p:pic>
        <p:nvPicPr>
          <p:cNvPr id="21" name="Imagem 20" descr="Imagem 1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9992" y="3212976"/>
            <a:ext cx="4503511" cy="1944216"/>
          </a:xfrm>
          <a:prstGeom prst="rect">
            <a:avLst/>
          </a:prstGeom>
        </p:spPr>
      </p:pic>
      <p:pic>
        <p:nvPicPr>
          <p:cNvPr id="26" name="Imagem 25" descr="PARALLEL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5013176"/>
            <a:ext cx="3462528" cy="15087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1142984"/>
            <a:ext cx="85725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java.time.LocalDateTime;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TransCaixa {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static TransCaixa of(String ct, String cx, double val, LocalDateTime dt)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// LocalDateTime dt assume-se como válido</a:t>
            </a: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return new TransCaixa(ct, cx, val, dt);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//----------------------------------------------------------------------------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private TransCaixa(String ct, String cx, double val, LocalDateTime dt)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codTrans = ct; caixa = cx; valor = val; data = dt;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//----------------------------------------------------------------------------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private final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String codTrans;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private final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String caixa;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private final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double valor;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private final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LocalDateTime data;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String getTrans() { return codTrans;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String getCaixa() { return caixa;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double getValor() { return valor;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LocalDateTime getData() { return data;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public String toString()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StringBuilder sb = new StringBuilder();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sb.append("Trans: " + codTrans + "/" + caixa + "/" + valor + "/"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       + data.toString());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return sb.toString();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071546"/>
            <a:ext cx="8572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sym typeface="Wingdings"/>
              </a:rPr>
              <a:t>No sentido de se criar um </a:t>
            </a:r>
            <a:r>
              <a:rPr lang="pt-PT" sz="1600" b="1" smtClean="0">
                <a:sym typeface="Wingdings"/>
              </a:rPr>
              <a:t>contexto comum </a:t>
            </a:r>
            <a:r>
              <a:rPr lang="pt-PT" sz="1600" smtClean="0">
                <a:sym typeface="Wingdings"/>
              </a:rPr>
              <a:t>para a realização dos exercícios e apresentação coerente do respectivo código, sugere-se a criação de uma classe principal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Trans_Caixa_Exs</a:t>
            </a:r>
            <a:r>
              <a:rPr lang="pt-PT" sz="1600" smtClean="0">
                <a:sym typeface="Wingdings"/>
              </a:rPr>
              <a:t> da qual alguns métodos auxiliares a usar são métodos de classe, cf:</a:t>
            </a:r>
            <a:endParaRPr lang="pt-PT" sz="1600"/>
          </a:p>
        </p:txBody>
      </p:sp>
      <p:sp>
        <p:nvSpPr>
          <p:cNvPr id="14" name="CaixaDeTexto 13"/>
          <p:cNvSpPr txBox="1"/>
          <p:nvPr/>
        </p:nvSpPr>
        <p:spPr>
          <a:xfrm>
            <a:off x="428596" y="2071678"/>
            <a:ext cx="85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import ……………………  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Trans_Caixa_Exs {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Faz o parsing de uma linha de texto para uma instância de TransCaixa 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static TransCaixa strToTransCaixa(String linha) {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Código aqui</a:t>
            </a:r>
            <a:endParaRPr lang="pt-PT" sz="120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return TransCaixa.of(...) 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………………………………………</a:t>
            </a:r>
          </a:p>
          <a:p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Código dos exercícios aqui !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85720" y="5143512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À medida que formos necessitando de mais métodos auxiliares serão acrescentados à classe. </a:t>
            </a:r>
            <a:endParaRPr lang="pt-PT" sz="1600"/>
          </a:p>
        </p:txBody>
      </p:sp>
      <p:sp>
        <p:nvSpPr>
          <p:cNvPr id="18" name="CaixaDeTexto 17"/>
          <p:cNvSpPr txBox="1"/>
          <p:nvPr/>
        </p:nvSpPr>
        <p:spPr>
          <a:xfrm>
            <a:off x="285720" y="4429132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</a:t>
            </a:r>
            <a:r>
              <a:rPr lang="pt-PT" sz="1600" smtClean="0">
                <a:sym typeface="Wingdings"/>
              </a:rPr>
              <a:t>Métodos como o exemplificado podem ser invocados quer da forma usual, ou seja como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strToTransCaixa</a:t>
            </a:r>
            <a:r>
              <a:rPr lang="pt-PT" sz="1600" smtClean="0">
                <a:sym typeface="Wingdings"/>
              </a:rPr>
              <a:t>, quer como expressões lambda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Trans_Caixa_Exs::strToTransCaixa</a:t>
            </a:r>
            <a:r>
              <a:rPr lang="pt-PT" sz="1600" smtClean="0">
                <a:sym typeface="Wingdings"/>
              </a:rPr>
              <a:t>. </a:t>
            </a:r>
            <a:endParaRPr lang="pt-PT" sz="1600"/>
          </a:p>
        </p:txBody>
      </p:sp>
      <p:sp>
        <p:nvSpPr>
          <p:cNvPr id="19" name="CaixaDeTexto 18"/>
          <p:cNvSpPr txBox="1"/>
          <p:nvPr/>
        </p:nvSpPr>
        <p:spPr>
          <a:xfrm>
            <a:off x="323528" y="5661248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A classe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Crono</a:t>
            </a:r>
            <a:r>
              <a:rPr lang="pt-PT" sz="1600" smtClean="0">
                <a:sym typeface="Wingdings"/>
              </a:rPr>
              <a:t> servir-nos-á como medidora de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elapsed time</a:t>
            </a:r>
            <a:r>
              <a:rPr lang="pt-PT" sz="1600" smtClean="0">
                <a:sym typeface="Wingdings"/>
              </a:rPr>
              <a:t> nos nossos testes.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1142984"/>
            <a:ext cx="8572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Por exemplo, vamos precisar de um método que, em certas circunstâncias, nos informe como está o nosso código a ocupar a memória da JVM. Para tal, vamos desde já acrescentar ao código da classe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Trans_Caixa_Exs</a:t>
            </a:r>
            <a:r>
              <a:rPr lang="pt-PT" sz="1600" smtClean="0">
                <a:sym typeface="Wingdings"/>
              </a:rPr>
              <a:t>  o método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memoryUsage()</a:t>
            </a:r>
            <a:r>
              <a:rPr lang="pt-PT" sz="1600" smtClean="0">
                <a:sym typeface="Wingdings"/>
              </a:rPr>
              <a:t> que nos prestará tal serviço.</a:t>
            </a:r>
            <a:endParaRPr lang="pt-PT" sz="1600"/>
          </a:p>
        </p:txBody>
      </p:sp>
      <p:sp>
        <p:nvSpPr>
          <p:cNvPr id="13" name="CaixaDeTexto 12"/>
          <p:cNvSpPr txBox="1"/>
          <p:nvPr/>
        </p:nvSpPr>
        <p:spPr>
          <a:xfrm>
            <a:off x="714348" y="2143116"/>
            <a:ext cx="8072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void memoryUsage() {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final int mByte = 1024*1024;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Parâmetros de RunTime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Runtime runtime = Runtime.getRuntime();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System.out.println("== Utilização de Memória da JVM [MB] ==");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System.out.println("Memória Máxima RT:" + runtime.maxMemory()/mByte);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System.out.println("Memória Total JVM:" + runtime.totalMemory()/mByte);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System.out.println("Memória Livre VM:" + runtime.freeMemory()/mByte);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System.out.println("Memória Usada VM:" + (runtime.totalMemory() –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			                runtime.freeMemory())/mByte);	</a:t>
            </a:r>
          </a:p>
          <a:p>
            <a:pPr>
              <a:tabLst>
                <a:tab pos="358775" algn="l"/>
              </a:tabLst>
            </a:pPr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4429132"/>
            <a:ext cx="8572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  </a:t>
            </a:r>
            <a:r>
              <a:rPr lang="pt-PT" sz="1600" smtClean="0">
                <a:sym typeface="Wingdings"/>
              </a:rPr>
              <a:t>Vamos também precisar de redefinir o valor mínimo e máximo da heap dos nossos ambientes de trabalho, cf. –Xms =512m ou mais  e  –Xmx =512m ou 1024m ou mais.</a:t>
            </a:r>
            <a:endParaRPr lang="pt-PT" sz="1600"/>
          </a:p>
        </p:txBody>
      </p:sp>
      <p:pic>
        <p:nvPicPr>
          <p:cNvPr id="17" name="Imagem 16" descr="NETBEANS_HEAP_SIZE_CHAN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5000636"/>
            <a:ext cx="6340120" cy="142876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158" y="114298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sym typeface="Wingdings"/>
              </a:rPr>
              <a:t>  Exemplo: </a:t>
            </a:r>
            <a:r>
              <a:rPr lang="pt-PT" sz="1600" b="1" smtClean="0">
                <a:solidFill>
                  <a:srgbClr val="C00000"/>
                </a:solidFill>
                <a:sym typeface="Wingdings"/>
              </a:rPr>
              <a:t>memoryUsage();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1628800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== Valores de Utilização da HEAP [MB] ==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Memória Máxima RT:1820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Total Memory:779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Memória Livre:384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Memoria Usada:394</a:t>
            </a:r>
            <a:endParaRPr lang="pt-PT" sz="1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" name="Imagem 19" descr="JVM_MEMORY_MODE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2060848"/>
            <a:ext cx="5374221" cy="2109192"/>
          </a:xfrm>
          <a:prstGeom prst="rect">
            <a:avLst/>
          </a:prstGeom>
        </p:spPr>
      </p:pic>
      <p:pic>
        <p:nvPicPr>
          <p:cNvPr id="21" name="Imagem 20" descr="Garbage Collection and JVM parameter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3212976"/>
            <a:ext cx="4485630" cy="24281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467544" y="4005064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//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nomeFich = "transCaixa1M.txt";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memoryUsage();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Crono.start();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List&lt;TransCaixa&gt; ltc = setup(nomeFich);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out.println("Setup com Streams: " + Crono.stop()*1000 + " ms");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out.println("Transacções lidas Streams: " + ltc.size());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PT" sz="12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memoryUsage();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………………..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142984"/>
            <a:ext cx="8572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sym typeface="Wingdings"/>
              </a:rPr>
              <a:t>  Para completarmos todo o </a:t>
            </a:r>
            <a:r>
              <a:rPr lang="pt-PT" sz="1600" b="1" smtClean="0">
                <a:sym typeface="Wingdings"/>
              </a:rPr>
              <a:t>setup</a:t>
            </a:r>
            <a:r>
              <a:rPr lang="pt-PT" sz="1600" smtClean="0">
                <a:sym typeface="Wingdings"/>
              </a:rPr>
              <a:t> necessário à realização dos exercícios com </a:t>
            </a:r>
            <a:r>
              <a:rPr lang="pt-PT" sz="1600" b="1" smtClean="0">
                <a:sym typeface="Wingdings"/>
              </a:rPr>
              <a:t>Streams</a:t>
            </a:r>
            <a:r>
              <a:rPr lang="pt-PT" sz="1600" smtClean="0">
                <a:sym typeface="Wingdings"/>
              </a:rPr>
              <a:t> apresentados a seguir, resta-nos escrever o código que lê um ficheiro de texto de transacções de caixa e, depois de realizar o </a:t>
            </a:r>
            <a:r>
              <a:rPr lang="pt-PT" sz="1600" i="1" smtClean="0">
                <a:sym typeface="Wingdings"/>
              </a:rPr>
              <a:t>parsing</a:t>
            </a:r>
            <a:r>
              <a:rPr lang="pt-PT" sz="1600" smtClean="0">
                <a:sym typeface="Wingdings"/>
              </a:rPr>
              <a:t>, guarda as respectivas transacções numa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List&lt;TransCaixa&gt;</a:t>
            </a:r>
            <a:r>
              <a:rPr lang="pt-PT" sz="1600" smtClean="0">
                <a:sym typeface="Wingdings"/>
              </a:rPr>
              <a:t>. Vamos chamar a este método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/>
              </a:rPr>
              <a:t>setup(String fich);</a:t>
            </a:r>
            <a:r>
              <a:rPr lang="pt-PT" sz="1600" smtClean="0">
                <a:sym typeface="Wingdings"/>
              </a:rPr>
              <a:t>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7544" y="227687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List&lt;TransCaixa&gt; setup(String nomeFich)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List&lt;TransCaixa&gt; ltc = new ArrayList&lt;&gt;();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try (Stream&lt;String&gt; sTrans = Files.lines(Paths.get(nomeFich)))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ltc = sTrans.map(l -&gt; strToTransCaixa(l)).collect(toList());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}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catch(IOException exc) { out.println(exc.getMessage()); }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return ltc;</a:t>
            </a:r>
          </a:p>
          <a:p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804248" y="4005064"/>
            <a:ext cx="1728192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smtClean="0"/>
              <a:t>main() e setup()</a:t>
            </a:r>
            <a:endParaRPr lang="pt-PT" sz="1400"/>
          </a:p>
        </p:txBody>
      </p:sp>
      <p:sp>
        <p:nvSpPr>
          <p:cNvPr id="19" name="Seta para a direita 18"/>
          <p:cNvSpPr/>
          <p:nvPr/>
        </p:nvSpPr>
        <p:spPr>
          <a:xfrm rot="10800000" flipV="1">
            <a:off x="6156176" y="4077072"/>
            <a:ext cx="507643" cy="202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95536" y="4509120"/>
            <a:ext cx="1296144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smtClean="0"/>
              <a:t>Resultados:</a:t>
            </a:r>
            <a:endParaRPr lang="pt-PT" sz="1400"/>
          </a:p>
        </p:txBody>
      </p:sp>
      <p:sp>
        <p:nvSpPr>
          <p:cNvPr id="21" name="CaixaDeTexto 20"/>
          <p:cNvSpPr txBox="1"/>
          <p:nvPr/>
        </p:nvSpPr>
        <p:spPr>
          <a:xfrm>
            <a:off x="1907704" y="112474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</a:rPr>
              <a:t>Setup com Streams: 937.92845 ms</a:t>
            </a:r>
            <a:endParaRPr lang="pt-PT" sz="1400" b="1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Transacções lidas Streams: 1000000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23528" y="184482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sym typeface="Wingdings"/>
              </a:rPr>
              <a:t>  O método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/>
              </a:rPr>
              <a:t>setup1()</a:t>
            </a:r>
            <a:r>
              <a:rPr lang="pt-PT" sz="1600" smtClean="0">
                <a:sym typeface="Wingdings"/>
              </a:rPr>
              <a:t> lê um ficheiro de texto de transacções de caixa para uma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List&lt;String&gt;</a:t>
            </a:r>
            <a:r>
              <a:rPr lang="pt-PT" sz="1600" smtClean="0">
                <a:sym typeface="Wingdings"/>
              </a:rPr>
              <a:t>, e depois faz o </a:t>
            </a:r>
            <a:r>
              <a:rPr lang="pt-PT" sz="1600" i="1" smtClean="0">
                <a:sym typeface="Wingdings"/>
              </a:rPr>
              <a:t>parsing</a:t>
            </a:r>
            <a:r>
              <a:rPr lang="pt-PT" sz="1600" smtClean="0">
                <a:sym typeface="Wingdings"/>
              </a:rPr>
              <a:t> para uma 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List&lt;TransCaixa&gt;</a:t>
            </a:r>
            <a:r>
              <a:rPr lang="pt-PT" sz="1600" smtClean="0">
                <a:sym typeface="Wingdings"/>
              </a:rPr>
              <a:t>. Vamos compará-lo em performance.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95536" y="2492896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public static List&lt;TransCaixa&gt; setup1(String nomeFich)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List&lt;String&gt; lines = new ArrayList&lt;&gt;();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try {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lines = Files.readAllLines(Paths.get(nomeFich), StandardCharsets.UTF_8);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catch(IOException exc) { System.out.println(exc.getMessage());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2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List&lt;String&gt; -&gt; List&lt;TransCaixa&gt;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List&lt;TransCaixa&gt; lTrans = new ArrayList&lt;&gt;();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lines.forEach(line -&gt; lTrans.add(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strToTransCaixa(line)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return lTrans;</a:t>
            </a:r>
          </a:p>
          <a:p>
            <a:r>
              <a:rPr lang="pt-PT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23528" y="1124744"/>
            <a:ext cx="1296144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smtClean="0"/>
              <a:t>Resultados:</a:t>
            </a:r>
            <a:endParaRPr lang="pt-PT" sz="1400"/>
          </a:p>
        </p:txBody>
      </p:sp>
      <p:sp>
        <p:nvSpPr>
          <p:cNvPr id="25" name="CaixaDeTexto 24"/>
          <p:cNvSpPr txBox="1"/>
          <p:nvPr/>
        </p:nvSpPr>
        <p:spPr>
          <a:xfrm>
            <a:off x="1835696" y="458112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</a:rPr>
              <a:t>Setup com List&lt;String&gt;: 1185.733476 ms</a:t>
            </a:r>
            <a:endParaRPr lang="pt-PT" sz="1400" b="1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</a:rPr>
              <a:t>Transacções lidas Lists: 1000000</a:t>
            </a:r>
            <a:endParaRPr lang="pt-PT" sz="14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500562" y="35716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Streams de Java</a:t>
            </a:r>
            <a:endParaRPr lang="pt-PT" sz="2000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10" name="Imagem 9" descr="java-stre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1571612"/>
            <a:ext cx="6010288" cy="279170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57158" y="1214422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sym typeface="Wingdings"/>
              </a:rPr>
              <a:t>  A grande maioria das </a:t>
            </a:r>
            <a:r>
              <a:rPr lang="pt-PT" sz="1600" b="1" smtClean="0">
                <a:sym typeface="Wingdings"/>
              </a:rPr>
              <a:t>pipelines</a:t>
            </a:r>
            <a:r>
              <a:rPr lang="pt-PT" sz="1600" smtClean="0">
                <a:sym typeface="Wingdings"/>
              </a:rPr>
              <a:t> que vamos programar seguirão o padrão geral: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437112"/>
            <a:ext cx="85725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/>
              <a:buChar char="l"/>
            </a:pPr>
            <a:r>
              <a:rPr lang="pt-PT" sz="1600" smtClean="0">
                <a:sym typeface="Wingdings"/>
              </a:rPr>
              <a:t>  À medida que formos necessitando das diversas operações (métodos) implementados nos vários tipos de </a:t>
            </a:r>
            <a:r>
              <a:rPr lang="pt-PT" sz="1600" i="1" smtClean="0">
                <a:sym typeface="Wingdings"/>
              </a:rPr>
              <a:t>streams</a:t>
            </a:r>
            <a:r>
              <a:rPr lang="pt-PT" sz="1600" smtClean="0">
                <a:sym typeface="Wingdings"/>
              </a:rPr>
              <a:t>, analisaremos o seu funcionamento e comprovaremos certas propriedades de algumas delas, designadamente: </a:t>
            </a:r>
          </a:p>
          <a:p>
            <a:pPr algn="just"/>
            <a:endParaRPr lang="pt-PT" sz="1000" smtClean="0">
              <a:sym typeface="Wingdings"/>
            </a:endParaRPr>
          </a:p>
          <a:p>
            <a:pPr algn="just">
              <a:tabLst>
                <a:tab pos="358775" algn="l"/>
                <a:tab pos="717550" algn="l"/>
              </a:tabLst>
            </a:pPr>
            <a:r>
              <a:rPr lang="pt-PT" sz="1600" smtClean="0">
                <a:sym typeface="Wingdings"/>
              </a:rPr>
              <a:t>	-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A pipeline apenas é executada quando a operação terminal é invocada;</a:t>
            </a:r>
          </a:p>
          <a:p>
            <a:pPr algn="just">
              <a:tabLst>
                <a:tab pos="358775" algn="l"/>
                <a:tab pos="717550" algn="l"/>
              </a:tabLst>
            </a:pPr>
            <a:r>
              <a:rPr lang="pt-PT" sz="1600" smtClean="0">
                <a:sym typeface="Wingdings"/>
              </a:rPr>
              <a:t>	-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As operações intermédias são todas lazy mas diferentes;</a:t>
            </a:r>
          </a:p>
          <a:p>
            <a:pPr algn="just">
              <a:tabLst>
                <a:tab pos="358775" algn="l"/>
                <a:tab pos="717550" algn="l"/>
              </a:tabLst>
            </a:pPr>
            <a:r>
              <a:rPr lang="pt-PT" sz="1600" smtClean="0">
                <a:sym typeface="Wingdings"/>
              </a:rPr>
              <a:t>	- </a:t>
            </a: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Os Collectors são formas muito sofisticadas e eficazes de agregação de resultados;</a:t>
            </a:r>
          </a:p>
          <a:p>
            <a:pPr algn="just">
              <a:tabLst>
                <a:tab pos="358775" algn="l"/>
                <a:tab pos="717550" algn="l"/>
              </a:tabLst>
            </a:pPr>
            <a:r>
              <a:rPr lang="pt-PT" sz="1600" b="1" i="1" smtClean="0">
                <a:solidFill>
                  <a:srgbClr val="0070C0"/>
                </a:solidFill>
                <a:sym typeface="Wingdings"/>
              </a:rPr>
              <a:t>	- Há muitos testes de performance a realizar.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11551</TotalTime>
  <Words>3253</Words>
  <Application>Microsoft Office PowerPoint</Application>
  <PresentationFormat>Apresentação no Ecrã (4:3)</PresentationFormat>
  <Paragraphs>476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28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886</cp:revision>
  <dcterms:created xsi:type="dcterms:W3CDTF">2017-09-23T00:15:29Z</dcterms:created>
  <dcterms:modified xsi:type="dcterms:W3CDTF">2018-11-27T20:59:49Z</dcterms:modified>
</cp:coreProperties>
</file>