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402" r:id="rId3"/>
    <p:sldId id="373" r:id="rId4"/>
    <p:sldId id="408" r:id="rId5"/>
    <p:sldId id="409" r:id="rId6"/>
    <p:sldId id="379" r:id="rId7"/>
    <p:sldId id="357" r:id="rId8"/>
    <p:sldId id="363" r:id="rId9"/>
    <p:sldId id="406" r:id="rId10"/>
    <p:sldId id="405" r:id="rId11"/>
    <p:sldId id="410" r:id="rId12"/>
    <p:sldId id="407" r:id="rId13"/>
    <p:sldId id="412" r:id="rId14"/>
    <p:sldId id="411" r:id="rId15"/>
    <p:sldId id="415" r:id="rId16"/>
    <p:sldId id="416" r:id="rId17"/>
    <p:sldId id="400" r:id="rId18"/>
    <p:sldId id="401" r:id="rId19"/>
    <p:sldId id="421" r:id="rId20"/>
    <p:sldId id="422" r:id="rId21"/>
    <p:sldId id="423" r:id="rId22"/>
    <p:sldId id="426" r:id="rId23"/>
    <p:sldId id="428" r:id="rId24"/>
    <p:sldId id="427" r:id="rId25"/>
    <p:sldId id="432" r:id="rId26"/>
    <p:sldId id="431" r:id="rId27"/>
    <p:sldId id="430" r:id="rId28"/>
  </p:sldIdLst>
  <p:sldSz cx="9144000" cy="6858000" type="screen4x3"/>
  <p:notesSz cx="6888163" cy="10020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660"/>
  </p:normalViewPr>
  <p:slideViewPr>
    <p:cSldViewPr>
      <p:cViewPr varScale="1">
        <p:scale>
          <a:sx n="106" d="100"/>
          <a:sy n="10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71E4-7420-47BB-8749-B9013D1536D3}" type="datetimeFigureOut">
              <a:rPr lang="pt-PT" smtClean="0"/>
              <a:pPr/>
              <a:t>04/12/2018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1571612"/>
            <a:ext cx="3141021" cy="30718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28860" y="600076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>
                <a:solidFill>
                  <a:srgbClr val="002060"/>
                </a:solidFill>
                <a:latin typeface="AcmeFont" pitchFamily="2" charset="0"/>
              </a:rPr>
              <a:t>EXERCÍCIOS PRÁTICOS – PARTE II</a:t>
            </a:r>
            <a:endParaRPr lang="pt-PT">
              <a:solidFill>
                <a:srgbClr val="002060"/>
              </a:solidFill>
              <a:latin typeface="AcmeFont" pitchFamily="2" charset="0"/>
            </a:endParaRPr>
          </a:p>
        </p:txBody>
      </p:sp>
      <p:pic>
        <p:nvPicPr>
          <p:cNvPr id="19" name="Imagem 18" descr="toptal-blog-image-1439305042670-c31198c149c1eb8c8d49d32bc8bc9a9e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1214422"/>
            <a:ext cx="3786214" cy="378030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071538" y="5286388"/>
            <a:ext cx="74295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mtClean="0">
                <a:latin typeface="Arial Black" pitchFamily="34" charset="0"/>
              </a:rPr>
              <a:t>LAMBDAS e STREAMS</a:t>
            </a:r>
            <a:endParaRPr lang="pt-PT">
              <a:latin typeface="Arial Black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Criar uma tabela com as estatísticas de facturação por semana do ano.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95536" y="26369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latin typeface="Source Sans Pro Semibold"/>
                <a:sym typeface="Wingdings"/>
              </a:rPr>
              <a:t>▶</a:t>
            </a:r>
            <a:r>
              <a:rPr lang="pt-PT" smtClean="0">
                <a:latin typeface="Source Sans Pro Semibold"/>
                <a:sym typeface="Wingdings"/>
              </a:rPr>
              <a:t>  </a:t>
            </a:r>
            <a:r>
              <a:rPr lang="pt-PT" sz="1400" b="1" smtClean="0">
                <a:sym typeface="Wingdings"/>
              </a:rPr>
              <a:t>Método static  </a:t>
            </a:r>
            <a:r>
              <a:rPr lang="pt-PT" sz="1400" smtClean="0">
                <a:sym typeface="Wingdings"/>
              </a:rPr>
              <a:t>que dada uma LocalDateTime determine o número (1 a 52/53) da semana no ano.</a:t>
            </a:r>
            <a:endParaRPr lang="pt-PT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395536" y="191683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Function&lt;LocalDateTime, Integer&gt; daSemanaAno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ldtRef -&gt; ldtRef.toLocalDate().get(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ALIGNED_WEEK_OF_YEAR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 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95536" y="148478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C00000"/>
                </a:solidFill>
                <a:latin typeface="Source Sans Pro Semibold"/>
                <a:sym typeface="Wingdings"/>
              </a:rPr>
              <a:t>▶</a:t>
            </a:r>
            <a:r>
              <a:rPr lang="pt-PT" b="1" smtClean="0">
                <a:latin typeface="Source Sans Pro Semibold"/>
                <a:sym typeface="Wingdings"/>
              </a:rPr>
              <a:t>  </a:t>
            </a:r>
            <a:r>
              <a:rPr lang="pt-PT" sz="1400" b="1" smtClean="0">
                <a:sym typeface="Wingdings"/>
              </a:rPr>
              <a:t>Função </a:t>
            </a:r>
            <a:r>
              <a:rPr lang="pt-PT" sz="1400" smtClean="0">
                <a:sym typeface="Wingdings"/>
              </a:rPr>
              <a:t>que dada uma LocalDateTime determine o número (1 a 52/53) da semana no ano.</a:t>
            </a:r>
            <a:endParaRPr lang="pt-PT" sz="1400"/>
          </a:p>
        </p:txBody>
      </p:sp>
      <p:sp>
        <p:nvSpPr>
          <p:cNvPr id="25" name="CaixaDeTexto 24"/>
          <p:cNvSpPr txBox="1"/>
          <p:nvPr/>
        </p:nvSpPr>
        <p:spPr>
          <a:xfrm>
            <a:off x="467544" y="31409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Integer getSemanaAno(TemporalAccessor tacs)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LocalDate dataRef = null;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try { dataRef = LocalDate.from(tacs);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catch(DateTimeException e) { return null;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return dataRef.get(ALIGNED_WEEK_OF_YEAR);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5536" y="44371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latin typeface="Source Sans Pro Semibold"/>
                <a:sym typeface="Wingdings"/>
              </a:rPr>
              <a:t>▶</a:t>
            </a:r>
            <a:r>
              <a:rPr lang="pt-PT" smtClean="0">
                <a:latin typeface="Source Sans Pro Semibold"/>
                <a:sym typeface="Wingdings"/>
              </a:rPr>
              <a:t>  </a:t>
            </a:r>
            <a:r>
              <a:rPr lang="pt-PT" sz="1400" b="1" smtClean="0">
                <a:solidFill>
                  <a:srgbClr val="0070C0"/>
                </a:solidFill>
                <a:sym typeface="Wingdings"/>
              </a:rPr>
              <a:t>Utilização:</a:t>
            </a:r>
            <a:endParaRPr lang="pt-PT" sz="1400" b="1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95536" y="486916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LocalDateTime ldTime = LocalDateTime.of(2017, 12, 1, 0, 0, 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out.println("Semana do Ano: " + ldTime.get(ALIGNED_WEEK_OF_YEAR));		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get()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out.println("Semana do Ano: " + getSemanaAno(ldTime));			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método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out.println("Semana do Ano: " + ldTime.query(Trans_Caixa_App::getSemanaAno));	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Query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out.println("Semana do Ano: " + daSemanaAno.apply(ldTime));			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Function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 do Ano: 48 		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endParaRPr lang="pt-PT" sz="1200" b="1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112474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Usando método static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Map&lt;Integer,Double&gt; tabFactSemanaAno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.collect(groupingBy(t -&gt;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getSemanaAno(t.getData()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  summingDouble(TransCaixa::getValor)));                    out.println(tabFactSemanaAno);</a:t>
            </a:r>
          </a:p>
          <a:p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Usando função local -&gt; Testar com função static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Map&lt;Integer,Double&gt; tabFactSemanaAno1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.collect(groupingBy(t -&gt;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daSemanaAno.apply(t.getData())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                 summingDouble(TransCaixa::getValor)));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Usando get() directo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Map&lt;Integer,Double&gt; tabFactSemanaAno2 =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.collect(groupingBy(t -&gt;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t.getData().get(ALIGNED_WEEK_OF_YEAR)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summingDouble(TransCaixa::getValor)));                               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4653136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SimpleEntry&lt;Double, Map&lt;Integer,Double&gt;&gt; resTeste =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testeBoxGenW(codFactSemanaAno)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515719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1=936109.98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, 2=937239.77, 3=956144.38, 4=946868.68, 5=946708.23, 6=946586.36, 7=943752.64, 8=948996.47, 9=1350932.68, 10=939127.84, … 52=944234.51,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53=127758.06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Tab. Semana Método: 85.648255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Tab. Semana Apply: 73.535173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Tab. Semana Get: 70.92769799999999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 Método Box: 64.41987400000001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Criar uma tabela com as estatísticas de facturação por mês. Usando esta tabela, criar em seguida uma lista de pares Nome do Mês/Nº de transacções.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95536" y="1772816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Map&lt;Integer,DoubleSummaryStatistics&gt; tabStatsFactMes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.collect(groupingBy(t -&gt; t.getData().getMonthValue(),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                          summarizingDouble(TransCaixa::getValor)));            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out.println(tabStatsFactMes);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{1=DoubleSummaryStatistics{count=83804, sum=4187447,170000, min=0,100000, average=49,967152, max=99,990000} ……</a:t>
            </a:r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39552" y="371703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Lista criada por efeito lateral na expressão lambda !! Evitar usando streams.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List&lt;SimpleEntry&lt;Month,Long&gt;&gt; lstMesNumTx = new ArrayList&lt;&gt;();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tabStatsFactMes.forEach( (mes,statsMes) -&gt;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lstMesNumTx.add(new SimpleEntry&lt;&gt;(Month.of(mes), statsMes.getCount()))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out.println(lstMesNumTx);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[JANUARY=83804, FEBRUARY=83698, MARCH=83701, …</a:t>
            </a:r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395536" y="328498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latin typeface="Source Sans Pro Semibold"/>
              </a:rPr>
              <a:t>▶</a:t>
            </a:r>
            <a:r>
              <a:rPr lang="pt-PT" smtClean="0">
                <a:latin typeface="Source Sans Pro Semibold"/>
              </a:rPr>
              <a:t>  </a:t>
            </a:r>
            <a:r>
              <a:rPr lang="pt-PT" sz="1400" b="1" smtClean="0"/>
              <a:t>Criação da lista de pares a partir do Map&lt;&gt; resultado.</a:t>
            </a:r>
            <a:endParaRPr lang="pt-PT" sz="1400" b="1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5013176"/>
            <a:ext cx="8604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Function&lt;Entry&lt;Integer,DoubleSummaryStatistics&gt;, SimpleEntry&lt;Month,Long&gt;&gt; entryToMonthTx =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e -&gt; new SimpleEntry&lt;Month,Long&gt;(Month.of(e.getKey()), e.getValue().getCount()); 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Map&lt;Month,Long&gt; tabMesNumTx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tabStatsFactMes.entrySet().stream()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.map(e -&gt; entryToMonthTx.apply(e))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.collect(toList()));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[JANUARY=83804, FEBRUARY=83698, MARCH=83701,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Criar uma tabela em que a cada Mês se associa o registo da maior transacção desse mês.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5567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BinaryOperator&lt;TransCaixa&gt; txMaiorValor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(t1,t2) -&gt; t1.getValor() &gt;= t2.getValor() ? t1 : t2;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Map&lt;Integer,TransCaixa&gt; tabMesMaxTrans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toMap(t -&gt; t.getData().getMonthValue(), Function.identity(), txMaiorValor)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{1=Trans: T1897778/20/99.99/2017-01-26T17:06, 2=Trans: T4772111/17/99.99/2017-02-20T17:49,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47.483354 ms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364502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Criar uma tabela em que a cada Mês se associa a data da maior transacção.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7544" y="414908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Comparator&lt;TransCaixa&gt; txPorValor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(t1,t2) -&gt; (int) (t1.getValor() - t2.getValor());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Map&lt;Integer,LocalDate&gt; tabMesDataMaiorTx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ltc.stream().collect(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groupingBy(t -&gt; t.getData().getMonthValue(),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collectingAndThen(maxBy(txPorValor),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          t -&gt; t.get().getData().toLocalDate()))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{1=2017-01-12, 2=2017-02-03, 3=2017-03-21, 4=2017-04-24, 5=2017-05-13,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55.167228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96752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Determinar  os pares mês/nº vendas correspondentes ao número de clientes de cada mês, criar um ficheiro CSV e importá-lo em Excel para produzir o respectivo gráfico.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395536" y="19888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Tabela mês - nº vendas em CSV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Map&lt;Integer,Long&gt; tabMesNumTrans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ltc.stream().collect(groupingBy(t -&gt; t.getData().getMonthValue(), counting()));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out.println(tabMesNumTrans);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Código directo sabendo que apenas temos dados normais.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PrintWriter pwCSV = null;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try { pwCSV = new PrintWriter("tabMesNumTx.csv");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catch(IOException e) { out.println(e.getMessage()); }</a:t>
            </a:r>
          </a:p>
        </p:txBody>
      </p:sp>
      <p:pic>
        <p:nvPicPr>
          <p:cNvPr id="23" name="Imagem 22" descr="TRANSAC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2780928"/>
            <a:ext cx="3070728" cy="158417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95536" y="4077072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StringBuilder sb = new StringBuilder();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sb.append("Mes,NTrans"); sb.append("\n");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tabMesNumTrans.forEach( (mes, nmTx) -&gt; { sb.append(mes.toString());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sb.append(",");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sb.append(nmTx.toString());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sb.append("\n"); });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pwCSV.print(sb.toString());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pwCSV.flush(); pwCSV.close();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out.println("CSV: " + Crono.stop()*1000);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CSV: 54.974037</a:t>
            </a:r>
            <a:endParaRPr lang="pt-PT" sz="1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Compara as facturações totais antes e depois da hora H dada. Em seguida compara o nº total de vendas antes e depois dessa mesma hora.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23528" y="1844824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Compara as facturações totais antes e depois da hora H dada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Function&lt;Integer,Predicate&lt;TransCaixa&gt;&gt; predTxDepoisDeHora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h -&gt; t -&gt; t.getData().getHour() &gt; h;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final int hora = 16;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Map&lt;Boolean,Double&gt; tabFactSplitHora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.collect(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partitioningBy(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predTxDepoisDeHora.apply(hora)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           summingDouble(TransCaixa::getValor)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out.println(tabFactSplitHora);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45.755199000000005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{false=3.545253572E7, true=1.457432774E7}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1520" y="450912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Compara nº de vendas antes e depois da hora H dada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Map&lt;Boolean,Long&gt; tabTransSplitHora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.collect(partitioningBy(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predTxDepoisDeHora.apply(hora)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, counting()));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out.println(tabTransSplitHora);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87.503796 ???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{false=708475, true=291525}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124744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/>
              <a:t> </a:t>
            </a:r>
            <a:r>
              <a:rPr lang="pt-PT" sz="1600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b="1" smtClean="0"/>
              <a:t>   Criar uma tabela contendo todas as transacções catalogadas por Mês, Dia, Hora efectivos, ou seja, para os quais tenha havido transacções.  Fazer o mesmo para o nº de transacções. Codificar em seguida um método que para dados mês, dia e hora determine o valor total facturado.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2132856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Map&lt;Month, Map&lt;Integer, Map&lt;Integer, List&lt;TransCaixa&gt;&gt;&gt;&gt; mapaTxPorMDH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groupingBy(t -&gt; t.getData().getMonth(),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groupingBy(t -&gt; t.getData().getDayOfMonth(),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groupingBy(t -&gt; t.getData().getHour())))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out.println(mapaTxPorMDH);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170.640869 ms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18.515249418 s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95536" y="4437112"/>
            <a:ext cx="900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Map&lt;Month, Map&lt;Integer, Map&lt;Integer, Long&gt;&gt;&gt; mapaNumTxPorMDH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groupingBy(t -&gt; t.getData().getMonth(),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groupingBy(t -&gt; t.getData().getDayOfMonth(),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groupingBy(t -&gt; t.getData().getHour(),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counting()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out.println(mapaNumTxPorMDH);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159.817036 ms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9.725014202 s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96752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b="1" smtClean="0"/>
              <a:t>  Para a caixa X determinar as diferenças de tempos entre transacções. 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1628800"/>
            <a:ext cx="8676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Function&lt;TransCaixa, Long&gt; txToSeconds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t -&gt; {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LocalDateTime lt = t.getData();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return lt.query(Trans_Caixa_App::paraSegundos);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};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Comparator&lt;TransCaixa&gt; transPorData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(TransCaixa tc1, TransCaixa tc2) -&gt; { LocalDateTime ldt1 = tc1.getData();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 LocalDateTime ldt2 = tc2.getData();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 if(ldt1.equals(ldt2))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 else if(ldt1.isBefore(ldt2)) return -1; 					 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};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Conexão recta 18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ângulo 17"/>
          <p:cNvSpPr/>
          <p:nvPr/>
        </p:nvSpPr>
        <p:spPr>
          <a:xfrm>
            <a:off x="539552" y="4653136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final String numCaixa = "14";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List&lt;Long&gt; temposEmSecsCx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.filter(t -&gt; t.getCaixa().equals(numCaixa))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.sorted(transPorData)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.map(t -&gt; txToSeconds.apply(t))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.collect(toList());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5536" y="422108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</a:t>
            </a:r>
            <a:r>
              <a:rPr lang="pt-PT" smtClean="0"/>
              <a:t>  </a:t>
            </a:r>
            <a:r>
              <a:rPr lang="pt-PT" sz="1600" smtClean="0"/>
              <a:t>Lista com os instantes de atendimento em segundos.</a:t>
            </a:r>
            <a:endParaRPr lang="pt-PT" sz="1600"/>
          </a:p>
        </p:txBody>
      </p:sp>
      <p:sp>
        <p:nvSpPr>
          <p:cNvPr id="22" name="Chamada com seta para a esquerda 21"/>
          <p:cNvSpPr/>
          <p:nvPr/>
        </p:nvSpPr>
        <p:spPr>
          <a:xfrm>
            <a:off x="6372200" y="1700808"/>
            <a:ext cx="2304256" cy="576064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smtClean="0">
                <a:solidFill>
                  <a:schemeClr val="tx1"/>
                </a:solidFill>
              </a:rPr>
              <a:t>Auxiliares</a:t>
            </a:r>
            <a:endParaRPr lang="pt-PT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23528" y="119675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</a:t>
            </a:r>
            <a:r>
              <a:rPr lang="pt-PT" smtClean="0"/>
              <a:t>  </a:t>
            </a:r>
            <a:r>
              <a:rPr lang="pt-PT" sz="1600" smtClean="0"/>
              <a:t>Lista com as diferenças de tempos entre os instantes de atendimento.</a:t>
            </a:r>
            <a:endParaRPr lang="pt-PT" sz="1600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170080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List&lt;Long&gt; difsTempo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IntStream.range(1, temposEmSecsCx.size())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.mapToObj(i -&gt; new SimpleEntry&lt;Long, Long&gt;(temposEmSecsCx.get(i-1),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				                   temposEmSecsCx.get(i)))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.map( (SimpleEntry&lt;Long, Long&gt; par) -&gt; par.getValue() - par.getKey() 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out.println(difsTempo);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[1020, 1200, 780, 5520, 3000, 120, 480, 2340, 420, 0, …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3528" y="342900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sym typeface="Wingdings"/>
              </a:rPr>
              <a:t></a:t>
            </a:r>
            <a:r>
              <a:rPr lang="pt-PT" smtClean="0">
                <a:sym typeface="Wingdings"/>
              </a:rPr>
              <a:t>  </a:t>
            </a:r>
            <a:r>
              <a:rPr lang="pt-PT" sz="1600" smtClean="0"/>
              <a:t>Tempo total da caixa nº X “sem transacções”  no dia indicado.</a:t>
            </a:r>
            <a:endParaRPr lang="pt-PT" sz="1600"/>
          </a:p>
        </p:txBody>
      </p:sp>
      <p:sp>
        <p:nvSpPr>
          <p:cNvPr id="23" name="CaixaDeTexto 22"/>
          <p:cNvSpPr txBox="1"/>
          <p:nvPr/>
        </p:nvSpPr>
        <p:spPr>
          <a:xfrm>
            <a:off x="323528" y="400506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totCxParadaDia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IntStream.range(1, temposEmSecsCxDia.size())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.mapToObj(i -&gt; new SimpleEntry&lt;Long, Long&gt;(temposEmSecsCxDia.get(i-1),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				                   temposEmSecsCxDia.get(i)))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.map( (SimpleEntry&lt;Long, Long&gt; par) -&gt; par.getValue() - par.getKey() 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.mapToLong(d -&gt; (long) d)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.sum();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out.println("Tempo de paragem em " + ldt + " " + Duration.of(totCxParadaDia, SECONDS));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 de paragem em 2017-03-01 PT22H11M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Calcular as facturações das 4 semanas de Dezembro.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2149019"/>
            <a:ext cx="9361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 ld = LocalDate.of(2017,12,1);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 primDiaSemDez = ld.with(firstInMonth(MONDAY));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 ultDiaSemDez = primDiaSemDez.plus(6, DAYS);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//t -&gt; entreDatas.apply(data1, data2).test(t)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BiFunction&lt;LocalDate, LocalDate, Predicate&lt;TransCaixa&gt;&gt; entreDatas =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(dtMin, dtMax) -&gt; t -&gt; !(t.getData().toLocalDate().isAfter(dtMax) ||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t.getData().toLocalDate().isBefore(dtMax));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long[] factSemanaDez = new long[4];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for(int semana = 1; semana &lt;= 4; semana++)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factSemanaDez[semana-1]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ltc.stream().filter(t -&gt; entreDatas.apply(primDiaSemDez,ultDiaSemDez).test(t)).count();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primDiaSemDez = primDiaSemDez.with(next(MONDAY));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ultDiaSemDez = primDiaSemDez.plus(6, DAYS);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se &gt; 31/12/2017 não interessa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7030A0"/>
                </a:solidFill>
                <a:sym typeface="Wingdings"/>
              </a:rPr>
              <a:t></a:t>
            </a:r>
            <a:r>
              <a:rPr lang="pt-PT" smtClean="0"/>
              <a:t>  </a:t>
            </a:r>
            <a:r>
              <a:rPr lang="pt-PT" sz="1400" b="1" smtClean="0">
                <a:solidFill>
                  <a:srgbClr val="C00000"/>
                </a:solidFill>
              </a:rPr>
              <a:t>Solução simples mas que não compila. Mas serve de exemplo sobre variáveis e lambdas.</a:t>
            </a:r>
            <a:endParaRPr lang="pt-PT" sz="1400" b="1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544522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 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Variáveis usadas em lambdas devem ser final ou </a:t>
            </a:r>
            <a:r>
              <a:rPr lang="pt-PT" sz="1400" b="1" smtClean="0">
                <a:sym typeface="Wingdings"/>
              </a:rPr>
              <a:t>effectively final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, logo imutáveis.  </a:t>
            </a:r>
            <a:endParaRPr lang="pt-PT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1560" y="5877272"/>
            <a:ext cx="7704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C00000"/>
                </a:solidFill>
              </a:rPr>
              <a:t>Exception in thread "main" java.lang.RuntimeException: Uncompilable source code - local variables referenced from a lambda expression must be final or effectively final</a:t>
            </a:r>
            <a:endParaRPr lang="pt-PT" sz="11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844824"/>
            <a:ext cx="828092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&lt;R&gt;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SimpleEntry&lt;Double,R&gt;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testeBoxGenW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Supplier&lt;? extends R&gt; supplier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warmup</a:t>
            </a: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= 1 ; i &lt;= 3; i++) supplier.get();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System.gc();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invoca garbage collector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resultado = supplier.get();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Double tempo = Crono.stop();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 SimpleEntry&lt;Double,R&gt;(tempo, resultado)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05273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Em alguns dos exercícios seguintes vamos usar a nossa </a:t>
            </a:r>
            <a:r>
              <a:rPr lang="pt-PT" sz="1400" b="1" smtClean="0">
                <a:solidFill>
                  <a:srgbClr val="C00000"/>
                </a:solidFill>
              </a:rPr>
              <a:t>testeBoxGenW(Supplier); </a:t>
            </a:r>
            <a:r>
              <a:rPr lang="pt-PT" sz="1600" smtClean="0"/>
              <a:t>para medirmos com mais exactidão (por ter </a:t>
            </a:r>
            <a:r>
              <a:rPr lang="pt-PT" sz="1600" i="1" smtClean="0"/>
              <a:t>warmup</a:t>
            </a:r>
            <a:r>
              <a:rPr lang="pt-PT" sz="1600" smtClean="0"/>
              <a:t>) os tempos de execucão. 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251520" y="39330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sz="1600" smtClean="0">
                <a:sym typeface="Wingdings"/>
              </a:rPr>
              <a:t>Pontualmente também, devemos utilizar o método </a:t>
            </a:r>
            <a:r>
              <a:rPr lang="pt-PT" sz="1400" b="1" smtClean="0">
                <a:solidFill>
                  <a:srgbClr val="0070C0"/>
                </a:solidFill>
                <a:cs typeface="Courier New" pitchFamily="49" charset="0"/>
                <a:sym typeface="Wingdings"/>
              </a:rPr>
              <a:t>memoryUsage();</a:t>
            </a:r>
            <a:r>
              <a:rPr lang="pt-PT" sz="1600" smtClean="0">
                <a:sym typeface="Wingdings"/>
              </a:rPr>
              <a:t> para verificarmos quanto estamos a usar de heap.  </a:t>
            </a:r>
            <a:endParaRPr lang="pt-PT" sz="160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4725144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== Valores de Utilização da HEAP [MB] ==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Memória Máxima RT:1820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Memory:808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Memória Livre:427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Memória Usada:380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C00000"/>
                </a:solidFill>
                <a:latin typeface="Source Sans Pro Semibold"/>
              </a:rPr>
              <a:t>▶</a:t>
            </a:r>
            <a:r>
              <a:rPr lang="pt-PT" smtClean="0"/>
              <a:t>  Vamos criar duas listas com as datas necessárias. </a:t>
            </a: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556792"/>
            <a:ext cx="8424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List&lt;LocalDate&gt; inicioDiaSemDez = new ArrayList&lt;&gt;();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List&lt;LocalDate&gt; fimDiaSemDez = new ArrayList&lt;&gt;();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inicioDiaSemDez.add(primDiaSemDez);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fimDiaSemDez.add(ultDiaSemDez);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for(int semana = 1; semana &lt;= 3; semana++)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primDiaSemDez = primDiaSemDez.with(next(MONDAY));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inicioDiaSemDez.add(primDiaSemDez);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fimDiaSemDez.add(primDiaSemDez.plus(6, DAYS));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[2017-12-04, 2017-12-11, 2017-12-18, 2017-12-25]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[2017-12-10, 2017-12-17, 2017-12-24, 2017-12-31]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414908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C00000"/>
                </a:solidFill>
                <a:latin typeface="Source Sans Pro Semibold"/>
              </a:rPr>
              <a:t>▶</a:t>
            </a:r>
            <a:r>
              <a:rPr lang="pt-PT" smtClean="0"/>
              <a:t>  E usá-las na pipeline. </a:t>
            </a: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467544" y="458112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 factSem1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.filter(t -&gt; entreDatas.apply(inicioDiaSemDez.get(0),fimDiaSemDez.get(0)).test(t))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.collect(summingDouble(TransCaixa::getValor));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out.println("Fact. Sem1: " + factSem1);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Fact. Sem1: 135252.12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 </a:t>
            </a:r>
            <a:r>
              <a:rPr lang="pt-PT" sz="1400" b="1" smtClean="0">
                <a:solidFill>
                  <a:srgbClr val="C00000"/>
                </a:solidFill>
                <a:sym typeface="Wingdings"/>
              </a:rPr>
              <a:t>Impossível fazer um for(int i = 0; i &lt;= 3; i++) porque i não é final e get(i) daria erro ! </a:t>
            </a:r>
            <a:endParaRPr lang="pt-PT" sz="1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sz="1600" b="1" smtClean="0">
                <a:sym typeface="Wingdings"/>
              </a:rPr>
              <a:t>Determinar as médias de facturação entre as primeiras e as últimas 1000 transacções do ano.</a:t>
            </a:r>
            <a:endParaRPr lang="pt-PT" sz="1600" b="1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62880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 mediaFirst1000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.limit(1000)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.mapToDouble(TransCaixa::getValor)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.average().orElse(0.0);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out.println("Media prim. 1000: " + mediaFirst1000);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prim. 1000: 51.76482				2.484015 ms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3284984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final int numTrans = ltc.size();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long last1000 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.skip(numTrans-1000)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.mapToDouble(TransCaixa::getValor)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.count();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out.println("Tam. Stream: " + last1000);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Tam. Stream: 1000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 mediaLast1000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.skip(numTrans-1000)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    .mapToDouble(TransCaixa::getValor)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.average().orElse(0.0);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out.println("Média últimas 1000: " + mediaLast1000);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Média últimos 1000: 49.58046				29.177893 ms</a:t>
            </a:r>
            <a:endParaRPr lang="pt-PT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ym typeface="Wingdings"/>
              </a:rPr>
              <a:t>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</a:t>
            </a:r>
            <a:r>
              <a:rPr lang="pt-PT" sz="1600" b="1" smtClean="0">
                <a:sym typeface="Wingdings"/>
              </a:rPr>
              <a:t>  STREAM DEBUGGING</a:t>
            </a:r>
            <a:endParaRPr lang="pt-PT" sz="1600" b="1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sym typeface="Wingdings"/>
              </a:rPr>
              <a:t></a:t>
            </a:r>
            <a:r>
              <a:rPr lang="pt-PT" smtClean="0"/>
              <a:t>  Usar </a:t>
            </a:r>
            <a:r>
              <a:rPr lang="pt-PT" b="1" smtClean="0">
                <a:solidFill>
                  <a:srgbClr val="FF0000"/>
                </a:solidFill>
              </a:rPr>
              <a:t>peek()</a:t>
            </a:r>
            <a:r>
              <a:rPr lang="pt-PT" smtClean="0"/>
              <a:t> que é o equivalente para streams ao </a:t>
            </a:r>
            <a:r>
              <a:rPr lang="pt-PT" b="1" smtClean="0"/>
              <a:t>printf()</a:t>
            </a:r>
            <a:r>
              <a:rPr lang="pt-PT" smtClean="0"/>
              <a:t> ou </a:t>
            </a:r>
            <a:r>
              <a:rPr lang="pt-PT" b="1" smtClean="0"/>
              <a:t>println()</a:t>
            </a:r>
            <a:r>
              <a:rPr lang="pt-PT" smtClean="0"/>
              <a:t>, etc. </a:t>
            </a:r>
            <a:endParaRPr lang="pt-PT"/>
          </a:p>
        </p:txBody>
      </p:sp>
      <p:pic>
        <p:nvPicPr>
          <p:cNvPr id="17" name="Imagem 16" descr="PEEK_TEXT_A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1988840"/>
            <a:ext cx="5616624" cy="72008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67544" y="2780928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void streamLog (Object... objects) {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String txt = "" + LocalTime.now();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for (Object object : objects) txt = txt + " -&gt; " + object.toString();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out.println(txt);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67544" y="4077072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DoubleStream ds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.limit(5)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.peek(i -&gt; streamLog("Elemento:", i))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.mapToDouble(TransCaixa::getValor)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.peek(i -&gt; streamLog("Depois de map:", i));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não tem operação terminal !!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streamLog("Vai invocar count() e iniciar o processamento!");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streamLog("Contador = ",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ds.count()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PT" sz="12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ângulo arredondado 24"/>
          <p:cNvSpPr/>
          <p:nvPr/>
        </p:nvSpPr>
        <p:spPr>
          <a:xfrm>
            <a:off x="6948264" y="2708920"/>
            <a:ext cx="180020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auxiliar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Conexão recta unidireccional 26"/>
          <p:cNvCxnSpPr/>
          <p:nvPr/>
        </p:nvCxnSpPr>
        <p:spPr>
          <a:xfrm flipH="1">
            <a:off x="5580112" y="292494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ângulo arredondado 27"/>
          <p:cNvSpPr/>
          <p:nvPr/>
        </p:nvSpPr>
        <p:spPr>
          <a:xfrm>
            <a:off x="3203848" y="6021288"/>
            <a:ext cx="44644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Resultado da execução do código</a:t>
            </a:r>
            <a:endParaRPr lang="pt-PT"/>
          </a:p>
        </p:txBody>
      </p:sp>
      <p:cxnSp>
        <p:nvCxnSpPr>
          <p:cNvPr id="30" name="Conexão recta unidireccional 29"/>
          <p:cNvCxnSpPr/>
          <p:nvPr/>
        </p:nvCxnSpPr>
        <p:spPr>
          <a:xfrm>
            <a:off x="7740352" y="6165304"/>
            <a:ext cx="864096" cy="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268760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</a:rPr>
              <a:t>12:31:37.414 -&gt; Vai invocar count() e iniciar o processamento!</a:t>
            </a:r>
          </a:p>
          <a:p>
            <a:r>
              <a:rPr lang="pt-PT" sz="1400" smtClean="0"/>
              <a:t>12:31:37.421 -&gt; Elemento: -&gt; Trans: T7187167/2/74.74/2017-07-04T01:44</a:t>
            </a:r>
          </a:p>
          <a:p>
            <a:r>
              <a:rPr lang="pt-PT" sz="1400" smtClean="0"/>
              <a:t>12:31:37.421 -&gt; Depois de map: -&gt; 74.74</a:t>
            </a:r>
          </a:p>
          <a:p>
            <a:r>
              <a:rPr lang="pt-PT" sz="1400" smtClean="0"/>
              <a:t>12:31:37.421 -&gt; Elemento: -&gt; Trans: T4809482/31/90.92/2017-10-26T03:40</a:t>
            </a:r>
          </a:p>
          <a:p>
            <a:r>
              <a:rPr lang="pt-PT" sz="1400" smtClean="0"/>
              <a:t>12:31:37.421 -&gt; Depois de map: -&gt; 90.92</a:t>
            </a:r>
          </a:p>
          <a:p>
            <a:r>
              <a:rPr lang="pt-PT" sz="1400" smtClean="0"/>
              <a:t>12:31:37.421 -&gt; Elemento: -&gt; Trans: T8910131/16/42.63/2017-06-06T14:49</a:t>
            </a:r>
          </a:p>
          <a:p>
            <a:r>
              <a:rPr lang="pt-PT" sz="1400" smtClean="0"/>
              <a:t>12:31:37.421 -&gt; Depois de map: -&gt; 42.63</a:t>
            </a:r>
          </a:p>
          <a:p>
            <a:r>
              <a:rPr lang="pt-PT" sz="1400" smtClean="0"/>
              <a:t>12:31:37.421 -&gt; Elemento: -&gt; Trans: T4714482/42/94.74/2017-05-18T05:09</a:t>
            </a:r>
          </a:p>
          <a:p>
            <a:r>
              <a:rPr lang="pt-PT" sz="1400" smtClean="0"/>
              <a:t>12:31:37.421 -&gt; Depois de map: -&gt; 94.74</a:t>
            </a:r>
          </a:p>
          <a:p>
            <a:r>
              <a:rPr lang="pt-PT" sz="1400" smtClean="0"/>
              <a:t>12:31:37.421 -&gt; Elemento: -&gt; Trans: T1313024/40/23.24/2017-07-11T12:45</a:t>
            </a:r>
          </a:p>
          <a:p>
            <a:r>
              <a:rPr lang="pt-PT" sz="1400" smtClean="0"/>
              <a:t>12:31:37.421 -&gt; Depois de map: -&gt; 23.24</a:t>
            </a:r>
          </a:p>
          <a:p>
            <a:r>
              <a:rPr lang="pt-PT" sz="1400" smtClean="0"/>
              <a:t>12:31:37.421 -&gt; Contador  -&gt; 5</a:t>
            </a:r>
            <a:endParaRPr lang="pt-PT" sz="1400"/>
          </a:p>
        </p:txBody>
      </p:sp>
      <p:sp>
        <p:nvSpPr>
          <p:cNvPr id="17" name="Chaveta à direita 16"/>
          <p:cNvSpPr/>
          <p:nvPr/>
        </p:nvSpPr>
        <p:spPr>
          <a:xfrm>
            <a:off x="6516216" y="1268760"/>
            <a:ext cx="360040" cy="273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7020272" y="227687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Material para fazer o debugging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467544" y="429309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00B050"/>
                </a:solidFill>
                <a:sym typeface="Wingdings"/>
              </a:rPr>
              <a:t></a:t>
            </a:r>
            <a:r>
              <a:rPr lang="pt-PT" smtClean="0"/>
              <a:t>  </a:t>
            </a:r>
            <a:r>
              <a:rPr lang="pt-PT" sz="1600" b="1" smtClean="0">
                <a:solidFill>
                  <a:srgbClr val="0070C0"/>
                </a:solidFill>
              </a:rPr>
              <a:t>É sempre possível fazer apenas o debugging de partes críticas da pipeline.</a:t>
            </a:r>
            <a:endParaRPr lang="pt-PT" sz="1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3568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sym typeface="Wingdings"/>
              </a:rPr>
              <a:t></a:t>
            </a:r>
            <a:r>
              <a:rPr lang="pt-PT" smtClean="0"/>
              <a:t>  Usar um </a:t>
            </a:r>
            <a:r>
              <a:rPr lang="pt-PT" b="1" smtClean="0">
                <a:solidFill>
                  <a:srgbClr val="FF0000"/>
                </a:solidFill>
              </a:rPr>
              <a:t>plugin de debugging </a:t>
            </a:r>
            <a:r>
              <a:rPr lang="pt-PT" b="1" smtClean="0"/>
              <a:t>num dado IDE.</a:t>
            </a:r>
            <a:r>
              <a:rPr lang="pt-PT" b="1" smtClean="0">
                <a:solidFill>
                  <a:srgbClr val="FF0000"/>
                </a:solidFill>
              </a:rPr>
              <a:t> </a:t>
            </a:r>
            <a:r>
              <a:rPr lang="pt-PT" smtClean="0"/>
              <a:t> </a:t>
            </a:r>
            <a:endParaRPr lang="pt-PT"/>
          </a:p>
        </p:txBody>
      </p:sp>
      <p:pic>
        <p:nvPicPr>
          <p:cNvPr id="20" name="Imagem 19" descr="LOGO_IntelliJ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2348880"/>
            <a:ext cx="1008112" cy="1008112"/>
          </a:xfrm>
          <a:prstGeom prst="rect">
            <a:avLst/>
          </a:prstGeom>
        </p:spPr>
      </p:pic>
      <p:sp>
        <p:nvSpPr>
          <p:cNvPr id="21" name="Seta para a direita 20"/>
          <p:cNvSpPr/>
          <p:nvPr/>
        </p:nvSpPr>
        <p:spPr>
          <a:xfrm>
            <a:off x="2411760" y="2852936"/>
            <a:ext cx="129614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 descr="STREAM_DEBUGGER_INTELLIJ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1844824"/>
            <a:ext cx="4618642" cy="36004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899592" y="3501008"/>
            <a:ext cx="165618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mtClean="0"/>
              <a:t>IntelliJ IDEA</a:t>
            </a:r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395536" y="58052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00B050"/>
                </a:solidFill>
                <a:sym typeface="Wingdings"/>
              </a:rPr>
              <a:t></a:t>
            </a:r>
            <a:r>
              <a:rPr lang="pt-PT" smtClean="0"/>
              <a:t>  </a:t>
            </a:r>
            <a:r>
              <a:rPr lang="pt-PT" sz="1600" b="1" smtClean="0">
                <a:solidFill>
                  <a:srgbClr val="0070C0"/>
                </a:solidFill>
              </a:rPr>
              <a:t>É uma ferramenta muito interessante.</a:t>
            </a:r>
            <a:endParaRPr lang="pt-PT" sz="1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3528" y="1052736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C00000"/>
                </a:solidFill>
                <a:sym typeface="Wingdings"/>
              </a:rPr>
              <a:t></a:t>
            </a:r>
            <a:r>
              <a:rPr lang="pt-PT" smtClean="0">
                <a:solidFill>
                  <a:srgbClr val="00B050"/>
                </a:solidFill>
                <a:sym typeface="Wingdings"/>
              </a:rPr>
              <a:t>   </a:t>
            </a:r>
            <a:r>
              <a:rPr lang="pt-PT" b="1" smtClean="0">
                <a:sym typeface="Wingdings"/>
              </a:rPr>
              <a:t>CLEAN CODE </a:t>
            </a:r>
            <a:r>
              <a:rPr lang="pt-PT" sz="1600" smtClean="0">
                <a:sym typeface="Wingdings"/>
              </a:rPr>
              <a:t>Figura que sintetiza todas as minhas ideias sobre como programar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“clean code” </a:t>
            </a:r>
            <a:r>
              <a:rPr lang="pt-PT" sz="1600" smtClean="0">
                <a:sym typeface="Wingdings"/>
              </a:rPr>
              <a:t>com </a:t>
            </a:r>
            <a:r>
              <a:rPr lang="pt-PT" sz="1600" i="1" smtClean="0">
                <a:sym typeface="Wingdings"/>
              </a:rPr>
              <a:t>streams </a:t>
            </a:r>
            <a:r>
              <a:rPr lang="pt-PT" sz="1600" smtClean="0">
                <a:sym typeface="Wingdings"/>
              </a:rPr>
              <a:t>e lambdas e que contém algumas das directivas fundamentais.       </a:t>
            </a:r>
            <a:endParaRPr lang="pt-PT" sz="16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2" name="Imagem 11" descr="ART_CLEAN_CODE_RENTE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653136"/>
            <a:ext cx="5092285" cy="1864212"/>
          </a:xfrm>
          <a:prstGeom prst="rect">
            <a:avLst/>
          </a:prstGeom>
        </p:spPr>
      </p:pic>
      <p:sp>
        <p:nvSpPr>
          <p:cNvPr id="13" name="Rectângulo 12"/>
          <p:cNvSpPr/>
          <p:nvPr/>
        </p:nvSpPr>
        <p:spPr>
          <a:xfrm>
            <a:off x="3635896" y="5085184"/>
            <a:ext cx="475252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1400" smtClean="0"/>
              <a:t>https://pt.slideshare.net/VictorRentea/the-art-of-clean-code</a:t>
            </a:r>
            <a:endParaRPr lang="pt-PT" sz="1400"/>
          </a:p>
        </p:txBody>
      </p:sp>
      <p:sp>
        <p:nvSpPr>
          <p:cNvPr id="14" name="Rectângulo 13"/>
          <p:cNvSpPr/>
          <p:nvPr/>
        </p:nvSpPr>
        <p:spPr>
          <a:xfrm>
            <a:off x="3563888" y="5733256"/>
            <a:ext cx="54006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1400" smtClean="0"/>
              <a:t>https://pt.slideshare.net/VictorRentea/clean-lambdas-streams-in-java8</a:t>
            </a:r>
            <a:endParaRPr lang="pt-PT" sz="1400"/>
          </a:p>
        </p:txBody>
      </p:sp>
      <p:pic>
        <p:nvPicPr>
          <p:cNvPr id="17" name="Imagem 16" descr="CLEAN_CODE_BO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1844824"/>
            <a:ext cx="4541963" cy="2592288"/>
          </a:xfrm>
          <a:prstGeom prst="rect">
            <a:avLst/>
          </a:prstGeom>
        </p:spPr>
      </p:pic>
      <p:pic>
        <p:nvPicPr>
          <p:cNvPr id="8" name="Picture 2" descr="C:\Users\asus\Desktop\PROC_STREAMS\STREAMS_CLEAN_COD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844824"/>
            <a:ext cx="4968552" cy="25922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C00000"/>
                </a:solidFill>
                <a:sym typeface="Wingdings"/>
              </a:rPr>
              <a:t></a:t>
            </a:r>
            <a:r>
              <a:rPr lang="pt-PT" smtClean="0">
                <a:solidFill>
                  <a:srgbClr val="00B050"/>
                </a:solidFill>
                <a:sym typeface="Wingdings"/>
              </a:rPr>
              <a:t> 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CLEAN CODE   </a:t>
            </a:r>
            <a:r>
              <a:rPr lang="pt-PT" b="1" smtClean="0">
                <a:sym typeface="Wingdings"/>
              </a:rPr>
              <a:t>PORQUÊ ?</a:t>
            </a:r>
            <a:endParaRPr lang="pt-PT" sz="1600"/>
          </a:p>
        </p:txBody>
      </p:sp>
      <p:sp>
        <p:nvSpPr>
          <p:cNvPr id="18" name="CaixaDeTexto 17"/>
          <p:cNvSpPr txBox="1"/>
          <p:nvPr/>
        </p:nvSpPr>
        <p:spPr>
          <a:xfrm>
            <a:off x="539552" y="155679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 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Custos de software: 80% são custos de manutenção de código;  </a:t>
            </a:r>
            <a:endParaRPr lang="pt-PT" b="1">
              <a:solidFill>
                <a:srgbClr val="C00000"/>
              </a:solidFill>
            </a:endParaRPr>
          </a:p>
        </p:txBody>
      </p:sp>
      <p:pic>
        <p:nvPicPr>
          <p:cNvPr id="19" name="Imagem 18" descr="CLEAN_COD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708920"/>
            <a:ext cx="3533694" cy="2736304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39552" y="20608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 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Pequenas regras =&gt; imensos ganhos;  </a:t>
            </a:r>
            <a:endParaRPr lang="pt-PT" b="1">
              <a:solidFill>
                <a:srgbClr val="C00000"/>
              </a:solidFill>
            </a:endParaRPr>
          </a:p>
        </p:txBody>
      </p:sp>
      <p:pic>
        <p:nvPicPr>
          <p:cNvPr id="21" name="Imagem 20" descr="CLEAN_COD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3356992"/>
            <a:ext cx="4763967" cy="244827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9" name="Imagem 18" descr="CLEAN_COD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24744"/>
            <a:ext cx="3318854" cy="2248256"/>
          </a:xfrm>
          <a:prstGeom prst="rect">
            <a:avLst/>
          </a:prstGeom>
        </p:spPr>
      </p:pic>
      <p:pic>
        <p:nvPicPr>
          <p:cNvPr id="22" name="Imagem 21" descr="CLEAN_CODE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933056"/>
            <a:ext cx="4441268" cy="2592288"/>
          </a:xfrm>
          <a:prstGeom prst="rect">
            <a:avLst/>
          </a:prstGeom>
        </p:spPr>
      </p:pic>
      <p:pic>
        <p:nvPicPr>
          <p:cNvPr id="23" name="Imagem 22" descr="CLEAN_CODE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196752"/>
            <a:ext cx="5235978" cy="2808312"/>
          </a:xfrm>
          <a:prstGeom prst="rect">
            <a:avLst/>
          </a:prstGeom>
        </p:spPr>
      </p:pic>
      <p:pic>
        <p:nvPicPr>
          <p:cNvPr id="25" name="Imagem 24" descr="CLEAN_CODE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0272" y="4725144"/>
            <a:ext cx="4523728" cy="136815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Gama de valores de Data/Tempo das transacções, ou seja, a primeira e a última do ano.</a:t>
            </a:r>
            <a:r>
              <a:rPr lang="pt-PT" sz="1600" smtClean="0"/>
              <a:t> Criar os </a:t>
            </a:r>
            <a:r>
              <a:rPr lang="pt-PT" sz="1600" b="1" smtClean="0">
                <a:solidFill>
                  <a:srgbClr val="0070C0"/>
                </a:solidFill>
              </a:rPr>
              <a:t>Comparator&lt;LocalDateTime&gt;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0070C0"/>
                </a:solidFill>
              </a:rPr>
              <a:t>Comparator&lt;LocalDate&gt;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0070C0"/>
                </a:solidFill>
              </a:rPr>
              <a:t>Comparator&lt;TransCaixa&gt;</a:t>
            </a:r>
            <a:r>
              <a:rPr lang="pt-PT" sz="1600" smtClean="0"/>
              <a:t> por data, que possam vir a ser necessários para comparar </a:t>
            </a:r>
            <a:r>
              <a:rPr lang="pt-PT" sz="1600" b="1" smtClean="0"/>
              <a:t>TemporalAccessors</a:t>
            </a:r>
            <a:r>
              <a:rPr lang="pt-PT" sz="1600" smtClean="0"/>
              <a:t> e </a:t>
            </a:r>
            <a:r>
              <a:rPr lang="pt-PT" sz="1600" b="1" smtClean="0"/>
              <a:t>TransCaixa</a:t>
            </a:r>
            <a:r>
              <a:rPr lang="pt-PT" sz="1600" smtClean="0"/>
              <a:t>. Defini-los como </a:t>
            </a:r>
            <a:r>
              <a:rPr lang="pt-PT" sz="1600" b="1" smtClean="0"/>
              <a:t>métodos static</a:t>
            </a:r>
            <a:r>
              <a:rPr lang="pt-PT" sz="1600" smtClean="0"/>
              <a:t>. 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348880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Comparator&lt;LocalDate&gt; compMenorData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(LocalDate ld1, LocalDate ld2) -&gt; { if(ld1.equals(ld2))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else if(ld1.isBefore(ld2)) return -1;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       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};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Comparator&lt;LocalTime&gt; compMenorTime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(LocalTime lt1, LocalTime lt2) -&gt; { if(lt1.equals(lt2))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else if(lt1.isBefore(lt2)) return -1;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};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Comparator&lt;TransCaixa&gt; transPorData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(TransCaixa tc1, TransCaixa tc2) -&gt; { LocalDateTime ldt1 = tc1.getData();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LocalDateTime ldt2 = tc2.getData();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if(ldt1.equals(ldt2))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else if(ldt1.isBefore(ldt2)) return -1;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	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};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Conexão recta unidireccional 19"/>
          <p:cNvCxnSpPr/>
          <p:nvPr/>
        </p:nvCxnSpPr>
        <p:spPr>
          <a:xfrm>
            <a:off x="6012160" y="5661248"/>
            <a:ext cx="0" cy="72008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300192" y="602128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ldt1.compareTo(ldt2);</a:t>
            </a:r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052736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Gama de valores de Data/Tempo das transacções, ou seja, a primeira e a última do ano.</a:t>
            </a:r>
            <a:r>
              <a:rPr lang="pt-PT" sz="1600" smtClean="0"/>
              <a:t>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70080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SortedSet&lt;TransCaixa&gt; transOrdData = new TreeSet&lt;&gt;(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transOrdData.addAll(ltc);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out.println(transOrdData.first() + " - " + transOrdData.last());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T5149207/25/91.1/2017-01-01T00:00 - Trans: T1217566/19/62.88/2017-12-31T23:59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1212.526511 ms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797152"/>
            <a:ext cx="84969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Supplier&lt;SortedSet&lt;TransCaixa&gt;&gt; supplyTreeSetTcx = () -&gt; new TreeSet&lt;&gt;(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SortedSet&lt;TransCaixa&gt; transOrdData3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.collect(toCollection(supplyTreeSetTcx))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                  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out.println(transOrdData3.first() + " - " + transOrdData3.last());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T5149207/25/91.1/2017-01-01T00:00 - Trans: T1217566/19/62.88/2017-12-31T23:59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1242.711111 ms</a:t>
            </a:r>
          </a:p>
          <a:p>
            <a:endParaRPr lang="pt-PT"/>
          </a:p>
        </p:txBody>
      </p:sp>
      <p:cxnSp>
        <p:nvCxnSpPr>
          <p:cNvPr id="18" name="Conexão recta 17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467544" y="436510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67544" y="443711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COM TreeSet + Comparator de DATAS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95536" y="285293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List&lt;TransCaixa&gt; transOrdData2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.sorted(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out.println(transOrdData2.get(0) + " - " + transOrdData2.get(transOrdData2.size()-1));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T5149207/25/91.1/2017-01-01T00:00 - Trans: T1217566/19/62.88/2017-12-31T23:59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888.608125 ms</a:t>
            </a:r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41277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TRANSACÇOES ORDENADAS POR DATA: 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JAVA7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7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Considerando apenas as primeiras 500 transacções do ano, determinar a sua distribuição por caixas. </a:t>
            </a:r>
          </a:p>
          <a:p>
            <a:pPr algn="just"/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Versão 1: Map&lt;String, List&lt;TransCaixa&gt;&gt; </a:t>
            </a:r>
            <a:r>
              <a:rPr lang="pt-PT" sz="1400" smtClean="0"/>
              <a:t>      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Versão2: Map&lt;String, Long&gt; c/ contagem.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206084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Map&lt;String, List&lt;TransCaixa&gt;&gt; tabCxTrans500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.sorted(transPorData)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.limit(500)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.collect(groupingBy(TransCaixa::getCaixa));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tabCxTrans500.forEach((cx, ltcx) -&gt; out.println("Caixa " + cx + " #Trans: " + ltcx.size()));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44 #Trans: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45 #Trans: 15			    857.906436 ms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46 #Trans: 8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3933056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Map&lt;String, Long&gt; tabNumTransCaixa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.collect(groupingBy(TransCaixa::getCaixa, TreeMap::new, counting()));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tabNumTransCaixa.forEach( (cx, nt) -&gt; out.println("Caixa: " + cx + " --&gt; " + nt));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Caixa: 44 --&gt;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Caixa: 45 --&gt; 15			   853.230004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Caixa: 46 --&gt; 8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48478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Map&lt;String, Double&gt; tabCaixaValor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.collect(groupingBy(TransCaixa::getCaixa, summingDouble(TransCaixa::getValor)));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tabCaixaValor.forEach( (nc, fact) -&gt; out.println("Caixa: " + nc + " --&gt; " + fact) );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Total facturado por Caixa. 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249289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Criar um conjunto de pares Caixa-Facturado onde se regista cada facturação por caixa. Criar a classe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ParCxTrans</a:t>
            </a:r>
            <a:r>
              <a:rPr lang="pt-PT" sz="1600" b="1" smtClean="0"/>
              <a:t> e/ou usar a classe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SimpleEntry&lt;String,Double&gt;</a:t>
            </a:r>
            <a:r>
              <a:rPr lang="pt-PT" sz="1600" b="1" smtClean="0"/>
              <a:t>. 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600" b="1" smtClean="0"/>
              <a:t>Depois de criar a lista transformá-la num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Map&lt;String,Double&gt;</a:t>
            </a:r>
            <a:r>
              <a:rPr lang="pt-PT" sz="1600" b="1" smtClean="0"/>
              <a:t> que regista por caixa o total facturado.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3501008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Map&lt;String, Double&gt; tabCaixaFact = new HashMap&lt;&gt;();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List&lt;SimpleEntry&lt;String,Double&gt;&gt; listaCaixaFact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.map(t -&gt; new SimpleEntry&lt;String,Double&gt;(t.getCaixa(), t.getValor()))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tabCaixaFact = listaCaixaFact.stream()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.collect(groupingBy(p-&gt;p.getKey(),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summingDouble(p-&gt;p.getValue())));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 de Lista Caixa-Trans: 97.15882300000001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56612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Symbol"/>
              </a:rPr>
              <a:t></a:t>
            </a:r>
            <a:r>
              <a:rPr lang="pt-PT" smtClean="0">
                <a:sym typeface="Symbol"/>
              </a:rPr>
              <a:t>  </a:t>
            </a:r>
            <a:r>
              <a:rPr lang="pt-PT" sz="1400" b="1" smtClean="0">
                <a:sym typeface="Symbol"/>
              </a:rPr>
              <a:t>Experimentar com TreeMap&lt;&gt;()</a:t>
            </a:r>
            <a:endParaRPr lang="pt-PT" sz="14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556792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DayOfWeek diaDaSemana(</a:t>
            </a:r>
            <a:r>
              <a:rPr lang="pt-PT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TemporalAccessor tacs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try { LocalDate dataRef = LocalDate.from(tacs); 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catch(DateTimeException e) { return null; 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return DayOfWeek.of(tacs.get(DAY_OF_WEEK));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636912"/>
            <a:ext cx="882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Map&lt;DayOfWeek, Double&gt; transPorDiaSemana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.collect(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groupingBy(t -&gt; diaDaSemana(t.getData().toLocalDate()),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summingDouble(TransCaixa::getValor))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    transPorDiaSemana.forEach((diaSem, fact) -&gt; out.println("Dia: " + diaSem + " --&gt; " + fact));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Dia: THURSDAY --&gt; 7140263.4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Dia: WEDNESDAY --&gt; 7001173.85			68.312373 ms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Dia: MONDAY --&gt; 6956683.38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Total facturado por dia da semana (usar DayOfWeek e TemporalAccessor).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436510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Para uma dada caixa determinar a lista de tempos das transacções em segundos. </a:t>
            </a:r>
            <a:r>
              <a:rPr lang="pt-PT" sz="1600" smtClean="0"/>
              <a:t>Definir um método static que para cada transacção converta o seu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LocalDateTime</a:t>
            </a:r>
            <a:r>
              <a:rPr lang="pt-PT" sz="1600" smtClean="0"/>
              <a:t> em segundos. 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508518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Long paraSegundos(TemporalAccessor tacs)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LocalDateTime dataRef = null;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try { dataRef = LocalDateTime.from(tacs); }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catch(DateTimeException e) { return null;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dataRef.atZone(ZoneId.systemDefault()).toInstant().getEpochSecond();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25649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Symbol"/>
              </a:rPr>
              <a:t></a:t>
            </a:r>
            <a:r>
              <a:rPr lang="pt-PT" smtClean="0">
                <a:sym typeface="Symbol"/>
              </a:rPr>
              <a:t>  </a:t>
            </a:r>
            <a:r>
              <a:rPr lang="pt-PT" sz="1600" smtClean="0">
                <a:sym typeface="Symbol"/>
              </a:rPr>
              <a:t>T</a:t>
            </a:r>
            <a:r>
              <a:rPr lang="pt-PT" sz="1600" smtClean="0"/>
              <a:t>orna-se agora muito simples definir a </a:t>
            </a:r>
            <a:r>
              <a:rPr lang="pt-PT" sz="1600" i="1" smtClean="0"/>
              <a:t>pipeline</a:t>
            </a:r>
            <a:r>
              <a:rPr lang="pt-PT" sz="1600" smtClean="0"/>
              <a:t>.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Function&lt;TransCaixa, Long&gt; txToSeconds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t -&gt; {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LocalDateTime lt = t.getData();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lt.query(Trans_Caixa_Exs::paraSegundos);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};</a:t>
            </a:r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Symbol"/>
              </a:rPr>
              <a:t></a:t>
            </a:r>
            <a:r>
              <a:rPr lang="pt-PT" smtClean="0">
                <a:sym typeface="Symbol"/>
              </a:rPr>
              <a:t>  </a:t>
            </a:r>
            <a:r>
              <a:rPr lang="pt-PT" sz="1600" smtClean="0"/>
              <a:t>A função que invoca este método e pode ser usada em operações com </a:t>
            </a:r>
            <a:r>
              <a:rPr lang="pt-PT" sz="1600" i="1" smtClean="0"/>
              <a:t>streams </a:t>
            </a:r>
            <a:r>
              <a:rPr lang="pt-PT" sz="1600" smtClean="0"/>
              <a:t>será: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323528" y="30689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final String numCaixa = "14";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List&lt;Long&gt; temposEmSecsCx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.filter(t -&gt; t.getCaixa().equals(numCaixa))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.sorted(transPorData)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.map(t -&gt; txToSeconds.apply(t))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out.println(temposEmSecsCx);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14: 76.31652199999999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112474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Para um determinado número de mês (1 a 12) determinar a caixa que mais facturou, devolvendo o resultado como um par (Caixa, Facturado).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2348880"/>
            <a:ext cx="842493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final int mes = 3;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Optional&lt;SimpleEntry&lt;String,Double&gt;&gt; caixaMaisFact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.filter(t -&gt; t.getData().getMonth().getValue() == mes)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.map(t -&gt; new SimpleEntry&lt;String,Double&gt;(t.getCaixa(),t.getValor()))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.sorted(simpleCxValComparatorCresc)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.findFirst();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out.println("Cx Mais Fact: " + 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out.println(caixaMaisFact);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Cx Mais Fact: 114.990059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Optional[19=99.99]</a:t>
            </a:r>
          </a:p>
          <a:p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cs typeface="Courier New" pitchFamily="49" charset="0"/>
              </a:rPr>
              <a:t>ou em alternativa, usar </a:t>
            </a:r>
            <a:r>
              <a:rPr lang="en-US" sz="14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max(Comparator)</a:t>
            </a:r>
            <a:r>
              <a:rPr lang="en-US" sz="1400" b="1" smtClean="0">
                <a:cs typeface="Courier New" pitchFamily="49" charset="0"/>
              </a:rPr>
              <a:t> ou </a:t>
            </a:r>
            <a:r>
              <a:rPr lang="en-US" sz="14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min(Comparator)</a:t>
            </a:r>
            <a:endParaRPr lang="pt-PT" sz="1400" smtClean="0">
              <a:solidFill>
                <a:schemeClr val="accent5">
                  <a:lumMod val="75000"/>
                </a:schemeClr>
              </a:solidFill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77281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Comparator&lt;SimpleEntry&lt;String,Double&gt;&gt; simpleCxValComparatorCresc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(se1, se2) -&gt; { return - se1.getValue().compareTo(se2.getValue());};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23528" y="5085184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Optional&lt;SimpleEntry&lt;String,Double&gt;&gt; caixaMaisFactMax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.filter(t -&gt; t.getData().getMonth().getValue() == mes)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.map(t -&gt; new SimpleEntry&lt;String,Double&gt;(t.getCaixa(),t.getValor()))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.min(simpleCxValComparatorCresc);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Cx Mais Fact Max: 35.298731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Optional[19=99.99]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15279</TotalTime>
  <Words>2965</Words>
  <Application>Microsoft Office PowerPoint</Application>
  <PresentationFormat>Apresentação no Ecrã (4:3)</PresentationFormat>
  <Paragraphs>499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28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1025</cp:revision>
  <dcterms:created xsi:type="dcterms:W3CDTF">2017-09-23T00:15:29Z</dcterms:created>
  <dcterms:modified xsi:type="dcterms:W3CDTF">2018-12-04T23:21:46Z</dcterms:modified>
</cp:coreProperties>
</file>