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84" r:id="rId2"/>
  </p:sldMasterIdLst>
  <p:notesMasterIdLst>
    <p:notesMasterId r:id="rId22"/>
  </p:notesMasterIdLst>
  <p:sldIdLst>
    <p:sldId id="600" r:id="rId3"/>
    <p:sldId id="700" r:id="rId4"/>
    <p:sldId id="708" r:id="rId5"/>
    <p:sldId id="710" r:id="rId6"/>
    <p:sldId id="712" r:id="rId7"/>
    <p:sldId id="715" r:id="rId8"/>
    <p:sldId id="716" r:id="rId9"/>
    <p:sldId id="722" r:id="rId10"/>
    <p:sldId id="721" r:id="rId11"/>
    <p:sldId id="719" r:id="rId12"/>
    <p:sldId id="723" r:id="rId13"/>
    <p:sldId id="724" r:id="rId14"/>
    <p:sldId id="726" r:id="rId15"/>
    <p:sldId id="727" r:id="rId16"/>
    <p:sldId id="725" r:id="rId17"/>
    <p:sldId id="728" r:id="rId18"/>
    <p:sldId id="729" r:id="rId19"/>
    <p:sldId id="730" r:id="rId20"/>
    <p:sldId id="731" r:id="rId21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CC6600"/>
    <a:srgbClr val="FF9933"/>
    <a:srgbClr val="CC3300"/>
    <a:srgbClr val="FF3300"/>
    <a:srgbClr val="FFFFFF"/>
    <a:srgbClr val="777777"/>
    <a:srgbClr val="008080"/>
    <a:srgbClr val="0000FF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7" autoAdjust="0"/>
    <p:restoredTop sz="92427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637" cy="5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>
            <a:lvl1pPr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18" y="1"/>
            <a:ext cx="3076637" cy="5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>
            <a:lvl1pPr algn="r"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109" y="4860912"/>
            <a:ext cx="5681084" cy="460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196"/>
            <a:ext cx="3076637" cy="5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b" anchorCtr="0" compatLnSpc="1">
            <a:prstTxWarp prst="textNoShape">
              <a:avLst/>
            </a:prstTxWarp>
          </a:bodyPr>
          <a:lstStyle>
            <a:lvl1pPr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18" y="9720196"/>
            <a:ext cx="3076637" cy="5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b" anchorCtr="0" compatLnSpc="1">
            <a:prstTxWarp prst="textNoShape">
              <a:avLst/>
            </a:prstTxWarp>
          </a:bodyPr>
          <a:lstStyle>
            <a:lvl1pPr algn="r"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573899-C15D-4B9A-AD32-8C7256703B5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E20BF-EE50-4B06-B495-C3DEF05078B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utoUpdateAnimBg="0"/>
      <p:bldP spid="7271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BB7D3-9763-484F-A703-BF9D0CDFFA6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A59E9-1ACD-4F59-BB08-43972B527B1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C5CB0-E4C9-4D7D-891B-4EC8805229B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8CE8E-68E7-4336-A28B-EFBEEC6807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1005B-AAB9-461D-9D27-3BB8479DA6F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2D5F-97F7-497C-A16A-55FA634B60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96E5-DBDF-4BE5-BAD2-173CA6C0F22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FE27F-4775-4E0C-BC5E-2E4AB766C6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F1437-2F11-49A2-BD57-F3BB477FBFC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4412-1DF1-4B94-BE40-8032B4DE08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18447-B525-4BEB-8937-38EF98ADA86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6F808-2079-4C82-85FF-13624B93B3A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B517-025F-4A85-A77E-5445CD0D1BC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AFC3-093D-4DEB-B8E2-F335EBE87B0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FE58-E43F-4725-9F68-2F89A0EF2C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F0CF9-DCB1-449D-ABD2-5DDA0E556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7302-C23C-4263-A064-C38C5A0D878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E6A3-DC7B-4783-AD7D-9600E7CECDF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8B40B-EE4F-4767-A413-CE471F8CDB8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BF5E-A58A-47DB-BE1D-8604A0DE827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4DE3-B758-48E9-98F6-4CF5FCE103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DD2A42-29C9-40CE-884A-E6BAAF579D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F795B9F3-C8FB-49D7-AD4A-24468405D29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push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57158" y="857232"/>
            <a:ext cx="8640763" cy="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3710"/>
            <a:ext cx="9144000" cy="21429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00034" y="1071546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smtClean="0">
                <a:solidFill>
                  <a:srgbClr val="CC6600"/>
                </a:solidFill>
                <a:latin typeface="Arial Rounded MT Bold" pitchFamily="34" charset="0"/>
              </a:rPr>
              <a:t>Processamento de Dados com Streams de JAVA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91680" y="1700808"/>
            <a:ext cx="60722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PT" sz="2400" b="1" smtClean="0">
                <a:latin typeface="Arial Rounded MT Bold" pitchFamily="34" charset="0"/>
              </a:rPr>
              <a:t>Módulo 1</a:t>
            </a:r>
          </a:p>
          <a:p>
            <a:pPr lvl="1" algn="ctr"/>
            <a:endParaRPr lang="pt-PT" b="1" dirty="0" smtClean="0">
              <a:latin typeface="Arial Rounded MT Bold" pitchFamily="34" charset="0"/>
            </a:endParaRPr>
          </a:p>
          <a:p>
            <a:pPr lvl="1" algn="ctr"/>
            <a:r>
              <a:rPr lang="pt-PT" sz="2400" b="1" smtClean="0">
                <a:solidFill>
                  <a:srgbClr val="00CC99"/>
                </a:solidFill>
                <a:latin typeface="Arial Rounded MT Bold" pitchFamily="34" charset="0"/>
              </a:rPr>
              <a:t>MODELO MVC </a:t>
            </a:r>
          </a:p>
          <a:p>
            <a:pPr lvl="1" algn="ctr"/>
            <a:endParaRPr lang="pt-PT" b="1" smtClean="0">
              <a:solidFill>
                <a:srgbClr val="00CC99"/>
              </a:solidFill>
              <a:latin typeface="Arial Rounded MT Bold" pitchFamily="34" charset="0"/>
            </a:endParaRPr>
          </a:p>
          <a:p>
            <a:pPr lvl="1" algn="ctr"/>
            <a:r>
              <a:rPr lang="pt-PT" b="1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em</a:t>
            </a:r>
          </a:p>
          <a:p>
            <a:pPr lvl="1" algn="ctr"/>
            <a:endParaRPr lang="pt-PT" b="1" smtClean="0">
              <a:solidFill>
                <a:schemeClr val="bg1">
                  <a:lumMod val="65000"/>
                </a:schemeClr>
              </a:solidFill>
              <a:latin typeface="Arial Rounded MT Bold" pitchFamily="34" charset="0"/>
            </a:endParaRPr>
          </a:p>
          <a:p>
            <a:pPr lvl="1"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APLICAÇÕES DESKTOP JAVA</a:t>
            </a:r>
          </a:p>
        </p:txBody>
      </p:sp>
      <p:pic>
        <p:nvPicPr>
          <p:cNvPr id="13" name="Imagem 12" descr="MV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4293096"/>
            <a:ext cx="3786021" cy="18722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95536" y="119675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 classe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Aluno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terá as suas variáveis de instância, construtores, sets, gets, clone e toString(). A sua API conterá todos estes métodos básicos.</a:t>
            </a:r>
            <a:endParaRPr lang="pt-PT" sz="1600" dirty="0">
              <a:solidFill>
                <a:srgbClr val="00CC99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227687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Um primeiro esboço da classe </a:t>
            </a:r>
            <a:r>
              <a:rPr lang="pt-PT" sz="1600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</a:rPr>
              <a:t>GestAcademicaModel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seria: </a:t>
            </a:r>
          </a:p>
        </p:txBody>
      </p:sp>
      <p:cxnSp>
        <p:nvCxnSpPr>
          <p:cNvPr id="21" name="Conexão recta 20"/>
          <p:cNvCxnSpPr/>
          <p:nvPr/>
        </p:nvCxnSpPr>
        <p:spPr bwMode="auto">
          <a:xfrm>
            <a:off x="467544" y="206084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539552" y="2924944"/>
            <a:ext cx="83529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GestAcademicaModel  {</a:t>
            </a:r>
            <a:endParaRPr lang="pt-PT" sz="1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Set&lt;Aluno&gt; fichas = new HashSet&lt;&gt;();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public GestAcademicaModel() {}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public GestAcademicaModel(Set&lt;Aluno&gt; alunos) { 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      fichas = alunos; 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métodos de instância</a:t>
            </a:r>
            <a:endParaRPr lang="pt-PT" sz="14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......................      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95536" y="1196752"/>
            <a:ext cx="792088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Numa 1ª versão, e por razões de simplificação, os dados iniciais para o "modelo" serão criados no </a:t>
            </a:r>
            <a:r>
              <a:rPr lang="pt-PT" sz="1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programa principal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através de um método de classe auxiliar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Posteriormente poderão ser lidos a partir de um ficheiro, etc. O método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createData()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deverá ser adaptado.</a:t>
            </a:r>
          </a:p>
          <a:p>
            <a:endParaRPr lang="pt-PT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...</a:t>
            </a: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GestAcademicaMVCApp {   </a:t>
            </a:r>
            <a:endParaRPr lang="pt-PT" sz="140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// createData() inicial; a substituir!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 static GestAcademicaModel createData() {</a:t>
            </a:r>
            <a:endParaRPr lang="pt-PT" sz="140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List&lt;Aluno&gt; fichas = Arrays.asList( 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Aluno("212", "Rui Mota", 21, "LEI", 13.7),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Aluno("120", "Paulo Rio", 22, "LEM", 12.7),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.........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Aluno("200", "Maria Joao", 22, "LCC", 12.5) );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new GestAcademicaModel(new HashSet&lt;&gt;(fichas));  </a:t>
            </a:r>
            <a:endParaRPr lang="pt-PT" sz="140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  public static void main(String[] args) {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Modelo MVC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GestAcademicaModel model = createData();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.......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467544" y="980728"/>
            <a:ext cx="79208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Atribuindo os nomes definitivos a todas as classes o programa principal ficará.</a:t>
            </a:r>
          </a:p>
          <a:p>
            <a:endParaRPr lang="pt-PT" sz="1200" smtClean="0">
              <a:latin typeface="Calibri" pitchFamily="34" charset="0"/>
              <a:cs typeface="Calibri" pitchFamily="34" charset="0"/>
            </a:endParaRP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import ...</a:t>
            </a:r>
          </a:p>
          <a:p>
            <a:r>
              <a:rPr lang="pt-PT" sz="13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public class GestAcademicaMVCApp {   </a:t>
            </a: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createData() inicial; a substituir!</a:t>
            </a: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private static GestAcademicaModel createData() {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List&lt;Aluno&gt; fichas = Arrays.asList(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new Aluno("212", "Rui Mota", 21, "LEI", 13.7),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………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return new GestAcademicaModel(new HashSet&lt;&gt;(fichas)); 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}</a:t>
            </a:r>
          </a:p>
          <a:p>
            <a:endParaRPr lang="pt-PT" sz="1300" b="1" smtClean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177800"/>
            <a:r>
              <a:rPr lang="pt-PT" sz="13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public static void main(String[] args) {    </a:t>
            </a:r>
          </a:p>
          <a:p>
            <a:pPr marL="177800"/>
            <a:r>
              <a:rPr lang="pt-PT" sz="13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Modelo MVC - Inicializações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GestAcademicaModel model = createData();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GestAcademicaView view = new GestAcademicaView();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GestAcademicaController control =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           new GestAcademicaController();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//----------------------------------------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control.setModel(model);  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control.setView(view);</a:t>
            </a:r>
          </a:p>
          <a:p>
            <a:pPr marL="177800"/>
            <a:r>
              <a:rPr lang="pt-PT" sz="13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       control.startFlow();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//----------------------------------------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out.println("Fim da Aplicação &gt;&gt; "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                 + java.time.LocalDateTime.now());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System.exit(0);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pt-PT" sz="1300" b="1" smtClean="0">
                <a:latin typeface="Calibri" pitchFamily="34" charset="0"/>
                <a:cs typeface="Calibri" pitchFamily="34" charset="0"/>
              </a:rPr>
              <a:t>   </a:t>
            </a:r>
          </a:p>
          <a:p>
            <a:r>
              <a:rPr lang="pt-PT" sz="13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pt-PT" sz="1300" b="1" smtClean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2º passo: Estrutura da View textual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772816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da aplicação será construída tendo por base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menus textuais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Uma interface com o utilizador (IU) baseada em menus é uma forma simples de estruturar a funcionalidade da aplicação e apresentar aos utilizadores as várias opções disponíveis a cada momento.</a:t>
            </a:r>
          </a:p>
          <a:p>
            <a:endParaRPr lang="pt-PT" smtClean="0"/>
          </a:p>
          <a:p>
            <a:pPr algn="just">
              <a:buFont typeface="Wingdings"/>
              <a:buChar char="l"/>
            </a:pPr>
            <a:r>
              <a:rPr lang="pt-PT" smtClean="0"/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Os menus podem ser eles própios implementados de várias formas, mas no limite, um menu não é mais do que uma lista de linhas  de texto (lista de strings).</a:t>
            </a:r>
          </a:p>
          <a:p>
            <a:endParaRPr lang="pt-PT" smtClean="0"/>
          </a:p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Para estruturar as opções de acesso à funcionalidade 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vai ser dividida em duas subfuncionalidades a que chamaremos: Gestão de Alunos View e Gestão de Cursos View.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Assim, teremos um menu principal, e dois submenus correspondentes a cada uma das subfuncionalidades identificadas.</a:t>
            </a:r>
          </a:p>
        </p:txBody>
      </p:sp>
      <p:pic>
        <p:nvPicPr>
          <p:cNvPr id="19" name="Imagem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941168"/>
            <a:ext cx="3009900" cy="11334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</p:pic>
      <p:pic>
        <p:nvPicPr>
          <p:cNvPr id="20" name="Imagem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941168"/>
            <a:ext cx="3076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2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5013176"/>
            <a:ext cx="3124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23528" y="1124744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criação da classe que vai definir a camada de apresentação, a classe 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 consiste em definir cada um dos os menus da aplicação (3 neste caso), guardá-los numa estrutura e escrever o código dos métodos que permitam ao controlador  ter acesso a cada um dos menus que num dado momento devem ser apresentados ao utilizor. 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é também responsável por todas as formas de apresentação dos resultados, que são métodos para output que também serão invocáveis pelo controlador para apresentar resultados</a:t>
            </a:r>
            <a:r>
              <a:rPr lang="pt-PT" smtClean="0"/>
              <a:t>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2996952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Por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exemplo, a classe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terá  uma estrutura do tipo:</a:t>
            </a:r>
          </a:p>
          <a:p>
            <a:r>
              <a:rPr lang="pt-PT" smtClean="0"/>
              <a:t> 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GestAcademicaView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PT" sz="1200" b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public GestAcademicaView() {</a:t>
            </a:r>
          </a:p>
          <a:p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     menusGestAcademica = initView();  //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cria layout de menus</a:t>
            </a:r>
            <a:endParaRPr lang="pt-PT" sz="12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menusGestAcademica = new Menus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PT" sz="1200" b="1" smtClean="0">
              <a:solidFill>
                <a:srgbClr val="00CC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(continua …)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mtClean="0"/>
              <a:t>    </a:t>
            </a:r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ângulo 12"/>
          <p:cNvSpPr/>
          <p:nvPr/>
        </p:nvSpPr>
        <p:spPr>
          <a:xfrm>
            <a:off x="755576" y="119675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Cria a View baseada em Menus textuais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public static Menus initView() { </a:t>
            </a:r>
            <a:endParaRPr lang="pt-PT" sz="120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menusSGA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new Menus();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Opcao op1, op2, op3, op4;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melhor: ArrayList&lt;Opcao&gt;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Criação do Menu de Gestão de Alunos; 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// Layout definido aqui.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op1 = new Opcao("Inserir Aluno ....... ", "I");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op2 = new Opcao("Remover Aluno ....... ", "R");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op3 = new Opcao("Consultar Aluno ..... ", "C");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op4 = new Opcao("Menu Principal &gt;&gt;&gt;&gt;&gt;&gt; ", "S"); 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List&lt;Opcao&gt; linhas = Arrays.asList(op1, op2, op3, op4);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Menu menuAlunos = new Menu(linhas, "   Gestão Alunos");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menusSGA.addMenu(1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menuAlunos);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.......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definição dos outros menus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menusSGA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......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outros métodos static auxiliares e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métodos de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instância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4869160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Classes a definir para 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: </a:t>
            </a:r>
          </a:p>
          <a:p>
            <a:pPr algn="just"/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Opcao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(Texto e etiqueta de uma linha de menu)</a:t>
            </a: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Menu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(Um label e uma lista de opções)</a:t>
            </a: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Menus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(Estrutura dos menus, p.ex.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Map&lt;Integer, Menu&gt;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) 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3º passo: Estrutura do Controller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77281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será a camada de ligação do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com 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a camada onde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programamos o fluxo de execução da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Não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existindo questões prévias a colocar ao utilizador por razões de configuração (por exemplo, de que fonte carregar os dados, etc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.),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controlador,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depois de receber do programa principal a instância do model e a instância da view com que irá trabalhar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(ou via construtor ou, ainda melhor, usando métodos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setView()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setModel()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), inicia a execução da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077072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 </a:t>
            </a:r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terá sempre uma “arquitectura” semelhante à que se apresenta de seguida e que servirá de “template” para aplicações semelhantes.</a:t>
            </a:r>
            <a:endParaRPr lang="pt-PT" sz="1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395536" y="1268760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GestAcademicaController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GestAcademicaModel model;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private GestAcademicaView viewTxt;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setModel(GestAcademicaModel alunos) {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model = alunos;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setView(GestAcademicaView txtMenus) {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viewTxt = txtMenus;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//--  Métodos auxiliares que invocam a API do Model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//--  para as operações de Gestão de Alunos -------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private void flowAlunos() {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o fluxo da Gestão de Alunos</a:t>
            </a:r>
            <a:endParaRPr lang="pt-PT" sz="1200" b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private void insereAluno() {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fluxo de inserção de aluno</a:t>
            </a:r>
            <a:endParaRPr lang="pt-PT" sz="1200" b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.......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//--  Métodos auxiliares que invocam a API do Model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//--  para as operações de Gestão de Cursos -------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private void flowCursos() {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}  // inicia o fluxo da Gestão de Cursos</a:t>
            </a:r>
            <a:endParaRPr lang="pt-PT" sz="1200" b="1" smtClean="0">
              <a:solidFill>
                <a:srgbClr val="FF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…… 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}           // fluxo de cada operação sobre cursos </a:t>
            </a:r>
            <a:endParaRPr lang="pt-PT" sz="1200" b="1" smtClean="0">
              <a:solidFill>
                <a:srgbClr val="FF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.......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eta para baixo 19"/>
          <p:cNvSpPr/>
          <p:nvPr/>
        </p:nvSpPr>
        <p:spPr bwMode="auto">
          <a:xfrm>
            <a:off x="899592" y="5733256"/>
            <a:ext cx="432048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1700808"/>
            <a:ext cx="756084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Método invocado pelo programa principal para execução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startFlow () {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rgbClr val="CC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Início do fluxo de execução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Menu menu = ........;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opcao;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 {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menu.show();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opcao = Input.lerString(); 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opcao = opcao.toUpperCase();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switch(opcao) {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"A" : flowAlunos();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"C" : flowCursos();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"S":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 out.println("Opcão Inválida !");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while(!opcao.equals("S"));    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1247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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 finalmente o método que definirá todo o fluxo da aplicação.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PT" sz="1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467544" y="11247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▶ 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Precisamos de preencher os “templates” e testar a aplicação MVC.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1700808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alibri" pitchFamily="34" charset="0"/>
                <a:cs typeface="Calibri" pitchFamily="34" charset="0"/>
              </a:rPr>
              <a:t>Classes fornecidas:</a:t>
            </a:r>
          </a:p>
          <a:p>
            <a:r>
              <a:rPr lang="pt-PT" smtClean="0"/>
              <a:t>                </a:t>
            </a:r>
            <a:r>
              <a:rPr lang="pt-PT" b="1" smtClean="0">
                <a:solidFill>
                  <a:srgbClr val="00B0F0"/>
                </a:solidFill>
              </a:rPr>
              <a:t>GestaoAcademicaMVCApp</a:t>
            </a:r>
          </a:p>
          <a:p>
            <a:r>
              <a:rPr lang="pt-PT" smtClean="0"/>
              <a:t>	</a:t>
            </a:r>
            <a:r>
              <a:rPr lang="pt-PT" b="1" smtClean="0">
                <a:solidFill>
                  <a:srgbClr val="00B0F0"/>
                </a:solidFill>
              </a:rPr>
              <a:t>Opcao, Menu, Menus</a:t>
            </a:r>
          </a:p>
          <a:p>
            <a:r>
              <a:rPr lang="pt-PT" smtClean="0"/>
              <a:t>	</a:t>
            </a:r>
            <a:r>
              <a:rPr lang="pt-PT" b="1" smtClean="0">
                <a:solidFill>
                  <a:srgbClr val="00B0F0"/>
                </a:solidFill>
              </a:rPr>
              <a:t>Input</a:t>
            </a:r>
            <a:endParaRPr lang="pt-PT" b="1" dirty="0">
              <a:solidFill>
                <a:srgbClr val="00B0F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9552" y="342900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FF0000"/>
                </a:solidFill>
                <a:latin typeface="Source Sans Pro Semibold"/>
                <a:cs typeface="Calibri" pitchFamily="34" charset="0"/>
              </a:rPr>
              <a:t>▶</a:t>
            </a:r>
            <a:r>
              <a:rPr lang="pt-PT" sz="1600" b="1" smtClean="0">
                <a:latin typeface="Source Sans Pro Semibold"/>
                <a:cs typeface="Calibri" pitchFamily="34" charset="0"/>
              </a:rPr>
              <a:t>  </a:t>
            </a:r>
            <a:r>
              <a:rPr lang="pt-PT" b="1" smtClean="0">
                <a:latin typeface="Calibri" pitchFamily="34" charset="0"/>
                <a:cs typeface="Calibri" pitchFamily="34" charset="0"/>
              </a:rPr>
              <a:t>Próximas questões a ver:</a:t>
            </a:r>
          </a:p>
          <a:p>
            <a:endParaRPr lang="pt-PT" sz="1600" b="1" smtClean="0">
              <a:latin typeface="Source Sans Pro Semibold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</a:rPr>
              <a:t>	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Desenvolvimento por Interfaces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       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Extensibilidade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       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 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Extensibilidade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Calibri" pitchFamily="34" charset="0"/>
                <a:cs typeface="Calibri" pitchFamily="34" charset="0"/>
              </a:rPr>
              <a:t>	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endParaRPr lang="pt-PT" dirty="0"/>
          </a:p>
        </p:txBody>
      </p:sp>
      <p:cxnSp>
        <p:nvCxnSpPr>
          <p:cNvPr id="23" name="Conexão recta 22"/>
          <p:cNvCxnSpPr/>
          <p:nvPr/>
        </p:nvCxnSpPr>
        <p:spPr bwMode="auto">
          <a:xfrm>
            <a:off x="539552" y="314096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26637" name="Picture 14" descr="JAV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91680" y="1052736"/>
            <a:ext cx="51845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ARQUITECTURA DE UMA APLICAÇÃO DESKTOP</a:t>
            </a:r>
            <a:b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</a:br>
            <a:endParaRPr kumimoji="0" lang="pt-PT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1560" y="2564904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Um dos princípios básicos da ES, designa-se por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princípio da separação das camadas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sugere de forma clara a separação entre os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dados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(e suas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operações)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a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apresentação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das aplicações, de modo a que alterações da apresentação (ou </a:t>
            </a:r>
            <a:r>
              <a:rPr lang="pt-PT" sz="1600" b="1" i="1" smtClean="0">
                <a:latin typeface="Calibri" pitchFamily="34" charset="0"/>
                <a:cs typeface="Calibri" pitchFamily="34" charset="0"/>
              </a:rPr>
              <a:t>layout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 não afectem os dados e vice-versa. Surgem assim regras básicas como não introduzir I/O básico nos algoritmos de tratamento dos dados porque assim passam a estar dependentes da apresentação, etc. </a:t>
            </a:r>
          </a:p>
          <a:p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3568" y="4293096"/>
            <a:ext cx="8136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padrão arquitectural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designado </a:t>
            </a:r>
            <a:r>
              <a:rPr lang="pt-PT" sz="1600" b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Model-View-Controller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), foi descrito pela primeira vez em 1979 por Trygve Reenskaug, que trabalhava na linguagem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Smalltalk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na Xerox Palo Alto Research Center (PARC), e </a:t>
            </a:r>
            <a:r>
              <a:rPr lang="pt-PT" sz="1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separa a aplicação em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 camadas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introduzindo o designado </a:t>
            </a:r>
            <a:r>
              <a:rPr lang="pt-PT" sz="1600" b="1" i="1" smtClean="0"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entre a apresentação e a camada computacional. Smalltalk-80 foi leccionada como linguagem de base de POO no DI/UM desde 1984 até 1996, quando se introduziu JAVA.</a:t>
            </a:r>
          </a:p>
          <a:p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119675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(modelo) é a camada computacional, lógica, ou de "business", como hoje se chama também, e contém os dados e os algoritmos para o seu processamento, as pré-condições, os algoritmos de validação e o acesso a ficheiros ou bases de dados.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 Model tem programada toda a possível computação a realizar, </a:t>
            </a:r>
            <a:r>
              <a:rPr lang="pt-PT" sz="1600" b="1" i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apenas não sabe quando a deve realizar</a:t>
            </a:r>
            <a:r>
              <a:rPr lang="pt-PT" sz="1600" b="1" i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pt-PT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249289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(vista ou apresentação) é a camada de apresentação e interacção com o utilizador. Pode ser textual ou gráfica, e a sua missão é criar e gerir o layout, receber os dados de entrada e apresentar os resultados, instruções, avisos, mensagens de erro, etc.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364502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é a </a:t>
            </a:r>
            <a:r>
              <a:rPr lang="pt-PT" sz="160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camada fundamental de controlo do fluxo de execução da 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o mediador entre o model e a view. As regras de encapsulamento determinam que o Model não "conhece" a View, e a View não "conhece" o Model, ou seja, são módulos completamente independentes e encapsulados, apenas acessíveis via API.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1268760"/>
            <a:ext cx="80648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Para tal, é absolutamente indispensável que o Controller “conheça” a API da View e a API do Model, ou seja, as funções ou métodos que poderá invocar de cada um.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Por isso, o Controller terá que possuir internamente (no seu estado) uma variável que lhe dê acesso via API ao Model e uma variável que lhe dê acesso à API da 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Tudo é encapsulado em módulos e tudo é acedido usando apenas as APIs.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Nada é global !!</a:t>
            </a:r>
          </a:p>
          <a:p>
            <a:endParaRPr lang="pt-PT" dirty="0"/>
          </a:p>
        </p:txBody>
      </p:sp>
      <p:pic>
        <p:nvPicPr>
          <p:cNvPr id="19" name="Imagem 18" descr="MVC_Diagram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924944"/>
            <a:ext cx="2232248" cy="3013535"/>
          </a:xfrm>
          <a:prstGeom prst="rect">
            <a:avLst/>
          </a:prstGeom>
        </p:spPr>
      </p:pic>
      <p:pic>
        <p:nvPicPr>
          <p:cNvPr id="21" name="Imagem 20" descr="mvc_WE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2852936"/>
            <a:ext cx="3677394" cy="294191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7160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Eras Demi ITC" pitchFamily="34" charset="0"/>
              </a:rPr>
              <a:t>Aplicação Desktop</a:t>
            </a:r>
            <a:endParaRPr lang="pt-PT" b="1" dirty="0">
              <a:latin typeface="Eras Demi ITC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80112" y="60212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Eras Demi ITC" pitchFamily="34" charset="0"/>
              </a:rPr>
              <a:t>Aplicação Web</a:t>
            </a:r>
            <a:endParaRPr lang="pt-PT" b="1" dirty="0">
              <a:latin typeface="Eras Demi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 - JAVA 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4" name="Rectângulo 13"/>
          <p:cNvSpPr/>
          <p:nvPr/>
        </p:nvSpPr>
        <p:spPr>
          <a:xfrm>
            <a:off x="467544" y="1196752"/>
            <a:ext cx="8352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</a:rPr>
              <a:t> </a:t>
            </a:r>
            <a:r>
              <a:rPr lang="pt-PT" sz="2000" smtClean="0">
                <a:latin typeface="Arial Rounded MT Bold" pitchFamily="34" charset="0"/>
                <a:sym typeface="Wingdings"/>
              </a:rPr>
              <a:t>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No desenvolvimento de uma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aplicação desktop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por objectos, por exemplo em JAVA, teremos então 3 classes que implementam o Model, a View e o Controller, e uma classe principal onde codificaremos o método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main()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7" name="Rectângulo 16"/>
          <p:cNvSpPr/>
          <p:nvPr/>
        </p:nvSpPr>
        <p:spPr>
          <a:xfrm>
            <a:off x="539552" y="2348880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O designado </a:t>
            </a:r>
            <a:r>
              <a:rPr lang="pt-PT" sz="16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Programa Principal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(ou Main) de uma aplicação deste tipo, qualquer que seja a sua forma e a sua linguagem de implementação, deverá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criar um Model inicial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criar uma View inicial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inicializar o Controller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indicando-lhe qual o model e qual a view, e, depois, </a:t>
            </a:r>
            <a:r>
              <a:rPr lang="pt-PT" sz="1600" b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pôr em execução o Controller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invocando o método adequado (cf. start(), launch(), init() ou outro).</a:t>
            </a:r>
          </a:p>
        </p:txBody>
      </p:sp>
      <p:sp>
        <p:nvSpPr>
          <p:cNvPr id="18" name="Rectângulo 17"/>
          <p:cNvSpPr/>
          <p:nvPr/>
        </p:nvSpPr>
        <p:spPr>
          <a:xfrm>
            <a:off x="539552" y="3717032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As variáveis de instância das classes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são todas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private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e as suas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API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(a única forma de lhes ter acesso) são o conjunto dos métodos que declararmos como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public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.   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539552" y="4581128"/>
            <a:ext cx="83529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As instância das classes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são todas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variáveis locais do método que vai iniciar a execução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da aplicação, em JAVA o método :</a:t>
            </a:r>
          </a:p>
          <a:p>
            <a:pPr algn="just"/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public static void main(String[] args);  </a:t>
            </a:r>
          </a:p>
          <a:p>
            <a:pPr algn="just"/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da classe especial que é apenas o programa principal, cf.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  <a:sym typeface="Wingdings"/>
              </a:rPr>
              <a:t>GestUnivApp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  <a:sym typeface="Wingdings"/>
              </a:rPr>
              <a:t>ChonoApp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etc. 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24744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Vamos agora programar cada uma das camadas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começando por definir 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Model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em função dos requisitos da aplicação (faremos de momento </a:t>
            </a:r>
            <a:r>
              <a:rPr lang="pt-PT" sz="1600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/>
              </a:rPr>
              <a:t>desenvolvimento com classes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e não com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interfaces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).</a:t>
            </a:r>
          </a:p>
        </p:txBody>
      </p:sp>
      <p:sp>
        <p:nvSpPr>
          <p:cNvPr id="19" name="Rectângulo 18"/>
          <p:cNvSpPr/>
          <p:nvPr/>
        </p:nvSpPr>
        <p:spPr>
          <a:xfrm>
            <a:off x="467544" y="2204864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Projecto: (em síntese)</a:t>
            </a:r>
          </a:p>
          <a:p>
            <a:pPr algn="just"/>
            <a:endParaRPr lang="pt-PT" sz="1600" smtClean="0">
              <a:solidFill>
                <a:srgbClr val="CC6600"/>
              </a:solidFill>
              <a:latin typeface="Arial Rounded MT Bold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Aplicação que permita inscrever alunos em cursos, realizar consultas e gerir inscrições usando uma interface com o utilizador textual (menus).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Cada </a:t>
            </a:r>
            <a:r>
              <a:rPr lang="pt-PT" sz="1600" smtClean="0">
                <a:solidFill>
                  <a:srgbClr val="00CC99"/>
                </a:solidFill>
                <a:latin typeface="Eras Medium ITC" pitchFamily="34" charset="0"/>
                <a:sym typeface="Wingdings"/>
              </a:rPr>
              <a:t>Aluno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tem um número único (string), um nome, uma idade, o curso em que está inscrito (sigla cf. “LEI”, “LCC”, etc) e a sua média actual;</a:t>
            </a:r>
          </a:p>
          <a:p>
            <a:pPr algn="just"/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Cada </a:t>
            </a:r>
            <a:r>
              <a:rPr lang="pt-PT" sz="1600" smtClean="0">
                <a:solidFill>
                  <a:srgbClr val="00CC99"/>
                </a:solidFill>
                <a:latin typeface="Eras Medium ITC" pitchFamily="34" charset="0"/>
                <a:sym typeface="Wingdings"/>
              </a:rPr>
              <a:t>Curso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é identificado pela sua sigla única. O número de alunos de um curso não é limitado. 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 aplicação deve ter dois modos de funcionamento: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Alunos 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e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Cursos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.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No modo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Alunos 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deve poder-se inserir novo aluno, remover um aluno existente dado o seu número e consultar a ficha de um aluno.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467544" y="1268760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7800" algn="l"/>
              </a:tabLst>
            </a:pP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No modo </a:t>
            </a:r>
            <a:r>
              <a:rPr lang="pt-PT" smtClean="0">
                <a:latin typeface="Eras Medium ITC" pitchFamily="34" charset="0"/>
                <a:sym typeface="Wingdings"/>
              </a:rPr>
              <a:t>Gestão de Cursos</a:t>
            </a: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deve-se poder listar os cursos existentes, inserir um novo curso, determinar o total de inscritos num curso, determinar o total global de inscritos e criar uma tabela com o número de alunos inscritos em cada curso existente.</a:t>
            </a:r>
          </a:p>
          <a:p>
            <a:pPr algn="just"/>
            <a:endParaRPr lang="pt-PT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 aplicação deve ser robusta em sintaxe e semântica. Evitar no entanto o uso de excepções programadas.</a:t>
            </a:r>
          </a:p>
        </p:txBody>
      </p:sp>
      <p:cxnSp>
        <p:nvCxnSpPr>
          <p:cNvPr id="19" name="Conexão recta 18"/>
          <p:cNvCxnSpPr/>
          <p:nvPr/>
        </p:nvCxnSpPr>
        <p:spPr bwMode="auto">
          <a:xfrm>
            <a:off x="539552" y="3573016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ângulo 19"/>
          <p:cNvSpPr/>
          <p:nvPr/>
        </p:nvSpPr>
        <p:spPr>
          <a:xfrm>
            <a:off x="395536" y="3933056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Vamos desenvolver uma aplicação de </a:t>
            </a:r>
            <a:r>
              <a:rPr lang="pt-PT" sz="16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  <a:sym typeface="Wingdings"/>
              </a:rPr>
              <a:t>Gestão Académica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designada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GestAcademicaMVCApp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 e as regras anteriores permitem-nos já esboçar um primeiro “esqueleto” para a aplicação, em primeiro lugar “esboçando” a arquitectura base da classe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GestAcademicaMVCApp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.</a:t>
            </a:r>
          </a:p>
        </p:txBody>
      </p:sp>
      <p:sp>
        <p:nvSpPr>
          <p:cNvPr id="21" name="Rectângulo 20"/>
          <p:cNvSpPr/>
          <p:nvPr/>
        </p:nvSpPr>
        <p:spPr>
          <a:xfrm>
            <a:off x="467544" y="5085184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Vamos fazer desenvolvimento incremental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método a método, inserindo-os na respectiva camada MVC e testando sempre que necessário a sua integração e a correcta comunicação entre camadas.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395536" y="105273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package ...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import ....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public class GestAcademicaMVCApp {</a:t>
            </a:r>
            <a:r>
              <a:rPr lang="pt-PT" sz="12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Método auxiliar para carregar os dados; Exº leitura de um ficheiro;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private static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 createData()  { ........................... }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public static void main(String[] args) {</a:t>
            </a:r>
            <a:endParaRPr lang="pt-PT" sz="1200" smtClean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 ou Estado;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Inicializado usando o método auxiliar de carregamento de dados. Serve para tudo … !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model = createData();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ou new GestAcademica() + ….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 View pode ser baseada em menus ou gráfica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; Se for por menus, estes são criados na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A View tem também métodos para fazer display dos dados de output.</a:t>
            </a: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view = new GestAcademicaView();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 Controller é que trata do fluxo de execução da Aplicação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 Por isso, tem de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"conhecer" (ter acesso ao) o Model e tem que "conhecer" a View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// Usa-os sempre através dos métodos das respectivas API.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GestAcademicaController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control = new GestAcademicaController();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control.setModel(model);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       control.setView(view);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 e View são injectados no Controlador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 não passados no construtor. (Técnica usada nos frameworks …)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O Controlador tem duas variáveis de instância private onde guarda o model e 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 O Controlador decide quais os menus ou componentes gráficos a apresentar e 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quando, lê os inputs do utilizador e chama métodos do model e da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Só o controlador faz isto. Se quisermos usar um model2 ou uma view2 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(implementações alternativas) invoca-se setModel() ou setView().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Agora é só executar a aplicação, ou seja, executar o controlador.   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control.startController();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E aplicação terminará quando o utilizador decidir.</a:t>
            </a: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System.exit(0); </a:t>
            </a:r>
            <a:endParaRPr lang="pt-PT" sz="120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}  </a:t>
            </a:r>
            <a:endParaRPr lang="pt-PT" sz="1200" smtClean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pt-PT" sz="120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012160" y="1124744"/>
            <a:ext cx="2808312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1" smtClean="0">
                <a:latin typeface="Palatino Linotype" pitchFamily="18" charset="0"/>
              </a:rPr>
              <a:t>Arquitectura genérica de uma aplicação MVC em JAVA</a:t>
            </a:r>
            <a:endParaRPr lang="pt-PT" sz="1600" b="1" dirty="0">
              <a:latin typeface="Palatino Linotype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1º passo: Estrutura do Model (versão 1)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170080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A classe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será implementada tendo por base um </a:t>
            </a:r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Set&lt;Aluno&gt;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A sua API será basicamente a seguinte (+ construtores necessários):</a:t>
            </a:r>
            <a:endParaRPr lang="pt-PT" sz="1600" dirty="0"/>
          </a:p>
        </p:txBody>
      </p:sp>
      <p:sp>
        <p:nvSpPr>
          <p:cNvPr id="25" name="Rectângulo 24"/>
          <p:cNvSpPr/>
          <p:nvPr/>
        </p:nvSpPr>
        <p:spPr>
          <a:xfrm>
            <a:off x="899592" y="2420888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// Modo Gestão de Alunos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insereAluno(String codAluno);  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existeAluno(String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 getAluno(String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removeAluno(String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numDeAlunos();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Aluno[]toArrayAlunos();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List&lt;Aluno&gt; toListAlunos();</a:t>
            </a:r>
          </a:p>
          <a:p>
            <a:pPr lvl="0"/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// Modo Gestão de Cursos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List&lt;Aluno&gt; alunosDoCurso(String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Aluno[] toArrayCurso(String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Set&lt;String&gt; cursos();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existeCurso(String codCurso);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numAlunosDoCurso(String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Set&lt;String&gt; codigos();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17339</TotalTime>
  <Words>2278</Words>
  <Application>Microsoft Office PowerPoint</Application>
  <PresentationFormat>Apresentação no Ecrã (4:3)</PresentationFormat>
  <Paragraphs>294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1" baseType="lpstr">
      <vt:lpstr>2_Modelo de apresentação predefinido</vt:lpstr>
      <vt:lpstr>Modelo de apresentação predefinido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2344</cp:revision>
  <dcterms:created xsi:type="dcterms:W3CDTF">2007-10-11T01:08:18Z</dcterms:created>
  <dcterms:modified xsi:type="dcterms:W3CDTF">2018-10-02T21:49:28Z</dcterms:modified>
</cp:coreProperties>
</file>