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84" r:id="rId2"/>
  </p:sldMasterIdLst>
  <p:notesMasterIdLst>
    <p:notesMasterId r:id="rId42"/>
  </p:notesMasterIdLst>
  <p:sldIdLst>
    <p:sldId id="600" r:id="rId3"/>
    <p:sldId id="700" r:id="rId4"/>
    <p:sldId id="708" r:id="rId5"/>
    <p:sldId id="710" r:id="rId6"/>
    <p:sldId id="712" r:id="rId7"/>
    <p:sldId id="715" r:id="rId8"/>
    <p:sldId id="716" r:id="rId9"/>
    <p:sldId id="722" r:id="rId10"/>
    <p:sldId id="721" r:id="rId11"/>
    <p:sldId id="719" r:id="rId12"/>
    <p:sldId id="723" r:id="rId13"/>
    <p:sldId id="724" r:id="rId14"/>
    <p:sldId id="726" r:id="rId15"/>
    <p:sldId id="727" r:id="rId16"/>
    <p:sldId id="725" r:id="rId17"/>
    <p:sldId id="728" r:id="rId18"/>
    <p:sldId id="729" r:id="rId19"/>
    <p:sldId id="730" r:id="rId20"/>
    <p:sldId id="734" r:id="rId21"/>
    <p:sldId id="735" r:id="rId22"/>
    <p:sldId id="731" r:id="rId23"/>
    <p:sldId id="732" r:id="rId24"/>
    <p:sldId id="733" r:id="rId25"/>
    <p:sldId id="737" r:id="rId26"/>
    <p:sldId id="738" r:id="rId27"/>
    <p:sldId id="743" r:id="rId28"/>
    <p:sldId id="736" r:id="rId29"/>
    <p:sldId id="739" r:id="rId30"/>
    <p:sldId id="740" r:id="rId31"/>
    <p:sldId id="746" r:id="rId32"/>
    <p:sldId id="741" r:id="rId33"/>
    <p:sldId id="742" r:id="rId34"/>
    <p:sldId id="751" r:id="rId35"/>
    <p:sldId id="752" r:id="rId36"/>
    <p:sldId id="745" r:id="rId37"/>
    <p:sldId id="747" r:id="rId38"/>
    <p:sldId id="748" r:id="rId39"/>
    <p:sldId id="749" r:id="rId40"/>
    <p:sldId id="750" r:id="rId41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  <a:sym typeface="Wingdings 2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CC99"/>
    <a:srgbClr val="FF9933"/>
    <a:srgbClr val="CC6600"/>
    <a:srgbClr val="FF3300"/>
    <a:srgbClr val="008080"/>
    <a:srgbClr val="777777"/>
    <a:srgbClr val="FFFFFF"/>
    <a:srgbClr val="0000FF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7" autoAdjust="0"/>
    <p:restoredTop sz="92427" autoAdjust="0"/>
  </p:normalViewPr>
  <p:slideViewPr>
    <p:cSldViewPr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637" cy="51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t" anchorCtr="0" compatLnSpc="1">
            <a:prstTxWarp prst="textNoShape">
              <a:avLst/>
            </a:prstTxWarp>
          </a:bodyPr>
          <a:lstStyle>
            <a:lvl1pPr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18" y="1"/>
            <a:ext cx="3076637" cy="51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t" anchorCtr="0" compatLnSpc="1">
            <a:prstTxWarp prst="textNoShape">
              <a:avLst/>
            </a:prstTxWarp>
          </a:bodyPr>
          <a:lstStyle>
            <a:lvl1pPr algn="r"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109" y="4860912"/>
            <a:ext cx="5681084" cy="460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196"/>
            <a:ext cx="3076637" cy="5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b" anchorCtr="0" compatLnSpc="1">
            <a:prstTxWarp prst="textNoShape">
              <a:avLst/>
            </a:prstTxWarp>
          </a:bodyPr>
          <a:lstStyle>
            <a:lvl1pPr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18" y="9720196"/>
            <a:ext cx="3076637" cy="5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50" tIns="47175" rIns="94350" bIns="47175" numCol="1" anchor="b" anchorCtr="0" compatLnSpc="1">
            <a:prstTxWarp prst="textNoShape">
              <a:avLst/>
            </a:prstTxWarp>
          </a:bodyPr>
          <a:lstStyle>
            <a:lvl1pPr algn="r" defTabSz="943376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573899-C15D-4B9A-AD32-8C7256703B5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</p:grpSp>
      <p:sp>
        <p:nvSpPr>
          <p:cNvPr id="7271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E20BF-EE50-4B06-B495-C3DEF05078B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 autoUpdateAnimBg="0"/>
      <p:bldP spid="7271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BB7D3-9763-484F-A703-BF9D0CDFFA6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A59E9-1ACD-4F59-BB08-43972B527B1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C5CB0-E4C9-4D7D-891B-4EC8805229B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8CE8E-68E7-4336-A28B-EFBEEC6807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1005B-AAB9-461D-9D27-3BB8479DA6F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2D5F-97F7-497C-A16A-55FA634B60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96E5-DBDF-4BE5-BAD2-173CA6C0F22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FE27F-4775-4E0C-BC5E-2E4AB766C6D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F1437-2F11-49A2-BD57-F3BB477FBFC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E4412-1DF1-4B94-BE40-8032B4DE08D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18447-B525-4BEB-8937-38EF98ADA86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6F808-2079-4C82-85FF-13624B93B3A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B517-025F-4A85-A77E-5445CD0D1BC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AFC3-093D-4DEB-B8E2-F335EBE87B0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FE58-E43F-4725-9F68-2F89A0EF2CD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F0CF9-DCB1-449D-ABD2-5DDA0E55683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E7302-C23C-4263-A064-C38C5A0D878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2E6A3-DC7B-4783-AD7D-9600E7CECDF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8B40B-EE4F-4767-A413-CE471F8CDB8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4BF5E-A58A-47DB-BE1D-8604A0DE827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34DE3-B758-48E9-98F6-4CF5FCE1037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EDD2A42-29C9-40CE-884A-E6BAAF579D7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68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8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8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8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  <p:sp>
            <p:nvSpPr>
              <p:cNvPr id="7169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pt-PT">
                  <a:cs typeface="+mn-cs"/>
                </a:endParaRPr>
              </a:p>
            </p:txBody>
          </p:sp>
        </p:grpSp>
        <p:sp>
          <p:nvSpPr>
            <p:cNvPr id="7169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pt-PT">
                <a:cs typeface="+mn-cs"/>
              </a:endParaRPr>
            </a:p>
          </p:txBody>
        </p:sp>
      </p:grpSp>
      <p:sp>
        <p:nvSpPr>
          <p:cNvPr id="7169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695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F795B9F3-C8FB-49D7-AD4A-24468405D29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push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57158" y="857232"/>
            <a:ext cx="8640763" cy="0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3710"/>
            <a:ext cx="9144000" cy="21429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00034" y="1071546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smtClean="0">
                <a:solidFill>
                  <a:srgbClr val="CC6600"/>
                </a:solidFill>
                <a:latin typeface="Arial Rounded MT Bold" pitchFamily="34" charset="0"/>
              </a:rPr>
              <a:t>Processamento de Dados com Streams de JAVA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691680" y="1700808"/>
            <a:ext cx="60722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PT" sz="2400" b="1" smtClean="0">
                <a:latin typeface="Arial Rounded MT Bold" pitchFamily="34" charset="0"/>
              </a:rPr>
              <a:t>Módulo 1</a:t>
            </a:r>
          </a:p>
          <a:p>
            <a:pPr lvl="1" algn="ctr"/>
            <a:endParaRPr lang="pt-PT" b="1" dirty="0" smtClean="0">
              <a:latin typeface="Arial Rounded MT Bold" pitchFamily="34" charset="0"/>
            </a:endParaRPr>
          </a:p>
          <a:p>
            <a:pPr lvl="1" algn="ctr"/>
            <a:r>
              <a:rPr lang="pt-PT" sz="2400" b="1" smtClean="0">
                <a:solidFill>
                  <a:srgbClr val="00CC99"/>
                </a:solidFill>
                <a:latin typeface="Arial Rounded MT Bold" pitchFamily="34" charset="0"/>
              </a:rPr>
              <a:t>MODELO MVC </a:t>
            </a:r>
          </a:p>
          <a:p>
            <a:pPr lvl="1" algn="ctr"/>
            <a:endParaRPr lang="pt-PT" b="1" smtClean="0">
              <a:solidFill>
                <a:srgbClr val="00CC99"/>
              </a:solidFill>
              <a:latin typeface="Arial Rounded MT Bold" pitchFamily="34" charset="0"/>
            </a:endParaRPr>
          </a:p>
          <a:p>
            <a:pPr lvl="1" algn="ctr"/>
            <a:r>
              <a:rPr lang="pt-PT" b="1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em</a:t>
            </a:r>
          </a:p>
          <a:p>
            <a:pPr lvl="1" algn="ctr"/>
            <a:endParaRPr lang="pt-PT" b="1" smtClean="0">
              <a:solidFill>
                <a:schemeClr val="bg1">
                  <a:lumMod val="65000"/>
                </a:schemeClr>
              </a:solidFill>
              <a:latin typeface="Arial Rounded MT Bold" pitchFamily="34" charset="0"/>
            </a:endParaRPr>
          </a:p>
          <a:p>
            <a:pPr lvl="1"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APLICAÇÕES  DESKTOP  JAVA</a:t>
            </a:r>
          </a:p>
        </p:txBody>
      </p:sp>
      <p:pic>
        <p:nvPicPr>
          <p:cNvPr id="13" name="Imagem 12" descr="MV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4293096"/>
            <a:ext cx="3786021" cy="18722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95536" y="119675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 classe 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Aluno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terá as suas variáveis de instância, construtores, sets, gets, clone e toString(). A sua API conterá todos estes métodos básicos.</a:t>
            </a:r>
            <a:endParaRPr lang="pt-PT" sz="1600" dirty="0">
              <a:solidFill>
                <a:srgbClr val="00CC99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227687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▶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Um primeiro esboço da classe </a:t>
            </a:r>
            <a:r>
              <a:rPr lang="pt-PT" sz="1600" smtClean="0">
                <a:solidFill>
                  <a:srgbClr val="00B0F0"/>
                </a:solidFill>
                <a:latin typeface="Arial Rounded MT Bold" pitchFamily="34" charset="0"/>
                <a:cs typeface="Calibri" pitchFamily="34" charset="0"/>
              </a:rPr>
              <a:t>GestAcademicaModel</a:t>
            </a:r>
            <a:r>
              <a:rPr lang="pt-PT" sz="16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seria: </a:t>
            </a:r>
          </a:p>
        </p:txBody>
      </p:sp>
      <p:cxnSp>
        <p:nvCxnSpPr>
          <p:cNvPr id="21" name="Conexão recta 20"/>
          <p:cNvCxnSpPr/>
          <p:nvPr/>
        </p:nvCxnSpPr>
        <p:spPr bwMode="auto">
          <a:xfrm>
            <a:off x="467544" y="2060848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539552" y="2924944"/>
            <a:ext cx="83529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GestAcademicaModel  {</a:t>
            </a:r>
            <a:endParaRPr lang="pt-PT" sz="14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 Set&lt;Aluno&gt; fichas = new HashSet&lt;&gt;();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public GestAcademicaModel() {}</a:t>
            </a: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public GestAcademicaModel(Set&lt;Aluno&gt; alunos) { </a:t>
            </a: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      fichas = alunos; </a:t>
            </a: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métodos de instância</a:t>
            </a:r>
            <a:endParaRPr lang="pt-PT" sz="140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......................      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4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95536" y="1196752"/>
            <a:ext cx="792088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Numa 1ª versão, e por razões de simplificação, os dados iniciais para o "modelo" serão criados no </a:t>
            </a:r>
            <a:r>
              <a:rPr lang="pt-PT" sz="16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programa principal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através de um método de classe auxiliar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Posteriormente poderão ser lidos a partir de um ficheiro, etc. O método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createData()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deverá ser adaptado.</a:t>
            </a:r>
          </a:p>
          <a:p>
            <a:endParaRPr lang="pt-PT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...</a:t>
            </a:r>
          </a:p>
          <a:p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class GestAcademicaMVCApp {   </a:t>
            </a:r>
            <a:endParaRPr lang="pt-PT" sz="140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// createData() inicial; a substituir!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 static GestAcademicaModel createData() {</a:t>
            </a:r>
            <a:endParaRPr lang="pt-PT" sz="140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List&lt;Aluno&gt; fichas = Arrays.asList( 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new Aluno("212", "Rui Mota", 21, "LEI", 13.7),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new Aluno("120", "Paulo Rio", 22, "LEM", 12.7),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.........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new Aluno("200", "Maria Joao", 22, "LCC", 12.5) );</a:t>
            </a: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new GestAcademicaModel(new HashSet&lt;&gt;(fichas));  </a:t>
            </a:r>
            <a:endParaRPr lang="pt-PT" sz="140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  public static void main(String[] args) {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4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Modelo MVC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400" b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GestAcademicaModel model = createData();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.......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467544" y="980728"/>
            <a:ext cx="79208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Atribuindo os nomes definitivos a todas as classes o programa principal ficará.</a:t>
            </a:r>
          </a:p>
          <a:p>
            <a:endParaRPr lang="pt-PT" sz="1200" smtClean="0">
              <a:latin typeface="Calibri" pitchFamily="34" charset="0"/>
              <a:cs typeface="Calibri" pitchFamily="34" charset="0"/>
            </a:endParaRPr>
          </a:p>
          <a:p>
            <a:r>
              <a:rPr lang="pt-PT" sz="1300" b="1" smtClean="0">
                <a:latin typeface="Calibri" pitchFamily="34" charset="0"/>
                <a:cs typeface="Calibri" pitchFamily="34" charset="0"/>
              </a:rPr>
              <a:t>import ...</a:t>
            </a:r>
          </a:p>
          <a:p>
            <a:r>
              <a:rPr lang="pt-PT" sz="13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public class GestAcademicaMVCApp {   </a:t>
            </a:r>
          </a:p>
          <a:p>
            <a:r>
              <a:rPr lang="pt-PT" sz="13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 createData() inicial; a substituir!</a:t>
            </a:r>
          </a:p>
          <a:p>
            <a:r>
              <a:rPr lang="pt-PT" sz="13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private static GestAcademicaModel createData() {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List&lt;Aluno&gt; fichas = Arrays.asList( 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new Aluno("212", "Rui Mota", 21, "LEI", 13.7),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 ……… 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return new GestAcademicaModel(new HashSet&lt;&gt;(fichas));  </a:t>
            </a:r>
          </a:p>
          <a:p>
            <a:r>
              <a:rPr lang="pt-PT" sz="13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}</a:t>
            </a:r>
          </a:p>
          <a:p>
            <a:endParaRPr lang="pt-PT" sz="1300" b="1" smtClean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177800"/>
            <a:r>
              <a:rPr lang="pt-PT" sz="13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public static void main(String[] args) {    </a:t>
            </a:r>
          </a:p>
          <a:p>
            <a:pPr marL="177800"/>
            <a:r>
              <a:rPr lang="pt-PT" sz="13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 Modelo MVC - Inicializações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GestAcademicaModel model = createData();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GestAcademicaView view = new GestAcademicaView();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GestAcademicaController control =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           new GestAcademicaController();</a:t>
            </a:r>
          </a:p>
          <a:p>
            <a:pPr marL="177800"/>
            <a:r>
              <a:rPr lang="pt-PT" sz="13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//----------------------------------------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control.setModel(model);  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control.setView(view);</a:t>
            </a:r>
          </a:p>
          <a:p>
            <a:pPr marL="177800"/>
            <a:r>
              <a:rPr lang="pt-PT" sz="13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       control.startFlow();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3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//----------------------------------------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out.println("Fim da Aplicação &gt;&gt; "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                 + java.time.LocalDateTime.now());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    System.exit(0);</a:t>
            </a:r>
          </a:p>
          <a:p>
            <a:pPr marL="177800"/>
            <a:r>
              <a:rPr lang="pt-PT" sz="13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3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}</a:t>
            </a:r>
            <a:r>
              <a:rPr lang="pt-PT" sz="1300" b="1" smtClean="0">
                <a:latin typeface="Calibri" pitchFamily="34" charset="0"/>
                <a:cs typeface="Calibri" pitchFamily="34" charset="0"/>
              </a:rPr>
              <a:t>   </a:t>
            </a:r>
          </a:p>
          <a:p>
            <a:r>
              <a:rPr lang="pt-PT" sz="13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}</a:t>
            </a:r>
            <a:r>
              <a:rPr lang="pt-PT" sz="1300" b="1" smtClean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2º passo: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Estrutura da View textual</a:t>
            </a:r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44" y="1772816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da aplicação será construída tendo por base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menus textuais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Uma interface com o utilizador (IU) baseada em menus é uma forma simples de estruturar a funcionalidade da aplicação e apresentar aos utilizadores as várias opções disponíveis a cada momento.</a:t>
            </a:r>
          </a:p>
          <a:p>
            <a:endParaRPr lang="pt-PT" smtClean="0"/>
          </a:p>
          <a:p>
            <a:pPr algn="just">
              <a:buFont typeface="Wingdings"/>
              <a:buChar char="l"/>
            </a:pPr>
            <a:r>
              <a:rPr lang="pt-PT" smtClean="0"/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Os menus podem ser eles própios implementados de várias formas, mas no limite, um menu não é mais do que uma lista de linhas  de texto (lista de strings).</a:t>
            </a:r>
          </a:p>
          <a:p>
            <a:endParaRPr lang="pt-PT" smtClean="0"/>
          </a:p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Para estruturar as opções de acesso à funcionalidade a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vai ser dividida em duas subfuncionalidades a que chamaremos: Gestão de Alunos View e Gestão de Cursos View.</a:t>
            </a: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Assim, teremos um menu principal, e dois submenus correspondentes a cada uma das subfuncionalidades identificadas.</a:t>
            </a:r>
          </a:p>
        </p:txBody>
      </p:sp>
      <p:pic>
        <p:nvPicPr>
          <p:cNvPr id="19" name="Imagem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941168"/>
            <a:ext cx="3009900" cy="1133475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</p:pic>
      <p:pic>
        <p:nvPicPr>
          <p:cNvPr id="20" name="Imagem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4941168"/>
            <a:ext cx="3076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m 20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5013176"/>
            <a:ext cx="3124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23528" y="1124744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 criação da classe que vai definir a camada de apresentação, a classe 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 consiste em definir cada um dos os menus da aplicação (3 neste caso), guardá-los numa estrutura e escrever o código dos métodos que permitam ao controlador  ter acesso a cada um dos menus que num dado momento devem ser apresentados ao utilizor. 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é também responsável por todas as formas de apresentação dos resultados, que são métodos para output que também serão invocáveis pelo controlador para apresentar resultados</a:t>
            </a:r>
            <a:r>
              <a:rPr lang="pt-PT" smtClean="0"/>
              <a:t>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2996952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Por exemplo, a classe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GestAcademicaView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terá  uma estrutura do tipo:</a:t>
            </a:r>
          </a:p>
          <a:p>
            <a:r>
              <a:rPr lang="pt-PT" smtClean="0"/>
              <a:t> 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class GestAcademicaView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public GestAcademicaView() {</a:t>
            </a:r>
          </a:p>
          <a:p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      menusGestAcademica = initView();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cria layout de menus</a:t>
            </a:r>
          </a:p>
          <a:p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Menus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menusGestAcademica = new Menus();</a:t>
            </a:r>
          </a:p>
          <a:p>
            <a:endParaRPr lang="pt-PT" sz="1200" b="1" smtClean="0">
              <a:solidFill>
                <a:srgbClr val="00CC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(continua …)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mtClean="0"/>
              <a:t>    </a:t>
            </a:r>
            <a:endParaRPr lang="pt-P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ângulo 12"/>
          <p:cNvSpPr/>
          <p:nvPr/>
        </p:nvSpPr>
        <p:spPr>
          <a:xfrm>
            <a:off x="755576" y="119675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Cria a View baseada em Menus textuais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public static Menus initView() { </a:t>
            </a:r>
            <a:endParaRPr lang="pt-PT" sz="120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Menus menusSGA = new Menus();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Opcao op1, op2, op3, op4;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melhor: ArrayList&lt;Opcao&gt;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Criação do Menu de Gestão de Alunos; 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// Layout definido aqui.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op1 = new Opcao("Inserir Aluno ....... ", "I");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op2 = new Opcao("Remover Aluno ....... ", "R");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op3 = new Opcao("Consultar Aluno ..... ", "C");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op4 = new Opcao("Menu Principal &gt;&gt;&gt;&gt;&gt;&gt; ", "S");     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List&lt;Opcao&gt; linhas = Arrays.asList(op1, op2, op3, op4);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Menu menuAlunos = new Menu(linhas, "   Gestão Alunos");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menusSGA.addMenu(1, menuAlunos);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   .......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definição dos outros menus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menusSGA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smtClean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......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outros métodos static auxiliares e métodos de instância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4869160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Classes a definir para a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: </a:t>
            </a:r>
          </a:p>
          <a:p>
            <a:pPr algn="just"/>
            <a:endParaRPr lang="pt-PT" sz="1600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>
              <a:tabLst>
                <a:tab pos="177800" algn="l"/>
                <a:tab pos="355600" algn="l"/>
              </a:tabLst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	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Opcao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 (Texto e etiqueta de uma linha de menu)</a:t>
            </a:r>
          </a:p>
          <a:p>
            <a:pPr algn="just">
              <a:tabLst>
                <a:tab pos="177800" algn="l"/>
                <a:tab pos="355600" algn="l"/>
              </a:tabLst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 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Menu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  (Um label e uma lista de opções)</a:t>
            </a:r>
          </a:p>
          <a:p>
            <a:pPr algn="just">
              <a:tabLst>
                <a:tab pos="177800" algn="l"/>
                <a:tab pos="355600" algn="l"/>
              </a:tabLst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	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Menus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(Estrutura dos menus, p.ex.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Map&lt;Integer, Menu&gt;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) </a:t>
            </a:r>
            <a:endParaRPr lang="pt-PT" sz="16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3º passo: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Estrutura do Controller</a:t>
            </a:r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44" y="1772816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será a camada de ligação do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com a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e a camada onde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programamos o fluxo de execução da aplicação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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Não existindo questões prévias a colocar ao utilizador por razões de configuração (por exemplo, de que fonte carregar os dados, etc.), o controlador,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depois de receber do programa principal a instância do model e a instância da view com que irá trabalhar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(ou via construtor ou, ainda melhor, usando métodos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setView()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setModel()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), inicia a execução da aplicação.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4077072"/>
            <a:ext cx="8352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Calibri" pitchFamily="34" charset="0"/>
                <a:cs typeface="Calibri" pitchFamily="34" charset="0"/>
                <a:sym typeface="Wingdings"/>
              </a:rPr>
              <a:t> 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terá sempre uma “arquitectura” semelhante à que se apresenta de seguida e que servirá de “template” para aplicações semelhantes.</a:t>
            </a:r>
            <a:endParaRPr lang="pt-PT" sz="16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395536" y="1268760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GestAcademicaController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private GestAcademicaModel model;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private GestAcademicaView viewTxt;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setModel(GestAcademicaModel alunos) {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model = alunos;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void setView(GestAcademicaView txtMenus) {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viewTxt = txtMenus;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//--  Métodos auxiliares que invocam a API do Model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//--  para as operações de Gestão de Alunos -------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private void flowAlunos() { ... }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inicia o fluxo da Gestão de Alunos</a:t>
            </a:r>
          </a:p>
          <a:p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private void insereAluno() { ... }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fluxo de inserção de aluno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.......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//--  Métodos auxiliares que invocam a API do Model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//--  para as operações de Gestão de Cursos -------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private void flowCursos() { ... }  // inicia o fluxo da Gestão de Cursos</a:t>
            </a:r>
          </a:p>
          <a:p>
            <a:r>
              <a:rPr lang="pt-PT" sz="1200" b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private void ……  { ... }           // fluxo de cada operação sobre cursos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.......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eta para baixo 19"/>
          <p:cNvSpPr/>
          <p:nvPr/>
        </p:nvSpPr>
        <p:spPr bwMode="auto">
          <a:xfrm>
            <a:off x="899592" y="5733256"/>
            <a:ext cx="432048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1700808"/>
            <a:ext cx="756084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Método invocado pelo programa principal para execução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startFlow () {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rgbClr val="CC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Início do fluxo de execução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Menu menu = ........;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opcao;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 {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menu.show();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opcao = Input.lerString(); 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opcao = opcao.toUpperCase();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switch(opcao) {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"A" :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CC9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flowAlunos();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"C" :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CC99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flowCursos();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"S": 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 out.println("Opcão Inválida !"); break;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while(!opcao.equals("S"));    </a:t>
            </a:r>
            <a:endParaRPr kumimoji="0" lang="pt-PT" sz="1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pt-PT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7544" y="112474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Calibri" pitchFamily="34" charset="0"/>
                <a:cs typeface="Calibri" pitchFamily="34" charset="0"/>
                <a:sym typeface="Wingdings"/>
              </a:rPr>
              <a:t>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 finalmente o método que definirá todo o fluxo da aplicação. </a:t>
            </a:r>
            <a:endParaRPr lang="pt-PT" sz="16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3278163"/>
            <a:ext cx="75608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pt-P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7544" y="1124744"/>
            <a:ext cx="8352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▶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Note-se que os métodos do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Controller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que invocam a API do Model têm todos uma forma semelhante a:  </a:t>
            </a:r>
            <a:r>
              <a:rPr lang="pt-PT" sz="16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  <a:sym typeface="Wingdings"/>
              </a:rPr>
              <a:t>diálogo de entrada </a:t>
            </a:r>
            <a:r>
              <a:rPr lang="pt-PT" sz="1600" b="1" smtClean="0">
                <a:solidFill>
                  <a:srgbClr val="777777"/>
                </a:solidFill>
                <a:latin typeface="Calibri" pitchFamily="34" charset="0"/>
                <a:cs typeface="Calibri" pitchFamily="34" charset="0"/>
                <a:sym typeface="Wingdings"/>
              </a:rPr>
              <a:t>&gt;&gt;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processamento  </a:t>
            </a:r>
            <a:r>
              <a:rPr lang="pt-PT" sz="1600" b="1" smtClean="0">
                <a:solidFill>
                  <a:srgbClr val="777777"/>
                </a:solidFill>
                <a:latin typeface="Calibri" pitchFamily="34" charset="0"/>
                <a:cs typeface="Calibri" pitchFamily="34" charset="0"/>
                <a:sym typeface="Wingdings"/>
              </a:rPr>
              <a:t>&gt;&gt;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invocação da API </a:t>
            </a:r>
            <a:r>
              <a:rPr lang="pt-PT" sz="1600" b="1" smtClean="0">
                <a:solidFill>
                  <a:srgbClr val="777777"/>
                </a:solidFill>
                <a:latin typeface="Calibri" pitchFamily="34" charset="0"/>
                <a:cs typeface="Calibri" pitchFamily="34" charset="0"/>
                <a:sym typeface="Wingdings"/>
              </a:rPr>
              <a:t>&gt;&gt;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  <a:sym typeface="Wingdings"/>
              </a:rPr>
              <a:t>output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.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pt-PT" sz="1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Pentágono 18"/>
          <p:cNvSpPr/>
          <p:nvPr/>
        </p:nvSpPr>
        <p:spPr bwMode="auto">
          <a:xfrm>
            <a:off x="971600" y="2132856"/>
            <a:ext cx="720080" cy="720080"/>
          </a:xfrm>
          <a:prstGeom prst="homePlat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1844824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//----------  Para gestão de Alunos --------------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private void insereAluno()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String codigo, nome, curso;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int idade; double media;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boolean duplicado = true;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out.print("Introduza o Código do novo Aluno: ");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codigo = Input.lerString(); 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duplicado = model.existeAluno(codigo);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if(duplicado) out.println("ERRO: O código já existe:");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while(duplicado);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out.print("Introduza o Nome do novo Aluno: ");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nome = Input.lerString();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out.print("Introduza a Idade do novo Aluno: ");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idade = Input.lerInt();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boolean existe = true;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do {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out.print("Introduza o Curso do novo Aluno: ");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curso = Input.lerString();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existe = model.existeCurso(curso);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if(!existe) out.println("ERRO: O Curso não existe:");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while(!existe);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pt-PT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26637" name="Picture 14" descr="JAV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91680" y="1052736"/>
            <a:ext cx="51845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ARQUITECTURA DE UMA APLICAÇÃO DESKTOP</a:t>
            </a:r>
            <a:br>
              <a:rPr kumimoji="0" lang="pt-PT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</a:br>
            <a:endParaRPr kumimoji="0" lang="pt-PT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1560" y="2564904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Um dos princípios básicos da ES, designa-se por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princípio da separação das camadas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e sugere de forma clara a separação entre os </a:t>
            </a:r>
            <a:r>
              <a:rPr lang="pt-PT" sz="1600" i="1" smtClean="0">
                <a:latin typeface="Calibri" pitchFamily="34" charset="0"/>
                <a:cs typeface="Calibri" pitchFamily="34" charset="0"/>
              </a:rPr>
              <a:t>dados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(e suas </a:t>
            </a:r>
            <a:r>
              <a:rPr lang="pt-PT" sz="1600" i="1" smtClean="0">
                <a:latin typeface="Calibri" pitchFamily="34" charset="0"/>
                <a:cs typeface="Calibri" pitchFamily="34" charset="0"/>
              </a:rPr>
              <a:t>operações)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a </a:t>
            </a:r>
            <a:r>
              <a:rPr lang="pt-PT" sz="1600" i="1" smtClean="0">
                <a:latin typeface="Calibri" pitchFamily="34" charset="0"/>
                <a:cs typeface="Calibri" pitchFamily="34" charset="0"/>
              </a:rPr>
              <a:t>apresentação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das aplicações, de modo a que alterações da apresentação (ou </a:t>
            </a:r>
            <a:r>
              <a:rPr lang="pt-PT" sz="1600" b="1" i="1" smtClean="0">
                <a:latin typeface="Calibri" pitchFamily="34" charset="0"/>
                <a:cs typeface="Calibri" pitchFamily="34" charset="0"/>
              </a:rPr>
              <a:t>layout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) não afectem os dados e vice-versa. Surgem assim regras básicas como não introduzir I/O básico nos algoritmos de tratamento dos dados porque assim passam a estar dependentes da apresentação, etc. </a:t>
            </a:r>
          </a:p>
          <a:p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3568" y="4293096"/>
            <a:ext cx="8136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padrão arquitectural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designado </a:t>
            </a:r>
            <a:r>
              <a:rPr lang="pt-PT" sz="1600" b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</a:t>
            </a:r>
            <a:r>
              <a:rPr lang="pt-PT" sz="160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Model-View-Controller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), foi descrito pela primeira vez em 1979 por Trygve Reenskaug, que trabalhava na linguagem 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Smalltalk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na Xerox Palo Alto Research Center (PARC), e </a:t>
            </a:r>
            <a:r>
              <a:rPr lang="pt-PT" sz="16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separa a aplicação em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 camadas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introduzindo o designado </a:t>
            </a:r>
            <a:r>
              <a:rPr lang="pt-PT" sz="1600" b="1" i="1" smtClean="0"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entre a apresentação e a camada computacional. Smalltalk-80 foi leccionada como linguagem de base de POO no DI/UM desde 1984 até 1996, quando se introduziu JAVA.</a:t>
            </a:r>
          </a:p>
          <a:p>
            <a:endParaRPr lang="pt-P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95536" y="1124744"/>
            <a:ext cx="77048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out.print("Introduza a Média do novo Aluno: ");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media = Input.lerDouble();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Aluno novo = new Aluno(codigo, nome, idade, curso, media);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model.insereAluno(novo);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out.print("Aluno " + codigo + " Inserido com Sucesso ");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83568" y="2780928"/>
            <a:ext cx="784887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private void removeAluno()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String codigo;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boolean existe = false;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out.print("Introduza o Código Aluno a Remover: ");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codigo = Input.lerString(); 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existe = model.existeAluno(codigo);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     if(!existe) out.println("ERRO: O código não existe.");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PT" sz="1100" b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        while(!existe);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model.removeAluno(codigo);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out.print("Aluno " + codigo + " Removido com Sucesso ");</a:t>
            </a:r>
          </a:p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1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Conexão recta 18"/>
          <p:cNvCxnSpPr/>
          <p:nvPr/>
        </p:nvCxnSpPr>
        <p:spPr bwMode="auto">
          <a:xfrm>
            <a:off x="539552" y="2492896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467544" y="112474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Calibri" pitchFamily="34" charset="0"/>
                <a:cs typeface="Calibri" pitchFamily="34" charset="0"/>
                <a:sym typeface="Wingdings"/>
              </a:rPr>
              <a:t>▶ 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Precisamos de preencher os “templates” e testar a aplicação MVC.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1700808"/>
            <a:ext cx="727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latin typeface="Calibri" pitchFamily="34" charset="0"/>
                <a:cs typeface="Calibri" pitchFamily="34" charset="0"/>
              </a:rPr>
              <a:t>Classes fornecidas:</a:t>
            </a:r>
          </a:p>
          <a:p>
            <a:r>
              <a:rPr lang="pt-PT" smtClean="0"/>
              <a:t>                </a:t>
            </a:r>
            <a:r>
              <a:rPr lang="pt-PT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GestaoAcademicaMVCApp</a:t>
            </a:r>
          </a:p>
          <a:p>
            <a:r>
              <a:rPr lang="pt-PT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Opcao, Menu, Menus</a:t>
            </a:r>
          </a:p>
          <a:p>
            <a:r>
              <a:rPr lang="pt-PT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Input</a:t>
            </a:r>
            <a:endParaRPr lang="pt-PT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39552" y="3429000"/>
            <a:ext cx="72728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FF0000"/>
                </a:solidFill>
                <a:latin typeface="Source Sans Pro Semibold"/>
                <a:cs typeface="Calibri" pitchFamily="34" charset="0"/>
              </a:rPr>
              <a:t>▶</a:t>
            </a:r>
            <a:r>
              <a:rPr lang="pt-PT" sz="1600" b="1" smtClean="0">
                <a:latin typeface="Source Sans Pro Semibold"/>
                <a:cs typeface="Calibri" pitchFamily="34" charset="0"/>
              </a:rPr>
              <a:t>  </a:t>
            </a:r>
            <a:r>
              <a:rPr lang="pt-PT" b="1" smtClean="0">
                <a:latin typeface="Calibri" pitchFamily="34" charset="0"/>
                <a:cs typeface="Calibri" pitchFamily="34" charset="0"/>
              </a:rPr>
              <a:t>Próximas questões a ver:</a:t>
            </a:r>
          </a:p>
          <a:p>
            <a:endParaRPr lang="pt-PT" sz="1600" b="1" smtClean="0">
              <a:latin typeface="Source Sans Pro Semibold"/>
              <a:cs typeface="Calibri" pitchFamily="34" charset="0"/>
            </a:endParaRP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</a:rPr>
              <a:t>	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Mudança de implementação do Model 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&gt;&gt; </a:t>
            </a:r>
            <a:r>
              <a:rPr lang="pt-PT" sz="1600" b="1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  <a:sym typeface="Wingdings"/>
              </a:rPr>
              <a:t>implicações</a:t>
            </a: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	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Desenvolvimento por Interfaces  &gt;&gt; </a:t>
            </a:r>
            <a:r>
              <a:rPr lang="pt-PT" sz="1600" b="1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vantagens</a:t>
            </a: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       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Extensibilidade  &gt;&gt; </a:t>
            </a:r>
            <a:r>
              <a:rPr lang="pt-PT" sz="1600" b="1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conclusões</a:t>
            </a: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       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 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Mudança de implementação da View</a:t>
            </a: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endParaRPr lang="pt-PT" dirty="0"/>
          </a:p>
        </p:txBody>
      </p:sp>
      <p:cxnSp>
        <p:nvCxnSpPr>
          <p:cNvPr id="23" name="Conexão recta 22"/>
          <p:cNvCxnSpPr/>
          <p:nvPr/>
        </p:nvCxnSpPr>
        <p:spPr bwMode="auto">
          <a:xfrm>
            <a:off x="539552" y="3140968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ângulo 18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Mudança: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Alteração do Model </a:t>
            </a:r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Nova Implementação </a:t>
            </a:r>
            <a:endParaRPr lang="pt-PT" sz="1600" b="1" smtClean="0">
              <a:solidFill>
                <a:srgbClr val="CC6600"/>
              </a:solidFill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7544" y="1772816"/>
            <a:ext cx="8352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Vamos agora alterar a implementação do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usando uma estrutura mais adequada para objectos acedidos por chave única. Usaremos um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Map&lt;String,Aluno&gt;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Font typeface="Wingdings"/>
              <a:buChar char="l"/>
            </a:pPr>
            <a:endParaRPr lang="pt-PT" sz="160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Em JAVA não podemos ter uma classe com duas implementações pelo que temos que criar um novo tipo que vai ser associado à nova implementação. Chamemos-lhe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GestAcademicaModelMap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GestAcademicaModelMap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terá a mesma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API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que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GestAcademicaModel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mas os métodos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têm que ser redefinidos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, ou seja, temos de criar a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nova implementação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23528" y="1196752"/>
            <a:ext cx="8496944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import static java.util.stream.Collectors.toList;</a:t>
            </a:r>
          </a:p>
          <a:p>
            <a:endParaRPr lang="pt-PT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class GestAcademicaModelMap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Map&lt;String,Aluno&gt; fichas = new TreeMap&lt;&gt;();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GestAcademicaModelMap() {}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GestAcademicaModelMap(Map&lt;String, Aluno&gt; alunos) { fichas = alunos;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boolean existeAluno(String cod) { return fichas.containsKey(cod);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void insereAluno(Aluno al) { fichas.put(al.getCodigo(), al);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void removeAluno(String cod) { fichas.remove(cod);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Aluno getAluno(String cod) { return fichas.get(cod);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int numDeAlunos() { return fichas.size();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Aluno[] toArrayAlunos() {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Aluno[] als = new Aluno[fichas.size()];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fichas.values().toArray(als);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return als;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List&lt;Aluno&gt; toListAlunos() { return new ArrayList&lt;&gt;(fichas.values());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List&lt;Aluno&gt; alunosDoCurso(String curso)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List&lt;Aluno&gt; alsCurso = new ArrayList&lt;&gt;();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for(Aluno aluno : fichas.values()) if(aluno.getCurso().equals(curso)) alsCurso.add(aluno.clone());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0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fichas.values().stream().filter(a -&gt; a.getCurso().equals(curso)).collect(toList());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return alsCurso;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000" b="1" smtClean="0">
                <a:latin typeface="Courier New" pitchFamily="49" charset="0"/>
                <a:cs typeface="Courier New" pitchFamily="49" charset="0"/>
              </a:rPr>
              <a:t>&gt;&gt;&gt;&gt;&gt; (continua)</a:t>
            </a:r>
            <a:endParaRPr lang="pt-PT" sz="1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Conexão recta unidireccional 18"/>
          <p:cNvCxnSpPr/>
          <p:nvPr/>
        </p:nvCxnSpPr>
        <p:spPr bwMode="auto">
          <a:xfrm flipH="1">
            <a:off x="3491880" y="1772816"/>
            <a:ext cx="25202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ângulo arredondado 22"/>
          <p:cNvSpPr/>
          <p:nvPr/>
        </p:nvSpPr>
        <p:spPr bwMode="auto">
          <a:xfrm>
            <a:off x="6012160" y="1556792"/>
            <a:ext cx="1584176" cy="5760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4" name="Rectângulo 23"/>
          <p:cNvSpPr/>
          <p:nvPr/>
        </p:nvSpPr>
        <p:spPr bwMode="auto">
          <a:xfrm>
            <a:off x="5652120" y="1628800"/>
            <a:ext cx="288032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sym typeface="Wingdings 2" pitchFamily="18" charset="2"/>
              </a:rPr>
              <a:t>Novo Model = Novo Tipo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23528" y="1196752"/>
            <a:ext cx="8496944" cy="39395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Aluno[] toArrayCurso(String curso)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List&lt;Aluno&gt; alsCurso = this.alunosDoCurso(curso);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Aluno[] als = new Aluno[alsCurso.size()];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alsCurso.toArray(als);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return als; 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Set&lt;String&gt; cursos()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Set&lt;String&gt; crs = new TreeSet&lt;&gt;();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for(String cod : fichas.keySet()) crs.add(fichas.get(cod).getCurso());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// fichas.forEach( (cod, al) -&gt; { crs.add(al.getCurso()); } 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return crs;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boolean existeCurso(String codCurso) {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return this.cursos().contains(codCurso);   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public int numAlunosDoCurso(String curso) {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return this.alunosDoCurso(curso).size();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000" smtClean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5301208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Temos um novo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desenvolvido. Agora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vamos avaliar o impacto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desta modificação importante na estrutura global do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modelo MVC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971600" y="148478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Programa principal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&gt;&gt;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declaração do tipo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+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método </a:t>
            </a:r>
            <a:r>
              <a:rPr lang="pt-PT" sz="16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createData() </a:t>
            </a:r>
          </a:p>
          <a:p>
            <a:pPr algn="just"/>
            <a:endParaRPr lang="pt-PT" sz="160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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 Impacto da alteração do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no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modelo MVC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39552" y="1988840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import ...</a:t>
            </a:r>
          </a:p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class GestAcademicaMVCApp {   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createData() inicial; a substituir!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private static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GestAcademicaModelMap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1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createData() 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Map&lt;String,Aluno&gt; fichas = new TreeMap&lt;&gt;();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fichas.put(("212”, new Aluno("212", "Rui Mota", 21, "LEI", 13.7);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     ……… 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 return new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GestAcademicaModelMap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(fichas);  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PT" sz="1100" b="1" smtClean="0">
              <a:latin typeface="Courier New" pitchFamily="49" charset="0"/>
              <a:cs typeface="Courier New" pitchFamily="49" charset="0"/>
            </a:endParaRP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public static void main(String[] args) {    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Modelo MVC - Inicializações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GestAcademicaModelMap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model = createData();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GestAcademicaView view = new GestAcademicaView();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GestAcademicaController control =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           new GestAcademicaController();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//----------------------------------------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control.setModel(model);  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control.setView(view);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control.startFlow();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//----------------------------------------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out.println("Fim da Aplicação &gt;&gt; "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                 + java.time.LocalDateTime.now());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      System.exit(0);</a:t>
            </a:r>
          </a:p>
          <a:p>
            <a:pPr marL="177800"/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}   </a:t>
            </a:r>
          </a:p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611560" y="119675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Controller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&gt;&gt;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redeclaração de variáveis com o novo tipo </a:t>
            </a:r>
            <a:r>
              <a:rPr lang="pt-PT" sz="16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endParaRPr lang="pt-PT" sz="160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99592" y="1700808"/>
            <a:ext cx="77048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GestAcademicaController2</a:t>
            </a:r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GestAcademicaModel2 model;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GestAcademicaView viewTxt;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void setModel(GestAcademicaModelMap alunos) { model = alunos; }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public void setView(GestAcademicaView txtMenus) { viewTxt = txtMenus; }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o restante código mantém-se inalterado</a:t>
            </a:r>
          </a:p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 </a:t>
            </a:r>
            <a:endParaRPr lang="pt-PT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4077072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View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&gt;&gt;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sem alterações !!  </a:t>
            </a:r>
          </a:p>
        </p:txBody>
      </p:sp>
      <p:cxnSp>
        <p:nvCxnSpPr>
          <p:cNvPr id="21" name="Conexão recta 20"/>
          <p:cNvCxnSpPr/>
          <p:nvPr/>
        </p:nvCxnSpPr>
        <p:spPr bwMode="auto">
          <a:xfrm>
            <a:off x="539552" y="3861048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xão recta 21"/>
          <p:cNvCxnSpPr/>
          <p:nvPr/>
        </p:nvCxnSpPr>
        <p:spPr bwMode="auto">
          <a:xfrm>
            <a:off x="467544" y="4653136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aixaDeTexto 22"/>
          <p:cNvSpPr txBox="1"/>
          <p:nvPr/>
        </p:nvSpPr>
        <p:spPr>
          <a:xfrm>
            <a:off x="467544" y="5013176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Source Sans Pro Semibold"/>
                <a:cs typeface="Calibri" pitchFamily="34" charset="0"/>
              </a:rPr>
              <a:t>▶▶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Impacto real da alteração do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&gt;&gt; 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Model novo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+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2 alterações no Controller.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67544" y="5661248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Source Sans Pro Semibold"/>
                <a:cs typeface="Calibri" pitchFamily="34" charset="0"/>
              </a:rPr>
              <a:t>▶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Vamos ainda tentar uma solução mais genérica e extensível.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95536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▶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 Não haverá nada hierarquicamente comum 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Map&lt;&gt;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Set&lt;&gt;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em JAVA? </a:t>
            </a:r>
            <a:r>
              <a:rPr lang="pt-PT" sz="160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Não!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São interfaces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  </a:t>
            </a:r>
          </a:p>
        </p:txBody>
      </p:sp>
      <p:pic>
        <p:nvPicPr>
          <p:cNvPr id="19" name="Imagem 18" descr="COLLECTIO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700808"/>
            <a:ext cx="4608512" cy="4065802"/>
          </a:xfrm>
          <a:prstGeom prst="rect">
            <a:avLst/>
          </a:prstGeom>
        </p:spPr>
      </p:pic>
      <p:pic>
        <p:nvPicPr>
          <p:cNvPr id="20" name="Imagem 19" descr="MAP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6152" y="1916832"/>
            <a:ext cx="4117848" cy="2779776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95536" y="59492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▶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 Então a única coisa comum entre as duas implementações do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é que ambas as classes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GestAcademicaApp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GestAcademicaAppMap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são subclasses de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Object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23528" y="184482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▶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 Mas se as classes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GestAcademicaApp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GestAcademicaAppMap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têm a mesma API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isto quer dizer que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implementam uma mesma interface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(cf.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polimorfismo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) . 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▶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 Generalizar classes usando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Object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remonta a JAVA 4 em que, por não existirem tipos genéricos, se generalizava para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Object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o programador fazia </a:t>
            </a:r>
            <a:r>
              <a:rPr lang="pt-PT" sz="1600" b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casting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intensivamente.  </a:t>
            </a:r>
            <a:r>
              <a:rPr lang="pt-PT" sz="16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Não é solução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  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23528" y="2492896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Se no nosso projecto tivéssemos feito o desenvolvimento por interfaces, já teríamos criado uma interface de nome, p. exº,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InterfGestAcademicaModel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com a forma: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55576" y="3068960"/>
            <a:ext cx="78853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r>
              <a:rPr lang="pt-PT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interface InterfGestAcademicaModel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boolean existeAluno(String cod);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void insereAluno(Aluno al);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void removeAluno(String cod);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Aluno getAluno(String cod);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int numDeAlunos();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Aluno[] toArrayAlunos();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List&lt;Aluno&gt; toListAlunos();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List&lt;Aluno&gt; alunosDoCurso(String curso);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Aluno[] toArrayCurso(String curso);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Set&lt;String&gt; cursos();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boolean existeCurso(String codCurso);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int numAlunosDoCurso(String curso);</a:t>
            </a:r>
          </a:p>
          <a:p>
            <a:r>
              <a:rPr lang="pt-PT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23528" y="119675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▶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Se as duas classes já desenvolvidas para 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declararem que implementam a interface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InterfGestAcademicaModel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(e é verdade), então podemos usar o polimorfismo e generalizar a aplicação. Vejamos: </a:t>
            </a:r>
          </a:p>
        </p:txBody>
      </p:sp>
      <p:sp>
        <p:nvSpPr>
          <p:cNvPr id="17" name="Rectângulo arredondado 16"/>
          <p:cNvSpPr/>
          <p:nvPr/>
        </p:nvSpPr>
        <p:spPr bwMode="auto">
          <a:xfrm>
            <a:off x="2843808" y="2276872"/>
            <a:ext cx="2880320" cy="374571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>
            <a:glow rad="101600">
              <a:srgbClr val="FF9933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Dosis" pitchFamily="2" charset="0"/>
                <a:sym typeface="Wingdings 2" pitchFamily="18" charset="2"/>
              </a:rPr>
              <a:t>InterfGestAcademicaModel</a:t>
            </a:r>
          </a:p>
        </p:txBody>
      </p:sp>
      <p:sp>
        <p:nvSpPr>
          <p:cNvPr id="19" name="Rectângulo 18"/>
          <p:cNvSpPr/>
          <p:nvPr/>
        </p:nvSpPr>
        <p:spPr bwMode="auto">
          <a:xfrm>
            <a:off x="1907704" y="2924944"/>
            <a:ext cx="129614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0" name="Rectângulo 19"/>
          <p:cNvSpPr/>
          <p:nvPr/>
        </p:nvSpPr>
        <p:spPr bwMode="auto">
          <a:xfrm>
            <a:off x="5220072" y="3068960"/>
            <a:ext cx="129614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2" name="Rectângulo 21"/>
          <p:cNvSpPr/>
          <p:nvPr/>
        </p:nvSpPr>
        <p:spPr bwMode="auto">
          <a:xfrm>
            <a:off x="2051720" y="3068960"/>
            <a:ext cx="2016224" cy="3385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Dosis" pitchFamily="2" charset="0"/>
                <a:cs typeface="Courier New" pitchFamily="49" charset="0"/>
                <a:sym typeface="Wingdings 2" pitchFamily="18" charset="2"/>
              </a:rPr>
              <a:t>GestAcademicaModel</a:t>
            </a:r>
          </a:p>
        </p:txBody>
      </p:sp>
      <p:sp>
        <p:nvSpPr>
          <p:cNvPr id="23" name="Rectângulo 22"/>
          <p:cNvSpPr/>
          <p:nvPr/>
        </p:nvSpPr>
        <p:spPr bwMode="auto">
          <a:xfrm>
            <a:off x="4572000" y="3068960"/>
            <a:ext cx="2304256" cy="3385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Dosis" pitchFamily="2" charset="0"/>
                <a:sym typeface="Wingdings 2" pitchFamily="18" charset="2"/>
              </a:rPr>
              <a:t>GestAcademicaModelMap</a:t>
            </a:r>
          </a:p>
        </p:txBody>
      </p:sp>
      <p:sp>
        <p:nvSpPr>
          <p:cNvPr id="25" name="Paralelogramo 24"/>
          <p:cNvSpPr/>
          <p:nvPr/>
        </p:nvSpPr>
        <p:spPr bwMode="auto">
          <a:xfrm>
            <a:off x="5148064" y="4365104"/>
            <a:ext cx="2160240" cy="864096"/>
          </a:xfrm>
          <a:prstGeom prst="parallelogram">
            <a:avLst>
              <a:gd name="adj" fmla="val 3479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29" name="Conexão recta unidireccional 28"/>
          <p:cNvCxnSpPr>
            <a:stCxn id="22" idx="0"/>
          </p:cNvCxnSpPr>
          <p:nvPr/>
        </p:nvCxnSpPr>
        <p:spPr bwMode="auto">
          <a:xfrm flipV="1">
            <a:off x="3059832" y="2636912"/>
            <a:ext cx="360040" cy="43204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exão recta unidireccional 29"/>
          <p:cNvCxnSpPr/>
          <p:nvPr/>
        </p:nvCxnSpPr>
        <p:spPr bwMode="auto">
          <a:xfrm flipH="1" flipV="1">
            <a:off x="4788024" y="2636912"/>
            <a:ext cx="360040" cy="43204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539552" y="3861048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GestAcademicaModel implements InterfGestAcademicaModel  {</a:t>
            </a:r>
            <a:endParaRPr lang="pt-PT" sz="12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 Set&lt;Aluno&gt; fichas = new HashSet&lt;&gt;();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public GestAcademicaModel() {}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public GestAcademicaModel(Set&lt;Aluno&gt; alunos) { 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      fichas = alunos; 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métodos de instância</a:t>
            </a:r>
            <a:endParaRPr lang="pt-PT" sz="120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......................     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1196752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(modelo) é a camada computacional, lógica, ou de "business", como hoje se chama também, e contém os dados e os algoritmos para o seu processamento, as pré-condições, os algoritmos de validação e o acesso a ficheiros ou bases de dados. 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 Model tem programada toda a possível computação a realizar, </a:t>
            </a:r>
            <a:r>
              <a:rPr lang="pt-PT" sz="1600" b="1" i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apenas não sabe quando a deve realizar</a:t>
            </a:r>
            <a:r>
              <a:rPr lang="pt-PT" sz="1600" b="1" i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pt-PT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7544" y="249289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A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(vista ou apresentação) é a camada de apresentação e interacção com o utilizador. Pode ser textual ou gráfica, e a sua missão é criar e gerir o layout, receber os dados de entrada e apresentar os resultados, instruções, avisos, mensagens de erro, etc.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3645024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PT" sz="1600" b="1" i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é a </a:t>
            </a:r>
            <a:r>
              <a:rPr lang="pt-PT" sz="160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camada fundamental de controlo do fluxo de execução da aplicação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e o mediador entre o model e a view. As regras de encapsulamento determinam que o Model não "conhece" a View, e a View não "conhece" o Model, ou seja, são módulos completamente independentes e encapsulados, apenas acessíveis via API.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</a:t>
            </a:r>
            <a:endParaRPr lang="pt-PT" sz="16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ângulo 18"/>
          <p:cNvSpPr/>
          <p:nvPr/>
        </p:nvSpPr>
        <p:spPr bwMode="auto">
          <a:xfrm>
            <a:off x="1907704" y="2924944"/>
            <a:ext cx="129614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0" name="Rectângulo 19"/>
          <p:cNvSpPr/>
          <p:nvPr/>
        </p:nvSpPr>
        <p:spPr bwMode="auto">
          <a:xfrm>
            <a:off x="5220072" y="3068960"/>
            <a:ext cx="129614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5" name="Paralelogramo 24"/>
          <p:cNvSpPr/>
          <p:nvPr/>
        </p:nvSpPr>
        <p:spPr bwMode="auto">
          <a:xfrm>
            <a:off x="5148064" y="4365104"/>
            <a:ext cx="2160240" cy="864096"/>
          </a:xfrm>
          <a:prstGeom prst="parallelogram">
            <a:avLst>
              <a:gd name="adj" fmla="val 3479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95536" y="1196752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GestAcademicaModelMap implements InterfGestAcademicaModel  {</a:t>
            </a:r>
            <a:endParaRPr lang="pt-PT" sz="12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 Map&lt;String,Aluno&gt; fichas = new TreeSet&lt;&gt;();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public GestAcademicaModelMap() {}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public GestAcademicaModelMap(Map&lt;String,Aluno&gt; alunos) { 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      fichas = alunos; </a:t>
            </a:r>
          </a:p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métodos de instância</a:t>
            </a:r>
            <a:endParaRPr lang="pt-PT" sz="120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......................     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200" dirty="0"/>
          </a:p>
        </p:txBody>
      </p:sp>
      <p:cxnSp>
        <p:nvCxnSpPr>
          <p:cNvPr id="24" name="Conexão recta 23"/>
          <p:cNvCxnSpPr/>
          <p:nvPr/>
        </p:nvCxnSpPr>
        <p:spPr bwMode="auto">
          <a:xfrm>
            <a:off x="467544" y="3501008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CaixaDeTexto 25"/>
          <p:cNvSpPr txBox="1"/>
          <p:nvPr/>
        </p:nvSpPr>
        <p:spPr>
          <a:xfrm>
            <a:off x="467544" y="378904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▶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Temos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duas implementações distintas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da interface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InterfGestAcademicaModel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Agora, </a:t>
            </a:r>
            <a:r>
              <a:rPr lang="pt-PT" sz="16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aplicando o desenvolvimento por interfaces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à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e ao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Controller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a estrutura da aplicação final ficará: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575048" y="1124745"/>
            <a:ext cx="8101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package ...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import ....</a:t>
            </a:r>
          </a:p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class GestAcademicaMVCApp {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Auxiliar para os dados; Exº leitura de um ficheiro;</a:t>
            </a:r>
          </a:p>
          <a:p>
            <a:r>
              <a:rPr lang="pt-PT" sz="11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// O método devolve um InterfGestAcademicaModel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 static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InterfGestAcademicaModel</a:t>
            </a:r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createData()  { ........................... }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InterfGestAcademicaModel model = </a:t>
            </a:r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createData();</a:t>
            </a:r>
          </a:p>
          <a:p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InterfGestAcademicaView view = new GestAcademicaView();</a:t>
            </a:r>
          </a:p>
          <a:p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InterfGestAcademicaController control = new GestAcademicaController();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control.setModel(model);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control.setView(view);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control.startController();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System.exit(0);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9" name="Conexão recta 18"/>
          <p:cNvCxnSpPr/>
          <p:nvPr/>
        </p:nvCxnSpPr>
        <p:spPr bwMode="auto">
          <a:xfrm>
            <a:off x="539552" y="4365104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683568" y="4488120"/>
            <a:ext cx="72728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FF0000"/>
                </a:solidFill>
                <a:latin typeface="Source Sans Pro Semibold"/>
                <a:cs typeface="Calibri" pitchFamily="34" charset="0"/>
              </a:rPr>
              <a:t>▶</a:t>
            </a:r>
            <a:r>
              <a:rPr lang="pt-PT" sz="1600" b="1" smtClean="0">
                <a:latin typeface="Source Sans Pro Semibold"/>
                <a:cs typeface="Calibri" pitchFamily="34" charset="0"/>
              </a:rPr>
              <a:t>  </a:t>
            </a:r>
            <a:r>
              <a:rPr lang="pt-PT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Temos agora a arquitectura final de uma aplicação desktop…</a:t>
            </a:r>
          </a:p>
          <a:p>
            <a:endParaRPr lang="pt-PT" sz="1600" b="1" smtClean="0">
              <a:latin typeface="Source Sans Pro Semibold"/>
              <a:cs typeface="Calibri" pitchFamily="34" charset="0"/>
            </a:endParaRP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</a:rPr>
              <a:t>	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Modular e por camadas (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MVC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)</a:t>
            </a:r>
            <a:endParaRPr lang="pt-PT" sz="1600" b="1" smtClean="0">
              <a:solidFill>
                <a:srgbClr val="FF3300"/>
              </a:solidFill>
              <a:latin typeface="Calibri" pitchFamily="34" charset="0"/>
              <a:cs typeface="Calibri" pitchFamily="34" charset="0"/>
              <a:sym typeface="Wingdings"/>
            </a:endParaRP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	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Facilmente extensível e adaptável a mudanças (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MVC + interfaces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</a:t>
            </a:r>
            <a:endParaRPr lang="pt-PT" sz="1600" b="1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  <a:p>
            <a:pPr>
              <a:tabLst>
                <a:tab pos="355600" algn="l"/>
              </a:tabLst>
            </a:pP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       </a:t>
            </a:r>
            <a:r>
              <a:rPr lang="pt-PT" sz="1600" b="1" smtClean="0">
                <a:solidFill>
                  <a:srgbClr val="00CC99"/>
                </a:solidFill>
                <a:latin typeface="Source Sans Pro Semibold"/>
                <a:cs typeface="Calibri" pitchFamily="34" charset="0"/>
                <a:sym typeface="Wingdings"/>
              </a:rPr>
              <a:t></a:t>
            </a:r>
            <a:r>
              <a:rPr lang="pt-PT" sz="1600" b="1" smtClean="0">
                <a:latin typeface="Source Sans Pro Semibold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Genérica via polimorfismo (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interfaces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)</a:t>
            </a:r>
            <a:endParaRPr lang="pt-PT" sz="1600" b="1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23528" y="11967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Mudança: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Alteração da View </a:t>
            </a:r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Nova Implementação</a:t>
            </a:r>
          </a:p>
          <a:p>
            <a:pPr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			             </a:t>
            </a:r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Gráfica em Swing </a:t>
            </a:r>
            <a:endParaRPr lang="pt-PT" sz="1600" b="1" smtClean="0">
              <a:solidFill>
                <a:srgbClr val="CC6600"/>
              </a:solidFill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2132856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framework Swing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é muito útil para criar Interfaces Gráficas com o Utilizador.</a:t>
            </a:r>
          </a:p>
          <a:p>
            <a:pPr algn="just">
              <a:buFont typeface="Wingdings"/>
              <a:buChar char="l"/>
            </a:pPr>
            <a:endParaRPr lang="pt-PT" sz="160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</a:rPr>
              <a:t> Uma </a:t>
            </a:r>
            <a:r>
              <a:rPr lang="pt-PT" sz="16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aplicação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Java Swing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não é uma aplicação JAVA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É uma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aplicação baseada em eventos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, em que 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View-Swing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 assume o controlo de toda a aplicação. </a:t>
            </a:r>
          </a:p>
          <a:p>
            <a:pPr algn="just"/>
            <a:r>
              <a:rPr lang="pt-PT" sz="160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/>
              </a:rPr>
              <a:t>Não é isso que pretendemos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. Pretendemos uma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aplicação desktop JAVA MVC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, com a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View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desenhada usando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Swing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,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mas em que o controlo da aplicação continua a ser feito pelo Controller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.</a:t>
            </a:r>
          </a:p>
          <a:p>
            <a:pPr algn="just">
              <a:buFont typeface="Wingdings"/>
              <a:buChar char="l"/>
            </a:pPr>
            <a:endParaRPr lang="pt-PT" sz="1600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Isto tem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implicações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e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obedece a regras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quanto ao uso de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Swing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, que entendidas tornarão todas as aplicações  JAVA com IU gráficas mais fáceis de conceber e controlar. </a:t>
            </a:r>
          </a:p>
          <a:p>
            <a:pPr algn="just">
              <a:buFont typeface="Wingdings"/>
              <a:buChar char="l"/>
            </a:pPr>
            <a:endParaRPr lang="pt-PT" sz="1600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>
              <a:buFont typeface="Wingdings"/>
              <a:buChar char="l"/>
            </a:pP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Apresentaremos as regras com um exemplo simples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 e depois extrapolaremos para o nosso exemplo, que é bastante mais complexo.</a:t>
            </a:r>
          </a:p>
          <a:p>
            <a:pPr algn="just"/>
            <a:endParaRPr lang="pt-PT" sz="1600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 descr="FRAMESO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645024"/>
            <a:ext cx="3260179" cy="2520280"/>
          </a:xfrm>
          <a:prstGeom prst="rect">
            <a:avLst/>
          </a:prstGeom>
        </p:spPr>
      </p:pic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467544" y="18448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1º passo: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Model </a:t>
            </a:r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Classe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SomaModel  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Main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 SomaApp  </a:t>
            </a:r>
            <a:endParaRPr lang="pt-PT" sz="1600" b="1" smtClean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17" name="Rectângulo 16"/>
          <p:cNvSpPr/>
          <p:nvPr/>
        </p:nvSpPr>
        <p:spPr>
          <a:xfrm>
            <a:off x="467544" y="2348880"/>
            <a:ext cx="8352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2º passo: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Criar a janela da aplicação com </a:t>
            </a:r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Swing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&gt;&gt; </a:t>
            </a:r>
            <a:r>
              <a:rPr lang="pt-PT" b="1" smtClean="0">
                <a:latin typeface="Arial Rounded MT Bold" pitchFamily="34" charset="0"/>
                <a:sym typeface="Wingdings"/>
              </a:rPr>
              <a:t>Classe </a:t>
            </a:r>
            <a:r>
              <a:rPr lang="pt-PT" b="1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SomaFrame</a:t>
            </a:r>
          </a:p>
          <a:p>
            <a:pPr algn="just"/>
            <a:r>
              <a:rPr lang="pt-PT" sz="1600" b="1" smtClean="0">
                <a:solidFill>
                  <a:srgbClr val="00B0F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                           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(esta classe será muito importante para criar a View)</a:t>
            </a:r>
          </a:p>
          <a:p>
            <a:pPr algn="just"/>
            <a:endParaRPr lang="pt-PT" sz="1600" smtClean="0">
              <a:latin typeface="Arial Rounded MT Bold" pitchFamily="34" charset="0"/>
              <a:cs typeface="Calibri" pitchFamily="34" charset="0"/>
              <a:sym typeface="Wingdings"/>
            </a:endParaRPr>
          </a:p>
          <a:p>
            <a:pPr algn="just"/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     </a:t>
            </a:r>
            <a:r>
              <a:rPr lang="pt-PT" sz="1600" smtClean="0">
                <a:solidFill>
                  <a:srgbClr val="FF9933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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 Project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SomaGraficaApp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&gt;&gt; New File &gt;&gt; JFrame form &gt;&gt; Nome: </a:t>
            </a:r>
            <a:r>
              <a:rPr lang="pt-PT" sz="1600" smtClean="0">
                <a:solidFill>
                  <a:srgbClr val="00B0F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SomaFrame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endParaRPr lang="pt-PT" sz="1600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Calibri" pitchFamily="34" charset="0"/>
                <a:cs typeface="Calibri" pitchFamily="34" charset="0"/>
              </a:rPr>
              <a:t>  </a:t>
            </a:r>
            <a:r>
              <a:rPr lang="pt-PT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☑</a:t>
            </a:r>
            <a:r>
              <a:rPr lang="pt-PT" smtClean="0">
                <a:latin typeface="Source Sans Pro Semibold"/>
                <a:cs typeface="Calibri" pitchFamily="34" charset="0"/>
              </a:rPr>
              <a:t>  </a:t>
            </a:r>
            <a:r>
              <a:rPr lang="pt-PT" b="1" smtClean="0">
                <a:latin typeface="Eras Medium ITC" pitchFamily="34" charset="0"/>
                <a:cs typeface="Calibri" pitchFamily="34" charset="0"/>
              </a:rPr>
              <a:t>Calculadora gráfica da soma de dois números inteiros.</a:t>
            </a:r>
            <a:endParaRPr lang="pt-PT" b="1" dirty="0">
              <a:latin typeface="Eras Medium ITC" pitchFamily="34" charset="0"/>
              <a:cs typeface="Calibri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724128" y="37170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JFrame</a:t>
            </a:r>
            <a:endParaRPr lang="pt-PT" sz="1600" b="1" dirty="0">
              <a:solidFill>
                <a:srgbClr val="CC66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Conexão recta unidireccional 23"/>
          <p:cNvCxnSpPr/>
          <p:nvPr/>
        </p:nvCxnSpPr>
        <p:spPr bwMode="auto">
          <a:xfrm flipH="1">
            <a:off x="4644008" y="3933056"/>
            <a:ext cx="1008112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exão recta unidireccional 25"/>
          <p:cNvCxnSpPr>
            <a:stCxn id="22" idx="1"/>
          </p:cNvCxnSpPr>
          <p:nvPr/>
        </p:nvCxnSpPr>
        <p:spPr bwMode="auto">
          <a:xfrm flipH="1" flipV="1">
            <a:off x="4644008" y="3861048"/>
            <a:ext cx="1080120" cy="25261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CaixaDeTexto 28"/>
          <p:cNvSpPr txBox="1"/>
          <p:nvPr/>
        </p:nvSpPr>
        <p:spPr>
          <a:xfrm>
            <a:off x="5796136" y="429309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JPane</a:t>
            </a:r>
            <a:endParaRPr lang="pt-PT" sz="1600" b="1" dirty="0">
              <a:solidFill>
                <a:srgbClr val="CC66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Conexão recta unidireccional 29"/>
          <p:cNvCxnSpPr/>
          <p:nvPr/>
        </p:nvCxnSpPr>
        <p:spPr bwMode="auto">
          <a:xfrm flipH="1" flipV="1">
            <a:off x="4355976" y="4437112"/>
            <a:ext cx="1440160" cy="2526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5868144" y="494116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JTextField</a:t>
            </a:r>
            <a:endParaRPr lang="pt-PT" sz="1600" b="1" dirty="0">
              <a:solidFill>
                <a:srgbClr val="CC66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Conexão recta unidireccional 33"/>
          <p:cNvCxnSpPr/>
          <p:nvPr/>
        </p:nvCxnSpPr>
        <p:spPr bwMode="auto">
          <a:xfrm flipH="1" flipV="1">
            <a:off x="3707904" y="4941168"/>
            <a:ext cx="2088232" cy="14401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exão recta unidireccional 35"/>
          <p:cNvCxnSpPr/>
          <p:nvPr/>
        </p:nvCxnSpPr>
        <p:spPr bwMode="auto">
          <a:xfrm flipH="1" flipV="1">
            <a:off x="3275856" y="4509120"/>
            <a:ext cx="2520280" cy="57606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5940152" y="566124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JButton</a:t>
            </a:r>
            <a:endParaRPr lang="pt-PT" sz="1600" b="1" dirty="0">
              <a:solidFill>
                <a:srgbClr val="CC66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Conexão recta unidireccional 39"/>
          <p:cNvCxnSpPr/>
          <p:nvPr/>
        </p:nvCxnSpPr>
        <p:spPr bwMode="auto">
          <a:xfrm flipH="1">
            <a:off x="4355976" y="5805264"/>
            <a:ext cx="1584176" cy="14401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exão recta unidireccional 41"/>
          <p:cNvCxnSpPr/>
          <p:nvPr/>
        </p:nvCxnSpPr>
        <p:spPr bwMode="auto">
          <a:xfrm flipH="1" flipV="1">
            <a:off x="3419872" y="5373216"/>
            <a:ext cx="2520280" cy="43204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755576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r>
              <a:rPr lang="pt-PT" smtClean="0">
                <a:solidFill>
                  <a:srgbClr val="FF9933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</a:t>
            </a:r>
            <a:r>
              <a:rPr lang="pt-PT" smtClean="0">
                <a:latin typeface="Arial Rounded MT Bold" pitchFamily="34" charset="0"/>
                <a:cs typeface="Calibri" pitchFamily="34" charset="0"/>
                <a:sym typeface="Wingdings"/>
              </a:rPr>
              <a:t>  Análise do Código de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SomaFrame</a:t>
            </a:r>
            <a:r>
              <a:rPr lang="pt-PT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27584" y="1556792"/>
            <a:ext cx="8424936" cy="504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import java.awt.*;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import javax.swing.*;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SomaFrame extends javax.swing.JFrame {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// Variables declaration - do not modify                 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javax.swing.JButton jButton1;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javax.swing.JButton jButton2;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javax.swing.JButton jButton3;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javax.swing.JLabel jLabel1;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javax.swing.JLabel jLabel2;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javax.swing.JLabel jLabel3;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javax.swing.JPanel jPanel1;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javax.swing.JTextField jTextField1;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javax.swing.JTextField jTextField2;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private javax.swing.JTextField jTextField3;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// End of variables declaration                   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// Creates new form SomaFrame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public SomaFrame() 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initComponents();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* This method is called from within the constructor to initialize the form.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* WARNING: Do NOT modify this code. The content of this method is always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* regenerated by the Form Editor.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&gt;&gt;&gt;&gt;&gt;&gt; …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03040" y="1124744"/>
            <a:ext cx="8461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void initComponents() {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Layout e inicializações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jPanel1 = new javax.swing.JPanel();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jTextField1 = new javax.swing.JTextField();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jTextField2 = new javax.swing.JTextField();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jTextField3 = new javax.swing.JTextField();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jLabel1 = new javax.swing.JLabel();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jLabel2 = new javax.swing.JLabel();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jLabel3 = new javax.swing.JLabel();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jButton1 = new javax.swing.JButton();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jButton2 = new javax.swing.JButton();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jButton3 = new javax.swing.JButton();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setDefaultCloseOperation(javax.swing.WindowConstants.EXIT_ON_CLOSE);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…………………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pack();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endParaRPr lang="pt-P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4869160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public static void main(String args[])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/* Create and display the form */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java.awt.EventQueue.invokeLater(new Runnable() {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public void run() {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SomaFrame().setVisible(true);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11560" y="436510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r>
              <a:rPr lang="pt-PT" smtClean="0">
                <a:solidFill>
                  <a:srgbClr val="FF9933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 </a:t>
            </a:r>
            <a:r>
              <a:rPr lang="pt-PT" sz="1400" smtClean="0">
                <a:latin typeface="Arial Rounded MT Bold" pitchFamily="34" charset="0"/>
                <a:cs typeface="Calibri" pitchFamily="34" charset="0"/>
                <a:sym typeface="Wingdings"/>
              </a:rPr>
              <a:t>Método main() para teste</a:t>
            </a:r>
            <a:r>
              <a:rPr lang="pt-PT" sz="1400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endParaRPr lang="pt-PT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ângulo 16"/>
          <p:cNvSpPr/>
          <p:nvPr/>
        </p:nvSpPr>
        <p:spPr>
          <a:xfrm>
            <a:off x="323528" y="1196752"/>
            <a:ext cx="8352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3º passo: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Criar a View da aplicação, classe</a:t>
            </a:r>
            <a:r>
              <a:rPr lang="pt-PT" b="1" smtClean="0">
                <a:latin typeface="Arial Rounded MT Bold" pitchFamily="34" charset="0"/>
                <a:sym typeface="Wingdings"/>
              </a:rPr>
              <a:t> </a:t>
            </a:r>
            <a:r>
              <a:rPr lang="pt-PT" b="1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SomaView</a:t>
            </a:r>
            <a:r>
              <a:rPr lang="pt-PT" b="1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,</a:t>
            </a:r>
            <a:r>
              <a:rPr lang="pt-PT" b="1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 </a:t>
            </a:r>
          </a:p>
          <a:p>
            <a:pPr algn="just"/>
            <a:r>
              <a:rPr lang="pt-PT" sz="1600" b="1" smtClean="0">
                <a:solidFill>
                  <a:srgbClr val="00B0F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                           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usando o código gerado em </a:t>
            </a:r>
            <a:r>
              <a:rPr lang="pt-PT" sz="1600" smtClean="0">
                <a:solidFill>
                  <a:srgbClr val="00CC99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SomaFrame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e adaptando-o.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1988840"/>
            <a:ext cx="74888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Copiar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todo o código de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SomaFrame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incluindo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imports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. 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Renomear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o nome da classe para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SomaView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.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Remover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extends javax.swing.JFrame  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(SomaView não herda nada …).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Passar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as declarações de variáveis para o início da classe.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Inserir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a declaração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private Jframe myFrame = new Jframe(); 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Inserir o nome da nossa frame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nos métodos onde está a dar erro. Por exemplo,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getContentPane()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,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myFrame.getContentPane()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.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Inserir a invocação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myFrame.setVisible(true); 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imediatamente a seguir ao fim do layout, quando se faz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myFrame.pack();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Modificar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os textos dos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JLabel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e dos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JButton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.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Inserir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sets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e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gets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de todos os componentes da interface.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Modificar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 o método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run() </a:t>
            </a:r>
            <a:r>
              <a:rPr lang="pt-PT" sz="1600" smtClean="0">
                <a:latin typeface="Arial Rounded MT Bold" pitchFamily="34" charset="0"/>
                <a:cs typeface="Calibri" pitchFamily="34" charset="0"/>
                <a:sym typeface="Wingdings"/>
              </a:rPr>
              <a:t>que será apenas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new SomaView();</a:t>
            </a: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Testar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 executando o ficheiro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&gt;&gt;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 Run File</a:t>
            </a:r>
          </a:p>
          <a:p>
            <a:endParaRPr lang="pt-PT" sz="1600" smtClean="0">
              <a:solidFill>
                <a:srgbClr val="C00000"/>
              </a:solidFill>
              <a:latin typeface="Arial Rounded MT Bold" pitchFamily="34" charset="0"/>
              <a:cs typeface="Calibri" pitchFamily="34" charset="0"/>
              <a:sym typeface="Wingdings"/>
            </a:endParaRPr>
          </a:p>
          <a:p>
            <a:r>
              <a:rPr lang="pt-PT" sz="1600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---------------------------------------------------------------------------------------------------------</a:t>
            </a:r>
          </a:p>
          <a:p>
            <a:endParaRPr lang="pt-PT" sz="1600" smtClean="0">
              <a:solidFill>
                <a:srgbClr val="C00000"/>
              </a:solidFill>
              <a:latin typeface="Arial Rounded MT Bold" pitchFamily="34" charset="0"/>
              <a:cs typeface="Calibri" pitchFamily="34" charset="0"/>
              <a:sym typeface="Wingdings"/>
            </a:endParaRPr>
          </a:p>
          <a:p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Apagar </a:t>
            </a:r>
            <a:r>
              <a:rPr lang="pt-PT" sz="1600" b="1" smtClean="0">
                <a:latin typeface="Arial Rounded MT Bold" pitchFamily="34" charset="0"/>
                <a:cs typeface="Calibri" pitchFamily="34" charset="0"/>
                <a:sym typeface="Wingdings"/>
              </a:rPr>
              <a:t>o </a:t>
            </a:r>
            <a:r>
              <a:rPr lang="pt-PT" sz="1600" b="1" smtClean="0">
                <a:solidFill>
                  <a:srgbClr val="FF00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main()  </a:t>
            </a:r>
            <a:r>
              <a:rPr lang="pt-PT" sz="1600" b="1" smtClean="0">
                <a:latin typeface="Arial Rounded MT Bold" pitchFamily="34" charset="0"/>
                <a:cs typeface="Calibri" pitchFamily="34" charset="0"/>
                <a:sym typeface="Wingdings"/>
              </a:rPr>
              <a:t>quando tudo estiver testado. </a:t>
            </a:r>
            <a:r>
              <a:rPr lang="pt-PT" sz="1600" b="1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A View não tem main() !!</a:t>
            </a:r>
            <a:endParaRPr lang="pt-PT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ângulo 16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4º passo: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Criar o Controller da aplicação.</a:t>
            </a:r>
            <a:endParaRPr lang="pt-PT" b="1" smtClean="0">
              <a:solidFill>
                <a:srgbClr val="00B0F0"/>
              </a:solidFill>
              <a:latin typeface="Arial Rounded MT Bold" pitchFamily="34" charset="0"/>
              <a:sym typeface="Wingding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9552" y="1700808"/>
            <a:ext cx="82809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SomaController {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private SomaModel model;</a:t>
            </a:r>
          </a:p>
          <a:p>
            <a:r>
              <a:rPr lang="pt-PT" sz="11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    private SomaView view;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public void setModel(SomaModel sm) { model = sm; }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public void setView(SomaView sv) { view = sv; }</a:t>
            </a:r>
          </a:p>
          <a:p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Inicializar a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View; Valores dos campos de texto</a:t>
            </a:r>
            <a:endParaRPr lang="pt-PT" sz="11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public void initView()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view.getNum1().setText(Integer.toString(model.getNum1()));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view.getNum2().setText(Integer.toString(model.getNum2()));</a:t>
            </a:r>
            <a:endParaRPr lang="pt-PT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view.getNum3().setText(Integer.toString(model.soma()));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view.getFrame().setVisible(true);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Inicializar o controlador = fazer set dos Listeners + inicializar a View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public void initController()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this.setListeners();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this.initView();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void setListeners()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view.getBtSoma().addActionListener(ev -&gt; somarCtrl());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view.getBtLimpa().addActionListener(ev -&gt; limparCtrl());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view.getBtSair().addActionListener(ev -&gt; sairCtrl());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95536" y="1124744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Codificar os métodos associados aos eventos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sairCtrl() 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{ System.out.println("SAIR ...."); }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limparCtrl() 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view.getNum1().setText("");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view.getNum1().setText("");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view.getNum3().setText("");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1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somarCtrl() </a:t>
            </a:r>
            <a:r>
              <a:rPr lang="pt-PT" sz="11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int res = model.soma();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view.getNum3().setText(Integer.toString(res));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100" b="1" dirty="0">
              <a:solidFill>
                <a:srgbClr val="0070C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44" y="4725144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public static void main(String args[]) {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/* Create and display the form */</a:t>
            </a:r>
          </a:p>
          <a:p>
            <a:r>
              <a:rPr lang="pt-PT" sz="11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java.awt.EventQueue.invokeLater(new Runnable() {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public void run() {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PT" sz="11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SomaFrame().setVisible(true);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pt-PT" sz="11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r>
              <a:rPr lang="pt-PT" sz="11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41490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cs typeface="Calibri" pitchFamily="34" charset="0"/>
                <a:sym typeface="Wingdings"/>
              </a:rPr>
              <a:t> </a:t>
            </a:r>
            <a:r>
              <a:rPr lang="pt-PT" smtClean="0">
                <a:solidFill>
                  <a:srgbClr val="FF9933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</a:t>
            </a:r>
            <a:r>
              <a:rPr lang="pt-PT" smtClean="0">
                <a:latin typeface="Arial Rounded MT Bold" pitchFamily="34" charset="0"/>
                <a:cs typeface="Calibri" pitchFamily="34" charset="0"/>
                <a:sym typeface="Wingdings"/>
              </a:rPr>
              <a:t>  </a:t>
            </a:r>
            <a:r>
              <a:rPr lang="pt-PT" sz="1400" smtClean="0">
                <a:latin typeface="Arial Rounded MT Bold" pitchFamily="34" charset="0"/>
                <a:cs typeface="Calibri" pitchFamily="34" charset="0"/>
                <a:sym typeface="Wingdings"/>
              </a:rPr>
              <a:t>Método </a:t>
            </a:r>
            <a:r>
              <a:rPr lang="pt-PT" sz="1400" smtClean="0">
                <a:solidFill>
                  <a:srgbClr val="CC3300"/>
                </a:solidFill>
                <a:latin typeface="Arial Rounded MT Bold" pitchFamily="34" charset="0"/>
                <a:cs typeface="Calibri" pitchFamily="34" charset="0"/>
                <a:sym typeface="Wingdings"/>
              </a:rPr>
              <a:t>main() </a:t>
            </a:r>
            <a:r>
              <a:rPr lang="pt-PT" sz="1400" smtClean="0">
                <a:latin typeface="Arial Rounded MT Bold" pitchFamily="34" charset="0"/>
                <a:cs typeface="Calibri" pitchFamily="34" charset="0"/>
                <a:sym typeface="Wingdings"/>
              </a:rPr>
              <a:t>para teste de SomaFrame() </a:t>
            </a:r>
            <a:endParaRPr lang="pt-PT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ângulo 16"/>
          <p:cNvSpPr/>
          <p:nvPr/>
        </p:nvSpPr>
        <p:spPr>
          <a:xfrm>
            <a:off x="395536" y="119675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Passo Final: </a:t>
            </a:r>
          </a:p>
          <a:p>
            <a:pPr algn="just"/>
            <a:endParaRPr lang="pt-PT" smtClean="0">
              <a:solidFill>
                <a:schemeClr val="tx1">
                  <a:lumMod val="50000"/>
                  <a:lumOff val="50000"/>
                </a:schemeClr>
              </a:solidFill>
              <a:latin typeface="Arial Rounded MT Bold" pitchFamily="34" charset="0"/>
              <a:sym typeface="Wingdings"/>
            </a:endParaRPr>
          </a:p>
          <a:p>
            <a:pPr indent="177800" algn="just"/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	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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Analisar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 a aplicação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GestAcademicaMVCSwing</a:t>
            </a:r>
          </a:p>
          <a:p>
            <a:pPr indent="177800" algn="just"/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     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Testar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a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aplicação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GestAcademicaMVCSwing</a:t>
            </a:r>
          </a:p>
          <a:p>
            <a:pPr indent="177800" algn="just"/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	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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Guardar e documentar bem os “templates” a reutilizar em</a:t>
            </a:r>
            <a:b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</a:b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                     futuras aplicações.</a:t>
            </a:r>
            <a:endParaRPr lang="pt-PT" smtClean="0">
              <a:solidFill>
                <a:srgbClr val="C00000"/>
              </a:solidFill>
              <a:latin typeface="Arial Rounded MT Bold" pitchFamily="34" charset="0"/>
              <a:sym typeface="Wingdings"/>
            </a:endParaRPr>
          </a:p>
          <a:p>
            <a:pPr indent="177800"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endParaRPr lang="pt-PT" b="1" smtClean="0">
              <a:solidFill>
                <a:srgbClr val="00B0F0"/>
              </a:solidFill>
              <a:latin typeface="Arial Rounded MT Bold" pitchFamily="34" charset="0"/>
              <a:sym typeface="Wingdings"/>
            </a:endParaRPr>
          </a:p>
        </p:txBody>
      </p:sp>
      <p:cxnSp>
        <p:nvCxnSpPr>
          <p:cNvPr id="19" name="Conexão recta 18"/>
          <p:cNvCxnSpPr/>
          <p:nvPr/>
        </p:nvCxnSpPr>
        <p:spPr bwMode="auto">
          <a:xfrm>
            <a:off x="467544" y="3284984"/>
            <a:ext cx="8136904" cy="0"/>
          </a:xfrm>
          <a:prstGeom prst="line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1268760"/>
            <a:ext cx="80648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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Para tal, é absolutamente indispensável que o Controller “conheça” a API da View e a API do Model, ou seja, as funções ou métodos que poderá invocar de cada um.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Por isso, o Controller terá que possuir internamente (no seu estado) uma variável que lhe dê acesso via API ao Model e uma variável que lhe dê acesso à API da View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Tudo é encapsulado em módulos e tudo é acedido usando apenas as APIs.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Nada é global !!</a:t>
            </a:r>
          </a:p>
          <a:p>
            <a:endParaRPr lang="pt-PT" dirty="0"/>
          </a:p>
        </p:txBody>
      </p:sp>
      <p:pic>
        <p:nvPicPr>
          <p:cNvPr id="19" name="Imagem 18" descr="MVC_Diagram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924944"/>
            <a:ext cx="2232248" cy="3013535"/>
          </a:xfrm>
          <a:prstGeom prst="rect">
            <a:avLst/>
          </a:prstGeom>
        </p:spPr>
      </p:pic>
      <p:pic>
        <p:nvPicPr>
          <p:cNvPr id="21" name="Imagem 20" descr="mvc_WE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2852936"/>
            <a:ext cx="3677394" cy="294191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971600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Eras Demi ITC" pitchFamily="34" charset="0"/>
              </a:rPr>
              <a:t>Aplicação Desktop</a:t>
            </a:r>
            <a:endParaRPr lang="pt-PT" b="1" dirty="0">
              <a:latin typeface="Eras Demi ITC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80112" y="60212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Eras Demi ITC" pitchFamily="34" charset="0"/>
              </a:rPr>
              <a:t>Aplicação Web</a:t>
            </a:r>
            <a:endParaRPr lang="pt-PT" b="1" dirty="0">
              <a:latin typeface="Eras Demi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 - JAVA 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4" name="Rectângulo 13"/>
          <p:cNvSpPr/>
          <p:nvPr/>
        </p:nvSpPr>
        <p:spPr>
          <a:xfrm>
            <a:off x="467544" y="1196752"/>
            <a:ext cx="8352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</a:rPr>
              <a:t> </a:t>
            </a:r>
            <a:r>
              <a:rPr lang="pt-PT" sz="2000" smtClean="0">
                <a:latin typeface="Arial Rounded MT Bold" pitchFamily="34" charset="0"/>
                <a:sym typeface="Wingdings"/>
              </a:rPr>
              <a:t>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No desenvolvimento de uma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aplicação desktop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 por objectos, por exemplo em JAVA, teremos então 3 classes que implementam o Model, a View e o Controller, e uma classe principal onde codificaremos o método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main()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7" name="Rectângulo 16"/>
          <p:cNvSpPr/>
          <p:nvPr/>
        </p:nvSpPr>
        <p:spPr>
          <a:xfrm>
            <a:off x="539552" y="2348880"/>
            <a:ext cx="8352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  <a:sym typeface="Wingdings"/>
              </a:rPr>
              <a:t>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O designado </a:t>
            </a:r>
            <a:r>
              <a:rPr lang="pt-PT" sz="16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Programa Principal 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(ou Main) de uma aplicação deste tipo, qualquer que seja a sua forma e a sua linguagem de implementação, deverá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criar um Model inicial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,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criar uma View inicial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,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inicializar o Controller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, indicando-lhe qual o model e qual a view, e, depois, </a:t>
            </a:r>
            <a:r>
              <a:rPr lang="pt-PT" sz="1600" b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pôr em execução o Controller </a:t>
            </a:r>
            <a:r>
              <a:rPr lang="pt-PT" sz="1600" b="1" smtClean="0">
                <a:latin typeface="Calibri" pitchFamily="34" charset="0"/>
                <a:cs typeface="Calibri" pitchFamily="34" charset="0"/>
              </a:rPr>
              <a:t>invocando o método adequado (cf. start(), launch(), init() ou outro).</a:t>
            </a:r>
          </a:p>
        </p:txBody>
      </p:sp>
      <p:sp>
        <p:nvSpPr>
          <p:cNvPr id="18" name="Rectângulo 17"/>
          <p:cNvSpPr/>
          <p:nvPr/>
        </p:nvSpPr>
        <p:spPr>
          <a:xfrm>
            <a:off x="539552" y="3717032"/>
            <a:ext cx="83529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  <a:sym typeface="Wingdings"/>
              </a:rPr>
              <a:t>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As variáveis de instância das classes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MVC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são todas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private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e as suas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API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(a única forma de lhes ter acesso) são o conjunto dos métodos que declararmos como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public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.   </a:t>
            </a:r>
            <a:endParaRPr lang="pt-PT" sz="1600" b="1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ângulo 18"/>
          <p:cNvSpPr/>
          <p:nvPr/>
        </p:nvSpPr>
        <p:spPr>
          <a:xfrm>
            <a:off x="539552" y="4581128"/>
            <a:ext cx="83529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latin typeface="Arial Rounded MT Bold" pitchFamily="34" charset="0"/>
                <a:sym typeface="Wingdings"/>
              </a:rPr>
              <a:t>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As instância das classes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MVC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são todas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variáveis locais do método que vai iniciar a execução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da aplicação, em JAVA o método :</a:t>
            </a:r>
          </a:p>
          <a:p>
            <a:pPr algn="just"/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public static void main(String[] args);  </a:t>
            </a:r>
          </a:p>
          <a:p>
            <a:pPr algn="just"/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da classe especial que é apenas o programa principal, cf. </a:t>
            </a:r>
            <a:r>
              <a:rPr lang="pt-PT" sz="16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  <a:sym typeface="Wingdings"/>
              </a:rPr>
              <a:t>GestUnivApp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</a:t>
            </a:r>
            <a:r>
              <a:rPr lang="pt-PT" sz="1600" b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  <a:sym typeface="Wingdings"/>
              </a:rPr>
              <a:t>ChonoApp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etc. </a:t>
            </a:r>
            <a:endParaRPr lang="pt-PT" sz="1600" b="1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ângulo 13"/>
          <p:cNvSpPr/>
          <p:nvPr/>
        </p:nvSpPr>
        <p:spPr>
          <a:xfrm>
            <a:off x="323528" y="1124744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Vamos agora programar cada uma das camadas </a:t>
            </a:r>
            <a:r>
              <a:rPr lang="pt-PT" sz="1600" b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/>
              </a:rPr>
              <a:t>MVC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começando por definir o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Model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 em função dos requisitos da aplicação (faremos de momento </a:t>
            </a:r>
            <a:r>
              <a:rPr lang="pt-PT" sz="1600" b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  <a:sym typeface="Wingdings"/>
              </a:rPr>
              <a:t>desenvolvimento com classes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e não com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interfaces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).</a:t>
            </a:r>
          </a:p>
        </p:txBody>
      </p:sp>
      <p:sp>
        <p:nvSpPr>
          <p:cNvPr id="19" name="Rectângulo 18"/>
          <p:cNvSpPr/>
          <p:nvPr/>
        </p:nvSpPr>
        <p:spPr>
          <a:xfrm>
            <a:off x="467544" y="2204864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Projecto: (em síntese)</a:t>
            </a:r>
          </a:p>
          <a:p>
            <a:pPr algn="just"/>
            <a:endParaRPr lang="pt-PT" sz="1600" smtClean="0">
              <a:solidFill>
                <a:srgbClr val="CC6600"/>
              </a:solidFill>
              <a:latin typeface="Arial Rounded MT Bold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Aplicação que permita inscrever alunos em cursos, realizar consultas e gerir inscrições usando uma interface com o utilizador textual (menus).</a:t>
            </a:r>
          </a:p>
          <a:p>
            <a:pPr algn="just"/>
            <a:endParaRPr lang="pt-PT" sz="1600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Cada </a:t>
            </a:r>
            <a:r>
              <a:rPr lang="pt-PT" sz="1600" smtClean="0">
                <a:solidFill>
                  <a:srgbClr val="00CC99"/>
                </a:solidFill>
                <a:latin typeface="Eras Medium ITC" pitchFamily="34" charset="0"/>
                <a:sym typeface="Wingdings"/>
              </a:rPr>
              <a:t>Aluno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 tem um número único (string), um nome, uma idade, o curso em que está inscrito (sigla cf. “LEI”, “LCC”, etc) e a sua média actual;</a:t>
            </a:r>
          </a:p>
          <a:p>
            <a:pPr algn="just"/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Cada </a:t>
            </a:r>
            <a:r>
              <a:rPr lang="pt-PT" sz="1600" smtClean="0">
                <a:solidFill>
                  <a:srgbClr val="00CC99"/>
                </a:solidFill>
                <a:latin typeface="Eras Medium ITC" pitchFamily="34" charset="0"/>
                <a:sym typeface="Wingdings"/>
              </a:rPr>
              <a:t>Curso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 é identificado pela sua sigla única. O número de alunos de um curso não é limitado. </a:t>
            </a:r>
          </a:p>
          <a:p>
            <a:pPr algn="just"/>
            <a:endParaRPr lang="pt-PT" sz="1600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A aplicação deve ter dois modos de funcionamento: </a:t>
            </a:r>
            <a:r>
              <a:rPr lang="pt-PT" sz="1600" smtClean="0">
                <a:latin typeface="Eras Medium ITC" pitchFamily="34" charset="0"/>
                <a:sym typeface="Wingdings"/>
              </a:rPr>
              <a:t>Gestão de Alunos 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e </a:t>
            </a:r>
            <a:r>
              <a:rPr lang="pt-PT" sz="1600" smtClean="0">
                <a:latin typeface="Eras Medium ITC" pitchFamily="34" charset="0"/>
                <a:sym typeface="Wingdings"/>
              </a:rPr>
              <a:t>Gestão de Cursos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.</a:t>
            </a:r>
          </a:p>
          <a:p>
            <a:pPr algn="just"/>
            <a:endParaRPr lang="pt-PT" sz="1600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No modo </a:t>
            </a:r>
            <a:r>
              <a:rPr lang="pt-PT" sz="1600" smtClean="0">
                <a:latin typeface="Eras Medium ITC" pitchFamily="34" charset="0"/>
                <a:sym typeface="Wingdings"/>
              </a:rPr>
              <a:t>Gestão de Alunos </a:t>
            </a:r>
            <a:r>
              <a:rPr lang="pt-PT" sz="1600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deve poder-se inserir novo aluno, remover um aluno existente dado o seu número e consultar a ficha de um aluno. 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ângulo 16"/>
          <p:cNvSpPr/>
          <p:nvPr/>
        </p:nvSpPr>
        <p:spPr>
          <a:xfrm>
            <a:off x="467544" y="1268760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77800" algn="l"/>
              </a:tabLst>
            </a:pPr>
            <a:r>
              <a:rPr lang="pt-PT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No modo </a:t>
            </a:r>
            <a:r>
              <a:rPr lang="pt-PT" smtClean="0">
                <a:latin typeface="Eras Medium ITC" pitchFamily="34" charset="0"/>
                <a:sym typeface="Wingdings"/>
              </a:rPr>
              <a:t>Gestão de Cursos</a:t>
            </a:r>
            <a:r>
              <a:rPr lang="pt-PT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 deve-se poder listar os cursos existentes, inserir um novo curso, determinar o total de inscritos num curso, determinar o total global de inscritos e criar uma tabela com o número de alunos inscritos em cada curso existente.</a:t>
            </a:r>
          </a:p>
          <a:p>
            <a:pPr algn="just"/>
            <a:endParaRPr lang="pt-PT" smtClean="0">
              <a:solidFill>
                <a:srgbClr val="0070C0"/>
              </a:solidFill>
              <a:latin typeface="Eras Medium ITC" pitchFamily="34" charset="0"/>
              <a:sym typeface="Wingdings"/>
            </a:endParaRPr>
          </a:p>
          <a:p>
            <a:pPr algn="just">
              <a:tabLst>
                <a:tab pos="177800" algn="l"/>
              </a:tabLst>
            </a:pPr>
            <a:r>
              <a:rPr lang="pt-PT" smtClean="0">
                <a:solidFill>
                  <a:srgbClr val="0070C0"/>
                </a:solidFill>
                <a:latin typeface="Eras Medium ITC" pitchFamily="34" charset="0"/>
                <a:sym typeface="Wingdings"/>
              </a:rPr>
              <a:t>	A aplicação deve ser robusta em sintaxe e semântica. Evitar no entanto o uso de excepções programadas.</a:t>
            </a:r>
          </a:p>
        </p:txBody>
      </p:sp>
      <p:cxnSp>
        <p:nvCxnSpPr>
          <p:cNvPr id="19" name="Conexão recta 18"/>
          <p:cNvCxnSpPr/>
          <p:nvPr/>
        </p:nvCxnSpPr>
        <p:spPr bwMode="auto">
          <a:xfrm>
            <a:off x="539552" y="3573016"/>
            <a:ext cx="813690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ângulo 19"/>
          <p:cNvSpPr/>
          <p:nvPr/>
        </p:nvSpPr>
        <p:spPr>
          <a:xfrm>
            <a:off x="395536" y="3933056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Vamos desenvolver uma aplicação de </a:t>
            </a:r>
            <a:r>
              <a:rPr lang="pt-PT" sz="1600" b="1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  <a:sym typeface="Wingdings"/>
              </a:rPr>
              <a:t>Gestão Académica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designada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GestAcademicaMVCApp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 e as regras anteriores permitem-nos já esboçar um primeiro “esqueleto” para a aplicação, em primeiro lugar “esboçando” a arquitectura base da classe </a:t>
            </a:r>
            <a:r>
              <a:rPr lang="pt-PT" sz="16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"/>
              </a:rPr>
              <a:t>GestAcademicaMVCApp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.</a:t>
            </a:r>
          </a:p>
        </p:txBody>
      </p:sp>
      <p:sp>
        <p:nvSpPr>
          <p:cNvPr id="21" name="Rectângulo 20"/>
          <p:cNvSpPr/>
          <p:nvPr/>
        </p:nvSpPr>
        <p:spPr>
          <a:xfrm>
            <a:off x="467544" y="5085184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z="16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  <a:sym typeface="Wingdings"/>
              </a:rPr>
              <a:t>Vamos fazer desenvolvimento incremental</a:t>
            </a:r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, método a método, inserindo-os na respectiva camada MVC e testando sempre que necessário a sua integração e a correcta comunicação entre camadas.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7" name="Seta para baixo 26"/>
          <p:cNvSpPr/>
          <p:nvPr/>
        </p:nvSpPr>
        <p:spPr bwMode="auto">
          <a:xfrm>
            <a:off x="3851920" y="3356992"/>
            <a:ext cx="576064" cy="43204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Seta para baixo 27"/>
          <p:cNvSpPr/>
          <p:nvPr/>
        </p:nvSpPr>
        <p:spPr bwMode="auto">
          <a:xfrm>
            <a:off x="3995936" y="3356992"/>
            <a:ext cx="484632" cy="487204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32" name="Seta para baixo 31"/>
          <p:cNvSpPr/>
          <p:nvPr/>
        </p:nvSpPr>
        <p:spPr bwMode="auto">
          <a:xfrm>
            <a:off x="5724128" y="3356992"/>
            <a:ext cx="576064" cy="158417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395536" y="105273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package ...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import ....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public class GestAcademicaMVCApp {</a:t>
            </a:r>
            <a:r>
              <a:rPr lang="pt-PT" sz="120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Método auxiliar para carregar os dados; Exº leitura de um ficheiro;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private static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GestAcademicaModel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 createData()  { ........................... }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public static void main(String[] args) {</a:t>
            </a:r>
            <a:endParaRPr lang="pt-PT" sz="1200" smtClean="0">
              <a:solidFill>
                <a:srgbClr val="FF9933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 ou Estado;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Inicializado usando o método auxiliar de carregamento de dados. Serve para tudo … !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GestAcademicaModel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model = createData();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 ou new GestAcademica() + ….</a:t>
            </a:r>
            <a:endParaRPr lang="pt-PT" sz="120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 View pode ser baseada em menus ou gráfica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; Se for por menus, estes são criados na View;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A View tem também métodos para fazer display dos dados de output.</a:t>
            </a: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GestAcademicaView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view = new GestAcademicaView();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O Controller é que trata do fluxo de execução da Aplicação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 Por isso, tem de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"conhecer" (ter acesso ao) o Model e tem que "conhecer" a View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// Usa-os sempre através dos métodos das respectivas API.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GestAcademicaController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control = new GestAcademicaController();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control.setModel(model);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        control.setView(view);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</a:t>
            </a:r>
            <a:r>
              <a:rPr lang="pt-PT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 e View são injectados no Controlador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 não passados no construtor. (Técnica usada nos frameworks …)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O Controlador tem duas variáveis de instância private onde guarda o model e a view;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 O Controlador decide quais os menus ou componentes gráficos a apresentar e 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quando, lê os inputs do utilizador e chama métodos do model e da view;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Só o controlador faz isto. Se quisermos usar um model2 ou uma view2 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(implementações alternativas) invoca-se setModel() ou setView().</a:t>
            </a:r>
          </a:p>
          <a:p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       // Agora é só executar a aplicação, ou seja, executar o controlador.   </a:t>
            </a:r>
          </a:p>
          <a:p>
            <a:r>
              <a:rPr lang="pt-PT" sz="120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pt-PT" sz="1200" b="1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control.startController();</a:t>
            </a:r>
            <a:endParaRPr lang="pt-PT" sz="1200" smtClean="0">
              <a:solidFill>
                <a:srgbClr val="00CC9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pt-PT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// E aplicação terminará quando o utilizador decidir.</a:t>
            </a: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  System.exit(0); </a:t>
            </a:r>
            <a:endParaRPr lang="pt-PT" sz="1200" smtClean="0"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PT" sz="1200" b="1" smtClean="0">
                <a:solidFill>
                  <a:srgbClr val="FF9933"/>
                </a:solidFill>
                <a:latin typeface="Calibri" pitchFamily="34" charset="0"/>
                <a:cs typeface="Calibri" pitchFamily="34" charset="0"/>
              </a:rPr>
              <a:t>}  </a:t>
            </a:r>
            <a:endParaRPr lang="pt-PT" sz="1200" smtClean="0">
              <a:solidFill>
                <a:srgbClr val="FF9933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PT" sz="1200" b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pt-PT" sz="120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012160" y="1124744"/>
            <a:ext cx="2808312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1" smtClean="0">
                <a:latin typeface="Palatino Linotype" pitchFamily="18" charset="0"/>
              </a:rPr>
              <a:t>Arquitectura genérica de uma aplicação MVC em JAVA</a:t>
            </a:r>
            <a:endParaRPr lang="pt-PT" sz="1600" b="1" dirty="0">
              <a:latin typeface="Palatino Linotype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11960" y="404664"/>
            <a:ext cx="3816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MODELO</a:t>
            </a:r>
            <a:r>
              <a:rPr kumimoji="0" lang="pt-PT" b="1" i="0" u="none" strike="noStrike" cap="none" normalizeH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MVC</a:t>
            </a:r>
            <a:endParaRPr kumimoji="0" lang="pt-PT" b="0" i="0" u="none" strike="noStrike" cap="none" normalizeH="0" baseline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cxnSp>
        <p:nvCxnSpPr>
          <p:cNvPr id="18" name="Conexão recta 17"/>
          <p:cNvCxnSpPr/>
          <p:nvPr/>
        </p:nvCxnSpPr>
        <p:spPr bwMode="auto">
          <a:xfrm>
            <a:off x="611560" y="3068960"/>
            <a:ext cx="8064896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ângulo 16"/>
          <p:cNvSpPr/>
          <p:nvPr/>
        </p:nvSpPr>
        <p:spPr>
          <a:xfrm>
            <a:off x="323528" y="11967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mtClean="0">
                <a:solidFill>
                  <a:srgbClr val="00CC99"/>
                </a:solidFill>
                <a:latin typeface="Arial Rounded MT Bold" pitchFamily="34" charset="0"/>
                <a:sym typeface="Wingdings"/>
              </a:rPr>
              <a:t>▶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sym typeface="Wingdings"/>
              </a:rPr>
              <a:t>1º passo: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Estrutura do Model (versão 1)</a:t>
            </a:r>
            <a:endParaRPr lang="pt-PT" sz="1600" b="1" smtClean="0">
              <a:latin typeface="Calibri" pitchFamily="34" charset="0"/>
              <a:cs typeface="Calibri" pitchFamily="34" charset="0"/>
              <a:sym typeface="Wingding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170080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latin typeface="Calibri" pitchFamily="34" charset="0"/>
                <a:cs typeface="Calibri" pitchFamily="34" charset="0"/>
                <a:sym typeface="Wingdings"/>
              </a:rPr>
              <a:t>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/>
              </a:rPr>
              <a:t>  </a:t>
            </a:r>
            <a:r>
              <a:rPr lang="pt-PT" sz="1600" smtClean="0">
                <a:latin typeface="Calibri" pitchFamily="34" charset="0"/>
                <a:cs typeface="Calibri" pitchFamily="34" charset="0"/>
                <a:sym typeface="Wingdings"/>
              </a:rPr>
              <a:t>A classe </a:t>
            </a:r>
            <a:r>
              <a:rPr lang="pt-PT" sz="16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GestAcademicaModel</a:t>
            </a:r>
            <a:r>
              <a:rPr lang="pt-PT" sz="16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será implementada tendo por base um </a:t>
            </a:r>
            <a:r>
              <a:rPr lang="pt-PT" sz="1600" smtClean="0">
                <a:solidFill>
                  <a:srgbClr val="00CC99"/>
                </a:solidFill>
                <a:latin typeface="Calibri" pitchFamily="34" charset="0"/>
                <a:cs typeface="Calibri" pitchFamily="34" charset="0"/>
              </a:rPr>
              <a:t>Set&lt;Aluno&gt;</a:t>
            </a:r>
            <a:r>
              <a:rPr lang="pt-PT" sz="1600" smtClean="0">
                <a:latin typeface="Calibri" pitchFamily="34" charset="0"/>
                <a:cs typeface="Calibri" pitchFamily="34" charset="0"/>
              </a:rPr>
              <a:t>. A sua API será basicamente a seguinte (+ construtores necessários):</a:t>
            </a:r>
            <a:endParaRPr lang="pt-PT" sz="1600" dirty="0"/>
          </a:p>
        </p:txBody>
      </p:sp>
      <p:sp>
        <p:nvSpPr>
          <p:cNvPr id="25" name="Rectângulo 24"/>
          <p:cNvSpPr/>
          <p:nvPr/>
        </p:nvSpPr>
        <p:spPr>
          <a:xfrm>
            <a:off x="899592" y="2420888"/>
            <a:ext cx="7272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// Modo Gestão de Alunos</a:t>
            </a: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insereAluno(Aluno aluno);  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 existeAluno(String codAluno);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 getAluno(String codAluno);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removeAluno(String codAluno);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numDeAlunos();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Aluno[]toArrayAlunos();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List&lt;Aluno&gt; toListAlunos();</a:t>
            </a:r>
          </a:p>
          <a:p>
            <a:pPr lvl="0"/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CC99"/>
                </a:solidFill>
                <a:latin typeface="Courier New" pitchFamily="49" charset="0"/>
                <a:cs typeface="Courier New" pitchFamily="49" charset="0"/>
              </a:rPr>
              <a:t>// Modo Gestão de Cursos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List&lt;Aluno&gt; alunosDoCurso(String 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Aluno[] toArrayCurso(String 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Set&lt;String&gt; cursos();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 existeCurso(String codCurso);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numAlunosDoCurso(String curso);</a:t>
            </a:r>
          </a:p>
          <a:p>
            <a:pPr lvl="0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Set&lt;String&gt; codigos();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elo de apresentação predefinido">
  <a:themeElements>
    <a:clrScheme name="2_Modelo de apresentação predefinid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2_Modelo de apresentação predefinid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2_Modelo de apresentação predefinid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o de apresentação predefinid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20607</TotalTime>
  <Words>4697</Words>
  <Application>Microsoft Office PowerPoint</Application>
  <PresentationFormat>Apresentação no Ecrã (4:3)</PresentationFormat>
  <Paragraphs>715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39</vt:i4>
      </vt:variant>
    </vt:vector>
  </HeadingPairs>
  <TitlesOfParts>
    <vt:vector size="41" baseType="lpstr">
      <vt:lpstr>2_Modelo de apresentação predefinido</vt:lpstr>
      <vt:lpstr>Modelo de apresentação predefinido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  <vt:lpstr>Diapositivo 34</vt:lpstr>
      <vt:lpstr>Diapositivo 35</vt:lpstr>
      <vt:lpstr>Diapositivo 36</vt:lpstr>
      <vt:lpstr>Diapositivo 37</vt:lpstr>
      <vt:lpstr>Diapositivo 38</vt:lpstr>
      <vt:lpstr>Diapositivo 39</vt:lpstr>
    </vt:vector>
  </TitlesOfParts>
  <Company>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MARIO</dc:creator>
  <cp:lastModifiedBy>asus</cp:lastModifiedBy>
  <cp:revision>2473</cp:revision>
  <dcterms:created xsi:type="dcterms:W3CDTF">2007-10-11T01:08:18Z</dcterms:created>
  <dcterms:modified xsi:type="dcterms:W3CDTF">2018-10-11T15:25:47Z</dcterms:modified>
</cp:coreProperties>
</file>