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25" r:id="rId3"/>
    <p:sldId id="273" r:id="rId4"/>
    <p:sldId id="274" r:id="rId5"/>
    <p:sldId id="289" r:id="rId6"/>
    <p:sldId id="267" r:id="rId7"/>
    <p:sldId id="288" r:id="rId8"/>
    <p:sldId id="282" r:id="rId9"/>
    <p:sldId id="300" r:id="rId10"/>
    <p:sldId id="315" r:id="rId11"/>
    <p:sldId id="301" r:id="rId12"/>
    <p:sldId id="308" r:id="rId13"/>
    <p:sldId id="342" r:id="rId14"/>
    <p:sldId id="299" r:id="rId15"/>
    <p:sldId id="263" r:id="rId16"/>
    <p:sldId id="313" r:id="rId17"/>
    <p:sldId id="286" r:id="rId18"/>
    <p:sldId id="312" r:id="rId19"/>
    <p:sldId id="291" r:id="rId20"/>
    <p:sldId id="303" r:id="rId21"/>
    <p:sldId id="307" r:id="rId22"/>
    <p:sldId id="337" r:id="rId23"/>
    <p:sldId id="338" r:id="rId24"/>
    <p:sldId id="339" r:id="rId25"/>
    <p:sldId id="340" r:id="rId26"/>
    <p:sldId id="341" r:id="rId27"/>
    <p:sldId id="304" r:id="rId28"/>
    <p:sldId id="305" r:id="rId29"/>
    <p:sldId id="296" r:id="rId30"/>
    <p:sldId id="285" r:id="rId31"/>
    <p:sldId id="320" r:id="rId32"/>
    <p:sldId id="277" r:id="rId33"/>
    <p:sldId id="292" r:id="rId34"/>
    <p:sldId id="326" r:id="rId35"/>
    <p:sldId id="327" r:id="rId36"/>
    <p:sldId id="328" r:id="rId37"/>
    <p:sldId id="330" r:id="rId38"/>
    <p:sldId id="331" r:id="rId39"/>
    <p:sldId id="332" r:id="rId40"/>
    <p:sldId id="334" r:id="rId41"/>
    <p:sldId id="335" r:id="rId42"/>
    <p:sldId id="336" r:id="rId43"/>
    <p:sldId id="293" r:id="rId44"/>
    <p:sldId id="294" r:id="rId45"/>
    <p:sldId id="278" r:id="rId46"/>
    <p:sldId id="281" r:id="rId4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Estilo Escuro 1 - Destaqu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Escuro 1 - Destaqu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71E4-7420-47BB-8749-B9013D1536D3}" type="datetimeFigureOut">
              <a:rPr lang="pt-PT" smtClean="0"/>
              <a:pPr/>
              <a:t>16/10/2018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C8EC-3D90-4DB3-B422-8830C4A77B49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Java 8 Time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285860"/>
            <a:ext cx="7986737" cy="4556696"/>
          </a:xfrm>
          <a:prstGeom prst="rect">
            <a:avLst/>
          </a:prstGeom>
        </p:spPr>
      </p:pic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lambda-java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72396" y="5000636"/>
            <a:ext cx="1314846" cy="128588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786050" y="607220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mtClean="0">
                <a:solidFill>
                  <a:srgbClr val="C00000"/>
                </a:solidFill>
                <a:latin typeface="AcmeFont" pitchFamily="2" charset="0"/>
              </a:rPr>
              <a:t>PARTE  I</a:t>
            </a:r>
            <a:endParaRPr lang="pt-PT">
              <a:solidFill>
                <a:srgbClr val="C00000"/>
              </a:solidFill>
              <a:latin typeface="AcmeFont" pitchFamily="2" charset="0"/>
            </a:endParaRPr>
          </a:p>
        </p:txBody>
      </p:sp>
      <p:sp>
        <p:nvSpPr>
          <p:cNvPr id="14" name="Rectângulo 13"/>
          <p:cNvSpPr/>
          <p:nvPr/>
        </p:nvSpPr>
        <p:spPr>
          <a:xfrm>
            <a:off x="7596336" y="6309320"/>
            <a:ext cx="1291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smtClean="0">
                <a:solidFill>
                  <a:srgbClr val="0070C0"/>
                </a:solidFill>
                <a:latin typeface="Arial Rounded MT Bold" pitchFamily="34" charset="0"/>
              </a:rPr>
              <a:t>Outubro - 2018</a:t>
            </a:r>
            <a:endParaRPr lang="pt-PT" sz="12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277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 - arquitectura</a:t>
            </a:r>
            <a:endParaRPr lang="pt-PT">
              <a:solidFill>
                <a:srgbClr val="0070C0"/>
              </a:solidFill>
            </a:endParaRPr>
          </a:p>
        </p:txBody>
      </p:sp>
      <p:pic>
        <p:nvPicPr>
          <p:cNvPr id="12" name="Imagem 11" descr="API_TIME_WITH_MONTH_WEEKFIELDS_DO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142984"/>
            <a:ext cx="7643866" cy="532219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119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0034" y="1142984"/>
            <a:ext cx="85011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mtClean="0"/>
              <a:t>A classe </a:t>
            </a:r>
            <a:r>
              <a:rPr lang="pt-PT" b="1" smtClean="0">
                <a:solidFill>
                  <a:srgbClr val="C00000"/>
                </a:solidFill>
              </a:rPr>
              <a:t>ChronoUnit</a:t>
            </a:r>
            <a:r>
              <a:rPr lang="pt-PT" smtClean="0"/>
              <a:t> é um tipo enumerado que representa o conjunto das unidades de data e tempo possíveis, cf. era, século, milénio, anos, etc., até nanosegundos. </a:t>
            </a:r>
          </a:p>
          <a:p>
            <a:endParaRPr lang="pt-PT" smtClean="0"/>
          </a:p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mtClean="0"/>
              <a:t>O </a:t>
            </a:r>
            <a:r>
              <a:rPr lang="pt-PT" b="1" smtClean="0">
                <a:solidFill>
                  <a:srgbClr val="0070C0"/>
                </a:solidFill>
              </a:rPr>
              <a:t>Tempo Universal Coordenado </a:t>
            </a:r>
            <a:r>
              <a:rPr lang="pt-PT" smtClean="0"/>
              <a:t>ou </a:t>
            </a:r>
            <a:r>
              <a:rPr lang="pt-PT" b="1" smtClean="0">
                <a:solidFill>
                  <a:srgbClr val="0070C0"/>
                </a:solidFill>
              </a:rPr>
              <a:t>UTC</a:t>
            </a:r>
            <a:r>
              <a:rPr lang="pt-PT" smtClean="0"/>
              <a:t> (do inglês </a:t>
            </a:r>
            <a:r>
              <a:rPr lang="pt-PT" i="1" smtClean="0"/>
              <a:t>Universal Time Coordinated</a:t>
            </a:r>
            <a:r>
              <a:rPr lang="pt-PT" smtClean="0"/>
              <a:t>), também conhecido como </a:t>
            </a:r>
            <a:r>
              <a:rPr lang="pt-PT" i="1" smtClean="0"/>
              <a:t>tempo civil</a:t>
            </a:r>
            <a:r>
              <a:rPr lang="pt-PT" smtClean="0"/>
              <a:t>, é o </a:t>
            </a:r>
            <a:r>
              <a:rPr lang="pt-PT" b="1" smtClean="0">
                <a:solidFill>
                  <a:srgbClr val="C00000"/>
                </a:solidFill>
              </a:rPr>
              <a:t>fuso horário de referência</a:t>
            </a:r>
            <a:r>
              <a:rPr lang="pt-PT" smtClean="0">
                <a:solidFill>
                  <a:srgbClr val="C00000"/>
                </a:solidFill>
              </a:rPr>
              <a:t> </a:t>
            </a:r>
            <a:r>
              <a:rPr lang="pt-PT" smtClean="0"/>
              <a:t>a partir do qual se calculam todas as outras </a:t>
            </a:r>
            <a:r>
              <a:rPr lang="pt-PT" b="1" smtClean="0">
                <a:solidFill>
                  <a:srgbClr val="C00000"/>
                </a:solidFill>
              </a:rPr>
              <a:t>zonas horárias</a:t>
            </a:r>
            <a:r>
              <a:rPr lang="pt-PT" smtClean="0">
                <a:solidFill>
                  <a:srgbClr val="C00000"/>
                </a:solidFill>
              </a:rPr>
              <a:t> </a:t>
            </a:r>
            <a:r>
              <a:rPr lang="pt-PT" smtClean="0"/>
              <a:t>(</a:t>
            </a:r>
            <a:r>
              <a:rPr lang="pt-PT" b="1" i="1" smtClean="0">
                <a:solidFill>
                  <a:srgbClr val="0070C0"/>
                </a:solidFill>
              </a:rPr>
              <a:t>timezones</a:t>
            </a:r>
            <a:r>
              <a:rPr lang="pt-PT" smtClean="0"/>
              <a:t>). É o sucessor do anteriormente designado </a:t>
            </a:r>
            <a:r>
              <a:rPr lang="pt-PT" b="1" smtClean="0">
                <a:solidFill>
                  <a:schemeClr val="bg1">
                    <a:lumMod val="50000"/>
                  </a:schemeClr>
                </a:solidFill>
              </a:rPr>
              <a:t>Tempo Médio de Greenwich</a:t>
            </a:r>
            <a:r>
              <a:rPr lang="pt-PT" smtClean="0"/>
              <a:t>, </a:t>
            </a:r>
            <a:r>
              <a:rPr lang="pt-PT" b="1" smtClean="0"/>
              <a:t>GMT</a:t>
            </a:r>
            <a:r>
              <a:rPr lang="pt-PT" smtClean="0"/>
              <a:t>. Um dos objetivos foi eliminar a referência a um local específico e o outro basear a medida dos tempos em padrões atómicos mais do que em padrões celestes.</a:t>
            </a:r>
          </a:p>
        </p:txBody>
      </p:sp>
      <p:pic>
        <p:nvPicPr>
          <p:cNvPr id="13" name="Imagem 12" descr="UTC_IMAGE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4143380"/>
            <a:ext cx="7031689" cy="214314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119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196752"/>
            <a:ext cx="8501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mtClean="0"/>
              <a:t>Os </a:t>
            </a:r>
            <a:r>
              <a:rPr lang="pt-PT" b="1" smtClean="0">
                <a:solidFill>
                  <a:srgbClr val="FF0000"/>
                </a:solidFill>
              </a:rPr>
              <a:t>fusos horários </a:t>
            </a:r>
            <a:r>
              <a:rPr lang="pt-PT" smtClean="0"/>
              <a:t>têm por referência os meridianos terrestres que estão separados entre si por 15</a:t>
            </a:r>
            <a:r>
              <a:rPr lang="pt-PT" sz="1400" baseline="30000" smtClean="0"/>
              <a:t>o</a:t>
            </a:r>
            <a:r>
              <a:rPr lang="pt-PT" smtClean="0"/>
              <a:t>. Assim, existem no planeta 24 fusos horários distintos (-12 a +12), alguns com formas irregulares por razões geográficas, por questões de fronteiras e também por razões políticas. Naturalmente que existem países que, pela sua dimensão, abrangem mais do que um fuso horário. O país com mais fusos contíguos é a Rússia com 11. </a:t>
            </a:r>
          </a:p>
          <a:p>
            <a:endParaRPr lang="pt-PT" smtClean="0"/>
          </a:p>
        </p:txBody>
      </p:sp>
      <p:pic>
        <p:nvPicPr>
          <p:cNvPr id="11" name="Imagem 10" descr="TIME_LINE_UTC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656" y="2780928"/>
            <a:ext cx="5544616" cy="1144070"/>
          </a:xfrm>
          <a:prstGeom prst="rect">
            <a:avLst/>
          </a:prstGeom>
        </p:spPr>
      </p:pic>
      <p:pic>
        <p:nvPicPr>
          <p:cNvPr id="34818" name="Picture 2" descr="Resultado de imagem para fusos horário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4149080"/>
            <a:ext cx="4464496" cy="238106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119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95536" y="1196752"/>
            <a:ext cx="850112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FF0000"/>
                </a:solidFill>
              </a:rPr>
              <a:t>Interfaces:</a:t>
            </a:r>
          </a:p>
          <a:p>
            <a:pPr algn="just"/>
            <a:endParaRPr lang="pt-PT" sz="1400" smtClean="0"/>
          </a:p>
          <a:p>
            <a:pPr algn="just">
              <a:tabLst>
                <a:tab pos="179388" algn="l"/>
              </a:tabLst>
            </a:pPr>
            <a:r>
              <a:rPr lang="pt-PT" smtClean="0"/>
              <a:t>	</a:t>
            </a:r>
            <a:r>
              <a:rPr lang="pt-PT" b="1" smtClean="0">
                <a:solidFill>
                  <a:srgbClr val="0070C0"/>
                </a:solidFill>
              </a:rPr>
              <a:t>Temporal</a:t>
            </a:r>
            <a:r>
              <a:rPr lang="pt-PT" smtClean="0"/>
              <a:t>: objectos que representam datas, tempos e offsets.</a:t>
            </a:r>
          </a:p>
          <a:p>
            <a:pPr algn="just">
              <a:tabLst>
                <a:tab pos="179388" algn="l"/>
              </a:tabLst>
            </a:pPr>
            <a:r>
              <a:rPr lang="pt-PT" smtClean="0"/>
              <a:t> </a:t>
            </a:r>
            <a:r>
              <a:rPr lang="pt-PT" smtClean="0"/>
              <a:t>                      + operações genéricas como </a:t>
            </a:r>
          </a:p>
          <a:p>
            <a:pPr algn="just">
              <a:tabLst>
                <a:tab pos="179388" algn="l"/>
              </a:tabLst>
            </a:pPr>
            <a:r>
              <a:rPr lang="pt-PT" smtClean="0"/>
              <a:t> </a:t>
            </a:r>
            <a:r>
              <a:rPr lang="pt-PT" smtClean="0"/>
              <a:t>                       </a:t>
            </a:r>
            <a:r>
              <a:rPr lang="pt-PT" b="1" smtClean="0">
                <a:solidFill>
                  <a:srgbClr val="00CC99"/>
                </a:solidFill>
              </a:rPr>
              <a:t>minus(</a:t>
            </a:r>
            <a:r>
              <a:rPr lang="pt-PT" b="1" smtClean="0">
                <a:solidFill>
                  <a:srgbClr val="00CC99"/>
                </a:solidFill>
                <a:sym typeface="Symbol"/>
              </a:rPr>
              <a:t></a:t>
            </a:r>
            <a:r>
              <a:rPr lang="pt-PT" b="1" smtClean="0">
                <a:solidFill>
                  <a:srgbClr val="00CC99"/>
                </a:solidFill>
              </a:rPr>
              <a:t>, TemporalUnit);</a:t>
            </a:r>
          </a:p>
          <a:p>
            <a:pPr algn="just">
              <a:tabLst>
                <a:tab pos="179388" algn="l"/>
              </a:tabLst>
            </a:pPr>
            <a:r>
              <a:rPr lang="pt-PT" b="1" smtClean="0">
                <a:solidFill>
                  <a:srgbClr val="00CC99"/>
                </a:solidFill>
              </a:rPr>
              <a:t> </a:t>
            </a:r>
            <a:r>
              <a:rPr lang="pt-PT" b="1" smtClean="0">
                <a:solidFill>
                  <a:srgbClr val="00CC99"/>
                </a:solidFill>
              </a:rPr>
              <a:t>                        plus(</a:t>
            </a:r>
            <a:r>
              <a:rPr lang="pt-PT" b="1" smtClean="0">
                <a:solidFill>
                  <a:srgbClr val="00CC99"/>
                </a:solidFill>
                <a:sym typeface="Symbol"/>
              </a:rPr>
              <a:t></a:t>
            </a:r>
            <a:r>
              <a:rPr lang="pt-PT" b="1" smtClean="0">
                <a:solidFill>
                  <a:srgbClr val="00CC99"/>
                </a:solidFill>
              </a:rPr>
              <a:t>, TemporalUnit);</a:t>
            </a:r>
            <a:endParaRPr lang="pt-PT" b="1" smtClean="0">
              <a:solidFill>
                <a:srgbClr val="00CC99"/>
              </a:solidFill>
            </a:endParaRPr>
          </a:p>
          <a:p>
            <a:pPr algn="just">
              <a:tabLst>
                <a:tab pos="179388" algn="l"/>
              </a:tabLst>
            </a:pPr>
            <a:r>
              <a:rPr lang="pt-PT" b="1" smtClean="0">
                <a:solidFill>
                  <a:srgbClr val="00CC99"/>
                </a:solidFill>
              </a:rPr>
              <a:t>	 </a:t>
            </a:r>
            <a:r>
              <a:rPr lang="pt-PT" b="1" smtClean="0">
                <a:solidFill>
                  <a:srgbClr val="00CC99"/>
                </a:solidFill>
              </a:rPr>
              <a:t>                     until(Temporal, TemporalUnit);</a:t>
            </a:r>
          </a:p>
          <a:p>
            <a:pPr algn="just">
              <a:tabLst>
                <a:tab pos="179388" algn="l"/>
              </a:tabLst>
            </a:pPr>
            <a:r>
              <a:rPr lang="pt-PT" b="1" smtClean="0">
                <a:solidFill>
                  <a:srgbClr val="00CC99"/>
                </a:solidFill>
              </a:rPr>
              <a:t> </a:t>
            </a:r>
            <a:r>
              <a:rPr lang="pt-PT" b="1" smtClean="0">
                <a:solidFill>
                  <a:srgbClr val="00CC99"/>
                </a:solidFill>
              </a:rPr>
              <a:t>                         with(TemporalField, </a:t>
            </a:r>
            <a:r>
              <a:rPr lang="pt-PT" b="1" smtClean="0">
                <a:solidFill>
                  <a:srgbClr val="00CC99"/>
                </a:solidFill>
                <a:sym typeface="Symbol"/>
              </a:rPr>
              <a:t>);</a:t>
            </a:r>
            <a:endParaRPr lang="pt-PT" b="1" smtClean="0">
              <a:solidFill>
                <a:srgbClr val="00CC99"/>
              </a:solidFill>
            </a:endParaRPr>
          </a:p>
          <a:p>
            <a:pPr algn="just">
              <a:tabLst>
                <a:tab pos="179388" algn="l"/>
              </a:tabLst>
            </a:pPr>
            <a:r>
              <a:rPr lang="pt-PT" smtClean="0"/>
              <a:t>	</a:t>
            </a:r>
            <a:r>
              <a:rPr lang="pt-PT" b="1" smtClean="0">
                <a:solidFill>
                  <a:srgbClr val="0070C0"/>
                </a:solidFill>
              </a:rPr>
              <a:t>Temporal Acessor</a:t>
            </a:r>
            <a:r>
              <a:rPr lang="pt-PT" smtClean="0"/>
              <a:t>: questões ao conteúdo de objectos temporais</a:t>
            </a:r>
          </a:p>
          <a:p>
            <a:pPr algn="just">
              <a:tabLst>
                <a:tab pos="179388" algn="l"/>
              </a:tabLst>
            </a:pPr>
            <a:r>
              <a:rPr lang="pt-PT" smtClean="0"/>
              <a:t>	 </a:t>
            </a:r>
            <a:r>
              <a:rPr lang="pt-PT" smtClean="0"/>
              <a:t>       </a:t>
            </a:r>
            <a:r>
              <a:rPr lang="pt-PT" b="1" smtClean="0">
                <a:solidFill>
                  <a:srgbClr val="00CC99"/>
                </a:solidFill>
              </a:rPr>
              <a:t>getX(); isSupported(); query(TemporalQuery t); range(TemporalField);</a:t>
            </a:r>
          </a:p>
          <a:p>
            <a:pPr algn="just">
              <a:tabLst>
                <a:tab pos="179388" algn="l"/>
              </a:tabLst>
            </a:pPr>
            <a:r>
              <a:rPr lang="pt-PT" smtClean="0"/>
              <a:t>	</a:t>
            </a:r>
            <a:r>
              <a:rPr lang="pt-PT" b="1" smtClean="0">
                <a:solidFill>
                  <a:srgbClr val="0070C0"/>
                </a:solidFill>
              </a:rPr>
              <a:t>TemporalAdjuster</a:t>
            </a:r>
            <a:r>
              <a:rPr lang="pt-PT" smtClean="0"/>
              <a:t>: alterações/ajuste a uma data/tempo</a:t>
            </a:r>
          </a:p>
          <a:p>
            <a:pPr algn="just">
              <a:tabLst>
                <a:tab pos="179388" algn="l"/>
              </a:tabLst>
            </a:pPr>
            <a:r>
              <a:rPr lang="pt-PT" smtClean="0"/>
              <a:t>	</a:t>
            </a:r>
            <a:r>
              <a:rPr lang="pt-PT" smtClean="0"/>
              <a:t>	 </a:t>
            </a:r>
            <a:r>
              <a:rPr lang="pt-PT" b="1" smtClean="0">
                <a:solidFill>
                  <a:srgbClr val="00CC99"/>
                </a:solidFill>
              </a:rPr>
              <a:t>primeiro/último dia da semana/mês/ano</a:t>
            </a:r>
          </a:p>
          <a:p>
            <a:pPr algn="just">
              <a:tabLst>
                <a:tab pos="179388" algn="l"/>
              </a:tabLst>
            </a:pPr>
            <a:r>
              <a:rPr lang="pt-PT" b="1" smtClean="0">
                <a:solidFill>
                  <a:srgbClr val="00CC99"/>
                </a:solidFill>
              </a:rPr>
              <a:t> </a:t>
            </a:r>
            <a:r>
              <a:rPr lang="pt-PT" b="1" smtClean="0">
                <a:solidFill>
                  <a:srgbClr val="00CC99"/>
                </a:solidFill>
              </a:rPr>
              <a:t>                  primeira 2ª feira de Abril; etc.</a:t>
            </a:r>
          </a:p>
          <a:p>
            <a:pPr algn="just">
              <a:tabLst>
                <a:tab pos="179388" algn="l"/>
              </a:tabLst>
            </a:pPr>
            <a:r>
              <a:rPr lang="pt-PT" b="1" smtClean="0">
                <a:solidFill>
                  <a:srgbClr val="0070C0"/>
                </a:solidFill>
              </a:rPr>
              <a:t>    TemporalAmount: </a:t>
            </a:r>
            <a:r>
              <a:rPr lang="pt-PT" smtClean="0"/>
              <a:t>um </a:t>
            </a:r>
            <a:r>
              <a:rPr lang="pt-PT" b="1" smtClean="0">
                <a:solidFill>
                  <a:srgbClr val="00B0F0"/>
                </a:solidFill>
              </a:rPr>
              <a:t>Período</a:t>
            </a:r>
            <a:r>
              <a:rPr lang="pt-PT" smtClean="0"/>
              <a:t> ou uma </a:t>
            </a:r>
            <a:r>
              <a:rPr lang="pt-PT" b="1" smtClean="0">
                <a:solidFill>
                  <a:srgbClr val="00B0F0"/>
                </a:solidFill>
              </a:rPr>
              <a:t>Duração</a:t>
            </a:r>
          </a:p>
          <a:p>
            <a:pPr algn="just">
              <a:tabLst>
                <a:tab pos="179388" algn="l"/>
              </a:tabLst>
            </a:pPr>
            <a:r>
              <a:rPr lang="pt-PT" b="1" smtClean="0">
                <a:solidFill>
                  <a:srgbClr val="00B0F0"/>
                </a:solidFill>
              </a:rPr>
              <a:t>	</a:t>
            </a:r>
            <a:r>
              <a:rPr lang="pt-PT" b="1" smtClean="0">
                <a:solidFill>
                  <a:srgbClr val="0070C0"/>
                </a:solidFill>
              </a:rPr>
              <a:t>TemporalUnit</a:t>
            </a:r>
            <a:r>
              <a:rPr lang="pt-PT" smtClean="0"/>
              <a:t>: unidades de data ou tempo (exº </a:t>
            </a:r>
            <a:r>
              <a:rPr lang="pt-PT" b="1" smtClean="0">
                <a:solidFill>
                  <a:srgbClr val="C00000"/>
                </a:solidFill>
              </a:rPr>
              <a:t>ChronoUnits </a:t>
            </a:r>
            <a:r>
              <a:rPr lang="pt-PT" b="1" smtClean="0">
                <a:solidFill>
                  <a:srgbClr val="0070C0"/>
                </a:solidFill>
              </a:rPr>
              <a:t>- constantes</a:t>
            </a:r>
            <a:r>
              <a:rPr lang="pt-PT" smtClean="0"/>
              <a:t>)</a:t>
            </a:r>
          </a:p>
          <a:p>
            <a:pPr algn="just">
              <a:tabLst>
                <a:tab pos="179388" algn="l"/>
              </a:tabLst>
            </a:pPr>
            <a:r>
              <a:rPr lang="pt-PT" smtClean="0"/>
              <a:t> </a:t>
            </a:r>
            <a:r>
              <a:rPr lang="pt-PT" smtClean="0"/>
              <a:t>                                   </a:t>
            </a:r>
            <a:r>
              <a:rPr lang="pt-PT" b="1" smtClean="0">
                <a:solidFill>
                  <a:srgbClr val="00CC99"/>
                </a:solidFill>
              </a:rPr>
              <a:t>DAYS.between(temp1, temp2); </a:t>
            </a:r>
            <a:r>
              <a:rPr lang="pt-PT" smtClean="0"/>
              <a:t> MINUTES, HALF_DAYS, NANOS, etc.</a:t>
            </a:r>
          </a:p>
          <a:p>
            <a:pPr algn="just">
              <a:tabLst>
                <a:tab pos="179388" algn="l"/>
              </a:tabLst>
            </a:pPr>
            <a:r>
              <a:rPr lang="pt-PT" smtClean="0"/>
              <a:t>	</a:t>
            </a:r>
            <a:r>
              <a:rPr lang="pt-PT" smtClean="0"/>
              <a:t> </a:t>
            </a:r>
            <a:r>
              <a:rPr lang="pt-PT" b="1" smtClean="0">
                <a:solidFill>
                  <a:srgbClr val="0070C0"/>
                </a:solidFill>
              </a:rPr>
              <a:t>ChronoFields</a:t>
            </a:r>
            <a:r>
              <a:rPr lang="pt-PT" smtClean="0"/>
              <a:t>:  as subdivisões de um calendário</a:t>
            </a:r>
          </a:p>
          <a:p>
            <a:pPr algn="just">
              <a:tabLst>
                <a:tab pos="179388" algn="l"/>
              </a:tabLst>
            </a:pPr>
            <a:r>
              <a:rPr lang="pt-PT" smtClean="0"/>
              <a:t> </a:t>
            </a:r>
            <a:r>
              <a:rPr lang="pt-PT" smtClean="0"/>
              <a:t>                                    WEEKS, QUARTER_OF_YEAR, …</a:t>
            </a:r>
            <a:endParaRPr lang="pt-PT" smtClean="0"/>
          </a:p>
          <a:p>
            <a:endParaRPr lang="pt-PT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API_TIM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214422"/>
            <a:ext cx="7372644" cy="5026505"/>
          </a:xfrm>
          <a:prstGeom prst="rect">
            <a:avLst/>
          </a:prstGeom>
        </p:spPr>
      </p:pic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441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LocalTime, LocalDate, LocalDateTime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2928926" y="2714620"/>
            <a:ext cx="1785950" cy="1357322"/>
          </a:xfrm>
          <a:prstGeom prst="rect">
            <a:avLst/>
          </a:prstGeom>
          <a:solidFill>
            <a:schemeClr val="bg1">
              <a:lumMod val="85000"/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2" name="Rectângulo arredondado 11"/>
          <p:cNvSpPr/>
          <p:nvPr/>
        </p:nvSpPr>
        <p:spPr>
          <a:xfrm>
            <a:off x="2071670" y="1214422"/>
            <a:ext cx="4429156" cy="107157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Rectângulo 10"/>
          <p:cNvSpPr/>
          <p:nvPr/>
        </p:nvSpPr>
        <p:spPr>
          <a:xfrm>
            <a:off x="285720" y="1142984"/>
            <a:ext cx="4778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mtClean="0">
                <a:latin typeface="Arial Rounded MT Bold" pitchFamily="34" charset="0"/>
                <a:sym typeface="Wingdings"/>
              </a:rPr>
              <a:t> </a:t>
            </a:r>
            <a:r>
              <a:rPr lang="pt-PT" smtClean="0">
                <a:solidFill>
                  <a:srgbClr val="0070C0"/>
                </a:solidFill>
                <a:latin typeface="Arial Rounded MT Bold" pitchFamily="34" charset="0"/>
              </a:rPr>
              <a:t>LocalDate, LocalDateTime e LocalTime</a:t>
            </a:r>
            <a:endParaRPr lang="pt-PT">
              <a:solidFill>
                <a:srgbClr val="0070C0"/>
              </a:solidFill>
              <a:latin typeface="Arial Rounded MT Bold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642910" y="1643050"/>
          <a:ext cx="6643732" cy="1214446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309130"/>
                <a:gridCol w="488625"/>
                <a:gridCol w="488625"/>
                <a:gridCol w="433460"/>
                <a:gridCol w="535037"/>
                <a:gridCol w="538539"/>
                <a:gridCol w="565685"/>
                <a:gridCol w="2284631"/>
              </a:tblGrid>
              <a:tr h="3991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+mn-lt"/>
                        </a:rPr>
                        <a:t>Classe</a:t>
                      </a:r>
                      <a:endParaRPr lang="pt-PT" sz="1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+mn-lt"/>
                        </a:rPr>
                        <a:t>Ano</a:t>
                      </a:r>
                      <a:endParaRPr lang="pt-PT" sz="1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+mn-lt"/>
                        </a:rPr>
                        <a:t>Mes</a:t>
                      </a:r>
                      <a:endParaRPr lang="pt-PT" sz="1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+mn-lt"/>
                        </a:rPr>
                        <a:t>Dia</a:t>
                      </a:r>
                      <a:endParaRPr lang="pt-PT" sz="1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+mn-lt"/>
                        </a:rPr>
                        <a:t>Hora</a:t>
                      </a:r>
                      <a:endParaRPr lang="pt-PT" sz="1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+mn-lt"/>
                        </a:rPr>
                        <a:t>Min</a:t>
                      </a:r>
                      <a:endParaRPr lang="pt-PT" sz="1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+mn-lt"/>
                        </a:rPr>
                        <a:t>Nano</a:t>
                      </a:r>
                      <a:endParaRPr lang="pt-PT" sz="1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+mn-lt"/>
                        </a:rPr>
                        <a:t>toString()</a:t>
                      </a:r>
                      <a:endParaRPr lang="pt-PT" sz="10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717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</a:rPr>
                        <a:t>LocalDate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</a:rPr>
                        <a:t>2016-03-08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17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</a:rPr>
                        <a:t>LocalTime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</a:rPr>
                        <a:t>10:21:33.234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176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</a:rPr>
                        <a:t>LocalDateTime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  <a:sym typeface="Wingdings 2"/>
                        </a:rPr>
                        <a:t>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>
                          <a:latin typeface="Lucida Console" pitchFamily="49" charset="0"/>
                        </a:rPr>
                        <a:t>2016-03-08T10:21:33.234</a:t>
                      </a:r>
                      <a:endParaRPr lang="pt-PT" sz="1000">
                        <a:latin typeface="Lucida Console" pitchFamily="49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428596" y="3143248"/>
            <a:ext cx="85725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/>
              <a:t>Vamos começar por analisar as três primeiras classes de extremo valor do </a:t>
            </a:r>
            <a:r>
              <a:rPr lang="pt-PT" sz="1600" i="1" smtClean="0"/>
              <a:t>package</a:t>
            </a:r>
            <a:r>
              <a:rPr lang="pt-PT" sz="1600" smtClean="0"/>
              <a:t> java.time. Designam-se por: </a:t>
            </a:r>
            <a:r>
              <a:rPr lang="pt-PT" sz="1600" b="1" smtClean="0">
                <a:solidFill>
                  <a:srgbClr val="C00000"/>
                </a:solidFill>
              </a:rPr>
              <a:t>LocalDate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rgbClr val="C00000"/>
                </a:solidFill>
              </a:rPr>
              <a:t>LocalDateTime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C00000"/>
                </a:solidFill>
              </a:rPr>
              <a:t>LocalTime</a:t>
            </a:r>
            <a:r>
              <a:rPr lang="pt-PT" sz="1600" smtClean="0"/>
              <a:t>.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/>
              <a:t>A classe </a:t>
            </a:r>
            <a:r>
              <a:rPr lang="pt-PT" sz="1600" b="1" smtClean="0">
                <a:solidFill>
                  <a:srgbClr val="0070C0"/>
                </a:solidFill>
              </a:rPr>
              <a:t>LocalDate</a:t>
            </a:r>
            <a:r>
              <a:rPr lang="pt-PT" sz="1600" smtClean="0"/>
              <a:t> representa uma data sem informação de zona de tempo (</a:t>
            </a:r>
            <a:r>
              <a:rPr lang="pt-PT" sz="1600" i="1" smtClean="0"/>
              <a:t>timezone</a:t>
            </a:r>
            <a:r>
              <a:rPr lang="pt-PT" sz="1600" smtClean="0"/>
              <a:t>) e sem informação de tempo, no formato ISO-8601, cf. 2016-03-26.</a:t>
            </a:r>
          </a:p>
          <a:p>
            <a:endParaRPr lang="pt-PT" sz="1600" smtClean="0"/>
          </a:p>
          <a:p>
            <a:pPr algn="just"/>
            <a:r>
              <a:rPr lang="pt-PT" sz="1600" smtClean="0"/>
              <a:t>A classe </a:t>
            </a:r>
            <a:r>
              <a:rPr lang="pt-PT" sz="1600" b="1" smtClean="0">
                <a:solidFill>
                  <a:srgbClr val="0070C0"/>
                </a:solidFill>
              </a:rPr>
              <a:t>LocalTime</a:t>
            </a:r>
            <a:r>
              <a:rPr lang="pt-PT" sz="1600" smtClean="0"/>
              <a:t>  representa um tempo sem zona de tempo no formato ISO-8601 para horas, minutos e segundos, cf. 13:19:22: com precisão até aos nanosegundos, por exemplo, 12:10:20:123456789, e tem por valor máximo o valor </a:t>
            </a:r>
            <a:r>
              <a:rPr lang="pt-PT" sz="1600" b="1" smtClean="0">
                <a:solidFill>
                  <a:srgbClr val="C00000"/>
                </a:solidFill>
              </a:rPr>
              <a:t>LocalTime.MAX</a:t>
            </a:r>
            <a:r>
              <a:rPr lang="pt-PT" sz="1600" smtClean="0"/>
              <a:t> que é 23:59:59.999999999. </a:t>
            </a:r>
          </a:p>
          <a:p>
            <a:endParaRPr lang="pt-PT" sz="1600" smtClean="0"/>
          </a:p>
          <a:p>
            <a:r>
              <a:rPr lang="pt-PT" sz="1600" smtClean="0"/>
              <a:t>A classe </a:t>
            </a:r>
            <a:r>
              <a:rPr lang="pt-PT" sz="1600" b="1" smtClean="0">
                <a:solidFill>
                  <a:srgbClr val="0070C0"/>
                </a:solidFill>
              </a:rPr>
              <a:t>LocalDateTime</a:t>
            </a:r>
            <a:r>
              <a:rPr lang="pt-PT" sz="1600" smtClean="0"/>
              <a:t> representa uma data sem informação de zona de tempo (</a:t>
            </a:r>
            <a:r>
              <a:rPr lang="pt-PT" sz="1600" b="1" i="1" smtClean="0">
                <a:solidFill>
                  <a:srgbClr val="0070C0"/>
                </a:solidFill>
              </a:rPr>
              <a:t>timezone</a:t>
            </a:r>
            <a:r>
              <a:rPr lang="pt-PT" sz="1600" smtClean="0"/>
              <a:t>) mas com informação de tempo, no formato ISO-8601, cf. 2016-03-26 01:01:45.</a:t>
            </a:r>
          </a:p>
          <a:p>
            <a:endParaRPr lang="pt-PT"/>
          </a:p>
        </p:txBody>
      </p:sp>
      <p:sp>
        <p:nvSpPr>
          <p:cNvPr id="14" name="Rectângulo 13"/>
          <p:cNvSpPr/>
          <p:nvPr/>
        </p:nvSpPr>
        <p:spPr>
          <a:xfrm>
            <a:off x="4214810" y="285728"/>
            <a:ext cx="441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LocalTime, LocalDate, LocalDateTime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8596" y="1285860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mtClean="0"/>
          </a:p>
          <a:p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428596" y="1071546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mtClean="0"/>
              <a:t>Todas estas classes possuem </a:t>
            </a:r>
            <a:r>
              <a:rPr lang="pt-PT" b="1" smtClean="0"/>
              <a:t>métodos de classe </a:t>
            </a:r>
            <a:r>
              <a:rPr lang="pt-PT" smtClean="0"/>
              <a:t>que permitem criar instâncias de forma direta e simples, cf. os seguintes exemplos usando </a:t>
            </a:r>
            <a:r>
              <a:rPr lang="pt-PT" b="1" smtClean="0">
                <a:solidFill>
                  <a:srgbClr val="0070C0"/>
                </a:solidFill>
              </a:rPr>
              <a:t>now()</a:t>
            </a:r>
            <a:r>
              <a:rPr lang="pt-PT" smtClean="0"/>
              <a:t>, </a:t>
            </a:r>
            <a:r>
              <a:rPr lang="pt-PT" b="1" smtClean="0">
                <a:solidFill>
                  <a:srgbClr val="0070C0"/>
                </a:solidFill>
              </a:rPr>
              <a:t>of()</a:t>
            </a:r>
            <a:r>
              <a:rPr lang="pt-PT" smtClean="0">
                <a:solidFill>
                  <a:srgbClr val="0070C0"/>
                </a:solidFill>
              </a:rPr>
              <a:t> </a:t>
            </a:r>
            <a:r>
              <a:rPr lang="pt-PT" smtClean="0"/>
              <a:t>e </a:t>
            </a:r>
            <a:r>
              <a:rPr lang="pt-PT" b="1" smtClean="0">
                <a:solidFill>
                  <a:srgbClr val="0070C0"/>
                </a:solidFill>
              </a:rPr>
              <a:t>parse()</a:t>
            </a:r>
            <a:r>
              <a:rPr lang="pt-PT" smtClean="0"/>
              <a:t>.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LocalDate hoje = LocalDate.now();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LocalDate dataEspecial = LocalDate.of(2016, 3, 21);</a:t>
            </a:r>
          </a:p>
          <a:p>
            <a:pPr>
              <a:tabLst>
                <a:tab pos="358775" algn="l"/>
              </a:tabLst>
            </a:pP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LocalTime hora = LocalTime.now();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LocalTime horaRef1 = LocalTime.of(16, 35, 55);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LocalTime horaRef2 = LocalTime.of(16, 35, 55, 111111);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LocalTime horaNova = LocalTime.parse("12:33");</a:t>
            </a:r>
          </a:p>
          <a:p>
            <a:pPr>
              <a:tabLst>
                <a:tab pos="358775" algn="l"/>
              </a:tabLst>
            </a:pPr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LocalDateTime agora = LocalDateTime.now();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LocalDateTime limite = LocalDateTime.of(2016, 3, 21, 17, 30);</a:t>
            </a:r>
          </a:p>
          <a:p>
            <a:pPr>
              <a:tabLst>
                <a:tab pos="358775" algn="l"/>
              </a:tabLst>
            </a:pPr>
            <a:r>
              <a:rPr lang="pt-PT" sz="1200" smtClean="0">
                <a:latin typeface="Courier New" pitchFamily="49" charset="0"/>
                <a:cs typeface="Courier New" pitchFamily="49" charset="0"/>
              </a:rPr>
              <a:t>	LocalDateTime limite = LocalDateTime.of(2016, 3, 21, 17, 30, 30);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endParaRPr lang="pt-PT"/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357158" y="4143380"/>
          <a:ext cx="4429156" cy="1857389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000396"/>
                <a:gridCol w="1428760"/>
              </a:tblGrid>
              <a:tr h="4988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Método </a:t>
                      </a:r>
                      <a:r>
                        <a:rPr lang="pt-PT" sz="1000">
                          <a:solidFill>
                            <a:srgbClr val="00B050"/>
                          </a:solidFill>
                        </a:rPr>
                        <a:t>of()</a:t>
                      </a:r>
                      <a:r>
                        <a:rPr lang="pt-PT" sz="10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 de fabrico de objetos</a:t>
                      </a:r>
                      <a:endParaRPr lang="pt-PT" sz="10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Instância exemplo</a:t>
                      </a:r>
                      <a:endParaRPr lang="pt-PT" sz="10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9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/>
                        <a:t>LocalDate.of(2012, 10, 5);</a:t>
                      </a:r>
                      <a:endParaRPr lang="pt-PT" sz="10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/>
                        <a:t>2012-10-05</a:t>
                      </a:r>
                      <a:endParaRPr lang="pt-PT" sz="10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9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/>
                        <a:t>LocalDate.of(2016, Month.MARCH, 5);</a:t>
                      </a:r>
                      <a:endParaRPr lang="pt-PT" sz="10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/>
                        <a:t>2016-03-05</a:t>
                      </a:r>
                      <a:endParaRPr lang="pt-PT" sz="10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963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/>
                        <a:t>LocalDateTime.of(2016, 3, 5, 1, 15, 2); </a:t>
                      </a:r>
                      <a:endParaRPr lang="pt-PT" sz="10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/>
                        <a:t>2016-03-05T01:15:02</a:t>
                      </a:r>
                      <a:endParaRPr lang="pt-PT" sz="10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39637">
                <a:tc>
                  <a:txBody>
                    <a:bodyPr/>
                    <a:lstStyle/>
                    <a:p>
                      <a:r>
                        <a:rPr lang="pt-PT" sz="1000"/>
                        <a:t>LocalDateTime.of(LocalDate.now</a:t>
                      </a:r>
                      <a:r>
                        <a:rPr lang="pt-PT" sz="1000" smtClean="0"/>
                        <a:t>(), LocalTime.NOON</a:t>
                      </a:r>
                      <a:r>
                        <a:rPr lang="pt-PT" sz="1000"/>
                        <a:t>);</a:t>
                      </a:r>
                      <a:endParaRPr lang="pt-PT" sz="1000">
                        <a:latin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r>
                        <a:rPr lang="pt-PT" sz="1000"/>
                        <a:t>2016-03-17T12:00</a:t>
                      </a:r>
                      <a:endParaRPr lang="pt-PT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5143504" y="4143380"/>
          <a:ext cx="3857652" cy="1857386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286016"/>
                <a:gridCol w="1571636"/>
              </a:tblGrid>
              <a:tr h="421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Método </a:t>
                      </a:r>
                      <a:r>
                        <a:rPr lang="pt-PT" sz="1000">
                          <a:solidFill>
                            <a:srgbClr val="00B050"/>
                          </a:solidFill>
                        </a:rPr>
                        <a:t>now() </a:t>
                      </a:r>
                      <a:r>
                        <a:rPr lang="pt-PT" sz="10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de fabrico de objetos</a:t>
                      </a:r>
                      <a:endParaRPr lang="pt-PT" sz="10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Instância exemplo</a:t>
                      </a:r>
                      <a:endParaRPr lang="pt-PT" sz="10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1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/>
                        <a:t>LocalDate.now();</a:t>
                      </a:r>
                      <a:endParaRPr lang="pt-PT" sz="10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r>
                        <a:rPr lang="pt-PT" sz="1000" smtClean="0"/>
                        <a:t>2016-03-06</a:t>
                      </a:r>
                      <a:endParaRPr lang="pt-PT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1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/>
                        <a:t>LocalTime.now()</a:t>
                      </a:r>
                      <a:endParaRPr lang="pt-PT" sz="10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r>
                        <a:rPr lang="pt-PT" sz="1000"/>
                        <a:t>17:39:53.802</a:t>
                      </a:r>
                      <a:endParaRPr lang="pt-PT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1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/>
                        <a:t>LocalDateTime.now()</a:t>
                      </a:r>
                      <a:endParaRPr lang="pt-PT" sz="10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/>
                        <a:t>2016-03-26 01:01:45</a:t>
                      </a:r>
                      <a:endParaRPr lang="pt-PT" sz="10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1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/>
                        <a:t>LocalTime.now(ZoneId.of("Portugal"));</a:t>
                      </a:r>
                      <a:endParaRPr lang="pt-PT" sz="10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/>
                        <a:t>22:52:16.386</a:t>
                      </a:r>
                      <a:endParaRPr lang="pt-PT" sz="10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1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000"/>
                        <a:t>LocalDateTime.now(ZoneId.of("Poland")</a:t>
                      </a:r>
                      <a:endParaRPr lang="pt-PT" sz="10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/>
                        <a:t>2016-03-12T00:00:12.482</a:t>
                      </a:r>
                      <a:endParaRPr lang="pt-PT" sz="1000">
                        <a:latin typeface="Tahoma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7" name="Rectângulo 16"/>
          <p:cNvSpPr/>
          <p:nvPr/>
        </p:nvSpPr>
        <p:spPr>
          <a:xfrm>
            <a:off x="4214810" y="285728"/>
            <a:ext cx="441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LocalTime, LocalDate, LocalDateTime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28596" y="1214422"/>
            <a:ext cx="82868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z="1600" smtClean="0"/>
              <a:t>Todas estas classes possuem métodos </a:t>
            </a:r>
            <a:r>
              <a:rPr lang="pt-PT" sz="1600" b="1" i="1" smtClean="0">
                <a:solidFill>
                  <a:srgbClr val="C00000"/>
                </a:solidFill>
              </a:rPr>
              <a:t>get()</a:t>
            </a:r>
            <a:r>
              <a:rPr lang="pt-PT" sz="1600" b="1" smtClean="0">
                <a:solidFill>
                  <a:srgbClr val="C00000"/>
                </a:solidFill>
              </a:rPr>
              <a:t> </a:t>
            </a:r>
            <a:r>
              <a:rPr lang="pt-PT" sz="1600" smtClean="0"/>
              <a:t>adequados aos valores que cada uma representa. Por exemplo, </a:t>
            </a:r>
            <a:r>
              <a:rPr lang="pt-PT" sz="1600" b="1" smtClean="0">
                <a:solidFill>
                  <a:srgbClr val="C00000"/>
                </a:solidFill>
              </a:rPr>
              <a:t>LocalDate</a:t>
            </a:r>
            <a:r>
              <a:rPr lang="pt-PT" sz="1600" smtClean="0"/>
              <a:t> terá, entre outros, os métodos </a:t>
            </a:r>
            <a:r>
              <a:rPr lang="pt-PT" sz="1600" smtClean="0">
                <a:solidFill>
                  <a:srgbClr val="0070C0"/>
                </a:solidFill>
              </a:rPr>
              <a:t>int getYear()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Month getMonth()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DayOfWeek getDayOfWeek()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int getDayOfYear()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Era getEra()</a:t>
            </a:r>
            <a:r>
              <a:rPr lang="pt-PT" sz="1600" smtClean="0"/>
              <a:t>. 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A classe </a:t>
            </a:r>
            <a:r>
              <a:rPr lang="pt-PT" sz="1600" b="1" smtClean="0">
                <a:solidFill>
                  <a:srgbClr val="C00000"/>
                </a:solidFill>
              </a:rPr>
              <a:t>LocalDateTime</a:t>
            </a:r>
            <a:r>
              <a:rPr lang="pt-PT" sz="1600" smtClean="0"/>
              <a:t>, para além dos métodos anteriores que dão acesso aos campos correspondentes à data, possui também métodos que acedem à representação do tempo, cf. </a:t>
            </a:r>
            <a:r>
              <a:rPr lang="pt-PT" sz="1600" smtClean="0">
                <a:solidFill>
                  <a:srgbClr val="0070C0"/>
                </a:solidFill>
              </a:rPr>
              <a:t>int getHour()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int getMinute()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int getSecond()</a:t>
            </a:r>
            <a:r>
              <a:rPr lang="pt-PT" sz="1600" smtClean="0"/>
              <a:t> e </a:t>
            </a:r>
            <a:r>
              <a:rPr lang="pt-PT" sz="1600" smtClean="0">
                <a:solidFill>
                  <a:srgbClr val="0070C0"/>
                </a:solidFill>
              </a:rPr>
              <a:t>int getNano()</a:t>
            </a:r>
            <a:r>
              <a:rPr lang="pt-PT" sz="1600" smtClean="0"/>
              <a:t>.</a:t>
            </a:r>
          </a:p>
          <a:p>
            <a:pPr algn="just"/>
            <a:endParaRPr lang="pt-PT" sz="1600" smtClean="0"/>
          </a:p>
          <a:p>
            <a:pPr algn="just">
              <a:spcAft>
                <a:spcPts val="1200"/>
              </a:spcAft>
            </a:pPr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Os tipos </a:t>
            </a:r>
            <a:r>
              <a:rPr lang="pt-PT" sz="1600" b="1" smtClean="0">
                <a:solidFill>
                  <a:srgbClr val="C00000"/>
                </a:solidFill>
              </a:rPr>
              <a:t>Month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C00000"/>
                </a:solidFill>
              </a:rPr>
              <a:t>DayOfWeek</a:t>
            </a:r>
            <a:r>
              <a:rPr lang="pt-PT" sz="1600" smtClean="0"/>
              <a:t> são tipos enumerados. Para além de uma representação textual possuem uma representação numérica obtida usando o método </a:t>
            </a:r>
            <a:r>
              <a:rPr lang="pt-PT" sz="1600" smtClean="0">
                <a:solidFill>
                  <a:srgbClr val="0070C0"/>
                </a:solidFill>
              </a:rPr>
              <a:t>getValue()</a:t>
            </a:r>
            <a:r>
              <a:rPr lang="pt-PT" sz="1600" smtClean="0"/>
              <a:t>.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System.out.println(diaX.getMonth());        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MARCH</a:t>
            </a:r>
            <a:endParaRPr lang="pt-PT" sz="140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System.out.println(diaX.getMonth().getValue());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3</a:t>
            </a:r>
          </a:p>
          <a:p>
            <a:pPr>
              <a:tabLst>
                <a:tab pos="358775" algn="l"/>
              </a:tabLst>
            </a:pPr>
            <a:endParaRPr lang="pt-PT" sz="1400" b="1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endParaRPr lang="pt-PT" sz="140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endParaRPr lang="pt-PT" smtClean="0"/>
          </a:p>
          <a:p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4214810" y="285728"/>
            <a:ext cx="441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LocalTime, LocalDate, LocalDateTime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428596" y="1214422"/>
            <a:ext cx="8286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z="1600" smtClean="0"/>
              <a:t>Todas estas classes possuem métodos </a:t>
            </a:r>
            <a:r>
              <a:rPr lang="pt-PT" sz="1600" b="1" smtClean="0">
                <a:solidFill>
                  <a:srgbClr val="C00000"/>
                </a:solidFill>
              </a:rPr>
              <a:t>getXXX() </a:t>
            </a:r>
            <a:r>
              <a:rPr lang="pt-PT" sz="1600" smtClean="0"/>
              <a:t>adequados aos valores que cada uma representa. Por exemplo, </a:t>
            </a:r>
            <a:r>
              <a:rPr lang="pt-PT" sz="1600" b="1" smtClean="0">
                <a:solidFill>
                  <a:srgbClr val="C00000"/>
                </a:solidFill>
              </a:rPr>
              <a:t>LocalDate</a:t>
            </a:r>
            <a:r>
              <a:rPr lang="pt-PT" sz="1600" smtClean="0"/>
              <a:t> terá, entre outros, os métodos </a:t>
            </a:r>
            <a:r>
              <a:rPr lang="pt-PT" sz="1600" smtClean="0">
                <a:solidFill>
                  <a:srgbClr val="0070C0"/>
                </a:solidFill>
              </a:rPr>
              <a:t>int getYear()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Month getMonth()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DayOfWeek getDayOfWeek()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int getDayOfYear()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Era getEra()</a:t>
            </a:r>
            <a:r>
              <a:rPr lang="pt-PT" sz="1600" smtClean="0"/>
              <a:t>. Adicionalmente, existe um método genérico </a:t>
            </a:r>
            <a:r>
              <a:rPr lang="pt-PT" sz="1600" b="1" smtClean="0">
                <a:solidFill>
                  <a:srgbClr val="C00000"/>
                </a:solidFill>
              </a:rPr>
              <a:t>get(ChronoField cf)</a:t>
            </a:r>
            <a:r>
              <a:rPr lang="pt-PT" sz="1600" b="1" i="1" smtClean="0">
                <a:solidFill>
                  <a:srgbClr val="C00000"/>
                </a:solidFill>
              </a:rPr>
              <a:t> </a:t>
            </a:r>
            <a:r>
              <a:rPr lang="pt-PT" sz="1600" smtClean="0"/>
              <a:t>que dado um ChronoField existente no tempo e/ou data, cf. MONTH_OF_YEAR, YEAR, DAY_OF_MONTH, etc., devolve o seu valor.  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A classe </a:t>
            </a:r>
            <a:r>
              <a:rPr lang="pt-PT" sz="1600" b="1" smtClean="0">
                <a:solidFill>
                  <a:srgbClr val="C00000"/>
                </a:solidFill>
              </a:rPr>
              <a:t>LocalDateTime</a:t>
            </a:r>
            <a:r>
              <a:rPr lang="pt-PT" sz="1600" smtClean="0"/>
              <a:t>, para além dos métodos anteriores que dão acesso aos campos correspondentes à data, possui também métodos que acedem à representação do tempo, cf. </a:t>
            </a:r>
            <a:r>
              <a:rPr lang="pt-PT" sz="1600" smtClean="0">
                <a:solidFill>
                  <a:srgbClr val="0070C0"/>
                </a:solidFill>
              </a:rPr>
              <a:t>int getHour()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int getMinute()</a:t>
            </a:r>
            <a:r>
              <a:rPr lang="pt-PT" sz="1600" smtClean="0"/>
              <a:t>, </a:t>
            </a:r>
            <a:r>
              <a:rPr lang="pt-PT" sz="1600" smtClean="0">
                <a:solidFill>
                  <a:srgbClr val="0070C0"/>
                </a:solidFill>
              </a:rPr>
              <a:t>int getSecond()</a:t>
            </a:r>
            <a:r>
              <a:rPr lang="pt-PT" sz="1600" smtClean="0"/>
              <a:t> e </a:t>
            </a:r>
            <a:r>
              <a:rPr lang="pt-PT" sz="1600" smtClean="0">
                <a:solidFill>
                  <a:srgbClr val="0070C0"/>
                </a:solidFill>
              </a:rPr>
              <a:t>int getNano()</a:t>
            </a:r>
            <a:r>
              <a:rPr lang="pt-PT" sz="1600" smtClean="0"/>
              <a:t>.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Os tipos </a:t>
            </a:r>
            <a:r>
              <a:rPr lang="pt-PT" sz="1600" b="1" smtClean="0">
                <a:solidFill>
                  <a:srgbClr val="C00000"/>
                </a:solidFill>
              </a:rPr>
              <a:t>Month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C00000"/>
                </a:solidFill>
              </a:rPr>
              <a:t>DayOfWeek</a:t>
            </a:r>
            <a:r>
              <a:rPr lang="pt-PT" sz="1600" smtClean="0"/>
              <a:t> são tipos enumerados. Para além de uma representação textual possuem uma representação numérica obtida usando o método </a:t>
            </a:r>
            <a:r>
              <a:rPr lang="pt-PT" sz="1600" smtClean="0">
                <a:solidFill>
                  <a:srgbClr val="0070C0"/>
                </a:solidFill>
              </a:rPr>
              <a:t>getValue()</a:t>
            </a:r>
            <a:r>
              <a:rPr lang="pt-PT" sz="1600" smtClean="0"/>
              <a:t>.</a:t>
            </a:r>
          </a:p>
          <a:p>
            <a:endParaRPr lang="pt-PT" smtClean="0"/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System.out.println(diaDeAnos.getMonth());           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MARCH</a:t>
            </a:r>
            <a:endParaRPr lang="pt-PT" sz="140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System.out.println(diaDeAnos.getMonth().getValue()); </a:t>
            </a:r>
            <a:r>
              <a:rPr lang="pt-PT" sz="1400" b="1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// 3</a:t>
            </a:r>
            <a:endParaRPr lang="pt-PT" sz="1400" smtClean="0">
              <a:solidFill>
                <a:schemeClr val="bg1">
                  <a:lumMod val="6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endParaRPr lang="pt-PT" smtClean="0"/>
          </a:p>
          <a:p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4214810" y="285728"/>
            <a:ext cx="441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LocalTime, LocalDate, LocalDateTime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119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1285860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mtClean="0"/>
          </a:p>
          <a:p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357158" y="1214422"/>
            <a:ext cx="83582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chemeClr val="accent6">
                    <a:lumMod val="75000"/>
                  </a:schemeClr>
                </a:solidFill>
              </a:rPr>
              <a:t>Normalização dos Nomes dos Métodos em java.time</a:t>
            </a:r>
          </a:p>
          <a:p>
            <a:endParaRPr lang="pt-PT" smtClean="0"/>
          </a:p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Os nomes dos métodos de classe e de instância da API </a:t>
            </a:r>
            <a:r>
              <a:rPr lang="pt-PT" sz="1600" b="1" smtClean="0">
                <a:solidFill>
                  <a:srgbClr val="C00000"/>
                </a:solidFill>
              </a:rPr>
              <a:t>java.time</a:t>
            </a:r>
            <a:r>
              <a:rPr lang="pt-PT" sz="1600" smtClean="0"/>
              <a:t> são relativamente consistentes entre classes, pelo que, conhecer algumas destas categorias de métodos torna mais simples a sua utilização pois sabemos que se aplicam a diversas classes da API e com a mesma semântica.</a:t>
            </a:r>
          </a:p>
          <a:p>
            <a:endParaRPr lang="pt-PT" sz="1600" smtClean="0"/>
          </a:p>
          <a:p>
            <a:pPr algn="just"/>
            <a:r>
              <a:rPr lang="pt-PT" smtClean="0"/>
              <a:t>▶</a:t>
            </a:r>
            <a:r>
              <a:rPr lang="pt-PT" sz="1600" smtClean="0"/>
              <a:t> Existe um conjunto de métodos, designados </a:t>
            </a:r>
            <a:r>
              <a:rPr lang="pt-PT" sz="1600" b="1" i="1" smtClean="0">
                <a:solidFill>
                  <a:srgbClr val="C00000"/>
                </a:solidFill>
              </a:rPr>
              <a:t>factory methods</a:t>
            </a:r>
            <a:r>
              <a:rPr lang="pt-PT" sz="1600" smtClean="0"/>
              <a:t>, que são métodos de classe (</a:t>
            </a:r>
            <a:r>
              <a:rPr lang="pt-PT" sz="1600" i="1" smtClean="0"/>
              <a:t>static</a:t>
            </a:r>
            <a:r>
              <a:rPr lang="pt-PT" sz="1600" smtClean="0"/>
              <a:t>) e que criam instâncias das mais diversas classes. Por exemplo, já usámos os métodos de classe de nome </a:t>
            </a:r>
            <a:r>
              <a:rPr lang="pt-PT" sz="1600" b="1" smtClean="0">
                <a:solidFill>
                  <a:srgbClr val="C00000"/>
                </a:solidFill>
              </a:rPr>
              <a:t>now()</a:t>
            </a:r>
            <a:r>
              <a:rPr lang="pt-PT" sz="1600" smtClean="0"/>
              <a:t> que permitem criar a data, o tempo ou a data-tempo do tempo local e os métodos de classe de prefixo </a:t>
            </a:r>
            <a:r>
              <a:rPr lang="pt-PT" sz="1600" b="1" smtClean="0">
                <a:solidFill>
                  <a:srgbClr val="C00000"/>
                </a:solidFill>
              </a:rPr>
              <a:t>of() </a:t>
            </a:r>
            <a:r>
              <a:rPr lang="pt-PT" sz="1600" smtClean="0"/>
              <a:t>que permitem criar instâncias dos mais variados tipos de data-tempo e com validação de parâmetros incluída (lança uma </a:t>
            </a:r>
            <a:r>
              <a:rPr lang="pt-PT" sz="1600" b="1" smtClean="0">
                <a:solidFill>
                  <a:srgbClr val="0070C0"/>
                </a:solidFill>
              </a:rPr>
              <a:t>DateTimeException</a:t>
            </a:r>
            <a:r>
              <a:rPr lang="pt-PT" sz="1600" smtClean="0"/>
              <a:t>).</a:t>
            </a:r>
          </a:p>
          <a:p>
            <a:r>
              <a:rPr lang="pt-PT" sz="1600" b="1" smtClean="0"/>
              <a:t>	</a:t>
            </a:r>
          </a:p>
          <a:p>
            <a:pPr algn="just"/>
            <a:r>
              <a:rPr lang="pt-PT" smtClean="0"/>
              <a:t>▶</a:t>
            </a:r>
            <a:r>
              <a:rPr lang="pt-PT" sz="1600" smtClean="0"/>
              <a:t>  Os métodos de instância </a:t>
            </a:r>
            <a:r>
              <a:rPr lang="pt-PT" sz="1600" b="1" smtClean="0">
                <a:solidFill>
                  <a:srgbClr val="C00000"/>
                </a:solidFill>
              </a:rPr>
              <a:t>withXXX()</a:t>
            </a:r>
            <a:r>
              <a:rPr lang="pt-PT" sz="1600" smtClean="0"/>
              <a:t> permitem criar cópias das nossas datas, tempos e datas-tempo, com alterações específicas nos valores de alguns dos seus campos. Como todos os objetos de java.time são imutáveis, estes métodos são fundamentais para criarmos cópias modificadas dos valores constantes. </a:t>
            </a:r>
            <a:endParaRPr lang="pt-PT" sz="16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 dirty="0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4000496" y="285728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 dirty="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 dirty="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 dirty="0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4714876" y="285728"/>
            <a:ext cx="2832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smtClean="0">
                <a:solidFill>
                  <a:srgbClr val="0070C0"/>
                </a:solidFill>
                <a:latin typeface="Arial Rounded MT Bold" pitchFamily="34" charset="0"/>
              </a:rPr>
              <a:t>JAVA8 Date-Time API</a:t>
            </a:r>
            <a:endParaRPr lang="pt-PT" sz="2000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357290" y="1142984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smtClean="0">
                <a:solidFill>
                  <a:srgbClr val="C00000"/>
                </a:solidFill>
              </a:rPr>
              <a:t>Motivação</a:t>
            </a:r>
            <a:endParaRPr lang="pt-PT" sz="2400" b="1">
              <a:solidFill>
                <a:srgbClr val="C0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1857364"/>
            <a:ext cx="850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 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A distinção entre tempos locais (mesmo fuso) e tempos globais é cada vez mais relevante e as transacções comerciais, pessoais, etc., devem fazer-se com todas estas variáveis temporais sob controlo; 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28596" y="3000372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 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Contratos são assinados com imensas restrições ou condições temporais que depois influenciam e determinam regras que têm implicações e impõem requisitos temporais a satisfazer pelos sistemas software que lidam com/automatizam um número gigantesco de documentos digitais de carácter legal;   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28596" y="4500570"/>
            <a:ext cx="85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Wingdings"/>
              </a:rPr>
              <a:t> 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Bibliotecas que forneçam aos desenvolvedores de software as funcionalidade e o rigor necessários ao correcto tratamento de datas, tempos, fusos horários, etc. são de grande valor. </a:t>
            </a:r>
            <a:r>
              <a:rPr lang="pt-PT" b="1" smtClean="0">
                <a:sym typeface="Wingdings"/>
              </a:rPr>
              <a:t>JAVA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 sempre teve problemas com as suas classes temporais. A alternativa profissional foi durante muitos anos a biblioteca </a:t>
            </a:r>
            <a:r>
              <a:rPr lang="pt-PT" b="1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Joda-Time API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.       </a:t>
            </a:r>
            <a:endParaRPr lang="pt-PT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143372" y="285728"/>
            <a:ext cx="448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PT" b="1" smtClean="0">
                <a:solidFill>
                  <a:srgbClr val="0070C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Categorias de métodos de java.time</a:t>
            </a:r>
            <a:r>
              <a:rPr lang="pt-PT" b="1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pt-PT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1285860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mtClean="0"/>
          </a:p>
          <a:p>
            <a:endParaRPr lang="pt-PT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428596" y="1143000"/>
          <a:ext cx="8286808" cy="48310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02525"/>
                <a:gridCol w="2319766"/>
                <a:gridCol w="4664517"/>
              </a:tblGrid>
              <a:tr h="108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Prefixo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200"/>
                        <a:t>Tipo</a:t>
                      </a:r>
                      <a:endParaRPr lang="pt-PT" sz="12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200"/>
                        <a:t>Utilização</a:t>
                      </a:r>
                      <a:endParaRPr lang="pt-PT" sz="12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</a:tr>
              <a:tr h="5082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now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static factory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endParaRPr lang="pt-PT" sz="1200" smtClean="0"/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r>
                        <a:rPr lang="pt-PT" sz="1200" smtClean="0"/>
                        <a:t>Cria </a:t>
                      </a:r>
                      <a:r>
                        <a:rPr lang="pt-PT" sz="1200"/>
                        <a:t>uma instância da classe com base no relógio (Clock) do sistema.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r>
                        <a:rPr lang="pt-PT" sz="1200" smtClean="0"/>
                        <a:t>Exemplo: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LocalDateTime.now();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r>
                        <a:rPr lang="pt-PT" sz="1200" smtClean="0"/>
                        <a:t>// </a:t>
                      </a:r>
                      <a:r>
                        <a:rPr lang="pt-PT" sz="1200"/>
                        <a:t>2016-03-17T00:30:56.352</a:t>
                      </a:r>
                      <a:endParaRPr lang="pt-PT" sz="1200">
                        <a:latin typeface="Times New Roman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  <a:tr h="295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of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static factory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Cria </a:t>
                      </a:r>
                      <a:r>
                        <a:rPr lang="pt-PT" sz="1200"/>
                        <a:t>uma instância da classe. O método valida os parâmetros. Erros </a:t>
                      </a:r>
                      <a:r>
                        <a:rPr lang="pt-PT" sz="1200" smtClean="0"/>
                        <a:t>geram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smtClean="0"/>
                        <a:t>uma 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DateTimeException</a:t>
                      </a:r>
                      <a:r>
                        <a:rPr lang="pt-PT" sz="1200"/>
                        <a:t>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Exemplo: 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LocalDate.of(2016, 10, 30);</a:t>
                      </a:r>
                      <a:endParaRPr lang="pt-PT" sz="1200" b="1">
                        <a:solidFill>
                          <a:srgbClr val="0070C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  <a:tr h="295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from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static factory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Converte </a:t>
                      </a:r>
                      <a:r>
                        <a:rPr lang="pt-PT" sz="1200"/>
                        <a:t>os parâmetros numa instância da classe, eventualmente perdendo informação.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Exemplo: 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LocalTime.from(LocalDateTime.now());</a:t>
                      </a:r>
                      <a:endParaRPr lang="pt-PT" sz="1200" b="1">
                        <a:solidFill>
                          <a:srgbClr val="0070C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  <a:tr h="341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parse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 b="1">
                          <a:solidFill>
                            <a:srgbClr val="C00000"/>
                          </a:solidFill>
                        </a:rPr>
                        <a:t>static factory</a:t>
                      </a:r>
                      <a:endParaRPr lang="pt-PT" sz="1200" b="1">
                        <a:solidFill>
                          <a:srgbClr val="C0000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endParaRPr lang="pt-PT" sz="1200" smtClean="0"/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0340" algn="l"/>
                          <a:tab pos="270510" algn="l"/>
                        </a:tabLst>
                      </a:pPr>
                      <a:r>
                        <a:rPr lang="pt-PT" sz="1200" smtClean="0"/>
                        <a:t>Faz </a:t>
                      </a:r>
                      <a:r>
                        <a:rPr lang="pt-PT" sz="1200"/>
                        <a:t>a validação sintática da string parâmetro (parsing) visando criar uma instância válida da </a:t>
                      </a:r>
                      <a:r>
                        <a:rPr lang="pt-PT" sz="1200" smtClean="0"/>
                        <a:t>classe.</a:t>
                      </a:r>
                      <a:br>
                        <a:rPr lang="pt-PT" sz="1200" smtClean="0"/>
                      </a:br>
                      <a:r>
                        <a:rPr lang="pt-PT" sz="1200" smtClean="0"/>
                        <a:t>Exemplo</a:t>
                      </a:r>
                      <a:r>
                        <a:rPr lang="pt-PT" sz="1200"/>
                        <a:t>: 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LocalTime.parse("22:10");</a:t>
                      </a:r>
                      <a:endParaRPr lang="pt-PT" sz="1200" b="1">
                        <a:solidFill>
                          <a:srgbClr val="0070C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  <a:tr h="36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format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de instância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Formata os valores do objeto temporal, usando um formatador, e produz uma string.</a:t>
                      </a:r>
                    </a:p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/>
                        <a:t>Exemplo: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LocalDateTime.of(2016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, 3, 21, 15, 35, 10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                          .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format(DateTimeFormatter.ISO_DATE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);</a:t>
                      </a:r>
                    </a:p>
                    <a:p>
                      <a:pPr marL="71755" indent="-71755" algn="l">
                        <a:spcAft>
                          <a:spcPts val="0"/>
                        </a:spcAft>
                      </a:pPr>
                      <a:r>
                        <a:rPr lang="pt-PT" sz="1200" smtClean="0"/>
                        <a:t>// </a:t>
                      </a:r>
                      <a:r>
                        <a:rPr lang="pt-PT" sz="1200"/>
                        <a:t>2016-03-21</a:t>
                      </a:r>
                      <a:endParaRPr lang="pt-PT" sz="1200">
                        <a:latin typeface="Times New Roman"/>
                      </a:endParaRPr>
                    </a:p>
                  </a:txBody>
                  <a:tcPr marL="41587" marR="41587" marT="0" marB="0"/>
                </a:tc>
              </a:tr>
              <a:tr h="295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get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de instância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Devolve uma parte do estado (um campo por exemplo) do objeto temporal recetor.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Exemplo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:</a:t>
                      </a:r>
                      <a:r>
                        <a:rPr lang="pt-PT" sz="1200" b="1" baseline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LocalDate.of(2016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, 3, 21).getMonth();      </a:t>
                      </a:r>
                      <a:endParaRPr lang="pt-PT" sz="1200" b="1">
                        <a:solidFill>
                          <a:srgbClr val="0070C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28596" y="1285860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mtClean="0"/>
          </a:p>
          <a:p>
            <a:endParaRPr lang="pt-PT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428596" y="1203006"/>
          <a:ext cx="8286808" cy="42367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302525"/>
                <a:gridCol w="2319766"/>
                <a:gridCol w="4664517"/>
              </a:tblGrid>
              <a:tr h="108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Prefixo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200"/>
                        <a:t>Tipo</a:t>
                      </a:r>
                      <a:endParaRPr lang="pt-PT" sz="12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200"/>
                        <a:t>Utilização</a:t>
                      </a:r>
                      <a:endParaRPr lang="pt-PT" sz="12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</a:tr>
              <a:tr h="36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is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de instância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Consulta </a:t>
                      </a:r>
                      <a:r>
                        <a:rPr lang="pt-PT" sz="1200"/>
                        <a:t>o estado do objeto temporal.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Exemplo: 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LocalDate.of(2021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, 3, 10).isLeapYear();</a:t>
                      </a:r>
                      <a:endParaRPr lang="pt-PT" sz="1200" b="1">
                        <a:solidFill>
                          <a:srgbClr val="0070C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  <a:tr h="36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with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de instância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Devolve </a:t>
                      </a:r>
                      <a:r>
                        <a:rPr lang="pt-PT" sz="1200"/>
                        <a:t>uma cópia do recetor, que é um objeto imutável, com um dos seus elementos ou campos modificados.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Exemplo: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LocalDate.of(2017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, 11, 21).withMonth(3); </a:t>
                      </a:r>
                      <a:endParaRPr lang="pt-PT" sz="1200" b="1">
                        <a:solidFill>
                          <a:srgbClr val="0070C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  <a:tr h="36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plus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de instância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Devolve </a:t>
                      </a:r>
                      <a:r>
                        <a:rPr lang="pt-PT" sz="1200"/>
                        <a:t>uma cópia do objeto recetor mas adicionando à copia uma </a:t>
                      </a:r>
                      <a:r>
                        <a:rPr lang="pt-PT" sz="1200" smtClean="0"/>
                        <a:t>dada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smtClean="0"/>
                        <a:t>quantidade </a:t>
                      </a:r>
                      <a:r>
                        <a:rPr lang="pt-PT" sz="1200"/>
                        <a:t>de tempo.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Exemplo: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LocalDate.now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().plusYears(2).plusMonths(3);</a:t>
                      </a:r>
                      <a:endParaRPr lang="pt-PT" sz="1200" b="1">
                        <a:solidFill>
                          <a:srgbClr val="0070C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  <a:tr h="2217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minus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de instância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O </a:t>
                      </a:r>
                      <a:r>
                        <a:rPr lang="pt-PT" sz="1200"/>
                        <a:t>inverso do anterior.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Exemplo: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LocalDate.now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().minusDays(20);</a:t>
                      </a:r>
                      <a:endParaRPr lang="pt-PT" sz="1200" b="1">
                        <a:solidFill>
                          <a:srgbClr val="0070C0"/>
                        </a:solidFill>
                        <a:latin typeface="Tahoma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  <a:tr h="295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to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de instância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Converte </a:t>
                      </a:r>
                      <a:r>
                        <a:rPr lang="pt-PT" sz="1200"/>
                        <a:t>este objeto temporal num outro tipo de objeto temporal.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Exemplo: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LocalDateTime.of(2016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, 3, 17, 0, 24).toLocalTime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();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// </a:t>
                      </a:r>
                      <a:r>
                        <a:rPr lang="pt-PT" sz="1200"/>
                        <a:t>00:24 </a:t>
                      </a:r>
                      <a:endParaRPr lang="pt-PT" sz="1200">
                        <a:latin typeface="Times New Roman"/>
                      </a:endParaRPr>
                    </a:p>
                  </a:txBody>
                  <a:tcPr marL="41587" marR="41587" marT="0" marB="0"/>
                </a:tc>
              </a:tr>
              <a:tr h="369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at</a:t>
                      </a:r>
                      <a:endParaRPr lang="pt-PT" sz="1400" b="1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200"/>
                        <a:t>de instância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endParaRPr lang="pt-PT" sz="1200" smtClean="0"/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Combina </a:t>
                      </a:r>
                      <a:r>
                        <a:rPr lang="pt-PT" sz="1200"/>
                        <a:t>o recetor com o objeto parâmetro implícito ou explícito.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 smtClean="0"/>
                        <a:t>Exemplo:</a:t>
                      </a:r>
                      <a:r>
                        <a:rPr lang="pt-PT" sz="1200" baseline="0" smtClean="0"/>
                        <a:t> </a:t>
                      </a:r>
                      <a:r>
                        <a:rPr lang="pt-PT" sz="1200" b="1" smtClean="0">
                          <a:solidFill>
                            <a:srgbClr val="0070C0"/>
                          </a:solidFill>
                        </a:rPr>
                        <a:t>LocalDate </a:t>
                      </a:r>
                      <a:r>
                        <a:rPr lang="pt-PT" sz="1200" b="1">
                          <a:solidFill>
                            <a:srgbClr val="0070C0"/>
                          </a:solidFill>
                        </a:rPr>
                        <a:t>now().atStartOfDay();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200"/>
                        <a:t>// 2016-03-17T00:00</a:t>
                      </a:r>
                      <a:endParaRPr lang="pt-PT" sz="1200">
                        <a:latin typeface="Tahoma"/>
                        <a:ea typeface="Times New Roman"/>
                      </a:endParaRPr>
                    </a:p>
                  </a:txBody>
                  <a:tcPr marL="41587" marR="41587" marT="0" marB="0"/>
                </a:tc>
              </a:tr>
            </a:tbl>
          </a:graphicData>
        </a:graphic>
      </p:graphicFrame>
      <p:sp>
        <p:nvSpPr>
          <p:cNvPr id="13" name="Rectângulo 12"/>
          <p:cNvSpPr/>
          <p:nvPr/>
        </p:nvSpPr>
        <p:spPr>
          <a:xfrm>
            <a:off x="4143372" y="285728"/>
            <a:ext cx="4488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PT" b="1" smtClean="0">
                <a:solidFill>
                  <a:srgbClr val="0070C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Categorias de métodos de java.time</a:t>
            </a:r>
            <a:r>
              <a:rPr lang="pt-PT" b="1" smtClean="0">
                <a:solidFill>
                  <a:srgbClr val="0070C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pt-PT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Rectângulo 10"/>
          <p:cNvSpPr/>
          <p:nvPr/>
        </p:nvSpPr>
        <p:spPr>
          <a:xfrm>
            <a:off x="4214810" y="285728"/>
            <a:ext cx="268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Date &amp;Time: exemplos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2214554"/>
            <a:ext cx="85725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A data de hoje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hoje = LocalDate.now();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System.out.println(hoje);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2017-09-26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Cria data com mês explícito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LocalDate seisMar17 = LocalDate.of(2017, Month.MARCH, 6);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System.out.println(seisMar16);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2017-03-06</a:t>
            </a:r>
          </a:p>
          <a:p>
            <a:pPr>
              <a:tabLst>
                <a:tab pos="358775" algn="l"/>
              </a:tabLst>
            </a:pPr>
            <a:endParaRPr lang="pt-PT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Dia de anos; Mostra que Março = 3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LocalDate diaDeAnos = LocalDate.of(2016, 3, 21);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System.out.println(diaDeAnos);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PT" sz="14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2016-03-21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Calcula a data do 32º dia do ano de 2016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LocalDate trintaEdoisDiasDe16 = LocalDate.ofYearDay(2016, 32);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System.out.println(trintaEdoisDiasDe16);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2016-02-01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28596" y="1142984"/>
            <a:ext cx="84296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java.time.LocalTime;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java.time.LocalDate;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java.time.LocalDateTime;</a:t>
            </a:r>
          </a:p>
          <a:p>
            <a:r>
              <a:rPr lang="pt-PT" sz="1400" b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import java.time.Month;</a:t>
            </a:r>
          </a:p>
          <a:p>
            <a:endParaRPr lang="pt-PT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4214810" y="285728"/>
            <a:ext cx="268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Date &amp;Time: exemplos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1285860"/>
            <a:ext cx="85011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Em que dia da semana vou fazer anos este ano ?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System.out.println(diaDeAnos.getDayOfWeek());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MONDAY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Em que dia do ano vou fazer anos este ano ?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System.out.println(diaDeAnos.getDayOfYear());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81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Quantos dias tem o ano desta data ?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System.out.println(diaDeAnos.lengthOfYear());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366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Um mês e quinze dias depois de fazer anos que data será ?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System.out.println(diaDeAnos.plusDays(15).plusMonths(1));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2016-05-05</a:t>
            </a:r>
            <a:endParaRPr lang="pt-PT" sz="140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00034" y="4857760"/>
            <a:ext cx="8429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E dez anos depois deste ?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System.out.println(diaDeAnos.plusDays(15).plusMonths(1)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                      .plusYears(10));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2026-05-05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4214810" y="285728"/>
            <a:ext cx="268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Date &amp;Time: exemplos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71472" y="1857364"/>
            <a:ext cx="65722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 dataNotific = LocalDate.of(2016,4,1);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System.out.println("Notificação: " + dataNotific);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Notificação: 2016-04-01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	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 dataLimite = dataNotific.plusDays(35);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System.out.println("Data Limite: " + dataLimite);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Data Limite: 2016-05-06</a:t>
            </a:r>
          </a:p>
          <a:p>
            <a:pPr>
              <a:tabLst>
                <a:tab pos="358775" algn="l"/>
              </a:tabLst>
            </a:pPr>
            <a:endParaRPr lang="pt-PT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System.out.println(dataLimite.isAfter(dataNotific));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System.out.println(dataLimite.isEqual(dataNotific));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true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false</a:t>
            </a:r>
          </a:p>
          <a:p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357158" y="1285860"/>
            <a:ext cx="85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Tenho uma multa para pagar. Recebi a notificação a 2016-04-01 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e tenho 35 dias para pagar. Qual é a data limite?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571472" y="1285860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4214810" y="285728"/>
            <a:ext cx="268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Date &amp;Time: exemplos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00034" y="1071546"/>
            <a:ext cx="84296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Depositei hoje no banco uma quantia que rende juros a 6 meses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mais 1 dia. Qual é a data em que tal acontece?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 dataDeposito = LocalDate.now();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System.out.println("Depósito: " + dataDeposito);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Deposito: 2016-03-06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 dataJuros = dataDeposito.plusMonths(6).plusDays(1);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System.out.println("Data Juros: " + dataJuros);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Data Juros: 2016-09-07</a:t>
            </a:r>
            <a:endParaRPr lang="pt-PT"/>
          </a:p>
        </p:txBody>
      </p:sp>
      <p:sp>
        <p:nvSpPr>
          <p:cNvPr id="13" name="CaixaDeTexto 12"/>
          <p:cNvSpPr txBox="1"/>
          <p:nvPr/>
        </p:nvSpPr>
        <p:spPr>
          <a:xfrm>
            <a:off x="500034" y="3000372"/>
            <a:ext cx="83582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O seguro do meu carro termina a 2016-07-12. 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Quantos meses faltam? 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 dataFimSeg = LocalDate.of(2016,7,12);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LocalDate dataHoje = LocalDate.now();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System.out.println(dataHoje);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2016-03-06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System.out.println("Meses até fim do seguro: " + 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			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dataHoje.until(dataFimSeg)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.getMonths());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Meses até fim do seguro: 4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/>
          </a:p>
        </p:txBody>
      </p:sp>
      <p:sp>
        <p:nvSpPr>
          <p:cNvPr id="18" name="CaixaDeTexto 17"/>
          <p:cNvSpPr txBox="1"/>
          <p:nvPr/>
        </p:nvSpPr>
        <p:spPr>
          <a:xfrm>
            <a:off x="428596" y="5143512"/>
            <a:ext cx="87154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O método </a:t>
            </a:r>
            <a:r>
              <a:rPr lang="pt-PT" sz="1600" b="1" smtClean="0">
                <a:solidFill>
                  <a:srgbClr val="0070C0"/>
                </a:solidFill>
              </a:rPr>
              <a:t>until()</a:t>
            </a:r>
            <a:r>
              <a:rPr lang="pt-PT" sz="1600" smtClean="0"/>
              <a:t> dá como resultado um objeto do tipo </a:t>
            </a:r>
            <a:r>
              <a:rPr lang="pt-PT" sz="1600" b="1" smtClean="0">
                <a:solidFill>
                  <a:srgbClr val="0070C0"/>
                </a:solidFill>
              </a:rPr>
              <a:t>Period</a:t>
            </a:r>
            <a:r>
              <a:rPr lang="pt-PT" sz="1600" smtClean="0"/>
              <a:t>, que é um triplo com anos, meses e dias. O método </a:t>
            </a:r>
            <a:r>
              <a:rPr lang="pt-PT" sz="1600" b="1" smtClean="0">
                <a:solidFill>
                  <a:srgbClr val="0070C0"/>
                </a:solidFill>
              </a:rPr>
              <a:t>getMonths() </a:t>
            </a:r>
            <a:r>
              <a:rPr lang="pt-PT" sz="1600" smtClean="0"/>
              <a:t>determina o número de meses desse período e é um método da classe </a:t>
            </a:r>
            <a:r>
              <a:rPr lang="pt-PT" sz="1600" b="1" smtClean="0">
                <a:solidFill>
                  <a:srgbClr val="0070C0"/>
                </a:solidFill>
              </a:rPr>
              <a:t>Period</a:t>
            </a:r>
            <a:r>
              <a:rPr lang="pt-PT" sz="1600" smtClean="0"/>
              <a:t> e não da classe </a:t>
            </a:r>
            <a:r>
              <a:rPr lang="pt-PT" sz="1600" b="1" smtClean="0">
                <a:solidFill>
                  <a:srgbClr val="0070C0"/>
                </a:solidFill>
              </a:rPr>
              <a:t>LocalDate</a:t>
            </a:r>
            <a:r>
              <a:rPr lang="pt-PT" sz="1600" smtClean="0"/>
              <a:t>.</a:t>
            </a:r>
          </a:p>
          <a:p>
            <a:r>
              <a:rPr lang="pt-PT" sz="1600" smtClean="0"/>
              <a:t>O exemplo visa mostrar como todas as classes do </a:t>
            </a:r>
            <a:r>
              <a:rPr lang="pt-PT" sz="1600" i="1" smtClean="0"/>
              <a:t>package</a:t>
            </a:r>
            <a:r>
              <a:rPr lang="pt-PT" sz="1600" smtClean="0"/>
              <a:t> java.time são colaborantes e compatíveis entre si, alargando assim a funcionalidade global da biblioteca.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56631" y="1142984"/>
            <a:ext cx="888736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▶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 Semibold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As classes 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LocalDateTime 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 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LocalTime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são semelhantes na sua utilização à classe 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LocalDate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exceto no número de campos acessíveis e em alguns métodos específicos. De forma geral, os construtores,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métodos de classe e outros são semelhantes.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endParaRPr kumimoji="0" lang="pt-PT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LocalTime agora = LocalTime.now();	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System.out.println(agora);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System.out.println(LocalDateTime.now());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LocalTime meioDia = LocalTime.of(12, 0);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LocalTime milSegundos = LocalTime.ofSecondOfDay(1000); 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System.out.println(milSegundos);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17:39:53.802</a:t>
            </a:r>
            <a:endParaRPr kumimoji="0" lang="pt-PT" sz="1400" b="1" i="0" u="none" strike="noStrike" cap="none" normalizeH="0" baseline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// 2016-03-08T17:39:53.836</a:t>
            </a:r>
            <a:endParaRPr kumimoji="0" lang="pt-PT" sz="1400" b="1" i="0" u="none" strike="noStrike" cap="none" normalizeH="0" baseline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  <a:tab pos="269875" algn="l"/>
              </a:tabLst>
            </a:pPr>
            <a:r>
              <a:rPr kumimoji="0" lang="pt-PT" sz="1400" b="1" i="0" u="none" strike="noStrike" cap="none" normalizeH="0" baseline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// 00:16:40</a:t>
            </a:r>
            <a:endParaRPr kumimoji="0" lang="pt-PT" sz="1400" b="1" i="0" u="none" strike="noStrike" cap="none" normalizeH="0" baseline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4214810" y="285728"/>
            <a:ext cx="2680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Date &amp;Time: exemplos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119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1285860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mtClean="0"/>
          </a:p>
          <a:p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428596" y="1142984"/>
            <a:ext cx="84296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Os métodos de instância </a:t>
            </a:r>
            <a:r>
              <a:rPr lang="pt-PT" sz="1600" b="1" smtClean="0">
                <a:solidFill>
                  <a:srgbClr val="C00000"/>
                </a:solidFill>
              </a:rPr>
              <a:t>withXXX()</a:t>
            </a:r>
            <a:r>
              <a:rPr lang="pt-PT" sz="1600" smtClean="0"/>
              <a:t> permitem criar cópias das nossas datas, tempos e datas-tempo, com alterações específicas nos valores de alguns dos seus campos. Como todos os objetos de java.time são imutáveis, estes métodos são fundamentais para criarmos cópias modificadas dos valores constantes. </a:t>
            </a:r>
            <a:endParaRPr lang="pt-PT" smtClean="0"/>
          </a:p>
          <a:p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 diaX = LocalDate.of(2011, 10, 10);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System.out.println(diaX);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novaData = diaX.withMonth(11).withDayOfMonth(20);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System.out.println(diaX);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System.out.println(novaData);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resultados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// 2011-10-10 - original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// 2011-10-10 - inalterada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// 2011-11-20 – novaData</a:t>
            </a:r>
          </a:p>
          <a:p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600" smtClean="0">
                <a:latin typeface="Source Sans Pro Semibold"/>
              </a:rPr>
              <a:t>▶   </a:t>
            </a:r>
            <a:r>
              <a:rPr lang="pt-PT" sz="1600" smtClean="0"/>
              <a:t>Para objetos do tipo LocalDateTime temos métodos </a:t>
            </a:r>
            <a:r>
              <a:rPr lang="pt-PT" sz="1600" b="1" smtClean="0">
                <a:solidFill>
                  <a:srgbClr val="C00000"/>
                </a:solidFill>
              </a:rPr>
              <a:t>withXXX() </a:t>
            </a:r>
            <a:r>
              <a:rPr lang="pt-PT" sz="1600" smtClean="0"/>
              <a:t>desde </a:t>
            </a:r>
            <a:r>
              <a:rPr lang="pt-PT" sz="1600" b="1" smtClean="0">
                <a:solidFill>
                  <a:srgbClr val="C00000"/>
                </a:solidFill>
              </a:rPr>
              <a:t>withYear(int y)</a:t>
            </a:r>
            <a:r>
              <a:rPr lang="pt-PT" sz="1600" smtClean="0"/>
              <a:t> até </a:t>
            </a:r>
            <a:r>
              <a:rPr lang="pt-PT" sz="1600" b="1" smtClean="0">
                <a:solidFill>
                  <a:srgbClr val="C00000"/>
                </a:solidFill>
              </a:rPr>
              <a:t>withNano(int n)</a:t>
            </a:r>
            <a:r>
              <a:rPr lang="pt-PT" sz="1600" smtClean="0"/>
              <a:t>. </a:t>
            </a:r>
          </a:p>
          <a:p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LocalDateTime diaTempo = LocalDateTime.of(2016, 1, 1, 3, 3);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System.out.println(diaTempo.withYear(2015).withMinute(10));</a:t>
            </a: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// 2016-01-01T03:03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// 2015-01-01T03:55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119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1285860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mtClean="0"/>
          </a:p>
          <a:p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500034" y="1285860"/>
            <a:ext cx="828680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Existem métodos que permitem converter uma </a:t>
            </a:r>
            <a:r>
              <a:rPr lang="pt-PT" sz="1600" b="1" smtClean="0"/>
              <a:t>LocalDate</a:t>
            </a:r>
            <a:r>
              <a:rPr lang="pt-PT" sz="1600" smtClean="0"/>
              <a:t> numa </a:t>
            </a:r>
            <a:r>
              <a:rPr lang="pt-PT" sz="1600" b="1" smtClean="0"/>
              <a:t>LocalDateTime</a:t>
            </a:r>
            <a:r>
              <a:rPr lang="pt-PT" sz="1600" smtClean="0"/>
              <a:t>, como por exemplo usando o método </a:t>
            </a:r>
            <a:r>
              <a:rPr lang="pt-PT" sz="1600" b="1" smtClean="0">
                <a:solidFill>
                  <a:srgbClr val="C00000"/>
                </a:solidFill>
              </a:rPr>
              <a:t>atTime() </a:t>
            </a:r>
            <a:r>
              <a:rPr lang="pt-PT" sz="1600" smtClean="0"/>
              <a:t>que acrescenta um tempo a uma LocalDate convertendo-a numa LocalDateTime. O método </a:t>
            </a:r>
            <a:r>
              <a:rPr lang="pt-PT" sz="1600" b="1" smtClean="0">
                <a:solidFill>
                  <a:srgbClr val="C00000"/>
                </a:solidFill>
              </a:rPr>
              <a:t>toLocalDate()</a:t>
            </a:r>
            <a:r>
              <a:rPr lang="pt-PT" sz="1600" smtClean="0"/>
              <a:t> faz o contrário. </a:t>
            </a:r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 data = LocalDate.of(2016, 1, 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LocalDateTime dt1 = data.atTime(22, 10, 59);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System.out.println(dt1);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System.out.println(dt1.toLocalDate());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2016-01-01T22:10:59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2016-01-01</a:t>
            </a:r>
          </a:p>
          <a:p>
            <a:endParaRPr lang="pt-PT" smtClean="0"/>
          </a:p>
          <a:p>
            <a:pPr algn="just">
              <a:spcAft>
                <a:spcPts val="600"/>
              </a:spcAft>
            </a:pPr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O método </a:t>
            </a:r>
            <a:r>
              <a:rPr lang="pt-PT" sz="1600" b="1" smtClean="0">
                <a:solidFill>
                  <a:srgbClr val="C00000"/>
                </a:solidFill>
              </a:rPr>
              <a:t>atStartOfDay() </a:t>
            </a:r>
            <a:r>
              <a:rPr lang="pt-PT" sz="1600" smtClean="0"/>
              <a:t>é um caso particular de </a:t>
            </a:r>
            <a:r>
              <a:rPr lang="pt-PT" sz="1600" b="1" smtClean="0">
                <a:solidFill>
                  <a:srgbClr val="C00000"/>
                </a:solidFill>
              </a:rPr>
              <a:t>atTime()</a:t>
            </a:r>
            <a:r>
              <a:rPr lang="pt-PT" sz="1600" smtClean="0"/>
              <a:t> que transforma uma </a:t>
            </a:r>
            <a:r>
              <a:rPr lang="pt-PT" sz="1600" b="1" smtClean="0"/>
              <a:t>LocalDate</a:t>
            </a:r>
            <a:r>
              <a:rPr lang="pt-PT" sz="1600" smtClean="0"/>
              <a:t> numa </a:t>
            </a:r>
            <a:r>
              <a:rPr lang="pt-PT" sz="1600" b="1" smtClean="0"/>
              <a:t>LocalDateTime</a:t>
            </a:r>
            <a:r>
              <a:rPr lang="pt-PT" sz="1600" smtClean="0"/>
              <a:t> com tempo 00:00, podendo até introduzir o fuso horário correspondente.</a:t>
            </a:r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System.out.println(data.atStartOfDay());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System.out.println(data.atStartOfDay(ZoneId.of("Portugal")));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2016-01-01T00:00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2016-01-01T00:00Z[Portugal]</a:t>
            </a:r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216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Period &amp; Duration</a:t>
            </a:r>
            <a:endParaRPr lang="pt-PT">
              <a:solidFill>
                <a:srgbClr val="0070C0"/>
              </a:solidFill>
            </a:endParaRPr>
          </a:p>
        </p:txBody>
      </p:sp>
      <p:pic>
        <p:nvPicPr>
          <p:cNvPr id="10" name="Imagem 9" descr="API_TIM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24" y="1142984"/>
            <a:ext cx="7372644" cy="5026505"/>
          </a:xfrm>
          <a:prstGeom prst="rect">
            <a:avLst/>
          </a:prstGeom>
        </p:spPr>
      </p:pic>
      <p:sp>
        <p:nvSpPr>
          <p:cNvPr id="11" name="Rectângulo 10"/>
          <p:cNvSpPr/>
          <p:nvPr/>
        </p:nvSpPr>
        <p:spPr>
          <a:xfrm>
            <a:off x="3286116" y="4714884"/>
            <a:ext cx="2071702" cy="1285884"/>
          </a:xfrm>
          <a:prstGeom prst="rect">
            <a:avLst/>
          </a:prstGeom>
          <a:solidFill>
            <a:srgbClr val="C00000">
              <a:alpha val="1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373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Problemas dos “velhos tempos”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428596" y="1142984"/>
            <a:ext cx="835824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smtClean="0">
                <a:latin typeface="Lucida Console" pitchFamily="49" charset="0"/>
              </a:rPr>
              <a:t>import java.util.Date;</a:t>
            </a:r>
          </a:p>
          <a:p>
            <a:r>
              <a:rPr lang="pt-PT" sz="1600" smtClean="0">
                <a:latin typeface="Lucida Console" pitchFamily="49" charset="0"/>
              </a:rPr>
              <a:t>public static void main(String[] args) {</a:t>
            </a:r>
          </a:p>
          <a:p>
            <a:r>
              <a:rPr lang="pt-PT" sz="1600" smtClean="0">
                <a:latin typeface="Lucida Console" pitchFamily="49" charset="0"/>
              </a:rPr>
              <a:t>     Date data1 = new Date();</a:t>
            </a:r>
          </a:p>
          <a:p>
            <a:r>
              <a:rPr lang="pt-PT" sz="1600" smtClean="0">
                <a:latin typeface="Lucida Console" pitchFamily="49" charset="0"/>
              </a:rPr>
              <a:t>     </a:t>
            </a:r>
            <a:r>
              <a:rPr lang="pt-PT" sz="1600" smtClean="0">
                <a:solidFill>
                  <a:schemeClr val="bg1">
                    <a:lumMod val="65000"/>
                  </a:schemeClr>
                </a:solidFill>
                <a:latin typeface="Lucida Console" pitchFamily="49" charset="0"/>
              </a:rPr>
              <a:t>// </a:t>
            </a:r>
            <a:r>
              <a:rPr lang="pt-PT" sz="1600" smtClean="0">
                <a:latin typeface="Lucida Console" pitchFamily="49" charset="0"/>
              </a:rPr>
              <a:t> </a:t>
            </a:r>
          </a:p>
          <a:p>
            <a:r>
              <a:rPr lang="pt-PT" sz="1600" smtClean="0">
                <a:latin typeface="Lucida Console" pitchFamily="49" charset="0"/>
              </a:rPr>
              <a:t>     java.sql.Date sqlData1 = new java.sql.Date(data1.getTime());</a:t>
            </a:r>
          </a:p>
          <a:p>
            <a:r>
              <a:rPr lang="pt-PT" sz="1600" smtClean="0">
                <a:latin typeface="Lucida Console" pitchFamily="49" charset="0"/>
              </a:rPr>
              <a:t>     System.out.println("Util Data1: " + data1);</a:t>
            </a:r>
          </a:p>
          <a:p>
            <a:r>
              <a:rPr lang="pt-PT" sz="1600" smtClean="0">
                <a:latin typeface="Lucida Console" pitchFamily="49" charset="0"/>
              </a:rPr>
              <a:t>     System.out.println("Sql Data1: " + sqlData1);</a:t>
            </a:r>
          </a:p>
          <a:p>
            <a:r>
              <a:rPr lang="pt-PT" sz="1600" smtClean="0">
                <a:latin typeface="Lucida Console" pitchFamily="49" charset="0"/>
              </a:rPr>
              <a:t>    }</a:t>
            </a:r>
          </a:p>
          <a:p>
            <a:r>
              <a:rPr lang="pt-PT" smtClean="0"/>
              <a:t> </a:t>
            </a:r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642910" y="3500438"/>
            <a:ext cx="7786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smtClean="0">
                <a:solidFill>
                  <a:schemeClr val="bg1">
                    <a:lumMod val="50000"/>
                  </a:schemeClr>
                </a:solidFill>
                <a:latin typeface="Lucida Console" pitchFamily="49" charset="0"/>
              </a:rPr>
              <a:t>run:</a:t>
            </a:r>
          </a:p>
          <a:p>
            <a:r>
              <a:rPr lang="pt-PT" sz="1600" smtClean="0">
                <a:solidFill>
                  <a:srgbClr val="C00000"/>
                </a:solidFill>
              </a:rPr>
              <a:t>Util Data1: Sat Sep 23 02:20:35 BST 2017</a:t>
            </a:r>
          </a:p>
          <a:p>
            <a:r>
              <a:rPr lang="pt-PT" sz="1600" smtClean="0">
                <a:solidFill>
                  <a:srgbClr val="C00000"/>
                </a:solidFill>
              </a:rPr>
              <a:t>Sql Data1: 2017-09-23</a:t>
            </a:r>
            <a:endParaRPr lang="pt-PT" sz="1600">
              <a:solidFill>
                <a:srgbClr val="C00000"/>
              </a:solidFill>
            </a:endParaRPr>
          </a:p>
        </p:txBody>
      </p:sp>
      <p:cxnSp>
        <p:nvCxnSpPr>
          <p:cNvPr id="13" name="Conexão recta 12"/>
          <p:cNvCxnSpPr/>
          <p:nvPr/>
        </p:nvCxnSpPr>
        <p:spPr>
          <a:xfrm>
            <a:off x="571472" y="3286124"/>
            <a:ext cx="8001056" cy="158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13"/>
          <p:cNvCxnSpPr/>
          <p:nvPr/>
        </p:nvCxnSpPr>
        <p:spPr>
          <a:xfrm>
            <a:off x="642910" y="4500570"/>
            <a:ext cx="8001056" cy="1588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14348" y="4857760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00B050"/>
                </a:solidFill>
                <a:latin typeface="Source Sans Pro Semibold"/>
              </a:rPr>
              <a:t>Date</a:t>
            </a:r>
            <a:r>
              <a:rPr lang="pt-PT" b="1" smtClean="0">
                <a:solidFill>
                  <a:srgbClr val="0070C0"/>
                </a:solidFill>
                <a:latin typeface="Source Sans Pro Semibold"/>
              </a:rPr>
              <a:t> não é apenas dia, mês e ano como pretendido; </a:t>
            </a:r>
          </a:p>
          <a:p>
            <a:r>
              <a:rPr lang="pt-PT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0070C0"/>
                </a:solidFill>
                <a:latin typeface="Source Sans Pro Semibold"/>
              </a:rPr>
              <a:t>java.util.Date ≠  java.sql.Date (JDBC) </a:t>
            </a:r>
            <a:r>
              <a:rPr lang="pt-PT" b="1" smtClean="0">
                <a:solidFill>
                  <a:srgbClr val="0070C0"/>
                </a:solidFill>
                <a:latin typeface="Source Sans Pro Semibold"/>
                <a:sym typeface="Symbol"/>
              </a:rPr>
              <a:t> conversões;</a:t>
            </a:r>
            <a:r>
              <a:rPr lang="pt-PT" smtClean="0">
                <a:latin typeface="Source Sans Pro Semibold"/>
              </a:rPr>
              <a:t> </a:t>
            </a:r>
          </a:p>
          <a:p>
            <a:r>
              <a:rPr lang="pt-PT" smtClean="0">
                <a:latin typeface="Source Sans Pro Semibold"/>
              </a:rPr>
              <a:t>▶  </a:t>
            </a:r>
            <a:r>
              <a:rPr lang="pt-PT" b="1" smtClean="0">
                <a:solidFill>
                  <a:srgbClr val="0070C0"/>
                </a:solidFill>
                <a:latin typeface="Source Sans Pro Semibold"/>
              </a:rPr>
              <a:t>Meses começam em 1, dias em 0 e ano em 1900;</a:t>
            </a:r>
          </a:p>
          <a:p>
            <a:r>
              <a:rPr lang="pt-PT" b="1" smtClean="0">
                <a:solidFill>
                  <a:srgbClr val="0070C0"/>
                </a:solidFill>
                <a:latin typeface="Source Sans Pro Semibold"/>
              </a:rPr>
              <a:t> </a:t>
            </a:r>
            <a:r>
              <a:rPr lang="pt-PT" smtClean="0">
                <a:latin typeface="Source Sans Pro Semibold"/>
              </a:rPr>
              <a:t>▶  </a:t>
            </a:r>
            <a:r>
              <a:rPr lang="pt-PT" smtClean="0">
                <a:solidFill>
                  <a:srgbClr val="0070C0"/>
                </a:solidFill>
                <a:latin typeface="Source Sans Pro Semibold"/>
              </a:rPr>
              <a:t>A classe </a:t>
            </a:r>
            <a:r>
              <a:rPr lang="pt-PT" smtClean="0">
                <a:solidFill>
                  <a:srgbClr val="00B050"/>
                </a:solidFill>
                <a:latin typeface="Source Sans Pro Semibold"/>
              </a:rPr>
              <a:t>Date</a:t>
            </a:r>
            <a:r>
              <a:rPr lang="pt-PT" smtClean="0">
                <a:latin typeface="Source Sans Pro Semibold"/>
              </a:rPr>
              <a:t> </a:t>
            </a:r>
            <a:r>
              <a:rPr lang="pt-PT" smtClean="0">
                <a:solidFill>
                  <a:srgbClr val="0070C0"/>
                </a:solidFill>
                <a:latin typeface="Source Sans Pro Semibold"/>
              </a:rPr>
              <a:t>não é “thread safe”</a:t>
            </a:r>
            <a:r>
              <a:rPr lang="pt-PT" smtClean="0">
                <a:latin typeface="Source Sans Pro Semibold"/>
              </a:rPr>
              <a:t> </a:t>
            </a:r>
            <a:r>
              <a:rPr lang="pt-PT" b="1" smtClean="0">
                <a:solidFill>
                  <a:srgbClr val="0070C0"/>
                </a:solidFill>
                <a:latin typeface="Source Sans Pro Semibold"/>
              </a:rPr>
              <a:t>; </a:t>
            </a:r>
            <a:r>
              <a:rPr lang="pt-PT" b="1" smtClean="0">
                <a:solidFill>
                  <a:srgbClr val="FF0000"/>
                </a:solidFill>
                <a:latin typeface="Source Sans Pro Semibold"/>
              </a:rPr>
              <a:t>As suas instâncias são mutáveis;</a:t>
            </a:r>
          </a:p>
          <a:p>
            <a:r>
              <a:rPr lang="pt-PT" b="1" smtClean="0">
                <a:solidFill>
                  <a:srgbClr val="0070C0"/>
                </a:solidFill>
                <a:latin typeface="Source Sans Pro Semibold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Rectângulo 10"/>
          <p:cNvSpPr/>
          <p:nvPr/>
        </p:nvSpPr>
        <p:spPr>
          <a:xfrm>
            <a:off x="4214810" y="285728"/>
            <a:ext cx="216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Period &amp; Duration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142984"/>
            <a:ext cx="857256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As classes </a:t>
            </a:r>
            <a:r>
              <a:rPr lang="pt-PT" sz="1600" b="1" smtClean="0">
                <a:solidFill>
                  <a:srgbClr val="C00000"/>
                </a:solidFill>
              </a:rPr>
              <a:t>Period</a:t>
            </a:r>
            <a:r>
              <a:rPr lang="pt-PT" sz="1600" smtClean="0"/>
              <a:t> e </a:t>
            </a:r>
            <a:r>
              <a:rPr lang="pt-PT" sz="1600" b="1" smtClean="0">
                <a:solidFill>
                  <a:srgbClr val="C00000"/>
                </a:solidFill>
              </a:rPr>
              <a:t>Duration</a:t>
            </a:r>
            <a:r>
              <a:rPr lang="pt-PT" sz="1600" smtClean="0"/>
              <a:t> são duas classes relativamente importantes pois permitem-nos realizar cálculos relativos a </a:t>
            </a:r>
            <a:r>
              <a:rPr lang="pt-PT" sz="1600" b="1" smtClean="0"/>
              <a:t>quantidades de tempo passadas entre duas datas ou dois tempos</a:t>
            </a:r>
            <a:r>
              <a:rPr lang="pt-PT" sz="1600" smtClean="0"/>
              <a:t>, medidos nas mais diversas unidades temporais. </a:t>
            </a:r>
          </a:p>
          <a:p>
            <a:endParaRPr lang="pt-PT" sz="1600" smtClean="0"/>
          </a:p>
          <a:p>
            <a:pPr algn="just"/>
            <a:r>
              <a:rPr lang="pt-PT" sz="1600" smtClean="0"/>
              <a:t>▶ A classe </a:t>
            </a:r>
            <a:r>
              <a:rPr lang="pt-PT" sz="1600" b="1" smtClean="0">
                <a:solidFill>
                  <a:srgbClr val="C00000"/>
                </a:solidFill>
              </a:rPr>
              <a:t>Period</a:t>
            </a:r>
            <a:r>
              <a:rPr lang="pt-PT" sz="1600" smtClean="0"/>
              <a:t> usa valores baseados em datas, contendo portanto ano, mês e dia, enquanto que a classe </a:t>
            </a:r>
            <a:r>
              <a:rPr lang="pt-PT" sz="1600" b="1" smtClean="0">
                <a:solidFill>
                  <a:srgbClr val="C00000"/>
                </a:solidFill>
              </a:rPr>
              <a:t>Duration</a:t>
            </a:r>
            <a:r>
              <a:rPr lang="pt-PT" sz="1600" smtClean="0"/>
              <a:t> usa segundos, microsegundos e nanosegundos como unidades básicas de tais cálculos, sendo por isso Duration mais adequada para determinação de tempos de máquina (</a:t>
            </a:r>
            <a:r>
              <a:rPr lang="pt-PT" sz="1600" i="1" smtClean="0"/>
              <a:t>machine time</a:t>
            </a:r>
            <a:r>
              <a:rPr lang="pt-PT" sz="1600" smtClean="0"/>
              <a:t>).</a:t>
            </a:r>
          </a:p>
          <a:p>
            <a:endParaRPr lang="pt-PT" sz="1600" smtClean="0"/>
          </a:p>
          <a:p>
            <a:pPr>
              <a:spcAft>
                <a:spcPts val="600"/>
              </a:spcAft>
            </a:pPr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Vejamos alguns exemplos usando a classe </a:t>
            </a:r>
            <a:r>
              <a:rPr lang="pt-PT" sz="1600" b="1" smtClean="0">
                <a:solidFill>
                  <a:srgbClr val="0070C0"/>
                </a:solidFill>
              </a:rPr>
              <a:t>Period</a:t>
            </a:r>
            <a:r>
              <a:rPr lang="pt-PT" sz="1600" smtClean="0"/>
              <a:t> e os seus métodos de classe e de instância, trabalhando inicialmente apenas com objetos do tipo </a:t>
            </a:r>
            <a:r>
              <a:rPr lang="pt-PT" sz="1600" b="1" smtClean="0">
                <a:solidFill>
                  <a:srgbClr val="0070C0"/>
                </a:solidFill>
              </a:rPr>
              <a:t>Period</a:t>
            </a:r>
            <a:r>
              <a:rPr lang="pt-PT" sz="1600" smtClean="0"/>
              <a:t>.</a:t>
            </a:r>
          </a:p>
          <a:p>
            <a:pPr>
              <a:tabLst>
                <a:tab pos="358775" algn="l"/>
              </a:tabLst>
            </a:pPr>
            <a:r>
              <a:rPr lang="pt-PT" sz="1600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Period per1 = Period.of(1, 2, 3);  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1 ano, dois meses e três dias 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System.out.println(per1);          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toString()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P1Y2M3D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System.out.println(per1.getYears() + " - " + per1.getMonths());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 – 2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Period per2 = per1.plusYears(10);  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dez anos mais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System.out.println(per2);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P11Y2M3D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Period per3 = per2.plusYears(10).minusMonths(1);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System.out.println(per3);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P21Y1M3D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>
              <a:tabLst>
                <a:tab pos="358775" algn="l"/>
              </a:tabLst>
            </a:pPr>
            <a:endParaRPr lang="pt-PT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endParaRPr lang="pt-PT" sz="1600" b="1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358775" algn="l"/>
              </a:tabLst>
            </a:pPr>
            <a:r>
              <a:rPr lang="pt-PT" sz="1600" b="1" smtClean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endParaRPr lang="pt-PT" sz="1600" b="1" smtClean="0"/>
          </a:p>
          <a:p>
            <a:endParaRPr lang="pt-PT" sz="1600" smtClean="0"/>
          </a:p>
          <a:p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Rectângulo 10"/>
          <p:cNvSpPr/>
          <p:nvPr/>
        </p:nvSpPr>
        <p:spPr>
          <a:xfrm>
            <a:off x="4214810" y="285728"/>
            <a:ext cx="216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Period &amp; Duration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002" y="1071546"/>
            <a:ext cx="864399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</a:t>
            </a:r>
            <a:r>
              <a:rPr lang="pt-PT" sz="1600" smtClean="0">
                <a:latin typeface="Source Sans Pro Semibold"/>
              </a:rPr>
              <a:t>  </a:t>
            </a:r>
            <a:r>
              <a:rPr lang="pt-PT" sz="1600" smtClean="0"/>
              <a:t>O método de classe </a:t>
            </a:r>
            <a:r>
              <a:rPr lang="pt-PT" sz="1600" b="1" smtClean="0">
                <a:solidFill>
                  <a:srgbClr val="C00000"/>
                </a:solidFill>
              </a:rPr>
              <a:t>between(LocalDate, LocalDate)</a:t>
            </a:r>
            <a:r>
              <a:rPr lang="pt-PT" sz="1600" smtClean="0"/>
              <a:t> permite-nos determinar qual o período de tempo passado entre duas datas locais. Mas existem alternativas.</a:t>
            </a:r>
          </a:p>
          <a:p>
            <a:r>
              <a:rPr lang="pt-PT" smtClean="0"/>
              <a:t> 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Nasci a 1955-03-21. Tempo até ao 1974-04-25? 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dataNascimento = LocalDate.of(1955,3,21);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dataRef = LocalDate.of(1974, 4, 25);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Period difTempo25 =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Period.between(dataNascimento, dataRef)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System.out.println(difTempo25);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P19Y1M4D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System.out.println(difTempo25.getYears() + 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           " - " + difTempo25.getMonths() +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		    " - " + difTempo25.getDays());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19 - 1 - 4</a:t>
            </a:r>
          </a:p>
          <a:p>
            <a:r>
              <a:rPr lang="pt-PT" b="1" smtClean="0"/>
              <a:t> </a:t>
            </a:r>
            <a:endParaRPr lang="pt-PT" smtClean="0"/>
          </a:p>
          <a:p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500034" y="4214818"/>
            <a:ext cx="84296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Nasci a 1955-03-21. Quantos dias vivi até hoje ?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dataNascimento = LocalDate.of(1955,3,21);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hoje = LocalDate.now();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Period difTempo = dataNascimento.until(hoje);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System.out.println(difTempo);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P60Y11M14D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out.println(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dataNascimento.until(hoje, ChronoUnit.DAYS)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22835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out.println("Dias: " + </a:t>
            </a:r>
          </a:p>
          <a:p>
            <a:pPr>
              <a:tabLst>
                <a:tab pos="358775" algn="l"/>
              </a:tabLst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			     </a:t>
            </a:r>
            <a:r>
              <a:rPr lang="en-US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ChronoUnit.DAYS.between(dataNascimento, hoje)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// 	// 22835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8596" y="1214422"/>
            <a:ext cx="850112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O método </a:t>
            </a:r>
            <a:r>
              <a:rPr lang="pt-PT" sz="1600" b="1" smtClean="0">
                <a:solidFill>
                  <a:srgbClr val="C00000"/>
                </a:solidFill>
              </a:rPr>
              <a:t>Period until(LocalDate)</a:t>
            </a:r>
            <a:r>
              <a:rPr lang="pt-PT" sz="1600" smtClean="0"/>
              <a:t>, método de instância da classe </a:t>
            </a:r>
            <a:r>
              <a:rPr lang="pt-PT" sz="1600" b="1" smtClean="0">
                <a:solidFill>
                  <a:srgbClr val="0070C0"/>
                </a:solidFill>
              </a:rPr>
              <a:t>LocalDate</a:t>
            </a:r>
            <a:r>
              <a:rPr lang="pt-PT" sz="1600" smtClean="0"/>
              <a:t>, trata duas datas e realiza o mesmo que o método de classe </a:t>
            </a:r>
            <a:r>
              <a:rPr lang="pt-PT" sz="1600" b="1" smtClean="0">
                <a:solidFill>
                  <a:srgbClr val="C00000"/>
                </a:solidFill>
              </a:rPr>
              <a:t>Period.between()</a:t>
            </a:r>
            <a:r>
              <a:rPr lang="pt-PT" sz="1600" smtClean="0"/>
              <a:t>, cf. os exemplos:  </a:t>
            </a:r>
          </a:p>
          <a:p>
            <a:r>
              <a:rPr lang="pt-PT" smtClean="0"/>
              <a:t> 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Nasci a 1955-03-21. Tempo até ao 1974-04-25? 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dataNascimento = LocalDate.of(1955,3,21);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LocalDate dataRef = LocalDate.of(1974, 4, 25);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Period difTempo25 =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dataNascimento.until(dataRef);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System.out.println(difTempo25);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P19Y1M4D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System.out.println(difTempo25.getYears() + 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                   " - " + difTempo25.getMonths() +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		    " - " + difTempo25.getDays());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19 - 1 - 4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428596" y="4500570"/>
            <a:ext cx="82153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Normalizações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Period deMeses = Period.ofMonths(23);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Period deMesesNorm =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deMeses.normalized();   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System.out.println(deMeses);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System.out.println(deMesesNorm);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P23M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P1Y11M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4214810" y="285728"/>
            <a:ext cx="216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Period &amp; Duration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28596" y="1142984"/>
            <a:ext cx="850112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mtClean="0"/>
              <a:t>A classe </a:t>
            </a:r>
            <a:r>
              <a:rPr lang="pt-PT" b="1" smtClean="0">
                <a:solidFill>
                  <a:srgbClr val="C00000"/>
                </a:solidFill>
              </a:rPr>
              <a:t>Duration</a:t>
            </a:r>
            <a:r>
              <a:rPr lang="pt-PT" smtClean="0"/>
              <a:t> representa uma quantidade de tempo medido usando horas, minutos, segundos e nanosegundos. É portanto semelhante a </a:t>
            </a:r>
            <a:r>
              <a:rPr lang="pt-PT" b="1" smtClean="0"/>
              <a:t>Period</a:t>
            </a:r>
            <a:r>
              <a:rPr lang="pt-PT" smtClean="0"/>
              <a:t> mas </a:t>
            </a:r>
            <a:r>
              <a:rPr lang="pt-PT" b="1" smtClean="0">
                <a:solidFill>
                  <a:srgbClr val="0070C0"/>
                </a:solidFill>
              </a:rPr>
              <a:t>trabalha com tempos</a:t>
            </a:r>
            <a:r>
              <a:rPr lang="pt-PT" smtClean="0"/>
              <a:t> e não com datas. Uma </a:t>
            </a:r>
            <a:r>
              <a:rPr lang="pt-PT" b="1" smtClean="0"/>
              <a:t>Duration</a:t>
            </a:r>
            <a:r>
              <a:rPr lang="pt-PT" smtClean="0"/>
              <a:t> pode ser positiva ou negativa cf. PT50S e PT-2M. </a:t>
            </a:r>
          </a:p>
          <a:p>
            <a:pPr algn="just"/>
            <a:r>
              <a:rPr lang="pt-PT" smtClean="0"/>
              <a:t>A classe </a:t>
            </a:r>
            <a:r>
              <a:rPr lang="pt-PT" b="1" smtClean="0"/>
              <a:t>Duration</a:t>
            </a:r>
            <a:r>
              <a:rPr lang="pt-PT" smtClean="0"/>
              <a:t> possui, como todas as outras, métodos </a:t>
            </a:r>
            <a:r>
              <a:rPr lang="pt-PT" b="1" smtClean="0">
                <a:solidFill>
                  <a:srgbClr val="C00000"/>
                </a:solidFill>
              </a:rPr>
              <a:t>ofXXX()</a:t>
            </a:r>
            <a:r>
              <a:rPr lang="pt-PT" smtClean="0"/>
              <a:t> que permitem criar instâncias a partir de várias unidades temporais e métodos plusX() e minusX() que permitem adicionar e subtrair diversas unidades temporais a uma </a:t>
            </a:r>
            <a:r>
              <a:rPr lang="pt-PT" b="1" smtClean="0"/>
              <a:t>Duration</a:t>
            </a:r>
            <a:r>
              <a:rPr lang="pt-PT" smtClean="0"/>
              <a:t>.</a:t>
            </a:r>
          </a:p>
          <a:p>
            <a:endParaRPr lang="pt-PT" smtClean="0"/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Duration d1 = Duration.ofSeconds(2000);	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d2 = Duration.ofHours(4);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d3 = Duration.ofDays(2);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System.out.println(d3);</a:t>
            </a:r>
            <a:endParaRPr lang="pt-PT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PT33M20S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PT4H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PT48H</a:t>
            </a:r>
          </a:p>
          <a:p>
            <a:endParaRPr lang="pt-PT"/>
          </a:p>
        </p:txBody>
      </p:sp>
      <p:sp>
        <p:nvSpPr>
          <p:cNvPr id="10" name="Rectângulo 9"/>
          <p:cNvSpPr/>
          <p:nvPr/>
        </p:nvSpPr>
        <p:spPr>
          <a:xfrm>
            <a:off x="4214810" y="285728"/>
            <a:ext cx="216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Period &amp; Duration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85720" y="1142984"/>
            <a:ext cx="864399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Vamos agora realizar alguma aritmética com durações usando as operações </a:t>
            </a:r>
            <a:r>
              <a:rPr lang="pt-PT" sz="1600" b="1" smtClean="0">
                <a:solidFill>
                  <a:srgbClr val="C00000"/>
                </a:solidFill>
              </a:rPr>
              <a:t>minus()</a:t>
            </a:r>
            <a:r>
              <a:rPr lang="pt-PT" sz="1600" smtClean="0"/>
              <a:t>, </a:t>
            </a:r>
            <a:r>
              <a:rPr lang="pt-PT" sz="1600" b="1" smtClean="0">
                <a:solidFill>
                  <a:srgbClr val="C00000"/>
                </a:solidFill>
              </a:rPr>
              <a:t>plus()</a:t>
            </a:r>
            <a:r>
              <a:rPr lang="pt-PT" sz="1600" smtClean="0"/>
              <a:t> e outras definidas em </a:t>
            </a:r>
            <a:r>
              <a:rPr lang="pt-PT" sz="1600" b="1" smtClean="0">
                <a:solidFill>
                  <a:srgbClr val="C00000"/>
                </a:solidFill>
              </a:rPr>
              <a:t>Duration</a:t>
            </a:r>
            <a:r>
              <a:rPr lang="pt-PT" sz="1600" smtClean="0"/>
              <a:t>.</a:t>
            </a:r>
            <a:endParaRPr lang="pt-PT" smtClean="0"/>
          </a:p>
          <a:p>
            <a:r>
              <a:rPr lang="pt-PT" b="1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Duration dura1 = Duration.ofSeconds(59);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dura2 = Duration.ofMinutes(-2);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System.out.println(dura1 + " ; " + dura2);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dura3 = dura1.plus(dura2);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System.out.println(dura3);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System.out.println(dura3.getSeconds());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 	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dura4 = dura1.minus(dura2);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System.out.println(dura4);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System.out.println(dura4.getSeconds());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System.out.println(dura4.multipliedBy(2).getSeconds());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System.out.println(dura4.dividedBy(2).getSeconds());</a:t>
            </a:r>
          </a:p>
          <a:p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resultados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PT59S ; PT-2M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PT-1M-1S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-61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PT2M59S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179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358</a:t>
            </a:r>
          </a:p>
          <a:p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89</a:t>
            </a:r>
          </a:p>
          <a:p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4214810" y="285728"/>
            <a:ext cx="216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Period &amp; Duration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57158" y="1071546"/>
            <a:ext cx="85011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mtClean="0">
                <a:latin typeface="Source Sans Pro Semibold"/>
              </a:rPr>
              <a:t>▶  </a:t>
            </a:r>
            <a:r>
              <a:rPr lang="pt-PT" smtClean="0"/>
              <a:t>Os métodos </a:t>
            </a:r>
            <a:r>
              <a:rPr lang="pt-PT" b="1" smtClean="0">
                <a:solidFill>
                  <a:srgbClr val="C00000"/>
                </a:solidFill>
              </a:rPr>
              <a:t>toX()</a:t>
            </a:r>
            <a:r>
              <a:rPr lang="pt-PT" smtClean="0"/>
              <a:t> permitem converter uma </a:t>
            </a:r>
            <a:r>
              <a:rPr lang="pt-PT" b="1" smtClean="0"/>
              <a:t>Duration</a:t>
            </a:r>
            <a:r>
              <a:rPr lang="pt-PT" smtClean="0"/>
              <a:t> numa dada unidade temporal adequada às operações que pretendemos realizar.</a:t>
            </a:r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Duration d1 = Duration.ofMinutes(200);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PT3H20M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d2 = Duration.ofHours(4);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d3 = d2.plusHours(d1.toHours()); 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despreza minutos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System.out.println(d3);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System.out.println(d3.toMinutes());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System.out.println(d3.toMillis());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resultados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PT3H20M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PT7H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420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25200000</a:t>
            </a:r>
          </a:p>
          <a:p>
            <a:endParaRPr lang="pt-PT" smtClean="0"/>
          </a:p>
          <a:p>
            <a:r>
              <a:rPr lang="pt-PT" smtClean="0">
                <a:latin typeface="Source Sans Pro Semibold"/>
              </a:rPr>
              <a:t>▶   </a:t>
            </a:r>
            <a:r>
              <a:rPr lang="pt-PT" smtClean="0"/>
              <a:t>As instâncias de </a:t>
            </a:r>
            <a:r>
              <a:rPr lang="pt-PT" b="1" smtClean="0"/>
              <a:t>Duration</a:t>
            </a:r>
            <a:r>
              <a:rPr lang="pt-PT" smtClean="0"/>
              <a:t> são muitas das vezes criadas a partir de cálculos temporais usando outras classes. </a:t>
            </a:r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LocalTime lt1 = LocalTime.of(14, 10);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LocalTime lt2 = LocalTime.of(18, 30);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aulas = 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Duration.between(lt1, lt2)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System.out.println(aulas);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PT4H20M</a:t>
            </a:r>
          </a:p>
        </p:txBody>
      </p:sp>
      <p:sp>
        <p:nvSpPr>
          <p:cNvPr id="12" name="Rectângulo 11"/>
          <p:cNvSpPr/>
          <p:nvPr/>
        </p:nvSpPr>
        <p:spPr>
          <a:xfrm>
            <a:off x="4214810" y="285728"/>
            <a:ext cx="2166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Period &amp; Duration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4643438" y="285728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Instant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28596" y="1142984"/>
            <a:ext cx="828680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</a:t>
            </a:r>
            <a:r>
              <a:rPr lang="pt-PT" sz="1600" smtClean="0">
                <a:latin typeface="Source Sans Pro Semibold"/>
              </a:rPr>
              <a:t>  </a:t>
            </a:r>
            <a:r>
              <a:rPr lang="pt-PT" sz="1600" smtClean="0"/>
              <a:t>A classe </a:t>
            </a:r>
            <a:r>
              <a:rPr lang="pt-PT" sz="1600" b="1" smtClean="0">
                <a:solidFill>
                  <a:srgbClr val="C00000"/>
                </a:solidFill>
              </a:rPr>
              <a:t>Instant</a:t>
            </a:r>
            <a:r>
              <a:rPr lang="pt-PT" sz="1600" smtClean="0"/>
              <a:t> representa registos temporais (</a:t>
            </a:r>
            <a:r>
              <a:rPr lang="pt-PT" sz="1600" i="1" smtClean="0"/>
              <a:t>timestamps</a:t>
            </a:r>
            <a:r>
              <a:rPr lang="pt-PT" sz="1600" smtClean="0"/>
              <a:t>) que contam em segundos e nanosegundos o tempo decorrido até à data e tempo atuais, desde o primeiro segundo de 1 de Janeiro de 1970, ou seja, desde 1970-01-01 00:00:00. Esta data de referência é também designada por </a:t>
            </a:r>
            <a:r>
              <a:rPr lang="pt-PT" sz="1600" b="1" smtClean="0">
                <a:solidFill>
                  <a:srgbClr val="0070C0"/>
                </a:solidFill>
              </a:rPr>
              <a:t>EPOCH</a:t>
            </a:r>
            <a:r>
              <a:rPr lang="pt-PT" sz="1600" smtClean="0"/>
              <a:t>. Todas as modernas linguagens de programação têm </a:t>
            </a:r>
            <a:r>
              <a:rPr lang="pt-PT" sz="1600" b="1" smtClean="0">
                <a:solidFill>
                  <a:srgbClr val="0070C0"/>
                </a:solidFill>
              </a:rPr>
              <a:t>EPOCH</a:t>
            </a:r>
            <a:r>
              <a:rPr lang="pt-PT" sz="1600" smtClean="0"/>
              <a:t> como referência para tempo máquina. A constante </a:t>
            </a:r>
            <a:r>
              <a:rPr lang="pt-PT" sz="1600" b="1" smtClean="0">
                <a:solidFill>
                  <a:srgbClr val="C00000"/>
                </a:solidFill>
              </a:rPr>
              <a:t>Instant.EPOCH</a:t>
            </a:r>
            <a:r>
              <a:rPr lang="pt-PT" sz="1600" smtClean="0"/>
              <a:t> referencia esta data.</a:t>
            </a:r>
          </a:p>
          <a:p>
            <a:pPr algn="just"/>
            <a:r>
              <a:rPr lang="pt-PT" sz="1600" smtClean="0"/>
              <a:t>Valores de Instant podem ser positivos ou negativos, conforme ocorram depois ou antes de Epoch, e seguem a especificação ISO-8601. </a:t>
            </a:r>
            <a:r>
              <a:rPr lang="pt-PT" sz="1600" b="1" smtClean="0">
                <a:solidFill>
                  <a:srgbClr val="0070C0"/>
                </a:solidFill>
              </a:rPr>
              <a:t>São fundamentalmente tempos máquina</a:t>
            </a:r>
            <a:r>
              <a:rPr lang="pt-PT" sz="1600" smtClean="0"/>
              <a:t>.</a:t>
            </a:r>
            <a:endParaRPr lang="pt-PT" smtClean="0"/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Instant inicio = Instant.EPOCH;	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System.out.println(inicio); 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data tempo de referência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1970-01-01T00:00:00Z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Instant agora = Instant.now();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System.out.println(agora);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2016-03-18T23:21:57.139Z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Instant tempo1 = agora.minusSeconds(2000);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System.out.println(tempo1);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2016-03-18T22:48:37.139Z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System.out.println(tempo1.isAfter(agora));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pt-PT" sz="140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pt-PT" sz="1400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Duration ateAgora = Duration.between(inicio, agora);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System.out.println(ateAgora);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PT405095H21M57.139S</a:t>
            </a:r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4643438" y="285728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Instant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8596" y="1285860"/>
            <a:ext cx="82868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Dado que a classe </a:t>
            </a:r>
            <a:r>
              <a:rPr lang="pt-PT" sz="1600" b="1" smtClean="0">
                <a:solidFill>
                  <a:srgbClr val="C00000"/>
                </a:solidFill>
              </a:rPr>
              <a:t>Instant</a:t>
            </a:r>
            <a:r>
              <a:rPr lang="pt-PT" sz="1600" smtClean="0"/>
              <a:t> tem por referência </a:t>
            </a:r>
            <a:r>
              <a:rPr lang="pt-PT" sz="1600" b="1" smtClean="0"/>
              <a:t>Epoch</a:t>
            </a:r>
            <a:r>
              <a:rPr lang="pt-PT" sz="1600" smtClean="0"/>
              <a:t>, possui alguns métodos particulares para realizar cálculos temporais e criar instantes particulares tendo por referência Epoch. Vejamos dois destes métodos num único exemplo:</a:t>
            </a:r>
            <a:endParaRPr lang="pt-PT" smtClean="0"/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Instant inst1 = Instant.ofEpochSecond(20000);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System.out.println(inst1);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System.out.println(inst1.toEpochMilli()); 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1970-01-01T05:33:20Z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// 20000000</a:t>
            </a:r>
          </a:p>
          <a:p>
            <a:endParaRPr lang="pt-PT" smtClean="0"/>
          </a:p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mtClean="0"/>
              <a:t>A classe </a:t>
            </a:r>
            <a:r>
              <a:rPr lang="pt-PT" b="1" smtClean="0">
                <a:solidFill>
                  <a:srgbClr val="C00000"/>
                </a:solidFill>
              </a:rPr>
              <a:t>Instant</a:t>
            </a:r>
            <a:r>
              <a:rPr lang="pt-PT" smtClean="0"/>
              <a:t> implementa as interfaces </a:t>
            </a:r>
            <a:r>
              <a:rPr lang="pt-PT" b="1" smtClean="0">
                <a:solidFill>
                  <a:srgbClr val="C00000"/>
                </a:solidFill>
              </a:rPr>
              <a:t>Temporal</a:t>
            </a:r>
            <a:r>
              <a:rPr lang="pt-PT" smtClean="0"/>
              <a:t> e </a:t>
            </a:r>
            <a:r>
              <a:rPr lang="pt-PT" b="1" smtClean="0">
                <a:solidFill>
                  <a:srgbClr val="C00000"/>
                </a:solidFill>
              </a:rPr>
              <a:t>TemporalAdjuster</a:t>
            </a:r>
            <a:r>
              <a:rPr lang="pt-PT" smtClean="0"/>
              <a:t> que referiremos posteriormente .</a:t>
            </a:r>
            <a:endParaRPr lang="pt-PT"/>
          </a:p>
        </p:txBody>
      </p:sp>
      <p:pic>
        <p:nvPicPr>
          <p:cNvPr id="13" name="Imagem 12" descr="TIME_MACHINE_HUM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4214818"/>
            <a:ext cx="4464875" cy="2143140"/>
          </a:xfrm>
          <a:prstGeom prst="rect">
            <a:avLst/>
          </a:prstGeom>
        </p:spPr>
      </p:pic>
      <p:pic>
        <p:nvPicPr>
          <p:cNvPr id="14" name="Imagem 13" descr="INSTANT, PERIOD, DURA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86380" y="4071942"/>
            <a:ext cx="3714776" cy="237801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57224" y="1142984"/>
          <a:ext cx="7072361" cy="2857519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393592"/>
                <a:gridCol w="520150"/>
                <a:gridCol w="520150"/>
                <a:gridCol w="461424"/>
                <a:gridCol w="569555"/>
                <a:gridCol w="573283"/>
                <a:gridCol w="602180"/>
                <a:gridCol w="2432027"/>
              </a:tblGrid>
              <a:tr h="365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/>
                        <a:t>Classe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/>
                        <a:t>Ano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/>
                        <a:t>Mes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/>
                        <a:t>Dia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/>
                        <a:t>Hora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/>
                        <a:t>Min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/>
                        <a:t>Nano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100"/>
                        <a:t>toString()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LocalDate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2016-03-08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LocalTime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10:21:33.234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LocalDateTime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2016-03-08T10:21:33.234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Period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P60Y11M14D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Duration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PT-1M-1S ; PT50S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Instant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pt-PT" sz="1100"/>
                        <a:t>2016-03-09T16:11:03.124Z</a:t>
                      </a:r>
                      <a:endParaRPr lang="pt-PT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MonthDay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03-09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Year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2016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YearMonth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2016-03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91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PT" sz="1100"/>
                        <a:t>Month</a:t>
                      </a:r>
                      <a:endParaRPr lang="pt-PT" sz="1100">
                        <a:latin typeface="Copperplate Gothic Bold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r>
                        <a:rPr lang="pt-PT" sz="1100">
                          <a:sym typeface="Wingdings 2"/>
                        </a:rPr>
                        <a:t>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ctr">
                        <a:spcAft>
                          <a:spcPts val="0"/>
                        </a:spcAft>
                      </a:pPr>
                      <a:endParaRPr lang="pt-PT" sz="11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100"/>
                        <a:t>MARCH</a:t>
                      </a:r>
                      <a:endParaRPr lang="pt-PT" sz="1100">
                        <a:latin typeface="Tahom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57158" y="4286256"/>
            <a:ext cx="8286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Como veremos a seguir, a classe </a:t>
            </a:r>
            <a:r>
              <a:rPr lang="pt-PT" sz="1600" b="1" smtClean="0">
                <a:solidFill>
                  <a:srgbClr val="C00000"/>
                </a:solidFill>
              </a:rPr>
              <a:t>ChronoField</a:t>
            </a:r>
            <a:r>
              <a:rPr lang="pt-PT" sz="1600" smtClean="0"/>
              <a:t> e o método </a:t>
            </a:r>
            <a:r>
              <a:rPr lang="pt-PT" sz="1600" b="1" smtClean="0">
                <a:solidFill>
                  <a:srgbClr val="C00000"/>
                </a:solidFill>
              </a:rPr>
              <a:t>isSupported()</a:t>
            </a:r>
            <a:r>
              <a:rPr lang="pt-PT" sz="1600" smtClean="0"/>
              <a:t> permitem-nos usar os campos apresentados na tabela anterior e outros menos óbvios com relativa segurança, depois de verificarmos se de facto estão definidos em tal objeto temporal. </a:t>
            </a:r>
            <a:endParaRPr lang="pt-PT" sz="1600"/>
          </a:p>
        </p:txBody>
      </p:sp>
      <p:sp>
        <p:nvSpPr>
          <p:cNvPr id="18" name="CaixaDeTexto 17"/>
          <p:cNvSpPr txBox="1"/>
          <p:nvPr/>
        </p:nvSpPr>
        <p:spPr>
          <a:xfrm>
            <a:off x="357158" y="5214950"/>
            <a:ext cx="85725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O tipo enumerado </a:t>
            </a:r>
            <a:r>
              <a:rPr lang="pt-PT" sz="1600" b="1" smtClean="0">
                <a:solidFill>
                  <a:srgbClr val="C00000"/>
                </a:solidFill>
              </a:rPr>
              <a:t>ChronoField</a:t>
            </a:r>
            <a:r>
              <a:rPr lang="pt-PT" sz="1600" smtClean="0"/>
              <a:t> (</a:t>
            </a:r>
            <a:r>
              <a:rPr lang="pt-PT" sz="1600" b="1" smtClean="0">
                <a:solidFill>
                  <a:srgbClr val="0070C0"/>
                </a:solidFill>
              </a:rPr>
              <a:t>import java.time.temporal.ChronoField;</a:t>
            </a:r>
            <a:r>
              <a:rPr lang="pt-PT" sz="1600" smtClean="0"/>
              <a:t>) fornece cerca de 30 constantes que referenciam os vários possíveis campos ou atributos das instâncias temporais, ou valores calculados a partir destes cf. Exemplo seguinte. </a:t>
            </a:r>
          </a:p>
          <a:p>
            <a:endParaRPr lang="pt-PT"/>
          </a:p>
        </p:txBody>
      </p:sp>
      <p:sp>
        <p:nvSpPr>
          <p:cNvPr id="19" name="Rectângulo 18"/>
          <p:cNvSpPr/>
          <p:nvPr/>
        </p:nvSpPr>
        <p:spPr>
          <a:xfrm>
            <a:off x="4357686" y="285728"/>
            <a:ext cx="385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Classes e Campos + ChronoField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ângulo 18"/>
          <p:cNvSpPr/>
          <p:nvPr/>
        </p:nvSpPr>
        <p:spPr>
          <a:xfrm>
            <a:off x="4643438" y="285728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Classes e Campos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28596" y="1142984"/>
            <a:ext cx="828680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 </a:t>
            </a:r>
            <a:r>
              <a:rPr lang="pt-PT" sz="1600" smtClean="0"/>
              <a:t>O uso de </a:t>
            </a:r>
            <a:r>
              <a:rPr lang="pt-PT" sz="1600" b="1" smtClean="0">
                <a:solidFill>
                  <a:srgbClr val="C00000"/>
                </a:solidFill>
              </a:rPr>
              <a:t>ChronoField</a:t>
            </a:r>
            <a:r>
              <a:rPr lang="pt-PT" sz="1600" smtClean="0"/>
              <a:t> generaliza a utilização de </a:t>
            </a:r>
            <a:r>
              <a:rPr lang="pt-PT" sz="1600" b="1" smtClean="0">
                <a:solidFill>
                  <a:srgbClr val="C00000"/>
                </a:solidFill>
              </a:rPr>
              <a:t>getXXX()</a:t>
            </a:r>
            <a:r>
              <a:rPr lang="pt-PT" sz="1600" smtClean="0"/>
              <a:t> específicos pois permite que métodos get(ChronoField cf) das várias classes possam ser usados para fazer </a:t>
            </a:r>
            <a:r>
              <a:rPr lang="pt-PT" sz="1600" i="1" smtClean="0"/>
              <a:t>get</a:t>
            </a:r>
            <a:r>
              <a:rPr lang="pt-PT" sz="1600" smtClean="0"/>
              <a:t> de campos identificados pelas constantes acima apresentadas. Vejamos um exemplo usando uma </a:t>
            </a:r>
            <a:r>
              <a:rPr lang="pt-PT" sz="1600" b="1" smtClean="0">
                <a:solidFill>
                  <a:srgbClr val="0070C0"/>
                </a:solidFill>
              </a:rPr>
              <a:t>LocalDateTime</a:t>
            </a:r>
            <a:r>
              <a:rPr lang="pt-PT" sz="1600" smtClean="0"/>
              <a:t> e os resultados que sintetizam o que dissemos anteriormente. </a:t>
            </a:r>
          </a:p>
          <a:p>
            <a:pPr algn="just"/>
            <a:endParaRPr lang="pt-PT" sz="1600" smtClean="0"/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LocalDateTime ldt = LocalDateTime.of(2016, 4, 25, 14, 25, 35, 235);  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acesso aos 7 atributos base de LocalDateTime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System.out.println(ldt.get(ChronoField.YEAR));  	System.out.println(ldt.get(ChronoField.MONTH_OF_YEAR));  	System.out.println(ldt.get(ChronoField.DAY_OF_MONTH)); 	System.out.println(ldt.get(ChronoField.HOUR_OF_DAY)); 	System.out.println(ldt.get(ChronoField.MINUTE_OF_HOUR)); 	System.out.println(ldt.get(ChronoField.SECOND_OF_MINUTE));  	System.out.println(ldt.get(ChronoField.NANO_OF_SECOND)); 	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outros valores que podem ser calculados   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System.out.println(ldt.get(ChronoField.MINUTE_OF_DAY)); 	System.out.println(ldt.get(ChronoField.MILLI_OF_DAY));   	System.out.println(ldt.get(ChronoField.HOUR_OF_AMPM)); 	System.out.println(ldt.get(ChronoField.ERA));</a:t>
            </a:r>
            <a:endParaRPr lang="pt-PT" sz="14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3734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Problemas dos “velhos tempos”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428596" y="128586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With Java 8, a new Date-Time API is introduced to cover the following drawbacks of old date-time API.</a:t>
            </a:r>
          </a:p>
          <a:p>
            <a:pPr algn="just"/>
            <a:endParaRPr lang="en-US" sz="160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b="1" smtClean="0">
                <a:latin typeface="Arial" pitchFamily="34" charset="0"/>
                <a:cs typeface="Arial" pitchFamily="34" charset="0"/>
              </a:rPr>
              <a:t>Not thread safe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− java.util.Date is not thread safe, thus developers have to deal with concurrency issue while using date. </a:t>
            </a:r>
            <a:r>
              <a:rPr lang="en-US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new date-time API is immutable and does not have setter methods.</a:t>
            </a:r>
          </a:p>
          <a:p>
            <a:pPr algn="just"/>
            <a:endParaRPr lang="en-US" sz="1600" b="1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b="1" smtClean="0">
                <a:latin typeface="Arial" pitchFamily="34" charset="0"/>
                <a:cs typeface="Arial" pitchFamily="34" charset="0"/>
              </a:rPr>
              <a:t>Poor design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− Default Date starts from 1900, month starts from 1, and day starts from 0, so no uniformity. The old API had less direct methods for date operations. </a:t>
            </a:r>
            <a:r>
              <a:rPr lang="en-US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new API provides numerous utility methods for such operations.</a:t>
            </a:r>
          </a:p>
          <a:p>
            <a:pPr algn="just"/>
            <a:endParaRPr lang="en-US" sz="1600" b="1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600" b="1" smtClean="0">
                <a:latin typeface="Arial" pitchFamily="34" charset="0"/>
                <a:cs typeface="Arial" pitchFamily="34" charset="0"/>
              </a:rPr>
              <a:t>Difficult time zone handling</a:t>
            </a:r>
            <a:r>
              <a:rPr lang="en-US" sz="1600" smtClean="0">
                <a:latin typeface="Arial" pitchFamily="34" charset="0"/>
                <a:cs typeface="Arial" pitchFamily="34" charset="0"/>
              </a:rPr>
              <a:t> − Developers had to write a lot of code to deal with timezone issues. </a:t>
            </a:r>
            <a:r>
              <a:rPr lang="en-US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The new API has been developed keeping domain-specific design in mind.</a:t>
            </a:r>
            <a:endParaRPr lang="en-US" sz="1600" b="1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m 10" descr="TIME_JAVA8_IMAG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504" y="2000240"/>
            <a:ext cx="3857988" cy="2714644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ângulo 18"/>
          <p:cNvSpPr/>
          <p:nvPr/>
        </p:nvSpPr>
        <p:spPr>
          <a:xfrm>
            <a:off x="4643438" y="285728"/>
            <a:ext cx="146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ChronoUnit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8596" y="1357298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b="1" smtClean="0">
                <a:solidFill>
                  <a:srgbClr val="C00000"/>
                </a:solidFill>
              </a:rPr>
              <a:t>ChonoUnit</a:t>
            </a:r>
            <a:r>
              <a:rPr lang="pt-PT" sz="1600" smtClean="0"/>
              <a:t> é em Java 8 um tipo enumerado do </a:t>
            </a:r>
            <a:r>
              <a:rPr lang="pt-PT" sz="1600" i="1" smtClean="0"/>
              <a:t>package</a:t>
            </a:r>
            <a:r>
              <a:rPr lang="pt-PT" sz="1600" smtClean="0"/>
              <a:t> java.time.temporal que serve de apoio às classes de java.time, possuindo as seguintes constantes: CENTURIES, DAYS, DECADES, ERAS, FOREVER, HALF_DAYS, HOURS, MICROS, MILLENNIA, MILLIS, MINUTES, MONTHS, NANOS, SECONDS, WEEKS, YEARS.</a:t>
            </a:r>
          </a:p>
          <a:p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 </a:t>
            </a:r>
            <a:r>
              <a:rPr lang="pt-PT" sz="1600" smtClean="0"/>
              <a:t>Adicionalmente, </a:t>
            </a:r>
            <a:r>
              <a:rPr lang="pt-PT" sz="1600" b="1" smtClean="0">
                <a:solidFill>
                  <a:srgbClr val="C00000"/>
                </a:solidFill>
              </a:rPr>
              <a:t>ChonoUnit</a:t>
            </a:r>
            <a:r>
              <a:rPr lang="pt-PT" sz="1600" smtClean="0"/>
              <a:t> é um enumerado que implementa a interface </a:t>
            </a:r>
            <a:r>
              <a:rPr lang="pt-PT" sz="1600" b="1" smtClean="0">
                <a:solidFill>
                  <a:srgbClr val="0070C0"/>
                </a:solidFill>
              </a:rPr>
              <a:t>TemporalUnit</a:t>
            </a:r>
            <a:r>
              <a:rPr lang="pt-PT" sz="1600" smtClean="0"/>
              <a:t>. Como veremos posteriormente, um tipo enumerado é um conjunto de constantes mas não só. A cada constante podemos adicionar atributos (que representam um mini-estado a ela associado) e métodos que podem ser invocados quando essa constante for selecionada. Digamos que associada a tal constante podemos ter a funcionalidade equivalente a uma instância de uma dada classe, que tem um estado interno e um conjunto de métodos invocáveis.</a:t>
            </a:r>
          </a:p>
          <a:p>
            <a:pPr algn="just"/>
            <a:endParaRPr lang="pt-PT" sz="1600" smtClean="0"/>
          </a:p>
          <a:p>
            <a:pPr algn="just"/>
            <a:r>
              <a:rPr lang="pt-PT" sz="1600" smtClean="0">
                <a:latin typeface="Source Sans Pro Semibold"/>
              </a:rPr>
              <a:t>▶ </a:t>
            </a:r>
            <a:r>
              <a:rPr lang="pt-PT" sz="1600" smtClean="0"/>
              <a:t>Por exemplo, a expressão </a:t>
            </a:r>
            <a:r>
              <a:rPr lang="pt-PT" sz="1600" b="1" smtClean="0">
                <a:solidFill>
                  <a:srgbClr val="0070C0"/>
                </a:solidFill>
              </a:rPr>
              <a:t>ChronoUnit.SECONDS</a:t>
            </a:r>
            <a:r>
              <a:rPr lang="pt-PT" sz="1600" smtClean="0"/>
              <a:t> representa a constante SECONDS do tipo enumerado. Se a esta constante estiverem associados métodos, então, depois de esta ser seleccionada no conjunto, todos esses métodos podem ser invocados. Como </a:t>
            </a:r>
            <a:r>
              <a:rPr lang="pt-PT" sz="1600" b="1" smtClean="0">
                <a:solidFill>
                  <a:srgbClr val="FF0000"/>
                </a:solidFill>
              </a:rPr>
              <a:t>ChonoUnit</a:t>
            </a:r>
            <a:r>
              <a:rPr lang="pt-PT" sz="1600" smtClean="0"/>
              <a:t> implementa a interface </a:t>
            </a:r>
            <a:r>
              <a:rPr lang="pt-PT" sz="1600" b="1" smtClean="0">
                <a:solidFill>
                  <a:srgbClr val="C00000"/>
                </a:solidFill>
              </a:rPr>
              <a:t>TemporalUnit</a:t>
            </a:r>
            <a:r>
              <a:rPr lang="pt-PT" sz="1600" smtClean="0"/>
              <a:t>, sendo aliás a única entidade que a implementa, então, associado a cada constante estão definidos um enorme conjunto de métodos que podem ser invocados e aplicados a cada constante de </a:t>
            </a:r>
            <a:r>
              <a:rPr lang="pt-PT" sz="1600" b="1" smtClean="0">
                <a:solidFill>
                  <a:srgbClr val="C00000"/>
                </a:solidFill>
              </a:rPr>
              <a:t>ChronoUnit</a:t>
            </a:r>
            <a:r>
              <a:rPr lang="pt-PT" sz="1600" smtClean="0"/>
              <a:t>.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ângulo 18"/>
          <p:cNvSpPr/>
          <p:nvPr/>
        </p:nvSpPr>
        <p:spPr>
          <a:xfrm>
            <a:off x="4643438" y="285728"/>
            <a:ext cx="146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ChronoUnit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28596" y="1142984"/>
            <a:ext cx="850112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smtClean="0"/>
              <a:t>O exemplo seguinte demonstra o que podemos fazer então com </a:t>
            </a:r>
            <a:r>
              <a:rPr lang="pt-PT" sz="1600" b="1" smtClean="0">
                <a:solidFill>
                  <a:srgbClr val="C00000"/>
                </a:solidFill>
              </a:rPr>
              <a:t>ChronoUnit</a:t>
            </a:r>
            <a:r>
              <a:rPr lang="pt-PT" sz="1600" smtClean="0"/>
              <a:t>, suas constantes e métodos associados.</a:t>
            </a:r>
          </a:p>
          <a:p>
            <a:endParaRPr lang="pt-PT" smtClean="0"/>
          </a:p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LocalTime lt1 = LocalTime.now();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LocalTime lt2 = lt1.plusMinutes(30);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System.out.println(lt1);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System.out.println(lt2);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 difSegundos = ChronoUnit.SECONDS.between(lt1, lt2);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long difMinutos = ChronoUnit.MINUTES.between(lt1, lt2);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System.out.println(difSegundos);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System.out.println(difMinutos);</a:t>
            </a:r>
          </a:p>
          <a:p>
            <a:pPr lvl="1"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resultados</a:t>
            </a:r>
          </a:p>
          <a:p>
            <a:pPr lvl="1"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01:06:12.994</a:t>
            </a:r>
          </a:p>
          <a:p>
            <a:pPr lvl="1"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01:36:12.994</a:t>
            </a:r>
          </a:p>
          <a:p>
            <a:pPr lvl="1"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1800</a:t>
            </a:r>
          </a:p>
          <a:p>
            <a:pPr lvl="1"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  <a:p>
            <a:pPr lvl="1">
              <a:tabLst>
                <a:tab pos="358775" algn="l"/>
              </a:tabLst>
            </a:pPr>
            <a:endParaRPr lang="pt-PT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PT" sz="1600" smtClean="0"/>
              <a:t>Como se pode verificar pela análise do código, quando selecionamos ChronoUnit.SECONDS, podemos sobre esta constante invocar, por exemplo, o método </a:t>
            </a:r>
            <a:r>
              <a:rPr lang="pt-PT" sz="1600" b="1" smtClean="0">
                <a:solidFill>
                  <a:srgbClr val="0070C0"/>
                </a:solidFill>
              </a:rPr>
              <a:t>between(Temporal, Temporal)</a:t>
            </a:r>
            <a:r>
              <a:rPr lang="pt-PT" sz="1600" smtClean="0"/>
              <a:t> que aceita como parâmetros duas instâncias de LocalTime. </a:t>
            </a:r>
          </a:p>
          <a:p>
            <a:pPr algn="just"/>
            <a:r>
              <a:rPr lang="pt-PT" sz="1600" smtClean="0"/>
              <a:t>É o código específico do método </a:t>
            </a:r>
            <a:r>
              <a:rPr lang="pt-PT" sz="1600" b="1" smtClean="0">
                <a:solidFill>
                  <a:srgbClr val="0070C0"/>
                </a:solidFill>
              </a:rPr>
              <a:t>between(Temporal, Temporal)</a:t>
            </a:r>
            <a:r>
              <a:rPr lang="pt-PT" sz="1600" smtClean="0"/>
              <a:t> que está associado à constante </a:t>
            </a:r>
            <a:r>
              <a:rPr lang="pt-PT" sz="1600" b="1" smtClean="0">
                <a:solidFill>
                  <a:srgbClr val="C00000"/>
                </a:solidFill>
              </a:rPr>
              <a:t>ChronoUnit.SECONDS</a:t>
            </a:r>
            <a:r>
              <a:rPr lang="pt-PT" sz="1600" smtClean="0"/>
              <a:t> que é executado e produz o resultado, que é um </a:t>
            </a:r>
            <a:r>
              <a:rPr lang="pt-PT" sz="1600" b="1" smtClean="0">
                <a:solidFill>
                  <a:srgbClr val="0070C0"/>
                </a:solidFill>
              </a:rPr>
              <a:t>long</a:t>
            </a:r>
            <a:r>
              <a:rPr lang="pt-PT" sz="1600" smtClean="0"/>
              <a:t> que representa a diferença em segundos.</a:t>
            </a:r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0975" algn="l"/>
              </a:tabLst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ângulo 18"/>
          <p:cNvSpPr/>
          <p:nvPr/>
        </p:nvSpPr>
        <p:spPr>
          <a:xfrm>
            <a:off x="4643438" y="285728"/>
            <a:ext cx="146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ChronoUnit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142984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600" smtClean="0"/>
              <a:t>As constantes de </a:t>
            </a:r>
            <a:r>
              <a:rPr lang="pt-PT" sz="1600" b="1" smtClean="0">
                <a:solidFill>
                  <a:srgbClr val="C00000"/>
                </a:solidFill>
              </a:rPr>
              <a:t>ChronoUnit</a:t>
            </a:r>
            <a:r>
              <a:rPr lang="pt-PT" sz="1600" smtClean="0"/>
              <a:t> são muito úteis quando usadas como parâmetros de certos métodos que aceitam uma </a:t>
            </a:r>
            <a:r>
              <a:rPr lang="pt-PT" sz="1600" b="1" smtClean="0">
                <a:solidFill>
                  <a:srgbClr val="C00000"/>
                </a:solidFill>
              </a:rPr>
              <a:t>TemporalUnit</a:t>
            </a:r>
            <a:r>
              <a:rPr lang="pt-PT" sz="1600" smtClean="0"/>
              <a:t>,  pois tornam-nos muito flexíveis. Vejamos exemplos:   </a:t>
            </a:r>
            <a:endParaRPr lang="pt-PT" sz="1600"/>
          </a:p>
        </p:txBody>
      </p:sp>
      <p:sp>
        <p:nvSpPr>
          <p:cNvPr id="14" name="CaixaDeTexto 13"/>
          <p:cNvSpPr txBox="1"/>
          <p:nvPr/>
        </p:nvSpPr>
        <p:spPr>
          <a:xfrm>
            <a:off x="428596" y="1857364"/>
            <a:ext cx="84296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8775" algn="l"/>
              </a:tabLst>
            </a:pPr>
            <a:r>
              <a:rPr lang="pt-PT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LocalDateTime ldt1 = LocalDateTime.now();	System.out.println(ldt1); 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LocalDateTime ldt2 = ldt1.minus(10, ChronoUnit.DAYS);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System.out.println(ldt2);  	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LocalDateTime ldt3 = ldt1.plus(2, ChronoUnit.YEARS); 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	System.out.println(ldt3);	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resultados	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2016-03-19T18:11:40.550	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2016-03-09T18:11:40.550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2018-03-19T18:11:40.550</a:t>
            </a:r>
          </a:p>
          <a:p>
            <a:pPr>
              <a:tabLst>
                <a:tab pos="358775" algn="l"/>
              </a:tabLst>
            </a:pPr>
            <a:endParaRPr lang="pt-PT" sz="1400" b="1" smtClean="0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smtClean="0"/>
              <a:t>	</a:t>
            </a:r>
            <a:r>
              <a:rPr lang="pt-PT" sz="1400" smtClean="0">
                <a:latin typeface="Courier New" pitchFamily="49" charset="0"/>
                <a:cs typeface="Courier New" pitchFamily="49" charset="0"/>
              </a:rPr>
              <a:t>LocalTime lt1 = LocalTime.of(22, 12, 35);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System.out.println(lt1);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LocalTime lt2 = lt1.plusMinutes(20);  // lt1 + 20m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System.out.println(lt2);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pt-PT" sz="14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LocalTime lt3 = lt1.plus(20, ChronoUnit.MINUTES); // lt1 + 20m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  	System.out.println(lt3);</a:t>
            </a:r>
          </a:p>
          <a:p>
            <a:pPr>
              <a:tabLst>
                <a:tab pos="358775" algn="l"/>
              </a:tabLst>
            </a:pPr>
            <a:r>
              <a:rPr lang="pt-PT" sz="14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// resultados</a:t>
            </a:r>
            <a:endParaRPr lang="pt-PT" sz="140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8775" algn="l"/>
              </a:tabLst>
            </a:pPr>
            <a:r>
              <a:rPr lang="pt-PT" sz="1400" b="1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22:12:35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22:32:35</a:t>
            </a:r>
          </a:p>
          <a:p>
            <a:pPr>
              <a:tabLst>
                <a:tab pos="358775" algn="l"/>
              </a:tabLst>
            </a:pPr>
            <a:r>
              <a:rPr lang="pt-PT" sz="1400" b="1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	22:32:35</a:t>
            </a:r>
            <a:endParaRPr lang="pt-PT" sz="1400" b="1">
              <a:solidFill>
                <a:schemeClr val="accent6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9" name="Imagem 8" descr="API_TIM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24" y="1142984"/>
            <a:ext cx="7372644" cy="5026505"/>
          </a:xfrm>
          <a:prstGeom prst="rect">
            <a:avLst/>
          </a:prstGeom>
        </p:spPr>
      </p:pic>
      <p:sp>
        <p:nvSpPr>
          <p:cNvPr id="10" name="Rectângulo 9"/>
          <p:cNvSpPr/>
          <p:nvPr/>
        </p:nvSpPr>
        <p:spPr>
          <a:xfrm>
            <a:off x="3500430" y="4714884"/>
            <a:ext cx="1643074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ctângulo 10"/>
          <p:cNvSpPr/>
          <p:nvPr/>
        </p:nvSpPr>
        <p:spPr>
          <a:xfrm>
            <a:off x="6143636" y="3643314"/>
            <a:ext cx="1643074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4857752" y="1714488"/>
            <a:ext cx="1643074" cy="500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ângulo 12"/>
          <p:cNvSpPr/>
          <p:nvPr/>
        </p:nvSpPr>
        <p:spPr>
          <a:xfrm>
            <a:off x="6215074" y="5500702"/>
            <a:ext cx="1071570" cy="571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285720" y="1142984"/>
            <a:ext cx="8725337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 Semibold"/>
                <a:ea typeface="Times New Roman" pitchFamily="18" charset="0"/>
                <a:cs typeface="Arial" pitchFamily="34" charset="0"/>
              </a:rPr>
              <a:t>▶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 Semibold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Vejamos alguns exemplos de métodos de classes já estudadas que têm nas suas </a:t>
            </a:r>
            <a:b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</a:b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assinaturas</a:t>
            </a:r>
            <a:r>
              <a:rPr lang="pt-PT" sz="160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nomes de interfaces de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java.time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</a:t>
            </a:r>
            <a:endParaRPr kumimoji="0" lang="pt-P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358775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LocalDate minus(TemporalAmount amountToSubtract);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58775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LocalTime until(Temporal endExclusive, TemporalUnit unit);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58775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LocalDateTime until(Temporal endExclusive, TemporalUnit unit);</a:t>
            </a:r>
            <a:endParaRPr kumimoji="0" lang="pt-PT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358775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LocalDate with(TemporalAdjuster ta);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 Semibold"/>
                <a:ea typeface="Times New Roman" pitchFamily="18" charset="0"/>
                <a:cs typeface="Arial" pitchFamily="34" charset="0"/>
              </a:rPr>
              <a:t>▶ 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Os identificadores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Courier New" pitchFamily="49" charset="0"/>
              </a:rPr>
              <a:t>Temporal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Courier New" pitchFamily="49" charset="0"/>
              </a:rPr>
              <a:t>TemporalUnit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Courier New" pitchFamily="49" charset="0"/>
              </a:rPr>
              <a:t>TemporalAmount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e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Courier New" pitchFamily="49" charset="0"/>
              </a:rPr>
              <a:t>TemporalAdjuster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são nomes de quatro das cinco interfaces do </a:t>
            </a:r>
            <a:r>
              <a:rPr kumimoji="0" lang="pt-PT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package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java.time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160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 Semibold"/>
                <a:ea typeface="Times New Roman" pitchFamily="18" charset="0"/>
                <a:cs typeface="Arial" pitchFamily="34" charset="0"/>
              </a:rPr>
              <a:t>▶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 Semibold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Assim, quando um dado método solicita um parâmetro de um destes tipos, por exemplo, </a:t>
            </a:r>
            <a:r>
              <a:rPr kumimoji="0" lang="pt-PT" sz="16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ea typeface="Times New Roman" pitchFamily="18" charset="0"/>
                <a:cs typeface="Courier New" pitchFamily="49" charset="0"/>
              </a:rPr>
              <a:t>Temporal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</a:t>
            </a:r>
            <a:r>
              <a:rPr kumimoji="0" lang="pt-PT" sz="16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é muito importante sabermos que classes implementam tal interface pois assim sabemos que podemos passar </a:t>
            </a:r>
            <a:r>
              <a:rPr kumimoji="0" lang="pt-PT" sz="16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pt-PT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como parâmetro para tal método uma instância de tal classe.</a:t>
            </a:r>
            <a:endParaRPr kumimoji="0" lang="pt-PT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" name="Rectângulo 9"/>
          <p:cNvSpPr/>
          <p:nvPr/>
        </p:nvSpPr>
        <p:spPr>
          <a:xfrm>
            <a:off x="4214810" y="285728"/>
            <a:ext cx="400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Temporal (Unit, Amount, Adjuster)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57158" y="1071546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java.time.temporal.ChronoUnit;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import static java.lang.System.out;</a:t>
            </a:r>
          </a:p>
          <a:p>
            <a:endParaRPr lang="pt-PT" sz="1200" smtClean="0">
              <a:latin typeface="Courier New" pitchFamily="49" charset="0"/>
              <a:cs typeface="Courier New" pitchFamily="49" charset="0"/>
            </a:endParaRP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public class ChronoUnitValues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public static void main(String[] args) {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out.println(“ChronoUnit \tDateBased \tTimeBased \tDuration”);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out.println(“--------------------------------------------------------------------”);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for(ChronoUnit unit : </a:t>
            </a:r>
            <a:r>
              <a:rPr lang="pt-PT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ChronoUnit.values()</a:t>
            </a:r>
            <a:r>
              <a:rPr lang="pt-PT" sz="120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out.printf(“%10s \t %b \t\t %b \t\t %s %n”,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                  unit, unit.isDateBased(), unit.getDuration());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PT" sz="12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4500562" y="35716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</a:rPr>
              <a:t>Listar Units + Listar Fields, etc.</a:t>
            </a:r>
            <a:endParaRPr lang="pt-PT" b="1">
              <a:solidFill>
                <a:srgbClr val="0070C0"/>
              </a:solidFill>
            </a:endParaRPr>
          </a:p>
        </p:txBody>
      </p:sp>
      <p:pic>
        <p:nvPicPr>
          <p:cNvPr id="19" name="Imagem 18" descr="CHRONO_UNIT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8" y="3071810"/>
            <a:ext cx="6858048" cy="3337277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57158" y="328612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TemporalQueries e TemporalQuery&lt;R&gt;</a:t>
            </a:r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57158" y="1285860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Classes Auxiliares: Year, YearMonth e MonthDay</a:t>
            </a:r>
            <a:endParaRPr lang="pt-PT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8596" y="1928802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ZoneId, ZonedDateTime e ZoneOffset</a:t>
            </a:r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57158" y="2571744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Temporal Adjusters</a:t>
            </a:r>
            <a:endParaRPr lang="pt-PT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158" y="3929066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chemeClr val="accent5">
                    <a:lumMod val="75000"/>
                  </a:schemeClr>
                </a:solidFill>
                <a:latin typeface="Arial Rounded MT Bold" pitchFamily="34" charset="0"/>
              </a:rPr>
              <a:t>Formatação e Parsing</a:t>
            </a:r>
            <a:endParaRPr lang="pt-PT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357158" y="4572008"/>
            <a:ext cx="842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Outros calendários: classe Chronology</a:t>
            </a:r>
            <a:endParaRPr lang="pt-P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500562" y="357166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</a:rPr>
              <a:t>EM SEGUIDA … </a:t>
            </a:r>
            <a:endParaRPr lang="pt-PT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pic>
        <p:nvPicPr>
          <p:cNvPr id="11" name="Imagem 10" descr="toptal-blog-JAVATI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5206" y="357166"/>
            <a:ext cx="1643074" cy="1640511"/>
          </a:xfrm>
          <a:prstGeom prst="rect">
            <a:avLst/>
          </a:prstGeom>
        </p:spPr>
      </p:pic>
      <p:sp>
        <p:nvSpPr>
          <p:cNvPr id="12" name="Rectângulo 11"/>
          <p:cNvSpPr/>
          <p:nvPr/>
        </p:nvSpPr>
        <p:spPr>
          <a:xfrm>
            <a:off x="4214810" y="285728"/>
            <a:ext cx="178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API Date-Time</a:t>
            </a:r>
            <a:endParaRPr lang="pt-PT">
              <a:solidFill>
                <a:srgbClr val="0070C0"/>
              </a:solidFill>
            </a:endParaRPr>
          </a:p>
        </p:txBody>
      </p:sp>
      <p:pic>
        <p:nvPicPr>
          <p:cNvPr id="13" name="Imagem 12" descr="NEW_DATE_TIME_API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786" y="1142984"/>
            <a:ext cx="6076950" cy="377190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285720" y="5214950"/>
            <a:ext cx="8715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n"/>
            </a:pPr>
            <a:r>
              <a:rPr lang="pt-PT" smtClean="0">
                <a:solidFill>
                  <a:srgbClr val="0070C0"/>
                </a:solidFill>
                <a:sym typeface="Wingdings"/>
              </a:rPr>
              <a:t> </a:t>
            </a:r>
            <a:r>
              <a:rPr lang="pt-PT" smtClean="0">
                <a:sym typeface="Wingdings"/>
              </a:rPr>
              <a:t>As novas classes principais são: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  <a:sym typeface="Wingdings"/>
              </a:rPr>
              <a:t>LocalTime, LocalDate, ZonedDateTime, Period, Instant, Duration, ZoneID, ZoneOffset</a:t>
            </a:r>
            <a:r>
              <a:rPr lang="pt-PT" smtClean="0">
                <a:sym typeface="Wingdings"/>
              </a:rPr>
              <a:t>, etc.</a:t>
            </a:r>
          </a:p>
          <a:p>
            <a:r>
              <a:rPr lang="pt-PT" smtClean="0">
                <a:sym typeface="Wingdings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28596" y="1214422"/>
            <a:ext cx="8429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Symbol"/>
              </a:rPr>
              <a:t> </a:t>
            </a:r>
            <a:r>
              <a:rPr lang="pt-PT" smtClean="0"/>
              <a:t>A nova </a:t>
            </a:r>
            <a:r>
              <a:rPr lang="pt-PT" b="1" smtClean="0">
                <a:solidFill>
                  <a:srgbClr val="00B050"/>
                </a:solidFill>
              </a:rPr>
              <a:t>API Date-Time </a:t>
            </a:r>
            <a:r>
              <a:rPr lang="pt-PT" smtClean="0"/>
              <a:t>de Java 8 para datas, tempos, períodos, durações, instantes e fusos horários (JSR-310) está contida no </a:t>
            </a:r>
            <a:r>
              <a:rPr lang="pt-PT" i="1" smtClean="0"/>
              <a:t>package </a:t>
            </a:r>
            <a:r>
              <a:rPr lang="pt-PT" smtClean="0"/>
              <a:t>principal </a:t>
            </a:r>
            <a:r>
              <a:rPr lang="pt-PT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java.time</a:t>
            </a:r>
            <a:r>
              <a:rPr lang="pt-PT" smtClean="0"/>
              <a:t> e em quatro outros </a:t>
            </a:r>
            <a:r>
              <a:rPr lang="pt-PT" i="1" smtClean="0"/>
              <a:t>packages</a:t>
            </a:r>
            <a:r>
              <a:rPr lang="pt-PT" smtClean="0"/>
              <a:t> designados </a:t>
            </a:r>
            <a:r>
              <a:rPr lang="pt-PT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java.time.chrono</a:t>
            </a:r>
            <a:r>
              <a:rPr lang="pt-PT" smtClean="0"/>
              <a:t>, </a:t>
            </a:r>
            <a:r>
              <a:rPr lang="pt-PT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java.time.format</a:t>
            </a:r>
            <a:r>
              <a:rPr lang="pt-PT" smtClean="0"/>
              <a:t>, </a:t>
            </a:r>
            <a:r>
              <a:rPr lang="pt-PT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java.time.temporal </a:t>
            </a:r>
            <a:r>
              <a:rPr lang="pt-PT" smtClean="0"/>
              <a:t>e </a:t>
            </a:r>
            <a:r>
              <a:rPr lang="pt-PT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java.time.zone</a:t>
            </a:r>
            <a:r>
              <a:rPr lang="pt-PT" smtClean="0"/>
              <a:t> que apresentaremos em síntese, depois de introduzirmos alguns conceitos fundamentais.</a:t>
            </a:r>
          </a:p>
          <a:p>
            <a:endParaRPr lang="pt-PT" smtClean="0"/>
          </a:p>
          <a:p>
            <a:pPr algn="just"/>
            <a:r>
              <a:rPr lang="pt-PT" smtClean="0">
                <a:sym typeface="Symbol"/>
              </a:rPr>
              <a:t>  </a:t>
            </a:r>
            <a:r>
              <a:rPr lang="pt-PT" smtClean="0"/>
              <a:t>O </a:t>
            </a:r>
            <a:r>
              <a:rPr lang="pt-PT" i="1" smtClean="0"/>
              <a:t>package</a:t>
            </a:r>
            <a:r>
              <a:rPr lang="pt-PT" smtClean="0"/>
              <a:t> principal, </a:t>
            </a:r>
            <a:r>
              <a:rPr lang="pt-PT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java.time</a:t>
            </a:r>
            <a:r>
              <a:rPr lang="pt-PT" smtClean="0"/>
              <a:t>, é retrocompatível com as antigas classes de java.util, designadamente, </a:t>
            </a:r>
            <a:r>
              <a:rPr lang="pt-PT" b="1" smtClean="0"/>
              <a:t>Calendar</a:t>
            </a:r>
            <a:r>
              <a:rPr lang="pt-PT" smtClean="0"/>
              <a:t>, </a:t>
            </a:r>
            <a:r>
              <a:rPr lang="pt-PT" b="1" smtClean="0"/>
              <a:t>GregorianCalendar</a:t>
            </a:r>
            <a:r>
              <a:rPr lang="pt-PT" smtClean="0"/>
              <a:t>, </a:t>
            </a:r>
            <a:r>
              <a:rPr lang="pt-PT" b="1" smtClean="0"/>
              <a:t>Date</a:t>
            </a:r>
            <a:r>
              <a:rPr lang="pt-PT" smtClean="0"/>
              <a:t> e </a:t>
            </a:r>
            <a:r>
              <a:rPr lang="pt-PT" b="1" smtClean="0"/>
              <a:t>TimeZone</a:t>
            </a:r>
            <a:r>
              <a:rPr lang="pt-PT" smtClean="0"/>
              <a:t>, que são obsoletas. </a:t>
            </a:r>
          </a:p>
          <a:p>
            <a:endParaRPr lang="pt-PT" smtClean="0"/>
          </a:p>
          <a:p>
            <a:pPr>
              <a:buFont typeface="Symbol" pitchFamily="18" charset="2"/>
              <a:buChar char="·"/>
            </a:pPr>
            <a:r>
              <a:rPr lang="pt-PT" smtClean="0"/>
              <a:t> Só por si </a:t>
            </a:r>
            <a:r>
              <a:rPr lang="pt-PT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java.time</a:t>
            </a:r>
            <a:r>
              <a:rPr lang="pt-PT" smtClean="0"/>
              <a:t> propõe 15 novas classes distintas e muitos métodos de classe e de instância que vêm substituir as antigas classes para datas e tempos. Os utilizadores da biblioteca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Joda-Time</a:t>
            </a:r>
            <a:r>
              <a:rPr lang="pt-PT" smtClean="0"/>
              <a:t> são agora convidados a migrar para </a:t>
            </a:r>
            <a:r>
              <a:rPr lang="pt-PT" sz="1600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java.time</a:t>
            </a:r>
            <a:r>
              <a:rPr lang="pt-PT" smtClean="0"/>
              <a:t> (JSR-310). </a:t>
            </a:r>
          </a:p>
          <a:p>
            <a:pPr>
              <a:buFont typeface="Symbol" pitchFamily="18" charset="2"/>
              <a:buChar char="·"/>
            </a:pPr>
            <a:endParaRPr lang="pt-PT" smtClean="0"/>
          </a:p>
          <a:p>
            <a:r>
              <a:rPr lang="pt-PT" smtClean="0"/>
              <a:t> </a:t>
            </a:r>
            <a:r>
              <a:rPr lang="pt-PT" smtClean="0">
                <a:sym typeface="Symbol"/>
              </a:rPr>
              <a:t> </a:t>
            </a:r>
            <a:r>
              <a:rPr lang="pt-PT" smtClean="0"/>
              <a:t>Todas as instâncias destas classes e de todas as outras classes de java.time são </a:t>
            </a:r>
            <a:r>
              <a:rPr lang="pt-PT" b="1" smtClean="0"/>
              <a:t>objetos</a:t>
            </a:r>
            <a:r>
              <a:rPr lang="pt-PT" smtClean="0"/>
              <a:t> </a:t>
            </a:r>
            <a:r>
              <a:rPr lang="pt-PT" b="1" smtClean="0"/>
              <a:t>imutáveis</a:t>
            </a:r>
            <a:r>
              <a:rPr lang="pt-PT" smtClean="0"/>
              <a:t>, isto é, </a:t>
            </a:r>
            <a:r>
              <a:rPr lang="pt-PT" b="1" smtClean="0"/>
              <a:t>constantes</a:t>
            </a:r>
            <a:r>
              <a:rPr lang="pt-PT" smtClean="0"/>
              <a:t>. Qualquer operação sobre um destes objetos temporais dará como resultado uma nova instância da classe sem qualquer modificação do recetor.</a:t>
            </a:r>
          </a:p>
          <a:p>
            <a:r>
              <a:rPr lang="pt-PT" smtClean="0"/>
              <a:t>Estas classes não têm métodos set().</a:t>
            </a:r>
          </a:p>
        </p:txBody>
      </p:sp>
      <p:sp>
        <p:nvSpPr>
          <p:cNvPr id="12" name="Rectângulo 11"/>
          <p:cNvSpPr/>
          <p:nvPr/>
        </p:nvSpPr>
        <p:spPr>
          <a:xfrm>
            <a:off x="4214810" y="285728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package java.time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00034" y="1357298"/>
            <a:ext cx="84296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sym typeface="Symbol"/>
              </a:rPr>
              <a:t> </a:t>
            </a:r>
            <a:r>
              <a:rPr lang="pt-PT" smtClean="0"/>
              <a:t>É usado como formato standard para calendários o formato designado por sistema </a:t>
            </a:r>
            <a:r>
              <a:rPr lang="pt-PT" b="1" smtClean="0">
                <a:solidFill>
                  <a:srgbClr val="C00000"/>
                </a:solidFill>
              </a:rPr>
              <a:t>ISO-8601:2004</a:t>
            </a:r>
            <a:r>
              <a:rPr lang="pt-PT" smtClean="0"/>
              <a:t> para calendários, que é uma formalização proléptica do calendário Gregoriano designada por </a:t>
            </a:r>
            <a:r>
              <a:rPr lang="pt-PT" b="1" smtClean="0">
                <a:solidFill>
                  <a:schemeClr val="accent5">
                    <a:lumMod val="75000"/>
                  </a:schemeClr>
                </a:solidFill>
              </a:rPr>
              <a:t>Calendário Gregoriano Proléptico</a:t>
            </a:r>
            <a:r>
              <a:rPr lang="pt-PT" smtClean="0"/>
              <a:t>.</a:t>
            </a:r>
          </a:p>
          <a:p>
            <a:pPr algn="just"/>
            <a:endParaRPr lang="pt-PT" smtClean="0"/>
          </a:p>
          <a:p>
            <a:pPr algn="just"/>
            <a:r>
              <a:rPr lang="pt-PT" smtClean="0">
                <a:sym typeface="Symbol"/>
              </a:rPr>
              <a:t> </a:t>
            </a:r>
            <a:r>
              <a:rPr lang="pt-PT" smtClean="0"/>
              <a:t>Tal significa que este calendário é correto mesmo para anos anteriores à sua criação (Papa Gregório XIII em 1592) e trata bem o problema dos 10 dias que deixaram de existir na Terra na transição entre o calendário Juliano (Júlio César, 48 a.C.) e o calendário Gregoriano de 1592.</a:t>
            </a:r>
          </a:p>
          <a:p>
            <a:pPr algn="just"/>
            <a:endParaRPr lang="pt-PT" smtClean="0"/>
          </a:p>
          <a:p>
            <a:pPr algn="just"/>
            <a:r>
              <a:rPr lang="pt-PT" smtClean="0">
                <a:sym typeface="Symbol"/>
              </a:rPr>
              <a:t> </a:t>
            </a:r>
            <a:r>
              <a:rPr lang="pt-PT" smtClean="0"/>
              <a:t>Este é o formato de calendário usado atualmente em SQL, em JDBC e na maioria de outros sistemas de gestão de bases de dados. É um verdadeiro </a:t>
            </a:r>
            <a:r>
              <a:rPr lang="pt-PT" b="1" i="1" smtClean="0">
                <a:solidFill>
                  <a:srgbClr val="00B050"/>
                </a:solidFill>
              </a:rPr>
              <a:t>standard</a:t>
            </a:r>
            <a:r>
              <a:rPr lang="pt-PT" b="1" smtClean="0">
                <a:solidFill>
                  <a:srgbClr val="00B050"/>
                </a:solidFill>
              </a:rPr>
              <a:t> </a:t>
            </a:r>
            <a:r>
              <a:rPr lang="pt-PT" smtClean="0"/>
              <a:t>universal.</a:t>
            </a:r>
          </a:p>
          <a:p>
            <a:pPr algn="just"/>
            <a:endParaRPr lang="pt-PT" smtClean="0"/>
          </a:p>
          <a:p>
            <a:pPr algn="just"/>
            <a:r>
              <a:rPr lang="pt-PT" smtClean="0">
                <a:sym typeface="Symbol"/>
              </a:rPr>
              <a:t> </a:t>
            </a:r>
            <a:r>
              <a:rPr lang="pt-PT" smtClean="0"/>
              <a:t>São igualmente suportados múltiplos outros calendários menos comuns.</a:t>
            </a:r>
          </a:p>
          <a:p>
            <a:pPr algn="just"/>
            <a:endParaRPr lang="pt-PT" smtClean="0"/>
          </a:p>
          <a:p>
            <a:pPr algn="just"/>
            <a:r>
              <a:rPr lang="pt-PT" smtClean="0">
                <a:sym typeface="Symbol"/>
              </a:rPr>
              <a:t> </a:t>
            </a:r>
            <a:r>
              <a:rPr lang="pt-PT" smtClean="0"/>
              <a:t>As classes definidas neste </a:t>
            </a:r>
            <a:r>
              <a:rPr lang="pt-PT" i="1" smtClean="0"/>
              <a:t>package</a:t>
            </a:r>
            <a:r>
              <a:rPr lang="pt-PT" smtClean="0"/>
              <a:t> representam os principais conceitos relacionados com datas, tempos e quantidades de tempo, designadamente: </a:t>
            </a:r>
            <a:r>
              <a:rPr lang="pt-PT" smtClean="0">
                <a:solidFill>
                  <a:srgbClr val="FF0000"/>
                </a:solidFill>
              </a:rPr>
              <a:t>datas</a:t>
            </a:r>
            <a:r>
              <a:rPr lang="pt-PT" smtClean="0"/>
              <a:t>, </a:t>
            </a:r>
            <a:r>
              <a:rPr lang="pt-PT" smtClean="0">
                <a:solidFill>
                  <a:srgbClr val="FF0000"/>
                </a:solidFill>
              </a:rPr>
              <a:t>tempos</a:t>
            </a:r>
            <a:r>
              <a:rPr lang="pt-PT" smtClean="0"/>
              <a:t>, </a:t>
            </a:r>
            <a:r>
              <a:rPr lang="pt-PT" smtClean="0">
                <a:solidFill>
                  <a:srgbClr val="FF0000"/>
                </a:solidFill>
              </a:rPr>
              <a:t>períodos</a:t>
            </a:r>
            <a:r>
              <a:rPr lang="pt-PT" smtClean="0"/>
              <a:t>, </a:t>
            </a:r>
            <a:r>
              <a:rPr lang="pt-PT" smtClean="0">
                <a:solidFill>
                  <a:srgbClr val="FF0000"/>
                </a:solidFill>
              </a:rPr>
              <a:t>durações</a:t>
            </a:r>
            <a:r>
              <a:rPr lang="pt-PT" smtClean="0"/>
              <a:t> e </a:t>
            </a:r>
            <a:r>
              <a:rPr lang="pt-PT" smtClean="0">
                <a:solidFill>
                  <a:srgbClr val="FF0000"/>
                </a:solidFill>
              </a:rPr>
              <a:t>instantes</a:t>
            </a:r>
            <a:r>
              <a:rPr lang="pt-PT" smtClean="0"/>
              <a:t>, e ainda </a:t>
            </a:r>
            <a:r>
              <a:rPr lang="pt-PT" smtClean="0">
                <a:solidFill>
                  <a:srgbClr val="FF0000"/>
                </a:solidFill>
              </a:rPr>
              <a:t>zona horária ou fuso horário </a:t>
            </a:r>
            <a:r>
              <a:rPr lang="pt-PT" smtClean="0"/>
              <a:t>(</a:t>
            </a:r>
            <a:r>
              <a:rPr lang="pt-PT" b="1" i="1" smtClean="0"/>
              <a:t>timezone</a:t>
            </a:r>
            <a:r>
              <a:rPr lang="pt-PT" smtClean="0"/>
              <a:t>).</a:t>
            </a:r>
            <a:endParaRPr lang="pt-PT"/>
          </a:p>
        </p:txBody>
      </p:sp>
      <p:sp>
        <p:nvSpPr>
          <p:cNvPr id="12" name="Rectângulo 11"/>
          <p:cNvSpPr/>
          <p:nvPr/>
        </p:nvSpPr>
        <p:spPr>
          <a:xfrm>
            <a:off x="4214810" y="285728"/>
            <a:ext cx="220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package java.time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500034" y="1142984"/>
          <a:ext cx="8001056" cy="521297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3532476"/>
                <a:gridCol w="4468580"/>
              </a:tblGrid>
              <a:tr h="120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chemeClr val="bg1"/>
                          </a:solidFill>
                        </a:rPr>
                        <a:t>Packages Java 8 para Data e Tempo</a:t>
                      </a:r>
                      <a:endParaRPr lang="pt-PT" sz="100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000">
                          <a:solidFill>
                            <a:schemeClr val="bg1"/>
                          </a:solidFill>
                        </a:rPr>
                        <a:t>Descrição e Funcionalidade</a:t>
                      </a:r>
                      <a:endParaRPr lang="pt-PT" sz="1000">
                        <a:solidFill>
                          <a:schemeClr val="bg1"/>
                        </a:solidFill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/>
                </a:tc>
              </a:tr>
              <a:tr h="982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java.time</a:t>
                      </a:r>
                      <a:endParaRPr lang="pt-PT" sz="1400" b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smtClean="0"/>
                        <a:t>  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</a:t>
                      </a:r>
                      <a:r>
                        <a:rPr lang="pt-PT" sz="1000" b="1" i="1" smtClean="0"/>
                        <a:t>Representa </a:t>
                      </a:r>
                      <a:r>
                        <a:rPr lang="pt-PT" sz="1000" b="1" i="1"/>
                        <a:t>o núcleo fundamental da API geral para datas e tempos. </a:t>
                      </a:r>
                      <a:r>
                        <a:rPr lang="pt-PT" sz="1000" i="1"/>
                        <a:t>Inclui 15 classes para manipulação de datas, tempos, datas e tempos combinados, durações, períodos, instantes, clocks e fusos horários. Define dois tipos enumerados para os dias da semana e para os meses. Todas estas classes são baseadas no sistema de calendários definido pela norma ISO-8601. Todos os objetos criados por estas classes são imutáveis.</a:t>
                      </a:r>
                      <a:endParaRPr lang="pt-PT" sz="1000" i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/>
                </a:tc>
              </a:tr>
              <a:tr h="90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java.time.zone</a:t>
                      </a:r>
                      <a:endParaRPr lang="pt-PT" sz="1400" b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 anchor="ctr"/>
                </a:tc>
                <a:tc>
                  <a:txBody>
                    <a:bodyPr/>
                    <a:lstStyle/>
                    <a:p>
                      <a:pPr marL="71755" indent="-1270" algn="just">
                        <a:spcAft>
                          <a:spcPts val="0"/>
                        </a:spcAft>
                      </a:pPr>
                      <a:endParaRPr lang="pt-PT" sz="1000" i="1" smtClean="0"/>
                    </a:p>
                    <a:p>
                      <a:pPr marL="71755" indent="-1270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Este </a:t>
                      </a:r>
                      <a:r>
                        <a:rPr lang="pt-PT" sz="1000" i="1"/>
                        <a:t>package contém 4 classes e um tipo enumerado que suportam todas as questões mais complexas da utilização de fusos horários, designadamente regras de alteração da hora de verão ou inverno, etc. As classes de java.time </a:t>
                      </a:r>
                      <a:r>
                        <a:rPr lang="pt-PT" sz="1000" b="1" i="0"/>
                        <a:t>ZonedDateTime</a:t>
                      </a:r>
                      <a:r>
                        <a:rPr lang="pt-PT" sz="1000" i="1"/>
                        <a:t>, </a:t>
                      </a:r>
                      <a:r>
                        <a:rPr lang="pt-PT" sz="1000" b="1" i="0"/>
                        <a:t>ZoneId</a:t>
                      </a:r>
                      <a:r>
                        <a:rPr lang="pt-PT" sz="1000" i="1"/>
                        <a:t> e </a:t>
                      </a:r>
                      <a:r>
                        <a:rPr lang="pt-PT" sz="1000" b="1" i="0"/>
                        <a:t>ZoneOffset</a:t>
                      </a:r>
                      <a:r>
                        <a:rPr lang="pt-PT" sz="1000" i="1"/>
                        <a:t> são em geral suficientes para qualquer programador. Porém, para cálculos mais rigorosos este package oferece métodos suplementares. </a:t>
                      </a:r>
                      <a:endParaRPr lang="pt-PT" sz="1000" i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/>
                </a:tc>
              </a:tr>
              <a:tr h="8186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java.time.chrono</a:t>
                      </a:r>
                      <a:endParaRPr lang="pt-PT" sz="1400" b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Trata-se </a:t>
                      </a:r>
                      <a:r>
                        <a:rPr lang="pt-PT" sz="1000" i="1"/>
                        <a:t>de uma API genérica que suporta calendários que não satisfazem o formato ISO-8601. Permite mesmo a criação de novos calendários. O package especifica 6 interfaces, 4 enumerados e 11 classes. As classes implementam certos calendários muito especiais, tais como o calendário budista, cf. a classe </a:t>
                      </a:r>
                      <a:r>
                        <a:rPr lang="pt-PT" sz="1000" b="1" i="0"/>
                        <a:t>ThaiBudistChronology</a:t>
                      </a:r>
                      <a:r>
                        <a:rPr lang="pt-PT" sz="1000" i="1"/>
                        <a:t>, o japonês, cf. a classe JapaneseChronology, etc.  </a:t>
                      </a:r>
                      <a:endParaRPr lang="pt-PT" sz="1000" i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/>
                </a:tc>
              </a:tr>
              <a:tr h="409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java.time.format</a:t>
                      </a:r>
                      <a:endParaRPr lang="pt-PT" sz="1400" b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API de 3 classes e 4 tipos enumerados cujo objetivo é fornecer serviços de formatação </a:t>
                      </a:r>
                      <a:r>
                        <a:rPr lang="pt-PT" sz="1000" i="1"/>
                        <a:t>e parsing para datas e tempos. A classe </a:t>
                      </a:r>
                      <a:r>
                        <a:rPr lang="pt-PT" sz="1000" b="1" i="0"/>
                        <a:t>DateTimeFormatter</a:t>
                      </a:r>
                      <a:r>
                        <a:rPr lang="pt-PT" sz="1000" i="1"/>
                        <a:t> é a classe fundamental deste package.</a:t>
                      </a:r>
                      <a:endParaRPr lang="pt-PT" sz="1000" i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/>
                </a:tc>
              </a:tr>
              <a:tr h="15553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PT" sz="1400" b="1"/>
                        <a:t>java.time.temporal</a:t>
                      </a:r>
                      <a:endParaRPr lang="pt-PT" sz="1400" b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 anchor="ctr"/>
                </a:tc>
                <a:tc>
                  <a:txBody>
                    <a:bodyPr/>
                    <a:lstStyle/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Esta </a:t>
                      </a:r>
                      <a:r>
                        <a:rPr lang="pt-PT" sz="1000" i="1"/>
                        <a:t>API torna-se muito importante dado que oferece funcionalidade para se trabalhar com datas e tempos em termos dos seus campos (fields) e certas unidades de tempo (units), como anos, dias ou minutos.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Os </a:t>
                      </a:r>
                      <a:r>
                        <a:rPr lang="pt-PT" sz="1000" i="1"/>
                        <a:t>nomes dos campos mais comuns estão definidos no enumerado ChronoField.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Todas </a:t>
                      </a:r>
                      <a:r>
                        <a:rPr lang="pt-PT" sz="1000" i="1"/>
                        <a:t>as unidades de tempo implementam a interface TemporalUnit e as mais comuns, como DAYS, MONTHS, YEARS estão definidas em ChronoUnit. </a:t>
                      </a:r>
                    </a:p>
                    <a:p>
                      <a:pPr marL="71755" indent="-71755" algn="just">
                        <a:spcAft>
                          <a:spcPts val="0"/>
                        </a:spcAft>
                      </a:pPr>
                      <a:r>
                        <a:rPr lang="pt-PT" sz="1000" i="1" smtClean="0"/>
                        <a:t>  A </a:t>
                      </a:r>
                      <a:r>
                        <a:rPr lang="pt-PT" sz="1000" i="1"/>
                        <a:t>API oferece ainda serviços para ajustes temporais de datas e tempos, por exemplo, permitindo que nos possamos referir a datas e tempos como "a próxima quarta-feira", "o primeiro dia do mês", etc., usando a classe TemporalAdjusters.</a:t>
                      </a:r>
                      <a:endParaRPr lang="pt-PT" sz="1000" i="1">
                        <a:latin typeface="+mn-lt"/>
                        <a:ea typeface="Times New Roman"/>
                        <a:cs typeface="Arial" pitchFamily="34" charset="0"/>
                      </a:endParaRPr>
                    </a:p>
                  </a:txBody>
                  <a:tcPr marL="39098" marR="39098" marT="0" marB="0"/>
                </a:tc>
              </a:tr>
            </a:tbl>
          </a:graphicData>
        </a:graphic>
      </p:graphicFrame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ângulo 10"/>
          <p:cNvSpPr/>
          <p:nvPr/>
        </p:nvSpPr>
        <p:spPr>
          <a:xfrm>
            <a:off x="4214810" y="285728"/>
            <a:ext cx="2930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 e subpackages</a:t>
            </a:r>
            <a:endParaRPr lang="pt-PT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4"/>
          <p:cNvSpPr>
            <a:spLocks noChangeShapeType="1"/>
          </p:cNvSpPr>
          <p:nvPr/>
        </p:nvSpPr>
        <p:spPr bwMode="auto">
          <a:xfrm>
            <a:off x="323850" y="981075"/>
            <a:ext cx="8640763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0" name="Line 7"/>
          <p:cNvSpPr>
            <a:spLocks noChangeShapeType="1"/>
          </p:cNvSpPr>
          <p:nvPr/>
        </p:nvSpPr>
        <p:spPr bwMode="auto">
          <a:xfrm>
            <a:off x="3708400" y="188913"/>
            <a:ext cx="0" cy="79216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3924300" y="333375"/>
            <a:ext cx="482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PT" sz="2000">
              <a:solidFill>
                <a:srgbClr val="006699"/>
              </a:solidFill>
              <a:latin typeface="Arial Rounded MT Bold" pitchFamily="34" charset="0"/>
            </a:endParaRPr>
          </a:p>
        </p:txBody>
      </p:sp>
      <p:sp>
        <p:nvSpPr>
          <p:cNvPr id="26633" name="Text Box 10"/>
          <p:cNvSpPr txBox="1">
            <a:spLocks noChangeArrowheads="1"/>
          </p:cNvSpPr>
          <p:nvPr/>
        </p:nvSpPr>
        <p:spPr bwMode="auto">
          <a:xfrm>
            <a:off x="5219700" y="333375"/>
            <a:ext cx="367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solidFill>
                  <a:srgbClr val="006699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26634" name="Text Box 11"/>
          <p:cNvSpPr txBox="1">
            <a:spLocks noChangeArrowheads="1"/>
          </p:cNvSpPr>
          <p:nvPr/>
        </p:nvSpPr>
        <p:spPr bwMode="auto">
          <a:xfrm>
            <a:off x="4695825" y="5405438"/>
            <a:ext cx="1841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pic>
        <p:nvPicPr>
          <p:cNvPr id="15" name="Imagem 14" descr="DI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3286148" cy="611108"/>
          </a:xfrm>
          <a:prstGeom prst="rect">
            <a:avLst/>
          </a:prstGeom>
        </p:spPr>
      </p:pic>
      <p:pic>
        <p:nvPicPr>
          <p:cNvPr id="16" name="Imagem 15" descr="FAIXA_INFERI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648450"/>
            <a:ext cx="9144000" cy="209550"/>
          </a:xfrm>
          <a:prstGeom prst="rect">
            <a:avLst/>
          </a:prstGeom>
        </p:spPr>
      </p:pic>
      <p:sp>
        <p:nvSpPr>
          <p:cNvPr id="9" name="Rectângulo 8"/>
          <p:cNvSpPr/>
          <p:nvPr/>
        </p:nvSpPr>
        <p:spPr>
          <a:xfrm>
            <a:off x="4214810" y="285728"/>
            <a:ext cx="2777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smtClean="0">
                <a:solidFill>
                  <a:srgbClr val="0070C0"/>
                </a:solidFill>
                <a:latin typeface="Arial Rounded MT Bold" pitchFamily="34" charset="0"/>
              </a:rPr>
              <a:t>java.time - arquitectura</a:t>
            </a:r>
            <a:endParaRPr lang="pt-PT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57158" y="1285860"/>
            <a:ext cx="8572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mtClean="0"/>
              <a:t>As classes desenvolvidas no </a:t>
            </a:r>
            <a:r>
              <a:rPr lang="pt-PT" i="1" smtClean="0"/>
              <a:t>package</a:t>
            </a:r>
            <a:r>
              <a:rPr lang="pt-PT" smtClean="0"/>
              <a:t> java.time podem ser classificadas por grupos de funcionalidade, o que facilita a sua compreensão geral.</a:t>
            </a:r>
          </a:p>
          <a:p>
            <a:pPr algn="just"/>
            <a:r>
              <a:rPr lang="pt-PT" smtClean="0"/>
              <a:t> </a:t>
            </a:r>
          </a:p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mtClean="0"/>
              <a:t>Existem classes que criam objetos que representam datas e tempos, cf. </a:t>
            </a:r>
            <a:r>
              <a:rPr lang="pt-PT" b="1" smtClean="0">
                <a:solidFill>
                  <a:srgbClr val="C00000"/>
                </a:solidFill>
              </a:rPr>
              <a:t>LocalTime</a:t>
            </a:r>
            <a:r>
              <a:rPr lang="pt-PT" smtClean="0"/>
              <a:t>, </a:t>
            </a:r>
            <a:r>
              <a:rPr lang="pt-PT" b="1" smtClean="0">
                <a:solidFill>
                  <a:srgbClr val="C00000"/>
                </a:solidFill>
              </a:rPr>
              <a:t>LocalDate</a:t>
            </a:r>
            <a:r>
              <a:rPr lang="pt-PT" smtClean="0"/>
              <a:t>, </a:t>
            </a:r>
            <a:r>
              <a:rPr lang="pt-PT" b="1" smtClean="0">
                <a:solidFill>
                  <a:srgbClr val="C00000"/>
                </a:solidFill>
              </a:rPr>
              <a:t>LocalDateTime</a:t>
            </a:r>
            <a:r>
              <a:rPr lang="pt-PT" smtClean="0"/>
              <a:t>, e outras que representam componentes destas datas e tempos, como </a:t>
            </a:r>
            <a:r>
              <a:rPr lang="pt-PT" b="1" smtClean="0">
                <a:solidFill>
                  <a:srgbClr val="0070C0"/>
                </a:solidFill>
              </a:rPr>
              <a:t>Year</a:t>
            </a:r>
            <a:r>
              <a:rPr lang="pt-PT" smtClean="0"/>
              <a:t>, </a:t>
            </a:r>
            <a:r>
              <a:rPr lang="pt-PT" b="1" smtClean="0">
                <a:solidFill>
                  <a:srgbClr val="0070C0"/>
                </a:solidFill>
              </a:rPr>
              <a:t>Month</a:t>
            </a:r>
            <a:r>
              <a:rPr lang="pt-PT" smtClean="0"/>
              <a:t>, </a:t>
            </a:r>
            <a:r>
              <a:rPr lang="pt-PT" b="1" smtClean="0">
                <a:solidFill>
                  <a:srgbClr val="0070C0"/>
                </a:solidFill>
              </a:rPr>
              <a:t>YearMonth</a:t>
            </a:r>
            <a:r>
              <a:rPr lang="pt-PT" smtClean="0"/>
              <a:t> e </a:t>
            </a:r>
            <a:r>
              <a:rPr lang="pt-PT" b="1" smtClean="0">
                <a:solidFill>
                  <a:srgbClr val="0070C0"/>
                </a:solidFill>
              </a:rPr>
              <a:t>MonthDay</a:t>
            </a:r>
            <a:r>
              <a:rPr lang="pt-PT" smtClean="0"/>
              <a:t>.</a:t>
            </a:r>
          </a:p>
          <a:p>
            <a:pPr algn="just"/>
            <a:endParaRPr lang="pt-PT" smtClean="0"/>
          </a:p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mtClean="0"/>
              <a:t>As classes </a:t>
            </a:r>
            <a:r>
              <a:rPr lang="pt-PT" b="1" smtClean="0">
                <a:solidFill>
                  <a:srgbClr val="C00000"/>
                </a:solidFill>
              </a:rPr>
              <a:t>Period</a:t>
            </a:r>
            <a:r>
              <a:rPr lang="pt-PT" smtClean="0"/>
              <a:t> e </a:t>
            </a:r>
            <a:r>
              <a:rPr lang="pt-PT" b="1" smtClean="0">
                <a:solidFill>
                  <a:srgbClr val="C00000"/>
                </a:solidFill>
              </a:rPr>
              <a:t>Duration</a:t>
            </a:r>
            <a:r>
              <a:rPr lang="pt-PT" smtClean="0"/>
              <a:t> são duas classes relativamente importantes pois permitem-nos realizar cálculos relativos a quantidades de tempo passadas entre duas datas, dois tempos, etc., medidos nas mais diversas unidades temporais.</a:t>
            </a:r>
          </a:p>
          <a:p>
            <a:r>
              <a:rPr lang="pt-PT" smtClean="0"/>
              <a:t> </a:t>
            </a:r>
          </a:p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mtClean="0"/>
              <a:t>A classe </a:t>
            </a:r>
            <a:r>
              <a:rPr lang="pt-PT" b="1" smtClean="0"/>
              <a:t>Period</a:t>
            </a:r>
            <a:r>
              <a:rPr lang="pt-PT" smtClean="0"/>
              <a:t> usa valores baseados em datas, portanto contendo ano, mês e dia. A classe </a:t>
            </a:r>
            <a:r>
              <a:rPr lang="pt-PT" b="1" smtClean="0"/>
              <a:t>Duration</a:t>
            </a:r>
            <a:r>
              <a:rPr lang="pt-PT" smtClean="0"/>
              <a:t> usa nanosegundos como unidades básicas de tais cálculos, sendo por isso mais adequada para a determinação de tempos de máquinas (</a:t>
            </a:r>
            <a:r>
              <a:rPr lang="pt-PT" i="1" smtClean="0"/>
              <a:t>machine time</a:t>
            </a:r>
            <a:r>
              <a:rPr lang="pt-PT" smtClean="0"/>
              <a:t>), tal como a classe </a:t>
            </a:r>
            <a:r>
              <a:rPr lang="pt-PT" b="1" smtClean="0">
                <a:solidFill>
                  <a:srgbClr val="C00000"/>
                </a:solidFill>
              </a:rPr>
              <a:t>Instant</a:t>
            </a:r>
            <a:r>
              <a:rPr lang="pt-PT" smtClean="0"/>
              <a:t>. </a:t>
            </a:r>
          </a:p>
          <a:p>
            <a:pPr algn="just"/>
            <a:endParaRPr lang="pt-PT" smtClean="0"/>
          </a:p>
          <a:p>
            <a:pPr algn="just"/>
            <a:r>
              <a:rPr lang="pt-PT" smtClean="0">
                <a:latin typeface="Source Sans Pro Semibold"/>
              </a:rPr>
              <a:t>▶ </a:t>
            </a:r>
            <a:r>
              <a:rPr lang="pt-PT" smtClean="0">
                <a:latin typeface="Calibri" pitchFamily="34" charset="0"/>
                <a:cs typeface="Calibri" pitchFamily="34" charset="0"/>
              </a:rPr>
              <a:t>A arquitectura de </a:t>
            </a:r>
            <a:r>
              <a:rPr lang="pt-PT" b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java.time</a:t>
            </a:r>
            <a:r>
              <a:rPr lang="pt-PT" smtClean="0">
                <a:latin typeface="Calibri" pitchFamily="34" charset="0"/>
                <a:cs typeface="Calibri" pitchFamily="34" charset="0"/>
              </a:rPr>
              <a:t> é apresentada em seguida e deve ser sempre uma referência presente.</a:t>
            </a:r>
            <a:endParaRPr lang="pt-PT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4041</Words>
  <Application>Microsoft Office PowerPoint</Application>
  <PresentationFormat>Apresentação no Ecrã (4:3)</PresentationFormat>
  <Paragraphs>738</Paragraphs>
  <Slides>46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46</vt:i4>
      </vt:variant>
    </vt:vector>
  </HeadingPairs>
  <TitlesOfParts>
    <vt:vector size="47" baseType="lpstr">
      <vt:lpstr>Tema do Office</vt:lpstr>
      <vt:lpstr>Diapositivo 1</vt:lpstr>
      <vt:lpstr>Diapositivo 2</vt:lpstr>
      <vt:lpstr>Diapositivo 3</vt:lpstr>
      <vt:lpstr>Diapositivo 4</vt:lpstr>
      <vt:lpstr>Diapositivo 5</vt:lpstr>
      <vt:lpstr>Diapositivo 6</vt:lpstr>
      <vt:lpstr>Diapositivo 7</vt:lpstr>
      <vt:lpstr>Diapositivo 8</vt:lpstr>
      <vt:lpstr>Diapositivo 9</vt:lpstr>
      <vt:lpstr>Diapositivo 10</vt:lpstr>
      <vt:lpstr>Diapositivo 11</vt:lpstr>
      <vt:lpstr>Diapositivo 12</vt:lpstr>
      <vt:lpstr>Diapositivo 13</vt:lpstr>
      <vt:lpstr>Diapositivo 14</vt:lpstr>
      <vt:lpstr>Diapositivo 15</vt:lpstr>
      <vt:lpstr>Diapositivo 16</vt:lpstr>
      <vt:lpstr>Diapositivo 17</vt:lpstr>
      <vt:lpstr>Diapositivo 18</vt:lpstr>
      <vt:lpstr>Diapositivo 19</vt:lpstr>
      <vt:lpstr>Diapositivo 20</vt:lpstr>
      <vt:lpstr>Diapositivo 21</vt:lpstr>
      <vt:lpstr>Diapositivo 22</vt:lpstr>
      <vt:lpstr>Diapositivo 23</vt:lpstr>
      <vt:lpstr>Diapositivo 24</vt:lpstr>
      <vt:lpstr>Diapositivo 25</vt:lpstr>
      <vt:lpstr>Diapositivo 26</vt:lpstr>
      <vt:lpstr>Diapositivo 27</vt:lpstr>
      <vt:lpstr>Diapositivo 28</vt:lpstr>
      <vt:lpstr>Diapositivo 29</vt:lpstr>
      <vt:lpstr>Diapositivo 30</vt:lpstr>
      <vt:lpstr>Diapositivo 31</vt:lpstr>
      <vt:lpstr>Diapositivo 32</vt:lpstr>
      <vt:lpstr>Diapositivo 33</vt:lpstr>
      <vt:lpstr>Diapositivo 34</vt:lpstr>
      <vt:lpstr>Diapositivo 35</vt:lpstr>
      <vt:lpstr>Diapositivo 36</vt:lpstr>
      <vt:lpstr>Diapositivo 37</vt:lpstr>
      <vt:lpstr>Diapositivo 38</vt:lpstr>
      <vt:lpstr>Diapositivo 39</vt:lpstr>
      <vt:lpstr>Diapositivo 40</vt:lpstr>
      <vt:lpstr>Diapositivo 41</vt:lpstr>
      <vt:lpstr>Diapositivo 42</vt:lpstr>
      <vt:lpstr>Diapositivo 43</vt:lpstr>
      <vt:lpstr>Diapositivo 44</vt:lpstr>
      <vt:lpstr>Diapositivo 45</vt:lpstr>
      <vt:lpstr>Diapositivo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asus</dc:creator>
  <cp:lastModifiedBy>asus</cp:lastModifiedBy>
  <cp:revision>284</cp:revision>
  <dcterms:created xsi:type="dcterms:W3CDTF">2017-09-23T00:15:29Z</dcterms:created>
  <dcterms:modified xsi:type="dcterms:W3CDTF">2018-10-16T22:44:50Z</dcterms:modified>
</cp:coreProperties>
</file>