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" r:id="rId2"/>
    <p:sldId id="335" r:id="rId3"/>
    <p:sldId id="333" r:id="rId4"/>
    <p:sldId id="349" r:id="rId5"/>
    <p:sldId id="322" r:id="rId6"/>
    <p:sldId id="347" r:id="rId7"/>
    <p:sldId id="323" r:id="rId8"/>
    <p:sldId id="339" r:id="rId9"/>
    <p:sldId id="344" r:id="rId10"/>
    <p:sldId id="341" r:id="rId11"/>
    <p:sldId id="350" r:id="rId1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</p:clrMru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Estilo com Tema 1 - Destaqu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7CE84F3-28C3-443E-9E96-99CF82512B78}" styleName="Estilo Escuro 1 - Destaqu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Escuro 1 - Destaqu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23/10/2018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23/10/2018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23/10/2018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23/10/2018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23/10/2018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23/10/2018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23/10/2018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23/10/2018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23/10/2018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23/10/2018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23/10/2018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971E4-7420-47BB-8749-B9013D1536D3}" type="datetimeFigureOut">
              <a:rPr lang="pt-PT" smtClean="0"/>
              <a:pPr/>
              <a:t>23/10/2018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4000496" y="28572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 dirty="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dirty="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 dirty="0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pic>
        <p:nvPicPr>
          <p:cNvPr id="9" name="Imagem 8" descr="lambda-java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596" y="1285860"/>
            <a:ext cx="1314846" cy="1285884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3857620" y="214290"/>
            <a:ext cx="485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5">
                    <a:lumMod val="75000"/>
                  </a:schemeClr>
                </a:solidFill>
                <a:latin typeface="Arial Rounded MT Bold" pitchFamily="34" charset="0"/>
              </a:rPr>
              <a:t>Processamento de Dados com </a:t>
            </a:r>
            <a:r>
              <a:rPr lang="pt-PT" b="1" dirty="0" err="1" smtClean="0">
                <a:solidFill>
                  <a:schemeClr val="accent5">
                    <a:lumMod val="75000"/>
                  </a:schemeClr>
                </a:solidFill>
                <a:latin typeface="Arial Rounded MT Bold" pitchFamily="34" charset="0"/>
              </a:rPr>
              <a:t>Streams</a:t>
            </a:r>
            <a:r>
              <a:rPr lang="pt-PT" b="1" smtClean="0">
                <a:solidFill>
                  <a:schemeClr val="accent5">
                    <a:lumMod val="75000"/>
                  </a:schemeClr>
                </a:solidFill>
                <a:latin typeface="Arial Rounded MT Bold" pitchFamily="34" charset="0"/>
              </a:rPr>
              <a:t> de JAVA </a:t>
            </a:r>
            <a:endParaRPr lang="pt-PT" b="1">
              <a:solidFill>
                <a:schemeClr val="accent5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11" name="Imagem 10" descr="Java-8-Local-Date-Tim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43108" y="1142984"/>
            <a:ext cx="6015061" cy="4643470"/>
          </a:xfrm>
          <a:prstGeom prst="rect">
            <a:avLst/>
          </a:prstGeom>
        </p:spPr>
      </p:pic>
      <p:sp>
        <p:nvSpPr>
          <p:cNvPr id="12" name="Rectângulo 11"/>
          <p:cNvSpPr/>
          <p:nvPr/>
        </p:nvSpPr>
        <p:spPr>
          <a:xfrm>
            <a:off x="3428992" y="2071678"/>
            <a:ext cx="3071834" cy="214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428860" y="6000768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mtClean="0">
                <a:solidFill>
                  <a:srgbClr val="002060"/>
                </a:solidFill>
                <a:latin typeface="AcmeFont" pitchFamily="2" charset="0"/>
              </a:rPr>
              <a:t>EXERCÍCIOS PRÁTICOS I</a:t>
            </a:r>
            <a:endParaRPr lang="pt-PT">
              <a:solidFill>
                <a:srgbClr val="002060"/>
              </a:solidFill>
              <a:latin typeface="AcmeFont" pitchFamily="2" charset="0"/>
            </a:endParaRPr>
          </a:p>
        </p:txBody>
      </p:sp>
      <p:sp>
        <p:nvSpPr>
          <p:cNvPr id="17" name="Rectângulo 16"/>
          <p:cNvSpPr/>
          <p:nvPr/>
        </p:nvSpPr>
        <p:spPr>
          <a:xfrm>
            <a:off x="5429256" y="2428868"/>
            <a:ext cx="2643206" cy="3214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/>
          <p:cNvSpPr txBox="1"/>
          <p:nvPr/>
        </p:nvSpPr>
        <p:spPr>
          <a:xfrm>
            <a:off x="5500694" y="2500306"/>
            <a:ext cx="25003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chemeClr val="bg1">
                    <a:lumMod val="95000"/>
                  </a:schemeClr>
                </a:solidFill>
              </a:rPr>
              <a:t>LocalTime</a:t>
            </a:r>
          </a:p>
          <a:p>
            <a:r>
              <a:rPr lang="pt-PT" smtClean="0">
                <a:solidFill>
                  <a:schemeClr val="bg1">
                    <a:lumMod val="95000"/>
                  </a:schemeClr>
                </a:solidFill>
              </a:rPr>
              <a:t>LocalDate</a:t>
            </a:r>
          </a:p>
          <a:p>
            <a:r>
              <a:rPr lang="pt-PT" smtClean="0">
                <a:solidFill>
                  <a:schemeClr val="bg1">
                    <a:lumMod val="95000"/>
                  </a:schemeClr>
                </a:solidFill>
              </a:rPr>
              <a:t>LocalDateTime</a:t>
            </a:r>
          </a:p>
          <a:p>
            <a:r>
              <a:rPr lang="pt-PT" smtClean="0">
                <a:solidFill>
                  <a:schemeClr val="bg1">
                    <a:lumMod val="95000"/>
                  </a:schemeClr>
                </a:solidFill>
              </a:rPr>
              <a:t>Period, Duration</a:t>
            </a:r>
          </a:p>
          <a:p>
            <a:r>
              <a:rPr lang="pt-PT" smtClean="0">
                <a:solidFill>
                  <a:schemeClr val="bg1">
                    <a:lumMod val="95000"/>
                  </a:schemeClr>
                </a:solidFill>
              </a:rPr>
              <a:t>Instant</a:t>
            </a:r>
          </a:p>
          <a:p>
            <a:r>
              <a:rPr lang="pt-PT" smtClean="0">
                <a:solidFill>
                  <a:schemeClr val="bg1">
                    <a:lumMod val="95000"/>
                  </a:schemeClr>
                </a:solidFill>
              </a:rPr>
              <a:t>ZonedDateTime, ZoneId</a:t>
            </a:r>
          </a:p>
          <a:p>
            <a:r>
              <a:rPr lang="pt-PT" smtClean="0">
                <a:solidFill>
                  <a:schemeClr val="bg1">
                    <a:lumMod val="95000"/>
                  </a:schemeClr>
                </a:solidFill>
              </a:rPr>
              <a:t>ChronoUnit, ChronoField</a:t>
            </a:r>
          </a:p>
          <a:p>
            <a:r>
              <a:rPr lang="pt-PT" smtClean="0">
                <a:solidFill>
                  <a:schemeClr val="bg1">
                    <a:lumMod val="95000"/>
                  </a:schemeClr>
                </a:solidFill>
              </a:rPr>
              <a:t>IsoFields, WeekFields</a:t>
            </a:r>
          </a:p>
          <a:p>
            <a:r>
              <a:rPr lang="pt-PT" smtClean="0">
                <a:solidFill>
                  <a:schemeClr val="bg1">
                    <a:lumMod val="95000"/>
                  </a:schemeClr>
                </a:solidFill>
              </a:rPr>
              <a:t>TemporalAdjusters</a:t>
            </a:r>
          </a:p>
          <a:p>
            <a:r>
              <a:rPr lang="pt-PT" smtClean="0">
                <a:solidFill>
                  <a:schemeClr val="bg1">
                    <a:lumMod val="95000"/>
                  </a:schemeClr>
                </a:solidFill>
              </a:rPr>
              <a:t>TemporalAccessor</a:t>
            </a:r>
          </a:p>
          <a:p>
            <a:r>
              <a:rPr lang="pt-PT" smtClean="0">
                <a:solidFill>
                  <a:schemeClr val="bg1">
                    <a:lumMod val="95000"/>
                  </a:schemeClr>
                </a:solidFill>
              </a:rPr>
              <a:t>TemporalQuery&lt;T&gt;</a:t>
            </a:r>
          </a:p>
          <a:p>
            <a:endParaRPr lang="pt-PT" smtClean="0">
              <a:solidFill>
                <a:schemeClr val="bg1">
                  <a:lumMod val="95000"/>
                </a:schemeClr>
              </a:solidFill>
            </a:endParaRPr>
          </a:p>
          <a:p>
            <a:endParaRPr lang="pt-PT" smtClean="0">
              <a:solidFill>
                <a:schemeClr val="bg1">
                  <a:lumMod val="95000"/>
                </a:schemeClr>
              </a:solidFill>
            </a:endParaRPr>
          </a:p>
          <a:p>
            <a:endParaRPr lang="pt-PT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071934" y="35716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</a:rPr>
              <a:t>Date Time API: Exercícios</a:t>
            </a:r>
            <a:endParaRPr lang="pt-PT" sz="2000" b="1">
              <a:solidFill>
                <a:srgbClr val="0070C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28596" y="1071546"/>
            <a:ext cx="850112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</a:rPr>
              <a:t>31.- Dado um ficheiro de texto </a:t>
            </a:r>
            <a:r>
              <a:rPr lang="pt-PT" sz="1600" b="1" smtClean="0">
                <a:solidFill>
                  <a:srgbClr val="C00000"/>
                </a:solidFill>
                <a:latin typeface="Candara" pitchFamily="34" charset="0"/>
              </a:rPr>
              <a:t>transCaixa.txt</a:t>
            </a:r>
            <a:r>
              <a:rPr lang="pt-PT" sz="1600" smtClean="0">
                <a:latin typeface="Candara" pitchFamily="34" charset="0"/>
              </a:rPr>
              <a:t> contendo em cada linha o registo de uma transacção de caixa datada, no formato Nº de Transacção (Tddd), Nº de Caixa (dd), Valor em Euros (ddd.dd) e data (cf. DD:MM:AAAAThh:mm), separados por “/”, todas do ano de 2017, cf. os exemplos  </a:t>
            </a:r>
          </a:p>
          <a:p>
            <a:endParaRPr lang="pt-PT" sz="1600" smtClean="0">
              <a:latin typeface="Candara" pitchFamily="34" charset="0"/>
            </a:endParaRPr>
          </a:p>
          <a:p>
            <a:r>
              <a:rPr lang="pt-PT" sz="1600" smtClean="0">
                <a:latin typeface="Candara" pitchFamily="34" charset="0"/>
              </a:rPr>
              <a:t>	T148/29/37.28/6:11:2017T19:28</a:t>
            </a:r>
          </a:p>
          <a:p>
            <a:r>
              <a:rPr lang="pt-PT" sz="1600" smtClean="0">
                <a:latin typeface="Candara" pitchFamily="34" charset="0"/>
              </a:rPr>
              <a:t>	T951/9/30.6/5:10:2017T9:24</a:t>
            </a:r>
          </a:p>
          <a:p>
            <a:r>
              <a:rPr lang="pt-PT" sz="1600" smtClean="0">
                <a:latin typeface="Candara" pitchFamily="34" charset="0"/>
              </a:rPr>
              <a:t>	T216/7/69.69/1:1:2017T15:50</a:t>
            </a:r>
          </a:p>
          <a:p>
            <a:endParaRPr lang="pt-PT" sz="1600" smtClean="0">
              <a:latin typeface="Candara" pitchFamily="34" charset="0"/>
            </a:endParaRPr>
          </a:p>
          <a:p>
            <a:pPr algn="just"/>
            <a:r>
              <a:rPr lang="pt-PT" sz="1600" smtClean="0">
                <a:latin typeface="Candara" pitchFamily="34" charset="0"/>
              </a:rPr>
              <a:t>Crie uma classe </a:t>
            </a:r>
            <a:r>
              <a:rPr lang="pt-PT" sz="1600" b="1" smtClean="0">
                <a:solidFill>
                  <a:srgbClr val="C00000"/>
                </a:solidFill>
                <a:latin typeface="Candara" pitchFamily="34" charset="0"/>
              </a:rPr>
              <a:t>TransCaixa</a:t>
            </a:r>
            <a:r>
              <a:rPr lang="pt-PT" sz="1600" smtClean="0">
                <a:latin typeface="Candara" pitchFamily="34" charset="0"/>
              </a:rPr>
              <a:t> </a:t>
            </a:r>
            <a:r>
              <a:rPr lang="pt-PT" sz="1600" smtClean="0">
                <a:latin typeface="Candara" pitchFamily="34" charset="0"/>
              </a:rPr>
              <a:t>que represente cada uma destas transacções através dos atributos Nº de transacção, Nº de Caixa, Valor e Data e Hora local (</a:t>
            </a:r>
            <a:r>
              <a:rPr lang="pt-PT" sz="1600" b="1" smtClean="0">
                <a:latin typeface="Candara" pitchFamily="34" charset="0"/>
              </a:rPr>
              <a:t>LocalDateTime</a:t>
            </a:r>
            <a:r>
              <a:rPr lang="pt-PT" sz="1600" smtClean="0">
                <a:latin typeface="Candara" pitchFamily="34" charset="0"/>
              </a:rPr>
              <a:t>); Use métodos de classe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  <a:latin typeface="Candara" pitchFamily="34" charset="0"/>
              </a:rPr>
              <a:t>of()</a:t>
            </a:r>
            <a:r>
              <a:rPr lang="pt-PT" sz="1600" smtClean="0">
                <a:latin typeface="Candara" pitchFamily="34" charset="0"/>
              </a:rPr>
              <a:t> para criar as instâncias;</a:t>
            </a:r>
          </a:p>
          <a:p>
            <a:pPr marL="342900" indent="-342900" algn="just"/>
            <a:endParaRPr lang="pt-PT" sz="1600" smtClean="0">
              <a:latin typeface="Candara" pitchFamily="34" charset="0"/>
            </a:endParaRPr>
          </a:p>
          <a:p>
            <a:pPr marL="1588" indent="-1588" algn="just"/>
            <a:r>
              <a:rPr lang="pt-PT" sz="1600" smtClean="0">
                <a:latin typeface="Candara" pitchFamily="34" charset="0"/>
              </a:rPr>
              <a:t>Crie um contentor adequado e leia as transacções de </a:t>
            </a:r>
            <a:r>
              <a:rPr lang="pt-PT" sz="1600" b="1" smtClean="0">
                <a:latin typeface="Candara" pitchFamily="34" charset="0"/>
              </a:rPr>
              <a:t>transCaixa.txt</a:t>
            </a:r>
            <a:r>
              <a:rPr lang="pt-PT" sz="1600" smtClean="0">
                <a:latin typeface="Candara" pitchFamily="34" charset="0"/>
              </a:rPr>
              <a:t> para esse contentor. Use o seguinte código utilitário de JAVA8:</a:t>
            </a:r>
          </a:p>
          <a:p>
            <a:pPr marL="1588" indent="-1588" algn="just"/>
            <a:endParaRPr lang="pt-PT" sz="1600" smtClean="0">
              <a:latin typeface="Candara" pitchFamily="34" charset="0"/>
            </a:endParaRPr>
          </a:p>
          <a:p>
            <a:pPr marL="1588" indent="-1588"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List&lt;String&gt; lines = null;</a:t>
            </a:r>
          </a:p>
          <a:p>
            <a:pPr marL="1588" indent="-1588">
              <a:tabLst>
                <a:tab pos="358775" algn="l"/>
                <a:tab pos="717550" algn="l"/>
                <a:tab pos="2151063" algn="l"/>
              </a:tabLst>
            </a:pP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try { lines = Files.readAllLines(Paths.get(nomeFich)); }       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//StandardCharsets.UTF_8 </a:t>
            </a:r>
          </a:p>
          <a:p>
            <a:pPr marL="1588" indent="-1588"/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catch(IOException exc) { System.out.println(exc.getMessage()); }</a:t>
            </a:r>
          </a:p>
          <a:p>
            <a:pPr marL="1588" indent="-1588">
              <a:tabLst>
                <a:tab pos="358775" algn="l"/>
              </a:tabLst>
            </a:pPr>
            <a:r>
              <a:rPr lang="pt-PT" sz="12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    …………..</a:t>
            </a:r>
          </a:p>
          <a:p>
            <a:pPr marL="342900" indent="-342900" algn="just"/>
            <a:endParaRPr lang="pt-PT" sz="1600" smtClean="0">
              <a:latin typeface="Candara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071934" y="35716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</a:rPr>
              <a:t>Date Time API: Exercícios</a:t>
            </a:r>
            <a:endParaRPr lang="pt-PT" sz="2000" b="1">
              <a:solidFill>
                <a:srgbClr val="0070C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57158" y="1214422"/>
            <a:ext cx="864399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pt-PT" smtClean="0">
                <a:latin typeface="Candara" pitchFamily="34" charset="0"/>
              </a:rPr>
              <a:t>Programe em seguida as seguintes consultas: </a:t>
            </a:r>
          </a:p>
          <a:p>
            <a:pPr marL="342900" indent="-342900"/>
            <a:endParaRPr lang="pt-PT" smtClean="0">
              <a:latin typeface="Candara" pitchFamily="34" charset="0"/>
            </a:endParaRPr>
          </a:p>
          <a:p>
            <a:pPr algn="just">
              <a:spcAft>
                <a:spcPts val="600"/>
              </a:spcAft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</a:pPr>
            <a:r>
              <a:rPr lang="pt-PT" b="1" smtClean="0">
                <a:latin typeface="Source Sans Pro Semibold"/>
              </a:rPr>
              <a:t>▶</a:t>
            </a:r>
            <a:r>
              <a:rPr lang="pt-PT" b="1" smtClean="0">
                <a:solidFill>
                  <a:srgbClr val="0070C0"/>
                </a:solidFill>
                <a:latin typeface="Candara" pitchFamily="34" charset="0"/>
              </a:rPr>
              <a:t>  Nº total de transacções  e valor total de facturação;</a:t>
            </a:r>
            <a:r>
              <a:rPr lang="pt-PT" b="1" smtClean="0">
                <a:latin typeface="Source Sans Pro Semibold"/>
              </a:rPr>
              <a:t> </a:t>
            </a:r>
          </a:p>
          <a:p>
            <a:pPr algn="just">
              <a:spcAft>
                <a:spcPts val="600"/>
              </a:spcAft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</a:pPr>
            <a:r>
              <a:rPr lang="pt-PT" b="1" smtClean="0">
                <a:latin typeface="Source Sans Pro Semibold"/>
              </a:rPr>
              <a:t>▶</a:t>
            </a:r>
            <a:r>
              <a:rPr lang="pt-PT" b="1" smtClean="0">
                <a:solidFill>
                  <a:srgbClr val="0070C0"/>
                </a:solidFill>
                <a:latin typeface="Candara" pitchFamily="34" charset="0"/>
              </a:rPr>
              <a:t>  Nº de transacções realizadas entre as 8H00 e as 20H00 em 3 datas válidas indicadas;</a:t>
            </a:r>
            <a:endParaRPr lang="pt-PT" smtClean="0">
              <a:latin typeface="Candara" pitchFamily="34" charset="0"/>
            </a:endParaRPr>
          </a:p>
          <a:p>
            <a:pPr>
              <a:spcAft>
                <a:spcPts val="600"/>
              </a:spcAft>
            </a:pPr>
            <a:r>
              <a:rPr lang="pt-PT" b="1" smtClean="0">
                <a:latin typeface="Source Sans Pro Semibold"/>
              </a:rPr>
              <a:t>▶  </a:t>
            </a:r>
            <a:r>
              <a:rPr lang="pt-PT" b="1" smtClean="0">
                <a:solidFill>
                  <a:srgbClr val="0070C0"/>
                </a:solidFill>
                <a:latin typeface="Candara" pitchFamily="34" charset="0"/>
              </a:rPr>
              <a:t>Tabela com nº total de transacções por dia da semana;</a:t>
            </a:r>
            <a:endParaRPr lang="pt-PT" smtClean="0">
              <a:latin typeface="Candara" pitchFamily="34" charset="0"/>
            </a:endParaRPr>
          </a:p>
          <a:p>
            <a:pPr>
              <a:spcAft>
                <a:spcPts val="600"/>
              </a:spcAft>
            </a:pPr>
            <a:r>
              <a:rPr lang="pt-PT" b="1" smtClean="0">
                <a:latin typeface="Source Sans Pro Semibold"/>
              </a:rPr>
              <a:t>▶  </a:t>
            </a:r>
            <a:r>
              <a:rPr lang="pt-PT" b="1" smtClean="0">
                <a:solidFill>
                  <a:srgbClr val="0070C0"/>
                </a:solidFill>
                <a:latin typeface="Candara" pitchFamily="34" charset="0"/>
              </a:rPr>
              <a:t>Comparar a facturação total das SEXTAS com a dos SÁBADOS; </a:t>
            </a:r>
          </a:p>
          <a:p>
            <a:pPr>
              <a:spcAft>
                <a:spcPts val="600"/>
              </a:spcAft>
            </a:pPr>
            <a:r>
              <a:rPr lang="pt-PT" b="1" smtClean="0">
                <a:latin typeface="Source Sans Pro Semibold"/>
              </a:rPr>
              <a:t>▶  </a:t>
            </a:r>
            <a:r>
              <a:rPr lang="pt-PT" b="1" smtClean="0">
                <a:solidFill>
                  <a:srgbClr val="0070C0"/>
                </a:solidFill>
                <a:latin typeface="Candara" pitchFamily="34" charset="0"/>
              </a:rPr>
              <a:t>Comparar a facturação por semanas do mês (1 a 4/5);</a:t>
            </a:r>
          </a:p>
          <a:p>
            <a:pPr>
              <a:spcAft>
                <a:spcPts val="600"/>
              </a:spcAft>
            </a:pPr>
            <a:r>
              <a:rPr lang="pt-PT" b="1" smtClean="0">
                <a:latin typeface="Source Sans Pro Semibold"/>
              </a:rPr>
              <a:t>▶  outras</a:t>
            </a:r>
            <a:endParaRPr lang="pt-PT" b="1" smtClean="0">
              <a:solidFill>
                <a:srgbClr val="0070C0"/>
              </a:solidFill>
              <a:latin typeface="Candara" pitchFamily="34" charset="0"/>
            </a:endParaRPr>
          </a:p>
          <a:p>
            <a:endParaRPr lang="pt-PT" b="1" smtClean="0">
              <a:solidFill>
                <a:srgbClr val="0070C0"/>
              </a:solidFill>
              <a:latin typeface="Candara" pitchFamily="34" charset="0"/>
            </a:endParaRPr>
          </a:p>
          <a:p>
            <a:endParaRPr lang="pt-PT" b="1" smtClean="0">
              <a:solidFill>
                <a:srgbClr val="0070C0"/>
              </a:solidFill>
            </a:endParaRPr>
          </a:p>
          <a:p>
            <a:endParaRPr lang="pt-PT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428596" y="928670"/>
            <a:ext cx="8358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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  <a:latin typeface="+mj-lt"/>
                <a:sym typeface="Wingdings"/>
              </a:rPr>
              <a:t>Tenha sempre em atenção a arquitectura da API e a compatibilidade de tipos. </a:t>
            </a:r>
            <a:endParaRPr lang="pt-PT" sz="1600" b="1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071934" y="35716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</a:rPr>
              <a:t>Date Time API: Exercícios</a:t>
            </a:r>
            <a:endParaRPr lang="pt-PT" sz="2000" b="1">
              <a:solidFill>
                <a:srgbClr val="0070C0"/>
              </a:solidFill>
            </a:endParaRPr>
          </a:p>
        </p:txBody>
      </p:sp>
      <p:pic>
        <p:nvPicPr>
          <p:cNvPr id="17" name="Imagem 16" descr="API_TIME_WITH_MONTH_WEEKFIELDS_DOW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68" y="1484784"/>
            <a:ext cx="7358114" cy="5123234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23528" y="980728"/>
            <a:ext cx="850112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b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</a:t>
            </a:r>
            <a:r>
              <a:rPr lang="pt-PT" sz="1600" smtClean="0">
                <a:sym typeface="Wingdings"/>
              </a:rPr>
              <a:t> </a:t>
            </a:r>
            <a:r>
              <a:rPr lang="pt-PT" sz="1600" smtClean="0"/>
              <a:t>Realize os exercícios criando uma pequena classe na qual vai inserindo uma descrição da questão a resolver e o código a testar (colocando em comentário /* */ o código já testado e seus resultados se o entender), por exemplo como em:</a:t>
            </a:r>
          </a:p>
          <a:p>
            <a:pPr algn="just"/>
            <a:endParaRPr lang="pt-PT" sz="1200" smtClean="0"/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import java.time.LocalDate;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import java.time.Month;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import java.time.Period;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public class Testes_TimeDateAPI {</a:t>
            </a:r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 static void main(String[] args) {</a:t>
            </a:r>
          </a:p>
          <a:p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pt-PT" sz="14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1.- Cálculo da Idade de uma pessoa 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       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LocalDate hoje = LocalDate.now();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       System.out.println("Hoje : " + hoje);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       LocalDate dataNascim = LocalDate.of(1986, Month.APRIL, 26);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       System.out.println("Data Nascim : " + dataNascim);</a:t>
            </a:r>
          </a:p>
          <a:p>
            <a:pPr>
              <a:tabLst>
                <a:tab pos="358775" algn="l"/>
                <a:tab pos="538163" algn="l"/>
                <a:tab pos="717550" algn="l"/>
              </a:tabLst>
            </a:pP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			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Period p = Period.between(dataNascim, hoje);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       System.out.printf("Idade : %d Anos %d Meses %d Dias %n", 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p.getYears(), p.getMonths(), p.getDays());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pt-PT" b="1"/>
          </a:p>
        </p:txBody>
      </p:sp>
      <p:sp>
        <p:nvSpPr>
          <p:cNvPr id="10" name="CaixaDeTexto 9"/>
          <p:cNvSpPr txBox="1"/>
          <p:nvPr/>
        </p:nvSpPr>
        <p:spPr>
          <a:xfrm>
            <a:off x="4071934" y="35716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</a:rPr>
              <a:t>Date Time API: Exercícios</a:t>
            </a:r>
            <a:endParaRPr lang="pt-PT" sz="20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57158" y="1071546"/>
            <a:ext cx="850112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b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</a:t>
            </a:r>
            <a:r>
              <a:rPr lang="pt-PT" sz="1600" smtClean="0">
                <a:sym typeface="Wingdings"/>
              </a:rPr>
              <a:t> Adicionalmente, e para todos os exemplos com algum interesse geral, considere colocar o seu código como sendo um método de classe de uma classe utilitária do tipo </a:t>
            </a:r>
            <a:r>
              <a:rPr lang="pt-PT" sz="1600" b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Utils_DateTime</a:t>
            </a:r>
            <a:r>
              <a:rPr lang="pt-PT" sz="1600" smtClean="0">
                <a:sym typeface="Wingdings"/>
              </a:rPr>
              <a:t>, cf. </a:t>
            </a:r>
            <a:endParaRPr lang="pt-PT" sz="1600" smtClean="0"/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public class Utils_DateTime {</a:t>
            </a:r>
          </a:p>
          <a:p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pt-PT" sz="14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Cálculo da Idade actual em anos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 static int idadeHoje(LocalDate dataNascim) { </a:t>
            </a:r>
            <a:endParaRPr lang="pt-PT" sz="1400" b="1" smtClean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       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LocalDate hoje = LocalDate.now();    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       LocalDate dataNascim = LocalDate.of(1986, Month.APRIL, 26);</a:t>
            </a:r>
          </a:p>
          <a:p>
            <a:pPr>
              <a:tabLst>
                <a:tab pos="358775" algn="l"/>
                <a:tab pos="538163" algn="l"/>
                <a:tab pos="717550" algn="l"/>
              </a:tabLst>
            </a:pP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			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 Period.between(dataNascim, hoje).getYears();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600" b="1" smtClean="0">
                <a:latin typeface="Courier New" pitchFamily="49" charset="0"/>
                <a:cs typeface="Courier New" pitchFamily="49" charset="0"/>
              </a:rPr>
              <a:t>………</a:t>
            </a:r>
          </a:p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PT" sz="1400" b="1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pt-PT" sz="2800" b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 </a:t>
            </a:r>
            <a:r>
              <a:rPr lang="pt-PT" sz="1600" smtClean="0">
                <a:sym typeface="Wingdings"/>
              </a:rPr>
              <a:t>Sempre que possível generalizar o código procurando usar interfaces como parâmetros de entrada ou de saída.  </a:t>
            </a:r>
            <a:endParaRPr lang="pt-PT" sz="1600" smtClean="0">
              <a:latin typeface="Courier New" pitchFamily="49" charset="0"/>
              <a:cs typeface="Courier New" pitchFamily="49" charset="0"/>
            </a:endParaRPr>
          </a:p>
          <a:p>
            <a:endParaRPr lang="pt-PT" sz="1400" b="1" smtClean="0">
              <a:latin typeface="Courier New" pitchFamily="49" charset="0"/>
              <a:cs typeface="Courier New" pitchFamily="49" charset="0"/>
            </a:endParaRPr>
          </a:p>
          <a:p>
            <a:endParaRPr lang="pt-PT" sz="1400" b="1" smtClean="0">
              <a:latin typeface="Courier New" pitchFamily="49" charset="0"/>
              <a:cs typeface="Courier New" pitchFamily="49" charset="0"/>
            </a:endParaRPr>
          </a:p>
          <a:p>
            <a:endParaRPr lang="pt-PT" b="1"/>
          </a:p>
        </p:txBody>
      </p:sp>
      <p:sp>
        <p:nvSpPr>
          <p:cNvPr id="10" name="CaixaDeTexto 9"/>
          <p:cNvSpPr txBox="1"/>
          <p:nvPr/>
        </p:nvSpPr>
        <p:spPr>
          <a:xfrm>
            <a:off x="4071934" y="35716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</a:rPr>
              <a:t>Date Time API: Exercícios</a:t>
            </a:r>
            <a:endParaRPr lang="pt-PT" sz="20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57158" y="1214422"/>
            <a:ext cx="8501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  <a:cs typeface="Lucida Sans Unicode" pitchFamily="34" charset="0"/>
              </a:rPr>
              <a:t>1.- Crie uma </a:t>
            </a:r>
            <a:r>
              <a:rPr lang="pt-PT" sz="1600" b="1" smtClean="0">
                <a:latin typeface="Candara" pitchFamily="34" charset="0"/>
                <a:cs typeface="Lucida Sans Unicode" pitchFamily="34" charset="0"/>
              </a:rPr>
              <a:t>LocalDate</a:t>
            </a:r>
            <a:r>
              <a:rPr lang="pt-PT" sz="1600" smtClean="0">
                <a:latin typeface="Candara" pitchFamily="34" charset="0"/>
                <a:cs typeface="Lucida Sans Unicode" pitchFamily="34" charset="0"/>
              </a:rPr>
              <a:t> com a sua data de nascimento e outra com a idade do seu pai. Calcule a diferença de </a:t>
            </a:r>
            <a:r>
              <a:rPr lang="pt-PT" sz="1600" smtClean="0">
                <a:latin typeface="Candara" pitchFamily="34" charset="0"/>
                <a:cs typeface="Lucida Sans Unicode" pitchFamily="34" charset="0"/>
              </a:rPr>
              <a:t>idades em anos, meses e dias.</a:t>
            </a:r>
            <a:endParaRPr lang="pt-PT" sz="1600" smtClean="0">
              <a:latin typeface="Candara" pitchFamily="34" charset="0"/>
              <a:cs typeface="Lucida Sans Unicode" pitchFamily="34" charset="0"/>
            </a:endParaRPr>
          </a:p>
          <a:p>
            <a:pPr algn="just"/>
            <a:endParaRPr lang="pt-PT" sz="1600" smtClean="0">
              <a:latin typeface="Candara" pitchFamily="34" charset="0"/>
              <a:cs typeface="Lucida Sans Unicode" pitchFamily="34" charset="0"/>
            </a:endParaRPr>
          </a:p>
          <a:p>
            <a:pPr algn="just"/>
            <a:endParaRPr lang="pt-PT" sz="1600" smtClean="0">
              <a:latin typeface="Candara" pitchFamily="34" charset="0"/>
              <a:cs typeface="Lucida Sans Unicode" pitchFamily="34" charset="0"/>
            </a:endParaRPr>
          </a:p>
          <a:p>
            <a:pPr algn="just"/>
            <a:endParaRPr lang="pt-PT" sz="1600" smtClean="0">
              <a:latin typeface="Candara" pitchFamily="34" charset="0"/>
              <a:cs typeface="Lucida Sans Unicode" pitchFamily="34" charset="0"/>
            </a:endParaRPr>
          </a:p>
          <a:p>
            <a:pPr algn="just"/>
            <a:r>
              <a:rPr lang="pt-PT" sz="1600" smtClean="0">
                <a:latin typeface="Candara" pitchFamily="34" charset="0"/>
                <a:cs typeface="Lucida Sans Unicode" pitchFamily="34" charset="0"/>
              </a:rPr>
              <a:t>  </a:t>
            </a:r>
            <a:endParaRPr lang="pt-PT" sz="1600">
              <a:latin typeface="Candara" pitchFamily="34" charset="0"/>
              <a:cs typeface="Lucida Sans Unicode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071934" y="35716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</a:rPr>
              <a:t>Date Time API: Exercícios</a:t>
            </a:r>
            <a:endParaRPr lang="pt-PT" sz="2000" b="1">
              <a:solidFill>
                <a:srgbClr val="0070C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95536" y="3212976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  <a:cs typeface="Lucida Sans Unicode" pitchFamily="34" charset="0"/>
              </a:rPr>
              <a:t>4.- Quando eu nasci, o meu pai tinha 33 anos e 6 meses e a minha mãe 31 anos e 9 meses. Que idade temos os três agora ?  A minha irmã nasceu 3 anos, 1 mês e 25 dias depois de mim. Em que data nasceu e que idade tem agora ?</a:t>
            </a:r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395536" y="1988840"/>
            <a:ext cx="85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  <a:cs typeface="Lucida Sans Unicode" pitchFamily="34" charset="0"/>
              </a:rPr>
              <a:t>2.- A próxima aula </a:t>
            </a:r>
            <a:r>
              <a:rPr lang="pt-PT" sz="1600" smtClean="0">
                <a:latin typeface="Candara" pitchFamily="34" charset="0"/>
                <a:cs typeface="Lucida Sans Unicode" pitchFamily="34" charset="0"/>
              </a:rPr>
              <a:t>é de hoje a 7 dias (ou de hoje a uma semana). Em </a:t>
            </a:r>
            <a:r>
              <a:rPr lang="pt-PT" sz="1600" smtClean="0">
                <a:latin typeface="Candara" pitchFamily="34" charset="0"/>
                <a:cs typeface="Lucida Sans Unicode" pitchFamily="34" charset="0"/>
              </a:rPr>
              <a:t>que dia </a:t>
            </a:r>
            <a:r>
              <a:rPr lang="pt-PT" sz="1600" smtClean="0">
                <a:latin typeface="Candara" pitchFamily="34" charset="0"/>
                <a:cs typeface="Lucida Sans Unicode" pitchFamily="34" charset="0"/>
              </a:rPr>
              <a:t>é? </a:t>
            </a:r>
            <a:r>
              <a:rPr lang="pt-PT" sz="1600" smtClean="0">
                <a:latin typeface="Candara" pitchFamily="34" charset="0"/>
                <a:cs typeface="Lucida Sans Unicode" pitchFamily="34" charset="0"/>
              </a:rPr>
              <a:t>E quantas horas faltam?  </a:t>
            </a:r>
            <a:endParaRPr lang="pt-PT" sz="1600"/>
          </a:p>
        </p:txBody>
      </p:sp>
      <p:sp>
        <p:nvSpPr>
          <p:cNvPr id="14" name="CaixaDeTexto 13"/>
          <p:cNvSpPr txBox="1"/>
          <p:nvPr/>
        </p:nvSpPr>
        <p:spPr>
          <a:xfrm>
            <a:off x="395536" y="4365104"/>
            <a:ext cx="8501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</a:rPr>
              <a:t>5.- Determine a </a:t>
            </a:r>
            <a:r>
              <a:rPr lang="pt-PT" sz="1600" b="1" smtClean="0">
                <a:latin typeface="Candara" pitchFamily="34" charset="0"/>
              </a:rPr>
              <a:t>Duration</a:t>
            </a:r>
            <a:r>
              <a:rPr lang="pt-PT" sz="1600" smtClean="0">
                <a:latin typeface="Candara" pitchFamily="34" charset="0"/>
              </a:rPr>
              <a:t> e o </a:t>
            </a:r>
            <a:r>
              <a:rPr lang="pt-PT" sz="1600" b="1" smtClean="0">
                <a:latin typeface="Candara" pitchFamily="34" charset="0"/>
              </a:rPr>
              <a:t>Period</a:t>
            </a:r>
            <a:r>
              <a:rPr lang="pt-PT" sz="1600" smtClean="0">
                <a:latin typeface="Candara" pitchFamily="34" charset="0"/>
              </a:rPr>
              <a:t> diferença entre duas </a:t>
            </a:r>
            <a:r>
              <a:rPr lang="pt-PT" sz="1600" b="1" smtClean="0">
                <a:latin typeface="Candara" pitchFamily="34" charset="0"/>
              </a:rPr>
              <a:t>LocalDateTime</a:t>
            </a:r>
            <a:r>
              <a:rPr lang="pt-PT" sz="1600" smtClean="0">
                <a:latin typeface="Candara" pitchFamily="34" charset="0"/>
              </a:rPr>
              <a:t>. Determine a lista de todas as unidades temporais contidas na duração resultado. Verifique com a máxima precisão que as diferenças de tempo são iguais.</a:t>
            </a:r>
            <a:endParaRPr lang="pt-PT" sz="1600">
              <a:latin typeface="Candara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95536" y="2636912"/>
            <a:ext cx="8501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</a:rPr>
              <a:t>3.- Considere o dia de hoje. Verifique </a:t>
            </a:r>
            <a:r>
              <a:rPr lang="pt-PT" sz="1600" smtClean="0">
                <a:latin typeface="Candara" pitchFamily="34" charset="0"/>
              </a:rPr>
              <a:t>a </a:t>
            </a:r>
            <a:r>
              <a:rPr lang="pt-PT" sz="1600" smtClean="0">
                <a:latin typeface="Candara" pitchFamily="34" charset="0"/>
              </a:rPr>
              <a:t>Era, Milénio e Século </a:t>
            </a:r>
            <a:r>
              <a:rPr lang="pt-PT" sz="1600" smtClean="0">
                <a:latin typeface="Candara" pitchFamily="34" charset="0"/>
              </a:rPr>
              <a:t>correspondentes. </a:t>
            </a:r>
            <a:endParaRPr lang="pt-PT" sz="1600">
              <a:latin typeface="Candara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95536" y="5373216"/>
            <a:ext cx="8501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</a:rPr>
              <a:t>6.- Calcule todas as possíveis </a:t>
            </a:r>
            <a:r>
              <a:rPr lang="pt-PT" sz="1600" b="1" smtClean="0">
                <a:latin typeface="Candara" pitchFamily="34" charset="0"/>
              </a:rPr>
              <a:t>ChronoUnit</a:t>
            </a:r>
            <a:r>
              <a:rPr lang="pt-PT" sz="1600" smtClean="0">
                <a:latin typeface="Candara" pitchFamily="34" charset="0"/>
              </a:rPr>
              <a:t> de diferença entre duas </a:t>
            </a:r>
            <a:r>
              <a:rPr lang="pt-PT" sz="1600" b="1" smtClean="0">
                <a:latin typeface="Candara" pitchFamily="34" charset="0"/>
              </a:rPr>
              <a:t>LocalDateTime</a:t>
            </a:r>
            <a:r>
              <a:rPr lang="pt-PT" sz="1600" smtClean="0">
                <a:latin typeface="Candara" pitchFamily="34" charset="0"/>
              </a:rPr>
              <a:t>. Escolha em seguida  a data-tempo mais antiga e verifique se ao somar-lhe os valores das crono-unidades se encontra a outra data-tempo. </a:t>
            </a:r>
            <a:endParaRPr lang="pt-PT" sz="1600">
              <a:latin typeface="Candara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57158" y="1214422"/>
            <a:ext cx="8501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  <a:cs typeface="Lucida Sans Unicode" pitchFamily="34" charset="0"/>
              </a:rPr>
              <a:t>7.- O seguro do meu carro termina a AAAA-MM-DD. Quantas semanas faltam? E quantos dias ? Apresentar mais do que uma solução.</a:t>
            </a:r>
            <a:endParaRPr lang="pt-PT" sz="1600">
              <a:latin typeface="Candara" pitchFamily="34" charset="0"/>
              <a:cs typeface="Lucida Sans Unicode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071934" y="35716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</a:rPr>
              <a:t>Date Time API: Exercícios</a:t>
            </a:r>
            <a:endParaRPr lang="pt-PT" sz="2000" b="1">
              <a:solidFill>
                <a:srgbClr val="0070C0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57158" y="1928802"/>
            <a:ext cx="8501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  <a:cs typeface="Lucida Sans Unicode" pitchFamily="34" charset="0"/>
              </a:rPr>
              <a:t>8.- O seguro do meu carro termina a AAAA-MM-DD. Quero renová-lo logo no primeiro dia dessa semana. Qual é essa data ? Apresentar mais do que uma solução.</a:t>
            </a:r>
            <a:endParaRPr lang="pt-PT" sz="1600">
              <a:latin typeface="Candara" pitchFamily="34" charset="0"/>
              <a:cs typeface="Lucida Sans Unicode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57158" y="2714620"/>
            <a:ext cx="85011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  <a:cs typeface="Lucida Sans Unicode" pitchFamily="34" charset="0"/>
              </a:rPr>
              <a:t>9.- Determine a </a:t>
            </a:r>
            <a:r>
              <a:rPr lang="pt-PT" sz="1600" b="1" smtClean="0">
                <a:latin typeface="Candara" pitchFamily="34" charset="0"/>
                <a:cs typeface="Lucida Sans Unicode" pitchFamily="34" charset="0"/>
              </a:rPr>
              <a:t>LocalTime</a:t>
            </a:r>
            <a:r>
              <a:rPr lang="pt-PT" sz="1600" smtClean="0">
                <a:latin typeface="Candara" pitchFamily="34" charset="0"/>
                <a:cs typeface="Lucida Sans Unicode" pitchFamily="34" charset="0"/>
              </a:rPr>
              <a:t> actual e usando todos os </a:t>
            </a:r>
            <a:r>
              <a:rPr lang="pt-PT" sz="1600" b="1" smtClean="0">
                <a:latin typeface="Candara" pitchFamily="34" charset="0"/>
                <a:cs typeface="Lucida Sans Unicode" pitchFamily="34" charset="0"/>
              </a:rPr>
              <a:t>ChronoField</a:t>
            </a:r>
            <a:r>
              <a:rPr lang="pt-PT" sz="1600" smtClean="0">
                <a:latin typeface="Candara" pitchFamily="34" charset="0"/>
                <a:cs typeface="Lucida Sans Unicode" pitchFamily="34" charset="0"/>
              </a:rPr>
              <a:t> verifique se fazem parte de tal data-tempo. Considerando apenas </a:t>
            </a:r>
            <a:r>
              <a:rPr lang="pt-PT" sz="1600" b="1" smtClean="0">
                <a:latin typeface="Candara" pitchFamily="34" charset="0"/>
                <a:cs typeface="Lucida Sans Unicode" pitchFamily="34" charset="0"/>
              </a:rPr>
              <a:t>ChronoField. MINUTE_OF_DAY</a:t>
            </a:r>
            <a:r>
              <a:rPr lang="pt-PT" sz="1600" smtClean="0">
                <a:latin typeface="Candara" pitchFamily="34" charset="0"/>
                <a:cs typeface="Lucida Sans Unicode" pitchFamily="34" charset="0"/>
              </a:rPr>
              <a:t> determine o seu valor, o nome da </a:t>
            </a:r>
            <a:r>
              <a:rPr lang="pt-PT" sz="1600" b="1" smtClean="0">
                <a:latin typeface="Candara" pitchFamily="34" charset="0"/>
                <a:cs typeface="Lucida Sans Unicode" pitchFamily="34" charset="0"/>
              </a:rPr>
              <a:t>ChronoUnit</a:t>
            </a:r>
            <a:r>
              <a:rPr lang="pt-PT" sz="1600" smtClean="0">
                <a:latin typeface="Candara" pitchFamily="34" charset="0"/>
                <a:cs typeface="Lucida Sans Unicode" pitchFamily="34" charset="0"/>
              </a:rPr>
              <a:t> correspondente, a gama de valores possíveis e se é um campo que integra uma data. </a:t>
            </a:r>
            <a:endParaRPr lang="pt-PT" sz="1600">
              <a:latin typeface="Candara" pitchFamily="34" charset="0"/>
              <a:cs typeface="Lucida Sans Unicode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57158" y="3857628"/>
            <a:ext cx="8501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</a:rPr>
              <a:t>10.- Determine o </a:t>
            </a:r>
            <a:r>
              <a:rPr lang="pt-PT" sz="1600" b="1" smtClean="0">
                <a:latin typeface="Candara" pitchFamily="34" charset="0"/>
              </a:rPr>
              <a:t>Instant</a:t>
            </a:r>
            <a:r>
              <a:rPr lang="pt-PT" sz="1600" smtClean="0">
                <a:latin typeface="Candara" pitchFamily="34" charset="0"/>
              </a:rPr>
              <a:t> actual no nosso fuso. Converta-o para a nossa actual </a:t>
            </a:r>
            <a:r>
              <a:rPr lang="pt-PT" sz="1600" b="1" smtClean="0">
                <a:latin typeface="Candara" pitchFamily="34" charset="0"/>
              </a:rPr>
              <a:t>ZonedDateTime</a:t>
            </a:r>
            <a:r>
              <a:rPr lang="pt-PT" sz="1600" smtClean="0">
                <a:latin typeface="Candara" pitchFamily="34" charset="0"/>
              </a:rPr>
              <a:t> e para a </a:t>
            </a:r>
            <a:r>
              <a:rPr lang="pt-PT" sz="1600" b="1" smtClean="0">
                <a:latin typeface="Candara" pitchFamily="34" charset="0"/>
              </a:rPr>
              <a:t>ZonedDateTime</a:t>
            </a:r>
            <a:r>
              <a:rPr lang="pt-PT" sz="1600" smtClean="0">
                <a:latin typeface="Candara" pitchFamily="34" charset="0"/>
              </a:rPr>
              <a:t> da Austrália. A partir desta última ZDT calcule o respectivo </a:t>
            </a:r>
            <a:r>
              <a:rPr lang="pt-PT" sz="1600" b="1" smtClean="0">
                <a:latin typeface="Candara" pitchFamily="34" charset="0"/>
              </a:rPr>
              <a:t>Instant </a:t>
            </a:r>
            <a:r>
              <a:rPr lang="pt-PT" sz="1600" smtClean="0">
                <a:latin typeface="Candara" pitchFamily="34" charset="0"/>
              </a:rPr>
              <a:t>e compare-o com o do nosso fuso anteriormente calculado. </a:t>
            </a:r>
            <a:endParaRPr lang="pt-PT" sz="1600">
              <a:latin typeface="Candara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57158" y="4786322"/>
            <a:ext cx="8501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</a:rPr>
              <a:t>11.- Converter instâncias locais (verificar se o são) de </a:t>
            </a:r>
            <a:r>
              <a:rPr lang="pt-PT" sz="1600" b="1" smtClean="0">
                <a:latin typeface="Candara" pitchFamily="34" charset="0"/>
              </a:rPr>
              <a:t>Date</a:t>
            </a:r>
            <a:r>
              <a:rPr lang="pt-PT" sz="1600" smtClean="0">
                <a:latin typeface="Candara" pitchFamily="34" charset="0"/>
              </a:rPr>
              <a:t> para </a:t>
            </a:r>
            <a:r>
              <a:rPr lang="pt-PT" sz="1600" b="1" smtClean="0">
                <a:latin typeface="Candara" pitchFamily="34" charset="0"/>
              </a:rPr>
              <a:t>LocalDateTime</a:t>
            </a:r>
            <a:r>
              <a:rPr lang="pt-PT" sz="1600" smtClean="0">
                <a:latin typeface="Candara" pitchFamily="34" charset="0"/>
              </a:rPr>
              <a:t> e instâncias de </a:t>
            </a:r>
            <a:r>
              <a:rPr lang="pt-PT" sz="1600" b="1" smtClean="0">
                <a:latin typeface="Candara" pitchFamily="34" charset="0"/>
              </a:rPr>
              <a:t>GregorianCalendar</a:t>
            </a:r>
            <a:r>
              <a:rPr lang="pt-PT" sz="1600" smtClean="0">
                <a:latin typeface="Candara" pitchFamily="34" charset="0"/>
              </a:rPr>
              <a:t> para </a:t>
            </a:r>
            <a:r>
              <a:rPr lang="pt-PT" sz="1600" b="1" smtClean="0">
                <a:latin typeface="Candara" pitchFamily="34" charset="0"/>
              </a:rPr>
              <a:t>ZonedDateTime</a:t>
            </a:r>
            <a:r>
              <a:rPr lang="pt-PT" sz="1600" smtClean="0">
                <a:latin typeface="Candara" pitchFamily="34" charset="0"/>
              </a:rPr>
              <a:t>. </a:t>
            </a:r>
            <a:endParaRPr lang="pt-PT" sz="1600">
              <a:latin typeface="Candara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57158" y="5500702"/>
            <a:ext cx="8501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</a:rPr>
              <a:t>12.- Pago o meu seguro automóvel na modalidade trimestral. Fiz o 1º pagamento a 30-09-2017. Quais as datas dos pagamentos seguintes ? </a:t>
            </a:r>
            <a:endParaRPr lang="pt-PT" sz="1600">
              <a:latin typeface="Candara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071934" y="35716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</a:rPr>
              <a:t>Date Time API: Exercícios</a:t>
            </a:r>
            <a:endParaRPr lang="pt-PT" sz="2000" b="1">
              <a:solidFill>
                <a:srgbClr val="0070C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57158" y="1214422"/>
            <a:ext cx="8572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</a:rPr>
              <a:t>13.- Dado um número real correspondente a um valor em dias inferior a 366, convertê-lo para dias, horas, minutos e segundos (usando uma </a:t>
            </a:r>
            <a:r>
              <a:rPr lang="pt-PT" sz="1600" b="1" smtClean="0">
                <a:latin typeface="Candara" pitchFamily="34" charset="0"/>
              </a:rPr>
              <a:t>LocalDateTime</a:t>
            </a:r>
            <a:r>
              <a:rPr lang="pt-PT" sz="1600" smtClean="0">
                <a:latin typeface="Candara" pitchFamily="34" charset="0"/>
              </a:rPr>
              <a:t> ?). Uma </a:t>
            </a:r>
            <a:r>
              <a:rPr lang="pt-PT" sz="1600" b="1" smtClean="0">
                <a:latin typeface="Candara" pitchFamily="34" charset="0"/>
              </a:rPr>
              <a:t>lunação</a:t>
            </a:r>
            <a:r>
              <a:rPr lang="pt-PT" sz="1600" smtClean="0">
                <a:latin typeface="Candara" pitchFamily="34" charset="0"/>
              </a:rPr>
              <a:t> (período sinótico da lua correspondente a 4 fases seguidas) demora 29,530589 dias, e entre duas fases passam-se em média 7,38 dias. Calcule estes dois valores em dias, horas, minutos, segundos e milisegundos usando o código anterior.</a:t>
            </a:r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357158" y="2714620"/>
            <a:ext cx="8572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</a:rPr>
              <a:t>14.- Escreva código que converta uma qualquer </a:t>
            </a:r>
            <a:r>
              <a:rPr lang="pt-PT" sz="1600" b="1" smtClean="0">
                <a:latin typeface="Candara" pitchFamily="34" charset="0"/>
              </a:rPr>
              <a:t>Duration</a:t>
            </a:r>
            <a:r>
              <a:rPr lang="pt-PT" sz="1600" smtClean="0">
                <a:latin typeface="Candara" pitchFamily="34" charset="0"/>
              </a:rPr>
              <a:t> numa </a:t>
            </a:r>
            <a:r>
              <a:rPr lang="pt-PT" sz="1600" b="1" smtClean="0">
                <a:latin typeface="Candara" pitchFamily="34" charset="0"/>
              </a:rPr>
              <a:t>LocalDateTime</a:t>
            </a:r>
            <a:r>
              <a:rPr lang="pt-PT" sz="1600" smtClean="0">
                <a:latin typeface="Candara" pitchFamily="34" charset="0"/>
              </a:rPr>
              <a:t>.  </a:t>
            </a:r>
            <a:endParaRPr lang="pt-PT"/>
          </a:p>
        </p:txBody>
      </p:sp>
      <p:sp>
        <p:nvSpPr>
          <p:cNvPr id="14" name="CaixaDeTexto 13"/>
          <p:cNvSpPr txBox="1"/>
          <p:nvPr/>
        </p:nvSpPr>
        <p:spPr>
          <a:xfrm>
            <a:off x="357158" y="3214686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</a:rPr>
              <a:t>15.- No dia 31/12/2017 quero enviar votos de Bom Ano a um grupo de pessoas que estão em Santiago do Chile. Quero fazê-lo meia hora antes da passagem de ano deles. A que horas de Braga o devo fazer ? E se eu estivesse em Macau ?   </a:t>
            </a:r>
            <a:endParaRPr lang="pt-PT"/>
          </a:p>
        </p:txBody>
      </p:sp>
      <p:sp>
        <p:nvSpPr>
          <p:cNvPr id="17" name="CaixaDeTexto 16"/>
          <p:cNvSpPr txBox="1"/>
          <p:nvPr/>
        </p:nvSpPr>
        <p:spPr>
          <a:xfrm>
            <a:off x="357158" y="4286256"/>
            <a:ext cx="85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</a:rPr>
              <a:t>16.- Vou ao ginásio todas as 4ªs feiras. Pago 5 euros por sessão. Quanto vou pagar até ao fim do ano ?</a:t>
            </a:r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>
            <a:off x="428596" y="5000636"/>
            <a:ext cx="8572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</a:rPr>
              <a:t>17.- Determine quais os anos bissextos dos séculos XX e XXI.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28596" y="5500702"/>
            <a:ext cx="85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</a:rPr>
              <a:t>18.- Verifique se para um dado ano e data existe diferença entre o número da semana actual e o número de semanas para o fim do ano, num calendário normal e num week-based-year.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071934" y="35716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</a:rPr>
              <a:t>Date Time API: Exercícios</a:t>
            </a:r>
            <a:endParaRPr lang="pt-PT" sz="2000" b="1">
              <a:solidFill>
                <a:srgbClr val="0070C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57158" y="1142984"/>
            <a:ext cx="8572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</a:rPr>
              <a:t>19.- Como determinar a data do 3º dia da 2ª semana de Dezembro de um ano dado  ?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57158" y="1571612"/>
            <a:ext cx="8572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</a:rPr>
              <a:t>20.- Listar todas as </a:t>
            </a:r>
            <a:r>
              <a:rPr lang="pt-PT" sz="1600" b="1" smtClean="0">
                <a:latin typeface="Candara" pitchFamily="34" charset="0"/>
              </a:rPr>
              <a:t>ZoneId</a:t>
            </a:r>
            <a:r>
              <a:rPr lang="pt-PT" sz="1600" smtClean="0">
                <a:latin typeface="Candara" pitchFamily="34" charset="0"/>
              </a:rPr>
              <a:t> com offsets que não têm horas certas. 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57158" y="2071678"/>
            <a:ext cx="8572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</a:rPr>
              <a:t>21.- Em que dia da semana foi 0 25 de Abril de 1974. Quantos anos e dias passaram ? 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57158" y="2500306"/>
            <a:ext cx="8572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</a:rPr>
              <a:t>22.- Para um dado ano determine as datas de todos os domingos.  </a:t>
            </a:r>
            <a:endParaRPr lang="pt-PT"/>
          </a:p>
        </p:txBody>
      </p:sp>
      <p:sp>
        <p:nvSpPr>
          <p:cNvPr id="14" name="CaixaDeTexto 13"/>
          <p:cNvSpPr txBox="1"/>
          <p:nvPr/>
        </p:nvSpPr>
        <p:spPr>
          <a:xfrm>
            <a:off x="357158" y="2928934"/>
            <a:ext cx="8572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</a:rPr>
              <a:t>23.- Dada uma </a:t>
            </a:r>
            <a:r>
              <a:rPr lang="pt-PT" sz="1600" b="1" smtClean="0">
                <a:latin typeface="Candara" pitchFamily="34" charset="0"/>
              </a:rPr>
              <a:t>LocalDate</a:t>
            </a:r>
            <a:r>
              <a:rPr lang="pt-PT" sz="1600" smtClean="0">
                <a:latin typeface="Candara" pitchFamily="34" charset="0"/>
              </a:rPr>
              <a:t> determine o valor da data correspondente a mais 10 dias úteis.  </a:t>
            </a:r>
            <a:endParaRPr lang="pt-PT"/>
          </a:p>
        </p:txBody>
      </p:sp>
      <p:sp>
        <p:nvSpPr>
          <p:cNvPr id="18" name="CaixaDeTexto 17"/>
          <p:cNvSpPr txBox="1"/>
          <p:nvPr/>
        </p:nvSpPr>
        <p:spPr>
          <a:xfrm>
            <a:off x="357158" y="3429000"/>
            <a:ext cx="85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</a:rPr>
              <a:t>24.- Fala-se muito de um dia especial, o “meio do ano”. Para um ano dado, determine a data que melhor pode representar o meio desse ano.  </a:t>
            </a:r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>
            <a:off x="357158" y="4143380"/>
            <a:ext cx="85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</a:rPr>
              <a:t>25.- Dada uma factura emitida num dado dia de um mês do um ano, de termine as datas correspondentes ao seu pagamento a 30, 60 e 90 dias. </a:t>
            </a:r>
            <a:endParaRPr lang="pt-PT"/>
          </a:p>
        </p:txBody>
      </p:sp>
      <p:sp>
        <p:nvSpPr>
          <p:cNvPr id="20" name="CaixaDeTexto 19"/>
          <p:cNvSpPr txBox="1"/>
          <p:nvPr/>
        </p:nvSpPr>
        <p:spPr>
          <a:xfrm>
            <a:off x="357158" y="4857760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</a:rPr>
              <a:t>26.- Importe a classe </a:t>
            </a:r>
            <a:r>
              <a:rPr lang="pt-PT" sz="1600" b="1" smtClean="0">
                <a:latin typeface="Candara" pitchFamily="34" charset="0"/>
              </a:rPr>
              <a:t>java.time.chrono.MinguoDate</a:t>
            </a:r>
            <a:r>
              <a:rPr lang="pt-PT" sz="1600" smtClean="0">
                <a:latin typeface="Candara" pitchFamily="34" charset="0"/>
              </a:rPr>
              <a:t> correspondente ao calendário chinês usado, por exemplo em Taiwan, sendo que </a:t>
            </a:r>
            <a:r>
              <a:rPr lang="nl-NL" sz="1600" smtClean="0"/>
              <a:t>0001-01-01 (Minguo)  </a:t>
            </a:r>
            <a:r>
              <a:rPr lang="nl-NL" sz="1600" smtClean="0">
                <a:latin typeface="Candara" pitchFamily="34" charset="0"/>
              </a:rPr>
              <a:t>corresponde  a</a:t>
            </a:r>
            <a:r>
              <a:rPr lang="nl-NL" sz="1600" smtClean="0"/>
              <a:t>  1912-01-01 (ISO)</a:t>
            </a:r>
            <a:r>
              <a:rPr lang="pt-PT" sz="1600" smtClean="0">
                <a:latin typeface="Candara" pitchFamily="34" charset="0"/>
              </a:rPr>
              <a:t> .</a:t>
            </a:r>
          </a:p>
          <a:p>
            <a:pPr algn="just"/>
            <a:r>
              <a:rPr lang="pt-PT" sz="1600" smtClean="0">
                <a:latin typeface="Candara" pitchFamily="34" charset="0"/>
              </a:rPr>
              <a:t>Confirme esta correspondencia de datas e determine a data-tempo actual no calendário Minguo.    </a:t>
            </a:r>
            <a:endParaRPr lang="pt-PT">
              <a:latin typeface="Candara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071934" y="35716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</a:rPr>
              <a:t>Date Time API: Exercícios</a:t>
            </a:r>
            <a:endParaRPr lang="pt-PT" sz="2000" b="1">
              <a:solidFill>
                <a:srgbClr val="0070C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28596" y="1142984"/>
            <a:ext cx="828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</a:rPr>
              <a:t>27.- Considere os </a:t>
            </a:r>
            <a:r>
              <a:rPr lang="pt-PT" sz="1600" b="1" smtClean="0">
                <a:latin typeface="Candara" pitchFamily="34" charset="0"/>
              </a:rPr>
              <a:t>TemporalAdjuster</a:t>
            </a:r>
            <a:r>
              <a:rPr lang="pt-PT" sz="1600" smtClean="0">
                <a:latin typeface="Candara" pitchFamily="34" charset="0"/>
              </a:rPr>
              <a:t>  firstDayOfMonth() e lastDayOfMonth() e verifique se para uma dada data se verifica que o último dia do mês anterior da data é o dia anterior ao primeiro dia do mês da data. </a:t>
            </a:r>
            <a:endParaRPr lang="pt-PT"/>
          </a:p>
        </p:txBody>
      </p:sp>
      <p:sp>
        <p:nvSpPr>
          <p:cNvPr id="11" name="CaixaDeTexto 10"/>
          <p:cNvSpPr txBox="1"/>
          <p:nvPr/>
        </p:nvSpPr>
        <p:spPr>
          <a:xfrm>
            <a:off x="428596" y="2071678"/>
            <a:ext cx="8286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</a:rPr>
              <a:t>28.- Defina um </a:t>
            </a:r>
            <a:r>
              <a:rPr lang="pt-PT" sz="1600" b="1" smtClean="0">
                <a:latin typeface="Candara" pitchFamily="34" charset="0"/>
              </a:rPr>
              <a:t>TemporalAdjuster</a:t>
            </a:r>
            <a:r>
              <a:rPr lang="pt-PT" sz="1600" smtClean="0">
                <a:latin typeface="Candara" pitchFamily="34" charset="0"/>
              </a:rPr>
              <a:t> de nome </a:t>
            </a:r>
            <a:r>
              <a:rPr lang="pt-PT" sz="1600" b="1" smtClean="0">
                <a:latin typeface="Candara" pitchFamily="34" charset="0"/>
              </a:rPr>
              <a:t>quinzeDiasAntes(Temporal t)</a:t>
            </a:r>
            <a:r>
              <a:rPr lang="pt-PT" sz="1600" smtClean="0">
                <a:latin typeface="Candara" pitchFamily="34" charset="0"/>
              </a:rPr>
              <a:t>  que ajuste uma data para exactamente duas semanas antes. Teste-o com a data de hoje.   </a:t>
            </a:r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428596" y="2857496"/>
            <a:ext cx="8286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</a:rPr>
              <a:t>29.- Dadas duas </a:t>
            </a:r>
            <a:r>
              <a:rPr lang="pt-PT" sz="1600" b="1" smtClean="0">
                <a:latin typeface="Candara" pitchFamily="34" charset="0"/>
              </a:rPr>
              <a:t>ZoneId</a:t>
            </a:r>
            <a:r>
              <a:rPr lang="pt-PT" sz="1600" smtClean="0">
                <a:latin typeface="Candara" pitchFamily="34" charset="0"/>
              </a:rPr>
              <a:t> calcular a diferença de tempo entre as data-tempo locais numa dada ChronoUnit .   </a:t>
            </a:r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428596" y="3643314"/>
            <a:ext cx="828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Candara" pitchFamily="34" charset="0"/>
              </a:rPr>
              <a:t>30.- Crie um </a:t>
            </a:r>
            <a:r>
              <a:rPr lang="pt-PT" sz="1600" b="1" smtClean="0">
                <a:latin typeface="Candara" pitchFamily="34" charset="0"/>
              </a:rPr>
              <a:t>Comparator&lt;LocalDate&gt;</a:t>
            </a:r>
            <a:r>
              <a:rPr lang="pt-PT" sz="1600" smtClean="0">
                <a:latin typeface="Candara" pitchFamily="34" charset="0"/>
              </a:rPr>
              <a:t> e teste-o na ordenação de um </a:t>
            </a:r>
            <a:r>
              <a:rPr lang="pt-PT" sz="1600" b="1" smtClean="0">
                <a:latin typeface="Candara" pitchFamily="34" charset="0"/>
              </a:rPr>
              <a:t>TreeSet&lt;LocalDate&gt;</a:t>
            </a:r>
            <a:r>
              <a:rPr lang="pt-PT" sz="1600" smtClean="0">
                <a:latin typeface="Candara" pitchFamily="34" charset="0"/>
              </a:rPr>
              <a:t>. Use no seu exemplo código utilitário de Java tal como </a:t>
            </a:r>
            <a:r>
              <a:rPr lang="pt-PT" sz="1600" b="1" smtClean="0">
                <a:latin typeface="Candara" pitchFamily="34" charset="0"/>
              </a:rPr>
              <a:t>Arrays.asList()</a:t>
            </a:r>
            <a:r>
              <a:rPr lang="pt-PT" sz="1600" smtClean="0">
                <a:latin typeface="Candara" pitchFamily="34" charset="0"/>
              </a:rPr>
              <a:t> para criar uma lista com as datas a ordenar.  Teste igualmente o comparador usando o utilitário </a:t>
            </a:r>
            <a:r>
              <a:rPr lang="pt-PT" sz="1600" b="1" smtClean="0">
                <a:latin typeface="Candara" pitchFamily="34" charset="0"/>
              </a:rPr>
              <a:t>Collections.sort()</a:t>
            </a:r>
            <a:r>
              <a:rPr lang="pt-PT" sz="1600" smtClean="0">
                <a:latin typeface="Candara" pitchFamily="34" charset="0"/>
              </a:rPr>
              <a:t>.</a:t>
            </a:r>
            <a:endParaRPr lang="pt-PT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4642</TotalTime>
  <Words>1272</Words>
  <Application>Microsoft Office PowerPoint</Application>
  <PresentationFormat>Apresentação no Ecrã (4:3)</PresentationFormat>
  <Paragraphs>128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2" baseType="lpstr">
      <vt:lpstr>Tema do Office</vt:lpstr>
      <vt:lpstr>Diapositivo 1</vt:lpstr>
      <vt:lpstr>Diapositivo 2</vt:lpstr>
      <vt:lpstr>Diapositivo 3</vt:lpstr>
      <vt:lpstr>Diapositivo 4</vt:lpstr>
      <vt:lpstr>Diapositivo 5</vt:lpstr>
      <vt:lpstr>Diapositivo 6</vt:lpstr>
      <vt:lpstr>Diapositivo 7</vt:lpstr>
      <vt:lpstr>Diapositivo 8</vt:lpstr>
      <vt:lpstr>Diapositivo 9</vt:lpstr>
      <vt:lpstr>Diapositivo 10</vt:lpstr>
      <vt:lpstr>Diapositivo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asus</dc:creator>
  <cp:lastModifiedBy>asus</cp:lastModifiedBy>
  <cp:revision>402</cp:revision>
  <dcterms:created xsi:type="dcterms:W3CDTF">2017-09-23T00:15:29Z</dcterms:created>
  <dcterms:modified xsi:type="dcterms:W3CDTF">2018-10-23T22:20:25Z</dcterms:modified>
</cp:coreProperties>
</file>