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7" r:id="rId2"/>
    <p:sldId id="335" r:id="rId3"/>
    <p:sldId id="433" r:id="rId4"/>
    <p:sldId id="428" r:id="rId5"/>
    <p:sldId id="400" r:id="rId6"/>
    <p:sldId id="413" r:id="rId7"/>
    <p:sldId id="414" r:id="rId8"/>
    <p:sldId id="415" r:id="rId9"/>
    <p:sldId id="416" r:id="rId10"/>
    <p:sldId id="417" r:id="rId11"/>
    <p:sldId id="364" r:id="rId12"/>
    <p:sldId id="432" r:id="rId13"/>
    <p:sldId id="376" r:id="rId14"/>
    <p:sldId id="407" r:id="rId15"/>
    <p:sldId id="409" r:id="rId16"/>
    <p:sldId id="406" r:id="rId17"/>
    <p:sldId id="383" r:id="rId18"/>
    <p:sldId id="382" r:id="rId19"/>
    <p:sldId id="405" r:id="rId20"/>
    <p:sldId id="370" r:id="rId21"/>
    <p:sldId id="394" r:id="rId22"/>
    <p:sldId id="395" r:id="rId23"/>
    <p:sldId id="393" r:id="rId24"/>
    <p:sldId id="408" r:id="rId25"/>
    <p:sldId id="397" r:id="rId26"/>
    <p:sldId id="396" r:id="rId27"/>
    <p:sldId id="388" r:id="rId28"/>
    <p:sldId id="423" r:id="rId29"/>
    <p:sldId id="391" r:id="rId30"/>
    <p:sldId id="371" r:id="rId31"/>
    <p:sldId id="424" r:id="rId32"/>
    <p:sldId id="425" r:id="rId33"/>
    <p:sldId id="410" r:id="rId34"/>
    <p:sldId id="373" r:id="rId35"/>
    <p:sldId id="363" r:id="rId36"/>
    <p:sldId id="427" r:id="rId37"/>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99"/>
  </p:clrMru>
</p:presentationPr>
</file>

<file path=ppt/tableStyles.xml><?xml version="1.0" encoding="utf-8"?>
<a:tblStyleLst xmlns:a="http://schemas.openxmlformats.org/drawingml/2006/main" def="{5C22544A-7EE6-4342-B048-85BDC9FD1C3A}">
  <a:tblStyle styleId="{35758FB7-9AC5-4552-8A53-C91805E547FA}" styleName="Estilo com Tema 1 - Destaqu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7CE84F3-28C3-443E-9E96-99CF82512B78}" styleName="Estilo Escuro 1 - Destaque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Escuro 1 - Destaque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Estilo Médio 1 - Destaqu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5" autoAdjust="0"/>
    <p:restoredTop sz="94660"/>
  </p:normalViewPr>
  <p:slideViewPr>
    <p:cSldViewPr>
      <p:cViewPr varScale="1">
        <p:scale>
          <a:sx n="106" d="100"/>
          <a:sy n="106" d="100"/>
        </p:scale>
        <p:origin x="-168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smtClean="0"/>
              <a:t>Clique para editar o estilo</a:t>
            </a:r>
            <a:endParaRPr lang="pt-PT"/>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Faça clique para editar o estilo</a:t>
            </a:r>
            <a:endParaRPr lang="pt-PT"/>
          </a:p>
        </p:txBody>
      </p:sp>
      <p:sp>
        <p:nvSpPr>
          <p:cNvPr id="4" name="Marcador de Posição da Data 3"/>
          <p:cNvSpPr>
            <a:spLocks noGrp="1"/>
          </p:cNvSpPr>
          <p:nvPr>
            <p:ph type="dt" sz="half" idx="10"/>
          </p:nvPr>
        </p:nvSpPr>
        <p:spPr/>
        <p:txBody>
          <a:bodyPr/>
          <a:lstStyle/>
          <a:p>
            <a:fld id="{1E9971E4-7420-47BB-8749-B9013D1536D3}" type="datetimeFigureOut">
              <a:rPr lang="pt-PT" smtClean="0"/>
              <a:pPr/>
              <a:t>23/10/2018</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39E0C8EC-3D90-4DB3-B422-8830C4A77B49}" type="slidenum">
              <a:rPr lang="pt-PT" smtClean="0"/>
              <a:pPr/>
              <a:t>‹nº›</a:t>
            </a:fld>
            <a:endParaRPr lang="pt-P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Texto Vertical 2"/>
          <p:cNvSpPr>
            <a:spLocks noGrp="1"/>
          </p:cNvSpPr>
          <p:nvPr>
            <p:ph type="body" orient="vert" idx="1"/>
          </p:nvPr>
        </p:nvSpPr>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1E9971E4-7420-47BB-8749-B9013D1536D3}" type="datetimeFigureOut">
              <a:rPr lang="pt-PT" smtClean="0"/>
              <a:pPr/>
              <a:t>23/10/2018</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39E0C8EC-3D90-4DB3-B422-8830C4A77B49}" type="slidenum">
              <a:rPr lang="pt-PT" smtClean="0"/>
              <a:pPr/>
              <a:t>‹nº›</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PT" smtClean="0"/>
              <a:t>Clique para editar o estilo</a:t>
            </a:r>
            <a:endParaRPr lang="pt-PT"/>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1E9971E4-7420-47BB-8749-B9013D1536D3}" type="datetimeFigureOut">
              <a:rPr lang="pt-PT" smtClean="0"/>
              <a:pPr/>
              <a:t>23/10/2018</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39E0C8EC-3D90-4DB3-B422-8830C4A77B49}" type="slidenum">
              <a:rPr lang="pt-PT" smtClean="0"/>
              <a:pPr/>
              <a:t>‹nº›</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1E9971E4-7420-47BB-8749-B9013D1536D3}" type="datetimeFigureOut">
              <a:rPr lang="pt-PT" smtClean="0"/>
              <a:pPr/>
              <a:t>23/10/2018</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39E0C8EC-3D90-4DB3-B422-8830C4A77B49}" type="slidenum">
              <a:rPr lang="pt-PT" smtClean="0"/>
              <a:pPr/>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smtClean="0"/>
              <a:t>Clique para editar o estilo</a:t>
            </a:r>
            <a:endParaRPr lang="pt-PT"/>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Marcador de Posição da Data 3"/>
          <p:cNvSpPr>
            <a:spLocks noGrp="1"/>
          </p:cNvSpPr>
          <p:nvPr>
            <p:ph type="dt" sz="half" idx="10"/>
          </p:nvPr>
        </p:nvSpPr>
        <p:spPr/>
        <p:txBody>
          <a:bodyPr/>
          <a:lstStyle/>
          <a:p>
            <a:fld id="{1E9971E4-7420-47BB-8749-B9013D1536D3}" type="datetimeFigureOut">
              <a:rPr lang="pt-PT" smtClean="0"/>
              <a:pPr/>
              <a:t>23/10/2018</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39E0C8EC-3D90-4DB3-B422-8830C4A77B49}" type="slidenum">
              <a:rPr lang="pt-PT" smtClean="0"/>
              <a:pPr/>
              <a:t>‹nº›</a:t>
            </a:fld>
            <a:endParaRPr lang="pt-P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e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a Data 4"/>
          <p:cNvSpPr>
            <a:spLocks noGrp="1"/>
          </p:cNvSpPr>
          <p:nvPr>
            <p:ph type="dt" sz="half" idx="10"/>
          </p:nvPr>
        </p:nvSpPr>
        <p:spPr/>
        <p:txBody>
          <a:bodyPr/>
          <a:lstStyle/>
          <a:p>
            <a:fld id="{1E9971E4-7420-47BB-8749-B9013D1536D3}" type="datetimeFigureOut">
              <a:rPr lang="pt-PT" smtClean="0"/>
              <a:pPr/>
              <a:t>23/10/2018</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39E0C8EC-3D90-4DB3-B422-8830C4A77B49}" type="slidenum">
              <a:rPr lang="pt-PT" smtClean="0"/>
              <a:pPr/>
              <a:t>‹nº›</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smtClean="0"/>
              <a:t>Clique para editar o estilo</a:t>
            </a:r>
            <a:endParaRPr lang="pt-PT"/>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7" name="Marcador de Posição da Data 6"/>
          <p:cNvSpPr>
            <a:spLocks noGrp="1"/>
          </p:cNvSpPr>
          <p:nvPr>
            <p:ph type="dt" sz="half" idx="10"/>
          </p:nvPr>
        </p:nvSpPr>
        <p:spPr/>
        <p:txBody>
          <a:bodyPr/>
          <a:lstStyle/>
          <a:p>
            <a:fld id="{1E9971E4-7420-47BB-8749-B9013D1536D3}" type="datetimeFigureOut">
              <a:rPr lang="pt-PT" smtClean="0"/>
              <a:pPr/>
              <a:t>23/10/2018</a:t>
            </a:fld>
            <a:endParaRPr lang="pt-PT"/>
          </a:p>
        </p:txBody>
      </p:sp>
      <p:sp>
        <p:nvSpPr>
          <p:cNvPr id="8" name="Marcador de Posição do Rodapé 7"/>
          <p:cNvSpPr>
            <a:spLocks noGrp="1"/>
          </p:cNvSpPr>
          <p:nvPr>
            <p:ph type="ftr" sz="quarter" idx="11"/>
          </p:nvPr>
        </p:nvSpPr>
        <p:spPr/>
        <p:txBody>
          <a:bodyPr/>
          <a:lstStyle/>
          <a:p>
            <a:endParaRPr lang="pt-PT"/>
          </a:p>
        </p:txBody>
      </p:sp>
      <p:sp>
        <p:nvSpPr>
          <p:cNvPr id="9" name="Marcador de Posição do Número do Diapositivo 8"/>
          <p:cNvSpPr>
            <a:spLocks noGrp="1"/>
          </p:cNvSpPr>
          <p:nvPr>
            <p:ph type="sldNum" sz="quarter" idx="12"/>
          </p:nvPr>
        </p:nvSpPr>
        <p:spPr/>
        <p:txBody>
          <a:bodyPr/>
          <a:lstStyle/>
          <a:p>
            <a:fld id="{39E0C8EC-3D90-4DB3-B422-8830C4A77B49}" type="slidenum">
              <a:rPr lang="pt-PT" smtClean="0"/>
              <a:pPr/>
              <a:t>‹nº›</a:t>
            </a:fld>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a Data 2"/>
          <p:cNvSpPr>
            <a:spLocks noGrp="1"/>
          </p:cNvSpPr>
          <p:nvPr>
            <p:ph type="dt" sz="half" idx="10"/>
          </p:nvPr>
        </p:nvSpPr>
        <p:spPr/>
        <p:txBody>
          <a:bodyPr/>
          <a:lstStyle/>
          <a:p>
            <a:fld id="{1E9971E4-7420-47BB-8749-B9013D1536D3}" type="datetimeFigureOut">
              <a:rPr lang="pt-PT" smtClean="0"/>
              <a:pPr/>
              <a:t>23/10/2018</a:t>
            </a:fld>
            <a:endParaRPr lang="pt-PT"/>
          </a:p>
        </p:txBody>
      </p:sp>
      <p:sp>
        <p:nvSpPr>
          <p:cNvPr id="4" name="Marcador de Posição do Rodapé 3"/>
          <p:cNvSpPr>
            <a:spLocks noGrp="1"/>
          </p:cNvSpPr>
          <p:nvPr>
            <p:ph type="ftr" sz="quarter" idx="11"/>
          </p:nvPr>
        </p:nvSpPr>
        <p:spPr/>
        <p:txBody>
          <a:bodyPr/>
          <a:lstStyle/>
          <a:p>
            <a:endParaRPr lang="pt-PT"/>
          </a:p>
        </p:txBody>
      </p:sp>
      <p:sp>
        <p:nvSpPr>
          <p:cNvPr id="5" name="Marcador de Posição do Número do Diapositivo 4"/>
          <p:cNvSpPr>
            <a:spLocks noGrp="1"/>
          </p:cNvSpPr>
          <p:nvPr>
            <p:ph type="sldNum" sz="quarter" idx="12"/>
          </p:nvPr>
        </p:nvSpPr>
        <p:spPr/>
        <p:txBody>
          <a:bodyPr/>
          <a:lstStyle/>
          <a:p>
            <a:fld id="{39E0C8EC-3D90-4DB3-B422-8830C4A77B49}" type="slidenum">
              <a:rPr lang="pt-PT" smtClean="0"/>
              <a:pPr/>
              <a:t>‹nº›</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1E9971E4-7420-47BB-8749-B9013D1536D3}" type="datetimeFigureOut">
              <a:rPr lang="pt-PT" smtClean="0"/>
              <a:pPr/>
              <a:t>23/10/2018</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39E0C8EC-3D90-4DB3-B422-8830C4A77B49}" type="slidenum">
              <a:rPr lang="pt-PT" smtClean="0"/>
              <a:pPr/>
              <a:t>‹nº›</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smtClean="0"/>
              <a:t>Clique para editar o estilo</a:t>
            </a:r>
            <a:endParaRPr lang="pt-PT"/>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Marcador de Posição da Data 4"/>
          <p:cNvSpPr>
            <a:spLocks noGrp="1"/>
          </p:cNvSpPr>
          <p:nvPr>
            <p:ph type="dt" sz="half" idx="10"/>
          </p:nvPr>
        </p:nvSpPr>
        <p:spPr/>
        <p:txBody>
          <a:bodyPr/>
          <a:lstStyle/>
          <a:p>
            <a:fld id="{1E9971E4-7420-47BB-8749-B9013D1536D3}" type="datetimeFigureOut">
              <a:rPr lang="pt-PT" smtClean="0"/>
              <a:pPr/>
              <a:t>23/10/2018</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39E0C8EC-3D90-4DB3-B422-8830C4A77B49}" type="slidenum">
              <a:rPr lang="pt-PT" smtClean="0"/>
              <a:pPr/>
              <a:t>‹nº›</a:t>
            </a:fld>
            <a:endParaRPr lang="pt-P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smtClean="0"/>
              <a:t>Clique para editar o estilo</a:t>
            </a:r>
            <a:endParaRPr lang="pt-PT"/>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Marcador de Posição da Data 4"/>
          <p:cNvSpPr>
            <a:spLocks noGrp="1"/>
          </p:cNvSpPr>
          <p:nvPr>
            <p:ph type="dt" sz="half" idx="10"/>
          </p:nvPr>
        </p:nvSpPr>
        <p:spPr/>
        <p:txBody>
          <a:bodyPr/>
          <a:lstStyle/>
          <a:p>
            <a:fld id="{1E9971E4-7420-47BB-8749-B9013D1536D3}" type="datetimeFigureOut">
              <a:rPr lang="pt-PT" smtClean="0"/>
              <a:pPr/>
              <a:t>23/10/2018</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39E0C8EC-3D90-4DB3-B422-8830C4A77B49}" type="slidenum">
              <a:rPr lang="pt-PT" smtClean="0"/>
              <a:pPr/>
              <a:t>‹nº›</a:t>
            </a:fld>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smtClean="0"/>
              <a:t>Clique para editar o estilo</a:t>
            </a:r>
            <a:endParaRPr lang="pt-PT"/>
          </a:p>
        </p:txBody>
      </p:sp>
      <p:sp>
        <p:nvSpPr>
          <p:cNvPr id="3" name="Marcador de Posição do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971E4-7420-47BB-8749-B9013D1536D3}" type="datetimeFigureOut">
              <a:rPr lang="pt-PT" smtClean="0"/>
              <a:pPr/>
              <a:t>23/10/2018</a:t>
            </a:fld>
            <a:endParaRPr lang="pt-PT"/>
          </a:p>
        </p:txBody>
      </p:sp>
      <p:sp>
        <p:nvSpPr>
          <p:cNvPr id="5" name="Marcador de Posição do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0C8EC-3D90-4DB3-B422-8830C4A77B49}" type="slidenum">
              <a:rPr lang="pt-PT" smtClean="0"/>
              <a:pPr/>
              <a:t>‹nº›</a:t>
            </a:fld>
            <a:endParaRPr lang="pt-P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Imagem 9" descr="Java 8 Time_IMAGE.jpg"/>
          <p:cNvPicPr>
            <a:picLocks noChangeAspect="1"/>
          </p:cNvPicPr>
          <p:nvPr/>
        </p:nvPicPr>
        <p:blipFill>
          <a:blip r:embed="rId2" cstate="print"/>
          <a:stretch>
            <a:fillRect/>
          </a:stretch>
        </p:blipFill>
        <p:spPr>
          <a:xfrm>
            <a:off x="357158" y="1285860"/>
            <a:ext cx="7986737" cy="4556696"/>
          </a:xfrm>
          <a:prstGeom prst="rect">
            <a:avLst/>
          </a:prstGeom>
        </p:spPr>
      </p:pic>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dirty="0"/>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dirty="0"/>
          </a:p>
        </p:txBody>
      </p:sp>
      <p:sp>
        <p:nvSpPr>
          <p:cNvPr id="26632" name="Text Box 9"/>
          <p:cNvSpPr txBox="1">
            <a:spLocks noChangeArrowheads="1"/>
          </p:cNvSpPr>
          <p:nvPr/>
        </p:nvSpPr>
        <p:spPr bwMode="auto">
          <a:xfrm>
            <a:off x="4000496" y="285728"/>
            <a:ext cx="4824413" cy="396875"/>
          </a:xfrm>
          <a:prstGeom prst="rect">
            <a:avLst/>
          </a:prstGeom>
          <a:noFill/>
          <a:ln w="9525">
            <a:noFill/>
            <a:miter lim="800000"/>
            <a:headEnd/>
            <a:tailEnd/>
          </a:ln>
        </p:spPr>
        <p:txBody>
          <a:bodyPr>
            <a:spAutoFit/>
          </a:bodyPr>
          <a:lstStyle/>
          <a:p>
            <a:pPr algn="ctr">
              <a:spcBef>
                <a:spcPct val="50000"/>
              </a:spcBef>
            </a:pPr>
            <a:endParaRPr lang="pt-PT" sz="2000" dirty="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dirty="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dirty="0"/>
          </a:p>
        </p:txBody>
      </p:sp>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pic>
        <p:nvPicPr>
          <p:cNvPr id="9" name="Imagem 8" descr="lambda-java8.jpg"/>
          <p:cNvPicPr>
            <a:picLocks noChangeAspect="1"/>
          </p:cNvPicPr>
          <p:nvPr/>
        </p:nvPicPr>
        <p:blipFill>
          <a:blip r:embed="rId5" cstate="print"/>
          <a:stretch>
            <a:fillRect/>
          </a:stretch>
        </p:blipFill>
        <p:spPr>
          <a:xfrm>
            <a:off x="7572396" y="5000636"/>
            <a:ext cx="1314846" cy="1285884"/>
          </a:xfrm>
          <a:prstGeom prst="rect">
            <a:avLst/>
          </a:prstGeom>
        </p:spPr>
      </p:pic>
      <p:sp>
        <p:nvSpPr>
          <p:cNvPr id="12" name="Rectângulo 11"/>
          <p:cNvSpPr/>
          <p:nvPr/>
        </p:nvSpPr>
        <p:spPr>
          <a:xfrm>
            <a:off x="3071802" y="5072074"/>
            <a:ext cx="2420214" cy="400110"/>
          </a:xfrm>
          <a:prstGeom prst="rect">
            <a:avLst/>
          </a:prstGeom>
        </p:spPr>
        <p:txBody>
          <a:bodyPr wrap="none">
            <a:spAutoFit/>
          </a:bodyPr>
          <a:lstStyle/>
          <a:p>
            <a:r>
              <a:rPr lang="pt-PT" sz="2000" b="1" dirty="0" err="1" smtClean="0">
                <a:solidFill>
                  <a:srgbClr val="0070C0"/>
                </a:solidFill>
                <a:latin typeface="Arial Rounded MT Bold" pitchFamily="34" charset="0"/>
              </a:rPr>
              <a:t>package</a:t>
            </a:r>
            <a:r>
              <a:rPr lang="pt-PT" sz="2000" b="1" smtClean="0">
                <a:solidFill>
                  <a:srgbClr val="0070C0"/>
                </a:solidFill>
                <a:latin typeface="Arial Rounded MT Bold" pitchFamily="34" charset="0"/>
              </a:rPr>
              <a:t> java.time</a:t>
            </a:r>
            <a:endParaRPr lang="pt-PT" sz="2000">
              <a:solidFill>
                <a:srgbClr val="0070C0"/>
              </a:solidFill>
            </a:endParaRPr>
          </a:p>
        </p:txBody>
      </p:sp>
      <p:sp>
        <p:nvSpPr>
          <p:cNvPr id="13" name="CaixaDeTexto 12"/>
          <p:cNvSpPr txBox="1"/>
          <p:nvPr/>
        </p:nvSpPr>
        <p:spPr>
          <a:xfrm>
            <a:off x="2786050" y="6072206"/>
            <a:ext cx="3214710" cy="369332"/>
          </a:xfrm>
          <a:prstGeom prst="rect">
            <a:avLst/>
          </a:prstGeom>
          <a:noFill/>
        </p:spPr>
        <p:txBody>
          <a:bodyPr wrap="square" rtlCol="0">
            <a:spAutoFit/>
          </a:bodyPr>
          <a:lstStyle/>
          <a:p>
            <a:pPr algn="ctr"/>
            <a:r>
              <a:rPr lang="pt-PT" smtClean="0">
                <a:solidFill>
                  <a:srgbClr val="C00000"/>
                </a:solidFill>
                <a:latin typeface="AcmeFont" pitchFamily="2" charset="0"/>
              </a:rPr>
              <a:t>PARTE  II</a:t>
            </a:r>
            <a:endParaRPr lang="pt-PT">
              <a:solidFill>
                <a:srgbClr val="C00000"/>
              </a:solidFill>
              <a:latin typeface="AcmeFont" pitchFamily="2" charset="0"/>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10" name="CaixaDeTexto 9"/>
          <p:cNvSpPr txBox="1"/>
          <p:nvPr/>
        </p:nvSpPr>
        <p:spPr>
          <a:xfrm>
            <a:off x="357158" y="1071546"/>
            <a:ext cx="8572560" cy="369332"/>
          </a:xfrm>
          <a:prstGeom prst="rect">
            <a:avLst/>
          </a:prstGeom>
          <a:noFill/>
        </p:spPr>
        <p:txBody>
          <a:bodyPr wrap="square" rtlCol="0">
            <a:spAutoFit/>
          </a:bodyPr>
          <a:lstStyle/>
          <a:p>
            <a:pPr>
              <a:tabLst>
                <a:tab pos="358775" algn="l"/>
              </a:tabLst>
            </a:pPr>
            <a:r>
              <a:rPr lang="pt-PT" smtClean="0"/>
              <a:t>	</a:t>
            </a:r>
            <a:endParaRPr lang="pt-PT"/>
          </a:p>
        </p:txBody>
      </p:sp>
      <p:sp>
        <p:nvSpPr>
          <p:cNvPr id="12" name="CaixaDeTexto 11"/>
          <p:cNvSpPr txBox="1"/>
          <p:nvPr/>
        </p:nvSpPr>
        <p:spPr>
          <a:xfrm>
            <a:off x="4071934" y="214290"/>
            <a:ext cx="4214842" cy="646331"/>
          </a:xfrm>
          <a:prstGeom prst="rect">
            <a:avLst/>
          </a:prstGeom>
          <a:noFill/>
        </p:spPr>
        <p:txBody>
          <a:bodyPr wrap="square" rtlCol="0">
            <a:spAutoFit/>
          </a:bodyPr>
          <a:lstStyle/>
          <a:p>
            <a:pPr algn="ctr"/>
            <a:r>
              <a:rPr lang="pt-PT" b="1" smtClean="0">
                <a:solidFill>
                  <a:srgbClr val="0070C0"/>
                </a:solidFill>
                <a:latin typeface="Arial Rounded MT Bold" pitchFamily="34" charset="0"/>
              </a:rPr>
              <a:t>Year, YearMonth, MonthDay, Month, DayOfWeek</a:t>
            </a:r>
            <a:endParaRPr lang="pt-PT">
              <a:solidFill>
                <a:srgbClr val="0070C0"/>
              </a:solidFill>
            </a:endParaRPr>
          </a:p>
        </p:txBody>
      </p:sp>
      <p:sp>
        <p:nvSpPr>
          <p:cNvPr id="13" name="CaixaDeTexto 12"/>
          <p:cNvSpPr txBox="1"/>
          <p:nvPr/>
        </p:nvSpPr>
        <p:spPr>
          <a:xfrm>
            <a:off x="428596" y="1285860"/>
            <a:ext cx="8358246" cy="369332"/>
          </a:xfrm>
          <a:prstGeom prst="rect">
            <a:avLst/>
          </a:prstGeom>
          <a:noFill/>
        </p:spPr>
        <p:txBody>
          <a:bodyPr wrap="square" rtlCol="0">
            <a:spAutoFit/>
          </a:bodyPr>
          <a:lstStyle/>
          <a:p>
            <a:r>
              <a:rPr lang="pt-PT" b="1" smtClean="0">
                <a:solidFill>
                  <a:srgbClr val="C00000"/>
                </a:solidFill>
              </a:rPr>
              <a:t>Será que faço anos hoje ?</a:t>
            </a:r>
            <a:endParaRPr lang="pt-PT" b="1">
              <a:solidFill>
                <a:srgbClr val="C00000"/>
              </a:solidFill>
            </a:endParaRPr>
          </a:p>
        </p:txBody>
      </p:sp>
      <p:sp>
        <p:nvSpPr>
          <p:cNvPr id="14" name="CaixaDeTexto 13"/>
          <p:cNvSpPr txBox="1"/>
          <p:nvPr/>
        </p:nvSpPr>
        <p:spPr>
          <a:xfrm>
            <a:off x="571472" y="1714488"/>
            <a:ext cx="8215370" cy="2031325"/>
          </a:xfrm>
          <a:prstGeom prst="rect">
            <a:avLst/>
          </a:prstGeom>
          <a:noFill/>
        </p:spPr>
        <p:txBody>
          <a:bodyPr wrap="square" rtlCol="0">
            <a:spAutoFit/>
          </a:bodyPr>
          <a:lstStyle/>
          <a:p>
            <a:r>
              <a:rPr lang="pt-PT" sz="1400" smtClean="0">
                <a:latin typeface="Courier New" pitchFamily="49" charset="0"/>
                <a:cs typeface="Courier New" pitchFamily="49" charset="0"/>
              </a:rPr>
              <a:t>LocalDate hoje = LocalDate.now();</a:t>
            </a:r>
          </a:p>
          <a:p>
            <a:r>
              <a:rPr lang="pt-PT" sz="1400" smtClean="0">
                <a:latin typeface="Courier New" pitchFamily="49" charset="0"/>
                <a:cs typeface="Courier New" pitchFamily="49" charset="0"/>
              </a:rPr>
              <a:t>LocalDate dtNascim = LocalDate.of(1986, 5, 26); </a:t>
            </a:r>
          </a:p>
          <a:p>
            <a:r>
              <a:rPr lang="pt-PT" sz="1400" smtClean="0">
                <a:latin typeface="Courier New" pitchFamily="49" charset="0"/>
                <a:cs typeface="Courier New" pitchFamily="49" charset="0"/>
              </a:rPr>
              <a:t>MonthDay mesDiaNasc = </a:t>
            </a:r>
          </a:p>
          <a:p>
            <a:r>
              <a:rPr lang="pt-PT" sz="1400" smtClean="0">
                <a:latin typeface="Courier New" pitchFamily="49" charset="0"/>
                <a:cs typeface="Courier New" pitchFamily="49" charset="0"/>
              </a:rPr>
              <a:t>        MonthDay.of(dtNascim.getMonth(), dtNascim.getDayOfMonth());</a:t>
            </a:r>
          </a:p>
          <a:p>
            <a:r>
              <a:rPr lang="pt-PT" sz="1400" smtClean="0">
                <a:latin typeface="Courier New" pitchFamily="49" charset="0"/>
                <a:cs typeface="Courier New" pitchFamily="49" charset="0"/>
              </a:rPr>
              <a:t>MonthDay mesDiaHoje = MonthDay.from(hoje);</a:t>
            </a:r>
          </a:p>
          <a:p>
            <a:r>
              <a:rPr lang="pt-PT" sz="1400" smtClean="0">
                <a:latin typeface="Courier New" pitchFamily="49" charset="0"/>
                <a:cs typeface="Courier New" pitchFamily="49" charset="0"/>
              </a:rPr>
              <a:t>if(mesDiaHoje.equals(mesDiaNasc))</a:t>
            </a:r>
          </a:p>
          <a:p>
            <a:r>
              <a:rPr lang="pt-PT" sz="1400" smtClean="0">
                <a:latin typeface="Courier New" pitchFamily="49" charset="0"/>
                <a:cs typeface="Courier New" pitchFamily="49" charset="0"/>
              </a:rPr>
              <a:t>    System.out.println("Parabéns a você !!"); </a:t>
            </a:r>
          </a:p>
          <a:p>
            <a:r>
              <a:rPr lang="pt-PT" sz="1400" smtClean="0">
                <a:latin typeface="Courier New" pitchFamily="49" charset="0"/>
                <a:cs typeface="Courier New" pitchFamily="49" charset="0"/>
              </a:rPr>
              <a:t>else</a:t>
            </a:r>
          </a:p>
          <a:p>
            <a:pPr>
              <a:tabLst>
                <a:tab pos="358775" algn="l"/>
              </a:tabLst>
            </a:pPr>
            <a:r>
              <a:rPr lang="pt-PT" sz="1400" smtClean="0">
                <a:latin typeface="Courier New" pitchFamily="49" charset="0"/>
                <a:cs typeface="Courier New" pitchFamily="49" charset="0"/>
              </a:rPr>
              <a:t>	System.out.println("Não desista. Falta menos de 1 ano !");</a:t>
            </a:r>
            <a:endParaRPr lang="pt-PT"/>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 name="Imagem 17" descr="API_TIME_WITH_MONTH_WEEKFIELDS_DOW.jpg"/>
          <p:cNvPicPr>
            <a:picLocks noChangeAspect="1"/>
          </p:cNvPicPr>
          <p:nvPr/>
        </p:nvPicPr>
        <p:blipFill>
          <a:blip r:embed="rId2" cstate="print"/>
          <a:stretch>
            <a:fillRect/>
          </a:stretch>
        </p:blipFill>
        <p:spPr>
          <a:xfrm>
            <a:off x="928662" y="1071546"/>
            <a:ext cx="7695075" cy="5357850"/>
          </a:xfrm>
          <a:prstGeom prst="rect">
            <a:avLst/>
          </a:prstGeom>
        </p:spPr>
      </p:pic>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23" name="CaixaDeTexto 22"/>
          <p:cNvSpPr txBox="1"/>
          <p:nvPr/>
        </p:nvSpPr>
        <p:spPr>
          <a:xfrm>
            <a:off x="4643438" y="357166"/>
            <a:ext cx="4286280" cy="369332"/>
          </a:xfrm>
          <a:prstGeom prst="rect">
            <a:avLst/>
          </a:prstGeom>
          <a:noFill/>
        </p:spPr>
        <p:txBody>
          <a:bodyPr wrap="square" rtlCol="0">
            <a:spAutoFit/>
          </a:bodyPr>
          <a:lstStyle/>
          <a:p>
            <a:r>
              <a:rPr lang="pt-PT" b="1" smtClean="0">
                <a:solidFill>
                  <a:srgbClr val="0070C0"/>
                </a:solidFill>
                <a:latin typeface="Arial Rounded MT Bold" pitchFamily="34" charset="0"/>
              </a:rPr>
              <a:t>IsoFields e WeekFields</a:t>
            </a:r>
            <a:endParaRPr lang="pt-PT">
              <a:solidFill>
                <a:srgbClr val="0070C0"/>
              </a:solidFill>
            </a:endParaRPr>
          </a:p>
        </p:txBody>
      </p:sp>
      <p:pic>
        <p:nvPicPr>
          <p:cNvPr id="13" name="Imagem 12" descr="FIELDS_JAVADOC.jpg"/>
          <p:cNvPicPr>
            <a:picLocks noChangeAspect="1"/>
          </p:cNvPicPr>
          <p:nvPr/>
        </p:nvPicPr>
        <p:blipFill>
          <a:blip r:embed="rId5" cstate="print"/>
          <a:stretch>
            <a:fillRect/>
          </a:stretch>
        </p:blipFill>
        <p:spPr>
          <a:xfrm>
            <a:off x="428596" y="1071546"/>
            <a:ext cx="6205279" cy="1024896"/>
          </a:xfrm>
          <a:prstGeom prst="rect">
            <a:avLst/>
          </a:prstGeom>
          <a:blipFill>
            <a:blip r:embed="rId6" cstate="print"/>
            <a:tile tx="0" ty="0" sx="100000" sy="100000" flip="none" algn="tl"/>
          </a:blipFill>
          <a:ln w="38100" cmpd="thickThin">
            <a:solidFill>
              <a:srgbClr val="C00000"/>
            </a:solidFill>
          </a:ln>
        </p:spPr>
      </p:pic>
      <p:sp>
        <p:nvSpPr>
          <p:cNvPr id="14" name="Rectângulo 13"/>
          <p:cNvSpPr/>
          <p:nvPr/>
        </p:nvSpPr>
        <p:spPr>
          <a:xfrm>
            <a:off x="500034" y="1142984"/>
            <a:ext cx="3000396" cy="285752"/>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31" name="Conexão recta 30"/>
          <p:cNvCxnSpPr>
            <a:stCxn id="13" idx="3"/>
          </p:cNvCxnSpPr>
          <p:nvPr/>
        </p:nvCxnSpPr>
        <p:spPr>
          <a:xfrm>
            <a:off x="6633875" y="1583994"/>
            <a:ext cx="1724339" cy="55912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4" name="Conexão recta unidireccional 33"/>
          <p:cNvCxnSpPr/>
          <p:nvPr/>
        </p:nvCxnSpPr>
        <p:spPr>
          <a:xfrm rot="5400000">
            <a:off x="6964379" y="3536157"/>
            <a:ext cx="2786876" cy="794"/>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2" name="Rectângulo 11"/>
          <p:cNvSpPr/>
          <p:nvPr/>
        </p:nvSpPr>
        <p:spPr>
          <a:xfrm flipV="1">
            <a:off x="5500694" y="4929198"/>
            <a:ext cx="3357586" cy="1428760"/>
          </a:xfrm>
          <a:prstGeom prst="rect">
            <a:avLst/>
          </a:prstGeom>
          <a:no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21" name="CaixaDeTexto 20"/>
          <p:cNvSpPr txBox="1"/>
          <p:nvPr/>
        </p:nvSpPr>
        <p:spPr>
          <a:xfrm>
            <a:off x="4143372" y="285728"/>
            <a:ext cx="3857652" cy="369332"/>
          </a:xfrm>
          <a:prstGeom prst="rect">
            <a:avLst/>
          </a:prstGeom>
          <a:noFill/>
        </p:spPr>
        <p:txBody>
          <a:bodyPr wrap="square" rtlCol="0">
            <a:spAutoFit/>
          </a:bodyPr>
          <a:lstStyle/>
          <a:p>
            <a:r>
              <a:rPr lang="pt-PT" b="1" smtClean="0">
                <a:solidFill>
                  <a:srgbClr val="0070C0"/>
                </a:solidFill>
                <a:latin typeface="Arial Rounded MT Bold" pitchFamily="34" charset="0"/>
              </a:rPr>
              <a:t>IsoFields &lt;= </a:t>
            </a:r>
            <a:r>
              <a:rPr lang="pt-PT" b="1" smtClean="0">
                <a:solidFill>
                  <a:srgbClr val="FF0000"/>
                </a:solidFill>
                <a:latin typeface="Arial Rounded MT Bold" pitchFamily="34" charset="0"/>
              </a:rPr>
              <a:t>TemporalFields </a:t>
            </a:r>
            <a:endParaRPr lang="pt-PT" b="1">
              <a:solidFill>
                <a:srgbClr val="FF0000"/>
              </a:solidFill>
              <a:latin typeface="Arial Rounded MT Bold" pitchFamily="34" charset="0"/>
            </a:endParaRPr>
          </a:p>
        </p:txBody>
      </p:sp>
      <p:sp>
        <p:nvSpPr>
          <p:cNvPr id="10" name="Rectângulo 9"/>
          <p:cNvSpPr/>
          <p:nvPr/>
        </p:nvSpPr>
        <p:spPr>
          <a:xfrm>
            <a:off x="827584" y="2060848"/>
            <a:ext cx="2664296" cy="36004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t-PT" sz="1600" smtClean="0"/>
              <a:t>QUARTER_OF_YEAR</a:t>
            </a:r>
            <a:endParaRPr lang="pt-PT" sz="1600"/>
          </a:p>
        </p:txBody>
      </p:sp>
      <p:sp>
        <p:nvSpPr>
          <p:cNvPr id="11" name="Rectângulo 10"/>
          <p:cNvSpPr/>
          <p:nvPr/>
        </p:nvSpPr>
        <p:spPr>
          <a:xfrm>
            <a:off x="827584" y="2492896"/>
            <a:ext cx="2664296" cy="36004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t-PT" sz="1600" smtClean="0"/>
              <a:t>DAY_OF_QUARTER</a:t>
            </a:r>
            <a:endParaRPr lang="pt-PT" sz="1600"/>
          </a:p>
        </p:txBody>
      </p:sp>
      <p:sp>
        <p:nvSpPr>
          <p:cNvPr id="12" name="Rectângulo 11"/>
          <p:cNvSpPr/>
          <p:nvPr/>
        </p:nvSpPr>
        <p:spPr>
          <a:xfrm>
            <a:off x="827584" y="2924944"/>
            <a:ext cx="2664296" cy="36004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t-PT" sz="1600" smtClean="0"/>
              <a:t>YEAR</a:t>
            </a:r>
            <a:endParaRPr lang="pt-PT" sz="1600"/>
          </a:p>
        </p:txBody>
      </p:sp>
      <p:sp>
        <p:nvSpPr>
          <p:cNvPr id="13" name="Rectângulo 12"/>
          <p:cNvSpPr/>
          <p:nvPr/>
        </p:nvSpPr>
        <p:spPr>
          <a:xfrm>
            <a:off x="827584" y="3356992"/>
            <a:ext cx="2664296" cy="36004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t-PT" sz="1600" smtClean="0"/>
              <a:t>DAY_OF_WEEK</a:t>
            </a:r>
            <a:endParaRPr lang="pt-PT" sz="1600"/>
          </a:p>
        </p:txBody>
      </p:sp>
      <p:sp>
        <p:nvSpPr>
          <p:cNvPr id="14" name="Rectângulo 13"/>
          <p:cNvSpPr/>
          <p:nvPr/>
        </p:nvSpPr>
        <p:spPr>
          <a:xfrm>
            <a:off x="827584" y="3789040"/>
            <a:ext cx="2664296" cy="36004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t-PT" sz="1600" smtClean="0"/>
              <a:t>WEEK_BASED_YEAR</a:t>
            </a:r>
            <a:endParaRPr lang="pt-PT" sz="1600"/>
          </a:p>
        </p:txBody>
      </p:sp>
      <p:sp>
        <p:nvSpPr>
          <p:cNvPr id="17" name="Rectângulo 16"/>
          <p:cNvSpPr/>
          <p:nvPr/>
        </p:nvSpPr>
        <p:spPr>
          <a:xfrm>
            <a:off x="827584" y="4221088"/>
            <a:ext cx="2880320" cy="36004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t-PT" sz="1600" smtClean="0"/>
              <a:t>WEEK_OF_WEEK_BASED_YEAR</a:t>
            </a:r>
            <a:endParaRPr lang="pt-PT" sz="1600"/>
          </a:p>
        </p:txBody>
      </p:sp>
      <p:sp>
        <p:nvSpPr>
          <p:cNvPr id="30" name="Rectângulo 29"/>
          <p:cNvSpPr/>
          <p:nvPr/>
        </p:nvSpPr>
        <p:spPr>
          <a:xfrm>
            <a:off x="395536" y="1556792"/>
            <a:ext cx="2520280" cy="36004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pt-PT" sz="1600" smtClean="0">
                <a:solidFill>
                  <a:schemeClr val="accent6">
                    <a:lumMod val="40000"/>
                    <a:lumOff val="60000"/>
                  </a:schemeClr>
                </a:solidFill>
              </a:rPr>
              <a:t>  </a:t>
            </a:r>
            <a:r>
              <a:rPr lang="pt-PT" sz="1600" b="1" smtClean="0">
                <a:solidFill>
                  <a:schemeClr val="tx1"/>
                </a:solidFill>
              </a:rPr>
              <a:t>IsoField</a:t>
            </a:r>
            <a:endParaRPr lang="pt-PT" sz="1600" b="1">
              <a:solidFill>
                <a:schemeClr val="tx1"/>
              </a:solidFill>
            </a:endParaRPr>
          </a:p>
        </p:txBody>
      </p:sp>
      <p:sp>
        <p:nvSpPr>
          <p:cNvPr id="31" name="Rectângulo arredondado 30"/>
          <p:cNvSpPr/>
          <p:nvPr/>
        </p:nvSpPr>
        <p:spPr>
          <a:xfrm>
            <a:off x="4644008" y="2492896"/>
            <a:ext cx="4104456" cy="16561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pt-PT"/>
          </a:p>
        </p:txBody>
      </p:sp>
      <p:cxnSp>
        <p:nvCxnSpPr>
          <p:cNvPr id="33" name="Conexão recta unidireccional 32"/>
          <p:cNvCxnSpPr>
            <a:endCxn id="31" idx="1"/>
          </p:cNvCxnSpPr>
          <p:nvPr/>
        </p:nvCxnSpPr>
        <p:spPr>
          <a:xfrm flipV="1">
            <a:off x="3563888" y="3320988"/>
            <a:ext cx="1080120" cy="61206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4" name="CaixaDeTexto 33"/>
          <p:cNvSpPr txBox="1"/>
          <p:nvPr/>
        </p:nvSpPr>
        <p:spPr>
          <a:xfrm>
            <a:off x="4716016" y="2852936"/>
            <a:ext cx="3888432" cy="830997"/>
          </a:xfrm>
          <a:prstGeom prst="rect">
            <a:avLst/>
          </a:prstGeom>
          <a:noFill/>
        </p:spPr>
        <p:txBody>
          <a:bodyPr wrap="square" rtlCol="0">
            <a:spAutoFit/>
          </a:bodyPr>
          <a:lstStyle/>
          <a:p>
            <a:pPr algn="ctr"/>
            <a:r>
              <a:rPr lang="pt-PT" sz="1600" i="1" smtClean="0"/>
              <a:t>Permite ter uma visão alternativa do ano standard. Segundo esta visão o ano começa sempre </a:t>
            </a:r>
            <a:r>
              <a:rPr lang="pt-PT" sz="1600" i="1" smtClean="0"/>
              <a:t>n</a:t>
            </a:r>
            <a:r>
              <a:rPr lang="pt-PT" sz="1600" i="1" smtClean="0"/>
              <a:t>uma </a:t>
            </a:r>
            <a:r>
              <a:rPr lang="pt-PT" sz="1600" i="1" smtClean="0"/>
              <a:t>2ª feira</a:t>
            </a:r>
            <a:r>
              <a:rPr lang="pt-PT" sz="1600" smtClean="0"/>
              <a:t>. </a:t>
            </a:r>
            <a:endParaRPr lang="pt-PT" sz="1600"/>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14" name="CaixaDeTexto 13"/>
          <p:cNvSpPr txBox="1"/>
          <p:nvPr/>
        </p:nvSpPr>
        <p:spPr>
          <a:xfrm>
            <a:off x="428596" y="1142984"/>
            <a:ext cx="8572560" cy="5293757"/>
          </a:xfrm>
          <a:prstGeom prst="rect">
            <a:avLst/>
          </a:prstGeom>
          <a:noFill/>
        </p:spPr>
        <p:txBody>
          <a:bodyPr wrap="square" rtlCol="0">
            <a:spAutoFit/>
          </a:bodyPr>
          <a:lstStyle/>
          <a:p>
            <a:pPr algn="just"/>
            <a:r>
              <a:rPr lang="pt-PT" smtClean="0">
                <a:latin typeface="Source Sans Pro Semibold"/>
              </a:rPr>
              <a:t>▶  </a:t>
            </a:r>
            <a:r>
              <a:rPr lang="pt-PT" sz="1600" b="1" smtClean="0">
                <a:solidFill>
                  <a:srgbClr val="C00000"/>
                </a:solidFill>
              </a:rPr>
              <a:t>java.time.temporal.IsoFields</a:t>
            </a:r>
            <a:r>
              <a:rPr lang="pt-PT" sz="1600" smtClean="0"/>
              <a:t> é uma classe que define </a:t>
            </a:r>
            <a:r>
              <a:rPr lang="pt-PT" sz="1600" smtClean="0"/>
              <a:t>os </a:t>
            </a:r>
            <a:r>
              <a:rPr lang="pt-PT" sz="1600" smtClean="0"/>
              <a:t>campos e unidades temporais que são </a:t>
            </a:r>
            <a:r>
              <a:rPr lang="pt-PT" sz="1600" b="1" smtClean="0"/>
              <a:t>específicas </a:t>
            </a:r>
            <a:r>
              <a:rPr lang="pt-PT" sz="1600" b="1" smtClean="0"/>
              <a:t>do sistema de calendários padrão ISO-8601</a:t>
            </a:r>
            <a:r>
              <a:rPr lang="pt-PT" sz="1600" smtClean="0"/>
              <a:t>. </a:t>
            </a:r>
            <a:r>
              <a:rPr lang="pt-PT" sz="1600" b="1" smtClean="0">
                <a:solidFill>
                  <a:schemeClr val="accent6">
                    <a:lumMod val="75000"/>
                  </a:schemeClr>
                </a:solidFill>
              </a:rPr>
              <a:t>Esta classe não é instanciável</a:t>
            </a:r>
            <a:r>
              <a:rPr lang="pt-PT" sz="1600" smtClean="0"/>
              <a:t>.</a:t>
            </a:r>
          </a:p>
          <a:p>
            <a:pPr algn="just"/>
            <a:r>
              <a:rPr lang="pt-PT" sz="1600" smtClean="0"/>
              <a:t>A classe define algumas outras unidades de tempo que podem ser úteis, designadamente, </a:t>
            </a:r>
            <a:r>
              <a:rPr lang="pt-PT" sz="1600" b="1" smtClean="0"/>
              <a:t>quartos de ano</a:t>
            </a:r>
            <a:r>
              <a:rPr lang="pt-PT" sz="1600" smtClean="0"/>
              <a:t> ou </a:t>
            </a:r>
            <a:r>
              <a:rPr lang="pt-PT" sz="1600" b="1" smtClean="0"/>
              <a:t>trimestres</a:t>
            </a:r>
            <a:r>
              <a:rPr lang="pt-PT" sz="1600" smtClean="0"/>
              <a:t>, ou seja, 365.2425 dias a dividir por quatro (cf. </a:t>
            </a:r>
            <a:r>
              <a:rPr lang="pt-PT" sz="1600" b="1" smtClean="0"/>
              <a:t>Q1</a:t>
            </a:r>
            <a:r>
              <a:rPr lang="pt-PT" sz="1600" smtClean="0"/>
              <a:t> a </a:t>
            </a:r>
            <a:r>
              <a:rPr lang="pt-PT" sz="1600" b="1" smtClean="0"/>
              <a:t>Q4</a:t>
            </a:r>
            <a:r>
              <a:rPr lang="pt-PT" sz="1600" smtClean="0"/>
              <a:t>), tão importantes em termos orçamentais e económicos como sabemos, e ainda a noção de número de semana em termos de ano civil (cf. </a:t>
            </a:r>
            <a:r>
              <a:rPr lang="pt-PT" sz="1600" b="1" i="1" smtClean="0">
                <a:solidFill>
                  <a:srgbClr val="0070C0"/>
                </a:solidFill>
              </a:rPr>
              <a:t>week-based-year</a:t>
            </a:r>
            <a:r>
              <a:rPr lang="pt-PT" sz="1600" smtClean="0"/>
              <a:t>).</a:t>
            </a:r>
            <a:endParaRPr lang="pt-PT" sz="1600" smtClean="0"/>
          </a:p>
          <a:p>
            <a:pPr algn="just"/>
            <a:endParaRPr lang="pt-PT" sz="1600" smtClean="0"/>
          </a:p>
          <a:p>
            <a:pPr algn="just"/>
            <a:endParaRPr lang="pt-PT" sz="1600" smtClean="0"/>
          </a:p>
          <a:p>
            <a:pPr algn="just"/>
            <a:r>
              <a:rPr lang="pt-PT" sz="1600" smtClean="0"/>
              <a:t> </a:t>
            </a:r>
          </a:p>
          <a:p>
            <a:pPr algn="just"/>
            <a:endParaRPr lang="pt-PT" sz="1600" smtClean="0"/>
          </a:p>
          <a:p>
            <a:pPr algn="just"/>
            <a:endParaRPr lang="pt-PT" sz="1600" smtClean="0"/>
          </a:p>
          <a:p>
            <a:pPr algn="just"/>
            <a:endParaRPr lang="pt-PT" sz="1600" smtClean="0"/>
          </a:p>
          <a:p>
            <a:pPr algn="just"/>
            <a:endParaRPr lang="pt-PT" sz="1600" smtClean="0"/>
          </a:p>
          <a:p>
            <a:pPr algn="just"/>
            <a:endParaRPr lang="pt-PT" sz="1600" smtClean="0"/>
          </a:p>
          <a:p>
            <a:pPr algn="just"/>
            <a:endParaRPr lang="pt-PT" sz="1600" smtClean="0"/>
          </a:p>
          <a:p>
            <a:pPr algn="just"/>
            <a:r>
              <a:rPr lang="pt-PT" sz="1600" smtClean="0">
                <a:latin typeface="Source Sans Pro Semibold"/>
              </a:rPr>
              <a:t>  </a:t>
            </a:r>
          </a:p>
          <a:p>
            <a:pPr algn="just"/>
            <a:r>
              <a:rPr lang="pt-PT" sz="1600" smtClean="0">
                <a:latin typeface="Source Sans Pro Semibold"/>
              </a:rPr>
              <a:t>▶ </a:t>
            </a:r>
            <a:r>
              <a:rPr lang="pt-PT" sz="1600" smtClean="0"/>
              <a:t>Este </a:t>
            </a:r>
            <a:r>
              <a:rPr lang="pt-PT" sz="1600" smtClean="0"/>
              <a:t>segundo conceito é muito importante porque em alguns países os salários são pagos por semana. Ora, em geral, os anos têm 52 ou 53 semanas. Ou seja, quem recebe semanalmente recebe, em geral, 52 salários semanais por ano. Os que recebem mensalmente receberão o equivalente a 12 meses de 4 semanas (+1/2 subsídios), ou seja, 48/50 salários semanais por ano. A maioria nem nota que, comparativamente, e mesmo com subsídios, perde 2 a 3 semanas de salário.</a:t>
            </a:r>
            <a:endParaRPr lang="pt-PT"/>
          </a:p>
        </p:txBody>
      </p:sp>
      <p:pic>
        <p:nvPicPr>
          <p:cNvPr id="17" name="Imagem 16" descr="ISOFIELDS_LIST.jpg"/>
          <p:cNvPicPr>
            <a:picLocks noChangeAspect="1"/>
          </p:cNvPicPr>
          <p:nvPr/>
        </p:nvPicPr>
        <p:blipFill>
          <a:blip r:embed="rId4" cstate="print"/>
          <a:stretch>
            <a:fillRect/>
          </a:stretch>
        </p:blipFill>
        <p:spPr>
          <a:xfrm>
            <a:off x="1979712" y="2852936"/>
            <a:ext cx="5500726" cy="2064738"/>
          </a:xfrm>
          <a:prstGeom prst="rect">
            <a:avLst/>
          </a:prstGeom>
        </p:spPr>
      </p:pic>
      <p:sp>
        <p:nvSpPr>
          <p:cNvPr id="12" name="CaixaDeTexto 11"/>
          <p:cNvSpPr txBox="1"/>
          <p:nvPr/>
        </p:nvSpPr>
        <p:spPr>
          <a:xfrm>
            <a:off x="4643438" y="357166"/>
            <a:ext cx="4286280" cy="369332"/>
          </a:xfrm>
          <a:prstGeom prst="rect">
            <a:avLst/>
          </a:prstGeom>
          <a:noFill/>
        </p:spPr>
        <p:txBody>
          <a:bodyPr wrap="square" rtlCol="0">
            <a:spAutoFit/>
          </a:bodyPr>
          <a:lstStyle/>
          <a:p>
            <a:r>
              <a:rPr lang="pt-PT" b="1" smtClean="0">
                <a:solidFill>
                  <a:srgbClr val="0070C0"/>
                </a:solidFill>
                <a:latin typeface="Arial Rounded MT Bold" pitchFamily="34" charset="0"/>
              </a:rPr>
              <a:t>IsoFields e WeekFields</a:t>
            </a:r>
            <a:endParaRPr lang="pt-PT">
              <a:solidFill>
                <a:srgbClr val="0070C0"/>
              </a:solidFill>
            </a:endParaRP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14" name="CaixaDeTexto 13"/>
          <p:cNvSpPr txBox="1"/>
          <p:nvPr/>
        </p:nvSpPr>
        <p:spPr>
          <a:xfrm>
            <a:off x="428596" y="1071546"/>
            <a:ext cx="8572560" cy="5293757"/>
          </a:xfrm>
          <a:prstGeom prst="rect">
            <a:avLst/>
          </a:prstGeom>
          <a:noFill/>
        </p:spPr>
        <p:txBody>
          <a:bodyPr wrap="square" rtlCol="0">
            <a:spAutoFit/>
          </a:bodyPr>
          <a:lstStyle/>
          <a:p>
            <a:pPr algn="just"/>
            <a:r>
              <a:rPr lang="pt-PT" smtClean="0">
                <a:latin typeface="Source Sans Pro Semibold"/>
              </a:rPr>
              <a:t>▶  </a:t>
            </a:r>
            <a:r>
              <a:rPr lang="pt-PT" sz="1600" smtClean="0"/>
              <a:t>Regras de um </a:t>
            </a:r>
            <a:r>
              <a:rPr lang="pt-PT" sz="1600" b="1" smtClean="0">
                <a:solidFill>
                  <a:srgbClr val="0070C0"/>
                </a:solidFill>
              </a:rPr>
              <a:t>WEEK_BASED_YEAR</a:t>
            </a:r>
            <a:r>
              <a:rPr lang="pt-PT" sz="1600" smtClean="0"/>
              <a:t>:</a:t>
            </a:r>
          </a:p>
          <a:p>
            <a:endParaRPr lang="en-US" sz="1600" b="1" smtClean="0"/>
          </a:p>
          <a:p>
            <a:pPr algn="just"/>
            <a:r>
              <a:rPr lang="en-US" sz="1600" b="1" smtClean="0"/>
              <a:t>A norma ISO-8601 para além de um formato de troca de datas e tempos, define também uma forma alternativa de expressar uma data baseada na noção de </a:t>
            </a:r>
            <a:r>
              <a:rPr lang="en-US" sz="1600" b="1" smtClean="0">
                <a:solidFill>
                  <a:srgbClr val="C00000"/>
                </a:solidFill>
              </a:rPr>
              <a:t>week-based-year</a:t>
            </a:r>
            <a:r>
              <a:rPr lang="en-US" sz="1600" b="1" smtClean="0"/>
              <a:t>. A data é então expressa usando três campos:</a:t>
            </a:r>
          </a:p>
          <a:p>
            <a:r>
              <a:rPr lang="en-US" sz="1600" b="1" smtClean="0">
                <a:solidFill>
                  <a:srgbClr val="00B050"/>
                </a:solidFill>
              </a:rPr>
              <a:t>DAY_OF_WEEK</a:t>
            </a:r>
            <a:r>
              <a:rPr lang="en-US" sz="1600" smtClean="0"/>
              <a:t> – o campo standard em que SEGUNDA é 1 e DOMINGO é 7</a:t>
            </a:r>
          </a:p>
          <a:p>
            <a:r>
              <a:rPr lang="en-US" sz="1600" b="1" smtClean="0">
                <a:solidFill>
                  <a:srgbClr val="00B050"/>
                </a:solidFill>
              </a:rPr>
              <a:t>WEEK_OF_WEEK_BASED_YEAR</a:t>
            </a:r>
            <a:r>
              <a:rPr lang="en-US" sz="1600" smtClean="0"/>
              <a:t> – a semana dentro de um </a:t>
            </a:r>
            <a:r>
              <a:rPr lang="en-US" sz="1600" b="1" smtClean="0"/>
              <a:t>week-based-year  </a:t>
            </a:r>
            <a:r>
              <a:rPr lang="en-US" sz="1600" smtClean="0"/>
              <a:t>(de 1 a 52/53)</a:t>
            </a:r>
          </a:p>
          <a:p>
            <a:r>
              <a:rPr lang="en-US" sz="1600" b="1" smtClean="0">
                <a:solidFill>
                  <a:srgbClr val="00B050"/>
                </a:solidFill>
              </a:rPr>
              <a:t>WEEK_BASED_YEAR</a:t>
            </a:r>
            <a:r>
              <a:rPr lang="en-US" sz="1600" smtClean="0"/>
              <a:t> – um ano baseado em semanas </a:t>
            </a:r>
          </a:p>
          <a:p>
            <a:endParaRPr lang="en-US" sz="1600" smtClean="0"/>
          </a:p>
          <a:p>
            <a:pPr algn="just"/>
            <a:r>
              <a:rPr lang="en-US" sz="1600" smtClean="0">
                <a:latin typeface="Source Sans Pro Semibold"/>
              </a:rPr>
              <a:t>▶  </a:t>
            </a:r>
            <a:r>
              <a:rPr lang="en-US" sz="1600" smtClean="0"/>
              <a:t>Um </a:t>
            </a:r>
            <a:r>
              <a:rPr lang="en-US" sz="1600" b="1" smtClean="0">
                <a:solidFill>
                  <a:srgbClr val="0070C0"/>
                </a:solidFill>
              </a:rPr>
              <a:t>week-based-year</a:t>
            </a:r>
            <a:r>
              <a:rPr lang="en-US" sz="1600" smtClean="0"/>
              <a:t> é definido em relação ao ano do calendário standard ISO proléptico. Difere de um ano standard porque </a:t>
            </a:r>
            <a:r>
              <a:rPr lang="en-US" sz="1600" b="1" smtClean="0">
                <a:solidFill>
                  <a:srgbClr val="FF0000"/>
                </a:solidFill>
              </a:rPr>
              <a:t>este ano começa sempre numa SEGUNDA-FEIRA</a:t>
            </a:r>
            <a:r>
              <a:rPr lang="en-US" sz="1600" smtClean="0"/>
              <a:t>;</a:t>
            </a:r>
          </a:p>
          <a:p>
            <a:pPr algn="just"/>
            <a:endParaRPr lang="en-US" sz="1600" smtClean="0"/>
          </a:p>
          <a:p>
            <a:r>
              <a:rPr lang="en-US" sz="1600" smtClean="0">
                <a:latin typeface="Source Sans Pro Semibold"/>
              </a:rPr>
              <a:t>▶  A primeira semana de um </a:t>
            </a:r>
            <a:r>
              <a:rPr lang="en-US" sz="1600" b="1" smtClean="0">
                <a:solidFill>
                  <a:srgbClr val="0070C0"/>
                </a:solidFill>
                <a:latin typeface="Source Sans Pro Semibold"/>
              </a:rPr>
              <a:t>week-based-year</a:t>
            </a:r>
            <a:r>
              <a:rPr lang="en-US" sz="1600" smtClean="0">
                <a:latin typeface="Source Sans Pro Semibold"/>
              </a:rPr>
              <a:t> é a primeira semana do calendário ISO que possua, pelo menos, 4 dias já no novo ano. Para respeitar esta regra teremos:</a:t>
            </a:r>
            <a:endParaRPr lang="en-US" sz="1600" smtClean="0"/>
          </a:p>
          <a:p>
            <a:endParaRPr lang="en-US" sz="1400" smtClean="0"/>
          </a:p>
          <a:p>
            <a:r>
              <a:rPr lang="en-US" sz="1400" i="1" smtClean="0"/>
              <a:t>Se 1 de Janeiro é SEGUNDA_FEIRA então a semana 1 começa a 1 de Janeiro;</a:t>
            </a:r>
          </a:p>
          <a:p>
            <a:r>
              <a:rPr lang="en-US" sz="1400" i="1" smtClean="0"/>
              <a:t>Se 1 de Janeiro é TERÇA-FEIRA então a semana 1 começa a 31 de Dezembro do ano standard anterior;</a:t>
            </a:r>
          </a:p>
          <a:p>
            <a:pPr algn="just"/>
            <a:r>
              <a:rPr lang="en-US" sz="1400" i="1" smtClean="0"/>
              <a:t>Se 1 de Janeiro é QUARTA-FEIRA então a semana 1 começa a 30 de Dezembro do ano standard anterior;</a:t>
            </a:r>
          </a:p>
          <a:p>
            <a:pPr algn="just"/>
            <a:r>
              <a:rPr lang="en-US" sz="1400" i="1" smtClean="0"/>
              <a:t>Se 1 de Janeiro é QUINTA-FEIRA então a semana 1 começa a 29 de Dezembro do ano standard anterior;</a:t>
            </a:r>
          </a:p>
          <a:p>
            <a:r>
              <a:rPr lang="en-US" sz="1400" i="1" smtClean="0"/>
              <a:t>Se 1 de Janeiro é SEXTA-FEIRA então a semana 1 começa a 4 de Janeiro do ano standard;</a:t>
            </a:r>
          </a:p>
          <a:p>
            <a:r>
              <a:rPr lang="en-US" sz="1400" i="1" smtClean="0"/>
              <a:t>Se 1 de Janeiro é SÁBADO então a semana 1 começa a 3 de Janeiro do ano standard;</a:t>
            </a:r>
          </a:p>
          <a:p>
            <a:r>
              <a:rPr lang="en-US" sz="1400" i="1" smtClean="0"/>
              <a:t>Se 1 de Janeiro é DOMINGO então a semana 1 começa a 2 de Janeiro do ano standard;</a:t>
            </a:r>
          </a:p>
        </p:txBody>
      </p:sp>
      <p:sp>
        <p:nvSpPr>
          <p:cNvPr id="11" name="CaixaDeTexto 10"/>
          <p:cNvSpPr txBox="1"/>
          <p:nvPr/>
        </p:nvSpPr>
        <p:spPr>
          <a:xfrm>
            <a:off x="4643438" y="357166"/>
            <a:ext cx="4286280" cy="369332"/>
          </a:xfrm>
          <a:prstGeom prst="rect">
            <a:avLst/>
          </a:prstGeom>
          <a:noFill/>
        </p:spPr>
        <p:txBody>
          <a:bodyPr wrap="square" rtlCol="0">
            <a:spAutoFit/>
          </a:bodyPr>
          <a:lstStyle/>
          <a:p>
            <a:r>
              <a:rPr lang="pt-PT" b="1" smtClean="0">
                <a:solidFill>
                  <a:srgbClr val="0070C0"/>
                </a:solidFill>
                <a:latin typeface="Arial Rounded MT Bold" pitchFamily="34" charset="0"/>
              </a:rPr>
              <a:t>IsoFields e WeekFields</a:t>
            </a:r>
            <a:endParaRPr lang="pt-PT">
              <a:solidFill>
                <a:srgbClr val="0070C0"/>
              </a:solidFill>
            </a:endParaRPr>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11" name="CaixaDeTexto 10"/>
          <p:cNvSpPr txBox="1"/>
          <p:nvPr/>
        </p:nvSpPr>
        <p:spPr>
          <a:xfrm>
            <a:off x="4643438" y="357166"/>
            <a:ext cx="4286280" cy="369332"/>
          </a:xfrm>
          <a:prstGeom prst="rect">
            <a:avLst/>
          </a:prstGeom>
          <a:noFill/>
        </p:spPr>
        <p:txBody>
          <a:bodyPr wrap="square" rtlCol="0">
            <a:spAutoFit/>
          </a:bodyPr>
          <a:lstStyle/>
          <a:p>
            <a:r>
              <a:rPr lang="pt-PT" b="1" smtClean="0">
                <a:solidFill>
                  <a:srgbClr val="0070C0"/>
                </a:solidFill>
                <a:latin typeface="Arial Rounded MT Bold" pitchFamily="34" charset="0"/>
              </a:rPr>
              <a:t>IsoFields e WeekFields</a:t>
            </a:r>
            <a:endParaRPr lang="pt-PT">
              <a:solidFill>
                <a:srgbClr val="0070C0"/>
              </a:solidFill>
            </a:endParaRPr>
          </a:p>
        </p:txBody>
      </p:sp>
      <p:pic>
        <p:nvPicPr>
          <p:cNvPr id="12" name="Imagem 11" descr="WEEK_BASED_YEAR_IMAGEM.jpg"/>
          <p:cNvPicPr>
            <a:picLocks noChangeAspect="1"/>
          </p:cNvPicPr>
          <p:nvPr/>
        </p:nvPicPr>
        <p:blipFill>
          <a:blip r:embed="rId4" cstate="print"/>
          <a:stretch>
            <a:fillRect/>
          </a:stretch>
        </p:blipFill>
        <p:spPr>
          <a:xfrm>
            <a:off x="428596" y="1214422"/>
            <a:ext cx="6798284" cy="5072098"/>
          </a:xfrm>
          <a:prstGeom prst="rect">
            <a:avLst/>
          </a:prstGeom>
        </p:spPr>
      </p:pic>
      <p:sp>
        <p:nvSpPr>
          <p:cNvPr id="13" name="CaixaDeTexto 12"/>
          <p:cNvSpPr txBox="1"/>
          <p:nvPr/>
        </p:nvSpPr>
        <p:spPr>
          <a:xfrm>
            <a:off x="7358082" y="1142984"/>
            <a:ext cx="2571768" cy="369332"/>
          </a:xfrm>
          <a:prstGeom prst="rect">
            <a:avLst/>
          </a:prstGeom>
          <a:noFill/>
        </p:spPr>
        <p:txBody>
          <a:bodyPr wrap="square" rtlCol="0">
            <a:spAutoFit/>
          </a:bodyPr>
          <a:lstStyle/>
          <a:p>
            <a:r>
              <a:rPr lang="pt-PT" b="1" smtClean="0">
                <a:solidFill>
                  <a:schemeClr val="accent5">
                    <a:lumMod val="75000"/>
                  </a:schemeClr>
                </a:solidFill>
              </a:rPr>
              <a:t>Isto é …</a:t>
            </a:r>
            <a:endParaRPr lang="pt-PT" b="1">
              <a:solidFill>
                <a:schemeClr val="accent5">
                  <a:lumMod val="75000"/>
                </a:schemeClr>
              </a:solidFill>
            </a:endParaRPr>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13" name="CaixaDeTexto 12"/>
          <p:cNvSpPr txBox="1"/>
          <p:nvPr/>
        </p:nvSpPr>
        <p:spPr>
          <a:xfrm>
            <a:off x="4643438" y="357166"/>
            <a:ext cx="3714776" cy="369332"/>
          </a:xfrm>
          <a:prstGeom prst="rect">
            <a:avLst/>
          </a:prstGeom>
          <a:noFill/>
        </p:spPr>
        <p:txBody>
          <a:bodyPr wrap="square" rtlCol="0">
            <a:spAutoFit/>
          </a:bodyPr>
          <a:lstStyle/>
          <a:p>
            <a:r>
              <a:rPr lang="pt-PT" b="1" smtClean="0">
                <a:solidFill>
                  <a:srgbClr val="0070C0"/>
                </a:solidFill>
                <a:latin typeface="Arial Rounded MT Bold" pitchFamily="34" charset="0"/>
              </a:rPr>
              <a:t>WeekFields</a:t>
            </a:r>
            <a:endParaRPr lang="pt-PT">
              <a:solidFill>
                <a:srgbClr val="0070C0"/>
              </a:solidFill>
            </a:endParaRPr>
          </a:p>
        </p:txBody>
      </p:sp>
      <p:sp>
        <p:nvSpPr>
          <p:cNvPr id="14" name="CaixaDeTexto 13"/>
          <p:cNvSpPr txBox="1"/>
          <p:nvPr/>
        </p:nvSpPr>
        <p:spPr>
          <a:xfrm>
            <a:off x="428596" y="1214422"/>
            <a:ext cx="8572560" cy="3970318"/>
          </a:xfrm>
          <a:prstGeom prst="rect">
            <a:avLst/>
          </a:prstGeom>
          <a:noFill/>
        </p:spPr>
        <p:txBody>
          <a:bodyPr wrap="square" rtlCol="0">
            <a:spAutoFit/>
          </a:bodyPr>
          <a:lstStyle/>
          <a:p>
            <a:pPr algn="just"/>
            <a:r>
              <a:rPr lang="pt-PT" smtClean="0">
                <a:latin typeface="Source Sans Pro Semibold"/>
              </a:rPr>
              <a:t>▶  </a:t>
            </a:r>
            <a:r>
              <a:rPr lang="pt-PT" sz="1600" b="1" smtClean="0">
                <a:solidFill>
                  <a:srgbClr val="C00000"/>
                </a:solidFill>
              </a:rPr>
              <a:t>java.time.temporal.WeekFields</a:t>
            </a:r>
            <a:r>
              <a:rPr lang="pt-PT" sz="1600" smtClean="0"/>
              <a:t> é uma classe que apresenta definições localizadas para </a:t>
            </a:r>
            <a:r>
              <a:rPr lang="en-US" sz="1600" b="1" smtClean="0">
                <a:solidFill>
                  <a:srgbClr val="0070C0"/>
                </a:solidFill>
              </a:rPr>
              <a:t>day-of-week</a:t>
            </a:r>
            <a:r>
              <a:rPr lang="en-US" sz="1600" smtClean="0"/>
              <a:t>, </a:t>
            </a:r>
            <a:r>
              <a:rPr lang="en-US" sz="1600" b="1" smtClean="0">
                <a:solidFill>
                  <a:srgbClr val="0070C0"/>
                </a:solidFill>
              </a:rPr>
              <a:t>week-of-month</a:t>
            </a:r>
            <a:r>
              <a:rPr lang="en-US" sz="1600" smtClean="0"/>
              <a:t> and </a:t>
            </a:r>
            <a:r>
              <a:rPr lang="en-US" sz="1600" b="1" smtClean="0">
                <a:solidFill>
                  <a:srgbClr val="0070C0"/>
                </a:solidFill>
              </a:rPr>
              <a:t>week-of-year</a:t>
            </a:r>
            <a:r>
              <a:rPr lang="en-US" sz="1600" smtClean="0"/>
              <a:t>  em função da definição específica de semana (</a:t>
            </a:r>
            <a:r>
              <a:rPr lang="en-US" sz="1600" smtClean="0">
                <a:solidFill>
                  <a:srgbClr val="C00000"/>
                </a:solidFill>
              </a:rPr>
              <a:t>week</a:t>
            </a:r>
            <a:r>
              <a:rPr lang="en-US" sz="1600" smtClean="0"/>
              <a:t>).</a:t>
            </a:r>
            <a:r>
              <a:rPr lang="pt-PT" sz="1600" smtClean="0"/>
              <a:t> </a:t>
            </a:r>
          </a:p>
          <a:p>
            <a:pPr algn="just"/>
            <a:endParaRPr lang="pt-PT" sz="1600" smtClean="0"/>
          </a:p>
          <a:p>
            <a:pPr algn="just"/>
            <a:endParaRPr lang="pt-PT" sz="1600" smtClean="0"/>
          </a:p>
          <a:p>
            <a:pPr algn="just"/>
            <a:endParaRPr lang="pt-PT" sz="1600" smtClean="0"/>
          </a:p>
          <a:p>
            <a:pPr algn="just"/>
            <a:endParaRPr lang="pt-PT" sz="1600" smtClean="0"/>
          </a:p>
          <a:p>
            <a:endParaRPr lang="en-US" sz="1600" smtClean="0"/>
          </a:p>
          <a:p>
            <a:endParaRPr lang="en-US" sz="1600" smtClean="0"/>
          </a:p>
          <a:p>
            <a:endParaRPr lang="en-US" sz="1600" smtClean="0"/>
          </a:p>
          <a:p>
            <a:endParaRPr lang="en-US" sz="1600" smtClean="0"/>
          </a:p>
          <a:p>
            <a:pPr>
              <a:spcAft>
                <a:spcPts val="600"/>
              </a:spcAft>
            </a:pPr>
            <a:r>
              <a:rPr lang="en-US" sz="1600" smtClean="0">
                <a:latin typeface="Source Sans Pro Semibold"/>
              </a:rPr>
              <a:t>▶  Uma </a:t>
            </a:r>
            <a:r>
              <a:rPr lang="en-US" sz="1600" smtClean="0">
                <a:solidFill>
                  <a:srgbClr val="C00000"/>
                </a:solidFill>
                <a:latin typeface="Source Sans Pro Semibold"/>
              </a:rPr>
              <a:t>semana</a:t>
            </a:r>
            <a:r>
              <a:rPr lang="en-US" sz="1600" smtClean="0">
                <a:latin typeface="Source Sans Pro Semibold"/>
              </a:rPr>
              <a:t> tem sempre 7 dias. Porém, pode começar num dia diferente e a 1ª semana do ano ter um diferente número mínimo de dias.</a:t>
            </a:r>
          </a:p>
          <a:p>
            <a:pPr>
              <a:spcAft>
                <a:spcPts val="600"/>
              </a:spcAft>
            </a:pPr>
            <a:endParaRPr lang="en-US" sz="1600" smtClean="0">
              <a:latin typeface="Source Sans Pro Semibold"/>
            </a:endParaRPr>
          </a:p>
          <a:p>
            <a:pPr>
              <a:spcAft>
                <a:spcPts val="600"/>
              </a:spcAft>
            </a:pPr>
            <a:r>
              <a:rPr lang="en-US" sz="1600" smtClean="0">
                <a:latin typeface="Source Sans Pro Semibold"/>
              </a:rPr>
              <a:t>▶ Os métodos </a:t>
            </a:r>
            <a:r>
              <a:rPr lang="en-US" sz="1600" b="1" smtClean="0">
                <a:solidFill>
                  <a:srgbClr val="0070C0"/>
                </a:solidFill>
              </a:rPr>
              <a:t>dayOfWeek()</a:t>
            </a:r>
            <a:r>
              <a:rPr lang="en-US" sz="1600" smtClean="0"/>
              <a:t>, </a:t>
            </a:r>
            <a:r>
              <a:rPr lang="en-US" sz="1600" b="1" smtClean="0">
                <a:solidFill>
                  <a:srgbClr val="0070C0"/>
                </a:solidFill>
              </a:rPr>
              <a:t>weekOfMonth()</a:t>
            </a:r>
            <a:r>
              <a:rPr lang="en-US" sz="1600" smtClean="0"/>
              <a:t>, </a:t>
            </a:r>
            <a:r>
              <a:rPr lang="en-US" sz="1600" b="1" smtClean="0">
                <a:solidFill>
                  <a:srgbClr val="0070C0"/>
                </a:solidFill>
              </a:rPr>
              <a:t>weekOfYear()</a:t>
            </a:r>
            <a:r>
              <a:rPr lang="en-US" sz="1600" smtClean="0"/>
              <a:t>, </a:t>
            </a:r>
            <a:r>
              <a:rPr lang="en-US" sz="1600" b="1" smtClean="0">
                <a:solidFill>
                  <a:srgbClr val="0070C0"/>
                </a:solidFill>
              </a:rPr>
              <a:t>weekOfWeekBasedYear()</a:t>
            </a:r>
            <a:r>
              <a:rPr lang="en-US" sz="1600" smtClean="0"/>
              <a:t> e  </a:t>
            </a:r>
            <a:r>
              <a:rPr lang="en-US" sz="1600" b="1" smtClean="0">
                <a:solidFill>
                  <a:srgbClr val="0070C0"/>
                </a:solidFill>
              </a:rPr>
              <a:t>weekBasedYear()</a:t>
            </a:r>
            <a:r>
              <a:rPr lang="en-US" sz="1600" smtClean="0"/>
              <a:t> dão acesso a tais valores a partir de um objecto temporal.</a:t>
            </a:r>
          </a:p>
        </p:txBody>
      </p:sp>
      <p:pic>
        <p:nvPicPr>
          <p:cNvPr id="12" name="Imagem 11" descr="WEEK_FIELDS.jpg"/>
          <p:cNvPicPr>
            <a:picLocks noChangeAspect="1"/>
          </p:cNvPicPr>
          <p:nvPr/>
        </p:nvPicPr>
        <p:blipFill>
          <a:blip r:embed="rId4" cstate="print"/>
          <a:stretch>
            <a:fillRect/>
          </a:stretch>
        </p:blipFill>
        <p:spPr>
          <a:xfrm>
            <a:off x="1357290" y="2000240"/>
            <a:ext cx="7057095" cy="1643074"/>
          </a:xfrm>
          <a:prstGeom prst="rect">
            <a:avLst/>
          </a:prstGeom>
        </p:spPr>
      </p:pic>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14" name="CaixaDeTexto 13"/>
          <p:cNvSpPr txBox="1"/>
          <p:nvPr/>
        </p:nvSpPr>
        <p:spPr>
          <a:xfrm>
            <a:off x="357158" y="1102578"/>
            <a:ext cx="8572560" cy="5539978"/>
          </a:xfrm>
          <a:prstGeom prst="rect">
            <a:avLst/>
          </a:prstGeom>
          <a:noFill/>
        </p:spPr>
        <p:txBody>
          <a:bodyPr wrap="square" rtlCol="0">
            <a:spAutoFit/>
          </a:bodyPr>
          <a:lstStyle/>
          <a:p>
            <a:pPr>
              <a:tabLst>
                <a:tab pos="358775" algn="l"/>
              </a:tabLst>
            </a:pPr>
            <a:r>
              <a:rPr lang="pt-PT" smtClean="0"/>
              <a:t>	</a:t>
            </a:r>
            <a:r>
              <a:rPr lang="pt-PT" sz="1400" smtClean="0">
                <a:latin typeface="Courier New" pitchFamily="49" charset="0"/>
                <a:cs typeface="Courier New" pitchFamily="49" charset="0"/>
              </a:rPr>
              <a:t>LocalDate ld = </a:t>
            </a:r>
            <a:r>
              <a:rPr lang="pt-PT" sz="1400" b="1" smtClean="0">
                <a:solidFill>
                  <a:srgbClr val="C00000"/>
                </a:solidFill>
                <a:latin typeface="Courier New" pitchFamily="49" charset="0"/>
                <a:cs typeface="Courier New" pitchFamily="49" charset="0"/>
              </a:rPr>
              <a:t>LocalDate.of(2017, Month.SEPTEMBER, 27);</a:t>
            </a:r>
          </a:p>
          <a:p>
            <a:pPr>
              <a:tabLst>
                <a:tab pos="358775" algn="l"/>
              </a:tabLst>
            </a:pPr>
            <a:endParaRPr lang="pt-PT" sz="1400" b="1" smtClean="0">
              <a:solidFill>
                <a:srgbClr val="C00000"/>
              </a:solidFill>
              <a:latin typeface="Courier New" pitchFamily="49" charset="0"/>
              <a:cs typeface="Courier New" pitchFamily="49" charset="0"/>
            </a:endParaRPr>
          </a:p>
          <a:p>
            <a:pPr>
              <a:tabLst>
                <a:tab pos="358775" algn="l"/>
              </a:tabLst>
            </a:pPr>
            <a:r>
              <a:rPr lang="pt-PT" sz="1400" smtClean="0">
                <a:latin typeface="Courier New" pitchFamily="49" charset="0"/>
                <a:cs typeface="Courier New" pitchFamily="49" charset="0"/>
              </a:rPr>
              <a:t>	System.out.println("Trimestre: " + </a:t>
            </a:r>
            <a:r>
              <a:rPr lang="pt-PT" sz="1400" b="1" smtClean="0">
                <a:solidFill>
                  <a:srgbClr val="0070C0"/>
                </a:solidFill>
                <a:latin typeface="Courier New" pitchFamily="49" charset="0"/>
                <a:cs typeface="Courier New" pitchFamily="49" charset="0"/>
              </a:rPr>
              <a:t>ld.get(IsoFields.QUARTER_OF_YEAR)</a:t>
            </a:r>
            <a:r>
              <a:rPr lang="pt-PT" sz="1400" smtClean="0">
                <a:latin typeface="Courier New" pitchFamily="49" charset="0"/>
                <a:cs typeface="Courier New" pitchFamily="49" charset="0"/>
              </a:rPr>
              <a:t>); </a:t>
            </a:r>
          </a:p>
          <a:p>
            <a:pPr>
              <a:tabLst>
                <a:tab pos="358775" algn="l"/>
              </a:tabLst>
            </a:pPr>
            <a:r>
              <a:rPr lang="pt-PT" sz="1400" b="1" smtClean="0">
                <a:latin typeface="Courier New" pitchFamily="49" charset="0"/>
                <a:cs typeface="Courier New" pitchFamily="49" charset="0"/>
              </a:rPr>
              <a:t>	// valor em 1 .. 4</a:t>
            </a:r>
            <a:endParaRPr lang="pt-PT" sz="1400" smtClean="0">
              <a:latin typeface="Courier New" pitchFamily="49" charset="0"/>
              <a:cs typeface="Courier New" pitchFamily="49" charset="0"/>
            </a:endParaRPr>
          </a:p>
          <a:p>
            <a:pPr>
              <a:tabLst>
                <a:tab pos="358775" algn="l"/>
              </a:tabLst>
            </a:pPr>
            <a:r>
              <a:rPr lang="pt-PT" sz="1400" smtClean="0">
                <a:latin typeface="Courier New" pitchFamily="49" charset="0"/>
                <a:cs typeface="Courier New" pitchFamily="49" charset="0"/>
              </a:rPr>
              <a:t>	System.out.println("Semana do Ano: " +</a:t>
            </a:r>
          </a:p>
          <a:p>
            <a:pPr>
              <a:tabLst>
                <a:tab pos="358775" algn="l"/>
              </a:tabLst>
            </a:pPr>
            <a:r>
              <a:rPr lang="pt-PT" sz="1400" smtClean="0">
                <a:latin typeface="Courier New" pitchFamily="49" charset="0"/>
                <a:cs typeface="Courier New" pitchFamily="49" charset="0"/>
              </a:rPr>
              <a:t>			       </a:t>
            </a:r>
            <a:r>
              <a:rPr lang="pt-PT" sz="1400" b="1" smtClean="0">
                <a:solidFill>
                  <a:srgbClr val="0070C0"/>
                </a:solidFill>
                <a:latin typeface="Courier New" pitchFamily="49" charset="0"/>
                <a:cs typeface="Courier New" pitchFamily="49" charset="0"/>
              </a:rPr>
              <a:t>ld.get(IsoFields.WEEK_OF_WEEK_BASED_YEAR)</a:t>
            </a:r>
            <a:r>
              <a:rPr lang="pt-PT" sz="1400" smtClean="0">
                <a:latin typeface="Courier New" pitchFamily="49" charset="0"/>
                <a:cs typeface="Courier New" pitchFamily="49" charset="0"/>
              </a:rPr>
              <a:t>); </a:t>
            </a:r>
          </a:p>
          <a:p>
            <a:pPr>
              <a:tabLst>
                <a:tab pos="358775" algn="l"/>
              </a:tabLst>
            </a:pPr>
            <a:r>
              <a:rPr lang="pt-PT" sz="1400" b="1" smtClean="0">
                <a:latin typeface="Courier New" pitchFamily="49" charset="0"/>
                <a:cs typeface="Courier New" pitchFamily="49" charset="0"/>
              </a:rPr>
              <a:t>	// valor em 1 .. 53</a:t>
            </a:r>
          </a:p>
          <a:p>
            <a:pPr>
              <a:tabLst>
                <a:tab pos="358775" algn="l"/>
              </a:tabLst>
            </a:pPr>
            <a:r>
              <a:rPr lang="pt-PT" sz="1400" smtClean="0">
                <a:latin typeface="Courier New" pitchFamily="49" charset="0"/>
                <a:cs typeface="Courier New" pitchFamily="49" charset="0"/>
              </a:rPr>
              <a:t>   </a:t>
            </a:r>
          </a:p>
          <a:p>
            <a:pPr>
              <a:tabLst>
                <a:tab pos="358775" algn="l"/>
              </a:tabLst>
            </a:pPr>
            <a:r>
              <a:rPr lang="pt-PT" sz="1400" smtClean="0">
                <a:latin typeface="Courier New" pitchFamily="49" charset="0"/>
                <a:cs typeface="Courier New" pitchFamily="49" charset="0"/>
              </a:rPr>
              <a:t>	System.out.println("Dia do Trimestre: " +</a:t>
            </a:r>
          </a:p>
          <a:p>
            <a:pPr>
              <a:tabLst>
                <a:tab pos="358775" algn="l"/>
              </a:tabLst>
            </a:pPr>
            <a:r>
              <a:rPr lang="pt-PT" sz="1400" smtClean="0">
                <a:latin typeface="Courier New" pitchFamily="49" charset="0"/>
                <a:cs typeface="Courier New" pitchFamily="49" charset="0"/>
              </a:rPr>
              <a:t>			       </a:t>
            </a:r>
            <a:r>
              <a:rPr lang="pt-PT" sz="1400" b="1" smtClean="0">
                <a:solidFill>
                  <a:srgbClr val="0070C0"/>
                </a:solidFill>
                <a:latin typeface="Courier New" pitchFamily="49" charset="0"/>
                <a:cs typeface="Courier New" pitchFamily="49" charset="0"/>
              </a:rPr>
              <a:t>ld.get(IsoFields.DAY_OF_QUARTER)</a:t>
            </a:r>
            <a:r>
              <a:rPr lang="pt-PT" sz="1400" smtClean="0">
                <a:latin typeface="Courier New" pitchFamily="49" charset="0"/>
                <a:cs typeface="Courier New" pitchFamily="49" charset="0"/>
              </a:rPr>
              <a:t>);  </a:t>
            </a:r>
          </a:p>
          <a:p>
            <a:pPr>
              <a:tabLst>
                <a:tab pos="358775" algn="l"/>
              </a:tabLst>
            </a:pPr>
            <a:r>
              <a:rPr lang="pt-PT" sz="1400" b="1" smtClean="0">
                <a:latin typeface="Courier New" pitchFamily="49" charset="0"/>
                <a:cs typeface="Courier New" pitchFamily="49" charset="0"/>
              </a:rPr>
              <a:t>	// valor em 1 .. 92</a:t>
            </a:r>
            <a:endParaRPr lang="pt-PT" sz="1400" smtClean="0">
              <a:latin typeface="Courier New" pitchFamily="49" charset="0"/>
              <a:cs typeface="Courier New" pitchFamily="49" charset="0"/>
            </a:endParaRPr>
          </a:p>
          <a:p>
            <a:pPr>
              <a:tabLst>
                <a:tab pos="358775" algn="l"/>
              </a:tabLst>
            </a:pPr>
            <a:r>
              <a:rPr lang="pt-PT" sz="1400" smtClean="0">
                <a:latin typeface="Courier New" pitchFamily="49" charset="0"/>
                <a:cs typeface="Courier New" pitchFamily="49" charset="0"/>
              </a:rPr>
              <a:t>	</a:t>
            </a:r>
            <a:r>
              <a:rPr lang="pt-PT" sz="1400" b="1" smtClean="0">
                <a:solidFill>
                  <a:schemeClr val="accent6">
                    <a:lumMod val="75000"/>
                  </a:schemeClr>
                </a:solidFill>
                <a:latin typeface="Courier New" pitchFamily="49" charset="0"/>
                <a:cs typeface="Courier New" pitchFamily="49" charset="0"/>
              </a:rPr>
              <a:t>Trimestre: 3</a:t>
            </a:r>
          </a:p>
          <a:p>
            <a:pPr>
              <a:tabLst>
                <a:tab pos="358775" algn="l"/>
              </a:tabLst>
            </a:pPr>
            <a:r>
              <a:rPr lang="pt-PT" sz="1400" b="1" smtClean="0">
                <a:solidFill>
                  <a:schemeClr val="accent6">
                    <a:lumMod val="75000"/>
                  </a:schemeClr>
                </a:solidFill>
                <a:latin typeface="Courier New" pitchFamily="49" charset="0"/>
                <a:cs typeface="Courier New" pitchFamily="49" charset="0"/>
              </a:rPr>
              <a:t>	Semana do Ano: 39</a:t>
            </a:r>
          </a:p>
          <a:p>
            <a:pPr>
              <a:tabLst>
                <a:tab pos="358775" algn="l"/>
              </a:tabLst>
            </a:pPr>
            <a:r>
              <a:rPr lang="pt-PT" sz="1400" b="1" smtClean="0">
                <a:solidFill>
                  <a:schemeClr val="accent6">
                    <a:lumMod val="75000"/>
                  </a:schemeClr>
                </a:solidFill>
                <a:latin typeface="Courier New" pitchFamily="49" charset="0"/>
                <a:cs typeface="Courier New" pitchFamily="49" charset="0"/>
              </a:rPr>
              <a:t>	Dia do Trimestre: 89</a:t>
            </a:r>
          </a:p>
          <a:p>
            <a:pPr>
              <a:tabLst>
                <a:tab pos="358775" algn="l"/>
              </a:tabLst>
            </a:pPr>
            <a:endParaRPr lang="pt-PT" sz="1400" b="1" smtClean="0">
              <a:solidFill>
                <a:schemeClr val="accent6">
                  <a:lumMod val="75000"/>
                </a:schemeClr>
              </a:solidFill>
              <a:latin typeface="Courier New" pitchFamily="49" charset="0"/>
              <a:cs typeface="Courier New" pitchFamily="49" charset="0"/>
            </a:endParaRPr>
          </a:p>
          <a:p>
            <a:pPr algn="just">
              <a:tabLst>
                <a:tab pos="358775" algn="l"/>
              </a:tabLst>
            </a:pPr>
            <a:r>
              <a:rPr lang="pt-PT" sz="1600" smtClean="0">
                <a:latin typeface="Source Sans Pro Semibold"/>
                <a:cs typeface="Courier New" pitchFamily="49" charset="0"/>
              </a:rPr>
              <a:t>▶ </a:t>
            </a:r>
            <a:r>
              <a:rPr lang="pt-PT" sz="1600" smtClean="0">
                <a:cs typeface="Courier New" pitchFamily="49" charset="0"/>
              </a:rPr>
              <a:t>As expressões usadas, por exemplo </a:t>
            </a:r>
            <a:r>
              <a:rPr lang="pt-PT" sz="1600" b="1" smtClean="0">
                <a:solidFill>
                  <a:srgbClr val="C00000"/>
                </a:solidFill>
                <a:cs typeface="Courier New" pitchFamily="49" charset="0"/>
              </a:rPr>
              <a:t>IsoFields.QUARTER_OF_YEAR</a:t>
            </a:r>
            <a:r>
              <a:rPr lang="pt-PT" sz="1600" smtClean="0">
                <a:cs typeface="Courier New" pitchFamily="49" charset="0"/>
              </a:rPr>
              <a:t>, correspondem a </a:t>
            </a:r>
            <a:r>
              <a:rPr lang="pt-PT" sz="1600" b="1" smtClean="0">
                <a:solidFill>
                  <a:srgbClr val="0070C0"/>
                </a:solidFill>
                <a:cs typeface="Courier New" pitchFamily="49" charset="0"/>
              </a:rPr>
              <a:t>constantes de classe</a:t>
            </a:r>
            <a:r>
              <a:rPr lang="pt-PT" sz="1600" smtClean="0">
                <a:cs typeface="Courier New" pitchFamily="49" charset="0"/>
              </a:rPr>
              <a:t> (</a:t>
            </a:r>
            <a:r>
              <a:rPr lang="pt-PT" sz="1600" b="1" smtClean="0">
                <a:cs typeface="Courier New" pitchFamily="49" charset="0"/>
              </a:rPr>
              <a:t>final static</a:t>
            </a:r>
            <a:r>
              <a:rPr lang="pt-PT" sz="1600" smtClean="0">
                <a:cs typeface="Courier New" pitchFamily="49" charset="0"/>
              </a:rPr>
              <a:t>) do tipo </a:t>
            </a:r>
            <a:r>
              <a:rPr lang="pt-PT" sz="1600" b="1" smtClean="0">
                <a:solidFill>
                  <a:srgbClr val="C00000"/>
                </a:solidFill>
                <a:cs typeface="Courier New" pitchFamily="49" charset="0"/>
              </a:rPr>
              <a:t>TemporalField</a:t>
            </a:r>
            <a:r>
              <a:rPr lang="pt-PT" sz="1600" smtClean="0">
                <a:cs typeface="Courier New" pitchFamily="49" charset="0"/>
              </a:rPr>
              <a:t> ou </a:t>
            </a:r>
            <a:r>
              <a:rPr lang="pt-PT" sz="1600" b="1" smtClean="0">
                <a:solidFill>
                  <a:srgbClr val="C00000"/>
                </a:solidFill>
                <a:cs typeface="Courier New" pitchFamily="49" charset="0"/>
              </a:rPr>
              <a:t>TemporalUnit</a:t>
            </a:r>
            <a:r>
              <a:rPr lang="pt-PT" sz="1600" smtClean="0">
                <a:cs typeface="Courier New" pitchFamily="49" charset="0"/>
              </a:rPr>
              <a:t> que podem depois ser usadas em vários métodos que não apenas </a:t>
            </a:r>
            <a:r>
              <a:rPr lang="pt-PT" sz="1600" b="1" smtClean="0">
                <a:solidFill>
                  <a:srgbClr val="0070C0"/>
                </a:solidFill>
                <a:cs typeface="Courier New" pitchFamily="49" charset="0"/>
              </a:rPr>
              <a:t>get()</a:t>
            </a:r>
            <a:r>
              <a:rPr lang="pt-PT" sz="1600" smtClean="0">
                <a:cs typeface="Courier New" pitchFamily="49" charset="0"/>
              </a:rPr>
              <a:t>. Por exemplo, o método </a:t>
            </a:r>
            <a:r>
              <a:rPr lang="pt-PT" sz="1600" b="1" smtClean="0">
                <a:solidFill>
                  <a:srgbClr val="0070C0"/>
                </a:solidFill>
                <a:cs typeface="Courier New" pitchFamily="49" charset="0"/>
              </a:rPr>
              <a:t>with()</a:t>
            </a:r>
            <a:r>
              <a:rPr lang="pt-PT" sz="1600" smtClean="0">
                <a:cs typeface="Courier New" pitchFamily="49" charset="0"/>
              </a:rPr>
              <a:t> recebe por parâmetro um </a:t>
            </a:r>
            <a:r>
              <a:rPr lang="pt-PT" sz="1600" b="1" smtClean="0">
                <a:solidFill>
                  <a:srgbClr val="C00000"/>
                </a:solidFill>
                <a:cs typeface="Courier New" pitchFamily="49" charset="0"/>
              </a:rPr>
              <a:t>TemporalField</a:t>
            </a:r>
            <a:r>
              <a:rPr lang="pt-PT" sz="1600" smtClean="0">
                <a:cs typeface="Courier New" pitchFamily="49" charset="0"/>
              </a:rPr>
              <a:t> qualquer e um </a:t>
            </a:r>
            <a:r>
              <a:rPr lang="pt-PT" sz="1600" b="1" smtClean="0">
                <a:solidFill>
                  <a:srgbClr val="C00000"/>
                </a:solidFill>
                <a:cs typeface="Courier New" pitchFamily="49" charset="0"/>
              </a:rPr>
              <a:t>long</a:t>
            </a:r>
            <a:r>
              <a:rPr lang="pt-PT" sz="1600" smtClean="0">
                <a:cs typeface="Courier New" pitchFamily="49" charset="0"/>
              </a:rPr>
              <a:t> e calcula a data resultado.</a:t>
            </a:r>
          </a:p>
          <a:p>
            <a:pPr algn="just">
              <a:tabLst>
                <a:tab pos="358775" algn="l"/>
              </a:tabLst>
            </a:pPr>
            <a:endParaRPr lang="pt-PT" sz="1600" smtClean="0">
              <a:cs typeface="Courier New" pitchFamily="49" charset="0"/>
            </a:endParaRPr>
          </a:p>
          <a:p>
            <a:pPr>
              <a:tabLst>
                <a:tab pos="358775" algn="l"/>
              </a:tabLst>
            </a:pPr>
            <a:r>
              <a:rPr lang="pt-PT" sz="1400" smtClean="0">
                <a:latin typeface="Courier New" pitchFamily="49" charset="0"/>
                <a:cs typeface="Courier New" pitchFamily="49" charset="0"/>
              </a:rPr>
              <a:t>	LocalDate ldt = LocalDate.of(2017, Month.JUNE, 28);</a:t>
            </a:r>
          </a:p>
          <a:p>
            <a:pPr>
              <a:tabLst>
                <a:tab pos="358775" algn="l"/>
              </a:tabLst>
            </a:pPr>
            <a:r>
              <a:rPr lang="pt-PT" sz="1400" smtClean="0">
                <a:latin typeface="Courier New" pitchFamily="49" charset="0"/>
                <a:cs typeface="Courier New" pitchFamily="49" charset="0"/>
              </a:rPr>
              <a:t> 	System.out.println(</a:t>
            </a:r>
            <a:r>
              <a:rPr lang="pt-PT" sz="1400" b="1" smtClean="0">
                <a:solidFill>
                  <a:srgbClr val="0070C0"/>
                </a:solidFill>
                <a:latin typeface="Courier New" pitchFamily="49" charset="0"/>
                <a:cs typeface="Courier New" pitchFamily="49" charset="0"/>
              </a:rPr>
              <a:t>ldt.with(IsoFields.QUARTER_OF_YEAR, 4)</a:t>
            </a:r>
            <a:r>
              <a:rPr lang="pt-PT" sz="1400" smtClean="0">
                <a:latin typeface="Courier New" pitchFamily="49" charset="0"/>
                <a:cs typeface="Courier New" pitchFamily="49" charset="0"/>
              </a:rPr>
              <a:t>);</a:t>
            </a:r>
          </a:p>
          <a:p>
            <a:pPr>
              <a:tabLst>
                <a:tab pos="358775" algn="l"/>
              </a:tabLst>
            </a:pPr>
            <a:r>
              <a:rPr lang="pt-PT" sz="1400" smtClean="0">
                <a:latin typeface="Courier New" pitchFamily="49" charset="0"/>
                <a:cs typeface="Courier New" pitchFamily="49" charset="0"/>
              </a:rPr>
              <a:t>	</a:t>
            </a:r>
            <a:r>
              <a:rPr lang="pt-PT" sz="1400" b="1" smtClean="0">
                <a:solidFill>
                  <a:schemeClr val="accent6">
                    <a:lumMod val="75000"/>
                  </a:schemeClr>
                </a:solidFill>
                <a:latin typeface="Courier New" pitchFamily="49" charset="0"/>
                <a:cs typeface="Courier New" pitchFamily="49" charset="0"/>
              </a:rPr>
              <a:t>2017-12-28</a:t>
            </a:r>
            <a:endParaRPr lang="pt-PT" sz="1400" smtClean="0">
              <a:solidFill>
                <a:schemeClr val="accent6">
                  <a:lumMod val="75000"/>
                </a:schemeClr>
              </a:solidFill>
              <a:latin typeface="Courier New" pitchFamily="49" charset="0"/>
              <a:cs typeface="Courier New" pitchFamily="49" charset="0"/>
            </a:endParaRPr>
          </a:p>
          <a:p>
            <a:endParaRPr lang="pt-PT"/>
          </a:p>
        </p:txBody>
      </p:sp>
      <p:sp>
        <p:nvSpPr>
          <p:cNvPr id="11" name="CaixaDeTexto 10"/>
          <p:cNvSpPr txBox="1"/>
          <p:nvPr/>
        </p:nvSpPr>
        <p:spPr>
          <a:xfrm>
            <a:off x="4643438" y="357166"/>
            <a:ext cx="4286280" cy="369332"/>
          </a:xfrm>
          <a:prstGeom prst="rect">
            <a:avLst/>
          </a:prstGeom>
          <a:noFill/>
        </p:spPr>
        <p:txBody>
          <a:bodyPr wrap="square" rtlCol="0">
            <a:spAutoFit/>
          </a:bodyPr>
          <a:lstStyle/>
          <a:p>
            <a:r>
              <a:rPr lang="pt-PT" b="1" smtClean="0">
                <a:solidFill>
                  <a:srgbClr val="0070C0"/>
                </a:solidFill>
                <a:latin typeface="Arial Rounded MT Bold" pitchFamily="34" charset="0"/>
              </a:rPr>
              <a:t>IsoFields e WeekFields</a:t>
            </a:r>
            <a:endParaRPr lang="pt-PT">
              <a:solidFill>
                <a:srgbClr val="0070C0"/>
              </a:solidFill>
            </a:endParaRPr>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12" name="CaixaDeTexto 11"/>
          <p:cNvSpPr txBox="1"/>
          <p:nvPr/>
        </p:nvSpPr>
        <p:spPr>
          <a:xfrm>
            <a:off x="357158" y="1142984"/>
            <a:ext cx="8572560" cy="3170099"/>
          </a:xfrm>
          <a:prstGeom prst="rect">
            <a:avLst/>
          </a:prstGeom>
          <a:noFill/>
        </p:spPr>
        <p:txBody>
          <a:bodyPr wrap="square" rtlCol="0">
            <a:spAutoFit/>
          </a:bodyPr>
          <a:lstStyle/>
          <a:p>
            <a:pPr algn="just"/>
            <a:r>
              <a:rPr lang="pt-PT" smtClean="0">
                <a:latin typeface="Source Sans Pro Semibold"/>
              </a:rPr>
              <a:t>▶ </a:t>
            </a:r>
            <a:r>
              <a:rPr lang="pt-PT" sz="1600" smtClean="0"/>
              <a:t>Os métodos </a:t>
            </a:r>
            <a:r>
              <a:rPr lang="pt-PT" sz="1600" b="1" smtClean="0">
                <a:solidFill>
                  <a:srgbClr val="C00000"/>
                </a:solidFill>
              </a:rPr>
              <a:t>minus()</a:t>
            </a:r>
            <a:r>
              <a:rPr lang="pt-PT" sz="1600" smtClean="0"/>
              <a:t> e </a:t>
            </a:r>
            <a:r>
              <a:rPr lang="pt-PT" sz="1600" b="1" smtClean="0">
                <a:solidFill>
                  <a:srgbClr val="C00000"/>
                </a:solidFill>
              </a:rPr>
              <a:t>plus()</a:t>
            </a:r>
            <a:r>
              <a:rPr lang="pt-PT" sz="1600" smtClean="0"/>
              <a:t>, permitem diminuir ou acrescentar uma dada quantidade de tempo a um objeto temporal qualquer recebendo por parâmetro uma </a:t>
            </a:r>
            <a:r>
              <a:rPr lang="pt-PT" sz="1600" b="1" smtClean="0">
                <a:solidFill>
                  <a:srgbClr val="C00000"/>
                </a:solidFill>
              </a:rPr>
              <a:t>TemporalUnit</a:t>
            </a:r>
            <a:r>
              <a:rPr lang="pt-PT" sz="1600" smtClean="0"/>
              <a:t>. Apenas </a:t>
            </a:r>
            <a:r>
              <a:rPr lang="pt-PT" sz="1600" b="1" smtClean="0">
                <a:solidFill>
                  <a:srgbClr val="0070C0"/>
                </a:solidFill>
              </a:rPr>
              <a:t>IsoFields.QUARTER_YEARS</a:t>
            </a:r>
            <a:r>
              <a:rPr lang="pt-PT" sz="1600" smtClean="0"/>
              <a:t> e </a:t>
            </a:r>
            <a:r>
              <a:rPr lang="pt-PT" sz="1600" b="1" smtClean="0">
                <a:solidFill>
                  <a:srgbClr val="0070C0"/>
                </a:solidFill>
              </a:rPr>
              <a:t>IsoFields.WEEK_BASED_YEARS</a:t>
            </a:r>
            <a:r>
              <a:rPr lang="pt-PT" sz="1600" smtClean="0"/>
              <a:t> podem ser usadas. cf. o exemplo seguinte, em que num caso acrescentamos 1 trimestre à data e no outro diminuimos a data em 4 anos.</a:t>
            </a:r>
          </a:p>
          <a:p>
            <a:pPr algn="just"/>
            <a:endParaRPr lang="pt-PT" sz="1000" smtClean="0"/>
          </a:p>
          <a:p>
            <a:pPr>
              <a:tabLst>
                <a:tab pos="357188" algn="l"/>
              </a:tabLst>
            </a:pPr>
            <a:r>
              <a:rPr lang="pt-PT" sz="1400" b="1" smtClean="0">
                <a:solidFill>
                  <a:schemeClr val="accent6">
                    <a:lumMod val="75000"/>
                  </a:schemeClr>
                </a:solidFill>
                <a:latin typeface="Courier New" pitchFamily="49" charset="0"/>
                <a:cs typeface="Courier New" pitchFamily="49" charset="0"/>
              </a:rPr>
              <a:t>	LocalDate ldt = LocalDate.of(2017, Month.JUNE, 28);</a:t>
            </a:r>
          </a:p>
          <a:p>
            <a:pPr>
              <a:tabLst>
                <a:tab pos="357188" algn="l"/>
              </a:tabLst>
            </a:pPr>
            <a:r>
              <a:rPr lang="pt-PT" sz="1400" smtClean="0">
                <a:latin typeface="Courier New" pitchFamily="49" charset="0"/>
                <a:cs typeface="Courier New" pitchFamily="49" charset="0"/>
              </a:rPr>
              <a:t>	System.out.println(ldt.plus(1, IsoFields.QUARTER_YEARS));</a:t>
            </a:r>
          </a:p>
          <a:p>
            <a:pPr>
              <a:tabLst>
                <a:tab pos="357188" algn="l"/>
              </a:tabLst>
            </a:pPr>
            <a:r>
              <a:rPr lang="pt-PT" sz="1400" smtClean="0">
                <a:latin typeface="Courier New" pitchFamily="49" charset="0"/>
                <a:cs typeface="Courier New" pitchFamily="49" charset="0"/>
              </a:rPr>
              <a:t>	System.out.println(ldt.minus(4, IsoFields.WEEK_BASED_YEARS));</a:t>
            </a:r>
          </a:p>
          <a:p>
            <a:pPr>
              <a:tabLst>
                <a:tab pos="357188" algn="l"/>
              </a:tabLst>
            </a:pPr>
            <a:r>
              <a:rPr lang="pt-PT" sz="1400" smtClean="0">
                <a:latin typeface="Courier New" pitchFamily="49" charset="0"/>
                <a:cs typeface="Courier New" pitchFamily="49" charset="0"/>
              </a:rPr>
              <a:t>	</a:t>
            </a:r>
            <a:r>
              <a:rPr lang="pt-PT" sz="1400" b="1" smtClean="0">
                <a:solidFill>
                  <a:schemeClr val="accent6">
                    <a:lumMod val="75000"/>
                  </a:schemeClr>
                </a:solidFill>
                <a:latin typeface="Courier New" pitchFamily="49" charset="0"/>
                <a:cs typeface="Courier New" pitchFamily="49" charset="0"/>
              </a:rPr>
              <a:t>2017-09-28</a:t>
            </a:r>
          </a:p>
          <a:p>
            <a:pPr>
              <a:tabLst>
                <a:tab pos="357188" algn="l"/>
              </a:tabLst>
            </a:pPr>
            <a:r>
              <a:rPr lang="pt-PT" sz="1400" b="1" smtClean="0">
                <a:solidFill>
                  <a:schemeClr val="accent6">
                    <a:lumMod val="75000"/>
                  </a:schemeClr>
                </a:solidFill>
                <a:latin typeface="Courier New" pitchFamily="49" charset="0"/>
                <a:cs typeface="Courier New" pitchFamily="49" charset="0"/>
              </a:rPr>
              <a:t>	2013-06-29</a:t>
            </a:r>
          </a:p>
          <a:p>
            <a:pPr>
              <a:tabLst>
                <a:tab pos="357188" algn="l"/>
              </a:tabLst>
            </a:pPr>
            <a:endParaRPr lang="pt-PT" sz="1400" b="1" smtClean="0">
              <a:solidFill>
                <a:schemeClr val="accent6">
                  <a:lumMod val="75000"/>
                </a:schemeClr>
              </a:solidFill>
              <a:latin typeface="Courier New" pitchFamily="49" charset="0"/>
              <a:cs typeface="Courier New" pitchFamily="49" charset="0"/>
            </a:endParaRPr>
          </a:p>
          <a:p>
            <a:pPr>
              <a:tabLst>
                <a:tab pos="357188" algn="l"/>
              </a:tabLst>
            </a:pPr>
            <a:r>
              <a:rPr lang="pt-PT" smtClean="0">
                <a:latin typeface="Source Sans Pro Semibold"/>
              </a:rPr>
              <a:t>▶</a:t>
            </a:r>
            <a:r>
              <a:rPr lang="pt-PT" sz="1400" smtClean="0">
                <a:latin typeface="Source Sans Pro Semibold"/>
              </a:rPr>
              <a:t>   </a:t>
            </a:r>
            <a:r>
              <a:rPr lang="pt-PT" sz="1600" smtClean="0">
                <a:latin typeface="Source Sans Pro Semibold"/>
              </a:rPr>
              <a:t>Dada a </a:t>
            </a:r>
            <a:r>
              <a:rPr lang="pt-PT" sz="1600" b="1" smtClean="0">
                <a:solidFill>
                  <a:srgbClr val="0070C0"/>
                </a:solidFill>
                <a:latin typeface="Source Sans Pro Semibold"/>
              </a:rPr>
              <a:t>LocalDate</a:t>
            </a:r>
            <a:r>
              <a:rPr lang="pt-PT" sz="1600" smtClean="0">
                <a:latin typeface="Source Sans Pro Semibold"/>
              </a:rPr>
              <a:t> acima, determinar o número total de semanas do respectivo ano.</a:t>
            </a:r>
            <a:endParaRPr lang="pt-PT"/>
          </a:p>
        </p:txBody>
      </p:sp>
      <p:sp>
        <p:nvSpPr>
          <p:cNvPr id="14" name="CaixaDeTexto 13"/>
          <p:cNvSpPr txBox="1"/>
          <p:nvPr/>
        </p:nvSpPr>
        <p:spPr>
          <a:xfrm>
            <a:off x="500034" y="4286256"/>
            <a:ext cx="8358246" cy="1384995"/>
          </a:xfrm>
          <a:prstGeom prst="rect">
            <a:avLst/>
          </a:prstGeom>
          <a:noFill/>
        </p:spPr>
        <p:txBody>
          <a:bodyPr wrap="square" rtlCol="0">
            <a:spAutoFit/>
          </a:bodyPr>
          <a:lstStyle/>
          <a:p>
            <a:pPr>
              <a:tabLst>
                <a:tab pos="358775" algn="l"/>
                <a:tab pos="717550" algn="l"/>
                <a:tab pos="1076325" algn="l"/>
                <a:tab pos="1435100" algn="l"/>
              </a:tabLst>
            </a:pPr>
            <a:r>
              <a:rPr lang="pt-PT" sz="1400" smtClean="0">
                <a:latin typeface="Courier New" pitchFamily="49" charset="0"/>
                <a:cs typeface="Courier New" pitchFamily="49" charset="0"/>
              </a:rPr>
              <a:t>  long semanasEmAno = 				   				  </a:t>
            </a:r>
            <a:r>
              <a:rPr lang="pt-PT" sz="1400" b="1" smtClean="0">
                <a:solidFill>
                  <a:srgbClr val="0070C0"/>
                </a:solidFill>
                <a:latin typeface="Courier New" pitchFamily="49" charset="0"/>
                <a:cs typeface="Courier New" pitchFamily="49" charset="0"/>
              </a:rPr>
              <a:t>IsoFields.WEEK_OF_WEEK_BASED_YEAR.rangeRefinedBy(ldt).getMaximum();</a:t>
            </a:r>
            <a:r>
              <a:rPr lang="pt-PT" sz="1400" smtClean="0">
                <a:latin typeface="Courier New" pitchFamily="49" charset="0"/>
                <a:cs typeface="Courier New" pitchFamily="49" charset="0"/>
              </a:rPr>
              <a:t>      </a:t>
            </a:r>
          </a:p>
          <a:p>
            <a:pPr>
              <a:tabLst>
                <a:tab pos="358775" algn="l"/>
              </a:tabLst>
            </a:pPr>
            <a:r>
              <a:rPr lang="pt-PT" sz="1400" smtClean="0">
                <a:latin typeface="Courier New" pitchFamily="49" charset="0"/>
                <a:cs typeface="Courier New" pitchFamily="49" charset="0"/>
              </a:rPr>
              <a:t>  System.out.println("Semanas do Ano : " + semanasEmAno);</a:t>
            </a:r>
          </a:p>
          <a:p>
            <a:pPr>
              <a:tabLst>
                <a:tab pos="358775" algn="l"/>
              </a:tabLst>
            </a:pPr>
            <a:endParaRPr lang="pt-PT" sz="1400" smtClean="0">
              <a:latin typeface="Courier New" pitchFamily="49" charset="0"/>
              <a:cs typeface="Courier New" pitchFamily="49" charset="0"/>
            </a:endParaRPr>
          </a:p>
          <a:p>
            <a:pPr>
              <a:tabLst>
                <a:tab pos="358775" algn="l"/>
              </a:tabLst>
            </a:pPr>
            <a:r>
              <a:rPr lang="pt-PT" sz="1400" smtClean="0">
                <a:latin typeface="Courier New" pitchFamily="49" charset="0"/>
                <a:cs typeface="Courier New" pitchFamily="49" charset="0"/>
              </a:rPr>
              <a:t>  </a:t>
            </a:r>
            <a:r>
              <a:rPr lang="pt-PT" sz="1400" b="1" smtClean="0">
                <a:solidFill>
                  <a:schemeClr val="accent6">
                    <a:lumMod val="75000"/>
                  </a:schemeClr>
                </a:solidFill>
                <a:latin typeface="Courier New" pitchFamily="49" charset="0"/>
                <a:cs typeface="Courier New" pitchFamily="49" charset="0"/>
              </a:rPr>
              <a:t>Semanas do Ano : 52</a:t>
            </a:r>
          </a:p>
          <a:p>
            <a:pPr>
              <a:tabLst>
                <a:tab pos="358775" algn="l"/>
              </a:tabLst>
            </a:pPr>
            <a:r>
              <a:rPr lang="pt-PT" sz="1400" smtClean="0">
                <a:latin typeface="Courier New" pitchFamily="49" charset="0"/>
                <a:cs typeface="Courier New" pitchFamily="49" charset="0"/>
              </a:rPr>
              <a:t>	</a:t>
            </a:r>
            <a:endParaRPr lang="pt-PT" sz="1400">
              <a:latin typeface="Courier New" pitchFamily="49" charset="0"/>
              <a:cs typeface="Courier New" pitchFamily="49" charset="0"/>
            </a:endParaRPr>
          </a:p>
        </p:txBody>
      </p:sp>
      <p:sp>
        <p:nvSpPr>
          <p:cNvPr id="17" name="CaixaDeTexto 16"/>
          <p:cNvSpPr txBox="1"/>
          <p:nvPr/>
        </p:nvSpPr>
        <p:spPr>
          <a:xfrm>
            <a:off x="4643438" y="357166"/>
            <a:ext cx="4286280" cy="369332"/>
          </a:xfrm>
          <a:prstGeom prst="rect">
            <a:avLst/>
          </a:prstGeom>
          <a:noFill/>
        </p:spPr>
        <p:txBody>
          <a:bodyPr wrap="square" rtlCol="0">
            <a:spAutoFit/>
          </a:bodyPr>
          <a:lstStyle/>
          <a:p>
            <a:r>
              <a:rPr lang="pt-PT" b="1" smtClean="0">
                <a:solidFill>
                  <a:srgbClr val="0070C0"/>
                </a:solidFill>
                <a:latin typeface="Arial Rounded MT Bold" pitchFamily="34" charset="0"/>
              </a:rPr>
              <a:t>IsoFields e WeekFields</a:t>
            </a:r>
            <a:endParaRPr lang="pt-PT">
              <a:solidFill>
                <a:srgbClr val="0070C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12" name="CaixaDeTexto 11"/>
          <p:cNvSpPr txBox="1"/>
          <p:nvPr/>
        </p:nvSpPr>
        <p:spPr>
          <a:xfrm>
            <a:off x="357158" y="1142984"/>
            <a:ext cx="8572560" cy="954107"/>
          </a:xfrm>
          <a:prstGeom prst="rect">
            <a:avLst/>
          </a:prstGeom>
          <a:noFill/>
        </p:spPr>
        <p:txBody>
          <a:bodyPr wrap="square" rtlCol="0">
            <a:spAutoFit/>
          </a:bodyPr>
          <a:lstStyle/>
          <a:p>
            <a:pPr algn="just"/>
            <a:r>
              <a:rPr lang="pt-PT" smtClean="0">
                <a:latin typeface="Source Sans Pro Semibold"/>
              </a:rPr>
              <a:t>▶  </a:t>
            </a:r>
            <a:r>
              <a:rPr lang="pt-PT" sz="1600" smtClean="0"/>
              <a:t>Outras soluções com alguns truques:</a:t>
            </a:r>
          </a:p>
          <a:p>
            <a:pPr algn="just"/>
            <a:endParaRPr lang="pt-PT" sz="1000" smtClean="0"/>
          </a:p>
          <a:p>
            <a:pPr algn="just"/>
            <a:r>
              <a:rPr lang="pt-PT" sz="1400" smtClean="0">
                <a:latin typeface="Courier New" pitchFamily="49" charset="0"/>
                <a:cs typeface="Courier New" pitchFamily="49" charset="0"/>
              </a:rPr>
              <a:t>    </a:t>
            </a:r>
            <a:r>
              <a:rPr lang="pt-PT" sz="1400" b="1" smtClean="0">
                <a:solidFill>
                  <a:schemeClr val="bg1">
                    <a:lumMod val="50000"/>
                  </a:schemeClr>
                </a:solidFill>
                <a:latin typeface="Courier New" pitchFamily="49" charset="0"/>
                <a:cs typeface="Courier New" pitchFamily="49" charset="0"/>
              </a:rPr>
              <a:t>// Sabe-se que o dia 28 de Dezembro é sempre na última semana do ano</a:t>
            </a:r>
          </a:p>
          <a:p>
            <a:pPr algn="just"/>
            <a:r>
              <a:rPr lang="pt-PT" sz="1400" b="1" smtClean="0">
                <a:solidFill>
                  <a:schemeClr val="bg1">
                    <a:lumMod val="50000"/>
                  </a:schemeClr>
                </a:solidFill>
                <a:latin typeface="Courier New" pitchFamily="49" charset="0"/>
                <a:cs typeface="Courier New" pitchFamily="49" charset="0"/>
              </a:rPr>
              <a:t>    // ajusta-se a data a esta data e calculam-se as semanas decorridas.</a:t>
            </a:r>
            <a:endParaRPr lang="pt-PT" sz="1400" b="1" smtClean="0">
              <a:solidFill>
                <a:schemeClr val="accent6">
                  <a:lumMod val="75000"/>
                </a:schemeClr>
              </a:solidFill>
              <a:latin typeface="Courier New" pitchFamily="49" charset="0"/>
              <a:cs typeface="Courier New" pitchFamily="49" charset="0"/>
            </a:endParaRPr>
          </a:p>
        </p:txBody>
      </p:sp>
      <p:sp>
        <p:nvSpPr>
          <p:cNvPr id="11" name="CaixaDeTexto 10"/>
          <p:cNvSpPr txBox="1"/>
          <p:nvPr/>
        </p:nvSpPr>
        <p:spPr>
          <a:xfrm>
            <a:off x="4643438" y="357166"/>
            <a:ext cx="4286280" cy="369332"/>
          </a:xfrm>
          <a:prstGeom prst="rect">
            <a:avLst/>
          </a:prstGeom>
          <a:noFill/>
        </p:spPr>
        <p:txBody>
          <a:bodyPr wrap="square" rtlCol="0">
            <a:spAutoFit/>
          </a:bodyPr>
          <a:lstStyle/>
          <a:p>
            <a:r>
              <a:rPr lang="pt-PT" b="1" smtClean="0">
                <a:solidFill>
                  <a:srgbClr val="0070C0"/>
                </a:solidFill>
                <a:latin typeface="Arial Rounded MT Bold" pitchFamily="34" charset="0"/>
              </a:rPr>
              <a:t>IsoFields e WeekFields</a:t>
            </a:r>
            <a:endParaRPr lang="pt-PT">
              <a:solidFill>
                <a:srgbClr val="0070C0"/>
              </a:solidFill>
            </a:endParaRPr>
          </a:p>
        </p:txBody>
      </p:sp>
      <p:sp>
        <p:nvSpPr>
          <p:cNvPr id="13" name="CaixaDeTexto 12"/>
          <p:cNvSpPr txBox="1"/>
          <p:nvPr/>
        </p:nvSpPr>
        <p:spPr>
          <a:xfrm>
            <a:off x="357158" y="2214554"/>
            <a:ext cx="8572560" cy="1231106"/>
          </a:xfrm>
          <a:prstGeom prst="rect">
            <a:avLst/>
          </a:prstGeom>
          <a:noFill/>
        </p:spPr>
        <p:txBody>
          <a:bodyPr wrap="square" rtlCol="0">
            <a:spAutoFit/>
          </a:bodyPr>
          <a:lstStyle/>
          <a:p>
            <a:pPr>
              <a:tabLst>
                <a:tab pos="357188" algn="l"/>
              </a:tabLst>
            </a:pPr>
            <a:r>
              <a:rPr lang="pt-PT" sz="1400" smtClean="0">
                <a:latin typeface="Courier New" pitchFamily="49" charset="0"/>
                <a:cs typeface="Courier New" pitchFamily="49" charset="0"/>
              </a:rPr>
              <a:t>	</a:t>
            </a:r>
            <a:r>
              <a:rPr lang="pt-PT" sz="1400" b="1" smtClean="0">
                <a:solidFill>
                  <a:schemeClr val="accent6">
                    <a:lumMod val="75000"/>
                  </a:schemeClr>
                </a:solidFill>
                <a:latin typeface="Courier New" pitchFamily="49" charset="0"/>
                <a:cs typeface="Courier New" pitchFamily="49" charset="0"/>
              </a:rPr>
              <a:t>LocalDate ldt = LocalDate.of(2017, Month.JUNE, 28);</a:t>
            </a:r>
          </a:p>
          <a:p>
            <a:pPr>
              <a:tabLst>
                <a:tab pos="357188" algn="l"/>
              </a:tabLst>
            </a:pPr>
            <a:r>
              <a:rPr lang="pt-PT" sz="1400" smtClean="0">
                <a:latin typeface="Courier New" pitchFamily="49" charset="0"/>
                <a:cs typeface="Courier New" pitchFamily="49" charset="0"/>
              </a:rPr>
              <a:t>  	</a:t>
            </a:r>
            <a:r>
              <a:rPr lang="pt-PT" sz="1400" b="1" smtClean="0">
                <a:latin typeface="Courier New" pitchFamily="49" charset="0"/>
                <a:cs typeface="Courier New" pitchFamily="49" charset="0"/>
              </a:rPr>
              <a:t>System.out.println(</a:t>
            </a:r>
            <a:r>
              <a:rPr lang="pt-PT" sz="1400" b="1" smtClean="0">
                <a:solidFill>
                  <a:schemeClr val="accent5">
                    <a:lumMod val="75000"/>
                  </a:schemeClr>
                </a:solidFill>
                <a:latin typeface="Courier New" pitchFamily="49" charset="0"/>
                <a:cs typeface="Courier New" pitchFamily="49" charset="0"/>
              </a:rPr>
              <a:t>ldt.plus(2,  IsoFields.QUARTER_YEARS)</a:t>
            </a:r>
          </a:p>
          <a:p>
            <a:pPr>
              <a:tabLst>
                <a:tab pos="357188" algn="l"/>
              </a:tabLst>
            </a:pPr>
            <a:r>
              <a:rPr lang="pt-PT" sz="1400" smtClean="0">
                <a:latin typeface="Courier New" pitchFamily="49" charset="0"/>
                <a:cs typeface="Courier New" pitchFamily="49" charset="0"/>
              </a:rPr>
              <a:t>                          </a:t>
            </a:r>
            <a:r>
              <a:rPr lang="pt-PT" sz="1400" b="1" smtClean="0">
                <a:solidFill>
                  <a:srgbClr val="0070C0"/>
                </a:solidFill>
                <a:latin typeface="Courier New" pitchFamily="49" charset="0"/>
                <a:cs typeface="Courier New" pitchFamily="49" charset="0"/>
              </a:rPr>
              <a:t>.get(WeekFields.ISO.weekOfYear()</a:t>
            </a:r>
            <a:r>
              <a:rPr lang="pt-PT" sz="1400" smtClean="0">
                <a:latin typeface="Courier New" pitchFamily="49" charset="0"/>
                <a:cs typeface="Courier New" pitchFamily="49" charset="0"/>
              </a:rPr>
              <a:t>));</a:t>
            </a:r>
          </a:p>
          <a:p>
            <a:pPr>
              <a:tabLst>
                <a:tab pos="357188" algn="l"/>
              </a:tabLst>
            </a:pPr>
            <a:r>
              <a:rPr lang="pt-PT" sz="1400" smtClean="0">
                <a:latin typeface="Courier New" pitchFamily="49" charset="0"/>
                <a:cs typeface="Courier New" pitchFamily="49" charset="0"/>
              </a:rPr>
              <a:t>	</a:t>
            </a:r>
            <a:r>
              <a:rPr lang="pt-PT" sz="1400" b="1" smtClean="0">
                <a:solidFill>
                  <a:schemeClr val="accent6">
                    <a:lumMod val="75000"/>
                  </a:schemeClr>
                </a:solidFill>
                <a:latin typeface="Courier New" pitchFamily="49" charset="0"/>
                <a:cs typeface="Courier New" pitchFamily="49" charset="0"/>
              </a:rPr>
              <a:t>52</a:t>
            </a:r>
          </a:p>
          <a:p>
            <a:pPr>
              <a:tabLst>
                <a:tab pos="358775" algn="l"/>
                <a:tab pos="717550" algn="l"/>
              </a:tabLst>
            </a:pPr>
            <a:endParaRPr lang="pt-PT"/>
          </a:p>
        </p:txBody>
      </p:sp>
      <p:sp>
        <p:nvSpPr>
          <p:cNvPr id="14" name="CaixaDeTexto 13"/>
          <p:cNvSpPr txBox="1"/>
          <p:nvPr/>
        </p:nvSpPr>
        <p:spPr>
          <a:xfrm>
            <a:off x="285720" y="3214686"/>
            <a:ext cx="8572560" cy="461665"/>
          </a:xfrm>
          <a:prstGeom prst="rect">
            <a:avLst/>
          </a:prstGeom>
          <a:noFill/>
        </p:spPr>
        <p:txBody>
          <a:bodyPr wrap="square" rtlCol="0">
            <a:spAutoFit/>
          </a:bodyPr>
          <a:lstStyle/>
          <a:p>
            <a:pPr algn="just"/>
            <a:endParaRPr lang="pt-PT" sz="1000" smtClean="0"/>
          </a:p>
          <a:p>
            <a:pPr algn="just"/>
            <a:r>
              <a:rPr lang="pt-PT" sz="1400" smtClean="0">
                <a:latin typeface="Courier New" pitchFamily="49" charset="0"/>
                <a:cs typeface="Courier New" pitchFamily="49" charset="0"/>
              </a:rPr>
              <a:t>    </a:t>
            </a:r>
            <a:r>
              <a:rPr lang="pt-PT" sz="1400" b="1" smtClean="0">
                <a:solidFill>
                  <a:schemeClr val="bg1">
                    <a:lumMod val="50000"/>
                  </a:schemeClr>
                </a:solidFill>
                <a:latin typeface="Courier New" pitchFamily="49" charset="0"/>
                <a:cs typeface="Courier New" pitchFamily="49" charset="0"/>
              </a:rPr>
              <a:t>// Sabe-se que um ano tem 53 semanas se começar ou acabar numa TERÇA.</a:t>
            </a:r>
            <a:endParaRPr lang="pt-PT" sz="1400" b="1" smtClean="0">
              <a:solidFill>
                <a:schemeClr val="accent6">
                  <a:lumMod val="75000"/>
                </a:schemeClr>
              </a:solidFill>
              <a:latin typeface="Courier New" pitchFamily="49" charset="0"/>
              <a:cs typeface="Courier New" pitchFamily="49" charset="0"/>
            </a:endParaRPr>
          </a:p>
        </p:txBody>
      </p:sp>
      <p:sp>
        <p:nvSpPr>
          <p:cNvPr id="17" name="CaixaDeTexto 16"/>
          <p:cNvSpPr txBox="1"/>
          <p:nvPr/>
        </p:nvSpPr>
        <p:spPr>
          <a:xfrm>
            <a:off x="785786" y="3786190"/>
            <a:ext cx="7715304" cy="1815882"/>
          </a:xfrm>
          <a:prstGeom prst="rect">
            <a:avLst/>
          </a:prstGeom>
          <a:noFill/>
        </p:spPr>
        <p:txBody>
          <a:bodyPr wrap="square" rtlCol="0">
            <a:spAutoFit/>
          </a:bodyPr>
          <a:lstStyle/>
          <a:p>
            <a:pPr>
              <a:tabLst>
                <a:tab pos="358775" algn="l"/>
              </a:tabLst>
            </a:pPr>
            <a:r>
              <a:rPr lang="pt-PT" sz="1400" smtClean="0">
                <a:latin typeface="Courier New" pitchFamily="49" charset="0"/>
                <a:cs typeface="Courier New" pitchFamily="49" charset="0"/>
              </a:rPr>
              <a:t>LocalDate ldt1 = LocalDate.of(2020, Month.JUNE, 28);</a:t>
            </a:r>
          </a:p>
          <a:p>
            <a:pPr>
              <a:tabLst>
                <a:tab pos="358775" algn="l"/>
              </a:tabLst>
            </a:pPr>
            <a:r>
              <a:rPr lang="pt-PT" sz="1400" smtClean="0">
                <a:latin typeface="Courier New" pitchFamily="49" charset="0"/>
                <a:cs typeface="Courier New" pitchFamily="49" charset="0"/>
              </a:rPr>
              <a:t>Year ano2 = Year.of(ldt1.getYear());</a:t>
            </a:r>
          </a:p>
          <a:p>
            <a:pPr>
              <a:tabLst>
                <a:tab pos="358775" algn="l"/>
              </a:tabLst>
            </a:pPr>
            <a:r>
              <a:rPr lang="pt-PT" sz="1400" smtClean="0">
                <a:latin typeface="Courier New" pitchFamily="49" charset="0"/>
                <a:cs typeface="Courier New" pitchFamily="49" charset="0"/>
              </a:rPr>
              <a:t>System.out.println("Nº de dias no Ano " + ano2.length());</a:t>
            </a:r>
          </a:p>
          <a:p>
            <a:pPr>
              <a:tabLst>
                <a:tab pos="358775" algn="l"/>
              </a:tabLst>
            </a:pPr>
            <a:r>
              <a:rPr lang="pt-PT" sz="1400" b="1" smtClean="0">
                <a:solidFill>
                  <a:schemeClr val="accent5">
                    <a:lumMod val="75000"/>
                  </a:schemeClr>
                </a:solidFill>
                <a:latin typeface="Courier New" pitchFamily="49" charset="0"/>
                <a:cs typeface="Courier New" pitchFamily="49" charset="0"/>
              </a:rPr>
              <a:t>DayOfWeek primDia = ano2.atDay(1).getDayOfWeek();</a:t>
            </a:r>
          </a:p>
          <a:p>
            <a:pPr>
              <a:tabLst>
                <a:tab pos="358775" algn="l"/>
              </a:tabLst>
            </a:pPr>
            <a:r>
              <a:rPr lang="pt-PT" sz="1400" b="1" smtClean="0">
                <a:solidFill>
                  <a:schemeClr val="accent5">
                    <a:lumMod val="75000"/>
                  </a:schemeClr>
                </a:solidFill>
                <a:latin typeface="Courier New" pitchFamily="49" charset="0"/>
                <a:cs typeface="Courier New" pitchFamily="49" charset="0"/>
              </a:rPr>
              <a:t>DayOfWeek ultDia = ano2.atDay(ano2.length()).getDayOfWeek();</a:t>
            </a:r>
          </a:p>
          <a:p>
            <a:pPr>
              <a:tabLst>
                <a:tab pos="358775" algn="l"/>
              </a:tabLst>
            </a:pPr>
            <a:r>
              <a:rPr lang="pt-PT" sz="1400" smtClean="0">
                <a:latin typeface="Courier New" pitchFamily="49" charset="0"/>
                <a:cs typeface="Courier New" pitchFamily="49" charset="0"/>
              </a:rPr>
              <a:t>int semanas = ( primDia ==  DayOfWeek.THURSDAY || </a:t>
            </a:r>
          </a:p>
          <a:p>
            <a:pPr>
              <a:tabLst>
                <a:tab pos="358775" algn="l"/>
              </a:tabLst>
            </a:pPr>
            <a:r>
              <a:rPr lang="pt-PT" sz="1400" smtClean="0">
                <a:latin typeface="Courier New" pitchFamily="49" charset="0"/>
                <a:cs typeface="Courier New" pitchFamily="49" charset="0"/>
              </a:rPr>
              <a:t>                ultDia == DayOfWeek.THURSDAY ? 53 : 52 ) ;</a:t>
            </a:r>
          </a:p>
          <a:p>
            <a:pPr>
              <a:tabLst>
                <a:tab pos="358775" algn="l"/>
              </a:tabLst>
            </a:pPr>
            <a:r>
              <a:rPr lang="pt-PT" sz="1400" smtClean="0">
                <a:latin typeface="Courier New" pitchFamily="49" charset="0"/>
                <a:cs typeface="Courier New" pitchFamily="49" charset="0"/>
              </a:rPr>
              <a:t>System.out.println("Total de Semanas do Ano : " + semanas);</a:t>
            </a:r>
            <a:endParaRPr lang="pt-PT" sz="1400">
              <a:latin typeface="Courier New" pitchFamily="49" charset="0"/>
              <a:cs typeface="Courier New" pitchFamily="49"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21" name="CaixaDeTexto 20"/>
          <p:cNvSpPr txBox="1"/>
          <p:nvPr/>
        </p:nvSpPr>
        <p:spPr>
          <a:xfrm>
            <a:off x="4143372" y="285728"/>
            <a:ext cx="3857652" cy="369332"/>
          </a:xfrm>
          <a:prstGeom prst="rect">
            <a:avLst/>
          </a:prstGeom>
          <a:noFill/>
        </p:spPr>
        <p:txBody>
          <a:bodyPr wrap="square" rtlCol="0">
            <a:spAutoFit/>
          </a:bodyPr>
          <a:lstStyle/>
          <a:p>
            <a:r>
              <a:rPr lang="pt-PT" b="1" smtClean="0">
                <a:solidFill>
                  <a:srgbClr val="0070C0"/>
                </a:solidFill>
                <a:latin typeface="Arial Rounded MT Bold" pitchFamily="34" charset="0"/>
              </a:rPr>
              <a:t>FLASHBACK DA PARTE I</a:t>
            </a:r>
            <a:endParaRPr lang="pt-PT" b="1">
              <a:solidFill>
                <a:srgbClr val="0070C0"/>
              </a:solidFill>
              <a:latin typeface="Arial Rounded MT Bold" pitchFamily="34" charset="0"/>
            </a:endParaRPr>
          </a:p>
        </p:txBody>
      </p:sp>
      <p:cxnSp>
        <p:nvCxnSpPr>
          <p:cNvPr id="19" name="Conexão recta 18"/>
          <p:cNvCxnSpPr/>
          <p:nvPr/>
        </p:nvCxnSpPr>
        <p:spPr>
          <a:xfrm>
            <a:off x="539552" y="2708920"/>
            <a:ext cx="7920880" cy="0"/>
          </a:xfrm>
          <a:prstGeom prst="line">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xão recta 30"/>
          <p:cNvCxnSpPr/>
          <p:nvPr/>
        </p:nvCxnSpPr>
        <p:spPr>
          <a:xfrm>
            <a:off x="2051720" y="2636912"/>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exão recta 32"/>
          <p:cNvCxnSpPr/>
          <p:nvPr/>
        </p:nvCxnSpPr>
        <p:spPr>
          <a:xfrm>
            <a:off x="2411760" y="2636912"/>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exão recta 34"/>
          <p:cNvCxnSpPr/>
          <p:nvPr/>
        </p:nvCxnSpPr>
        <p:spPr>
          <a:xfrm>
            <a:off x="2771800" y="2636912"/>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exão recta 35"/>
          <p:cNvCxnSpPr/>
          <p:nvPr/>
        </p:nvCxnSpPr>
        <p:spPr>
          <a:xfrm>
            <a:off x="3131840" y="2636912"/>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exão recta 36"/>
          <p:cNvCxnSpPr/>
          <p:nvPr/>
        </p:nvCxnSpPr>
        <p:spPr>
          <a:xfrm>
            <a:off x="3491880" y="2636912"/>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xão recta 37"/>
          <p:cNvCxnSpPr/>
          <p:nvPr/>
        </p:nvCxnSpPr>
        <p:spPr>
          <a:xfrm>
            <a:off x="3851920" y="2636912"/>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exão recta 38"/>
          <p:cNvCxnSpPr/>
          <p:nvPr/>
        </p:nvCxnSpPr>
        <p:spPr>
          <a:xfrm>
            <a:off x="1691680" y="2636912"/>
            <a:ext cx="0"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ângulo 39"/>
          <p:cNvSpPr/>
          <p:nvPr/>
        </p:nvSpPr>
        <p:spPr>
          <a:xfrm>
            <a:off x="3851920" y="2276872"/>
            <a:ext cx="2160240" cy="28803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pt-PT" sz="1600" smtClean="0"/>
              <a:t>Week</a:t>
            </a:r>
            <a:endParaRPr lang="pt-PT" sz="1600"/>
          </a:p>
        </p:txBody>
      </p:sp>
      <p:cxnSp>
        <p:nvCxnSpPr>
          <p:cNvPr id="43" name="Conexão recta 42"/>
          <p:cNvCxnSpPr/>
          <p:nvPr/>
        </p:nvCxnSpPr>
        <p:spPr>
          <a:xfrm flipH="1">
            <a:off x="1979712" y="2924944"/>
            <a:ext cx="432048"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exão recta 44"/>
          <p:cNvCxnSpPr/>
          <p:nvPr/>
        </p:nvCxnSpPr>
        <p:spPr>
          <a:xfrm>
            <a:off x="2771800" y="2924944"/>
            <a:ext cx="576064" cy="504056"/>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ângulo 45"/>
          <p:cNvSpPr/>
          <p:nvPr/>
        </p:nvSpPr>
        <p:spPr>
          <a:xfrm>
            <a:off x="1187624" y="4005064"/>
            <a:ext cx="1008112" cy="3600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pt-PT" sz="1600" smtClean="0"/>
              <a:t>AM   PM</a:t>
            </a:r>
            <a:endParaRPr lang="pt-PT" sz="1600"/>
          </a:p>
        </p:txBody>
      </p:sp>
      <p:cxnSp>
        <p:nvCxnSpPr>
          <p:cNvPr id="48" name="Conexão recta 47"/>
          <p:cNvCxnSpPr>
            <a:stCxn id="46" idx="0"/>
            <a:endCxn id="46" idx="2"/>
          </p:cNvCxnSpPr>
          <p:nvPr/>
        </p:nvCxnSpPr>
        <p:spPr>
          <a:xfrm>
            <a:off x="1691680" y="4005064"/>
            <a:ext cx="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ângulo 48"/>
          <p:cNvSpPr/>
          <p:nvPr/>
        </p:nvSpPr>
        <p:spPr>
          <a:xfrm>
            <a:off x="3419872" y="1844824"/>
            <a:ext cx="3384376" cy="36004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t-PT" sz="1600" smtClean="0"/>
              <a:t>Month</a:t>
            </a:r>
            <a:endParaRPr lang="pt-PT" sz="1600"/>
          </a:p>
        </p:txBody>
      </p:sp>
      <p:sp>
        <p:nvSpPr>
          <p:cNvPr id="50" name="Rectângulo 49"/>
          <p:cNvSpPr/>
          <p:nvPr/>
        </p:nvSpPr>
        <p:spPr>
          <a:xfrm>
            <a:off x="1691680" y="1340768"/>
            <a:ext cx="6120680" cy="36004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pt-PT" sz="1600" smtClean="0"/>
              <a:t>Year</a:t>
            </a:r>
            <a:endParaRPr lang="pt-PT" sz="1600"/>
          </a:p>
        </p:txBody>
      </p:sp>
      <p:sp>
        <p:nvSpPr>
          <p:cNvPr id="51" name="Fluxograma: conexão 50"/>
          <p:cNvSpPr/>
          <p:nvPr/>
        </p:nvSpPr>
        <p:spPr>
          <a:xfrm>
            <a:off x="1619672" y="2636912"/>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2" name="Rectângulo 51"/>
          <p:cNvSpPr/>
          <p:nvPr/>
        </p:nvSpPr>
        <p:spPr>
          <a:xfrm>
            <a:off x="251520" y="2924944"/>
            <a:ext cx="1512168"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pt-PT" sz="1600" smtClean="0"/>
              <a:t>20-10-2018</a:t>
            </a:r>
            <a:endParaRPr lang="pt-PT" sz="1600"/>
          </a:p>
        </p:txBody>
      </p:sp>
      <p:sp>
        <p:nvSpPr>
          <p:cNvPr id="54" name="Rectângulo 53"/>
          <p:cNvSpPr/>
          <p:nvPr/>
        </p:nvSpPr>
        <p:spPr>
          <a:xfrm>
            <a:off x="3707904" y="2924944"/>
            <a:ext cx="1512168" cy="3600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PT" sz="1600" smtClean="0"/>
              <a:t>27-10-2018</a:t>
            </a:r>
            <a:endParaRPr lang="pt-PT" sz="1600"/>
          </a:p>
        </p:txBody>
      </p:sp>
      <p:sp>
        <p:nvSpPr>
          <p:cNvPr id="55" name="Fluxograma: conexão 54"/>
          <p:cNvSpPr/>
          <p:nvPr/>
        </p:nvSpPr>
        <p:spPr>
          <a:xfrm>
            <a:off x="3779912" y="2636912"/>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6" name="Rectângulo 55"/>
          <p:cNvSpPr/>
          <p:nvPr/>
        </p:nvSpPr>
        <p:spPr>
          <a:xfrm>
            <a:off x="1619672" y="1988840"/>
            <a:ext cx="504056" cy="36004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pt-PT" sz="1600" smtClean="0"/>
              <a:t>Day</a:t>
            </a:r>
            <a:endParaRPr lang="pt-PT" sz="1600"/>
          </a:p>
        </p:txBody>
      </p:sp>
      <p:cxnSp>
        <p:nvCxnSpPr>
          <p:cNvPr id="58" name="Conexão recta 57"/>
          <p:cNvCxnSpPr/>
          <p:nvPr/>
        </p:nvCxnSpPr>
        <p:spPr>
          <a:xfrm>
            <a:off x="2411760" y="3212976"/>
            <a:ext cx="432048" cy="0"/>
          </a:xfrm>
          <a:prstGeom prst="line">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Conexão recta 60"/>
          <p:cNvCxnSpPr/>
          <p:nvPr/>
        </p:nvCxnSpPr>
        <p:spPr>
          <a:xfrm>
            <a:off x="971600" y="3429000"/>
            <a:ext cx="0" cy="18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exão recta unidireccional 63"/>
          <p:cNvCxnSpPr/>
          <p:nvPr/>
        </p:nvCxnSpPr>
        <p:spPr>
          <a:xfrm>
            <a:off x="971600" y="5229200"/>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exão recta unidireccional 65"/>
          <p:cNvCxnSpPr/>
          <p:nvPr/>
        </p:nvCxnSpPr>
        <p:spPr>
          <a:xfrm flipH="1">
            <a:off x="3491880" y="5085184"/>
            <a:ext cx="3600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Moldura 66"/>
          <p:cNvSpPr/>
          <p:nvPr/>
        </p:nvSpPr>
        <p:spPr>
          <a:xfrm>
            <a:off x="1547664" y="4869160"/>
            <a:ext cx="1944216" cy="50405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cxnSp>
        <p:nvCxnSpPr>
          <p:cNvPr id="72" name="Conexão recta 71"/>
          <p:cNvCxnSpPr/>
          <p:nvPr/>
        </p:nvCxnSpPr>
        <p:spPr>
          <a:xfrm>
            <a:off x="7092280" y="2708920"/>
            <a:ext cx="0" cy="2376264"/>
          </a:xfrm>
          <a:prstGeom prst="line">
            <a:avLst/>
          </a:prstGeom>
        </p:spPr>
        <p:style>
          <a:lnRef idx="1">
            <a:schemeClr val="accent1"/>
          </a:lnRef>
          <a:fillRef idx="0">
            <a:schemeClr val="accent1"/>
          </a:fillRef>
          <a:effectRef idx="0">
            <a:schemeClr val="accent1"/>
          </a:effectRef>
          <a:fontRef idx="minor">
            <a:schemeClr val="tx1"/>
          </a:fontRef>
        </p:style>
      </p:cxnSp>
      <p:sp>
        <p:nvSpPr>
          <p:cNvPr id="75" name="CaixaDeTexto 74"/>
          <p:cNvSpPr txBox="1"/>
          <p:nvPr/>
        </p:nvSpPr>
        <p:spPr>
          <a:xfrm>
            <a:off x="1979712" y="4941168"/>
            <a:ext cx="1368152" cy="338554"/>
          </a:xfrm>
          <a:prstGeom prst="rect">
            <a:avLst/>
          </a:prstGeom>
          <a:noFill/>
        </p:spPr>
        <p:txBody>
          <a:bodyPr wrap="square" rtlCol="0">
            <a:spAutoFit/>
          </a:bodyPr>
          <a:lstStyle/>
          <a:p>
            <a:r>
              <a:rPr lang="pt-PT" sz="1600" b="1" smtClean="0"/>
              <a:t>P2Y3M12D</a:t>
            </a:r>
            <a:endParaRPr lang="pt-PT" sz="1600" b="1"/>
          </a:p>
        </p:txBody>
      </p:sp>
      <p:sp>
        <p:nvSpPr>
          <p:cNvPr id="83" name="Moldura 82"/>
          <p:cNvSpPr/>
          <p:nvPr/>
        </p:nvSpPr>
        <p:spPr>
          <a:xfrm>
            <a:off x="2771800" y="4149080"/>
            <a:ext cx="2088232" cy="504056"/>
          </a:xfrm>
          <a:prstGeom prst="fram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cxnSp>
        <p:nvCxnSpPr>
          <p:cNvPr id="85" name="Conexão recta 84"/>
          <p:cNvCxnSpPr/>
          <p:nvPr/>
        </p:nvCxnSpPr>
        <p:spPr>
          <a:xfrm>
            <a:off x="2483768" y="386104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Conexão recta unidireccional 88"/>
          <p:cNvCxnSpPr/>
          <p:nvPr/>
        </p:nvCxnSpPr>
        <p:spPr>
          <a:xfrm>
            <a:off x="2483768" y="4293096"/>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Conexão recta unidireccional 90"/>
          <p:cNvCxnSpPr/>
          <p:nvPr/>
        </p:nvCxnSpPr>
        <p:spPr>
          <a:xfrm>
            <a:off x="4283968" y="414908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ângulo 40"/>
          <p:cNvSpPr/>
          <p:nvPr/>
        </p:nvSpPr>
        <p:spPr>
          <a:xfrm>
            <a:off x="1331640" y="3501008"/>
            <a:ext cx="1512168" cy="36004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pt-PT" smtClean="0"/>
              <a:t>12H 10M 03s</a:t>
            </a:r>
            <a:endParaRPr lang="pt-PT"/>
          </a:p>
        </p:txBody>
      </p:sp>
      <p:cxnSp>
        <p:nvCxnSpPr>
          <p:cNvPr id="94" name="Conexão recta unidireccional 93"/>
          <p:cNvCxnSpPr>
            <a:stCxn id="81" idx="2"/>
          </p:cNvCxnSpPr>
          <p:nvPr/>
        </p:nvCxnSpPr>
        <p:spPr>
          <a:xfrm>
            <a:off x="4031940" y="3933056"/>
            <a:ext cx="3600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CaixaDeTexto 96"/>
          <p:cNvSpPr txBox="1"/>
          <p:nvPr/>
        </p:nvSpPr>
        <p:spPr>
          <a:xfrm>
            <a:off x="3059832" y="4221088"/>
            <a:ext cx="1728192" cy="338554"/>
          </a:xfrm>
          <a:prstGeom prst="rect">
            <a:avLst/>
          </a:prstGeom>
          <a:noFill/>
        </p:spPr>
        <p:txBody>
          <a:bodyPr wrap="square" rtlCol="0">
            <a:spAutoFit/>
          </a:bodyPr>
          <a:lstStyle/>
          <a:p>
            <a:r>
              <a:rPr lang="pt-PT" sz="1600" b="1" smtClean="0"/>
              <a:t>PT7H25M10.123S</a:t>
            </a:r>
            <a:endParaRPr lang="pt-PT" sz="1600" b="1"/>
          </a:p>
        </p:txBody>
      </p:sp>
      <p:sp>
        <p:nvSpPr>
          <p:cNvPr id="81" name="Rectângulo 80"/>
          <p:cNvSpPr/>
          <p:nvPr/>
        </p:nvSpPr>
        <p:spPr>
          <a:xfrm>
            <a:off x="3275856" y="3573016"/>
            <a:ext cx="1512168" cy="36004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pt-PT" smtClean="0"/>
              <a:t>19H 35M 13s</a:t>
            </a:r>
            <a:endParaRPr lang="pt-PT"/>
          </a:p>
        </p:txBody>
      </p:sp>
      <p:sp>
        <p:nvSpPr>
          <p:cNvPr id="57" name="CaixaDeTexto 56"/>
          <p:cNvSpPr txBox="1"/>
          <p:nvPr/>
        </p:nvSpPr>
        <p:spPr>
          <a:xfrm>
            <a:off x="1763688" y="5445224"/>
            <a:ext cx="1080120" cy="369332"/>
          </a:xfrm>
          <a:prstGeom prst="rect">
            <a:avLst/>
          </a:prstGeom>
          <a:noFill/>
        </p:spPr>
        <p:txBody>
          <a:bodyPr wrap="square" rtlCol="0">
            <a:spAutoFit/>
          </a:bodyPr>
          <a:lstStyle/>
          <a:p>
            <a:r>
              <a:rPr lang="pt-PT" b="1" smtClean="0">
                <a:solidFill>
                  <a:srgbClr val="C00000"/>
                </a:solidFill>
              </a:rPr>
              <a:t>Period</a:t>
            </a:r>
            <a:endParaRPr lang="pt-PT" b="1">
              <a:solidFill>
                <a:srgbClr val="C00000"/>
              </a:solidFill>
            </a:endParaRPr>
          </a:p>
        </p:txBody>
      </p:sp>
      <p:sp>
        <p:nvSpPr>
          <p:cNvPr id="59" name="CaixaDeTexto 58"/>
          <p:cNvSpPr txBox="1"/>
          <p:nvPr/>
        </p:nvSpPr>
        <p:spPr>
          <a:xfrm>
            <a:off x="5004048" y="4437112"/>
            <a:ext cx="1152128" cy="369332"/>
          </a:xfrm>
          <a:prstGeom prst="rect">
            <a:avLst/>
          </a:prstGeom>
          <a:noFill/>
        </p:spPr>
        <p:txBody>
          <a:bodyPr wrap="square" rtlCol="0">
            <a:spAutoFit/>
          </a:bodyPr>
          <a:lstStyle/>
          <a:p>
            <a:r>
              <a:rPr lang="pt-PT" b="1" smtClean="0">
                <a:solidFill>
                  <a:srgbClr val="C00000"/>
                </a:solidFill>
              </a:rPr>
              <a:t>Duration</a:t>
            </a:r>
            <a:endParaRPr lang="pt-PT" b="1">
              <a:solidFill>
                <a:srgbClr val="C00000"/>
              </a:solidFill>
            </a:endParaRPr>
          </a:p>
        </p:txBody>
      </p:sp>
      <p:sp>
        <p:nvSpPr>
          <p:cNvPr id="60" name="CaixaDeTexto 59"/>
          <p:cNvSpPr txBox="1"/>
          <p:nvPr/>
        </p:nvSpPr>
        <p:spPr>
          <a:xfrm>
            <a:off x="5004048" y="3717032"/>
            <a:ext cx="720080" cy="369332"/>
          </a:xfrm>
          <a:prstGeom prst="rect">
            <a:avLst/>
          </a:prstGeom>
          <a:noFill/>
        </p:spPr>
        <p:txBody>
          <a:bodyPr wrap="square" rtlCol="0">
            <a:spAutoFit/>
          </a:bodyPr>
          <a:lstStyle/>
          <a:p>
            <a:r>
              <a:rPr lang="pt-PT" b="1" smtClean="0">
                <a:solidFill>
                  <a:srgbClr val="C00000"/>
                </a:solidFill>
              </a:rPr>
              <a:t>Time</a:t>
            </a:r>
            <a:endParaRPr lang="pt-PT" b="1">
              <a:solidFill>
                <a:srgbClr val="C00000"/>
              </a:solidFill>
            </a:endParaRPr>
          </a:p>
        </p:txBody>
      </p:sp>
      <p:sp>
        <p:nvSpPr>
          <p:cNvPr id="62" name="CaixaDeTexto 61"/>
          <p:cNvSpPr txBox="1"/>
          <p:nvPr/>
        </p:nvSpPr>
        <p:spPr>
          <a:xfrm>
            <a:off x="179512" y="3356992"/>
            <a:ext cx="720080" cy="369332"/>
          </a:xfrm>
          <a:prstGeom prst="rect">
            <a:avLst/>
          </a:prstGeom>
          <a:noFill/>
        </p:spPr>
        <p:txBody>
          <a:bodyPr wrap="square" rtlCol="0">
            <a:spAutoFit/>
          </a:bodyPr>
          <a:lstStyle/>
          <a:p>
            <a:r>
              <a:rPr lang="pt-PT" b="1" smtClean="0">
                <a:solidFill>
                  <a:srgbClr val="C00000"/>
                </a:solidFill>
              </a:rPr>
              <a:t>Date</a:t>
            </a:r>
            <a:endParaRPr lang="pt-PT" b="1">
              <a:solidFill>
                <a:srgbClr val="C00000"/>
              </a:solidFill>
            </a:endParaRPr>
          </a:p>
        </p:txBody>
      </p:sp>
      <p:cxnSp>
        <p:nvCxnSpPr>
          <p:cNvPr id="63" name="Conexão recta 62"/>
          <p:cNvCxnSpPr/>
          <p:nvPr/>
        </p:nvCxnSpPr>
        <p:spPr>
          <a:xfrm>
            <a:off x="395536" y="6381328"/>
            <a:ext cx="7920880" cy="0"/>
          </a:xfrm>
          <a:prstGeom prst="line">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exão recta 64"/>
          <p:cNvCxnSpPr/>
          <p:nvPr/>
        </p:nvCxnSpPr>
        <p:spPr>
          <a:xfrm>
            <a:off x="5076056" y="6309320"/>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Conexão recta 67"/>
          <p:cNvCxnSpPr/>
          <p:nvPr/>
        </p:nvCxnSpPr>
        <p:spPr>
          <a:xfrm>
            <a:off x="3995936" y="6309320"/>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Conexão recta 68"/>
          <p:cNvCxnSpPr/>
          <p:nvPr/>
        </p:nvCxnSpPr>
        <p:spPr>
          <a:xfrm>
            <a:off x="3131840" y="6309320"/>
            <a:ext cx="0"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70" name="CaixaDeTexto 69"/>
          <p:cNvSpPr txBox="1"/>
          <p:nvPr/>
        </p:nvSpPr>
        <p:spPr>
          <a:xfrm>
            <a:off x="3851920" y="5877272"/>
            <a:ext cx="504056" cy="369332"/>
          </a:xfrm>
          <a:prstGeom prst="rect">
            <a:avLst/>
          </a:prstGeom>
          <a:noFill/>
        </p:spPr>
        <p:txBody>
          <a:bodyPr wrap="square" rtlCol="0">
            <a:spAutoFit/>
          </a:bodyPr>
          <a:lstStyle/>
          <a:p>
            <a:r>
              <a:rPr lang="pt-PT" smtClean="0"/>
              <a:t>0</a:t>
            </a:r>
            <a:endParaRPr lang="pt-PT"/>
          </a:p>
        </p:txBody>
      </p:sp>
      <p:sp>
        <p:nvSpPr>
          <p:cNvPr id="71" name="CaixaDeTexto 70"/>
          <p:cNvSpPr txBox="1"/>
          <p:nvPr/>
        </p:nvSpPr>
        <p:spPr>
          <a:xfrm>
            <a:off x="4860032" y="5877272"/>
            <a:ext cx="504056" cy="369332"/>
          </a:xfrm>
          <a:prstGeom prst="rect">
            <a:avLst/>
          </a:prstGeom>
          <a:noFill/>
        </p:spPr>
        <p:txBody>
          <a:bodyPr wrap="square" rtlCol="0">
            <a:spAutoFit/>
          </a:bodyPr>
          <a:lstStyle/>
          <a:p>
            <a:r>
              <a:rPr lang="pt-PT" smtClean="0"/>
              <a:t> +1</a:t>
            </a:r>
            <a:endParaRPr lang="pt-PT"/>
          </a:p>
        </p:txBody>
      </p:sp>
      <p:sp>
        <p:nvSpPr>
          <p:cNvPr id="73" name="CaixaDeTexto 72"/>
          <p:cNvSpPr txBox="1"/>
          <p:nvPr/>
        </p:nvSpPr>
        <p:spPr>
          <a:xfrm>
            <a:off x="2915816" y="5877272"/>
            <a:ext cx="504056" cy="369332"/>
          </a:xfrm>
          <a:prstGeom prst="rect">
            <a:avLst/>
          </a:prstGeom>
          <a:noFill/>
        </p:spPr>
        <p:txBody>
          <a:bodyPr wrap="square" rtlCol="0">
            <a:spAutoFit/>
          </a:bodyPr>
          <a:lstStyle/>
          <a:p>
            <a:r>
              <a:rPr lang="pt-PT" smtClean="0"/>
              <a:t> -1</a:t>
            </a:r>
            <a:endParaRPr lang="pt-PT"/>
          </a:p>
        </p:txBody>
      </p:sp>
      <p:sp>
        <p:nvSpPr>
          <p:cNvPr id="74" name="Seta para cima 73"/>
          <p:cNvSpPr/>
          <p:nvPr/>
        </p:nvSpPr>
        <p:spPr>
          <a:xfrm>
            <a:off x="4860032" y="5301208"/>
            <a:ext cx="360040" cy="576064"/>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6" name="CaixaDeTexto 75"/>
          <p:cNvSpPr txBox="1"/>
          <p:nvPr/>
        </p:nvSpPr>
        <p:spPr>
          <a:xfrm>
            <a:off x="7668344" y="5877272"/>
            <a:ext cx="1080120" cy="369332"/>
          </a:xfrm>
          <a:prstGeom prst="rect">
            <a:avLst/>
          </a:prstGeom>
          <a:noFill/>
        </p:spPr>
        <p:txBody>
          <a:bodyPr wrap="square" rtlCol="0">
            <a:spAutoFit/>
          </a:bodyPr>
          <a:lstStyle/>
          <a:p>
            <a:r>
              <a:rPr lang="pt-PT" b="1" smtClean="0">
                <a:solidFill>
                  <a:srgbClr val="00B0F0"/>
                </a:solidFill>
              </a:rPr>
              <a:t>Fusos</a:t>
            </a:r>
            <a:endParaRPr lang="pt-PT" b="1">
              <a:solidFill>
                <a:srgbClr val="00B0F0"/>
              </a:solidFill>
            </a:endParaRPr>
          </a:p>
        </p:txBody>
      </p:sp>
      <p:sp>
        <p:nvSpPr>
          <p:cNvPr id="77" name="CaixaDeTexto 76"/>
          <p:cNvSpPr txBox="1"/>
          <p:nvPr/>
        </p:nvSpPr>
        <p:spPr>
          <a:xfrm>
            <a:off x="7164288" y="2204864"/>
            <a:ext cx="1728192" cy="369332"/>
          </a:xfrm>
          <a:prstGeom prst="rect">
            <a:avLst/>
          </a:prstGeom>
          <a:noFill/>
        </p:spPr>
        <p:txBody>
          <a:bodyPr wrap="square" rtlCol="0">
            <a:spAutoFit/>
          </a:bodyPr>
          <a:lstStyle/>
          <a:p>
            <a:r>
              <a:rPr lang="pt-PT" b="1" smtClean="0">
                <a:solidFill>
                  <a:srgbClr val="00B0F0"/>
                </a:solidFill>
              </a:rPr>
              <a:t>Datas/Tempos</a:t>
            </a:r>
            <a:endParaRPr lang="pt-PT" b="1">
              <a:solidFill>
                <a:srgbClr val="00B0F0"/>
              </a:solidFill>
            </a:endParaRPr>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pic>
        <p:nvPicPr>
          <p:cNvPr id="10" name="Imagem 9" descr="API_TIME_WITH_MONTH.jpg"/>
          <p:cNvPicPr>
            <a:picLocks noChangeAspect="1"/>
          </p:cNvPicPr>
          <p:nvPr/>
        </p:nvPicPr>
        <p:blipFill>
          <a:blip r:embed="rId4" cstate="print"/>
          <a:stretch>
            <a:fillRect/>
          </a:stretch>
        </p:blipFill>
        <p:spPr>
          <a:xfrm>
            <a:off x="500034" y="1071546"/>
            <a:ext cx="7843535" cy="5309470"/>
          </a:xfrm>
          <a:prstGeom prst="rect">
            <a:avLst/>
          </a:prstGeom>
          <a:solidFill>
            <a:schemeClr val="accent6">
              <a:lumMod val="40000"/>
              <a:lumOff val="60000"/>
              <a:alpha val="9000"/>
            </a:schemeClr>
          </a:solidFill>
        </p:spPr>
      </p:pic>
      <p:sp>
        <p:nvSpPr>
          <p:cNvPr id="17" name="Forma livre 16"/>
          <p:cNvSpPr/>
          <p:nvPr/>
        </p:nvSpPr>
        <p:spPr>
          <a:xfrm>
            <a:off x="47812" y="1710765"/>
            <a:ext cx="4144682" cy="3481294"/>
          </a:xfrm>
          <a:custGeom>
            <a:avLst/>
            <a:gdLst>
              <a:gd name="connsiteX0" fmla="*/ 2130612 w 4144682"/>
              <a:gd name="connsiteY0" fmla="*/ 135964 h 3481294"/>
              <a:gd name="connsiteX1" fmla="*/ 176306 w 4144682"/>
              <a:gd name="connsiteY1" fmla="*/ 1104153 h 3481294"/>
              <a:gd name="connsiteX2" fmla="*/ 1072776 w 4144682"/>
              <a:gd name="connsiteY2" fmla="*/ 3192929 h 3481294"/>
              <a:gd name="connsiteX3" fmla="*/ 3869764 w 4144682"/>
              <a:gd name="connsiteY3" fmla="*/ 2834341 h 3481294"/>
              <a:gd name="connsiteX4" fmla="*/ 2722282 w 4144682"/>
              <a:gd name="connsiteY4" fmla="*/ 1982694 h 3481294"/>
              <a:gd name="connsiteX5" fmla="*/ 2650564 w 4144682"/>
              <a:gd name="connsiteY5" fmla="*/ 306294 h 3481294"/>
              <a:gd name="connsiteX6" fmla="*/ 2130612 w 4144682"/>
              <a:gd name="connsiteY6" fmla="*/ 135964 h 348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4682" h="3481294">
                <a:moveTo>
                  <a:pt x="2130612" y="135964"/>
                </a:moveTo>
                <a:cubicBezTo>
                  <a:pt x="1718236" y="268941"/>
                  <a:pt x="352612" y="594659"/>
                  <a:pt x="176306" y="1104153"/>
                </a:cubicBezTo>
                <a:cubicBezTo>
                  <a:pt x="0" y="1613647"/>
                  <a:pt x="457200" y="2904564"/>
                  <a:pt x="1072776" y="3192929"/>
                </a:cubicBezTo>
                <a:cubicBezTo>
                  <a:pt x="1688352" y="3481294"/>
                  <a:pt x="3594846" y="3036047"/>
                  <a:pt x="3869764" y="2834341"/>
                </a:cubicBezTo>
                <a:cubicBezTo>
                  <a:pt x="4144682" y="2632635"/>
                  <a:pt x="2925482" y="2404035"/>
                  <a:pt x="2722282" y="1982694"/>
                </a:cubicBezTo>
                <a:cubicBezTo>
                  <a:pt x="2519082" y="1561353"/>
                  <a:pt x="2749176" y="612588"/>
                  <a:pt x="2650564" y="306294"/>
                </a:cubicBezTo>
                <a:cubicBezTo>
                  <a:pt x="2551952" y="0"/>
                  <a:pt x="2542988" y="2988"/>
                  <a:pt x="2130612" y="135964"/>
                </a:cubicBezTo>
                <a:close/>
              </a:path>
            </a:pathLst>
          </a:custGeom>
          <a:noFill/>
          <a:ln w="31750">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CaixaDeTexto 10"/>
          <p:cNvSpPr txBox="1"/>
          <p:nvPr/>
        </p:nvSpPr>
        <p:spPr>
          <a:xfrm>
            <a:off x="4214810" y="357166"/>
            <a:ext cx="4714908" cy="369332"/>
          </a:xfrm>
          <a:prstGeom prst="rect">
            <a:avLst/>
          </a:prstGeom>
          <a:noFill/>
        </p:spPr>
        <p:txBody>
          <a:bodyPr wrap="square" rtlCol="0">
            <a:spAutoFit/>
          </a:bodyPr>
          <a:lstStyle/>
          <a:p>
            <a:r>
              <a:rPr lang="pt-PT" b="1" smtClean="0">
                <a:solidFill>
                  <a:srgbClr val="0070C0"/>
                </a:solidFill>
                <a:latin typeface="Arial Rounded MT Bold" pitchFamily="34" charset="0"/>
              </a:rPr>
              <a:t>ZoneId , ZonedDateTime e ZoneOffset</a:t>
            </a:r>
            <a:endParaRPr lang="pt-PT" b="1">
              <a:solidFill>
                <a:srgbClr val="0070C0"/>
              </a:solidFill>
              <a:latin typeface="Arial Rounded MT Bold" pitchFamily="34" charset="0"/>
            </a:endParaRPr>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10" name="CaixaDeTexto 9"/>
          <p:cNvSpPr txBox="1"/>
          <p:nvPr/>
        </p:nvSpPr>
        <p:spPr>
          <a:xfrm>
            <a:off x="357158" y="1142984"/>
            <a:ext cx="8572560" cy="2000548"/>
          </a:xfrm>
          <a:prstGeom prst="rect">
            <a:avLst/>
          </a:prstGeom>
          <a:noFill/>
        </p:spPr>
        <p:txBody>
          <a:bodyPr wrap="square" rtlCol="0">
            <a:spAutoFit/>
          </a:bodyPr>
          <a:lstStyle/>
          <a:p>
            <a:r>
              <a:rPr lang="pt-PT" b="1" smtClean="0">
                <a:solidFill>
                  <a:srgbClr val="C00000"/>
                </a:solidFill>
              </a:rPr>
              <a:t>Datas com fuso horário</a:t>
            </a:r>
          </a:p>
          <a:p>
            <a:endParaRPr lang="pt-PT" sz="1100" smtClean="0"/>
          </a:p>
          <a:p>
            <a:pPr algn="just"/>
            <a:r>
              <a:rPr lang="pt-PT" smtClean="0">
                <a:latin typeface="Source Sans Pro Semibold"/>
              </a:rPr>
              <a:t>▶  </a:t>
            </a:r>
            <a:r>
              <a:rPr lang="pt-PT" sz="1600" smtClean="0"/>
              <a:t>Para representarmos uma data e hora num </a:t>
            </a:r>
            <a:r>
              <a:rPr lang="pt-PT" sz="1600" b="1" smtClean="0"/>
              <a:t>fuso horário </a:t>
            </a:r>
            <a:r>
              <a:rPr lang="pt-PT" sz="1600" smtClean="0"/>
              <a:t>específico, devemos utilizar a classe </a:t>
            </a:r>
            <a:r>
              <a:rPr lang="pt-PT" sz="1600" b="1" smtClean="0">
                <a:solidFill>
                  <a:srgbClr val="0070C0"/>
                </a:solidFill>
              </a:rPr>
              <a:t>ZonedDateTime</a:t>
            </a:r>
            <a:r>
              <a:rPr lang="pt-PT" sz="1600" smtClean="0"/>
              <a:t>.</a:t>
            </a:r>
          </a:p>
          <a:p>
            <a:pPr algn="just"/>
            <a:endParaRPr lang="pt-PT" sz="1100" smtClean="0"/>
          </a:p>
          <a:p>
            <a:pPr algn="just"/>
            <a:r>
              <a:rPr lang="pt-PT" smtClean="0">
                <a:latin typeface="Source Sans Pro Semibold"/>
              </a:rPr>
              <a:t>▶  </a:t>
            </a:r>
            <a:r>
              <a:rPr lang="pt-PT" sz="1600" smtClean="0"/>
              <a:t>Uma zona horária, </a:t>
            </a:r>
            <a:r>
              <a:rPr lang="pt-PT" sz="1600" b="1" smtClean="0">
                <a:solidFill>
                  <a:srgbClr val="C00000"/>
                </a:solidFill>
              </a:rPr>
              <a:t>fuso horário</a:t>
            </a:r>
            <a:r>
              <a:rPr lang="pt-PT" sz="1600" smtClean="0"/>
              <a:t> ou </a:t>
            </a:r>
            <a:r>
              <a:rPr lang="pt-PT" sz="1600" b="1" i="1" smtClean="0">
                <a:solidFill>
                  <a:srgbClr val="0070C0"/>
                </a:solidFill>
              </a:rPr>
              <a:t>timezone</a:t>
            </a:r>
            <a:r>
              <a:rPr lang="pt-PT" sz="1600" smtClean="0"/>
              <a:t>, é conceptualmente uma região do planeta em que </a:t>
            </a:r>
            <a:r>
              <a:rPr lang="pt-PT" sz="1600" b="1" smtClean="0"/>
              <a:t>o mesmo tempo normalizado é usado</a:t>
            </a:r>
            <a:r>
              <a:rPr lang="pt-PT" sz="1600" smtClean="0"/>
              <a:t>. Tempo normalizado significa ter a mesma distância em horas e minutos (</a:t>
            </a:r>
            <a:r>
              <a:rPr lang="pt-PT" sz="1600" b="1" i="1" smtClean="0">
                <a:solidFill>
                  <a:srgbClr val="C00000"/>
                </a:solidFill>
              </a:rPr>
              <a:t>offset</a:t>
            </a:r>
            <a:r>
              <a:rPr lang="pt-PT" sz="1600" smtClean="0"/>
              <a:t>) para a referencia temporal que é o meridiano de Greenwich, Greenwich/UTC. </a:t>
            </a:r>
          </a:p>
        </p:txBody>
      </p:sp>
      <p:pic>
        <p:nvPicPr>
          <p:cNvPr id="12" name="Imagem 11" descr="TIME_LINE_UTC2.jpg"/>
          <p:cNvPicPr>
            <a:picLocks noChangeAspect="1"/>
          </p:cNvPicPr>
          <p:nvPr/>
        </p:nvPicPr>
        <p:blipFill>
          <a:blip r:embed="rId4" cstate="print"/>
          <a:stretch>
            <a:fillRect/>
          </a:stretch>
        </p:blipFill>
        <p:spPr>
          <a:xfrm>
            <a:off x="1142976" y="3643314"/>
            <a:ext cx="6762750" cy="1076325"/>
          </a:xfrm>
          <a:prstGeom prst="rect">
            <a:avLst/>
          </a:prstGeom>
        </p:spPr>
      </p:pic>
      <p:sp>
        <p:nvSpPr>
          <p:cNvPr id="14" name="CaixaDeTexto 13"/>
          <p:cNvSpPr txBox="1"/>
          <p:nvPr/>
        </p:nvSpPr>
        <p:spPr>
          <a:xfrm>
            <a:off x="428596" y="5072074"/>
            <a:ext cx="8501122" cy="861774"/>
          </a:xfrm>
          <a:prstGeom prst="rect">
            <a:avLst/>
          </a:prstGeom>
          <a:noFill/>
        </p:spPr>
        <p:txBody>
          <a:bodyPr wrap="square" rtlCol="0">
            <a:spAutoFit/>
          </a:bodyPr>
          <a:lstStyle/>
          <a:p>
            <a:pPr algn="just"/>
            <a:r>
              <a:rPr lang="pt-PT" smtClean="0">
                <a:latin typeface="Source Sans Pro Semibold"/>
              </a:rPr>
              <a:t>▶  </a:t>
            </a:r>
            <a:r>
              <a:rPr lang="pt-PT" sz="1600" smtClean="0"/>
              <a:t>A classe abstracta </a:t>
            </a:r>
            <a:r>
              <a:rPr lang="pt-PT" sz="1600" b="1" smtClean="0">
                <a:solidFill>
                  <a:srgbClr val="C00000"/>
                </a:solidFill>
              </a:rPr>
              <a:t>ZoneId  </a:t>
            </a:r>
            <a:r>
              <a:rPr lang="pt-PT" sz="1600" smtClean="0"/>
              <a:t>define todas as </a:t>
            </a:r>
            <a:r>
              <a:rPr lang="pt-PT" sz="1600" i="1" smtClean="0"/>
              <a:t>strings</a:t>
            </a:r>
            <a:r>
              <a:rPr lang="pt-PT" sz="1600" smtClean="0"/>
              <a:t> válidas como identificadores de fusos horários (cf. “US/Michigan”, “Europe/Paris”, </a:t>
            </a:r>
            <a:r>
              <a:rPr lang="pt-PT" sz="1600" smtClean="0">
                <a:solidFill>
                  <a:srgbClr val="C00000"/>
                </a:solidFill>
              </a:rPr>
              <a:t> </a:t>
            </a:r>
            <a:r>
              <a:rPr lang="pt-PT" sz="1600" smtClean="0"/>
              <a:t>etc.).  Podem ser também usados alguns </a:t>
            </a:r>
            <a:r>
              <a:rPr lang="pt-PT" sz="1600" i="1" smtClean="0"/>
              <a:t>short-ids</a:t>
            </a:r>
            <a:r>
              <a:rPr lang="pt-PT" sz="1600" smtClean="0"/>
              <a:t> definidos em</a:t>
            </a:r>
            <a:r>
              <a:rPr lang="pt-PT" sz="1600" b="1" smtClean="0"/>
              <a:t> </a:t>
            </a:r>
            <a:r>
              <a:rPr lang="pt-PT" sz="1600" b="1" smtClean="0">
                <a:solidFill>
                  <a:srgbClr val="0070C0"/>
                </a:solidFill>
              </a:rPr>
              <a:t>ZoneId.SHORT_IDS</a:t>
            </a:r>
            <a:r>
              <a:rPr lang="pt-PT" sz="1600" b="1" smtClean="0"/>
              <a:t> (que é um Map), </a:t>
            </a:r>
            <a:r>
              <a:rPr lang="pt-PT" sz="1600" smtClean="0"/>
              <a:t>cf. “ECT” </a:t>
            </a:r>
            <a:r>
              <a:rPr lang="pt-PT" sz="1600" smtClean="0">
                <a:sym typeface="Symbol"/>
              </a:rPr>
              <a:t> </a:t>
            </a:r>
            <a:r>
              <a:rPr lang="pt-PT" sz="1600" smtClean="0"/>
              <a:t> “Europe/Paris”</a:t>
            </a:r>
            <a:r>
              <a:rPr lang="pt-PT" sz="1600" b="1" smtClean="0"/>
              <a:t>.</a:t>
            </a:r>
            <a:endParaRPr lang="pt-PT" sz="1600" smtClean="0"/>
          </a:p>
        </p:txBody>
      </p:sp>
      <p:sp>
        <p:nvSpPr>
          <p:cNvPr id="13" name="CaixaDeTexto 12"/>
          <p:cNvSpPr txBox="1"/>
          <p:nvPr/>
        </p:nvSpPr>
        <p:spPr>
          <a:xfrm>
            <a:off x="4214810" y="357166"/>
            <a:ext cx="4714908" cy="369332"/>
          </a:xfrm>
          <a:prstGeom prst="rect">
            <a:avLst/>
          </a:prstGeom>
          <a:noFill/>
        </p:spPr>
        <p:txBody>
          <a:bodyPr wrap="square" rtlCol="0">
            <a:spAutoFit/>
          </a:bodyPr>
          <a:lstStyle/>
          <a:p>
            <a:r>
              <a:rPr lang="pt-PT" b="1" smtClean="0">
                <a:solidFill>
                  <a:srgbClr val="0070C0"/>
                </a:solidFill>
                <a:latin typeface="Arial Rounded MT Bold" pitchFamily="34" charset="0"/>
              </a:rPr>
              <a:t>ZoneId , ZonedDateTime e ZoneOffset</a:t>
            </a:r>
            <a:endParaRPr lang="pt-PT" b="1">
              <a:solidFill>
                <a:srgbClr val="0070C0"/>
              </a:solidFill>
              <a:latin typeface="Arial Rounded MT Bold" pitchFamily="34" charset="0"/>
            </a:endParaRPr>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10" name="CaixaDeTexto 9"/>
          <p:cNvSpPr txBox="1"/>
          <p:nvPr/>
        </p:nvSpPr>
        <p:spPr>
          <a:xfrm>
            <a:off x="428596" y="2214554"/>
            <a:ext cx="8572560" cy="830997"/>
          </a:xfrm>
          <a:prstGeom prst="rect">
            <a:avLst/>
          </a:prstGeom>
          <a:noFill/>
        </p:spPr>
        <p:txBody>
          <a:bodyPr wrap="square" rtlCol="0">
            <a:spAutoFit/>
          </a:bodyPr>
          <a:lstStyle/>
          <a:p>
            <a:pPr algn="just"/>
            <a:r>
              <a:rPr lang="pt-PT" sz="1600" smtClean="0">
                <a:latin typeface="Source Sans Pro Semibold"/>
              </a:rPr>
              <a:t>▶  V</a:t>
            </a:r>
            <a:r>
              <a:rPr lang="pt-PT" sz="1600" smtClean="0"/>
              <a:t>amos usar estas classes para ficarmos a saber de imediato qual a nossa </a:t>
            </a:r>
            <a:r>
              <a:rPr lang="pt-PT" sz="1600" i="1" smtClean="0"/>
              <a:t>timezone</a:t>
            </a:r>
            <a:r>
              <a:rPr lang="pt-PT" sz="1600" smtClean="0"/>
              <a:t>, como se identifica uma </a:t>
            </a:r>
            <a:r>
              <a:rPr lang="pt-PT" sz="1600" i="1" smtClean="0"/>
              <a:t>timezone</a:t>
            </a:r>
            <a:r>
              <a:rPr lang="pt-PT" sz="1600" smtClean="0"/>
              <a:t>,</a:t>
            </a:r>
            <a:r>
              <a:rPr lang="pt-PT" sz="1600" i="1" smtClean="0"/>
              <a:t> </a:t>
            </a:r>
            <a:r>
              <a:rPr lang="pt-PT" sz="1600" smtClean="0"/>
              <a:t>quantas existem no total, e para saber qual a </a:t>
            </a:r>
            <a:r>
              <a:rPr lang="pt-PT" sz="1600" b="1" smtClean="0">
                <a:solidFill>
                  <a:srgbClr val="0070C0"/>
                </a:solidFill>
              </a:rPr>
              <a:t>nossa data e tempo zonais </a:t>
            </a:r>
            <a:r>
              <a:rPr lang="pt-PT" sz="1600" b="1" smtClean="0"/>
              <a:t>e</a:t>
            </a:r>
            <a:r>
              <a:rPr lang="pt-PT" sz="1600" b="1" smtClean="0">
                <a:solidFill>
                  <a:srgbClr val="0070C0"/>
                </a:solidFill>
              </a:rPr>
              <a:t> o nosso offset</a:t>
            </a:r>
            <a:r>
              <a:rPr lang="pt-PT" sz="1600" smtClean="0"/>
              <a:t>, etc. </a:t>
            </a:r>
            <a:endParaRPr lang="pt-PT"/>
          </a:p>
        </p:txBody>
      </p:sp>
      <p:sp>
        <p:nvSpPr>
          <p:cNvPr id="12" name="CaixaDeTexto 11"/>
          <p:cNvSpPr txBox="1"/>
          <p:nvPr/>
        </p:nvSpPr>
        <p:spPr>
          <a:xfrm>
            <a:off x="323528" y="3068960"/>
            <a:ext cx="8358246" cy="3385542"/>
          </a:xfrm>
          <a:prstGeom prst="rect">
            <a:avLst/>
          </a:prstGeom>
          <a:noFill/>
        </p:spPr>
        <p:txBody>
          <a:bodyPr wrap="square" rtlCol="0">
            <a:spAutoFit/>
          </a:bodyPr>
          <a:lstStyle/>
          <a:p>
            <a:pPr>
              <a:tabLst>
                <a:tab pos="358775" algn="l"/>
              </a:tabLst>
            </a:pPr>
            <a:r>
              <a:rPr lang="pt-PT" smtClean="0"/>
              <a:t>	</a:t>
            </a:r>
            <a:r>
              <a:rPr lang="pt-PT" sz="1400" smtClean="0">
                <a:latin typeface="Courier New" pitchFamily="49" charset="0"/>
                <a:cs typeface="Courier New" pitchFamily="49" charset="0"/>
              </a:rPr>
              <a:t>System.out.println(</a:t>
            </a:r>
            <a:r>
              <a:rPr lang="pt-PT" sz="1400" b="1" smtClean="0">
                <a:solidFill>
                  <a:schemeClr val="accent5">
                    <a:lumMod val="75000"/>
                  </a:schemeClr>
                </a:solidFill>
                <a:latin typeface="Courier New" pitchFamily="49" charset="0"/>
                <a:cs typeface="Courier New" pitchFamily="49" charset="0"/>
              </a:rPr>
              <a:t>ZoneId.systemDefault()</a:t>
            </a:r>
            <a:r>
              <a:rPr lang="pt-PT" sz="1400" smtClean="0">
                <a:latin typeface="Courier New" pitchFamily="49" charset="0"/>
                <a:cs typeface="Courier New" pitchFamily="49" charset="0"/>
              </a:rPr>
              <a:t>);</a:t>
            </a:r>
          </a:p>
          <a:p>
            <a:pPr>
              <a:tabLst>
                <a:tab pos="358775" algn="l"/>
              </a:tabLst>
            </a:pPr>
            <a:r>
              <a:rPr lang="pt-PT" sz="1400" smtClean="0">
                <a:latin typeface="Courier New" pitchFamily="49" charset="0"/>
                <a:cs typeface="Courier New" pitchFamily="49" charset="0"/>
              </a:rPr>
              <a:t>  	System.out.println(LocalDateTime.now());</a:t>
            </a:r>
          </a:p>
          <a:p>
            <a:pPr>
              <a:tabLst>
                <a:tab pos="358775" algn="l"/>
              </a:tabLst>
            </a:pPr>
            <a:r>
              <a:rPr lang="pt-PT" sz="1400" smtClean="0">
                <a:latin typeface="Courier New" pitchFamily="49" charset="0"/>
                <a:cs typeface="Courier New" pitchFamily="49" charset="0"/>
              </a:rPr>
              <a:t>	ZonedDateTime zdtPort = </a:t>
            </a:r>
            <a:r>
              <a:rPr lang="pt-PT" sz="1400" b="1" smtClean="0">
                <a:solidFill>
                  <a:schemeClr val="accent5">
                    <a:lumMod val="75000"/>
                  </a:schemeClr>
                </a:solidFill>
                <a:latin typeface="Courier New" pitchFamily="49" charset="0"/>
                <a:cs typeface="Courier New" pitchFamily="49" charset="0"/>
              </a:rPr>
              <a:t>ZonedDateTime.now(ZoneId.of("Portugal"))</a:t>
            </a:r>
            <a:r>
              <a:rPr lang="pt-PT" sz="1400" smtClean="0">
                <a:latin typeface="Courier New" pitchFamily="49" charset="0"/>
                <a:cs typeface="Courier New" pitchFamily="49" charset="0"/>
              </a:rPr>
              <a:t>;</a:t>
            </a:r>
          </a:p>
          <a:p>
            <a:pPr>
              <a:tabLst>
                <a:tab pos="358775" algn="l"/>
              </a:tabLst>
            </a:pPr>
            <a:r>
              <a:rPr lang="pt-PT" sz="1400" smtClean="0">
                <a:latin typeface="Courier New" pitchFamily="49" charset="0"/>
                <a:cs typeface="Courier New" pitchFamily="49" charset="0"/>
              </a:rPr>
              <a:t>   	System.out.println(zdtPort);</a:t>
            </a:r>
          </a:p>
          <a:p>
            <a:pPr>
              <a:tabLst>
                <a:tab pos="358775" algn="l"/>
              </a:tabLst>
            </a:pPr>
            <a:r>
              <a:rPr lang="pt-PT" sz="1400" smtClean="0">
                <a:latin typeface="Courier New" pitchFamily="49" charset="0"/>
                <a:cs typeface="Courier New" pitchFamily="49" charset="0"/>
              </a:rPr>
              <a:t>  	System.out.println("Offset: " + </a:t>
            </a:r>
            <a:r>
              <a:rPr lang="pt-PT" sz="1400" b="1" smtClean="0">
                <a:solidFill>
                  <a:schemeClr val="accent5">
                    <a:lumMod val="75000"/>
                  </a:schemeClr>
                </a:solidFill>
                <a:latin typeface="Courier New" pitchFamily="49" charset="0"/>
                <a:cs typeface="Courier New" pitchFamily="49" charset="0"/>
              </a:rPr>
              <a:t>zdtPort.getOffset())</a:t>
            </a:r>
            <a:r>
              <a:rPr lang="pt-PT" sz="1400" smtClean="0">
                <a:latin typeface="Courier New" pitchFamily="49" charset="0"/>
                <a:cs typeface="Courier New" pitchFamily="49" charset="0"/>
              </a:rPr>
              <a:t>;</a:t>
            </a:r>
          </a:p>
          <a:p>
            <a:pPr marL="358775" lvl="1">
              <a:tabLst>
                <a:tab pos="358775" algn="l"/>
              </a:tabLst>
            </a:pPr>
            <a:r>
              <a:rPr lang="fr-FR" sz="1400" b="1" smtClean="0">
                <a:solidFill>
                  <a:schemeClr val="accent6">
                    <a:lumMod val="50000"/>
                  </a:schemeClr>
                </a:solidFill>
                <a:latin typeface="Courier New" pitchFamily="49" charset="0"/>
                <a:cs typeface="Courier New" pitchFamily="49" charset="0"/>
              </a:rPr>
              <a:t>Europe/London</a:t>
            </a:r>
          </a:p>
          <a:p>
            <a:pPr marL="358775" lvl="1">
              <a:tabLst>
                <a:tab pos="358775" algn="l"/>
              </a:tabLst>
            </a:pPr>
            <a:r>
              <a:rPr lang="fr-FR" sz="1400" b="1" smtClean="0">
                <a:solidFill>
                  <a:schemeClr val="accent6">
                    <a:lumMod val="75000"/>
                  </a:schemeClr>
                </a:solidFill>
                <a:latin typeface="Courier New" pitchFamily="49" charset="0"/>
                <a:cs typeface="Courier New" pitchFamily="49" charset="0"/>
              </a:rPr>
              <a:t>2016-09-30T20:12:32.459</a:t>
            </a:r>
          </a:p>
          <a:p>
            <a:pPr marL="358775" lvl="1">
              <a:tabLst>
                <a:tab pos="358775" algn="l"/>
              </a:tabLst>
            </a:pPr>
            <a:r>
              <a:rPr lang="fr-FR" sz="1400" b="1" smtClean="0">
                <a:solidFill>
                  <a:schemeClr val="accent6">
                    <a:lumMod val="75000"/>
                  </a:schemeClr>
                </a:solidFill>
                <a:latin typeface="Courier New" pitchFamily="49" charset="0"/>
                <a:cs typeface="Courier New" pitchFamily="49" charset="0"/>
              </a:rPr>
              <a:t>2016-09-30T20:12:32.460+01:00[</a:t>
            </a:r>
            <a:r>
              <a:rPr lang="fr-FR" sz="1400" b="1" smtClean="0">
                <a:solidFill>
                  <a:schemeClr val="accent6">
                    <a:lumMod val="50000"/>
                  </a:schemeClr>
                </a:solidFill>
                <a:latin typeface="Courier New" pitchFamily="49" charset="0"/>
                <a:cs typeface="Courier New" pitchFamily="49" charset="0"/>
              </a:rPr>
              <a:t>Portugal</a:t>
            </a:r>
            <a:r>
              <a:rPr lang="fr-FR" sz="1400" b="1" smtClean="0">
                <a:solidFill>
                  <a:schemeClr val="accent6">
                    <a:lumMod val="75000"/>
                  </a:schemeClr>
                </a:solidFill>
                <a:latin typeface="Courier New" pitchFamily="49" charset="0"/>
                <a:cs typeface="Courier New" pitchFamily="49" charset="0"/>
              </a:rPr>
              <a:t>]</a:t>
            </a:r>
          </a:p>
          <a:p>
            <a:pPr marL="358775" lvl="1">
              <a:tabLst>
                <a:tab pos="358775" algn="l"/>
              </a:tabLst>
            </a:pPr>
            <a:r>
              <a:rPr lang="fr-FR" sz="1400" b="1" smtClean="0">
                <a:solidFill>
                  <a:schemeClr val="accent6">
                    <a:lumMod val="75000"/>
                  </a:schemeClr>
                </a:solidFill>
                <a:latin typeface="Courier New" pitchFamily="49" charset="0"/>
                <a:cs typeface="Courier New" pitchFamily="49" charset="0"/>
              </a:rPr>
              <a:t>Offset: +01:00</a:t>
            </a:r>
          </a:p>
          <a:p>
            <a:pPr marL="358775" lvl="1">
              <a:tabLst>
                <a:tab pos="358775" algn="l"/>
              </a:tabLst>
            </a:pPr>
            <a:r>
              <a:rPr lang="pt-PT" sz="1400" smtClean="0">
                <a:latin typeface="Courier New" pitchFamily="49" charset="0"/>
                <a:cs typeface="Courier New" pitchFamily="49" charset="0"/>
              </a:rPr>
              <a:t>System.out.println("Sao Paulo : " + 	</a:t>
            </a:r>
            <a:r>
              <a:rPr lang="pt-PT" sz="1400" b="1" smtClean="0">
                <a:solidFill>
                  <a:schemeClr val="accent5">
                    <a:lumMod val="75000"/>
                  </a:schemeClr>
                </a:solidFill>
                <a:latin typeface="Courier New" pitchFamily="49" charset="0"/>
                <a:cs typeface="Courier New" pitchFamily="49" charset="0"/>
              </a:rPr>
              <a:t>ZonedDateTime.now(ZoneId.of("America/Sao_Paulo")));</a:t>
            </a:r>
          </a:p>
          <a:p>
            <a:pPr marL="358775" lvl="1">
              <a:tabLst>
                <a:tab pos="358775" algn="l"/>
              </a:tabLst>
            </a:pPr>
            <a:r>
              <a:rPr lang="pt-PT" sz="1400" smtClean="0">
                <a:latin typeface="Courier New" pitchFamily="49" charset="0"/>
                <a:cs typeface="Courier New" pitchFamily="49" charset="0"/>
              </a:rPr>
              <a:t>System.out.println("Nova Iorque : " + 	</a:t>
            </a:r>
            <a:r>
              <a:rPr lang="pt-PT" sz="1400" b="1" smtClean="0">
                <a:solidFill>
                  <a:schemeClr val="accent5">
                    <a:lumMod val="75000"/>
                  </a:schemeClr>
                </a:solidFill>
                <a:latin typeface="Courier New" pitchFamily="49" charset="0"/>
                <a:cs typeface="Courier New" pitchFamily="49" charset="0"/>
              </a:rPr>
              <a:t>ZonedDateTime.now(ZoneId.of("America/Los_Angeles")));</a:t>
            </a:r>
          </a:p>
          <a:p>
            <a:pPr marL="358775" lvl="1">
              <a:tabLst>
                <a:tab pos="358775" algn="l"/>
              </a:tabLst>
            </a:pPr>
            <a:r>
              <a:rPr lang="pt-PT" sz="1400" b="1" smtClean="0">
                <a:solidFill>
                  <a:schemeClr val="accent6">
                    <a:lumMod val="75000"/>
                  </a:schemeClr>
                </a:solidFill>
                <a:latin typeface="Courier New" pitchFamily="49" charset="0"/>
                <a:cs typeface="Courier New" pitchFamily="49" charset="0"/>
              </a:rPr>
              <a:t>Sao Paulo : 2017-09-29T23:36:42.154-03:00[America/Sao_Paulo]</a:t>
            </a:r>
          </a:p>
          <a:p>
            <a:pPr marL="358775" lvl="1">
              <a:tabLst>
                <a:tab pos="358775" algn="l"/>
              </a:tabLst>
            </a:pPr>
            <a:r>
              <a:rPr lang="pt-PT" sz="1400" b="1" smtClean="0">
                <a:solidFill>
                  <a:schemeClr val="accent6">
                    <a:lumMod val="75000"/>
                  </a:schemeClr>
                </a:solidFill>
                <a:latin typeface="Courier New" pitchFamily="49" charset="0"/>
                <a:cs typeface="Courier New" pitchFamily="49" charset="0"/>
              </a:rPr>
              <a:t>Nova Iorque : 2017-09-29T19:36:42.154-07:00[America/Los_Angeles]</a:t>
            </a:r>
            <a:endParaRPr lang="pt-PT" sz="1400" b="1">
              <a:solidFill>
                <a:schemeClr val="accent6">
                  <a:lumMod val="75000"/>
                </a:schemeClr>
              </a:solidFill>
              <a:latin typeface="Courier New" pitchFamily="49" charset="0"/>
              <a:cs typeface="Courier New" pitchFamily="49" charset="0"/>
            </a:endParaRPr>
          </a:p>
        </p:txBody>
      </p:sp>
      <p:sp>
        <p:nvSpPr>
          <p:cNvPr id="13" name="CaixaDeTexto 12"/>
          <p:cNvSpPr txBox="1"/>
          <p:nvPr/>
        </p:nvSpPr>
        <p:spPr>
          <a:xfrm>
            <a:off x="357158" y="1071546"/>
            <a:ext cx="8572560" cy="1107996"/>
          </a:xfrm>
          <a:prstGeom prst="rect">
            <a:avLst/>
          </a:prstGeom>
          <a:noFill/>
        </p:spPr>
        <p:txBody>
          <a:bodyPr wrap="square" rtlCol="0">
            <a:spAutoFit/>
          </a:bodyPr>
          <a:lstStyle/>
          <a:p>
            <a:pPr algn="just"/>
            <a:r>
              <a:rPr lang="pt-PT" smtClean="0">
                <a:latin typeface="Source Sans Pro Semibold"/>
              </a:rPr>
              <a:t>▶  </a:t>
            </a:r>
            <a:r>
              <a:rPr lang="pt-PT" sz="1600" smtClean="0"/>
              <a:t>A classe </a:t>
            </a:r>
            <a:r>
              <a:rPr lang="pt-PT" sz="1600" b="1" smtClean="0">
                <a:solidFill>
                  <a:srgbClr val="C00000"/>
                </a:solidFill>
              </a:rPr>
              <a:t>ZoneOffset</a:t>
            </a:r>
            <a:r>
              <a:rPr lang="pt-PT" sz="1600" smtClean="0"/>
              <a:t> representa o número total de horas e minutos de diferença entre um fuso horário e o </a:t>
            </a:r>
            <a:r>
              <a:rPr lang="pt-PT" sz="1600" b="1" smtClean="0"/>
              <a:t>Greenwich/UTC</a:t>
            </a:r>
            <a:r>
              <a:rPr lang="pt-PT" sz="1600" smtClean="0"/>
              <a:t>, por exemplo -04:30 ou +05:00.  Actualmente, os valores máximo e mínimo de ZoneOffset vão de +18H00 (cf. </a:t>
            </a:r>
            <a:r>
              <a:rPr lang="pt-PT" sz="1600" b="1" smtClean="0">
                <a:solidFill>
                  <a:srgbClr val="0070C0"/>
                </a:solidFill>
              </a:rPr>
              <a:t>ZoneOffset.MAX</a:t>
            </a:r>
            <a:r>
              <a:rPr lang="pt-PT" sz="1600" smtClean="0"/>
              <a:t>) a -18H00 (cf. </a:t>
            </a:r>
            <a:r>
              <a:rPr lang="pt-PT" sz="1600" b="1" smtClean="0">
                <a:solidFill>
                  <a:srgbClr val="0070C0"/>
                </a:solidFill>
              </a:rPr>
              <a:t>ZoneOffset.MIN</a:t>
            </a:r>
            <a:r>
              <a:rPr lang="pt-PT" sz="1600" smtClean="0"/>
              <a:t>). Um </a:t>
            </a:r>
            <a:r>
              <a:rPr lang="pt-PT" sz="1600" i="1" smtClean="0"/>
              <a:t>offset</a:t>
            </a:r>
            <a:r>
              <a:rPr lang="pt-PT" sz="1600" smtClean="0"/>
              <a:t> de 00:00 é representado por </a:t>
            </a:r>
            <a:r>
              <a:rPr lang="pt-PT" sz="1600" b="1" smtClean="0">
                <a:solidFill>
                  <a:srgbClr val="C00000"/>
                </a:solidFill>
              </a:rPr>
              <a:t>Z</a:t>
            </a:r>
            <a:r>
              <a:rPr lang="pt-PT" sz="1600" smtClean="0"/>
              <a:t>. </a:t>
            </a:r>
            <a:endParaRPr lang="pt-PT" sz="1600"/>
          </a:p>
        </p:txBody>
      </p:sp>
      <p:sp>
        <p:nvSpPr>
          <p:cNvPr id="14" name="CaixaDeTexto 13"/>
          <p:cNvSpPr txBox="1"/>
          <p:nvPr/>
        </p:nvSpPr>
        <p:spPr>
          <a:xfrm>
            <a:off x="4214810" y="357166"/>
            <a:ext cx="4714908" cy="369332"/>
          </a:xfrm>
          <a:prstGeom prst="rect">
            <a:avLst/>
          </a:prstGeom>
          <a:noFill/>
        </p:spPr>
        <p:txBody>
          <a:bodyPr wrap="square" rtlCol="0">
            <a:spAutoFit/>
          </a:bodyPr>
          <a:lstStyle/>
          <a:p>
            <a:r>
              <a:rPr lang="pt-PT" b="1" smtClean="0">
                <a:solidFill>
                  <a:srgbClr val="0070C0"/>
                </a:solidFill>
                <a:latin typeface="Arial Rounded MT Bold" pitchFamily="34" charset="0"/>
              </a:rPr>
              <a:t>ZoneId , ZonedDateTime e ZoneOffset</a:t>
            </a:r>
            <a:endParaRPr lang="pt-PT" b="1">
              <a:solidFill>
                <a:srgbClr val="0070C0"/>
              </a:solidFill>
              <a:latin typeface="Arial Rounded MT Bold" pitchFamily="34" charset="0"/>
            </a:endParaRPr>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12" name="CaixaDeTexto 11"/>
          <p:cNvSpPr txBox="1"/>
          <p:nvPr/>
        </p:nvSpPr>
        <p:spPr>
          <a:xfrm>
            <a:off x="357158" y="1643050"/>
            <a:ext cx="8572560" cy="4555093"/>
          </a:xfrm>
          <a:prstGeom prst="rect">
            <a:avLst/>
          </a:prstGeom>
          <a:noFill/>
        </p:spPr>
        <p:txBody>
          <a:bodyPr wrap="square" rtlCol="0">
            <a:spAutoFit/>
          </a:bodyPr>
          <a:lstStyle/>
          <a:p>
            <a:pPr>
              <a:tabLst>
                <a:tab pos="358775" algn="l"/>
              </a:tabLst>
            </a:pPr>
            <a:r>
              <a:rPr lang="pt-PT" sz="1400" smtClean="0">
                <a:latin typeface="Courier New" pitchFamily="49" charset="0"/>
                <a:cs typeface="Courier New" pitchFamily="49" charset="0"/>
              </a:rPr>
              <a:t>	</a:t>
            </a:r>
            <a:r>
              <a:rPr lang="pt-PT" sz="1200" smtClean="0">
                <a:latin typeface="Courier New" pitchFamily="49" charset="0"/>
                <a:cs typeface="Courier New" pitchFamily="49" charset="0"/>
              </a:rPr>
              <a:t>List&lt;String&gt; zids = </a:t>
            </a:r>
          </a:p>
          <a:p>
            <a:r>
              <a:rPr lang="pt-PT" sz="1200" smtClean="0">
                <a:latin typeface="Courier New" pitchFamily="49" charset="0"/>
                <a:cs typeface="Courier New" pitchFamily="49" charset="0"/>
              </a:rPr>
              <a:t>        Arrays.asList("US/Michigan", "GB", "Asia/Macau", "America/Caracas");</a:t>
            </a:r>
          </a:p>
          <a:p>
            <a:pPr>
              <a:tabLst>
                <a:tab pos="358775" algn="l"/>
              </a:tabLst>
            </a:pPr>
            <a:r>
              <a:rPr lang="pt-PT" sz="1200" smtClean="0">
                <a:latin typeface="Courier New" pitchFamily="49" charset="0"/>
                <a:cs typeface="Courier New" pitchFamily="49" charset="0"/>
              </a:rPr>
              <a:t>	for(String zid : zids) {</a:t>
            </a:r>
          </a:p>
          <a:p>
            <a:pPr>
              <a:tabLst>
                <a:tab pos="358775" algn="l"/>
                <a:tab pos="717550" algn="l"/>
              </a:tabLst>
            </a:pPr>
            <a:r>
              <a:rPr lang="pt-PT" sz="1200" smtClean="0">
                <a:latin typeface="Courier New" pitchFamily="49" charset="0"/>
                <a:cs typeface="Courier New" pitchFamily="49" charset="0"/>
              </a:rPr>
              <a:t>		ZoneId zona = ZoneId.of(zid);</a:t>
            </a:r>
          </a:p>
          <a:p>
            <a:pPr>
              <a:tabLst>
                <a:tab pos="358775" algn="l"/>
                <a:tab pos="717550" algn="l"/>
              </a:tabLst>
            </a:pPr>
            <a:r>
              <a:rPr lang="pt-PT" sz="1200" smtClean="0">
                <a:latin typeface="Courier New" pitchFamily="49" charset="0"/>
                <a:cs typeface="Courier New" pitchFamily="49" charset="0"/>
              </a:rPr>
              <a:t>  		LocalDateTime localDt = LocalDateTime.now(zona);</a:t>
            </a:r>
          </a:p>
          <a:p>
            <a:pPr>
              <a:tabLst>
                <a:tab pos="358775" algn="l"/>
                <a:tab pos="717550" algn="l"/>
              </a:tabLst>
            </a:pPr>
            <a:r>
              <a:rPr lang="pt-PT" sz="1200" smtClean="0">
                <a:latin typeface="Courier New" pitchFamily="49" charset="0"/>
                <a:cs typeface="Courier New" pitchFamily="49" charset="0"/>
              </a:rPr>
              <a:t>  		</a:t>
            </a:r>
            <a:r>
              <a:rPr lang="pt-PT" sz="1200" b="1" smtClean="0">
                <a:solidFill>
                  <a:schemeClr val="accent5">
                    <a:lumMod val="75000"/>
                  </a:schemeClr>
                </a:solidFill>
                <a:latin typeface="Courier New" pitchFamily="49" charset="0"/>
                <a:cs typeface="Courier New" pitchFamily="49" charset="0"/>
              </a:rPr>
              <a:t>System.out.println(zid + " " + localDt);</a:t>
            </a:r>
          </a:p>
          <a:p>
            <a:pPr>
              <a:tabLst>
                <a:tab pos="358775" algn="l"/>
                <a:tab pos="717550" algn="l"/>
              </a:tabLst>
            </a:pPr>
            <a:r>
              <a:rPr lang="pt-PT" sz="1200" smtClean="0">
                <a:latin typeface="Courier New" pitchFamily="49" charset="0"/>
                <a:cs typeface="Courier New" pitchFamily="49" charset="0"/>
              </a:rPr>
              <a:t>  		ZonedDateTime zdt = localDt.atZone(zona);</a:t>
            </a:r>
          </a:p>
          <a:p>
            <a:pPr>
              <a:tabLst>
                <a:tab pos="358775" algn="l"/>
                <a:tab pos="717550" algn="l"/>
              </a:tabLst>
            </a:pPr>
            <a:r>
              <a:rPr lang="pt-PT" sz="1200" smtClean="0">
                <a:latin typeface="Courier New" pitchFamily="49" charset="0"/>
                <a:cs typeface="Courier New" pitchFamily="49" charset="0"/>
              </a:rPr>
              <a:t>  		ZoneOffset offset = zdt.getOffset();</a:t>
            </a:r>
          </a:p>
          <a:p>
            <a:pPr>
              <a:tabLst>
                <a:tab pos="358775" algn="l"/>
                <a:tab pos="717550" algn="l"/>
              </a:tabLst>
            </a:pPr>
            <a:r>
              <a:rPr lang="pt-PT" sz="1200" smtClean="0">
                <a:latin typeface="Courier New" pitchFamily="49" charset="0"/>
                <a:cs typeface="Courier New" pitchFamily="49" charset="0"/>
              </a:rPr>
              <a:t>  		</a:t>
            </a:r>
            <a:r>
              <a:rPr lang="pt-PT" sz="1200" b="1" smtClean="0">
                <a:solidFill>
                  <a:schemeClr val="accent6">
                    <a:lumMod val="75000"/>
                  </a:schemeClr>
                </a:solidFill>
                <a:latin typeface="Courier New" pitchFamily="49" charset="0"/>
                <a:cs typeface="Courier New" pitchFamily="49" charset="0"/>
              </a:rPr>
              <a:t>System.out.println(zdt);</a:t>
            </a:r>
          </a:p>
          <a:p>
            <a:pPr>
              <a:tabLst>
                <a:tab pos="358775" algn="l"/>
                <a:tab pos="717550" algn="l"/>
              </a:tabLst>
            </a:pPr>
            <a:r>
              <a:rPr lang="pt-PT" sz="1200" b="1" smtClean="0">
                <a:solidFill>
                  <a:schemeClr val="accent6">
                    <a:lumMod val="75000"/>
                  </a:schemeClr>
                </a:solidFill>
                <a:latin typeface="Courier New" pitchFamily="49" charset="0"/>
                <a:cs typeface="Courier New" pitchFamily="49" charset="0"/>
              </a:rPr>
              <a:t>  		System.out.println(offset);</a:t>
            </a:r>
          </a:p>
          <a:p>
            <a:pPr>
              <a:tabLst>
                <a:tab pos="358775" algn="l"/>
                <a:tab pos="717550" algn="l"/>
              </a:tabLst>
            </a:pPr>
            <a:r>
              <a:rPr lang="pt-PT" sz="1200" smtClean="0">
                <a:latin typeface="Courier New" pitchFamily="49" charset="0"/>
                <a:cs typeface="Courier New" pitchFamily="49" charset="0"/>
              </a:rPr>
              <a:t>	}</a:t>
            </a:r>
          </a:p>
          <a:p>
            <a:pPr>
              <a:tabLst>
                <a:tab pos="358775" algn="l"/>
                <a:tab pos="717550" algn="l"/>
              </a:tabLst>
            </a:pPr>
            <a:endParaRPr lang="pt-PT" sz="1200" smtClean="0">
              <a:latin typeface="Courier New" pitchFamily="49" charset="0"/>
              <a:cs typeface="Courier New" pitchFamily="49" charset="0"/>
            </a:endParaRPr>
          </a:p>
          <a:p>
            <a:pPr lvl="1">
              <a:tabLst>
                <a:tab pos="358775" algn="l"/>
                <a:tab pos="717550" algn="l"/>
              </a:tabLst>
            </a:pPr>
            <a:r>
              <a:rPr lang="fr-FR" sz="1200" b="1" smtClean="0">
                <a:solidFill>
                  <a:schemeClr val="accent5">
                    <a:lumMod val="75000"/>
                  </a:schemeClr>
                </a:solidFill>
                <a:latin typeface="Courier New" pitchFamily="49" charset="0"/>
                <a:cs typeface="Courier New" pitchFamily="49" charset="0"/>
              </a:rPr>
              <a:t>US/Michigan 2017-09-29T23:03:05.385</a:t>
            </a:r>
          </a:p>
          <a:p>
            <a:pPr lvl="1">
              <a:tabLst>
                <a:tab pos="358775" algn="l"/>
                <a:tab pos="717550" algn="l"/>
              </a:tabLst>
            </a:pPr>
            <a:r>
              <a:rPr lang="fr-FR" sz="1200" b="1" smtClean="0">
                <a:solidFill>
                  <a:schemeClr val="accent6">
                    <a:lumMod val="75000"/>
                  </a:schemeClr>
                </a:solidFill>
                <a:latin typeface="Courier New" pitchFamily="49" charset="0"/>
                <a:cs typeface="Courier New" pitchFamily="49" charset="0"/>
              </a:rPr>
              <a:t>2017-09-29T23:03:05.385-04:00[US/Michigan]</a:t>
            </a:r>
          </a:p>
          <a:p>
            <a:pPr lvl="1">
              <a:tabLst>
                <a:tab pos="358775" algn="l"/>
                <a:tab pos="717550" algn="l"/>
              </a:tabLst>
            </a:pPr>
            <a:r>
              <a:rPr lang="fr-FR" sz="1200" b="1" smtClean="0">
                <a:solidFill>
                  <a:schemeClr val="accent6">
                    <a:lumMod val="75000"/>
                  </a:schemeClr>
                </a:solidFill>
                <a:latin typeface="Courier New" pitchFamily="49" charset="0"/>
                <a:cs typeface="Courier New" pitchFamily="49" charset="0"/>
              </a:rPr>
              <a:t>-04:00</a:t>
            </a:r>
          </a:p>
          <a:p>
            <a:pPr lvl="1">
              <a:tabLst>
                <a:tab pos="358775" algn="l"/>
                <a:tab pos="717550" algn="l"/>
              </a:tabLst>
            </a:pPr>
            <a:r>
              <a:rPr lang="fr-FR" sz="1200" b="1" smtClean="0">
                <a:solidFill>
                  <a:schemeClr val="accent5">
                    <a:lumMod val="75000"/>
                  </a:schemeClr>
                </a:solidFill>
                <a:latin typeface="Courier New" pitchFamily="49" charset="0"/>
                <a:cs typeface="Courier New" pitchFamily="49" charset="0"/>
              </a:rPr>
              <a:t>GB 2017-09-30T04:03:05.386</a:t>
            </a:r>
          </a:p>
          <a:p>
            <a:pPr lvl="1">
              <a:tabLst>
                <a:tab pos="358775" algn="l"/>
                <a:tab pos="717550" algn="l"/>
              </a:tabLst>
            </a:pPr>
            <a:r>
              <a:rPr lang="fr-FR" sz="1200" b="1" smtClean="0">
                <a:solidFill>
                  <a:schemeClr val="accent6">
                    <a:lumMod val="75000"/>
                  </a:schemeClr>
                </a:solidFill>
                <a:latin typeface="Courier New" pitchFamily="49" charset="0"/>
                <a:cs typeface="Courier New" pitchFamily="49" charset="0"/>
              </a:rPr>
              <a:t>2017-09-30T04:03:05.386+01:00[GB]</a:t>
            </a:r>
          </a:p>
          <a:p>
            <a:pPr lvl="1">
              <a:tabLst>
                <a:tab pos="358775" algn="l"/>
                <a:tab pos="717550" algn="l"/>
              </a:tabLst>
            </a:pPr>
            <a:r>
              <a:rPr lang="fr-FR" sz="1200" b="1" smtClean="0">
                <a:solidFill>
                  <a:schemeClr val="accent6">
                    <a:lumMod val="75000"/>
                  </a:schemeClr>
                </a:solidFill>
                <a:latin typeface="Courier New" pitchFamily="49" charset="0"/>
                <a:cs typeface="Courier New" pitchFamily="49" charset="0"/>
              </a:rPr>
              <a:t>+01:00</a:t>
            </a:r>
          </a:p>
          <a:p>
            <a:pPr lvl="1">
              <a:tabLst>
                <a:tab pos="358775" algn="l"/>
                <a:tab pos="717550" algn="l"/>
              </a:tabLst>
            </a:pPr>
            <a:r>
              <a:rPr lang="fr-FR" sz="1200" b="1" smtClean="0">
                <a:solidFill>
                  <a:schemeClr val="accent5">
                    <a:lumMod val="75000"/>
                  </a:schemeClr>
                </a:solidFill>
                <a:latin typeface="Courier New" pitchFamily="49" charset="0"/>
                <a:cs typeface="Courier New" pitchFamily="49" charset="0"/>
              </a:rPr>
              <a:t>Asia/Macau 2017-09-30T11:03:05.387</a:t>
            </a:r>
          </a:p>
          <a:p>
            <a:pPr lvl="1">
              <a:tabLst>
                <a:tab pos="358775" algn="l"/>
                <a:tab pos="717550" algn="l"/>
              </a:tabLst>
            </a:pPr>
            <a:r>
              <a:rPr lang="fr-FR" sz="1200" b="1" smtClean="0">
                <a:solidFill>
                  <a:schemeClr val="accent6">
                    <a:lumMod val="75000"/>
                  </a:schemeClr>
                </a:solidFill>
                <a:latin typeface="Courier New" pitchFamily="49" charset="0"/>
                <a:cs typeface="Courier New" pitchFamily="49" charset="0"/>
              </a:rPr>
              <a:t>2017-09-30T11:03:05.387+08:00[Asia/Macau]</a:t>
            </a:r>
          </a:p>
          <a:p>
            <a:pPr lvl="1">
              <a:tabLst>
                <a:tab pos="358775" algn="l"/>
                <a:tab pos="717550" algn="l"/>
              </a:tabLst>
            </a:pPr>
            <a:r>
              <a:rPr lang="fr-FR" sz="1200" b="1" smtClean="0">
                <a:solidFill>
                  <a:schemeClr val="accent6">
                    <a:lumMod val="75000"/>
                  </a:schemeClr>
                </a:solidFill>
                <a:latin typeface="Courier New" pitchFamily="49" charset="0"/>
                <a:cs typeface="Courier New" pitchFamily="49" charset="0"/>
              </a:rPr>
              <a:t>+08:00</a:t>
            </a:r>
          </a:p>
          <a:p>
            <a:pPr lvl="1">
              <a:tabLst>
                <a:tab pos="358775" algn="l"/>
                <a:tab pos="717550" algn="l"/>
              </a:tabLst>
            </a:pPr>
            <a:r>
              <a:rPr lang="fr-FR" sz="1200" b="1" smtClean="0">
                <a:solidFill>
                  <a:schemeClr val="accent5">
                    <a:lumMod val="75000"/>
                  </a:schemeClr>
                </a:solidFill>
                <a:latin typeface="Courier New" pitchFamily="49" charset="0"/>
                <a:cs typeface="Courier New" pitchFamily="49" charset="0"/>
              </a:rPr>
              <a:t>America/Caracas 2017-09-29T22:33:05.387</a:t>
            </a:r>
          </a:p>
          <a:p>
            <a:pPr lvl="1">
              <a:tabLst>
                <a:tab pos="358775" algn="l"/>
                <a:tab pos="717550" algn="l"/>
              </a:tabLst>
            </a:pPr>
            <a:r>
              <a:rPr lang="fr-FR" sz="1200" b="1" smtClean="0">
                <a:solidFill>
                  <a:schemeClr val="accent6">
                    <a:lumMod val="75000"/>
                  </a:schemeClr>
                </a:solidFill>
                <a:latin typeface="Courier New" pitchFamily="49" charset="0"/>
                <a:cs typeface="Courier New" pitchFamily="49" charset="0"/>
              </a:rPr>
              <a:t>2017-09-29T22:33:05.387-04:30[America/Caracas]</a:t>
            </a:r>
          </a:p>
          <a:p>
            <a:pPr lvl="1">
              <a:tabLst>
                <a:tab pos="358775" algn="l"/>
                <a:tab pos="717550" algn="l"/>
              </a:tabLst>
            </a:pPr>
            <a:r>
              <a:rPr lang="fr-FR" sz="1200" b="1" smtClean="0">
                <a:solidFill>
                  <a:schemeClr val="accent6">
                    <a:lumMod val="75000"/>
                  </a:schemeClr>
                </a:solidFill>
                <a:latin typeface="Courier New" pitchFamily="49" charset="0"/>
                <a:cs typeface="Courier New" pitchFamily="49" charset="0"/>
              </a:rPr>
              <a:t>-04:30</a:t>
            </a:r>
            <a:endParaRPr lang="pt-PT" sz="1200" b="1">
              <a:solidFill>
                <a:schemeClr val="accent6">
                  <a:lumMod val="75000"/>
                </a:schemeClr>
              </a:solidFill>
              <a:latin typeface="Courier New" pitchFamily="49" charset="0"/>
              <a:cs typeface="Courier New" pitchFamily="49" charset="0"/>
            </a:endParaRPr>
          </a:p>
        </p:txBody>
      </p:sp>
      <p:sp>
        <p:nvSpPr>
          <p:cNvPr id="14" name="CaixaDeTexto 13"/>
          <p:cNvSpPr txBox="1"/>
          <p:nvPr/>
        </p:nvSpPr>
        <p:spPr>
          <a:xfrm>
            <a:off x="395536" y="1124744"/>
            <a:ext cx="8429684" cy="369332"/>
          </a:xfrm>
          <a:prstGeom prst="rect">
            <a:avLst/>
          </a:prstGeom>
          <a:noFill/>
        </p:spPr>
        <p:txBody>
          <a:bodyPr wrap="square" rtlCol="0">
            <a:spAutoFit/>
          </a:bodyPr>
          <a:lstStyle/>
          <a:p>
            <a:r>
              <a:rPr lang="pt-PT" smtClean="0"/>
              <a:t>Vejamos um exemplo com vários </a:t>
            </a:r>
            <a:r>
              <a:rPr lang="pt-PT" b="1" smtClean="0"/>
              <a:t>Zid</a:t>
            </a:r>
            <a:r>
              <a:rPr lang="pt-PT" smtClean="0"/>
              <a:t>.</a:t>
            </a:r>
          </a:p>
        </p:txBody>
      </p:sp>
      <p:sp>
        <p:nvSpPr>
          <p:cNvPr id="13" name="CaixaDeTexto 12"/>
          <p:cNvSpPr txBox="1"/>
          <p:nvPr/>
        </p:nvSpPr>
        <p:spPr>
          <a:xfrm>
            <a:off x="4214810" y="357166"/>
            <a:ext cx="4714908" cy="369332"/>
          </a:xfrm>
          <a:prstGeom prst="rect">
            <a:avLst/>
          </a:prstGeom>
          <a:noFill/>
        </p:spPr>
        <p:txBody>
          <a:bodyPr wrap="square" rtlCol="0">
            <a:spAutoFit/>
          </a:bodyPr>
          <a:lstStyle/>
          <a:p>
            <a:r>
              <a:rPr lang="pt-PT" b="1" smtClean="0">
                <a:solidFill>
                  <a:srgbClr val="0070C0"/>
                </a:solidFill>
                <a:latin typeface="Arial Rounded MT Bold" pitchFamily="34" charset="0"/>
              </a:rPr>
              <a:t>ZoneId , ZonedDateTime e ZoneOffset</a:t>
            </a:r>
            <a:endParaRPr lang="pt-PT" b="1">
              <a:solidFill>
                <a:srgbClr val="0070C0"/>
              </a:solidFill>
              <a:latin typeface="Arial Rounded MT Bold" pitchFamily="34" charset="0"/>
            </a:endParaRPr>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11" name="CaixaDeTexto 10"/>
          <p:cNvSpPr txBox="1"/>
          <p:nvPr/>
        </p:nvSpPr>
        <p:spPr>
          <a:xfrm>
            <a:off x="4214810" y="357166"/>
            <a:ext cx="4714908" cy="369332"/>
          </a:xfrm>
          <a:prstGeom prst="rect">
            <a:avLst/>
          </a:prstGeom>
          <a:noFill/>
        </p:spPr>
        <p:txBody>
          <a:bodyPr wrap="square" rtlCol="0">
            <a:spAutoFit/>
          </a:bodyPr>
          <a:lstStyle/>
          <a:p>
            <a:r>
              <a:rPr lang="pt-PT" b="1" smtClean="0">
                <a:solidFill>
                  <a:srgbClr val="0070C0"/>
                </a:solidFill>
                <a:latin typeface="Arial Rounded MT Bold" pitchFamily="34" charset="0"/>
              </a:rPr>
              <a:t>ZoneId , ZonedDateTime e ZoneOffset</a:t>
            </a:r>
            <a:endParaRPr lang="pt-PT" b="1">
              <a:solidFill>
                <a:srgbClr val="0070C0"/>
              </a:solidFill>
              <a:latin typeface="Arial Rounded MT Bold" pitchFamily="34" charset="0"/>
            </a:endParaRPr>
          </a:p>
        </p:txBody>
      </p:sp>
      <p:sp>
        <p:nvSpPr>
          <p:cNvPr id="12" name="CaixaDeTexto 11"/>
          <p:cNvSpPr txBox="1"/>
          <p:nvPr/>
        </p:nvSpPr>
        <p:spPr>
          <a:xfrm>
            <a:off x="323528" y="1628800"/>
            <a:ext cx="8460432" cy="4585871"/>
          </a:xfrm>
          <a:prstGeom prst="rect">
            <a:avLst/>
          </a:prstGeom>
          <a:noFill/>
        </p:spPr>
        <p:txBody>
          <a:bodyPr wrap="square" rtlCol="0">
            <a:spAutoFit/>
          </a:bodyPr>
          <a:lstStyle/>
          <a:p>
            <a:pPr>
              <a:tabLst>
                <a:tab pos="179388" algn="l"/>
              </a:tabLst>
            </a:pPr>
            <a:r>
              <a:rPr lang="pt-PT" sz="1400" smtClean="0">
                <a:latin typeface="Courier New" pitchFamily="49" charset="0"/>
                <a:cs typeface="Courier New" pitchFamily="49" charset="0"/>
              </a:rPr>
              <a:t>	Set&lt;String&gt; zoneIds = </a:t>
            </a:r>
            <a:r>
              <a:rPr lang="pt-PT" sz="1400" b="1" smtClean="0">
                <a:solidFill>
                  <a:srgbClr val="0070C0"/>
                </a:solidFill>
                <a:latin typeface="Courier New" pitchFamily="49" charset="0"/>
                <a:cs typeface="Courier New" pitchFamily="49" charset="0"/>
              </a:rPr>
              <a:t>ZoneId.getAvailableZoneIds()</a:t>
            </a:r>
            <a:r>
              <a:rPr lang="pt-PT" sz="1400" smtClean="0">
                <a:latin typeface="Courier New" pitchFamily="49" charset="0"/>
                <a:cs typeface="Courier New" pitchFamily="49" charset="0"/>
              </a:rPr>
              <a:t>;</a:t>
            </a:r>
          </a:p>
          <a:p>
            <a:pPr>
              <a:tabLst>
                <a:tab pos="179388" algn="l"/>
              </a:tabLst>
            </a:pPr>
            <a:r>
              <a:rPr lang="pt-PT" sz="1400" smtClean="0">
                <a:latin typeface="Courier New" pitchFamily="49" charset="0"/>
                <a:cs typeface="Courier New" pitchFamily="49" charset="0"/>
              </a:rPr>
              <a:t>	TreeSet&lt;String&gt; zonas = new TreeSet&lt;&gt;(zoneIds);  </a:t>
            </a:r>
            <a:r>
              <a:rPr lang="pt-PT" sz="1400" b="1" smtClean="0">
                <a:latin typeface="Courier New" pitchFamily="49" charset="0"/>
                <a:cs typeface="Courier New" pitchFamily="49" charset="0"/>
              </a:rPr>
              <a:t>// para ordenar</a:t>
            </a:r>
            <a:endParaRPr lang="pt-PT" sz="1400" smtClean="0">
              <a:latin typeface="Courier New" pitchFamily="49" charset="0"/>
              <a:cs typeface="Courier New" pitchFamily="49" charset="0"/>
            </a:endParaRPr>
          </a:p>
          <a:p>
            <a:pPr>
              <a:tabLst>
                <a:tab pos="179388" algn="l"/>
              </a:tabLst>
            </a:pPr>
            <a:r>
              <a:rPr lang="pt-PT" sz="1400" smtClean="0">
                <a:latin typeface="Courier New" pitchFamily="49" charset="0"/>
                <a:cs typeface="Courier New" pitchFamily="49" charset="0"/>
              </a:rPr>
              <a:t>	for(String zid : zonas) System.out.println(zid);</a:t>
            </a:r>
          </a:p>
          <a:p>
            <a:pPr>
              <a:tabLst>
                <a:tab pos="179388" algn="l"/>
              </a:tabLst>
            </a:pPr>
            <a:r>
              <a:rPr lang="pt-PT" sz="1400" smtClean="0">
                <a:latin typeface="Courier New" pitchFamily="49" charset="0"/>
                <a:cs typeface="Courier New" pitchFamily="49" charset="0"/>
              </a:rPr>
              <a:t> 	System.out.println("Total de ZoneIds: " + </a:t>
            </a:r>
            <a:r>
              <a:rPr lang="pt-PT" sz="1400" b="1" smtClean="0">
                <a:solidFill>
                  <a:schemeClr val="accent5">
                    <a:lumMod val="75000"/>
                  </a:schemeClr>
                </a:solidFill>
                <a:latin typeface="Courier New" pitchFamily="49" charset="0"/>
                <a:cs typeface="Courier New" pitchFamily="49" charset="0"/>
              </a:rPr>
              <a:t>zonas.size()</a:t>
            </a:r>
            <a:r>
              <a:rPr lang="pt-PT" sz="1400" smtClean="0">
                <a:latin typeface="Courier New" pitchFamily="49" charset="0"/>
                <a:cs typeface="Courier New" pitchFamily="49" charset="0"/>
              </a:rPr>
              <a:t>);</a:t>
            </a:r>
          </a:p>
          <a:p>
            <a:pPr>
              <a:tabLst>
                <a:tab pos="358775" algn="l"/>
              </a:tabLst>
            </a:pPr>
            <a:r>
              <a:rPr lang="pt-PT" sz="1400" smtClean="0">
                <a:latin typeface="Courier New" pitchFamily="49" charset="0"/>
                <a:cs typeface="Courier New" pitchFamily="49" charset="0"/>
              </a:rPr>
              <a:t> </a:t>
            </a:r>
          </a:p>
          <a:p>
            <a:pPr>
              <a:tabLst>
                <a:tab pos="179388" algn="l"/>
              </a:tabLst>
            </a:pPr>
            <a:r>
              <a:rPr lang="pt-PT" sz="1400" smtClean="0">
                <a:latin typeface="Courier New" pitchFamily="49" charset="0"/>
                <a:cs typeface="Courier New" pitchFamily="49" charset="0"/>
              </a:rPr>
              <a:t>	</a:t>
            </a:r>
            <a:r>
              <a:rPr lang="pt-PT" sz="1400" b="1" smtClean="0">
                <a:solidFill>
                  <a:schemeClr val="accent6">
                    <a:lumMod val="75000"/>
                  </a:schemeClr>
                </a:solidFill>
                <a:latin typeface="Courier New" pitchFamily="49" charset="0"/>
                <a:cs typeface="Courier New" pitchFamily="49" charset="0"/>
              </a:rPr>
              <a:t>// Africa/Abidjan</a:t>
            </a:r>
          </a:p>
          <a:p>
            <a:pPr>
              <a:tabLst>
                <a:tab pos="179388" algn="l"/>
              </a:tabLst>
            </a:pPr>
            <a:r>
              <a:rPr lang="pt-PT" sz="1400" b="1" smtClean="0">
                <a:solidFill>
                  <a:schemeClr val="accent6">
                    <a:lumMod val="75000"/>
                  </a:schemeClr>
                </a:solidFill>
                <a:latin typeface="Courier New" pitchFamily="49" charset="0"/>
                <a:cs typeface="Courier New" pitchFamily="49" charset="0"/>
              </a:rPr>
              <a:t>	...</a:t>
            </a:r>
          </a:p>
          <a:p>
            <a:pPr>
              <a:tabLst>
                <a:tab pos="179388" algn="l"/>
              </a:tabLst>
            </a:pPr>
            <a:r>
              <a:rPr lang="pt-PT" sz="1400" b="1" smtClean="0">
                <a:solidFill>
                  <a:schemeClr val="accent6">
                    <a:lumMod val="75000"/>
                  </a:schemeClr>
                </a:solidFill>
                <a:latin typeface="Courier New" pitchFamily="49" charset="0"/>
                <a:cs typeface="Courier New" pitchFamily="49" charset="0"/>
              </a:rPr>
              <a:t>	// Asia/Macau</a:t>
            </a:r>
          </a:p>
          <a:p>
            <a:pPr>
              <a:tabLst>
                <a:tab pos="179388" algn="l"/>
              </a:tabLst>
            </a:pPr>
            <a:r>
              <a:rPr lang="pt-PT" sz="1400" b="1" smtClean="0">
                <a:solidFill>
                  <a:schemeClr val="accent6">
                    <a:lumMod val="75000"/>
                  </a:schemeClr>
                </a:solidFill>
                <a:latin typeface="Courier New" pitchFamily="49" charset="0"/>
                <a:cs typeface="Courier New" pitchFamily="49" charset="0"/>
              </a:rPr>
              <a:t>	...</a:t>
            </a:r>
          </a:p>
          <a:p>
            <a:pPr>
              <a:tabLst>
                <a:tab pos="179388" algn="l"/>
              </a:tabLst>
            </a:pPr>
            <a:r>
              <a:rPr lang="pt-PT" sz="1400" b="1" smtClean="0">
                <a:solidFill>
                  <a:schemeClr val="accent6">
                    <a:lumMod val="75000"/>
                  </a:schemeClr>
                </a:solidFill>
                <a:latin typeface="Courier New" pitchFamily="49" charset="0"/>
                <a:cs typeface="Courier New" pitchFamily="49" charset="0"/>
              </a:rPr>
              <a:t>	// Europe/Lisbon</a:t>
            </a:r>
          </a:p>
          <a:p>
            <a:pPr>
              <a:tabLst>
                <a:tab pos="179388" algn="l"/>
              </a:tabLst>
            </a:pPr>
            <a:r>
              <a:rPr lang="pt-PT" sz="1400" b="1" smtClean="0">
                <a:solidFill>
                  <a:schemeClr val="accent6">
                    <a:lumMod val="75000"/>
                  </a:schemeClr>
                </a:solidFill>
                <a:latin typeface="Courier New" pitchFamily="49" charset="0"/>
                <a:cs typeface="Courier New" pitchFamily="49" charset="0"/>
              </a:rPr>
              <a:t>	...</a:t>
            </a:r>
          </a:p>
          <a:p>
            <a:pPr>
              <a:tabLst>
                <a:tab pos="179388" algn="l"/>
              </a:tabLst>
            </a:pPr>
            <a:r>
              <a:rPr lang="pt-PT" sz="1400" b="1" smtClean="0">
                <a:solidFill>
                  <a:schemeClr val="accent6">
                    <a:lumMod val="75000"/>
                  </a:schemeClr>
                </a:solidFill>
                <a:latin typeface="Courier New" pitchFamily="49" charset="0"/>
                <a:cs typeface="Courier New" pitchFamily="49" charset="0"/>
              </a:rPr>
              <a:t>	// Pacific/Fiji</a:t>
            </a:r>
          </a:p>
          <a:p>
            <a:pPr>
              <a:tabLst>
                <a:tab pos="179388" algn="l"/>
              </a:tabLst>
            </a:pPr>
            <a:r>
              <a:rPr lang="pt-PT" sz="1400" b="1" smtClean="0">
                <a:solidFill>
                  <a:schemeClr val="accent6">
                    <a:lumMod val="75000"/>
                  </a:schemeClr>
                </a:solidFill>
                <a:latin typeface="Courier New" pitchFamily="49" charset="0"/>
                <a:cs typeface="Courier New" pitchFamily="49" charset="0"/>
              </a:rPr>
              <a:t>	...</a:t>
            </a:r>
          </a:p>
          <a:p>
            <a:pPr>
              <a:tabLst>
                <a:tab pos="179388" algn="l"/>
              </a:tabLst>
            </a:pPr>
            <a:r>
              <a:rPr lang="pt-PT" sz="1400" b="1" smtClean="0">
                <a:solidFill>
                  <a:schemeClr val="accent6">
                    <a:lumMod val="75000"/>
                  </a:schemeClr>
                </a:solidFill>
                <a:latin typeface="Courier New" pitchFamily="49" charset="0"/>
                <a:cs typeface="Courier New" pitchFamily="49" charset="0"/>
              </a:rPr>
              <a:t>	// GMT0</a:t>
            </a:r>
          </a:p>
          <a:p>
            <a:pPr>
              <a:tabLst>
                <a:tab pos="179388" algn="l"/>
              </a:tabLst>
            </a:pPr>
            <a:r>
              <a:rPr lang="pt-PT" sz="1400" b="1" smtClean="0">
                <a:solidFill>
                  <a:schemeClr val="accent6">
                    <a:lumMod val="75000"/>
                  </a:schemeClr>
                </a:solidFill>
                <a:latin typeface="Courier New" pitchFamily="49" charset="0"/>
                <a:cs typeface="Courier New" pitchFamily="49" charset="0"/>
              </a:rPr>
              <a:t>	...</a:t>
            </a:r>
          </a:p>
          <a:p>
            <a:pPr>
              <a:tabLst>
                <a:tab pos="179388" algn="l"/>
              </a:tabLst>
            </a:pPr>
            <a:r>
              <a:rPr lang="pt-PT" sz="1400" b="1" smtClean="0">
                <a:solidFill>
                  <a:schemeClr val="accent6">
                    <a:lumMod val="75000"/>
                  </a:schemeClr>
                </a:solidFill>
                <a:latin typeface="Courier New" pitchFamily="49" charset="0"/>
                <a:cs typeface="Courier New" pitchFamily="49" charset="0"/>
              </a:rPr>
              <a:t>	// Portugal</a:t>
            </a:r>
          </a:p>
          <a:p>
            <a:pPr>
              <a:tabLst>
                <a:tab pos="179388" algn="l"/>
              </a:tabLst>
            </a:pPr>
            <a:r>
              <a:rPr lang="pt-PT" sz="1400" b="1" smtClean="0">
                <a:solidFill>
                  <a:schemeClr val="accent6">
                    <a:lumMod val="75000"/>
                  </a:schemeClr>
                </a:solidFill>
                <a:latin typeface="Courier New" pitchFamily="49" charset="0"/>
                <a:cs typeface="Courier New" pitchFamily="49" charset="0"/>
              </a:rPr>
              <a:t>	...</a:t>
            </a:r>
          </a:p>
          <a:p>
            <a:pPr>
              <a:tabLst>
                <a:tab pos="179388" algn="l"/>
              </a:tabLst>
            </a:pPr>
            <a:r>
              <a:rPr lang="pt-PT" sz="1400" b="1" smtClean="0">
                <a:solidFill>
                  <a:schemeClr val="accent6">
                    <a:lumMod val="75000"/>
                  </a:schemeClr>
                </a:solidFill>
                <a:latin typeface="Courier New" pitchFamily="49" charset="0"/>
                <a:cs typeface="Courier New" pitchFamily="49" charset="0"/>
              </a:rPr>
              <a:t>	// US/Alasca</a:t>
            </a:r>
          </a:p>
          <a:p>
            <a:pPr>
              <a:tabLst>
                <a:tab pos="179388" algn="l"/>
              </a:tabLst>
            </a:pPr>
            <a:r>
              <a:rPr lang="pt-PT" sz="1400" b="1" smtClean="0">
                <a:solidFill>
                  <a:schemeClr val="accent6">
                    <a:lumMod val="75000"/>
                  </a:schemeClr>
                </a:solidFill>
                <a:latin typeface="Courier New" pitchFamily="49" charset="0"/>
                <a:cs typeface="Courier New" pitchFamily="49" charset="0"/>
              </a:rPr>
              <a:t>	...</a:t>
            </a:r>
          </a:p>
          <a:p>
            <a:pPr>
              <a:tabLst>
                <a:tab pos="179388" algn="l"/>
              </a:tabLst>
            </a:pPr>
            <a:r>
              <a:rPr lang="pt-PT" sz="1400" b="1" smtClean="0">
                <a:latin typeface="Courier New" pitchFamily="49" charset="0"/>
                <a:cs typeface="Courier New" pitchFamily="49" charset="0"/>
              </a:rPr>
              <a:t>	</a:t>
            </a:r>
            <a:r>
              <a:rPr lang="pt-PT" sz="1400" b="1" smtClean="0">
                <a:solidFill>
                  <a:schemeClr val="accent5">
                    <a:lumMod val="75000"/>
                  </a:schemeClr>
                </a:solidFill>
                <a:latin typeface="Courier New" pitchFamily="49" charset="0"/>
                <a:cs typeface="Courier New" pitchFamily="49" charset="0"/>
              </a:rPr>
              <a:t>// Total de ZoneIds: 585</a:t>
            </a:r>
            <a:endParaRPr lang="pt-PT" sz="1400" smtClean="0">
              <a:solidFill>
                <a:schemeClr val="accent5">
                  <a:lumMod val="75000"/>
                </a:schemeClr>
              </a:solidFill>
              <a:latin typeface="Courier New" pitchFamily="49" charset="0"/>
              <a:cs typeface="Courier New" pitchFamily="49" charset="0"/>
            </a:endParaRPr>
          </a:p>
          <a:p>
            <a:pPr>
              <a:tabLst>
                <a:tab pos="358775" algn="l"/>
              </a:tabLst>
            </a:pPr>
            <a:endParaRPr lang="pt-PT" sz="1200" b="1">
              <a:solidFill>
                <a:schemeClr val="accent6">
                  <a:lumMod val="75000"/>
                </a:schemeClr>
              </a:solidFill>
              <a:latin typeface="Courier New" pitchFamily="49" charset="0"/>
              <a:cs typeface="Courier New" pitchFamily="49" charset="0"/>
            </a:endParaRPr>
          </a:p>
        </p:txBody>
      </p:sp>
      <p:sp>
        <p:nvSpPr>
          <p:cNvPr id="14" name="CaixaDeTexto 13"/>
          <p:cNvSpPr txBox="1"/>
          <p:nvPr/>
        </p:nvSpPr>
        <p:spPr>
          <a:xfrm>
            <a:off x="428596" y="1142984"/>
            <a:ext cx="8429684" cy="369332"/>
          </a:xfrm>
          <a:prstGeom prst="rect">
            <a:avLst/>
          </a:prstGeom>
          <a:noFill/>
        </p:spPr>
        <p:txBody>
          <a:bodyPr wrap="square" rtlCol="0">
            <a:spAutoFit/>
          </a:bodyPr>
          <a:lstStyle/>
          <a:p>
            <a:r>
              <a:rPr lang="pt-PT" smtClean="0">
                <a:latin typeface="Source Sans Pro Semibold"/>
              </a:rPr>
              <a:t>▶  </a:t>
            </a:r>
            <a:r>
              <a:rPr lang="pt-PT" smtClean="0">
                <a:solidFill>
                  <a:srgbClr val="00B0F0"/>
                </a:solidFill>
              </a:rPr>
              <a:t>Listagem dos identificadores de fusos horários.</a:t>
            </a:r>
          </a:p>
        </p:txBody>
      </p:sp>
      <p:graphicFrame>
        <p:nvGraphicFramePr>
          <p:cNvPr id="13" name="Tabela 12"/>
          <p:cNvGraphicFramePr>
            <a:graphicFrameLocks noGrp="1"/>
          </p:cNvGraphicFramePr>
          <p:nvPr/>
        </p:nvGraphicFramePr>
        <p:xfrm>
          <a:off x="2483768" y="3356992"/>
          <a:ext cx="6357980" cy="1714511"/>
        </p:xfrm>
        <a:graphic>
          <a:graphicData uri="http://schemas.openxmlformats.org/drawingml/2006/table">
            <a:tbl>
              <a:tblPr firstRow="1" bandRow="1">
                <a:tableStyleId>{8FD4443E-F989-4FC4-A0C8-D5A2AF1F390B}</a:tableStyleId>
              </a:tblPr>
              <a:tblGrid>
                <a:gridCol w="1573019"/>
                <a:gridCol w="422469"/>
                <a:gridCol w="422469"/>
                <a:gridCol w="374772"/>
                <a:gridCol w="583735"/>
                <a:gridCol w="536794"/>
                <a:gridCol w="367957"/>
                <a:gridCol w="2076765"/>
              </a:tblGrid>
              <a:tr h="337163">
                <a:tc>
                  <a:txBody>
                    <a:bodyPr/>
                    <a:lstStyle/>
                    <a:p>
                      <a:pPr algn="ctr">
                        <a:spcAft>
                          <a:spcPts val="0"/>
                        </a:spcAft>
                      </a:pPr>
                      <a:r>
                        <a:rPr lang="pt-PT" sz="1000"/>
                        <a:t>Classe</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pt-PT" sz="1000"/>
                        <a:t>Ano</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pt-PT" sz="1000"/>
                        <a:t>Mes</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pt-PT" sz="1000"/>
                        <a:t>Dia</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pt-PT" sz="1000"/>
                        <a:t>Tempo</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pt-PT" sz="1000"/>
                        <a:t>Offset</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pt-PT" sz="1000"/>
                        <a:t>ZId</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pt-PT" sz="1000"/>
                        <a:t>toString()</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558">
                <a:tc>
                  <a:txBody>
                    <a:bodyPr/>
                    <a:lstStyle/>
                    <a:p>
                      <a:pPr algn="l">
                        <a:spcAft>
                          <a:spcPts val="0"/>
                        </a:spcAft>
                      </a:pPr>
                      <a:r>
                        <a:rPr lang="pt-PT" sz="1000"/>
                        <a:t>ZoneId</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ctr">
                        <a:spcAft>
                          <a:spcPts val="0"/>
                        </a:spcAft>
                      </a:pP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ctr">
                        <a:spcAft>
                          <a:spcPts val="0"/>
                        </a:spcAft>
                      </a:pP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ctr">
                        <a:spcAft>
                          <a:spcPts val="0"/>
                        </a:spcAft>
                      </a:pP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ctr">
                        <a:spcAft>
                          <a:spcPts val="0"/>
                        </a:spcAft>
                      </a:pP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ctr">
                        <a:spcAft>
                          <a:spcPts val="0"/>
                        </a:spcAft>
                      </a:pP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ctr">
                        <a:spcAft>
                          <a:spcPts val="0"/>
                        </a:spcAft>
                      </a:pPr>
                      <a:r>
                        <a:rPr lang="pt-PT" sz="1000">
                          <a:sym typeface="Wingdings 2"/>
                        </a:rPr>
                        <a:t></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Bef>
                          <a:spcPts val="600"/>
                        </a:spcBef>
                        <a:spcAft>
                          <a:spcPts val="0"/>
                        </a:spcAft>
                        <a:tabLst>
                          <a:tab pos="180340" algn="l"/>
                          <a:tab pos="540385" algn="l"/>
                          <a:tab pos="900430" algn="l"/>
                        </a:tabLst>
                      </a:pPr>
                      <a:r>
                        <a:rPr lang="pt-PT" sz="1000"/>
                        <a:t>Asia/Macau</a:t>
                      </a:r>
                      <a:endParaRPr lang="pt-PT" sz="100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116">
                <a:tc>
                  <a:txBody>
                    <a:bodyPr/>
                    <a:lstStyle/>
                    <a:p>
                      <a:pPr algn="l">
                        <a:spcAft>
                          <a:spcPts val="0"/>
                        </a:spcAft>
                      </a:pPr>
                      <a:r>
                        <a:rPr lang="pt-PT" sz="1000"/>
                        <a:t>ZonedDateTime</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ctr">
                        <a:spcAft>
                          <a:spcPts val="0"/>
                        </a:spcAft>
                      </a:pPr>
                      <a:r>
                        <a:rPr lang="pt-PT" sz="1000">
                          <a:sym typeface="Wingdings 2"/>
                        </a:rPr>
                        <a:t></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ctr">
                        <a:spcAft>
                          <a:spcPts val="0"/>
                        </a:spcAft>
                      </a:pPr>
                      <a:r>
                        <a:rPr lang="pt-PT" sz="1000">
                          <a:sym typeface="Wingdings 2"/>
                        </a:rPr>
                        <a:t></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ctr">
                        <a:spcAft>
                          <a:spcPts val="0"/>
                        </a:spcAft>
                      </a:pPr>
                      <a:r>
                        <a:rPr lang="pt-PT" sz="1000">
                          <a:sym typeface="Wingdings 2"/>
                        </a:rPr>
                        <a:t></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ctr">
                        <a:spcAft>
                          <a:spcPts val="0"/>
                        </a:spcAft>
                      </a:pPr>
                      <a:r>
                        <a:rPr lang="pt-PT" sz="1000">
                          <a:sym typeface="Wingdings 2"/>
                        </a:rPr>
                        <a:t></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ctr">
                        <a:spcAft>
                          <a:spcPts val="0"/>
                        </a:spcAft>
                      </a:pPr>
                      <a:r>
                        <a:rPr lang="pt-PT" sz="1000">
                          <a:sym typeface="Wingdings 2"/>
                        </a:rPr>
                        <a:t></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ctr">
                        <a:spcAft>
                          <a:spcPts val="0"/>
                        </a:spcAft>
                      </a:pPr>
                      <a:r>
                        <a:rPr lang="pt-PT" sz="1000">
                          <a:sym typeface="Wingdings 2"/>
                        </a:rPr>
                        <a:t></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Bef>
                          <a:spcPts val="600"/>
                        </a:spcBef>
                        <a:spcAft>
                          <a:spcPts val="600"/>
                        </a:spcAft>
                        <a:tabLst>
                          <a:tab pos="180340" algn="l"/>
                          <a:tab pos="540385" algn="l"/>
                          <a:tab pos="900430" algn="l"/>
                        </a:tabLst>
                      </a:pPr>
                      <a:r>
                        <a:rPr lang="pt-PT" sz="1000"/>
                        <a:t>2016-03-08T22:51:46.885Z[Portugal]</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116">
                <a:tc>
                  <a:txBody>
                    <a:bodyPr/>
                    <a:lstStyle/>
                    <a:p>
                      <a:pPr algn="l">
                        <a:spcAft>
                          <a:spcPts val="0"/>
                        </a:spcAft>
                      </a:pPr>
                      <a:r>
                        <a:rPr lang="pt-PT" sz="1000"/>
                        <a:t>OffsetDateTime</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ctr">
                        <a:spcAft>
                          <a:spcPts val="0"/>
                        </a:spcAft>
                      </a:pPr>
                      <a:r>
                        <a:rPr lang="pt-PT" sz="1000">
                          <a:sym typeface="Wingdings 2"/>
                        </a:rPr>
                        <a:t></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ctr">
                        <a:spcAft>
                          <a:spcPts val="0"/>
                        </a:spcAft>
                      </a:pPr>
                      <a:r>
                        <a:rPr lang="pt-PT" sz="1000">
                          <a:sym typeface="Wingdings 2"/>
                        </a:rPr>
                        <a:t></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ctr">
                        <a:spcAft>
                          <a:spcPts val="0"/>
                        </a:spcAft>
                      </a:pPr>
                      <a:r>
                        <a:rPr lang="pt-PT" sz="1000">
                          <a:sym typeface="Wingdings 2"/>
                        </a:rPr>
                        <a:t></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ctr">
                        <a:spcAft>
                          <a:spcPts val="0"/>
                        </a:spcAft>
                      </a:pPr>
                      <a:r>
                        <a:rPr lang="pt-PT" sz="1000">
                          <a:sym typeface="Wingdings 2"/>
                        </a:rPr>
                        <a:t></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ctr">
                        <a:spcAft>
                          <a:spcPts val="0"/>
                        </a:spcAft>
                      </a:pPr>
                      <a:r>
                        <a:rPr lang="pt-PT" sz="1000">
                          <a:sym typeface="Wingdings 2"/>
                        </a:rPr>
                        <a:t></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ctr">
                        <a:spcAft>
                          <a:spcPts val="0"/>
                        </a:spcAft>
                      </a:pP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just">
                        <a:spcAft>
                          <a:spcPts val="0"/>
                        </a:spcAft>
                      </a:pPr>
                      <a:r>
                        <a:rPr lang="pt-PT" sz="1000" smtClean="0"/>
                        <a:t>2016-03-12T09:25:06.999+02:00</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558">
                <a:tc>
                  <a:txBody>
                    <a:bodyPr/>
                    <a:lstStyle/>
                    <a:p>
                      <a:pPr algn="l">
                        <a:spcAft>
                          <a:spcPts val="0"/>
                        </a:spcAft>
                      </a:pPr>
                      <a:r>
                        <a:rPr lang="pt-PT" sz="1000"/>
                        <a:t>OffsetTime</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ctr">
                        <a:spcAft>
                          <a:spcPts val="0"/>
                        </a:spcAft>
                      </a:pP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ctr">
                        <a:spcAft>
                          <a:spcPts val="0"/>
                        </a:spcAft>
                      </a:pP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ctr">
                        <a:spcAft>
                          <a:spcPts val="0"/>
                        </a:spcAft>
                      </a:pP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ctr">
                        <a:spcAft>
                          <a:spcPts val="0"/>
                        </a:spcAft>
                      </a:pPr>
                      <a:r>
                        <a:rPr lang="pt-PT" sz="1000">
                          <a:sym typeface="Wingdings 2"/>
                        </a:rPr>
                        <a:t></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ctr">
                        <a:spcAft>
                          <a:spcPts val="0"/>
                        </a:spcAft>
                      </a:pPr>
                      <a:r>
                        <a:rPr lang="pt-PT" sz="1000">
                          <a:sym typeface="Wingdings 2"/>
                        </a:rPr>
                        <a:t></a:t>
                      </a: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ctr">
                        <a:spcAft>
                          <a:spcPts val="0"/>
                        </a:spcAft>
                      </a:pPr>
                      <a:endParaRPr lang="pt-PT" sz="1000">
                        <a:latin typeface="+mn-lt"/>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1755" indent="-71755" algn="just">
                        <a:spcAft>
                          <a:spcPts val="0"/>
                        </a:spcAft>
                      </a:pPr>
                      <a:r>
                        <a:rPr lang="pt-PT" sz="1000" smtClean="0"/>
                        <a:t>09:25:06.999+02:00</a:t>
                      </a:r>
                      <a:endParaRPr lang="pt-PT" sz="100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836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80975" algn="l"/>
                <a:tab pos="539750" algn="l"/>
                <a:tab pos="900113" algn="l"/>
              </a:tabLst>
            </a:pPr>
            <a:endParaRPr kumimoji="0" lang="pt-PT"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10" name="CaixaDeTexto 9"/>
          <p:cNvSpPr txBox="1"/>
          <p:nvPr/>
        </p:nvSpPr>
        <p:spPr>
          <a:xfrm>
            <a:off x="357158" y="1142984"/>
            <a:ext cx="8501122" cy="4647426"/>
          </a:xfrm>
          <a:prstGeom prst="rect">
            <a:avLst/>
          </a:prstGeom>
          <a:noFill/>
        </p:spPr>
        <p:txBody>
          <a:bodyPr wrap="square" rtlCol="0">
            <a:spAutoFit/>
          </a:bodyPr>
          <a:lstStyle/>
          <a:p>
            <a:r>
              <a:rPr lang="pt-PT" sz="1600" smtClean="0"/>
              <a:t>Vejamos exemplos que combinam </a:t>
            </a:r>
            <a:r>
              <a:rPr lang="pt-PT" sz="1600" b="1" smtClean="0">
                <a:solidFill>
                  <a:srgbClr val="C00000"/>
                </a:solidFill>
              </a:rPr>
              <a:t>LocalDateTime</a:t>
            </a:r>
            <a:r>
              <a:rPr lang="pt-PT" sz="1600" smtClean="0"/>
              <a:t> com </a:t>
            </a:r>
            <a:r>
              <a:rPr lang="pt-PT" sz="1600" b="1" smtClean="0">
                <a:solidFill>
                  <a:srgbClr val="C00000"/>
                </a:solidFill>
              </a:rPr>
              <a:t>ZoneId</a:t>
            </a:r>
            <a:r>
              <a:rPr lang="pt-PT" sz="1600" smtClean="0"/>
              <a:t> e com </a:t>
            </a:r>
            <a:r>
              <a:rPr lang="pt-PT" sz="1600" b="1" smtClean="0">
                <a:solidFill>
                  <a:srgbClr val="C00000"/>
                </a:solidFill>
              </a:rPr>
              <a:t>ZonedDateTime</a:t>
            </a:r>
            <a:r>
              <a:rPr lang="pt-PT" sz="1600" smtClean="0"/>
              <a:t>.</a:t>
            </a:r>
          </a:p>
          <a:p>
            <a:endParaRPr lang="pt-PT" sz="1200" smtClean="0"/>
          </a:p>
          <a:p>
            <a:pPr algn="just"/>
            <a:r>
              <a:rPr lang="pt-PT" b="1" smtClean="0">
                <a:solidFill>
                  <a:schemeClr val="accent6">
                    <a:lumMod val="75000"/>
                  </a:schemeClr>
                </a:solidFill>
              </a:rPr>
              <a:t>// Vou sair do Porto no dia 21 de Março de 2016 às 9:30, num voo que vai demorar 14 horas e 45 minutos. Em que data e hora locais chegarei a Macau ?</a:t>
            </a:r>
          </a:p>
          <a:p>
            <a:r>
              <a:rPr lang="pt-PT" b="1" smtClean="0"/>
              <a:t> </a:t>
            </a:r>
            <a:r>
              <a:rPr lang="pt-PT" smtClean="0"/>
              <a:t> </a:t>
            </a:r>
          </a:p>
          <a:p>
            <a:pPr>
              <a:tabLst>
                <a:tab pos="358775" algn="l"/>
                <a:tab pos="717550" algn="l"/>
              </a:tabLst>
            </a:pPr>
            <a:r>
              <a:rPr lang="pt-PT" smtClean="0"/>
              <a:t>	</a:t>
            </a:r>
            <a:r>
              <a:rPr lang="pt-PT" sz="1400" smtClean="0">
                <a:latin typeface="Courier New" pitchFamily="49" charset="0"/>
                <a:cs typeface="Courier New" pitchFamily="49" charset="0"/>
              </a:rPr>
              <a:t>LocalDateTime dataDePartidaPorto = </a:t>
            </a:r>
          </a:p>
          <a:p>
            <a:pPr>
              <a:tabLst>
                <a:tab pos="358775" algn="l"/>
                <a:tab pos="717550" algn="l"/>
              </a:tabLst>
            </a:pPr>
            <a:r>
              <a:rPr lang="pt-PT" sz="1400" smtClean="0">
                <a:latin typeface="Courier New" pitchFamily="49" charset="0"/>
                <a:cs typeface="Courier New" pitchFamily="49" charset="0"/>
              </a:rPr>
              <a:t>	LocalDateTime.of(2016, Month.MARCH, 21, 9, 30);</a:t>
            </a:r>
          </a:p>
          <a:p>
            <a:pPr>
              <a:tabLst>
                <a:tab pos="358775" algn="l"/>
                <a:tab pos="717550" algn="l"/>
              </a:tabLst>
            </a:pPr>
            <a:r>
              <a:rPr lang="pt-PT" sz="1400" smtClean="0">
                <a:latin typeface="Courier New" pitchFamily="49" charset="0"/>
                <a:cs typeface="Courier New" pitchFamily="49" charset="0"/>
              </a:rPr>
              <a:t>	ZoneId zonaDePartida = ZoneId.of("Portugal");</a:t>
            </a:r>
          </a:p>
          <a:p>
            <a:pPr>
              <a:tabLst>
                <a:tab pos="358775" algn="l"/>
                <a:tab pos="717550" algn="l"/>
              </a:tabLst>
            </a:pPr>
            <a:r>
              <a:rPr lang="pt-PT" sz="1400" smtClean="0">
                <a:latin typeface="Courier New" pitchFamily="49" charset="0"/>
                <a:cs typeface="Courier New" pitchFamily="49" charset="0"/>
              </a:rPr>
              <a:t>	ZonedDateTime partida = ZonedDateTime.of(dataDePartidaPorto, </a:t>
            </a:r>
          </a:p>
          <a:p>
            <a:pPr>
              <a:tabLst>
                <a:tab pos="358775" algn="l"/>
                <a:tab pos="717550" algn="l"/>
              </a:tabLst>
            </a:pPr>
            <a:r>
              <a:rPr lang="pt-PT" sz="1400" smtClean="0">
                <a:latin typeface="Courier New" pitchFamily="49" charset="0"/>
                <a:cs typeface="Courier New" pitchFamily="49" charset="0"/>
              </a:rPr>
              <a:t>                                            zonaDePartida);</a:t>
            </a:r>
          </a:p>
          <a:p>
            <a:pPr>
              <a:tabLst>
                <a:tab pos="358775" algn="l"/>
                <a:tab pos="717550" algn="l"/>
              </a:tabLst>
            </a:pPr>
            <a:r>
              <a:rPr lang="pt-PT" sz="1400" smtClean="0">
                <a:latin typeface="Courier New" pitchFamily="49" charset="0"/>
                <a:cs typeface="Courier New" pitchFamily="49" charset="0"/>
              </a:rPr>
              <a:t>	System.out.println(partida);</a:t>
            </a:r>
          </a:p>
          <a:p>
            <a:pPr>
              <a:tabLst>
                <a:tab pos="358775" algn="l"/>
                <a:tab pos="717550" algn="l"/>
              </a:tabLst>
            </a:pPr>
            <a:r>
              <a:rPr lang="pt-PT" sz="1400" smtClean="0">
                <a:latin typeface="Courier New" pitchFamily="49" charset="0"/>
                <a:cs typeface="Courier New" pitchFamily="49" charset="0"/>
              </a:rPr>
              <a:t>     </a:t>
            </a:r>
          </a:p>
          <a:p>
            <a:pPr>
              <a:tabLst>
                <a:tab pos="358775" algn="l"/>
                <a:tab pos="717550" algn="l"/>
              </a:tabLst>
            </a:pPr>
            <a:r>
              <a:rPr lang="pt-PT" sz="1400" smtClean="0">
                <a:latin typeface="Courier New" pitchFamily="49" charset="0"/>
                <a:cs typeface="Courier New" pitchFamily="49" charset="0"/>
              </a:rPr>
              <a:t>	</a:t>
            </a:r>
            <a:r>
              <a:rPr lang="pt-PT" sz="1400" b="1" smtClean="0">
                <a:latin typeface="Courier New" pitchFamily="49" charset="0"/>
                <a:cs typeface="Courier New" pitchFamily="49" charset="0"/>
              </a:rPr>
              <a:t>// O voo é de 14 horas + 45 minutos</a:t>
            </a:r>
            <a:endParaRPr lang="pt-PT" sz="1400" smtClean="0">
              <a:latin typeface="Courier New" pitchFamily="49" charset="0"/>
              <a:cs typeface="Courier New" pitchFamily="49" charset="0"/>
            </a:endParaRPr>
          </a:p>
          <a:p>
            <a:pPr>
              <a:tabLst>
                <a:tab pos="358775" algn="l"/>
                <a:tab pos="717550" algn="l"/>
              </a:tabLst>
            </a:pPr>
            <a:r>
              <a:rPr lang="pt-PT" sz="1400" smtClean="0">
                <a:latin typeface="Courier New" pitchFamily="49" charset="0"/>
                <a:cs typeface="Courier New" pitchFamily="49" charset="0"/>
              </a:rPr>
              <a:t>	ZoneId zonaDeChegada = ZoneId.of("Asia/Macau");</a:t>
            </a:r>
          </a:p>
          <a:p>
            <a:pPr>
              <a:tabLst>
                <a:tab pos="358775" algn="l"/>
                <a:tab pos="717550" algn="l"/>
              </a:tabLst>
            </a:pPr>
            <a:r>
              <a:rPr lang="pt-PT" sz="1400" smtClean="0">
                <a:latin typeface="Courier New" pitchFamily="49" charset="0"/>
                <a:cs typeface="Courier New" pitchFamily="49" charset="0"/>
              </a:rPr>
              <a:t>	ZonedDateTime chegada = </a:t>
            </a:r>
            <a:r>
              <a:rPr lang="pt-PT" sz="1400" b="1" smtClean="0">
                <a:solidFill>
                  <a:srgbClr val="0070C0"/>
                </a:solidFill>
                <a:latin typeface="Courier New" pitchFamily="49" charset="0"/>
                <a:cs typeface="Courier New" pitchFamily="49" charset="0"/>
              </a:rPr>
              <a:t>partida.withZoneSameInstant(zonaDeChegada)</a:t>
            </a:r>
          </a:p>
          <a:p>
            <a:pPr>
              <a:tabLst>
                <a:tab pos="358775" algn="l"/>
                <a:tab pos="717550" algn="l"/>
              </a:tabLst>
            </a:pPr>
            <a:r>
              <a:rPr lang="pt-PT" sz="1400" b="1" smtClean="0">
                <a:solidFill>
                  <a:srgbClr val="0070C0"/>
                </a:solidFill>
                <a:latin typeface="Courier New" pitchFamily="49" charset="0"/>
                <a:cs typeface="Courier New" pitchFamily="49" charset="0"/>
              </a:rPr>
              <a:t>        			          .plusHours(14).plusMinutes(45);</a:t>
            </a:r>
          </a:p>
          <a:p>
            <a:pPr>
              <a:tabLst>
                <a:tab pos="358775" algn="l"/>
                <a:tab pos="717550" algn="l"/>
              </a:tabLst>
            </a:pPr>
            <a:r>
              <a:rPr lang="pt-PT" sz="1400" smtClean="0">
                <a:latin typeface="Courier New" pitchFamily="49" charset="0"/>
                <a:cs typeface="Courier New" pitchFamily="49" charset="0"/>
              </a:rPr>
              <a:t>	System.out.println(chegada);</a:t>
            </a:r>
          </a:p>
          <a:p>
            <a:pPr>
              <a:tabLst>
                <a:tab pos="358775" algn="l"/>
                <a:tab pos="717550" algn="l"/>
              </a:tabLst>
            </a:pPr>
            <a:endParaRPr lang="pt-PT" sz="1400" smtClean="0">
              <a:latin typeface="Courier New" pitchFamily="49" charset="0"/>
              <a:cs typeface="Courier New" pitchFamily="49" charset="0"/>
            </a:endParaRPr>
          </a:p>
          <a:p>
            <a:pPr>
              <a:tabLst>
                <a:tab pos="358775" algn="l"/>
                <a:tab pos="717550" algn="l"/>
              </a:tabLst>
            </a:pPr>
            <a:r>
              <a:rPr lang="pt-PT" sz="1400" smtClean="0">
                <a:latin typeface="Courier New" pitchFamily="49" charset="0"/>
                <a:cs typeface="Courier New" pitchFamily="49" charset="0"/>
              </a:rPr>
              <a:t>  	</a:t>
            </a:r>
            <a:r>
              <a:rPr lang="pt-PT" sz="1400" b="1" smtClean="0">
                <a:solidFill>
                  <a:schemeClr val="accent6">
                    <a:lumMod val="75000"/>
                  </a:schemeClr>
                </a:solidFill>
                <a:latin typeface="Courier New" pitchFamily="49" charset="0"/>
                <a:cs typeface="Courier New" pitchFamily="49" charset="0"/>
              </a:rPr>
              <a:t>2016-03-21T09:30Z[Portugal]		</a:t>
            </a:r>
          </a:p>
          <a:p>
            <a:pPr>
              <a:tabLst>
                <a:tab pos="358775" algn="l"/>
                <a:tab pos="717550" algn="l"/>
              </a:tabLst>
            </a:pPr>
            <a:r>
              <a:rPr lang="pt-PT" sz="1400" b="1" smtClean="0">
                <a:solidFill>
                  <a:schemeClr val="accent6">
                    <a:lumMod val="75000"/>
                  </a:schemeClr>
                </a:solidFill>
                <a:latin typeface="Courier New" pitchFamily="49" charset="0"/>
                <a:cs typeface="Courier New" pitchFamily="49" charset="0"/>
              </a:rPr>
              <a:t>	2016-03-22T08:15+08:00[Asia/Macau]</a:t>
            </a:r>
          </a:p>
        </p:txBody>
      </p:sp>
      <p:sp>
        <p:nvSpPr>
          <p:cNvPr id="12" name="CaixaDeTexto 11"/>
          <p:cNvSpPr txBox="1"/>
          <p:nvPr/>
        </p:nvSpPr>
        <p:spPr>
          <a:xfrm>
            <a:off x="4214810" y="357166"/>
            <a:ext cx="4714908" cy="369332"/>
          </a:xfrm>
          <a:prstGeom prst="rect">
            <a:avLst/>
          </a:prstGeom>
          <a:noFill/>
        </p:spPr>
        <p:txBody>
          <a:bodyPr wrap="square" rtlCol="0">
            <a:spAutoFit/>
          </a:bodyPr>
          <a:lstStyle/>
          <a:p>
            <a:r>
              <a:rPr lang="pt-PT" b="1" smtClean="0">
                <a:solidFill>
                  <a:srgbClr val="0070C0"/>
                </a:solidFill>
                <a:latin typeface="Arial Rounded MT Bold" pitchFamily="34" charset="0"/>
              </a:rPr>
              <a:t>ZoneId , ZonedDateTime e ZoneOffset</a:t>
            </a:r>
            <a:endParaRPr lang="pt-PT" b="1">
              <a:solidFill>
                <a:srgbClr val="0070C0"/>
              </a:solidFill>
              <a:latin typeface="Arial Rounded MT Bold" pitchFamily="34" charset="0"/>
            </a:endParaRPr>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10" name="CaixaDeTexto 9"/>
          <p:cNvSpPr txBox="1"/>
          <p:nvPr/>
        </p:nvSpPr>
        <p:spPr>
          <a:xfrm>
            <a:off x="285720" y="1071546"/>
            <a:ext cx="8643998" cy="2123658"/>
          </a:xfrm>
          <a:prstGeom prst="rect">
            <a:avLst/>
          </a:prstGeom>
          <a:noFill/>
        </p:spPr>
        <p:txBody>
          <a:bodyPr wrap="square" rtlCol="0">
            <a:spAutoFit/>
          </a:bodyPr>
          <a:lstStyle/>
          <a:p>
            <a:r>
              <a:rPr lang="pt-PT" sz="1600" b="1" smtClean="0">
                <a:solidFill>
                  <a:srgbClr val="C00000"/>
                </a:solidFill>
                <a:cs typeface="Courier New" pitchFamily="49" charset="0"/>
              </a:rPr>
              <a:t>Cálculo da Duração de um voo intercontinental  Porto – Nairobi</a:t>
            </a:r>
          </a:p>
          <a:p>
            <a:pPr>
              <a:tabLst>
                <a:tab pos="358775" algn="l"/>
              </a:tabLst>
            </a:pPr>
            <a:endParaRPr lang="pt-PT" sz="1200" smtClean="0">
              <a:latin typeface="Courier New" pitchFamily="49" charset="0"/>
              <a:cs typeface="Courier New" pitchFamily="49" charset="0"/>
            </a:endParaRPr>
          </a:p>
          <a:p>
            <a:pPr marL="358775" lvl="1">
              <a:tabLst>
                <a:tab pos="358775" algn="l"/>
              </a:tabLst>
            </a:pPr>
            <a:r>
              <a:rPr lang="pt-PT" sz="1300" b="1" smtClean="0">
                <a:solidFill>
                  <a:srgbClr val="0070C0"/>
                </a:solidFill>
                <a:latin typeface="Courier New" pitchFamily="49" charset="0"/>
                <a:cs typeface="Courier New" pitchFamily="49" charset="0"/>
              </a:rPr>
              <a:t>LocalDateTime saidaDePortoSemFusoHorario = </a:t>
            </a:r>
          </a:p>
          <a:p>
            <a:pPr marL="358775" lvl="1">
              <a:tabLst>
                <a:tab pos="358775" algn="l"/>
              </a:tabLst>
            </a:pPr>
            <a:r>
              <a:rPr lang="pt-PT" sz="1300" b="1" smtClean="0">
                <a:solidFill>
                  <a:srgbClr val="0070C0"/>
                </a:solidFill>
                <a:latin typeface="Courier New" pitchFamily="49" charset="0"/>
                <a:cs typeface="Courier New" pitchFamily="49" charset="0"/>
              </a:rPr>
              <a:t>	LocalDateTime.of(2017, Month.OCTOBER, 4, 22, 30);   </a:t>
            </a:r>
            <a:r>
              <a:rPr lang="pt-PT" sz="1300" b="1" smtClean="0">
                <a:solidFill>
                  <a:schemeClr val="accent6">
                    <a:lumMod val="75000"/>
                  </a:schemeClr>
                </a:solidFill>
                <a:latin typeface="Courier New" pitchFamily="49" charset="0"/>
                <a:cs typeface="Courier New" pitchFamily="49" charset="0"/>
              </a:rPr>
              <a:t>// hora local de saída</a:t>
            </a:r>
          </a:p>
          <a:p>
            <a:pPr marL="358775" lvl="1">
              <a:tabLst>
                <a:tab pos="358775" algn="l"/>
              </a:tabLst>
            </a:pPr>
            <a:r>
              <a:rPr lang="pt-PT" sz="1300" b="1" smtClean="0">
                <a:solidFill>
                  <a:srgbClr val="0070C0"/>
                </a:solidFill>
                <a:latin typeface="Courier New" pitchFamily="49" charset="0"/>
                <a:cs typeface="Courier New" pitchFamily="49" charset="0"/>
              </a:rPr>
              <a:t>LocalDateTime chegadaNairobiSemFusoHorario = </a:t>
            </a:r>
          </a:p>
          <a:p>
            <a:pPr marL="358775" lvl="1">
              <a:tabLst>
                <a:tab pos="358775" algn="l"/>
              </a:tabLst>
            </a:pPr>
            <a:r>
              <a:rPr lang="pt-PT" sz="1300" b="1" smtClean="0">
                <a:solidFill>
                  <a:srgbClr val="0070C0"/>
                </a:solidFill>
                <a:latin typeface="Courier New" pitchFamily="49" charset="0"/>
                <a:cs typeface="Courier New" pitchFamily="49" charset="0"/>
              </a:rPr>
              <a:t>	LocalDateTime.of(2017, Month.OCTOBER, 5, 10, 10);   </a:t>
            </a:r>
            <a:r>
              <a:rPr lang="pt-PT" sz="1300" b="1" smtClean="0">
                <a:solidFill>
                  <a:schemeClr val="accent6">
                    <a:lumMod val="75000"/>
                  </a:schemeClr>
                </a:solidFill>
                <a:latin typeface="Courier New" pitchFamily="49" charset="0"/>
                <a:cs typeface="Courier New" pitchFamily="49" charset="0"/>
              </a:rPr>
              <a:t>// hora local de chegada</a:t>
            </a:r>
          </a:p>
          <a:p>
            <a:pPr>
              <a:tabLst>
                <a:tab pos="358775" algn="l"/>
              </a:tabLst>
            </a:pPr>
            <a:r>
              <a:rPr lang="pt-PT" sz="1300" b="1" smtClean="0">
                <a:solidFill>
                  <a:srgbClr val="0070C0"/>
                </a:solidFill>
                <a:latin typeface="Courier New" pitchFamily="49" charset="0"/>
                <a:cs typeface="Courier New" pitchFamily="49" charset="0"/>
              </a:rPr>
              <a:t>	ZoneId fusoHorarioPorto = ZoneId.of("Portugal");</a:t>
            </a:r>
          </a:p>
          <a:p>
            <a:pPr>
              <a:tabLst>
                <a:tab pos="358775" algn="l"/>
              </a:tabLst>
            </a:pPr>
            <a:r>
              <a:rPr lang="pt-PT" sz="1300" b="1" smtClean="0">
                <a:solidFill>
                  <a:srgbClr val="0070C0"/>
                </a:solidFill>
                <a:latin typeface="Courier New" pitchFamily="49" charset="0"/>
                <a:cs typeface="Courier New" pitchFamily="49" charset="0"/>
              </a:rPr>
              <a:t>	ZoneId fusoHorarioNairobi = ZoneId.of("Africa/Nairobi");</a:t>
            </a:r>
          </a:p>
          <a:p>
            <a:pPr marL="0" lvl="1">
              <a:tabLst>
                <a:tab pos="358775" algn="l"/>
              </a:tabLst>
            </a:pPr>
            <a:endParaRPr lang="pt-PT" sz="1300" b="1" smtClean="0">
              <a:solidFill>
                <a:schemeClr val="bg1">
                  <a:lumMod val="65000"/>
                </a:schemeClr>
              </a:solidFill>
              <a:latin typeface="Courier New" pitchFamily="49" charset="0"/>
              <a:cs typeface="Courier New" pitchFamily="49" charset="0"/>
            </a:endParaRPr>
          </a:p>
          <a:p>
            <a:pPr marL="0" lvl="1">
              <a:tabLst>
                <a:tab pos="358775" algn="l"/>
              </a:tabLst>
            </a:pPr>
            <a:r>
              <a:rPr lang="pt-PT" sz="1300" b="1" smtClean="0">
                <a:solidFill>
                  <a:schemeClr val="bg1">
                    <a:lumMod val="65000"/>
                  </a:schemeClr>
                </a:solidFill>
                <a:latin typeface="Courier New" pitchFamily="49" charset="0"/>
                <a:cs typeface="Courier New" pitchFamily="49" charset="0"/>
              </a:rPr>
              <a:t>	// Cálculo das respectivas ZonedDateTime</a:t>
            </a:r>
            <a:endParaRPr lang="pt-PT" sz="1300" smtClean="0">
              <a:latin typeface="Courier New" pitchFamily="49" charset="0"/>
              <a:cs typeface="Courier New" pitchFamily="49" charset="0"/>
            </a:endParaRPr>
          </a:p>
        </p:txBody>
      </p:sp>
      <p:sp>
        <p:nvSpPr>
          <p:cNvPr id="12" name="CaixaDeTexto 11"/>
          <p:cNvSpPr txBox="1"/>
          <p:nvPr/>
        </p:nvSpPr>
        <p:spPr>
          <a:xfrm>
            <a:off x="214282" y="3214686"/>
            <a:ext cx="8501122" cy="3462486"/>
          </a:xfrm>
          <a:prstGeom prst="rect">
            <a:avLst/>
          </a:prstGeom>
          <a:noFill/>
        </p:spPr>
        <p:txBody>
          <a:bodyPr wrap="square" rtlCol="0">
            <a:spAutoFit/>
          </a:bodyPr>
          <a:lstStyle/>
          <a:p>
            <a:pPr marL="358775" lvl="1">
              <a:tabLst>
                <a:tab pos="358775" algn="l"/>
              </a:tabLst>
            </a:pPr>
            <a:r>
              <a:rPr lang="pt-PT" sz="1300" b="1" smtClean="0">
                <a:solidFill>
                  <a:schemeClr val="accent5">
                    <a:lumMod val="75000"/>
                  </a:schemeClr>
                </a:solidFill>
                <a:latin typeface="Courier New" pitchFamily="49" charset="0"/>
                <a:cs typeface="Courier New" pitchFamily="49" charset="0"/>
              </a:rPr>
              <a:t>ZonedDateTime saidaDePortoComFusoHorario = 			ZonedDateTime.of(saidaDePortoSemFusoHorario, fusoHorarioPorto);</a:t>
            </a:r>
          </a:p>
          <a:p>
            <a:pPr marL="358775" lvl="1">
              <a:tabLst>
                <a:tab pos="358775" algn="l"/>
              </a:tabLst>
            </a:pPr>
            <a:r>
              <a:rPr lang="pt-PT" sz="1300" b="1" smtClean="0">
                <a:solidFill>
                  <a:srgbClr val="C00000"/>
                </a:solidFill>
                <a:latin typeface="Courier New" pitchFamily="49" charset="0"/>
                <a:cs typeface="Courier New" pitchFamily="49" charset="0"/>
              </a:rPr>
              <a:t>System.out.println("Saida Porto CF : " + saidaDePortoComFusoHorario);</a:t>
            </a:r>
          </a:p>
          <a:p>
            <a:pPr marL="358775" lvl="1">
              <a:tabLst>
                <a:tab pos="358775" algn="l"/>
              </a:tabLst>
            </a:pPr>
            <a:r>
              <a:rPr lang="pt-PT" sz="1300" b="1" smtClean="0">
                <a:solidFill>
                  <a:schemeClr val="accent5">
                    <a:lumMod val="75000"/>
                  </a:schemeClr>
                </a:solidFill>
                <a:latin typeface="Courier New" pitchFamily="49" charset="0"/>
                <a:cs typeface="Courier New" pitchFamily="49" charset="0"/>
              </a:rPr>
              <a:t>ZonedDateTime tempoNairobiSaidaPorto = 		saidaDePortoComFusoHorario.withZoneSameInstant(fusoHorarioNairobi);</a:t>
            </a:r>
          </a:p>
          <a:p>
            <a:pPr marL="358775" lvl="1">
              <a:tabLst>
                <a:tab pos="358775" algn="l"/>
              </a:tabLst>
            </a:pPr>
            <a:r>
              <a:rPr lang="pt-PT" sz="1300" b="1" smtClean="0">
                <a:solidFill>
                  <a:srgbClr val="C00000"/>
                </a:solidFill>
                <a:latin typeface="Courier New" pitchFamily="49" charset="0"/>
                <a:cs typeface="Courier New" pitchFamily="49" charset="0"/>
              </a:rPr>
              <a:t>System.out.println("Tempo Nairobi na Saida do Porto : " + tempoNairobiSaidaPorto);</a:t>
            </a:r>
          </a:p>
          <a:p>
            <a:pPr marL="358775" lvl="1">
              <a:tabLst>
                <a:tab pos="358775" algn="l"/>
              </a:tabLst>
            </a:pPr>
            <a:r>
              <a:rPr lang="pt-PT" sz="1300" smtClean="0">
                <a:latin typeface="Courier New" pitchFamily="49" charset="0"/>
                <a:cs typeface="Courier New" pitchFamily="49" charset="0"/>
              </a:rPr>
              <a:t>                 </a:t>
            </a:r>
          </a:p>
          <a:p>
            <a:pPr marL="358775" lvl="1">
              <a:tabLst>
                <a:tab pos="358775" algn="l"/>
              </a:tabLst>
            </a:pPr>
            <a:r>
              <a:rPr lang="pt-PT" sz="1300" b="1" smtClean="0">
                <a:solidFill>
                  <a:schemeClr val="accent5">
                    <a:lumMod val="75000"/>
                  </a:schemeClr>
                </a:solidFill>
                <a:latin typeface="Courier New" pitchFamily="49" charset="0"/>
                <a:cs typeface="Courier New" pitchFamily="49" charset="0"/>
              </a:rPr>
              <a:t>ZonedDateTime chegadaNairobiComFusoHorario = 	ZonedDateTime.of(chegadaNairobiSemFusoHorario, fusoHorarioNairobi);</a:t>
            </a:r>
          </a:p>
          <a:p>
            <a:pPr marL="358775" lvl="1">
              <a:tabLst>
                <a:tab pos="358775" algn="l"/>
              </a:tabLst>
            </a:pPr>
            <a:r>
              <a:rPr lang="pt-PT" sz="1300" b="1" smtClean="0">
                <a:solidFill>
                  <a:srgbClr val="C00000"/>
                </a:solidFill>
                <a:latin typeface="Courier New" pitchFamily="49" charset="0"/>
                <a:cs typeface="Courier New" pitchFamily="49" charset="0"/>
              </a:rPr>
              <a:t>System.out.println("Chegada a Nairobi : " + chegadaNairobiComFusoHorario);</a:t>
            </a:r>
          </a:p>
          <a:p>
            <a:pPr marL="358775" lvl="1">
              <a:tabLst>
                <a:tab pos="358775" algn="l"/>
              </a:tabLst>
            </a:pPr>
            <a:endParaRPr lang="pt-PT" sz="1300" b="1" smtClean="0">
              <a:solidFill>
                <a:schemeClr val="accent6">
                  <a:lumMod val="75000"/>
                </a:schemeClr>
              </a:solidFill>
              <a:latin typeface="Courier New" pitchFamily="49" charset="0"/>
              <a:cs typeface="Courier New" pitchFamily="49" charset="0"/>
            </a:endParaRPr>
          </a:p>
          <a:p>
            <a:pPr marL="358775" lvl="1">
              <a:tabLst>
                <a:tab pos="358775" algn="l"/>
              </a:tabLst>
            </a:pPr>
            <a:r>
              <a:rPr lang="pt-PT" sz="1300" b="1" smtClean="0">
                <a:solidFill>
                  <a:schemeClr val="accent6">
                    <a:lumMod val="75000"/>
                  </a:schemeClr>
                </a:solidFill>
                <a:latin typeface="Courier New" pitchFamily="49" charset="0"/>
                <a:cs typeface="Courier New" pitchFamily="49" charset="0"/>
              </a:rPr>
              <a:t>Saida Porto CF : 2017-10-04T22:30+01:00[Portugal]</a:t>
            </a:r>
          </a:p>
          <a:p>
            <a:pPr marL="358775" lvl="1">
              <a:tabLst>
                <a:tab pos="358775" algn="l"/>
              </a:tabLst>
            </a:pPr>
            <a:r>
              <a:rPr lang="pt-PT" sz="1300" b="1" smtClean="0">
                <a:solidFill>
                  <a:schemeClr val="accent6">
                    <a:lumMod val="75000"/>
                  </a:schemeClr>
                </a:solidFill>
                <a:latin typeface="Courier New" pitchFamily="49" charset="0"/>
                <a:cs typeface="Courier New" pitchFamily="49" charset="0"/>
              </a:rPr>
              <a:t>Tempo Nairobi na Saida do Porto : 2017-10-05T00:30+03:00[Africa/Nairobi]</a:t>
            </a:r>
          </a:p>
          <a:p>
            <a:pPr marL="358775" lvl="1">
              <a:tabLst>
                <a:tab pos="358775" algn="l"/>
              </a:tabLst>
            </a:pPr>
            <a:r>
              <a:rPr lang="pt-PT" sz="1300" b="1" smtClean="0">
                <a:solidFill>
                  <a:schemeClr val="accent6">
                    <a:lumMod val="75000"/>
                  </a:schemeClr>
                </a:solidFill>
                <a:latin typeface="Courier New" pitchFamily="49" charset="0"/>
                <a:cs typeface="Courier New" pitchFamily="49" charset="0"/>
              </a:rPr>
              <a:t>Chegada a Nairobi : 2017-10-05T10:10+03:00[Africa/Nairobi]</a:t>
            </a:r>
          </a:p>
          <a:p>
            <a:pPr marL="358775" lvl="1">
              <a:tabLst>
                <a:tab pos="358775" algn="l"/>
              </a:tabLst>
            </a:pPr>
            <a:r>
              <a:rPr lang="pt-PT" sz="1200" b="1" smtClean="0">
                <a:solidFill>
                  <a:schemeClr val="accent6">
                    <a:lumMod val="75000"/>
                  </a:schemeClr>
                </a:solidFill>
                <a:latin typeface="Courier New" pitchFamily="49" charset="0"/>
                <a:cs typeface="Courier New" pitchFamily="49" charset="0"/>
              </a:rPr>
              <a:t> </a:t>
            </a:r>
          </a:p>
          <a:p>
            <a:pPr marL="358775" lvl="1">
              <a:tabLst>
                <a:tab pos="358775" algn="l"/>
              </a:tabLst>
            </a:pPr>
            <a:r>
              <a:rPr lang="pt-PT" sz="1200" smtClean="0">
                <a:latin typeface="Courier New" pitchFamily="49" charset="0"/>
                <a:cs typeface="Courier New" pitchFamily="49" charset="0"/>
              </a:rPr>
              <a:t>        </a:t>
            </a:r>
          </a:p>
        </p:txBody>
      </p:sp>
      <p:sp>
        <p:nvSpPr>
          <p:cNvPr id="13" name="CaixaDeTexto 12"/>
          <p:cNvSpPr txBox="1"/>
          <p:nvPr/>
        </p:nvSpPr>
        <p:spPr>
          <a:xfrm>
            <a:off x="4214810" y="357166"/>
            <a:ext cx="4714908" cy="369332"/>
          </a:xfrm>
          <a:prstGeom prst="rect">
            <a:avLst/>
          </a:prstGeom>
          <a:noFill/>
        </p:spPr>
        <p:txBody>
          <a:bodyPr wrap="square" rtlCol="0">
            <a:spAutoFit/>
          </a:bodyPr>
          <a:lstStyle/>
          <a:p>
            <a:r>
              <a:rPr lang="pt-PT" b="1" smtClean="0">
                <a:solidFill>
                  <a:srgbClr val="0070C0"/>
                </a:solidFill>
                <a:latin typeface="Arial Rounded MT Bold" pitchFamily="34" charset="0"/>
              </a:rPr>
              <a:t>ZoneId , ZonedDateTime e ZoneOffset</a:t>
            </a:r>
            <a:endParaRPr lang="pt-PT" b="1">
              <a:solidFill>
                <a:srgbClr val="0070C0"/>
              </a:solidFill>
              <a:latin typeface="Arial Rounded MT Bold"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10" name="CaixaDeTexto 9"/>
          <p:cNvSpPr txBox="1"/>
          <p:nvPr/>
        </p:nvSpPr>
        <p:spPr>
          <a:xfrm>
            <a:off x="285720" y="1285860"/>
            <a:ext cx="8643998" cy="923330"/>
          </a:xfrm>
          <a:prstGeom prst="rect">
            <a:avLst/>
          </a:prstGeom>
          <a:noFill/>
        </p:spPr>
        <p:txBody>
          <a:bodyPr wrap="square" rtlCol="0">
            <a:spAutoFit/>
          </a:bodyPr>
          <a:lstStyle/>
          <a:p>
            <a:endParaRPr lang="pt-PT" smtClean="0"/>
          </a:p>
          <a:p>
            <a:r>
              <a:rPr lang="pt-PT" smtClean="0"/>
              <a:t> </a:t>
            </a:r>
          </a:p>
          <a:p>
            <a:endParaRPr lang="pt-PT"/>
          </a:p>
        </p:txBody>
      </p:sp>
      <p:sp>
        <p:nvSpPr>
          <p:cNvPr id="14" name="CaixaDeTexto 13"/>
          <p:cNvSpPr txBox="1"/>
          <p:nvPr/>
        </p:nvSpPr>
        <p:spPr>
          <a:xfrm>
            <a:off x="395536" y="1628800"/>
            <a:ext cx="8501122" cy="2677656"/>
          </a:xfrm>
          <a:prstGeom prst="rect">
            <a:avLst/>
          </a:prstGeom>
          <a:noFill/>
        </p:spPr>
        <p:txBody>
          <a:bodyPr wrap="square" rtlCol="0">
            <a:spAutoFit/>
          </a:bodyPr>
          <a:lstStyle/>
          <a:p>
            <a:pPr marL="358775" lvl="1">
              <a:tabLst>
                <a:tab pos="358775" algn="l"/>
              </a:tabLst>
            </a:pPr>
            <a:r>
              <a:rPr lang="pt-PT" sz="1400" b="1" smtClean="0">
                <a:solidFill>
                  <a:srgbClr val="0070C0"/>
                </a:solidFill>
                <a:latin typeface="Courier New" pitchFamily="49" charset="0"/>
                <a:cs typeface="Courier New" pitchFamily="49" charset="0"/>
              </a:rPr>
              <a:t>Duration duracaoDoVoo = </a:t>
            </a:r>
          </a:p>
          <a:p>
            <a:pPr marL="358775" lvl="1">
              <a:tabLst>
                <a:tab pos="358775" algn="l"/>
              </a:tabLst>
            </a:pPr>
            <a:r>
              <a:rPr lang="pt-PT" sz="1400" b="1" smtClean="0">
                <a:solidFill>
                  <a:srgbClr val="0070C0"/>
                </a:solidFill>
                <a:latin typeface="Courier New" pitchFamily="49" charset="0"/>
                <a:cs typeface="Courier New" pitchFamily="49" charset="0"/>
              </a:rPr>
              <a:t>        Duration.between(saidaDePortoComFusoHorario, chegadaNairobiComFusoHorario);</a:t>
            </a:r>
          </a:p>
          <a:p>
            <a:pPr marL="358775" lvl="1">
              <a:tabLst>
                <a:tab pos="358775" algn="l"/>
              </a:tabLst>
            </a:pPr>
            <a:r>
              <a:rPr lang="pt-PT" sz="1400" b="1" smtClean="0">
                <a:solidFill>
                  <a:srgbClr val="C00000"/>
                </a:solidFill>
                <a:latin typeface="Courier New" pitchFamily="49" charset="0"/>
                <a:cs typeface="Courier New" pitchFamily="49" charset="0"/>
              </a:rPr>
              <a:t>System.out.println("Duração do Voo CF : " + duracaoDoVoo); </a:t>
            </a:r>
          </a:p>
          <a:p>
            <a:pPr marL="358775" lvl="1">
              <a:tabLst>
                <a:tab pos="358775" algn="l"/>
              </a:tabLst>
            </a:pPr>
            <a:r>
              <a:rPr lang="pt-PT" sz="1400" b="1" smtClean="0">
                <a:solidFill>
                  <a:schemeClr val="accent6">
                    <a:lumMod val="75000"/>
                  </a:schemeClr>
                </a:solidFill>
                <a:latin typeface="Courier New" pitchFamily="49" charset="0"/>
                <a:cs typeface="Courier New" pitchFamily="49" charset="0"/>
              </a:rPr>
              <a:t>Duração do Voo : PT9H40M</a:t>
            </a:r>
          </a:p>
          <a:p>
            <a:pPr marL="358775" lvl="1">
              <a:tabLst>
                <a:tab pos="358775" algn="l"/>
              </a:tabLst>
            </a:pPr>
            <a:r>
              <a:rPr lang="pt-PT" sz="1400" smtClean="0">
                <a:latin typeface="Courier New" pitchFamily="49" charset="0"/>
                <a:cs typeface="Courier New" pitchFamily="49" charset="0"/>
              </a:rPr>
              <a:t>      </a:t>
            </a:r>
          </a:p>
          <a:p>
            <a:pPr marL="358775" lvl="1">
              <a:tabLst>
                <a:tab pos="358775" algn="l"/>
              </a:tabLst>
            </a:pPr>
            <a:r>
              <a:rPr lang="pt-PT" sz="1400" b="1" smtClean="0">
                <a:latin typeface="Courier New" pitchFamily="49" charset="0"/>
                <a:cs typeface="Courier New" pitchFamily="49" charset="0"/>
              </a:rPr>
              <a:t>// solução incorrecta</a:t>
            </a:r>
          </a:p>
          <a:p>
            <a:pPr marL="358775" lvl="1">
              <a:tabLst>
                <a:tab pos="358775" algn="l"/>
              </a:tabLst>
            </a:pPr>
            <a:r>
              <a:rPr lang="pt-PT" sz="1400" smtClean="0">
                <a:latin typeface="Courier New" pitchFamily="49" charset="0"/>
                <a:cs typeface="Courier New" pitchFamily="49" charset="0"/>
              </a:rPr>
              <a:t>Duration duracaoDoVoo2 = </a:t>
            </a:r>
          </a:p>
          <a:p>
            <a:pPr marL="358775" lvl="1">
              <a:tabLst>
                <a:tab pos="358775" algn="l"/>
              </a:tabLst>
            </a:pPr>
            <a:r>
              <a:rPr lang="pt-PT" sz="1400" smtClean="0">
                <a:latin typeface="Courier New" pitchFamily="49" charset="0"/>
                <a:cs typeface="Courier New" pitchFamily="49" charset="0"/>
              </a:rPr>
              <a:t>      </a:t>
            </a:r>
            <a:r>
              <a:rPr lang="pt-PT" sz="1400" b="1" smtClean="0">
                <a:solidFill>
                  <a:schemeClr val="bg1">
                    <a:lumMod val="50000"/>
                  </a:schemeClr>
                </a:solidFill>
                <a:latin typeface="Courier New" pitchFamily="49" charset="0"/>
                <a:cs typeface="Courier New" pitchFamily="49" charset="0"/>
              </a:rPr>
              <a:t>Duration.between(saidaDePortoSemFusoHorario, chegadaNairobiSemFusoHorario);</a:t>
            </a:r>
          </a:p>
          <a:p>
            <a:pPr marL="358775" lvl="1">
              <a:tabLst>
                <a:tab pos="358775" algn="l"/>
              </a:tabLst>
            </a:pPr>
            <a:r>
              <a:rPr lang="pt-PT" sz="1400" b="1" smtClean="0">
                <a:solidFill>
                  <a:srgbClr val="C00000"/>
                </a:solidFill>
                <a:latin typeface="Courier New" pitchFamily="49" charset="0"/>
                <a:cs typeface="Courier New" pitchFamily="49" charset="0"/>
              </a:rPr>
              <a:t>System.out.println("Duração do Voo SF: " + duracaoDoVoo2);</a:t>
            </a:r>
          </a:p>
          <a:p>
            <a:pPr marL="358775" lvl="1">
              <a:tabLst>
                <a:tab pos="358775" algn="l"/>
              </a:tabLst>
            </a:pPr>
            <a:r>
              <a:rPr lang="pt-PT" sz="1400" b="1" smtClean="0">
                <a:latin typeface="Courier New" pitchFamily="49" charset="0"/>
                <a:cs typeface="Courier New" pitchFamily="49" charset="0"/>
              </a:rPr>
              <a:t>Duração do Voo : PT11H40M</a:t>
            </a:r>
            <a:endParaRPr lang="pt-PT" sz="1400"/>
          </a:p>
        </p:txBody>
      </p:sp>
      <p:sp>
        <p:nvSpPr>
          <p:cNvPr id="17" name="CaixaDeTexto 16"/>
          <p:cNvSpPr txBox="1"/>
          <p:nvPr/>
        </p:nvSpPr>
        <p:spPr>
          <a:xfrm>
            <a:off x="571472" y="1142984"/>
            <a:ext cx="1681101" cy="338554"/>
          </a:xfrm>
          <a:prstGeom prst="rect">
            <a:avLst/>
          </a:prstGeom>
          <a:noFill/>
        </p:spPr>
        <p:txBody>
          <a:bodyPr wrap="none" rtlCol="0">
            <a:spAutoFit/>
          </a:bodyPr>
          <a:lstStyle/>
          <a:p>
            <a:r>
              <a:rPr lang="pt-PT" sz="1600" b="1" smtClean="0">
                <a:solidFill>
                  <a:srgbClr val="C00000"/>
                </a:solidFill>
              </a:rPr>
              <a:t>Duração do Voo ?</a:t>
            </a:r>
            <a:endParaRPr lang="pt-PT"/>
          </a:p>
        </p:txBody>
      </p:sp>
      <p:sp>
        <p:nvSpPr>
          <p:cNvPr id="19" name="CaixaDeTexto 18"/>
          <p:cNvSpPr txBox="1"/>
          <p:nvPr/>
        </p:nvSpPr>
        <p:spPr>
          <a:xfrm>
            <a:off x="4214810" y="357166"/>
            <a:ext cx="4714908" cy="369332"/>
          </a:xfrm>
          <a:prstGeom prst="rect">
            <a:avLst/>
          </a:prstGeom>
          <a:noFill/>
        </p:spPr>
        <p:txBody>
          <a:bodyPr wrap="square" rtlCol="0">
            <a:spAutoFit/>
          </a:bodyPr>
          <a:lstStyle/>
          <a:p>
            <a:r>
              <a:rPr lang="pt-PT" b="1" smtClean="0">
                <a:solidFill>
                  <a:srgbClr val="0070C0"/>
                </a:solidFill>
                <a:latin typeface="Arial Rounded MT Bold" pitchFamily="34" charset="0"/>
              </a:rPr>
              <a:t>ZoneId , ZonedDateTime e ZoneOffset</a:t>
            </a:r>
            <a:endParaRPr lang="pt-PT" b="1">
              <a:solidFill>
                <a:srgbClr val="0070C0"/>
              </a:solidFill>
              <a:latin typeface="Arial Rounded MT Bold"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10" name="CaixaDeTexto 9"/>
          <p:cNvSpPr txBox="1"/>
          <p:nvPr/>
        </p:nvSpPr>
        <p:spPr>
          <a:xfrm>
            <a:off x="285720" y="1285860"/>
            <a:ext cx="8643998" cy="923330"/>
          </a:xfrm>
          <a:prstGeom prst="rect">
            <a:avLst/>
          </a:prstGeom>
          <a:noFill/>
        </p:spPr>
        <p:txBody>
          <a:bodyPr wrap="square" rtlCol="0">
            <a:spAutoFit/>
          </a:bodyPr>
          <a:lstStyle/>
          <a:p>
            <a:endParaRPr lang="pt-PT" smtClean="0"/>
          </a:p>
          <a:p>
            <a:r>
              <a:rPr lang="pt-PT" smtClean="0"/>
              <a:t> </a:t>
            </a:r>
          </a:p>
          <a:p>
            <a:endParaRPr lang="pt-PT"/>
          </a:p>
        </p:txBody>
      </p:sp>
      <p:pic>
        <p:nvPicPr>
          <p:cNvPr id="13" name="Imagem 12" descr="HORARIO_INVERNO.jpg"/>
          <p:cNvPicPr>
            <a:picLocks noChangeAspect="1"/>
          </p:cNvPicPr>
          <p:nvPr/>
        </p:nvPicPr>
        <p:blipFill>
          <a:blip r:embed="rId4" cstate="print"/>
          <a:stretch>
            <a:fillRect/>
          </a:stretch>
        </p:blipFill>
        <p:spPr>
          <a:xfrm>
            <a:off x="714348" y="1714488"/>
            <a:ext cx="7072362" cy="1853921"/>
          </a:xfrm>
          <a:prstGeom prst="rect">
            <a:avLst/>
          </a:prstGeom>
        </p:spPr>
      </p:pic>
      <p:sp>
        <p:nvSpPr>
          <p:cNvPr id="14" name="CaixaDeTexto 13"/>
          <p:cNvSpPr txBox="1"/>
          <p:nvPr/>
        </p:nvSpPr>
        <p:spPr>
          <a:xfrm>
            <a:off x="4214810" y="357166"/>
            <a:ext cx="4714908" cy="369332"/>
          </a:xfrm>
          <a:prstGeom prst="rect">
            <a:avLst/>
          </a:prstGeom>
          <a:noFill/>
        </p:spPr>
        <p:txBody>
          <a:bodyPr wrap="square" rtlCol="0">
            <a:spAutoFit/>
          </a:bodyPr>
          <a:lstStyle/>
          <a:p>
            <a:r>
              <a:rPr lang="pt-PT" b="1" smtClean="0">
                <a:solidFill>
                  <a:srgbClr val="0070C0"/>
                </a:solidFill>
                <a:latin typeface="Arial Rounded MT Bold" pitchFamily="34" charset="0"/>
              </a:rPr>
              <a:t>ZoneId , ZonedDateTime e ZoneOffset</a:t>
            </a:r>
            <a:endParaRPr lang="pt-PT" b="1">
              <a:solidFill>
                <a:srgbClr val="0070C0"/>
              </a:solidFill>
              <a:latin typeface="Arial Rounded MT Bold" pitchFamily="34" charset="0"/>
            </a:endParaRPr>
          </a:p>
        </p:txBody>
      </p:sp>
      <p:sp>
        <p:nvSpPr>
          <p:cNvPr id="17" name="CaixaDeTexto 16"/>
          <p:cNvSpPr txBox="1"/>
          <p:nvPr/>
        </p:nvSpPr>
        <p:spPr>
          <a:xfrm>
            <a:off x="500034" y="1071546"/>
            <a:ext cx="7215238" cy="646331"/>
          </a:xfrm>
          <a:prstGeom prst="rect">
            <a:avLst/>
          </a:prstGeom>
          <a:noFill/>
        </p:spPr>
        <p:txBody>
          <a:bodyPr wrap="square" rtlCol="0">
            <a:spAutoFit/>
          </a:bodyPr>
          <a:lstStyle/>
          <a:p>
            <a:pPr algn="ctr"/>
            <a:r>
              <a:rPr lang="pt-PT" b="1" smtClean="0">
                <a:solidFill>
                  <a:srgbClr val="C00000"/>
                </a:solidFill>
              </a:rPr>
              <a:t>Verificar a correcção e o que se passa com a ZonedDateTime no Continente e nos Açores (-1H00), Zone Id = “Atlantic/Azores”</a:t>
            </a:r>
            <a:endParaRPr lang="pt-PT" b="1">
              <a:solidFill>
                <a:srgbClr val="C00000"/>
              </a:solidFill>
            </a:endParaRPr>
          </a:p>
        </p:txBody>
      </p:sp>
      <p:pic>
        <p:nvPicPr>
          <p:cNvPr id="19" name="Imagem 18" descr="DST1.jpg"/>
          <p:cNvPicPr>
            <a:picLocks noChangeAspect="1"/>
          </p:cNvPicPr>
          <p:nvPr/>
        </p:nvPicPr>
        <p:blipFill>
          <a:blip r:embed="rId5" cstate="print"/>
          <a:stretch>
            <a:fillRect/>
          </a:stretch>
        </p:blipFill>
        <p:spPr>
          <a:xfrm>
            <a:off x="428596" y="3786190"/>
            <a:ext cx="8280314" cy="642942"/>
          </a:xfrm>
          <a:prstGeom prst="rect">
            <a:avLst/>
          </a:prstGeom>
        </p:spPr>
      </p:pic>
      <p:pic>
        <p:nvPicPr>
          <p:cNvPr id="20" name="Imagem 19" descr="HORAS_VERAO.jpg"/>
          <p:cNvPicPr>
            <a:picLocks noChangeAspect="1"/>
          </p:cNvPicPr>
          <p:nvPr/>
        </p:nvPicPr>
        <p:blipFill>
          <a:blip r:embed="rId6" cstate="print"/>
          <a:stretch>
            <a:fillRect/>
          </a:stretch>
        </p:blipFill>
        <p:spPr>
          <a:xfrm>
            <a:off x="300728" y="4643446"/>
            <a:ext cx="8700428" cy="1500198"/>
          </a:xfrm>
          <a:prstGeom prst="rect">
            <a:avLst/>
          </a:prstGeom>
        </p:spPr>
      </p:pic>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pic>
        <p:nvPicPr>
          <p:cNvPr id="20" name="Imagem 19" descr="API_TIME1.jpg"/>
          <p:cNvPicPr>
            <a:picLocks noChangeAspect="1"/>
          </p:cNvPicPr>
          <p:nvPr/>
        </p:nvPicPr>
        <p:blipFill>
          <a:blip r:embed="rId4" cstate="print"/>
          <a:stretch>
            <a:fillRect/>
          </a:stretch>
        </p:blipFill>
        <p:spPr>
          <a:xfrm>
            <a:off x="857224" y="1214422"/>
            <a:ext cx="7372644" cy="5026505"/>
          </a:xfrm>
          <a:prstGeom prst="rect">
            <a:avLst/>
          </a:prstGeom>
        </p:spPr>
      </p:pic>
      <p:sp>
        <p:nvSpPr>
          <p:cNvPr id="22" name="Rectângulo 21"/>
          <p:cNvSpPr/>
          <p:nvPr/>
        </p:nvSpPr>
        <p:spPr>
          <a:xfrm>
            <a:off x="714348" y="1142984"/>
            <a:ext cx="3357586" cy="78581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CaixaDeTexto 22"/>
          <p:cNvSpPr txBox="1"/>
          <p:nvPr/>
        </p:nvSpPr>
        <p:spPr>
          <a:xfrm>
            <a:off x="4643438" y="357166"/>
            <a:ext cx="3714776" cy="369332"/>
          </a:xfrm>
          <a:prstGeom prst="rect">
            <a:avLst/>
          </a:prstGeom>
          <a:noFill/>
        </p:spPr>
        <p:txBody>
          <a:bodyPr wrap="square" rtlCol="0">
            <a:spAutoFit/>
          </a:bodyPr>
          <a:lstStyle/>
          <a:p>
            <a:r>
              <a:rPr lang="pt-PT" b="1" smtClean="0">
                <a:solidFill>
                  <a:srgbClr val="0070C0"/>
                </a:solidFill>
                <a:latin typeface="Arial Rounded MT Bold" pitchFamily="34" charset="0"/>
              </a:rPr>
              <a:t>Temporal Adjusters</a:t>
            </a:r>
            <a:endParaRPr lang="pt-PT">
              <a:solidFill>
                <a:srgbClr val="0070C0"/>
              </a:solidFill>
            </a:endParaRP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21" name="CaixaDeTexto 20"/>
          <p:cNvSpPr txBox="1"/>
          <p:nvPr/>
        </p:nvSpPr>
        <p:spPr>
          <a:xfrm>
            <a:off x="4143372" y="285728"/>
            <a:ext cx="3857652" cy="369332"/>
          </a:xfrm>
          <a:prstGeom prst="rect">
            <a:avLst/>
          </a:prstGeom>
          <a:noFill/>
        </p:spPr>
        <p:txBody>
          <a:bodyPr wrap="square" rtlCol="0">
            <a:spAutoFit/>
          </a:bodyPr>
          <a:lstStyle/>
          <a:p>
            <a:r>
              <a:rPr lang="pt-PT" b="1" smtClean="0">
                <a:solidFill>
                  <a:srgbClr val="0070C0"/>
                </a:solidFill>
                <a:latin typeface="Arial Rounded MT Bold" pitchFamily="34" charset="0"/>
              </a:rPr>
              <a:t>FLASHBACK DA PARTE I</a:t>
            </a:r>
            <a:endParaRPr lang="pt-PT" b="1">
              <a:solidFill>
                <a:srgbClr val="0070C0"/>
              </a:solidFill>
              <a:latin typeface="Arial Rounded MT Bold" pitchFamily="34" charset="0"/>
            </a:endParaRPr>
          </a:p>
        </p:txBody>
      </p:sp>
      <p:sp>
        <p:nvSpPr>
          <p:cNvPr id="9" name="Rectângulo 8"/>
          <p:cNvSpPr/>
          <p:nvPr/>
        </p:nvSpPr>
        <p:spPr>
          <a:xfrm>
            <a:off x="323528" y="1268760"/>
            <a:ext cx="2520280" cy="36004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pt-PT" sz="1600" smtClean="0">
                <a:solidFill>
                  <a:schemeClr val="accent6">
                    <a:lumMod val="40000"/>
                    <a:lumOff val="60000"/>
                  </a:schemeClr>
                </a:solidFill>
              </a:rPr>
              <a:t>  </a:t>
            </a:r>
            <a:r>
              <a:rPr lang="pt-PT" sz="1600" b="1" smtClean="0">
                <a:solidFill>
                  <a:schemeClr val="tx1"/>
                </a:solidFill>
              </a:rPr>
              <a:t>ChronoUnit</a:t>
            </a:r>
            <a:endParaRPr lang="pt-PT" sz="1600" b="1">
              <a:solidFill>
                <a:schemeClr val="tx1"/>
              </a:solidFill>
            </a:endParaRPr>
          </a:p>
        </p:txBody>
      </p:sp>
      <p:sp>
        <p:nvSpPr>
          <p:cNvPr id="10" name="Rectângulo 9"/>
          <p:cNvSpPr/>
          <p:nvPr/>
        </p:nvSpPr>
        <p:spPr>
          <a:xfrm>
            <a:off x="755576" y="1700808"/>
            <a:ext cx="2664296" cy="36004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t-PT" sz="1600" smtClean="0"/>
              <a:t>NANOS</a:t>
            </a:r>
            <a:endParaRPr lang="pt-PT" sz="1600"/>
          </a:p>
        </p:txBody>
      </p:sp>
      <p:sp>
        <p:nvSpPr>
          <p:cNvPr id="11" name="Rectângulo 10"/>
          <p:cNvSpPr/>
          <p:nvPr/>
        </p:nvSpPr>
        <p:spPr>
          <a:xfrm>
            <a:off x="755576" y="2132856"/>
            <a:ext cx="2664296" cy="36004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t-PT" sz="1600" smtClean="0"/>
              <a:t>MILLIS</a:t>
            </a:r>
            <a:endParaRPr lang="pt-PT" sz="1600"/>
          </a:p>
        </p:txBody>
      </p:sp>
      <p:sp>
        <p:nvSpPr>
          <p:cNvPr id="12" name="Rectângulo 11"/>
          <p:cNvSpPr/>
          <p:nvPr/>
        </p:nvSpPr>
        <p:spPr>
          <a:xfrm>
            <a:off x="755576" y="2564904"/>
            <a:ext cx="2664296" cy="36004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t-PT" sz="1600" smtClean="0"/>
              <a:t>SECONDS</a:t>
            </a:r>
            <a:endParaRPr lang="pt-PT" sz="1600"/>
          </a:p>
        </p:txBody>
      </p:sp>
      <p:sp>
        <p:nvSpPr>
          <p:cNvPr id="13" name="Rectângulo 12"/>
          <p:cNvSpPr/>
          <p:nvPr/>
        </p:nvSpPr>
        <p:spPr>
          <a:xfrm>
            <a:off x="755576" y="2996952"/>
            <a:ext cx="2664296" cy="36004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t-PT" sz="1600" smtClean="0"/>
              <a:t>…</a:t>
            </a:r>
            <a:endParaRPr lang="pt-PT" sz="1600"/>
          </a:p>
        </p:txBody>
      </p:sp>
      <p:sp>
        <p:nvSpPr>
          <p:cNvPr id="14" name="Rectângulo 13"/>
          <p:cNvSpPr/>
          <p:nvPr/>
        </p:nvSpPr>
        <p:spPr>
          <a:xfrm>
            <a:off x="755576" y="3429000"/>
            <a:ext cx="2664296" cy="36004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t-PT" sz="1600" smtClean="0"/>
              <a:t>DAYS</a:t>
            </a:r>
            <a:endParaRPr lang="pt-PT" sz="1600"/>
          </a:p>
        </p:txBody>
      </p:sp>
      <p:sp>
        <p:nvSpPr>
          <p:cNvPr id="17" name="Rectângulo 16"/>
          <p:cNvSpPr/>
          <p:nvPr/>
        </p:nvSpPr>
        <p:spPr>
          <a:xfrm>
            <a:off x="755576" y="3861048"/>
            <a:ext cx="2664296" cy="36004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t-PT" sz="1600" smtClean="0"/>
              <a:t>…</a:t>
            </a:r>
            <a:endParaRPr lang="pt-PT" sz="1600"/>
          </a:p>
        </p:txBody>
      </p:sp>
      <p:sp>
        <p:nvSpPr>
          <p:cNvPr id="18" name="Rectângulo 17"/>
          <p:cNvSpPr/>
          <p:nvPr/>
        </p:nvSpPr>
        <p:spPr>
          <a:xfrm>
            <a:off x="755576" y="4293096"/>
            <a:ext cx="2664296" cy="36004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t-PT" sz="1600" smtClean="0"/>
              <a:t>CENTURIES</a:t>
            </a:r>
            <a:endParaRPr lang="pt-PT" sz="1600"/>
          </a:p>
        </p:txBody>
      </p:sp>
      <p:sp>
        <p:nvSpPr>
          <p:cNvPr id="19" name="Rectângulo 18"/>
          <p:cNvSpPr/>
          <p:nvPr/>
        </p:nvSpPr>
        <p:spPr>
          <a:xfrm>
            <a:off x="755576" y="4725144"/>
            <a:ext cx="2664296" cy="36004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pt-PT" sz="1600" smtClean="0"/>
              <a:t>…</a:t>
            </a:r>
            <a:endParaRPr lang="pt-PT" sz="1600"/>
          </a:p>
        </p:txBody>
      </p:sp>
      <p:sp>
        <p:nvSpPr>
          <p:cNvPr id="20" name="Rectângulo 19"/>
          <p:cNvSpPr/>
          <p:nvPr/>
        </p:nvSpPr>
        <p:spPr>
          <a:xfrm>
            <a:off x="5076056" y="1268760"/>
            <a:ext cx="2520280" cy="36004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pt-PT" sz="1600" smtClean="0">
                <a:solidFill>
                  <a:schemeClr val="accent6">
                    <a:lumMod val="40000"/>
                    <a:lumOff val="60000"/>
                  </a:schemeClr>
                </a:solidFill>
              </a:rPr>
              <a:t>  </a:t>
            </a:r>
            <a:r>
              <a:rPr lang="pt-PT" sz="1600" b="1" smtClean="0">
                <a:solidFill>
                  <a:schemeClr val="tx1"/>
                </a:solidFill>
              </a:rPr>
              <a:t>ChronoField</a:t>
            </a:r>
            <a:endParaRPr lang="pt-PT" sz="1600" b="1">
              <a:solidFill>
                <a:schemeClr val="tx1"/>
              </a:solidFill>
            </a:endParaRPr>
          </a:p>
        </p:txBody>
      </p:sp>
      <p:sp>
        <p:nvSpPr>
          <p:cNvPr id="22" name="Rectângulo 21"/>
          <p:cNvSpPr/>
          <p:nvPr/>
        </p:nvSpPr>
        <p:spPr>
          <a:xfrm>
            <a:off x="5508104" y="1700808"/>
            <a:ext cx="2664296" cy="36004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pt-PT" sz="1600" smtClean="0"/>
              <a:t>ALIGNED_DAY_OF_WEEK</a:t>
            </a:r>
            <a:endParaRPr lang="pt-PT" sz="1600"/>
          </a:p>
        </p:txBody>
      </p:sp>
      <p:sp>
        <p:nvSpPr>
          <p:cNvPr id="23" name="Rectângulo 22"/>
          <p:cNvSpPr/>
          <p:nvPr/>
        </p:nvSpPr>
        <p:spPr>
          <a:xfrm>
            <a:off x="5508104" y="2132856"/>
            <a:ext cx="2664296" cy="36004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pt-PT" sz="1600" smtClean="0"/>
              <a:t>DAY_OF_MONTH</a:t>
            </a:r>
            <a:endParaRPr lang="pt-PT" sz="1600"/>
          </a:p>
        </p:txBody>
      </p:sp>
      <p:sp>
        <p:nvSpPr>
          <p:cNvPr id="24" name="Rectângulo 23"/>
          <p:cNvSpPr/>
          <p:nvPr/>
        </p:nvSpPr>
        <p:spPr>
          <a:xfrm>
            <a:off x="5508104" y="2564904"/>
            <a:ext cx="2664296" cy="36004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pt-PT" sz="1600" smtClean="0"/>
              <a:t>DAY_OF_WEEK</a:t>
            </a:r>
            <a:endParaRPr lang="pt-PT" sz="1600"/>
          </a:p>
        </p:txBody>
      </p:sp>
      <p:sp>
        <p:nvSpPr>
          <p:cNvPr id="25" name="Rectângulo 24"/>
          <p:cNvSpPr/>
          <p:nvPr/>
        </p:nvSpPr>
        <p:spPr>
          <a:xfrm>
            <a:off x="5508104" y="2996952"/>
            <a:ext cx="2664296" cy="36004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pt-PT" sz="1600" smtClean="0"/>
              <a:t>WEEK</a:t>
            </a:r>
            <a:endParaRPr lang="pt-PT" sz="1600"/>
          </a:p>
        </p:txBody>
      </p:sp>
      <p:sp>
        <p:nvSpPr>
          <p:cNvPr id="26" name="Rectângulo 25"/>
          <p:cNvSpPr/>
          <p:nvPr/>
        </p:nvSpPr>
        <p:spPr>
          <a:xfrm>
            <a:off x="5508104" y="3429000"/>
            <a:ext cx="2664296" cy="36004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pt-PT" sz="1600" smtClean="0"/>
              <a:t>MICRO_OF_DAY</a:t>
            </a:r>
            <a:endParaRPr lang="pt-PT" sz="1600"/>
          </a:p>
        </p:txBody>
      </p:sp>
      <p:sp>
        <p:nvSpPr>
          <p:cNvPr id="27" name="Rectângulo 26"/>
          <p:cNvSpPr/>
          <p:nvPr/>
        </p:nvSpPr>
        <p:spPr>
          <a:xfrm>
            <a:off x="5508104" y="3861048"/>
            <a:ext cx="2664296" cy="36004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pt-PT" sz="1600" smtClean="0"/>
              <a:t>…</a:t>
            </a:r>
            <a:endParaRPr lang="pt-PT" sz="1600"/>
          </a:p>
        </p:txBody>
      </p:sp>
      <p:sp>
        <p:nvSpPr>
          <p:cNvPr id="28" name="Rectângulo 27"/>
          <p:cNvSpPr/>
          <p:nvPr/>
        </p:nvSpPr>
        <p:spPr>
          <a:xfrm>
            <a:off x="5508104" y="4293096"/>
            <a:ext cx="2664296" cy="36004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pt-PT" sz="1600" smtClean="0"/>
              <a:t>OFFSET_SECONDS</a:t>
            </a:r>
            <a:endParaRPr lang="pt-PT" sz="1600"/>
          </a:p>
        </p:txBody>
      </p:sp>
      <p:sp>
        <p:nvSpPr>
          <p:cNvPr id="29" name="Rectângulo 28"/>
          <p:cNvSpPr/>
          <p:nvPr/>
        </p:nvSpPr>
        <p:spPr>
          <a:xfrm>
            <a:off x="5508104" y="4725144"/>
            <a:ext cx="2664296" cy="36004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pt-PT" sz="1600" smtClean="0"/>
              <a:t>…</a:t>
            </a:r>
            <a:endParaRPr lang="pt-PT" sz="1600"/>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20" name="CaixaDeTexto 19"/>
          <p:cNvSpPr txBox="1"/>
          <p:nvPr/>
        </p:nvSpPr>
        <p:spPr>
          <a:xfrm>
            <a:off x="500002" y="1214422"/>
            <a:ext cx="8429716" cy="923330"/>
          </a:xfrm>
          <a:prstGeom prst="rect">
            <a:avLst/>
          </a:prstGeom>
          <a:noFill/>
        </p:spPr>
        <p:txBody>
          <a:bodyPr wrap="square" rtlCol="0">
            <a:spAutoFit/>
          </a:bodyPr>
          <a:lstStyle/>
          <a:p>
            <a:r>
              <a:rPr lang="en-US" smtClean="0"/>
              <a:t/>
            </a:r>
            <a:br>
              <a:rPr lang="en-US" smtClean="0"/>
            </a:br>
            <a:endParaRPr lang="en-US" smtClean="0"/>
          </a:p>
          <a:p>
            <a:endParaRPr lang="pt-PT"/>
          </a:p>
        </p:txBody>
      </p:sp>
      <p:sp>
        <p:nvSpPr>
          <p:cNvPr id="9" name="CaixaDeTexto 8"/>
          <p:cNvSpPr txBox="1"/>
          <p:nvPr/>
        </p:nvSpPr>
        <p:spPr>
          <a:xfrm>
            <a:off x="4643438" y="357166"/>
            <a:ext cx="3714776" cy="369332"/>
          </a:xfrm>
          <a:prstGeom prst="rect">
            <a:avLst/>
          </a:prstGeom>
          <a:noFill/>
        </p:spPr>
        <p:txBody>
          <a:bodyPr wrap="square" rtlCol="0">
            <a:spAutoFit/>
          </a:bodyPr>
          <a:lstStyle/>
          <a:p>
            <a:r>
              <a:rPr lang="pt-PT" b="1" smtClean="0">
                <a:solidFill>
                  <a:srgbClr val="0070C0"/>
                </a:solidFill>
                <a:latin typeface="Arial Rounded MT Bold" pitchFamily="34" charset="0"/>
              </a:rPr>
              <a:t>Temporal Adjusters</a:t>
            </a:r>
            <a:endParaRPr lang="pt-PT">
              <a:solidFill>
                <a:srgbClr val="0070C0"/>
              </a:solidFill>
            </a:endParaRPr>
          </a:p>
        </p:txBody>
      </p:sp>
      <p:sp>
        <p:nvSpPr>
          <p:cNvPr id="11" name="Rectângulo 10"/>
          <p:cNvSpPr/>
          <p:nvPr/>
        </p:nvSpPr>
        <p:spPr>
          <a:xfrm>
            <a:off x="357158" y="1214422"/>
            <a:ext cx="8572560" cy="861774"/>
          </a:xfrm>
          <a:prstGeom prst="rect">
            <a:avLst/>
          </a:prstGeom>
        </p:spPr>
        <p:txBody>
          <a:bodyPr wrap="square">
            <a:spAutoFit/>
          </a:bodyPr>
          <a:lstStyle/>
          <a:p>
            <a:pPr algn="just"/>
            <a:r>
              <a:rPr lang="en-US" smtClean="0">
                <a:latin typeface="Source Sans Pro Semibold"/>
              </a:rPr>
              <a:t>▶ </a:t>
            </a:r>
            <a:r>
              <a:rPr lang="pt-PT" sz="1600" smtClean="0"/>
              <a:t>A classe </a:t>
            </a:r>
            <a:r>
              <a:rPr lang="pt-PT" sz="1600" b="1" smtClean="0">
                <a:solidFill>
                  <a:srgbClr val="C00000"/>
                </a:solidFill>
              </a:rPr>
              <a:t>TemporalAdjusters</a:t>
            </a:r>
            <a:r>
              <a:rPr lang="pt-PT" sz="1600" smtClean="0"/>
              <a:t> define diversos métodos de classe que devolvem um </a:t>
            </a:r>
            <a:r>
              <a:rPr lang="pt-PT" sz="1600" b="1" smtClean="0">
                <a:solidFill>
                  <a:srgbClr val="0070C0"/>
                </a:solidFill>
              </a:rPr>
              <a:t>TemporalAjuster</a:t>
            </a:r>
            <a:r>
              <a:rPr lang="pt-PT" sz="1600" smtClean="0"/>
              <a:t> pré-definido pronto para ajustar uma data a um determinado momento, seja a próxima segunda feira ou o último dia do mês ou o primeiro dia do ano seguinte, etc. </a:t>
            </a:r>
          </a:p>
        </p:txBody>
      </p:sp>
      <p:sp>
        <p:nvSpPr>
          <p:cNvPr id="12" name="Rectângulo 11"/>
          <p:cNvSpPr/>
          <p:nvPr/>
        </p:nvSpPr>
        <p:spPr>
          <a:xfrm>
            <a:off x="428596" y="2143116"/>
            <a:ext cx="8429684" cy="3631763"/>
          </a:xfrm>
          <a:prstGeom prst="rect">
            <a:avLst/>
          </a:prstGeom>
        </p:spPr>
        <p:txBody>
          <a:bodyPr wrap="square">
            <a:spAutoFit/>
          </a:bodyPr>
          <a:lstStyle/>
          <a:p>
            <a:r>
              <a:rPr lang="pt-PT" sz="1600" smtClean="0">
                <a:latin typeface="Source Sans Pro Semibold"/>
              </a:rPr>
              <a:t>▶  M</a:t>
            </a:r>
            <a:r>
              <a:rPr lang="pt-PT" sz="1600" smtClean="0"/>
              <a:t>étodos de classe que devolvem “adjusters”.</a:t>
            </a:r>
          </a:p>
          <a:p>
            <a:endParaRPr lang="pt-PT" smtClean="0"/>
          </a:p>
          <a:p>
            <a:pPr lvl="1"/>
            <a:r>
              <a:rPr lang="pt-PT" sz="1400" smtClean="0">
                <a:latin typeface="Courier New" pitchFamily="49" charset="0"/>
                <a:cs typeface="Courier New" pitchFamily="49" charset="0"/>
              </a:rPr>
              <a:t>next(DayOfWeek dayOfWeek)</a:t>
            </a:r>
          </a:p>
          <a:p>
            <a:pPr lvl="1"/>
            <a:r>
              <a:rPr lang="pt-PT" sz="1400" smtClean="0">
                <a:latin typeface="Courier New" pitchFamily="49" charset="0"/>
                <a:cs typeface="Courier New" pitchFamily="49" charset="0"/>
              </a:rPr>
              <a:t>nextOrSame(DayOfWeek dayOfWeek)</a:t>
            </a:r>
          </a:p>
          <a:p>
            <a:pPr lvl="1"/>
            <a:r>
              <a:rPr lang="pt-PT" sz="1400" smtClean="0">
                <a:latin typeface="Courier New" pitchFamily="49" charset="0"/>
                <a:cs typeface="Courier New" pitchFamily="49" charset="0"/>
              </a:rPr>
              <a:t>previous(DayOfWeek dayOfWeek)</a:t>
            </a:r>
          </a:p>
          <a:p>
            <a:pPr lvl="1"/>
            <a:r>
              <a:rPr lang="pt-PT" sz="1400" smtClean="0">
                <a:latin typeface="Courier New" pitchFamily="49" charset="0"/>
                <a:cs typeface="Courier New" pitchFamily="49" charset="0"/>
              </a:rPr>
              <a:t>previousOrSame(DayOfWeek dayOfWeek)</a:t>
            </a:r>
          </a:p>
          <a:p>
            <a:pPr lvl="1"/>
            <a:r>
              <a:rPr lang="pt-PT" sz="1400" smtClean="0">
                <a:latin typeface="Courier New" pitchFamily="49" charset="0"/>
                <a:cs typeface="Courier New" pitchFamily="49" charset="0"/>
              </a:rPr>
              <a:t>firstInMonth(DayOfWeek dayOfWeek)</a:t>
            </a:r>
          </a:p>
          <a:p>
            <a:pPr lvl="1"/>
            <a:r>
              <a:rPr lang="pt-PT" sz="1400" smtClean="0">
                <a:latin typeface="Courier New" pitchFamily="49" charset="0"/>
                <a:cs typeface="Courier New" pitchFamily="49" charset="0"/>
              </a:rPr>
              <a:t>lastInMonth(DayOfWeek dayOfWeek)</a:t>
            </a:r>
          </a:p>
          <a:p>
            <a:pPr lvl="1"/>
            <a:r>
              <a:rPr lang="pt-PT" sz="1400" smtClean="0">
                <a:latin typeface="Courier New" pitchFamily="49" charset="0"/>
                <a:cs typeface="Courier New" pitchFamily="49" charset="0"/>
              </a:rPr>
              <a:t>dayOfWeekInMonth(int ordinal, DayOfWeek dayOfWeek)</a:t>
            </a:r>
          </a:p>
          <a:p>
            <a:pPr lvl="1"/>
            <a:r>
              <a:rPr lang="pt-PT" sz="1400" smtClean="0">
                <a:latin typeface="Courier New" pitchFamily="49" charset="0"/>
                <a:cs typeface="Courier New" pitchFamily="49" charset="0"/>
              </a:rPr>
              <a:t>firstDayOfMonth()</a:t>
            </a:r>
          </a:p>
          <a:p>
            <a:pPr lvl="1"/>
            <a:r>
              <a:rPr lang="pt-PT" sz="1400" smtClean="0">
                <a:latin typeface="Courier New" pitchFamily="49" charset="0"/>
                <a:cs typeface="Courier New" pitchFamily="49" charset="0"/>
              </a:rPr>
              <a:t>lastDayOfMonth()</a:t>
            </a:r>
          </a:p>
          <a:p>
            <a:pPr lvl="1"/>
            <a:r>
              <a:rPr lang="pt-PT" sz="1400" smtClean="0">
                <a:latin typeface="Courier New" pitchFamily="49" charset="0"/>
                <a:cs typeface="Courier New" pitchFamily="49" charset="0"/>
              </a:rPr>
              <a:t>firstDayOfYear()</a:t>
            </a:r>
          </a:p>
          <a:p>
            <a:pPr lvl="1"/>
            <a:r>
              <a:rPr lang="pt-PT" sz="1400" smtClean="0">
                <a:latin typeface="Courier New" pitchFamily="49" charset="0"/>
                <a:cs typeface="Courier New" pitchFamily="49" charset="0"/>
              </a:rPr>
              <a:t>lastDayOfYear()</a:t>
            </a:r>
          </a:p>
          <a:p>
            <a:pPr lvl="1"/>
            <a:r>
              <a:rPr lang="pt-PT" sz="1400" smtClean="0">
                <a:latin typeface="Courier New" pitchFamily="49" charset="0"/>
                <a:cs typeface="Courier New" pitchFamily="49" charset="0"/>
              </a:rPr>
              <a:t>firstDayOfNextMonth()</a:t>
            </a:r>
          </a:p>
          <a:p>
            <a:pPr lvl="1"/>
            <a:r>
              <a:rPr lang="pt-PT" sz="1400" smtClean="0">
                <a:latin typeface="Courier New" pitchFamily="49" charset="0"/>
                <a:cs typeface="Courier New" pitchFamily="49" charset="0"/>
              </a:rPr>
              <a:t>firstDayOfNextYear()</a:t>
            </a:r>
          </a:p>
          <a:p>
            <a:pPr lvl="1"/>
            <a:r>
              <a:rPr lang="pt-PT" sz="1400" b="1" smtClean="0">
                <a:solidFill>
                  <a:schemeClr val="accent5">
                    <a:lumMod val="75000"/>
                  </a:schemeClr>
                </a:solidFill>
                <a:latin typeface="Courier New" pitchFamily="49" charset="0"/>
                <a:cs typeface="Courier New" pitchFamily="49" charset="0"/>
              </a:rPr>
              <a:t>ofDateAdjuster(UnaryOperator&lt;LocalDate&gt; dateBasedAdjuster)</a:t>
            </a:r>
            <a:endParaRPr lang="pt-PT" b="1">
              <a:solidFill>
                <a:schemeClr val="accent5">
                  <a:lumMod val="75000"/>
                </a:schemeClr>
              </a:solidFill>
            </a:endParaRPr>
          </a:p>
        </p:txBody>
      </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20" name="CaixaDeTexto 19"/>
          <p:cNvSpPr txBox="1"/>
          <p:nvPr/>
        </p:nvSpPr>
        <p:spPr>
          <a:xfrm>
            <a:off x="500002" y="1214422"/>
            <a:ext cx="8429716" cy="923330"/>
          </a:xfrm>
          <a:prstGeom prst="rect">
            <a:avLst/>
          </a:prstGeom>
          <a:noFill/>
        </p:spPr>
        <p:txBody>
          <a:bodyPr wrap="square" rtlCol="0">
            <a:spAutoFit/>
          </a:bodyPr>
          <a:lstStyle/>
          <a:p>
            <a:r>
              <a:rPr lang="en-US" smtClean="0"/>
              <a:t/>
            </a:r>
            <a:br>
              <a:rPr lang="en-US" smtClean="0"/>
            </a:br>
            <a:endParaRPr lang="en-US" smtClean="0"/>
          </a:p>
          <a:p>
            <a:endParaRPr lang="pt-PT"/>
          </a:p>
        </p:txBody>
      </p:sp>
      <p:sp>
        <p:nvSpPr>
          <p:cNvPr id="9" name="CaixaDeTexto 8"/>
          <p:cNvSpPr txBox="1"/>
          <p:nvPr/>
        </p:nvSpPr>
        <p:spPr>
          <a:xfrm>
            <a:off x="4643438" y="357166"/>
            <a:ext cx="3714776" cy="369332"/>
          </a:xfrm>
          <a:prstGeom prst="rect">
            <a:avLst/>
          </a:prstGeom>
          <a:noFill/>
        </p:spPr>
        <p:txBody>
          <a:bodyPr wrap="square" rtlCol="0">
            <a:spAutoFit/>
          </a:bodyPr>
          <a:lstStyle/>
          <a:p>
            <a:r>
              <a:rPr lang="pt-PT" b="1" smtClean="0">
                <a:solidFill>
                  <a:srgbClr val="0070C0"/>
                </a:solidFill>
                <a:latin typeface="Arial Rounded MT Bold" pitchFamily="34" charset="0"/>
              </a:rPr>
              <a:t>Temporal Adjusters</a:t>
            </a:r>
            <a:endParaRPr lang="pt-PT">
              <a:solidFill>
                <a:srgbClr val="0070C0"/>
              </a:solidFill>
            </a:endParaRPr>
          </a:p>
        </p:txBody>
      </p:sp>
      <p:sp>
        <p:nvSpPr>
          <p:cNvPr id="12" name="Rectângulo 11"/>
          <p:cNvSpPr/>
          <p:nvPr/>
        </p:nvSpPr>
        <p:spPr>
          <a:xfrm>
            <a:off x="357158" y="1071546"/>
            <a:ext cx="8572560" cy="5570756"/>
          </a:xfrm>
          <a:prstGeom prst="rect">
            <a:avLst/>
          </a:prstGeom>
        </p:spPr>
        <p:txBody>
          <a:bodyPr wrap="square">
            <a:spAutoFit/>
          </a:bodyPr>
          <a:lstStyle/>
          <a:p>
            <a:pPr algn="just"/>
            <a:r>
              <a:rPr lang="en-US" smtClean="0">
                <a:latin typeface="Source Sans Pro Semibold"/>
              </a:rPr>
              <a:t>▶  </a:t>
            </a:r>
            <a:r>
              <a:rPr lang="en-US" sz="1600" smtClean="0">
                <a:latin typeface="Source Sans Pro Semibold"/>
              </a:rPr>
              <a:t>Estes “adjusters” são uma peça muito importante para a “modificação” de objectos temporais.  Existem dois padrões básicos de ajustamento de uma data e tempo:</a:t>
            </a:r>
            <a:endParaRPr lang="pt-PT" sz="1600" smtClean="0"/>
          </a:p>
          <a:p>
            <a:r>
              <a:rPr lang="pt-PT" sz="1600" smtClean="0"/>
              <a:t> </a:t>
            </a:r>
            <a:endParaRPr lang="en-US" sz="1600" smtClean="0"/>
          </a:p>
          <a:p>
            <a:pPr>
              <a:tabLst>
                <a:tab pos="358775" algn="l"/>
                <a:tab pos="717550" algn="l"/>
                <a:tab pos="1076325" algn="l"/>
              </a:tabLst>
            </a:pPr>
            <a:r>
              <a:rPr lang="en-US" sz="1600" smtClean="0"/>
              <a:t>1</a:t>
            </a:r>
            <a:r>
              <a:rPr lang="en-US" sz="1600" smtClean="0"/>
              <a:t>) 	Usando a forma: </a:t>
            </a:r>
            <a:r>
              <a:rPr lang="en-US" sz="1600" b="1" smtClean="0">
                <a:solidFill>
                  <a:srgbClr val="C00000"/>
                </a:solidFill>
              </a:rPr>
              <a:t>temporal = </a:t>
            </a:r>
            <a:r>
              <a:rPr lang="en-US" sz="1600" b="1" i="1" smtClean="0">
                <a:solidFill>
                  <a:schemeClr val="accent5">
                    <a:lumMod val="75000"/>
                  </a:schemeClr>
                </a:solidFill>
              </a:rPr>
              <a:t>anyAdjuster</a:t>
            </a:r>
            <a:r>
              <a:rPr lang="en-US" sz="1600" b="1" smtClean="0">
                <a:solidFill>
                  <a:srgbClr val="C00000"/>
                </a:solidFill>
              </a:rPr>
              <a:t>.adjustInto(temporal); </a:t>
            </a:r>
          </a:p>
          <a:p>
            <a:pPr>
              <a:tabLst>
                <a:tab pos="358775" algn="l"/>
                <a:tab pos="717550" algn="l"/>
                <a:tab pos="1076325" algn="l"/>
              </a:tabLst>
            </a:pPr>
            <a:endParaRPr lang="en-US" sz="1200" smtClean="0"/>
          </a:p>
          <a:p>
            <a:pPr marL="0" lvl="1">
              <a:tabLst>
                <a:tab pos="358775" algn="l"/>
                <a:tab pos="717550" algn="l"/>
                <a:tab pos="1076325" algn="l"/>
              </a:tabLst>
            </a:pPr>
            <a:r>
              <a:rPr lang="en-US" sz="1400" b="1" smtClean="0">
                <a:solidFill>
                  <a:srgbClr val="C00000"/>
                </a:solidFill>
                <a:latin typeface="Courier New" pitchFamily="49" charset="0"/>
                <a:cs typeface="Courier New" pitchFamily="49" charset="0"/>
              </a:rPr>
              <a:t>	// Data da próxima aula</a:t>
            </a:r>
            <a:endParaRPr lang="en-US" sz="1200" smtClean="0"/>
          </a:p>
          <a:p>
            <a:pPr>
              <a:tabLst>
                <a:tab pos="358775" algn="l"/>
                <a:tab pos="717550" algn="l"/>
                <a:tab pos="1076325" algn="l"/>
              </a:tabLst>
            </a:pPr>
            <a:r>
              <a:rPr lang="en-US" sz="1600" smtClean="0">
                <a:latin typeface="Courier New" pitchFamily="49" charset="0"/>
                <a:cs typeface="Courier New" pitchFamily="49" charset="0"/>
              </a:rPr>
              <a:t>	</a:t>
            </a:r>
            <a:r>
              <a:rPr lang="en-US" sz="1400" smtClean="0">
                <a:latin typeface="Courier New" pitchFamily="49" charset="0"/>
                <a:cs typeface="Courier New" pitchFamily="49" charset="0"/>
              </a:rPr>
              <a:t>LocalDate hoje = LocalDate.of(2017, 9, 27); </a:t>
            </a:r>
          </a:p>
          <a:p>
            <a:pPr>
              <a:tabLst>
                <a:tab pos="358775" algn="l"/>
                <a:tab pos="717550" algn="l"/>
                <a:tab pos="1076325" algn="l"/>
              </a:tabLst>
            </a:pPr>
            <a:r>
              <a:rPr lang="en-US" sz="1400" smtClean="0">
                <a:latin typeface="Courier New" pitchFamily="49" charset="0"/>
                <a:cs typeface="Courier New" pitchFamily="49" charset="0"/>
              </a:rPr>
              <a:t> 	TemporalAdjuster ajustaQuartas =</a:t>
            </a:r>
          </a:p>
          <a:p>
            <a:pPr>
              <a:tabLst>
                <a:tab pos="358775" algn="l"/>
                <a:tab pos="717550" algn="l"/>
                <a:tab pos="1076325" algn="l"/>
              </a:tabLst>
            </a:pPr>
            <a:r>
              <a:rPr lang="en-US" sz="1400" smtClean="0">
                <a:latin typeface="Courier New" pitchFamily="49" charset="0"/>
                <a:cs typeface="Courier New" pitchFamily="49" charset="0"/>
              </a:rPr>
              <a:t>			 TemporalAdjusters.next(DayOfWeek.WEDNESDAY);</a:t>
            </a:r>
          </a:p>
          <a:p>
            <a:pPr>
              <a:tabLst>
                <a:tab pos="358775" algn="l"/>
                <a:tab pos="717550" algn="l"/>
                <a:tab pos="1076325" algn="l"/>
              </a:tabLst>
            </a:pPr>
            <a:r>
              <a:rPr lang="en-US" sz="1400" smtClean="0">
                <a:latin typeface="Courier New" pitchFamily="49" charset="0"/>
                <a:cs typeface="Courier New" pitchFamily="49" charset="0"/>
              </a:rPr>
              <a:t> 	</a:t>
            </a:r>
            <a:r>
              <a:rPr lang="en-US" sz="1400" b="1" smtClean="0">
                <a:solidFill>
                  <a:schemeClr val="accent5">
                    <a:lumMod val="75000"/>
                  </a:schemeClr>
                </a:solidFill>
                <a:latin typeface="Courier New" pitchFamily="49" charset="0"/>
                <a:cs typeface="Courier New" pitchFamily="49" charset="0"/>
              </a:rPr>
              <a:t>out.println(</a:t>
            </a:r>
            <a:r>
              <a:rPr lang="pt-PT" sz="1400" b="1" smtClean="0">
                <a:solidFill>
                  <a:schemeClr val="accent5">
                    <a:lumMod val="75000"/>
                  </a:schemeClr>
                </a:solidFill>
                <a:latin typeface="Courier New" pitchFamily="49" charset="0"/>
                <a:cs typeface="Courier New" pitchFamily="49" charset="0"/>
              </a:rPr>
              <a:t>"</a:t>
            </a:r>
            <a:r>
              <a:rPr lang="en-US" sz="1400" b="1" smtClean="0">
                <a:solidFill>
                  <a:schemeClr val="accent5">
                    <a:lumMod val="75000"/>
                  </a:schemeClr>
                </a:solidFill>
                <a:latin typeface="Courier New" pitchFamily="49" charset="0"/>
                <a:cs typeface="Courier New" pitchFamily="49" charset="0"/>
              </a:rPr>
              <a:t>Próxima Aula : </a:t>
            </a:r>
            <a:r>
              <a:rPr lang="pt-PT" sz="1400" b="1" smtClean="0">
                <a:solidFill>
                  <a:schemeClr val="accent5">
                    <a:lumMod val="75000"/>
                  </a:schemeClr>
                </a:solidFill>
                <a:latin typeface="Courier New" pitchFamily="49" charset="0"/>
                <a:cs typeface="Courier New" pitchFamily="49" charset="0"/>
              </a:rPr>
              <a:t>"</a:t>
            </a:r>
            <a:r>
              <a:rPr lang="en-US" sz="1400" b="1" smtClean="0">
                <a:solidFill>
                  <a:schemeClr val="accent5">
                    <a:lumMod val="75000"/>
                  </a:schemeClr>
                </a:solidFill>
                <a:latin typeface="Courier New" pitchFamily="49" charset="0"/>
                <a:cs typeface="Courier New" pitchFamily="49" charset="0"/>
              </a:rPr>
              <a:t> + ajustaQuartas.adjustInto(hoje));</a:t>
            </a:r>
          </a:p>
          <a:p>
            <a:pPr>
              <a:tabLst>
                <a:tab pos="358775" algn="l"/>
                <a:tab pos="717550" algn="l"/>
                <a:tab pos="1076325" algn="l"/>
              </a:tabLst>
            </a:pPr>
            <a:r>
              <a:rPr lang="en-US" sz="1400" smtClean="0">
                <a:latin typeface="Courier New" pitchFamily="49" charset="0"/>
                <a:cs typeface="Courier New" pitchFamily="49" charset="0"/>
              </a:rPr>
              <a:t>	</a:t>
            </a:r>
            <a:r>
              <a:rPr lang="en-US" sz="1400" b="1" smtClean="0">
                <a:latin typeface="Courier New" pitchFamily="49" charset="0"/>
                <a:cs typeface="Courier New" pitchFamily="49" charset="0"/>
              </a:rPr>
              <a:t>out.println(</a:t>
            </a:r>
            <a:r>
              <a:rPr lang="en-US" sz="1400" b="1" smtClean="0">
                <a:solidFill>
                  <a:srgbClr val="0070C0"/>
                </a:solidFill>
                <a:latin typeface="Courier New" pitchFamily="49" charset="0"/>
                <a:cs typeface="Courier New" pitchFamily="49" charset="0"/>
              </a:rPr>
              <a:t>TemporalAdjusters.next(DayOfWeek.WEDNESDAY).adjustInto(hoje)</a:t>
            </a:r>
            <a:r>
              <a:rPr lang="en-US" sz="1400" smtClean="0">
                <a:latin typeface="Courier New" pitchFamily="49" charset="0"/>
                <a:cs typeface="Courier New" pitchFamily="49" charset="0"/>
              </a:rPr>
              <a:t>);</a:t>
            </a:r>
          </a:p>
          <a:p>
            <a:pPr>
              <a:tabLst>
                <a:tab pos="358775" algn="l"/>
                <a:tab pos="717550" algn="l"/>
                <a:tab pos="1076325" algn="l"/>
              </a:tabLst>
            </a:pPr>
            <a:r>
              <a:rPr lang="en-US" smtClean="0"/>
              <a:t>	</a:t>
            </a:r>
            <a:r>
              <a:rPr lang="en-US" sz="1400" b="1" smtClean="0">
                <a:solidFill>
                  <a:schemeClr val="accent6">
                    <a:lumMod val="75000"/>
                  </a:schemeClr>
                </a:solidFill>
                <a:latin typeface="Courier New" pitchFamily="49" charset="0"/>
                <a:cs typeface="Courier New" pitchFamily="49" charset="0"/>
              </a:rPr>
              <a:t>Próxima aula : 2017-10-04</a:t>
            </a:r>
          </a:p>
          <a:p>
            <a:pPr>
              <a:tabLst>
                <a:tab pos="358775" algn="l"/>
                <a:tab pos="717550" algn="l"/>
                <a:tab pos="1076325" algn="l"/>
              </a:tabLst>
            </a:pPr>
            <a:r>
              <a:rPr lang="en-US" sz="1400" b="1" smtClean="0">
                <a:solidFill>
                  <a:schemeClr val="accent6">
                    <a:lumMod val="75000"/>
                  </a:schemeClr>
                </a:solidFill>
                <a:latin typeface="Courier New" pitchFamily="49" charset="0"/>
                <a:cs typeface="Courier New" pitchFamily="49" charset="0"/>
              </a:rPr>
              <a:t>	2017-10-04</a:t>
            </a:r>
            <a:endParaRPr lang="en-US" smtClean="0"/>
          </a:p>
          <a:p>
            <a:pPr>
              <a:tabLst>
                <a:tab pos="358775" algn="l"/>
                <a:tab pos="717550" algn="l"/>
              </a:tabLst>
            </a:pPr>
            <a:endParaRPr lang="en-US" smtClean="0"/>
          </a:p>
          <a:p>
            <a:pPr>
              <a:tabLst>
                <a:tab pos="358775" algn="l"/>
                <a:tab pos="717550" algn="l"/>
              </a:tabLst>
            </a:pPr>
            <a:r>
              <a:rPr lang="en-US" sz="1600" smtClean="0"/>
              <a:t>2)	Usando a forma: </a:t>
            </a:r>
            <a:r>
              <a:rPr lang="en-US" sz="1600" b="1" smtClean="0">
                <a:solidFill>
                  <a:srgbClr val="C00000"/>
                </a:solidFill>
              </a:rPr>
              <a:t>temporal = temporal.with(</a:t>
            </a:r>
            <a:r>
              <a:rPr lang="en-US" sz="1600" b="1" i="1" smtClean="0">
                <a:solidFill>
                  <a:schemeClr val="accent5">
                    <a:lumMod val="75000"/>
                  </a:schemeClr>
                </a:solidFill>
              </a:rPr>
              <a:t>anyAdjuster</a:t>
            </a:r>
            <a:r>
              <a:rPr lang="en-US" sz="1600" b="1" smtClean="0">
                <a:solidFill>
                  <a:srgbClr val="C00000"/>
                </a:solidFill>
              </a:rPr>
              <a:t>); </a:t>
            </a:r>
          </a:p>
          <a:p>
            <a:pPr>
              <a:tabLst>
                <a:tab pos="358775" algn="l"/>
                <a:tab pos="717550" algn="l"/>
              </a:tabLst>
            </a:pPr>
            <a:endParaRPr lang="en-US" sz="1200" b="1" smtClean="0">
              <a:solidFill>
                <a:srgbClr val="C00000"/>
              </a:solidFill>
            </a:endParaRPr>
          </a:p>
          <a:p>
            <a:pPr lvl="1">
              <a:tabLst>
                <a:tab pos="358775" algn="l"/>
                <a:tab pos="717550" algn="l"/>
                <a:tab pos="1076325" algn="l"/>
              </a:tabLst>
            </a:pPr>
            <a:r>
              <a:rPr lang="en-US" sz="1400" smtClean="0">
                <a:latin typeface="Courier New" pitchFamily="49" charset="0"/>
                <a:cs typeface="Courier New" pitchFamily="49" charset="0"/>
              </a:rPr>
              <a:t>LocalDate proxAula = 	hoje.with(</a:t>
            </a:r>
            <a:r>
              <a:rPr lang="en-US" sz="1400" b="1" smtClean="0">
                <a:solidFill>
                  <a:srgbClr val="0070C0"/>
                </a:solidFill>
                <a:latin typeface="Courier New" pitchFamily="49" charset="0"/>
                <a:cs typeface="Courier New" pitchFamily="49" charset="0"/>
              </a:rPr>
              <a:t>TemporalAdjusters.next(DayOfWeek.WEDNESDAY)</a:t>
            </a:r>
            <a:r>
              <a:rPr lang="en-US" sz="1400" smtClean="0">
                <a:latin typeface="Courier New" pitchFamily="49" charset="0"/>
                <a:cs typeface="Courier New" pitchFamily="49" charset="0"/>
              </a:rPr>
              <a:t>); System.out.println(</a:t>
            </a:r>
            <a:r>
              <a:rPr lang="pt-PT" sz="1400" b="1" smtClean="0">
                <a:latin typeface="Courier New" pitchFamily="49" charset="0"/>
                <a:cs typeface="Courier New" pitchFamily="49" charset="0"/>
              </a:rPr>
              <a:t>"</a:t>
            </a:r>
            <a:r>
              <a:rPr lang="en-US" sz="1400" smtClean="0">
                <a:latin typeface="Courier New" pitchFamily="49" charset="0"/>
                <a:cs typeface="Courier New" pitchFamily="49" charset="0"/>
              </a:rPr>
              <a:t>Próxima aula : " + proxAula);</a:t>
            </a:r>
          </a:p>
          <a:p>
            <a:pPr lvl="1">
              <a:tabLst>
                <a:tab pos="358775" algn="l"/>
                <a:tab pos="717550" algn="l"/>
                <a:tab pos="1076325" algn="l"/>
              </a:tabLst>
            </a:pPr>
            <a:r>
              <a:rPr lang="en-US" sz="1400" smtClean="0">
                <a:latin typeface="Courier New" pitchFamily="49" charset="0"/>
                <a:cs typeface="Courier New" pitchFamily="49" charset="0"/>
              </a:rPr>
              <a:t>System.out.println(</a:t>
            </a:r>
            <a:r>
              <a:rPr lang="en-US" sz="1400" b="1" smtClean="0">
                <a:solidFill>
                  <a:srgbClr val="0070C0"/>
                </a:solidFill>
                <a:latin typeface="Courier New" pitchFamily="49" charset="0"/>
                <a:cs typeface="Courier New" pitchFamily="49" charset="0"/>
              </a:rPr>
              <a:t>hoje.with(ajustaQuartas)</a:t>
            </a:r>
            <a:r>
              <a:rPr lang="en-US" sz="1400" smtClean="0">
                <a:latin typeface="Courier New" pitchFamily="49" charset="0"/>
                <a:cs typeface="Courier New" pitchFamily="49" charset="0"/>
              </a:rPr>
              <a:t>);</a:t>
            </a:r>
          </a:p>
          <a:p>
            <a:pPr lvl="1">
              <a:tabLst>
                <a:tab pos="358775" algn="l"/>
                <a:tab pos="717550" algn="l"/>
                <a:tab pos="1076325" algn="l"/>
              </a:tabLst>
            </a:pPr>
            <a:r>
              <a:rPr lang="en-US" sz="1400" b="1" smtClean="0">
                <a:solidFill>
                  <a:schemeClr val="accent6">
                    <a:lumMod val="75000"/>
                  </a:schemeClr>
                </a:solidFill>
                <a:latin typeface="Courier New" pitchFamily="49" charset="0"/>
                <a:cs typeface="Courier New" pitchFamily="49" charset="0"/>
              </a:rPr>
              <a:t>Próxima aula : 2017-10-4</a:t>
            </a:r>
          </a:p>
          <a:p>
            <a:pPr lvl="1">
              <a:tabLst>
                <a:tab pos="358775" algn="l"/>
                <a:tab pos="717550" algn="l"/>
                <a:tab pos="1076325" algn="l"/>
              </a:tabLst>
            </a:pPr>
            <a:r>
              <a:rPr lang="en-US" sz="1400" b="1" smtClean="0">
                <a:solidFill>
                  <a:schemeClr val="accent6">
                    <a:lumMod val="75000"/>
                  </a:schemeClr>
                </a:solidFill>
                <a:latin typeface="Courier New" pitchFamily="49" charset="0"/>
                <a:cs typeface="Courier New" pitchFamily="49" charset="0"/>
              </a:rPr>
              <a:t>2017-10-4</a:t>
            </a:r>
          </a:p>
          <a:p>
            <a:pPr lvl="1">
              <a:tabLst>
                <a:tab pos="358775" algn="l"/>
                <a:tab pos="717550" algn="l"/>
                <a:tab pos="1076325" algn="l"/>
              </a:tabLst>
            </a:pPr>
            <a:endParaRPr lang="en-US" sz="1400" b="1" smtClean="0">
              <a:solidFill>
                <a:schemeClr val="accent6">
                  <a:lumMod val="75000"/>
                </a:schemeClr>
              </a:solidFill>
              <a:latin typeface="Courier New" pitchFamily="49" charset="0"/>
              <a:cs typeface="Courier New" pitchFamily="49" charset="0"/>
            </a:endParaRPr>
          </a:p>
          <a:p>
            <a:pPr marL="0" lvl="1">
              <a:tabLst>
                <a:tab pos="358775" algn="l"/>
                <a:tab pos="717550" algn="l"/>
                <a:tab pos="1076325" algn="l"/>
              </a:tabLst>
            </a:pPr>
            <a:r>
              <a:rPr lang="en-US" sz="1600" smtClean="0">
                <a:latin typeface="Source Sans Pro Semibold"/>
              </a:rPr>
              <a:t> ▶  A 2ª forma é a aconselhada por razões de clareza.</a:t>
            </a:r>
            <a:endParaRPr lang="en-US" smtClean="0"/>
          </a:p>
        </p:txBody>
      </p:sp>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17" name="CaixaDeTexto 16"/>
          <p:cNvSpPr txBox="1"/>
          <p:nvPr/>
        </p:nvSpPr>
        <p:spPr>
          <a:xfrm>
            <a:off x="4643438" y="357166"/>
            <a:ext cx="3714776" cy="369332"/>
          </a:xfrm>
          <a:prstGeom prst="rect">
            <a:avLst/>
          </a:prstGeom>
          <a:noFill/>
        </p:spPr>
        <p:txBody>
          <a:bodyPr wrap="square" rtlCol="0">
            <a:spAutoFit/>
          </a:bodyPr>
          <a:lstStyle/>
          <a:p>
            <a:r>
              <a:rPr lang="pt-PT" b="1" smtClean="0">
                <a:solidFill>
                  <a:srgbClr val="0070C0"/>
                </a:solidFill>
                <a:latin typeface="Arial Rounded MT Bold" pitchFamily="34" charset="0"/>
              </a:rPr>
              <a:t>Interface Temporal Adjuster</a:t>
            </a:r>
            <a:endParaRPr lang="pt-PT">
              <a:solidFill>
                <a:srgbClr val="0070C0"/>
              </a:solidFill>
            </a:endParaRPr>
          </a:p>
        </p:txBody>
      </p:sp>
      <p:pic>
        <p:nvPicPr>
          <p:cNvPr id="11" name="Imagem 10" descr="IMPLEMENTAM_ADJUSTER.jpg"/>
          <p:cNvPicPr>
            <a:picLocks noChangeAspect="1"/>
          </p:cNvPicPr>
          <p:nvPr/>
        </p:nvPicPr>
        <p:blipFill>
          <a:blip r:embed="rId4" cstate="print"/>
          <a:stretch>
            <a:fillRect/>
          </a:stretch>
        </p:blipFill>
        <p:spPr>
          <a:xfrm>
            <a:off x="214282" y="1071546"/>
            <a:ext cx="7143800" cy="4983405"/>
          </a:xfrm>
          <a:prstGeom prst="rect">
            <a:avLst/>
          </a:prstGeom>
        </p:spPr>
      </p:pic>
      <p:sp>
        <p:nvSpPr>
          <p:cNvPr id="12" name="CaixaDeTexto 11"/>
          <p:cNvSpPr txBox="1"/>
          <p:nvPr/>
        </p:nvSpPr>
        <p:spPr>
          <a:xfrm>
            <a:off x="4429124" y="1142984"/>
            <a:ext cx="5357850" cy="369332"/>
          </a:xfrm>
          <a:prstGeom prst="rect">
            <a:avLst/>
          </a:prstGeom>
          <a:noFill/>
        </p:spPr>
        <p:txBody>
          <a:bodyPr wrap="square" rtlCol="0">
            <a:spAutoFit/>
          </a:bodyPr>
          <a:lstStyle/>
          <a:p>
            <a:r>
              <a:rPr lang="pt-PT" b="1" smtClean="0">
                <a:solidFill>
                  <a:srgbClr val="C00000"/>
                </a:solidFill>
              </a:rPr>
              <a:t>Classes que implementam Temporal ADjuster</a:t>
            </a:r>
            <a:endParaRPr lang="pt-PT" b="1">
              <a:solidFill>
                <a:srgbClr val="C00000"/>
              </a:solidFill>
            </a:endParaRPr>
          </a:p>
        </p:txBody>
      </p:sp>
      <p:cxnSp>
        <p:nvCxnSpPr>
          <p:cNvPr id="14" name="Conexão em ângulos rectos 13"/>
          <p:cNvCxnSpPr/>
          <p:nvPr/>
        </p:nvCxnSpPr>
        <p:spPr>
          <a:xfrm rot="16200000" flipH="1">
            <a:off x="5322099" y="3107529"/>
            <a:ext cx="4714908" cy="1643074"/>
          </a:xfrm>
          <a:prstGeom prst="bentConnector3">
            <a:avLst>
              <a:gd name="adj1" fmla="val 35550"/>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20" name="CaixaDeTexto 19"/>
          <p:cNvSpPr txBox="1"/>
          <p:nvPr/>
        </p:nvSpPr>
        <p:spPr>
          <a:xfrm>
            <a:off x="500034" y="1214422"/>
            <a:ext cx="8429716" cy="4801314"/>
          </a:xfrm>
          <a:prstGeom prst="rect">
            <a:avLst/>
          </a:prstGeom>
          <a:noFill/>
        </p:spPr>
        <p:txBody>
          <a:bodyPr wrap="square" rtlCol="0">
            <a:spAutoFit/>
          </a:bodyPr>
          <a:lstStyle/>
          <a:p>
            <a:r>
              <a:rPr lang="en-US" sz="1600" b="1" smtClean="0">
                <a:solidFill>
                  <a:srgbClr val="C00000"/>
                </a:solidFill>
              </a:rPr>
              <a:t>Como determinar a data do 1º sábado depois de 01-01-2017:</a:t>
            </a:r>
          </a:p>
          <a:p>
            <a:endParaRPr lang="en-US" sz="1200" smtClean="0"/>
          </a:p>
          <a:p>
            <a:r>
              <a:rPr lang="en-US" sz="1400" smtClean="0">
                <a:latin typeface="Courier New" pitchFamily="49" charset="0"/>
                <a:cs typeface="Courier New" pitchFamily="49" charset="0"/>
              </a:rPr>
              <a:t>import java.time.DayOfWeek;</a:t>
            </a:r>
          </a:p>
          <a:p>
            <a:r>
              <a:rPr lang="en-US" sz="1400" smtClean="0">
                <a:latin typeface="Courier New" pitchFamily="49" charset="0"/>
                <a:cs typeface="Courier New" pitchFamily="49" charset="0"/>
              </a:rPr>
              <a:t>import java.time.LocalDate;</a:t>
            </a:r>
          </a:p>
          <a:p>
            <a:r>
              <a:rPr lang="en-US" sz="1400" smtClean="0">
                <a:latin typeface="Courier New" pitchFamily="49" charset="0"/>
                <a:cs typeface="Courier New" pitchFamily="49" charset="0"/>
              </a:rPr>
              <a:t>import java.time.Month;</a:t>
            </a:r>
          </a:p>
          <a:p>
            <a:r>
              <a:rPr lang="en-US" sz="1400" smtClean="0">
                <a:latin typeface="Courier New" pitchFamily="49" charset="0"/>
                <a:cs typeface="Courier New" pitchFamily="49" charset="0"/>
              </a:rPr>
              <a:t>import java.time.temporal.TemporalAdjusters; </a:t>
            </a:r>
          </a:p>
          <a:p>
            <a:r>
              <a:rPr lang="en-US" sz="1400" smtClean="0">
                <a:latin typeface="Courier New" pitchFamily="49" charset="0"/>
                <a:cs typeface="Courier New" pitchFamily="49" charset="0"/>
              </a:rPr>
              <a:t>//</a:t>
            </a:r>
          </a:p>
          <a:p>
            <a:r>
              <a:rPr lang="en-US" sz="1400" b="1" smtClean="0">
                <a:latin typeface="Courier New" pitchFamily="49" charset="0"/>
                <a:cs typeface="Courier New" pitchFamily="49" charset="0"/>
              </a:rPr>
              <a:t>public class MainAdj { </a:t>
            </a:r>
          </a:p>
          <a:p>
            <a:r>
              <a:rPr lang="en-US" sz="1400" smtClean="0">
                <a:latin typeface="Courier New" pitchFamily="49" charset="0"/>
                <a:cs typeface="Courier New" pitchFamily="49" charset="0"/>
              </a:rPr>
              <a:t>  </a:t>
            </a:r>
            <a:r>
              <a:rPr lang="en-US" sz="1400" b="1" smtClean="0">
                <a:latin typeface="Courier New" pitchFamily="49" charset="0"/>
                <a:cs typeface="Courier New" pitchFamily="49" charset="0"/>
              </a:rPr>
              <a:t>public static void main(String[] args) { </a:t>
            </a:r>
          </a:p>
          <a:p>
            <a:pPr>
              <a:tabLst>
                <a:tab pos="358775" algn="l"/>
              </a:tabLst>
            </a:pPr>
            <a:r>
              <a:rPr lang="en-US" sz="1400" smtClean="0">
                <a:latin typeface="Courier New" pitchFamily="49" charset="0"/>
                <a:cs typeface="Courier New" pitchFamily="49" charset="0"/>
              </a:rPr>
              <a:t>   	LocalDate ld1 = LocalDate.of(2017, Month.JANUARY, 1); </a:t>
            </a:r>
          </a:p>
          <a:p>
            <a:pPr>
              <a:tabLst>
                <a:tab pos="358775" algn="l"/>
              </a:tabLst>
            </a:pPr>
            <a:r>
              <a:rPr lang="en-US" sz="1400" smtClean="0">
                <a:latin typeface="Courier New" pitchFamily="49" charset="0"/>
                <a:cs typeface="Courier New" pitchFamily="49" charset="0"/>
              </a:rPr>
              <a:t>  	</a:t>
            </a:r>
            <a:r>
              <a:rPr lang="en-US" sz="1400" b="1" smtClean="0">
                <a:solidFill>
                  <a:srgbClr val="0070C0"/>
                </a:solidFill>
                <a:latin typeface="Courier New" pitchFamily="49" charset="0"/>
                <a:cs typeface="Courier New" pitchFamily="49" charset="0"/>
              </a:rPr>
              <a:t>LocalDate ld2 = </a:t>
            </a:r>
          </a:p>
          <a:p>
            <a:pPr>
              <a:tabLst>
                <a:tab pos="358775" algn="l"/>
              </a:tabLst>
            </a:pPr>
            <a:r>
              <a:rPr lang="en-US" sz="1400" b="1" smtClean="0">
                <a:solidFill>
                  <a:srgbClr val="0070C0"/>
                </a:solidFill>
                <a:latin typeface="Courier New" pitchFamily="49" charset="0"/>
                <a:cs typeface="Courier New" pitchFamily="49" charset="0"/>
              </a:rPr>
              <a:t>       ld1.with(TemporalAdjusters.nextOrSame(DayOfWeek.SATURDAY)); </a:t>
            </a:r>
          </a:p>
          <a:p>
            <a:pPr>
              <a:tabLst>
                <a:tab pos="358775" algn="l"/>
              </a:tabLst>
            </a:pPr>
            <a:r>
              <a:rPr lang="en-US" sz="1400" smtClean="0">
                <a:latin typeface="Courier New" pitchFamily="49" charset="0"/>
                <a:cs typeface="Courier New" pitchFamily="49" charset="0"/>
              </a:rPr>
              <a:t>   	System.out.println(ld1); </a:t>
            </a:r>
          </a:p>
          <a:p>
            <a:pPr>
              <a:tabLst>
                <a:tab pos="358775" algn="l"/>
              </a:tabLst>
            </a:pPr>
            <a:r>
              <a:rPr lang="en-US" sz="1400" smtClean="0">
                <a:latin typeface="Courier New" pitchFamily="49" charset="0"/>
                <a:cs typeface="Courier New" pitchFamily="49" charset="0"/>
              </a:rPr>
              <a:t>   	System.out.println(ld2); </a:t>
            </a:r>
          </a:p>
          <a:p>
            <a:pPr>
              <a:tabLst>
                <a:tab pos="358775" algn="l"/>
              </a:tabLst>
            </a:pPr>
            <a:r>
              <a:rPr lang="en-US" sz="1400" smtClean="0">
                <a:latin typeface="Courier New" pitchFamily="49" charset="0"/>
                <a:cs typeface="Courier New" pitchFamily="49" charset="0"/>
              </a:rPr>
              <a:t>  </a:t>
            </a:r>
            <a:r>
              <a:rPr lang="en-US" sz="1400" b="1" smtClean="0">
                <a:latin typeface="Courier New" pitchFamily="49" charset="0"/>
                <a:cs typeface="Courier New" pitchFamily="49" charset="0"/>
              </a:rPr>
              <a:t>}</a:t>
            </a:r>
          </a:p>
          <a:p>
            <a:r>
              <a:rPr lang="en-US" sz="1400" b="1" smtClean="0">
                <a:latin typeface="Courier New" pitchFamily="49" charset="0"/>
                <a:cs typeface="Courier New" pitchFamily="49" charset="0"/>
              </a:rPr>
              <a:t>}</a:t>
            </a:r>
          </a:p>
          <a:p>
            <a:r>
              <a:rPr lang="en-US" sz="1400" b="1" smtClean="0">
                <a:solidFill>
                  <a:schemeClr val="accent6">
                    <a:lumMod val="75000"/>
                  </a:schemeClr>
                </a:solidFill>
                <a:latin typeface="Courier New" pitchFamily="49" charset="0"/>
                <a:cs typeface="Courier New" pitchFamily="49" charset="0"/>
              </a:rPr>
              <a:t>2017-01-01</a:t>
            </a:r>
          </a:p>
          <a:p>
            <a:r>
              <a:rPr lang="en-US" sz="1400" b="1" smtClean="0">
                <a:solidFill>
                  <a:schemeClr val="accent6">
                    <a:lumMod val="75000"/>
                  </a:schemeClr>
                </a:solidFill>
                <a:latin typeface="Courier New" pitchFamily="49" charset="0"/>
                <a:cs typeface="Courier New" pitchFamily="49" charset="0"/>
              </a:rPr>
              <a:t>2017-01-07</a:t>
            </a:r>
          </a:p>
          <a:p>
            <a:r>
              <a:rPr lang="en-US" smtClean="0"/>
              <a:t/>
            </a:r>
            <a:br>
              <a:rPr lang="en-US" smtClean="0"/>
            </a:br>
            <a:endParaRPr lang="en-US" smtClean="0"/>
          </a:p>
          <a:p>
            <a:endParaRPr lang="pt-PT"/>
          </a:p>
        </p:txBody>
      </p:sp>
      <p:sp>
        <p:nvSpPr>
          <p:cNvPr id="9" name="CaixaDeTexto 8"/>
          <p:cNvSpPr txBox="1"/>
          <p:nvPr/>
        </p:nvSpPr>
        <p:spPr>
          <a:xfrm>
            <a:off x="4643438" y="357166"/>
            <a:ext cx="3714776" cy="369332"/>
          </a:xfrm>
          <a:prstGeom prst="rect">
            <a:avLst/>
          </a:prstGeom>
          <a:noFill/>
        </p:spPr>
        <p:txBody>
          <a:bodyPr wrap="square" rtlCol="0">
            <a:spAutoFit/>
          </a:bodyPr>
          <a:lstStyle/>
          <a:p>
            <a:r>
              <a:rPr lang="pt-PT" b="1" smtClean="0">
                <a:solidFill>
                  <a:srgbClr val="0070C0"/>
                </a:solidFill>
                <a:latin typeface="Arial Rounded MT Bold" pitchFamily="34" charset="0"/>
              </a:rPr>
              <a:t>Temporal Adjusters</a:t>
            </a:r>
            <a:endParaRPr lang="pt-PT">
              <a:solidFill>
                <a:srgbClr val="0070C0"/>
              </a:solidFill>
            </a:endParaRPr>
          </a:p>
        </p:txBody>
      </p:sp>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9" name="CaixaDeTexto 8"/>
          <p:cNvSpPr txBox="1"/>
          <p:nvPr/>
        </p:nvSpPr>
        <p:spPr>
          <a:xfrm>
            <a:off x="4643438" y="357166"/>
            <a:ext cx="3714776" cy="369332"/>
          </a:xfrm>
          <a:prstGeom prst="rect">
            <a:avLst/>
          </a:prstGeom>
          <a:noFill/>
        </p:spPr>
        <p:txBody>
          <a:bodyPr wrap="square" rtlCol="0">
            <a:spAutoFit/>
          </a:bodyPr>
          <a:lstStyle/>
          <a:p>
            <a:r>
              <a:rPr lang="pt-PT" b="1" smtClean="0">
                <a:solidFill>
                  <a:srgbClr val="0070C0"/>
                </a:solidFill>
                <a:latin typeface="Arial Rounded MT Bold" pitchFamily="34" charset="0"/>
              </a:rPr>
              <a:t>Temporal Adjusters</a:t>
            </a:r>
            <a:endParaRPr lang="pt-PT">
              <a:solidFill>
                <a:srgbClr val="0070C0"/>
              </a:solidFill>
            </a:endParaRPr>
          </a:p>
        </p:txBody>
      </p:sp>
      <p:sp>
        <p:nvSpPr>
          <p:cNvPr id="10" name="CaixaDeTexto 9"/>
          <p:cNvSpPr txBox="1"/>
          <p:nvPr/>
        </p:nvSpPr>
        <p:spPr>
          <a:xfrm>
            <a:off x="500034" y="1500174"/>
            <a:ext cx="8429684" cy="4832092"/>
          </a:xfrm>
          <a:prstGeom prst="rect">
            <a:avLst/>
          </a:prstGeom>
          <a:noFill/>
        </p:spPr>
        <p:txBody>
          <a:bodyPr wrap="square" rtlCol="0">
            <a:spAutoFit/>
          </a:bodyPr>
          <a:lstStyle/>
          <a:p>
            <a:pPr>
              <a:tabLst>
                <a:tab pos="358775" algn="l"/>
                <a:tab pos="717550" algn="l"/>
              </a:tabLst>
            </a:pPr>
            <a:r>
              <a:rPr lang="pt-PT" sz="1400" smtClean="0">
                <a:latin typeface="Courier New" pitchFamily="49" charset="0"/>
                <a:cs typeface="Courier New" pitchFamily="49" charset="0"/>
              </a:rPr>
              <a:t>	LocalDate dataL = LocalDate.of(2017, 9, 27); </a:t>
            </a:r>
          </a:p>
          <a:p>
            <a:pPr>
              <a:tabLst>
                <a:tab pos="358775" algn="l"/>
                <a:tab pos="717550" algn="l"/>
              </a:tabLst>
            </a:pPr>
            <a:r>
              <a:rPr lang="pt-PT" sz="1400" smtClean="0">
                <a:latin typeface="Courier New" pitchFamily="49" charset="0"/>
                <a:cs typeface="Courier New" pitchFamily="49" charset="0"/>
              </a:rPr>
              <a:t>   System.out.println("Hoje : " + dataL); </a:t>
            </a:r>
          </a:p>
          <a:p>
            <a:pPr>
              <a:tabLst>
                <a:tab pos="358775" algn="l"/>
                <a:tab pos="717550" algn="l"/>
              </a:tabLst>
            </a:pPr>
            <a:r>
              <a:rPr lang="pt-PT" sz="1400" smtClean="0">
                <a:latin typeface="Courier New" pitchFamily="49" charset="0"/>
                <a:cs typeface="Courier New" pitchFamily="49" charset="0"/>
              </a:rPr>
              <a:t>   </a:t>
            </a:r>
            <a:r>
              <a:rPr lang="pt-PT" sz="1400" b="1" smtClean="0">
                <a:solidFill>
                  <a:schemeClr val="accent5">
                    <a:lumMod val="75000"/>
                  </a:schemeClr>
                </a:solidFill>
                <a:latin typeface="Courier New" pitchFamily="49" charset="0"/>
                <a:cs typeface="Courier New" pitchFamily="49" charset="0"/>
              </a:rPr>
              <a:t>LocalDate with = dataL.with(TemporalAdjusters.firstDayOfMonth()); </a:t>
            </a:r>
          </a:p>
          <a:p>
            <a:pPr>
              <a:tabLst>
                <a:tab pos="358775" algn="l"/>
                <a:tab pos="717550" algn="l"/>
              </a:tabLst>
            </a:pPr>
            <a:r>
              <a:rPr lang="pt-PT" sz="1400" smtClean="0">
                <a:latin typeface="Courier New" pitchFamily="49" charset="0"/>
                <a:cs typeface="Courier New" pitchFamily="49" charset="0"/>
              </a:rPr>
              <a:t>   System.out.println("Prim. Dia Mês : " + with); </a:t>
            </a:r>
          </a:p>
          <a:p>
            <a:pPr>
              <a:tabLst>
                <a:tab pos="358775" algn="l"/>
                <a:tab pos="717550" algn="l"/>
              </a:tabLst>
            </a:pPr>
            <a:r>
              <a:rPr lang="pt-PT" sz="1400" smtClean="0">
                <a:latin typeface="Courier New" pitchFamily="49" charset="0"/>
                <a:cs typeface="Courier New" pitchFamily="49" charset="0"/>
              </a:rPr>
              <a:t>   </a:t>
            </a:r>
            <a:r>
              <a:rPr lang="pt-PT" sz="1400" b="1" smtClean="0">
                <a:solidFill>
                  <a:schemeClr val="accent5">
                    <a:lumMod val="75000"/>
                  </a:schemeClr>
                </a:solidFill>
                <a:latin typeface="Courier New" pitchFamily="49" charset="0"/>
                <a:cs typeface="Courier New" pitchFamily="49" charset="0"/>
              </a:rPr>
              <a:t>LocalDate with1 = dataL.with(TemporalAdjusters.lastDayOfMonth()); </a:t>
            </a:r>
          </a:p>
          <a:p>
            <a:pPr>
              <a:tabLst>
                <a:tab pos="358775" algn="l"/>
                <a:tab pos="717550" algn="l"/>
              </a:tabLst>
            </a:pPr>
            <a:r>
              <a:rPr lang="pt-PT" sz="1400" smtClean="0">
                <a:latin typeface="Courier New" pitchFamily="49" charset="0"/>
                <a:cs typeface="Courier New" pitchFamily="49" charset="0"/>
              </a:rPr>
              <a:t>   System.out.println("Ult. Dia Mês : " + with1); </a:t>
            </a:r>
          </a:p>
          <a:p>
            <a:pPr>
              <a:tabLst>
                <a:tab pos="358775" algn="l"/>
                <a:tab pos="717550" algn="l"/>
              </a:tabLst>
            </a:pPr>
            <a:r>
              <a:rPr lang="pt-PT" sz="1400" smtClean="0">
                <a:latin typeface="Courier New" pitchFamily="49" charset="0"/>
                <a:cs typeface="Courier New" pitchFamily="49" charset="0"/>
              </a:rPr>
              <a:t>   </a:t>
            </a:r>
            <a:r>
              <a:rPr lang="pt-PT" sz="1400" b="1" smtClean="0">
                <a:solidFill>
                  <a:schemeClr val="accent5">
                    <a:lumMod val="75000"/>
                  </a:schemeClr>
                </a:solidFill>
                <a:latin typeface="Courier New" pitchFamily="49" charset="0"/>
                <a:cs typeface="Courier New" pitchFamily="49" charset="0"/>
              </a:rPr>
              <a:t>LocalDate with2 = dataL.with(TemporalAdjusters.next(DayOfWeek.MONDAY)); </a:t>
            </a:r>
          </a:p>
          <a:p>
            <a:pPr>
              <a:tabLst>
                <a:tab pos="358775" algn="l"/>
                <a:tab pos="717550" algn="l"/>
              </a:tabLst>
            </a:pPr>
            <a:r>
              <a:rPr lang="pt-PT" sz="1400" smtClean="0">
                <a:latin typeface="Courier New" pitchFamily="49" charset="0"/>
                <a:cs typeface="Courier New" pitchFamily="49" charset="0"/>
              </a:rPr>
              <a:t>   System.out.println("Próx. Seg. : " + with2); </a:t>
            </a:r>
          </a:p>
          <a:p>
            <a:pPr>
              <a:tabLst>
                <a:tab pos="358775" algn="l"/>
                <a:tab pos="717550" algn="l"/>
              </a:tabLst>
            </a:pPr>
            <a:r>
              <a:rPr lang="pt-PT" sz="1400" smtClean="0">
                <a:latin typeface="Courier New" pitchFamily="49" charset="0"/>
                <a:cs typeface="Courier New" pitchFamily="49" charset="0"/>
              </a:rPr>
              <a:t>   </a:t>
            </a:r>
            <a:r>
              <a:rPr lang="pt-PT" sz="1400" b="1" smtClean="0">
                <a:solidFill>
                  <a:schemeClr val="accent5">
                    <a:lumMod val="75000"/>
                  </a:schemeClr>
                </a:solidFill>
                <a:latin typeface="Courier New" pitchFamily="49" charset="0"/>
                <a:cs typeface="Courier New" pitchFamily="49" charset="0"/>
              </a:rPr>
              <a:t>LocalDate with3 = dataL.with(TemporalAdjusters.firstDayOfNextMonth()); </a:t>
            </a:r>
          </a:p>
          <a:p>
            <a:pPr>
              <a:tabLst>
                <a:tab pos="358775" algn="l"/>
                <a:tab pos="717550" algn="l"/>
              </a:tabLst>
            </a:pPr>
            <a:r>
              <a:rPr lang="pt-PT" sz="1400" smtClean="0">
                <a:latin typeface="Courier New" pitchFamily="49" charset="0"/>
                <a:cs typeface="Courier New" pitchFamily="49" charset="0"/>
              </a:rPr>
              <a:t>   System.out.println("Prim. Dia Próx. Mês : " + with3);</a:t>
            </a:r>
          </a:p>
          <a:p>
            <a:pPr>
              <a:tabLst>
                <a:tab pos="358775" algn="l"/>
                <a:tab pos="717550" algn="l"/>
              </a:tabLst>
            </a:pPr>
            <a:endParaRPr lang="pt-PT" sz="1400" smtClean="0">
              <a:latin typeface="Courier New" pitchFamily="49" charset="0"/>
              <a:cs typeface="Courier New" pitchFamily="49" charset="0"/>
            </a:endParaRPr>
          </a:p>
          <a:p>
            <a:pPr marL="358775" lvl="1">
              <a:tabLst>
                <a:tab pos="358775" algn="l"/>
                <a:tab pos="717550" algn="l"/>
              </a:tabLst>
            </a:pPr>
            <a:r>
              <a:rPr lang="pt-PT" sz="1400" b="1" smtClean="0">
                <a:solidFill>
                  <a:schemeClr val="accent6">
                    <a:lumMod val="75000"/>
                  </a:schemeClr>
                </a:solidFill>
                <a:latin typeface="Courier New" pitchFamily="49" charset="0"/>
                <a:cs typeface="Courier New" pitchFamily="49" charset="0"/>
              </a:rPr>
              <a:t>Hoje : 2017-09-27</a:t>
            </a:r>
          </a:p>
          <a:p>
            <a:pPr marL="358775" lvl="1">
              <a:tabLst>
                <a:tab pos="358775" algn="l"/>
                <a:tab pos="717550" algn="l"/>
              </a:tabLst>
            </a:pPr>
            <a:r>
              <a:rPr lang="pt-PT" sz="1400" b="1" smtClean="0">
                <a:solidFill>
                  <a:schemeClr val="accent6">
                    <a:lumMod val="75000"/>
                  </a:schemeClr>
                </a:solidFill>
                <a:latin typeface="Courier New" pitchFamily="49" charset="0"/>
                <a:cs typeface="Courier New" pitchFamily="49" charset="0"/>
              </a:rPr>
              <a:t>Prim. Dia Mês : 2017-09-01</a:t>
            </a:r>
          </a:p>
          <a:p>
            <a:pPr marL="358775" lvl="1">
              <a:tabLst>
                <a:tab pos="358775" algn="l"/>
                <a:tab pos="717550" algn="l"/>
              </a:tabLst>
            </a:pPr>
            <a:r>
              <a:rPr lang="pt-PT" sz="1400" b="1" smtClean="0">
                <a:solidFill>
                  <a:schemeClr val="accent6">
                    <a:lumMod val="75000"/>
                  </a:schemeClr>
                </a:solidFill>
                <a:latin typeface="Courier New" pitchFamily="49" charset="0"/>
                <a:cs typeface="Courier New" pitchFamily="49" charset="0"/>
              </a:rPr>
              <a:t>Ult. Dia Mês : 2017-09-30</a:t>
            </a:r>
          </a:p>
          <a:p>
            <a:pPr marL="358775" lvl="1">
              <a:tabLst>
                <a:tab pos="358775" algn="l"/>
                <a:tab pos="717550" algn="l"/>
              </a:tabLst>
            </a:pPr>
            <a:r>
              <a:rPr lang="pt-PT" sz="1400" b="1" smtClean="0">
                <a:solidFill>
                  <a:schemeClr val="accent6">
                    <a:lumMod val="75000"/>
                  </a:schemeClr>
                </a:solidFill>
                <a:latin typeface="Courier New" pitchFamily="49" charset="0"/>
                <a:cs typeface="Courier New" pitchFamily="49" charset="0"/>
              </a:rPr>
              <a:t>Próx. Seg. : 2017-10-02</a:t>
            </a:r>
          </a:p>
          <a:p>
            <a:pPr marL="358775" lvl="1">
              <a:tabLst>
                <a:tab pos="358775" algn="l"/>
                <a:tab pos="717550" algn="l"/>
              </a:tabLst>
            </a:pPr>
            <a:r>
              <a:rPr lang="pt-PT" sz="1400" b="1" smtClean="0">
                <a:solidFill>
                  <a:schemeClr val="accent6">
                    <a:lumMod val="75000"/>
                  </a:schemeClr>
                </a:solidFill>
                <a:latin typeface="Courier New" pitchFamily="49" charset="0"/>
                <a:cs typeface="Courier New" pitchFamily="49" charset="0"/>
              </a:rPr>
              <a:t>Prim. Dia Próx. Mês : 2017-10-01</a:t>
            </a:r>
          </a:p>
          <a:p>
            <a:pPr marL="358775" lvl="1">
              <a:tabLst>
                <a:tab pos="358775" algn="l"/>
                <a:tab pos="717550" algn="l"/>
              </a:tabLst>
            </a:pPr>
            <a:endParaRPr lang="pt-PT" sz="1400" b="1" smtClean="0">
              <a:solidFill>
                <a:schemeClr val="accent6">
                  <a:lumMod val="75000"/>
                </a:schemeClr>
              </a:solidFill>
              <a:latin typeface="Courier New" pitchFamily="49" charset="0"/>
              <a:cs typeface="Courier New" pitchFamily="49" charset="0"/>
            </a:endParaRPr>
          </a:p>
          <a:p>
            <a:pPr marL="358775" lvl="1">
              <a:tabLst>
                <a:tab pos="358775" algn="l"/>
                <a:tab pos="717550" algn="l"/>
              </a:tabLst>
            </a:pPr>
            <a:r>
              <a:rPr lang="pt-PT" sz="1400" b="1" smtClean="0">
                <a:solidFill>
                  <a:schemeClr val="accent5">
                    <a:lumMod val="75000"/>
                  </a:schemeClr>
                </a:solidFill>
                <a:latin typeface="Courier New" pitchFamily="49" charset="0"/>
                <a:cs typeface="Courier New" pitchFamily="49" charset="0"/>
              </a:rPr>
              <a:t>TemporalAdjuster primSegundaMes = </a:t>
            </a:r>
          </a:p>
          <a:p>
            <a:pPr marL="358775" lvl="1">
              <a:tabLst>
                <a:tab pos="358775" algn="l"/>
                <a:tab pos="717550" algn="l"/>
              </a:tabLst>
            </a:pPr>
            <a:r>
              <a:rPr lang="pt-PT" sz="1400" b="1" smtClean="0">
                <a:solidFill>
                  <a:schemeClr val="accent5">
                    <a:lumMod val="75000"/>
                  </a:schemeClr>
                </a:solidFill>
                <a:latin typeface="Courier New" pitchFamily="49" charset="0"/>
                <a:cs typeface="Courier New" pitchFamily="49" charset="0"/>
              </a:rPr>
              <a:t>    TemporalAdjusters.firstInMonth(DayOfWeek.MONDAY);</a:t>
            </a:r>
          </a:p>
          <a:p>
            <a:pPr marL="358775" lvl="1">
              <a:tabLst>
                <a:tab pos="358775" algn="l"/>
                <a:tab pos="717550" algn="l"/>
              </a:tabLst>
            </a:pPr>
            <a:r>
              <a:rPr lang="pt-PT" sz="1400" smtClean="0">
                <a:latin typeface="Courier New" pitchFamily="49" charset="0"/>
                <a:cs typeface="Courier New" pitchFamily="49" charset="0"/>
              </a:rPr>
              <a:t>System.out.println("Prim. SEG do mês : "  + </a:t>
            </a:r>
            <a:r>
              <a:rPr lang="pt-PT" sz="1400" b="1" smtClean="0">
                <a:solidFill>
                  <a:schemeClr val="accent5">
                    <a:lumMod val="75000"/>
                  </a:schemeClr>
                </a:solidFill>
                <a:latin typeface="Courier New" pitchFamily="49" charset="0"/>
                <a:cs typeface="Courier New" pitchFamily="49" charset="0"/>
              </a:rPr>
              <a:t>dataL.with(primSegundaMes)</a:t>
            </a:r>
            <a:r>
              <a:rPr lang="pt-PT" sz="1400" smtClean="0">
                <a:latin typeface="Courier New" pitchFamily="49" charset="0"/>
                <a:cs typeface="Courier New" pitchFamily="49" charset="0"/>
              </a:rPr>
              <a:t>);</a:t>
            </a:r>
          </a:p>
          <a:p>
            <a:pPr marL="358775" lvl="1">
              <a:tabLst>
                <a:tab pos="358775" algn="l"/>
                <a:tab pos="717550" algn="l"/>
              </a:tabLst>
            </a:pPr>
            <a:r>
              <a:rPr lang="pt-PT" sz="1400" b="1" smtClean="0">
                <a:solidFill>
                  <a:schemeClr val="accent6">
                    <a:lumMod val="75000"/>
                  </a:schemeClr>
                </a:solidFill>
                <a:latin typeface="Courier New" pitchFamily="49" charset="0"/>
                <a:cs typeface="Courier New" pitchFamily="49" charset="0"/>
              </a:rPr>
              <a:t>Prim. SEG do mês : 2017-09-04</a:t>
            </a:r>
          </a:p>
          <a:p>
            <a:endParaRPr lang="pt-PT" sz="1400">
              <a:latin typeface="Courier New" pitchFamily="49" charset="0"/>
              <a:cs typeface="Courier New" pitchFamily="49" charset="0"/>
            </a:endParaRPr>
          </a:p>
        </p:txBody>
      </p:sp>
      <p:sp>
        <p:nvSpPr>
          <p:cNvPr id="11" name="CaixaDeTexto 10"/>
          <p:cNvSpPr txBox="1"/>
          <p:nvPr/>
        </p:nvSpPr>
        <p:spPr>
          <a:xfrm>
            <a:off x="500034" y="1071546"/>
            <a:ext cx="8429684" cy="369332"/>
          </a:xfrm>
          <a:prstGeom prst="rect">
            <a:avLst/>
          </a:prstGeom>
          <a:noFill/>
        </p:spPr>
        <p:txBody>
          <a:bodyPr wrap="square" rtlCol="0">
            <a:spAutoFit/>
          </a:bodyPr>
          <a:lstStyle/>
          <a:p>
            <a:r>
              <a:rPr lang="pt-PT" smtClean="0">
                <a:latin typeface="Source Sans Pro Semibold"/>
              </a:rPr>
              <a:t>▶  </a:t>
            </a:r>
            <a:r>
              <a:rPr lang="pt-PT" sz="1600" smtClean="0"/>
              <a:t>E </a:t>
            </a:r>
            <a:r>
              <a:rPr lang="pt-PT" sz="1600" b="1" smtClean="0">
                <a:solidFill>
                  <a:srgbClr val="C00000"/>
                </a:solidFill>
              </a:rPr>
              <a:t>seleccionando o “ajuste” pretendido</a:t>
            </a:r>
            <a:r>
              <a:rPr lang="pt-PT" sz="1600" smtClean="0"/>
              <a:t> tudo se torna muito simples.</a:t>
            </a:r>
            <a:endParaRPr lang="pt-PT" sz="1600"/>
          </a:p>
        </p:txBody>
      </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9" name="CaixaDeTexto 8"/>
          <p:cNvSpPr txBox="1"/>
          <p:nvPr/>
        </p:nvSpPr>
        <p:spPr>
          <a:xfrm>
            <a:off x="357158" y="1142984"/>
            <a:ext cx="8572560" cy="4278094"/>
          </a:xfrm>
          <a:prstGeom prst="rect">
            <a:avLst/>
          </a:prstGeom>
          <a:noFill/>
        </p:spPr>
        <p:txBody>
          <a:bodyPr wrap="square" rtlCol="0">
            <a:spAutoFit/>
          </a:bodyPr>
          <a:lstStyle/>
          <a:p>
            <a:r>
              <a:rPr lang="pt-PT" b="1" smtClean="0">
                <a:solidFill>
                  <a:srgbClr val="C00000"/>
                </a:solidFill>
              </a:rPr>
              <a:t>Adjusters criados pelo programador</a:t>
            </a:r>
          </a:p>
          <a:p>
            <a:endParaRPr lang="pt-PT" b="1" smtClean="0"/>
          </a:p>
          <a:p>
            <a:pPr marL="0" lvl="1" algn="just"/>
            <a:r>
              <a:rPr lang="pt-PT" smtClean="0">
                <a:latin typeface="Source Sans Pro Semibold"/>
              </a:rPr>
              <a:t>▶  </a:t>
            </a:r>
            <a:r>
              <a:rPr lang="pt-PT" sz="1600" smtClean="0">
                <a:latin typeface="Source Sans Pro Semibold"/>
              </a:rPr>
              <a:t>O</a:t>
            </a:r>
            <a:r>
              <a:rPr lang="pt-PT" sz="1600" smtClean="0"/>
              <a:t> método </a:t>
            </a:r>
            <a:r>
              <a:rPr lang="pt-PT" sz="1400" b="1" smtClean="0">
                <a:solidFill>
                  <a:schemeClr val="accent5">
                    <a:lumMod val="75000"/>
                  </a:schemeClr>
                </a:solidFill>
                <a:latin typeface="Courier New" pitchFamily="49" charset="0"/>
                <a:cs typeface="Courier New" pitchFamily="49" charset="0"/>
              </a:rPr>
              <a:t>ofDateAdjuster(UnaryOperator&lt;LocalDate&gt; dateBasedAdjuster) </a:t>
            </a:r>
            <a:r>
              <a:rPr lang="pt-PT" sz="1600" smtClean="0"/>
              <a:t>permite criar </a:t>
            </a:r>
            <a:r>
              <a:rPr lang="pt-PT" sz="1600" b="1" smtClean="0"/>
              <a:t>um ajustador particular</a:t>
            </a:r>
            <a:r>
              <a:rPr lang="pt-PT" sz="1600" b="1" smtClean="0">
                <a:solidFill>
                  <a:srgbClr val="C00000"/>
                </a:solidFill>
              </a:rPr>
              <a:t> </a:t>
            </a:r>
            <a:r>
              <a:rPr lang="pt-PT" sz="1600" smtClean="0"/>
              <a:t>para instâncias de </a:t>
            </a:r>
            <a:r>
              <a:rPr lang="pt-PT" sz="1600" b="1" smtClean="0">
                <a:solidFill>
                  <a:srgbClr val="C00000"/>
                </a:solidFill>
              </a:rPr>
              <a:t>LocalDate</a:t>
            </a:r>
            <a:r>
              <a:rPr lang="pt-PT" sz="1600" b="1" smtClean="0"/>
              <a:t>. A </a:t>
            </a:r>
            <a:r>
              <a:rPr lang="pt-PT" sz="1600" b="1" smtClean="0">
                <a:solidFill>
                  <a:schemeClr val="accent6">
                    <a:lumMod val="75000"/>
                  </a:schemeClr>
                </a:solidFill>
              </a:rPr>
              <a:t>expressão lambda parâmetro </a:t>
            </a:r>
            <a:r>
              <a:rPr lang="pt-PT" sz="1600" b="1" smtClean="0"/>
              <a:t>define o ajuste a realizar.</a:t>
            </a:r>
            <a:endParaRPr lang="pt-PT" sz="1600" smtClean="0"/>
          </a:p>
          <a:p>
            <a:endParaRPr lang="pt-PT" smtClean="0"/>
          </a:p>
          <a:p>
            <a:r>
              <a:rPr lang="pt-PT" sz="1400" b="1" smtClean="0">
                <a:latin typeface="Courier New" pitchFamily="49" charset="0"/>
                <a:cs typeface="Courier New" pitchFamily="49" charset="0"/>
              </a:rPr>
              <a:t>//  Criar um ajustador que ajuste qualquer data para 1 mês e 15 dias depois.</a:t>
            </a:r>
          </a:p>
          <a:p>
            <a:r>
              <a:rPr lang="pt-PT" sz="1400" smtClean="0">
                <a:latin typeface="Courier New" pitchFamily="49" charset="0"/>
                <a:cs typeface="Courier New" pitchFamily="49" charset="0"/>
              </a:rPr>
              <a:t>TemporalAdjuster ajusta1M15D = </a:t>
            </a:r>
          </a:p>
          <a:p>
            <a:r>
              <a:rPr lang="pt-PT" sz="1400" smtClean="0">
                <a:latin typeface="Courier New" pitchFamily="49" charset="0"/>
                <a:cs typeface="Courier New" pitchFamily="49" charset="0"/>
              </a:rPr>
              <a:t>   </a:t>
            </a:r>
            <a:r>
              <a:rPr lang="pt-PT" sz="1400" b="1" smtClean="0">
                <a:solidFill>
                  <a:schemeClr val="accent5">
                    <a:lumMod val="75000"/>
                  </a:schemeClr>
                </a:solidFill>
                <a:latin typeface="Courier New" pitchFamily="49" charset="0"/>
                <a:cs typeface="Courier New" pitchFamily="49" charset="0"/>
              </a:rPr>
              <a:t>TemporalAdjusters.ofDateAdjuster(</a:t>
            </a:r>
            <a:r>
              <a:rPr lang="pt-PT" sz="1400" b="1" smtClean="0">
                <a:solidFill>
                  <a:schemeClr val="accent6">
                    <a:lumMod val="75000"/>
                  </a:schemeClr>
                </a:solidFill>
                <a:latin typeface="Courier New" pitchFamily="49" charset="0"/>
                <a:cs typeface="Courier New" pitchFamily="49" charset="0"/>
              </a:rPr>
              <a:t>(LocalDate data) -&gt;</a:t>
            </a:r>
          </a:p>
          <a:p>
            <a:r>
              <a:rPr lang="pt-PT" sz="1400" b="1" smtClean="0">
                <a:solidFill>
                  <a:schemeClr val="accent6">
                    <a:lumMod val="75000"/>
                  </a:schemeClr>
                </a:solidFill>
                <a:latin typeface="Courier New" pitchFamily="49" charset="0"/>
                <a:cs typeface="Courier New" pitchFamily="49" charset="0"/>
              </a:rPr>
              <a:t>	 			     data.plusMonths(1).plusDays(15)</a:t>
            </a:r>
            <a:r>
              <a:rPr lang="pt-PT" sz="1400" b="1" smtClean="0">
                <a:solidFill>
                  <a:schemeClr val="accent5">
                    <a:lumMod val="75000"/>
                  </a:schemeClr>
                </a:solidFill>
                <a:latin typeface="Courier New" pitchFamily="49" charset="0"/>
                <a:cs typeface="Courier New" pitchFamily="49" charset="0"/>
              </a:rPr>
              <a:t>); </a:t>
            </a:r>
          </a:p>
          <a:p>
            <a:r>
              <a:rPr lang="pt-PT" sz="1400" smtClean="0">
                <a:latin typeface="Courier New" pitchFamily="49" charset="0"/>
                <a:cs typeface="Courier New" pitchFamily="49" charset="0"/>
              </a:rPr>
              <a:t>LocalDate hoje = LocalDate.of(2017, 1, 1); </a:t>
            </a:r>
          </a:p>
          <a:p>
            <a:endParaRPr lang="pt-PT" sz="1400" smtClean="0">
              <a:latin typeface="Courier New" pitchFamily="49" charset="0"/>
              <a:cs typeface="Courier New" pitchFamily="49" charset="0"/>
            </a:endParaRPr>
          </a:p>
          <a:p>
            <a:r>
              <a:rPr lang="pt-PT" sz="1400" b="1" smtClean="0">
                <a:solidFill>
                  <a:srgbClr val="0070C0"/>
                </a:solidFill>
                <a:latin typeface="Courier New" pitchFamily="49" charset="0"/>
                <a:cs typeface="Courier New" pitchFamily="49" charset="0"/>
              </a:rPr>
              <a:t>LocalDate hojeApos1M15D = hoje.with(ajusta1M15D); </a:t>
            </a:r>
          </a:p>
          <a:p>
            <a:r>
              <a:rPr lang="pt-PT" sz="1400" smtClean="0">
                <a:latin typeface="Courier New" pitchFamily="49" charset="0"/>
                <a:cs typeface="Courier New" pitchFamily="49" charset="0"/>
              </a:rPr>
              <a:t>System.out.println(" Hoje " + hoje); </a:t>
            </a:r>
          </a:p>
          <a:p>
            <a:r>
              <a:rPr lang="pt-PT" sz="1400" smtClean="0">
                <a:latin typeface="Courier New" pitchFamily="49" charset="0"/>
                <a:cs typeface="Courier New" pitchFamily="49" charset="0"/>
              </a:rPr>
              <a:t>System.out.println(" Hoje + 1M15D : " + hojeApos1M15D);</a:t>
            </a:r>
          </a:p>
          <a:p>
            <a:endParaRPr lang="pt-PT" sz="1400" smtClean="0">
              <a:latin typeface="Courier New" pitchFamily="49" charset="0"/>
              <a:cs typeface="Courier New" pitchFamily="49" charset="0"/>
            </a:endParaRPr>
          </a:p>
          <a:p>
            <a:r>
              <a:rPr lang="pt-PT" sz="1400" b="1" smtClean="0">
                <a:solidFill>
                  <a:schemeClr val="accent6">
                    <a:lumMod val="75000"/>
                  </a:schemeClr>
                </a:solidFill>
                <a:latin typeface="Courier New" pitchFamily="49" charset="0"/>
                <a:cs typeface="Courier New" pitchFamily="49" charset="0"/>
              </a:rPr>
              <a:t>Hoje 2017-01-01</a:t>
            </a:r>
          </a:p>
          <a:p>
            <a:r>
              <a:rPr lang="pt-PT" sz="1400" b="1" smtClean="0">
                <a:solidFill>
                  <a:schemeClr val="accent6">
                    <a:lumMod val="75000"/>
                  </a:schemeClr>
                </a:solidFill>
                <a:latin typeface="Courier New" pitchFamily="49" charset="0"/>
                <a:cs typeface="Courier New" pitchFamily="49" charset="0"/>
              </a:rPr>
              <a:t>Hoje + 1M15D : 2017-02-16</a:t>
            </a:r>
            <a:endParaRPr lang="pt-PT" sz="1400" b="1">
              <a:solidFill>
                <a:schemeClr val="accent6">
                  <a:lumMod val="75000"/>
                </a:schemeClr>
              </a:solidFill>
              <a:latin typeface="Courier New" pitchFamily="49" charset="0"/>
              <a:cs typeface="Courier New" pitchFamily="49" charset="0"/>
            </a:endParaRPr>
          </a:p>
        </p:txBody>
      </p:sp>
      <p:sp>
        <p:nvSpPr>
          <p:cNvPr id="10" name="CaixaDeTexto 9"/>
          <p:cNvSpPr txBox="1"/>
          <p:nvPr/>
        </p:nvSpPr>
        <p:spPr>
          <a:xfrm>
            <a:off x="4643438" y="357166"/>
            <a:ext cx="3714776" cy="369332"/>
          </a:xfrm>
          <a:prstGeom prst="rect">
            <a:avLst/>
          </a:prstGeom>
          <a:noFill/>
        </p:spPr>
        <p:txBody>
          <a:bodyPr wrap="square" rtlCol="0">
            <a:spAutoFit/>
          </a:bodyPr>
          <a:lstStyle/>
          <a:p>
            <a:r>
              <a:rPr lang="pt-PT" b="1" smtClean="0">
                <a:solidFill>
                  <a:srgbClr val="0070C0"/>
                </a:solidFill>
                <a:latin typeface="Arial Rounded MT Bold" pitchFamily="34" charset="0"/>
              </a:rPr>
              <a:t>Temporal Adjusters</a:t>
            </a:r>
            <a:endParaRPr lang="pt-PT">
              <a:solidFill>
                <a:srgbClr val="0070C0"/>
              </a:solidFill>
            </a:endParaRPr>
          </a:p>
        </p:txBody>
      </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12" name="CaixaDeTexto 11"/>
          <p:cNvSpPr txBox="1"/>
          <p:nvPr/>
        </p:nvSpPr>
        <p:spPr>
          <a:xfrm>
            <a:off x="357158" y="1428736"/>
            <a:ext cx="8429684" cy="369332"/>
          </a:xfrm>
          <a:prstGeom prst="rect">
            <a:avLst/>
          </a:prstGeom>
          <a:noFill/>
        </p:spPr>
        <p:txBody>
          <a:bodyPr wrap="square" rtlCol="0">
            <a:spAutoFit/>
          </a:bodyPr>
          <a:lstStyle/>
          <a:p>
            <a:r>
              <a:rPr lang="pt-PT" b="1" smtClean="0">
                <a:solidFill>
                  <a:schemeClr val="accent6">
                    <a:lumMod val="75000"/>
                  </a:schemeClr>
                </a:solidFill>
                <a:latin typeface="Arial Rounded MT Bold" pitchFamily="34" charset="0"/>
              </a:rPr>
              <a:t>TemporalQueries e TemporalQuery&lt;R&gt;</a:t>
            </a:r>
            <a:endParaRPr lang="pt-PT">
              <a:solidFill>
                <a:schemeClr val="accent6">
                  <a:lumMod val="75000"/>
                </a:schemeClr>
              </a:solidFill>
            </a:endParaRPr>
          </a:p>
        </p:txBody>
      </p:sp>
      <p:sp>
        <p:nvSpPr>
          <p:cNvPr id="18" name="CaixaDeTexto 17"/>
          <p:cNvSpPr txBox="1"/>
          <p:nvPr/>
        </p:nvSpPr>
        <p:spPr>
          <a:xfrm>
            <a:off x="357158" y="2000240"/>
            <a:ext cx="8429684" cy="369332"/>
          </a:xfrm>
          <a:prstGeom prst="rect">
            <a:avLst/>
          </a:prstGeom>
          <a:noFill/>
        </p:spPr>
        <p:txBody>
          <a:bodyPr wrap="square" rtlCol="0">
            <a:spAutoFit/>
          </a:bodyPr>
          <a:lstStyle/>
          <a:p>
            <a:r>
              <a:rPr lang="pt-PT" b="1" smtClean="0">
                <a:solidFill>
                  <a:schemeClr val="accent5">
                    <a:lumMod val="75000"/>
                  </a:schemeClr>
                </a:solidFill>
                <a:latin typeface="Arial Rounded MT Bold" pitchFamily="34" charset="0"/>
              </a:rPr>
              <a:t>Formatação e Parsing</a:t>
            </a:r>
            <a:endParaRPr lang="pt-PT">
              <a:solidFill>
                <a:schemeClr val="accent5">
                  <a:lumMod val="75000"/>
                </a:schemeClr>
              </a:solidFill>
            </a:endParaRPr>
          </a:p>
        </p:txBody>
      </p:sp>
      <p:sp>
        <p:nvSpPr>
          <p:cNvPr id="19" name="CaixaDeTexto 18"/>
          <p:cNvSpPr txBox="1"/>
          <p:nvPr/>
        </p:nvSpPr>
        <p:spPr>
          <a:xfrm>
            <a:off x="428596" y="2500306"/>
            <a:ext cx="8429684" cy="369332"/>
          </a:xfrm>
          <a:prstGeom prst="rect">
            <a:avLst/>
          </a:prstGeom>
          <a:noFill/>
        </p:spPr>
        <p:txBody>
          <a:bodyPr wrap="square" rtlCol="0">
            <a:spAutoFit/>
          </a:bodyPr>
          <a:lstStyle/>
          <a:p>
            <a:r>
              <a:rPr lang="pt-PT" b="1" smtClean="0">
                <a:solidFill>
                  <a:schemeClr val="accent6">
                    <a:lumMod val="75000"/>
                  </a:schemeClr>
                </a:solidFill>
                <a:latin typeface="Arial Rounded MT Bold" pitchFamily="34" charset="0"/>
              </a:rPr>
              <a:t>Outros calendários: classe Chronology</a:t>
            </a:r>
            <a:endParaRPr lang="pt-PT">
              <a:solidFill>
                <a:schemeClr val="accent6">
                  <a:lumMod val="75000"/>
                </a:schemeClr>
              </a:solidFill>
            </a:endParaRPr>
          </a:p>
        </p:txBody>
      </p:sp>
      <p:sp>
        <p:nvSpPr>
          <p:cNvPr id="21" name="CaixaDeTexto 20"/>
          <p:cNvSpPr txBox="1"/>
          <p:nvPr/>
        </p:nvSpPr>
        <p:spPr>
          <a:xfrm>
            <a:off x="4500562" y="357166"/>
            <a:ext cx="3286148" cy="369332"/>
          </a:xfrm>
          <a:prstGeom prst="rect">
            <a:avLst/>
          </a:prstGeom>
          <a:noFill/>
        </p:spPr>
        <p:txBody>
          <a:bodyPr wrap="square" rtlCol="0">
            <a:spAutoFit/>
          </a:bodyPr>
          <a:lstStyle/>
          <a:p>
            <a:r>
              <a:rPr lang="pt-PT" b="1" smtClean="0">
                <a:solidFill>
                  <a:srgbClr val="0070C0"/>
                </a:solidFill>
              </a:rPr>
              <a:t>PARA COMPLETAR … </a:t>
            </a:r>
            <a:endParaRPr lang="pt-PT" b="1">
              <a:solidFill>
                <a:srgbClr val="0070C0"/>
              </a:solidFill>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 name="Imagem 17" descr="API_TIME_WITH_MONTH_WEEKFIELDS_DOW.jpg"/>
          <p:cNvPicPr>
            <a:picLocks noChangeAspect="1"/>
          </p:cNvPicPr>
          <p:nvPr/>
        </p:nvPicPr>
        <p:blipFill>
          <a:blip r:embed="rId2" cstate="print"/>
          <a:stretch>
            <a:fillRect/>
          </a:stretch>
        </p:blipFill>
        <p:spPr>
          <a:xfrm>
            <a:off x="214282" y="1928802"/>
            <a:ext cx="5598009" cy="4143404"/>
          </a:xfrm>
          <a:prstGeom prst="rect">
            <a:avLst/>
          </a:prstGeom>
        </p:spPr>
      </p:pic>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21" name="CaixaDeTexto 20"/>
          <p:cNvSpPr txBox="1"/>
          <p:nvPr/>
        </p:nvSpPr>
        <p:spPr>
          <a:xfrm>
            <a:off x="4143372" y="285728"/>
            <a:ext cx="3857652" cy="369332"/>
          </a:xfrm>
          <a:prstGeom prst="rect">
            <a:avLst/>
          </a:prstGeom>
          <a:noFill/>
        </p:spPr>
        <p:txBody>
          <a:bodyPr wrap="square" rtlCol="0">
            <a:spAutoFit/>
          </a:bodyPr>
          <a:lstStyle/>
          <a:p>
            <a:r>
              <a:rPr lang="pt-PT" b="1" smtClean="0">
                <a:solidFill>
                  <a:srgbClr val="0070C0"/>
                </a:solidFill>
                <a:latin typeface="Arial Rounded MT Bold" pitchFamily="34" charset="0"/>
              </a:rPr>
              <a:t>FLASHBACK DA PARTE I</a:t>
            </a:r>
            <a:endParaRPr lang="pt-PT" b="1">
              <a:solidFill>
                <a:srgbClr val="0070C0"/>
              </a:solidFill>
              <a:latin typeface="Arial Rounded MT Bold" pitchFamily="34" charset="0"/>
            </a:endParaRPr>
          </a:p>
        </p:txBody>
      </p:sp>
      <p:graphicFrame>
        <p:nvGraphicFramePr>
          <p:cNvPr id="25" name="Tabela 24"/>
          <p:cNvGraphicFramePr>
            <a:graphicFrameLocks noGrp="1"/>
          </p:cNvGraphicFramePr>
          <p:nvPr/>
        </p:nvGraphicFramePr>
        <p:xfrm>
          <a:off x="6858016" y="4643446"/>
          <a:ext cx="1714512" cy="1856899"/>
        </p:xfrm>
        <a:graphic>
          <a:graphicData uri="http://schemas.openxmlformats.org/drawingml/2006/table">
            <a:tbl>
              <a:tblPr firstRow="1" bandRow="1">
                <a:tableStyleId>{35758FB7-9AC5-4552-8A53-C91805E547FA}</a:tableStyleId>
              </a:tblPr>
              <a:tblGrid>
                <a:gridCol w="616515"/>
                <a:gridCol w="1097997"/>
              </a:tblGrid>
              <a:tr h="171971">
                <a:tc>
                  <a:txBody>
                    <a:bodyPr/>
                    <a:lstStyle/>
                    <a:p>
                      <a:pPr algn="ctr">
                        <a:spcAft>
                          <a:spcPts val="0"/>
                        </a:spcAft>
                      </a:pPr>
                      <a:r>
                        <a:rPr lang="pt-PT" sz="1400" b="1"/>
                        <a:t>Prefixo</a:t>
                      </a:r>
                      <a:endParaRPr lang="pt-PT" sz="1400" b="1">
                        <a:latin typeface="Copperplate Gothic Bold"/>
                        <a:ea typeface="Times New Roman"/>
                        <a:cs typeface="Times New Roman"/>
                      </a:endParaRPr>
                    </a:p>
                  </a:txBody>
                  <a:tcPr marL="41587" marR="41587" marT="0" marB="0" anchor="ctr"/>
                </a:tc>
                <a:tc>
                  <a:txBody>
                    <a:bodyPr/>
                    <a:lstStyle/>
                    <a:p>
                      <a:pPr algn="ctr">
                        <a:spcAft>
                          <a:spcPts val="0"/>
                        </a:spcAft>
                      </a:pPr>
                      <a:r>
                        <a:rPr lang="pt-PT" sz="1200"/>
                        <a:t>Tipo</a:t>
                      </a:r>
                      <a:endParaRPr lang="pt-PT" sz="1200">
                        <a:latin typeface="Copperplate Gothic Bold"/>
                        <a:ea typeface="Times New Roman"/>
                        <a:cs typeface="Times New Roman"/>
                      </a:endParaRPr>
                    </a:p>
                  </a:txBody>
                  <a:tcPr marL="41587" marR="41587" marT="0" marB="0" anchor="ctr"/>
                </a:tc>
              </a:tr>
              <a:tr h="297954">
                <a:tc>
                  <a:txBody>
                    <a:bodyPr/>
                    <a:lstStyle/>
                    <a:p>
                      <a:pPr algn="ctr">
                        <a:spcAft>
                          <a:spcPts val="0"/>
                        </a:spcAft>
                      </a:pPr>
                      <a:r>
                        <a:rPr lang="pt-PT" sz="1400" b="1"/>
                        <a:t>is</a:t>
                      </a:r>
                      <a:endParaRPr lang="pt-PT" sz="1400" b="1">
                        <a:latin typeface="Copperplate Gothic Bold"/>
                        <a:ea typeface="Times New Roman"/>
                        <a:cs typeface="Times New Roman"/>
                      </a:endParaRPr>
                    </a:p>
                  </a:txBody>
                  <a:tcPr marL="41587" marR="41587" marT="0" marB="0" anchor="ctr"/>
                </a:tc>
                <a:tc>
                  <a:txBody>
                    <a:bodyPr/>
                    <a:lstStyle/>
                    <a:p>
                      <a:pPr marL="71755" indent="-71755" algn="ctr">
                        <a:spcAft>
                          <a:spcPts val="0"/>
                        </a:spcAft>
                      </a:pPr>
                      <a:r>
                        <a:rPr lang="pt-PT" sz="1200"/>
                        <a:t>de instância</a:t>
                      </a:r>
                      <a:endParaRPr lang="pt-PT" sz="1200">
                        <a:latin typeface="Tahoma"/>
                        <a:ea typeface="Times New Roman"/>
                      </a:endParaRPr>
                    </a:p>
                  </a:txBody>
                  <a:tcPr marL="41587" marR="41587" marT="0" marB="0" anchor="ctr"/>
                </a:tc>
              </a:tr>
              <a:tr h="297954">
                <a:tc>
                  <a:txBody>
                    <a:bodyPr/>
                    <a:lstStyle/>
                    <a:p>
                      <a:pPr algn="ctr">
                        <a:spcAft>
                          <a:spcPts val="0"/>
                        </a:spcAft>
                      </a:pPr>
                      <a:r>
                        <a:rPr lang="pt-PT" sz="1400" b="1"/>
                        <a:t>with</a:t>
                      </a:r>
                      <a:endParaRPr lang="pt-PT" sz="1400" b="1">
                        <a:latin typeface="Copperplate Gothic Bold"/>
                        <a:ea typeface="Times New Roman"/>
                        <a:cs typeface="Times New Roman"/>
                      </a:endParaRPr>
                    </a:p>
                  </a:txBody>
                  <a:tcPr marL="41587" marR="41587" marT="0" marB="0" anchor="ctr"/>
                </a:tc>
                <a:tc>
                  <a:txBody>
                    <a:bodyPr/>
                    <a:lstStyle/>
                    <a:p>
                      <a:pPr marL="71755" indent="-71755" algn="ctr">
                        <a:spcAft>
                          <a:spcPts val="0"/>
                        </a:spcAft>
                      </a:pPr>
                      <a:r>
                        <a:rPr lang="pt-PT" sz="1200"/>
                        <a:t>de instância</a:t>
                      </a:r>
                      <a:endParaRPr lang="pt-PT" sz="1200">
                        <a:latin typeface="Tahoma"/>
                        <a:ea typeface="Times New Roman"/>
                      </a:endParaRPr>
                    </a:p>
                  </a:txBody>
                  <a:tcPr marL="41587" marR="41587" marT="0" marB="0" anchor="ctr"/>
                </a:tc>
              </a:tr>
              <a:tr h="297954">
                <a:tc>
                  <a:txBody>
                    <a:bodyPr/>
                    <a:lstStyle/>
                    <a:p>
                      <a:pPr algn="ctr">
                        <a:spcAft>
                          <a:spcPts val="0"/>
                        </a:spcAft>
                      </a:pPr>
                      <a:r>
                        <a:rPr lang="pt-PT" sz="1400" b="1"/>
                        <a:t>plus</a:t>
                      </a:r>
                      <a:endParaRPr lang="pt-PT" sz="1400" b="1">
                        <a:latin typeface="Copperplate Gothic Bold"/>
                        <a:ea typeface="Times New Roman"/>
                        <a:cs typeface="Times New Roman"/>
                      </a:endParaRPr>
                    </a:p>
                  </a:txBody>
                  <a:tcPr marL="41587" marR="41587" marT="0" marB="0" anchor="ctr"/>
                </a:tc>
                <a:tc>
                  <a:txBody>
                    <a:bodyPr/>
                    <a:lstStyle/>
                    <a:p>
                      <a:pPr marL="71755" indent="-71755" algn="ctr">
                        <a:spcAft>
                          <a:spcPts val="0"/>
                        </a:spcAft>
                      </a:pPr>
                      <a:r>
                        <a:rPr lang="pt-PT" sz="1200"/>
                        <a:t>de instância</a:t>
                      </a:r>
                      <a:endParaRPr lang="pt-PT" sz="1200">
                        <a:latin typeface="Tahoma"/>
                        <a:ea typeface="Times New Roman"/>
                      </a:endParaRPr>
                    </a:p>
                  </a:txBody>
                  <a:tcPr marL="41587" marR="41587" marT="0" marB="0" anchor="ctr"/>
                </a:tc>
              </a:tr>
              <a:tr h="178772">
                <a:tc>
                  <a:txBody>
                    <a:bodyPr/>
                    <a:lstStyle/>
                    <a:p>
                      <a:pPr algn="ctr">
                        <a:spcAft>
                          <a:spcPts val="0"/>
                        </a:spcAft>
                      </a:pPr>
                      <a:r>
                        <a:rPr lang="pt-PT" sz="1400" b="1"/>
                        <a:t>minus</a:t>
                      </a:r>
                      <a:endParaRPr lang="pt-PT" sz="1400" b="1">
                        <a:latin typeface="Copperplate Gothic Bold"/>
                        <a:ea typeface="Times New Roman"/>
                        <a:cs typeface="Times New Roman"/>
                      </a:endParaRPr>
                    </a:p>
                  </a:txBody>
                  <a:tcPr marL="41587" marR="41587" marT="0" marB="0" anchor="ctr"/>
                </a:tc>
                <a:tc>
                  <a:txBody>
                    <a:bodyPr/>
                    <a:lstStyle/>
                    <a:p>
                      <a:pPr marL="71755" indent="-71755" algn="ctr">
                        <a:spcAft>
                          <a:spcPts val="0"/>
                        </a:spcAft>
                      </a:pPr>
                      <a:r>
                        <a:rPr lang="pt-PT" sz="1200"/>
                        <a:t>de instância</a:t>
                      </a:r>
                      <a:endParaRPr lang="pt-PT" sz="1200">
                        <a:latin typeface="Tahoma"/>
                        <a:ea typeface="Times New Roman"/>
                      </a:endParaRPr>
                    </a:p>
                  </a:txBody>
                  <a:tcPr marL="41587" marR="41587" marT="0" marB="0" anchor="ctr"/>
                </a:tc>
              </a:tr>
              <a:tr h="238363">
                <a:tc>
                  <a:txBody>
                    <a:bodyPr/>
                    <a:lstStyle/>
                    <a:p>
                      <a:pPr algn="ctr">
                        <a:spcAft>
                          <a:spcPts val="0"/>
                        </a:spcAft>
                      </a:pPr>
                      <a:r>
                        <a:rPr lang="pt-PT" sz="1400" b="1"/>
                        <a:t>to</a:t>
                      </a:r>
                      <a:endParaRPr lang="pt-PT" sz="1400" b="1">
                        <a:latin typeface="Copperplate Gothic Bold"/>
                        <a:ea typeface="Times New Roman"/>
                        <a:cs typeface="Times New Roman"/>
                      </a:endParaRPr>
                    </a:p>
                  </a:txBody>
                  <a:tcPr marL="41587" marR="41587" marT="0" marB="0" anchor="ctr"/>
                </a:tc>
                <a:tc>
                  <a:txBody>
                    <a:bodyPr/>
                    <a:lstStyle/>
                    <a:p>
                      <a:pPr marL="71755" indent="-71755" algn="ctr">
                        <a:spcAft>
                          <a:spcPts val="0"/>
                        </a:spcAft>
                      </a:pPr>
                      <a:r>
                        <a:rPr lang="pt-PT" sz="1200"/>
                        <a:t>de instância</a:t>
                      </a:r>
                      <a:endParaRPr lang="pt-PT" sz="1200">
                        <a:latin typeface="Tahoma"/>
                        <a:ea typeface="Times New Roman"/>
                      </a:endParaRPr>
                    </a:p>
                  </a:txBody>
                  <a:tcPr marL="41587" marR="41587" marT="0" marB="0" anchor="ctr"/>
                </a:tc>
              </a:tr>
              <a:tr h="297954">
                <a:tc>
                  <a:txBody>
                    <a:bodyPr/>
                    <a:lstStyle/>
                    <a:p>
                      <a:pPr algn="ctr">
                        <a:spcAft>
                          <a:spcPts val="0"/>
                        </a:spcAft>
                      </a:pPr>
                      <a:r>
                        <a:rPr lang="pt-PT" sz="1400" b="1"/>
                        <a:t>at</a:t>
                      </a:r>
                      <a:endParaRPr lang="pt-PT" sz="1400" b="1">
                        <a:latin typeface="Copperplate Gothic Bold"/>
                        <a:ea typeface="Times New Roman"/>
                        <a:cs typeface="Times New Roman"/>
                      </a:endParaRPr>
                    </a:p>
                  </a:txBody>
                  <a:tcPr marL="41587" marR="41587" marT="0" marB="0" anchor="ctr"/>
                </a:tc>
                <a:tc>
                  <a:txBody>
                    <a:bodyPr/>
                    <a:lstStyle/>
                    <a:p>
                      <a:pPr marL="71755" indent="-71755" algn="ctr">
                        <a:spcAft>
                          <a:spcPts val="0"/>
                        </a:spcAft>
                      </a:pPr>
                      <a:r>
                        <a:rPr lang="pt-PT" sz="1200"/>
                        <a:t>de instância</a:t>
                      </a:r>
                      <a:endParaRPr lang="pt-PT" sz="1200">
                        <a:latin typeface="Tahoma"/>
                        <a:ea typeface="Times New Roman"/>
                      </a:endParaRPr>
                    </a:p>
                  </a:txBody>
                  <a:tcPr marL="41587" marR="41587" marT="0" marB="0" anchor="ctr"/>
                </a:tc>
              </a:tr>
            </a:tbl>
          </a:graphicData>
        </a:graphic>
      </p:graphicFrame>
      <p:graphicFrame>
        <p:nvGraphicFramePr>
          <p:cNvPr id="26" name="Tabela 25"/>
          <p:cNvGraphicFramePr>
            <a:graphicFrameLocks noGrp="1"/>
          </p:cNvGraphicFramePr>
          <p:nvPr/>
        </p:nvGraphicFramePr>
        <p:xfrm>
          <a:off x="6929454" y="1571612"/>
          <a:ext cx="1714512" cy="2448686"/>
        </p:xfrm>
        <a:graphic>
          <a:graphicData uri="http://schemas.openxmlformats.org/drawingml/2006/table">
            <a:tbl>
              <a:tblPr firstRow="1" bandRow="1">
                <a:tableStyleId>{35758FB7-9AC5-4552-8A53-C91805E547FA}</a:tableStyleId>
              </a:tblPr>
              <a:tblGrid>
                <a:gridCol w="616515"/>
                <a:gridCol w="1097997"/>
              </a:tblGrid>
              <a:tr h="193549">
                <a:tc>
                  <a:txBody>
                    <a:bodyPr/>
                    <a:lstStyle/>
                    <a:p>
                      <a:pPr algn="ctr">
                        <a:spcAft>
                          <a:spcPts val="0"/>
                        </a:spcAft>
                      </a:pPr>
                      <a:r>
                        <a:rPr lang="pt-PT" sz="1400" b="1"/>
                        <a:t>Prefixo</a:t>
                      </a:r>
                      <a:endParaRPr lang="pt-PT" sz="1400" b="1">
                        <a:latin typeface="Copperplate Gothic Bold"/>
                        <a:ea typeface="Times New Roman"/>
                        <a:cs typeface="Times New Roman"/>
                      </a:endParaRPr>
                    </a:p>
                  </a:txBody>
                  <a:tcPr marL="41587" marR="41587" marT="0" marB="0" anchor="ctr"/>
                </a:tc>
                <a:tc>
                  <a:txBody>
                    <a:bodyPr/>
                    <a:lstStyle/>
                    <a:p>
                      <a:pPr algn="ctr">
                        <a:spcAft>
                          <a:spcPts val="0"/>
                        </a:spcAft>
                      </a:pPr>
                      <a:r>
                        <a:rPr lang="pt-PT" sz="1200"/>
                        <a:t>Tipo</a:t>
                      </a:r>
                      <a:endParaRPr lang="pt-PT" sz="1200">
                        <a:latin typeface="Copperplate Gothic Bold"/>
                        <a:ea typeface="Times New Roman"/>
                        <a:cs typeface="Times New Roman"/>
                      </a:endParaRPr>
                    </a:p>
                  </a:txBody>
                  <a:tcPr marL="41587" marR="41587" marT="0" marB="0" anchor="ctr"/>
                </a:tc>
              </a:tr>
              <a:tr h="464771">
                <a:tc>
                  <a:txBody>
                    <a:bodyPr/>
                    <a:lstStyle/>
                    <a:p>
                      <a:pPr algn="ctr">
                        <a:spcAft>
                          <a:spcPts val="0"/>
                        </a:spcAft>
                      </a:pPr>
                      <a:r>
                        <a:rPr lang="pt-PT" sz="1400" b="1"/>
                        <a:t>now</a:t>
                      </a:r>
                      <a:endParaRPr lang="pt-PT" sz="1400" b="1">
                        <a:latin typeface="Copperplate Gothic Bold"/>
                        <a:ea typeface="Times New Roman"/>
                        <a:cs typeface="Times New Roman"/>
                      </a:endParaRPr>
                    </a:p>
                  </a:txBody>
                  <a:tcPr marL="41587" marR="41587" marT="0" marB="0" anchor="ctr"/>
                </a:tc>
                <a:tc>
                  <a:txBody>
                    <a:bodyPr/>
                    <a:lstStyle/>
                    <a:p>
                      <a:pPr marL="71755" indent="-71755" algn="ctr">
                        <a:spcAft>
                          <a:spcPts val="0"/>
                        </a:spcAft>
                      </a:pPr>
                      <a:r>
                        <a:rPr lang="pt-PT" sz="1200" b="1">
                          <a:solidFill>
                            <a:srgbClr val="C00000"/>
                          </a:solidFill>
                        </a:rPr>
                        <a:t>static factory</a:t>
                      </a:r>
                      <a:endParaRPr lang="pt-PT" sz="1200" b="1">
                        <a:solidFill>
                          <a:srgbClr val="C00000"/>
                        </a:solidFill>
                        <a:latin typeface="Tahoma"/>
                        <a:ea typeface="Times New Roman"/>
                      </a:endParaRPr>
                    </a:p>
                  </a:txBody>
                  <a:tcPr marL="41587" marR="41587" marT="0" marB="0" anchor="ctr"/>
                </a:tc>
              </a:tr>
              <a:tr h="354111">
                <a:tc>
                  <a:txBody>
                    <a:bodyPr/>
                    <a:lstStyle/>
                    <a:p>
                      <a:pPr algn="ctr">
                        <a:spcAft>
                          <a:spcPts val="0"/>
                        </a:spcAft>
                      </a:pPr>
                      <a:r>
                        <a:rPr lang="pt-PT" sz="1400" b="1"/>
                        <a:t>of</a:t>
                      </a:r>
                      <a:endParaRPr lang="pt-PT" sz="1400" b="1">
                        <a:latin typeface="Copperplate Gothic Bold"/>
                        <a:ea typeface="Times New Roman"/>
                        <a:cs typeface="Times New Roman"/>
                      </a:endParaRPr>
                    </a:p>
                  </a:txBody>
                  <a:tcPr marL="41587" marR="41587" marT="0" marB="0" anchor="ctr"/>
                </a:tc>
                <a:tc>
                  <a:txBody>
                    <a:bodyPr/>
                    <a:lstStyle/>
                    <a:p>
                      <a:pPr marL="71755" indent="-71755" algn="ctr">
                        <a:spcAft>
                          <a:spcPts val="0"/>
                        </a:spcAft>
                      </a:pPr>
                      <a:r>
                        <a:rPr lang="pt-PT" sz="1200" b="1">
                          <a:solidFill>
                            <a:srgbClr val="C00000"/>
                          </a:solidFill>
                        </a:rPr>
                        <a:t>static factory</a:t>
                      </a:r>
                      <a:endParaRPr lang="pt-PT" sz="1200" b="1">
                        <a:solidFill>
                          <a:srgbClr val="C00000"/>
                        </a:solidFill>
                        <a:latin typeface="Tahoma"/>
                        <a:ea typeface="Times New Roman"/>
                      </a:endParaRPr>
                    </a:p>
                  </a:txBody>
                  <a:tcPr marL="41587" marR="41587" marT="0" marB="0" anchor="ctr"/>
                </a:tc>
              </a:tr>
              <a:tr h="354111">
                <a:tc>
                  <a:txBody>
                    <a:bodyPr/>
                    <a:lstStyle/>
                    <a:p>
                      <a:pPr algn="ctr">
                        <a:spcAft>
                          <a:spcPts val="0"/>
                        </a:spcAft>
                      </a:pPr>
                      <a:r>
                        <a:rPr lang="pt-PT" sz="1400" b="1"/>
                        <a:t>from</a:t>
                      </a:r>
                      <a:endParaRPr lang="pt-PT" sz="1400" b="1">
                        <a:latin typeface="Copperplate Gothic Bold"/>
                        <a:ea typeface="Times New Roman"/>
                        <a:cs typeface="Times New Roman"/>
                      </a:endParaRPr>
                    </a:p>
                  </a:txBody>
                  <a:tcPr marL="41587" marR="41587" marT="0" marB="0" anchor="ctr"/>
                </a:tc>
                <a:tc>
                  <a:txBody>
                    <a:bodyPr/>
                    <a:lstStyle/>
                    <a:p>
                      <a:pPr marL="71755" indent="-71755" algn="ctr">
                        <a:spcAft>
                          <a:spcPts val="0"/>
                        </a:spcAft>
                      </a:pPr>
                      <a:r>
                        <a:rPr lang="pt-PT" sz="1200" b="1">
                          <a:solidFill>
                            <a:srgbClr val="C00000"/>
                          </a:solidFill>
                        </a:rPr>
                        <a:t>static factory</a:t>
                      </a:r>
                      <a:endParaRPr lang="pt-PT" sz="1200" b="1">
                        <a:solidFill>
                          <a:srgbClr val="C00000"/>
                        </a:solidFill>
                        <a:latin typeface="Tahoma"/>
                        <a:ea typeface="Times New Roman"/>
                      </a:endParaRPr>
                    </a:p>
                  </a:txBody>
                  <a:tcPr marL="41587" marR="41587" marT="0" marB="0" anchor="ctr"/>
                </a:tc>
              </a:tr>
              <a:tr h="354111">
                <a:tc>
                  <a:txBody>
                    <a:bodyPr/>
                    <a:lstStyle/>
                    <a:p>
                      <a:pPr algn="ctr">
                        <a:spcAft>
                          <a:spcPts val="0"/>
                        </a:spcAft>
                      </a:pPr>
                      <a:r>
                        <a:rPr lang="pt-PT" sz="1400" b="1"/>
                        <a:t>parse</a:t>
                      </a:r>
                      <a:endParaRPr lang="pt-PT" sz="1400" b="1">
                        <a:latin typeface="Copperplate Gothic Bold"/>
                        <a:ea typeface="Times New Roman"/>
                        <a:cs typeface="Times New Roman"/>
                      </a:endParaRPr>
                    </a:p>
                  </a:txBody>
                  <a:tcPr marL="41587" marR="41587" marT="0" marB="0" anchor="ctr"/>
                </a:tc>
                <a:tc>
                  <a:txBody>
                    <a:bodyPr/>
                    <a:lstStyle/>
                    <a:p>
                      <a:pPr marL="71755" indent="-71755" algn="ctr">
                        <a:spcAft>
                          <a:spcPts val="0"/>
                        </a:spcAft>
                      </a:pPr>
                      <a:r>
                        <a:rPr lang="pt-PT" sz="1200" b="1">
                          <a:solidFill>
                            <a:srgbClr val="C00000"/>
                          </a:solidFill>
                        </a:rPr>
                        <a:t>static factory</a:t>
                      </a:r>
                      <a:endParaRPr lang="pt-PT" sz="1200" b="1">
                        <a:solidFill>
                          <a:srgbClr val="C00000"/>
                        </a:solidFill>
                        <a:latin typeface="Tahoma"/>
                        <a:ea typeface="Times New Roman"/>
                      </a:endParaRPr>
                    </a:p>
                  </a:txBody>
                  <a:tcPr marL="41587" marR="41587" marT="0" marB="0" anchor="ctr"/>
                </a:tc>
              </a:tr>
              <a:tr h="442639">
                <a:tc>
                  <a:txBody>
                    <a:bodyPr/>
                    <a:lstStyle/>
                    <a:p>
                      <a:pPr algn="ctr">
                        <a:spcAft>
                          <a:spcPts val="0"/>
                        </a:spcAft>
                      </a:pPr>
                      <a:r>
                        <a:rPr lang="pt-PT" sz="1400" b="1"/>
                        <a:t>format</a:t>
                      </a:r>
                      <a:endParaRPr lang="pt-PT" sz="1400" b="1">
                        <a:latin typeface="Copperplate Gothic Bold"/>
                        <a:ea typeface="Times New Roman"/>
                        <a:cs typeface="Times New Roman"/>
                      </a:endParaRPr>
                    </a:p>
                  </a:txBody>
                  <a:tcPr marL="41587" marR="41587" marT="0" marB="0" anchor="ctr"/>
                </a:tc>
                <a:tc>
                  <a:txBody>
                    <a:bodyPr/>
                    <a:lstStyle/>
                    <a:p>
                      <a:pPr marL="71755" indent="-71755" algn="ctr">
                        <a:spcAft>
                          <a:spcPts val="0"/>
                        </a:spcAft>
                      </a:pPr>
                      <a:r>
                        <a:rPr lang="pt-PT" sz="1200"/>
                        <a:t>de instância</a:t>
                      </a:r>
                      <a:endParaRPr lang="pt-PT" sz="1200">
                        <a:latin typeface="Tahoma"/>
                        <a:ea typeface="Times New Roman"/>
                      </a:endParaRPr>
                    </a:p>
                  </a:txBody>
                  <a:tcPr marL="41587" marR="41587" marT="0" marB="0" anchor="ctr"/>
                </a:tc>
              </a:tr>
              <a:tr h="265583">
                <a:tc>
                  <a:txBody>
                    <a:bodyPr/>
                    <a:lstStyle/>
                    <a:p>
                      <a:pPr algn="ctr">
                        <a:spcAft>
                          <a:spcPts val="0"/>
                        </a:spcAft>
                      </a:pPr>
                      <a:r>
                        <a:rPr lang="pt-PT" sz="1400" b="1"/>
                        <a:t>get</a:t>
                      </a:r>
                      <a:endParaRPr lang="pt-PT" sz="1400" b="1">
                        <a:latin typeface="Copperplate Gothic Bold"/>
                        <a:ea typeface="Times New Roman"/>
                        <a:cs typeface="Times New Roman"/>
                      </a:endParaRPr>
                    </a:p>
                  </a:txBody>
                  <a:tcPr marL="41587" marR="41587" marT="0" marB="0" anchor="ctr"/>
                </a:tc>
                <a:tc>
                  <a:txBody>
                    <a:bodyPr/>
                    <a:lstStyle/>
                    <a:p>
                      <a:pPr marL="71755" indent="-71755" algn="ctr">
                        <a:spcAft>
                          <a:spcPts val="0"/>
                        </a:spcAft>
                      </a:pPr>
                      <a:r>
                        <a:rPr lang="pt-PT" sz="1200"/>
                        <a:t>de instância</a:t>
                      </a:r>
                      <a:endParaRPr lang="pt-PT" sz="1200">
                        <a:latin typeface="Tahoma"/>
                        <a:ea typeface="Times New Roman"/>
                      </a:endParaRPr>
                    </a:p>
                  </a:txBody>
                  <a:tcPr marL="41587" marR="41587" marT="0" marB="0" anchor="ctr"/>
                </a:tc>
              </a:tr>
            </a:tbl>
          </a:graphicData>
        </a:graphic>
      </p:graphicFrame>
      <p:sp>
        <p:nvSpPr>
          <p:cNvPr id="27" name="CaixaDeTexto 26"/>
          <p:cNvSpPr txBox="1"/>
          <p:nvPr/>
        </p:nvSpPr>
        <p:spPr>
          <a:xfrm>
            <a:off x="714348" y="1214422"/>
            <a:ext cx="1857388" cy="400110"/>
          </a:xfrm>
          <a:prstGeom prst="rect">
            <a:avLst/>
          </a:prstGeom>
          <a:noFill/>
        </p:spPr>
        <p:txBody>
          <a:bodyPr wrap="square" rtlCol="0">
            <a:spAutoFit/>
          </a:bodyPr>
          <a:lstStyle/>
          <a:p>
            <a:r>
              <a:rPr lang="pt-PT" sz="2000" b="1" smtClean="0">
                <a:solidFill>
                  <a:srgbClr val="C00000"/>
                </a:solidFill>
                <a:latin typeface="Arial Rounded MT Bold" pitchFamily="34" charset="0"/>
              </a:rPr>
              <a:t>ESTRUTURA</a:t>
            </a:r>
            <a:endParaRPr lang="pt-PT" sz="2000" b="1">
              <a:solidFill>
                <a:srgbClr val="C00000"/>
              </a:solidFill>
              <a:latin typeface="Arial Rounded MT Bold" pitchFamily="34" charset="0"/>
            </a:endParaRPr>
          </a:p>
        </p:txBody>
      </p:sp>
      <p:sp>
        <p:nvSpPr>
          <p:cNvPr id="28" name="CaixaDeTexto 27"/>
          <p:cNvSpPr txBox="1"/>
          <p:nvPr/>
        </p:nvSpPr>
        <p:spPr>
          <a:xfrm>
            <a:off x="3714744" y="1214422"/>
            <a:ext cx="2643206" cy="400110"/>
          </a:xfrm>
          <a:prstGeom prst="rect">
            <a:avLst/>
          </a:prstGeom>
          <a:noFill/>
        </p:spPr>
        <p:txBody>
          <a:bodyPr wrap="square" rtlCol="0">
            <a:spAutoFit/>
          </a:bodyPr>
          <a:lstStyle/>
          <a:p>
            <a:r>
              <a:rPr lang="pt-PT" sz="2000" b="1" smtClean="0">
                <a:solidFill>
                  <a:srgbClr val="C00000"/>
                </a:solidFill>
                <a:latin typeface="Arial Rounded MT Bold" pitchFamily="34" charset="0"/>
              </a:rPr>
              <a:t>COMPORTAMENTO</a:t>
            </a:r>
            <a:endParaRPr lang="pt-PT" sz="2000" b="1">
              <a:solidFill>
                <a:srgbClr val="C00000"/>
              </a:solidFill>
              <a:latin typeface="Arial Rounded MT Bold" pitchFamily="34" charset="0"/>
            </a:endParaRPr>
          </a:p>
        </p:txBody>
      </p:sp>
      <p:cxnSp>
        <p:nvCxnSpPr>
          <p:cNvPr id="30" name="Conexão recta unidireccional 29"/>
          <p:cNvCxnSpPr/>
          <p:nvPr/>
        </p:nvCxnSpPr>
        <p:spPr>
          <a:xfrm>
            <a:off x="5715008" y="1785926"/>
            <a:ext cx="1214446" cy="857256"/>
          </a:xfrm>
          <a:prstGeom prst="straightConnector1">
            <a:avLst/>
          </a:prstGeom>
          <a:ln w="381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Conexão recta unidireccional 33"/>
          <p:cNvCxnSpPr/>
          <p:nvPr/>
        </p:nvCxnSpPr>
        <p:spPr>
          <a:xfrm rot="5400000">
            <a:off x="1143770" y="1856570"/>
            <a:ext cx="428628" cy="1588"/>
          </a:xfrm>
          <a:prstGeom prst="straightConnector1">
            <a:avLst/>
          </a:prstGeom>
          <a:ln w="381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Conexão recta unidireccional 31"/>
          <p:cNvCxnSpPr/>
          <p:nvPr/>
        </p:nvCxnSpPr>
        <p:spPr>
          <a:xfrm rot="16200000" flipH="1">
            <a:off x="4572000" y="2928934"/>
            <a:ext cx="3429024" cy="1143008"/>
          </a:xfrm>
          <a:prstGeom prst="straightConnector1">
            <a:avLst/>
          </a:prstGeom>
          <a:ln w="28575">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20" name="CaixaDeTexto 19"/>
          <p:cNvSpPr txBox="1"/>
          <p:nvPr/>
        </p:nvSpPr>
        <p:spPr>
          <a:xfrm>
            <a:off x="428596" y="1000108"/>
            <a:ext cx="8429684" cy="1015663"/>
          </a:xfrm>
          <a:prstGeom prst="rect">
            <a:avLst/>
          </a:prstGeom>
          <a:noFill/>
        </p:spPr>
        <p:txBody>
          <a:bodyPr wrap="square" rtlCol="0">
            <a:spAutoFit/>
          </a:bodyPr>
          <a:lstStyle/>
          <a:p>
            <a:pPr algn="just"/>
            <a:r>
              <a:rPr lang="pt-PT" sz="2800" b="1" smtClean="0">
                <a:solidFill>
                  <a:schemeClr val="accent5">
                    <a:lumMod val="75000"/>
                  </a:schemeClr>
                </a:solidFill>
                <a:sym typeface="Wingdings"/>
              </a:rPr>
              <a:t></a:t>
            </a:r>
            <a:r>
              <a:rPr lang="pt-PT" sz="1600" smtClean="0"/>
              <a:t>Pequena </a:t>
            </a:r>
            <a:r>
              <a:rPr lang="pt-PT" sz="1600" b="1" smtClean="0">
                <a:solidFill>
                  <a:schemeClr val="accent6">
                    <a:lumMod val="75000"/>
                  </a:schemeClr>
                </a:solidFill>
              </a:rPr>
              <a:t>incursão pedagógica </a:t>
            </a:r>
            <a:r>
              <a:rPr lang="pt-PT" sz="1600" smtClean="0"/>
              <a:t>ao </a:t>
            </a:r>
            <a:r>
              <a:rPr lang="pt-PT" sz="1600" b="1" smtClean="0">
                <a:solidFill>
                  <a:schemeClr val="accent6">
                    <a:lumMod val="75000"/>
                  </a:schemeClr>
                </a:solidFill>
              </a:rPr>
              <a:t>coral</a:t>
            </a:r>
            <a:r>
              <a:rPr lang="pt-PT" sz="1600" smtClean="0"/>
              <a:t> do código fonte de uma destas classes: </a:t>
            </a:r>
            <a:r>
              <a:rPr lang="pt-PT" sz="1600" b="1" smtClean="0">
                <a:solidFill>
                  <a:srgbClr val="C00000"/>
                </a:solidFill>
              </a:rPr>
              <a:t>LocalTime</a:t>
            </a:r>
          </a:p>
          <a:p>
            <a:pPr algn="just"/>
            <a:r>
              <a:rPr lang="pt-PT" sz="1400" b="1" smtClean="0">
                <a:solidFill>
                  <a:schemeClr val="accent5">
                    <a:lumMod val="75000"/>
                  </a:schemeClr>
                </a:solidFill>
              </a:rPr>
              <a:t>http://grepcode.com/file/repository.grepcode.com/java/root/jdk/openjdk/8-b132/java/time/LocalTime.java</a:t>
            </a:r>
            <a:r>
              <a:rPr lang="pt-PT" sz="1400" smtClean="0"/>
              <a:t> </a:t>
            </a:r>
            <a:r>
              <a:rPr lang="pt-PT" sz="1600" smtClean="0"/>
              <a:t>ou pesquisar </a:t>
            </a:r>
            <a:r>
              <a:rPr lang="pt-PT" sz="1600" b="1" smtClean="0">
                <a:solidFill>
                  <a:srgbClr val="C00000"/>
                </a:solidFill>
              </a:rPr>
              <a:t>GC: LocalTime </a:t>
            </a:r>
            <a:r>
              <a:rPr lang="pt-PT" sz="1600" smtClean="0"/>
              <a:t>no browser.</a:t>
            </a:r>
            <a:endParaRPr lang="pt-PT" sz="1600"/>
          </a:p>
        </p:txBody>
      </p:sp>
      <p:sp>
        <p:nvSpPr>
          <p:cNvPr id="21" name="CaixaDeTexto 20"/>
          <p:cNvSpPr txBox="1"/>
          <p:nvPr/>
        </p:nvSpPr>
        <p:spPr>
          <a:xfrm>
            <a:off x="4143372" y="285728"/>
            <a:ext cx="3857652" cy="369332"/>
          </a:xfrm>
          <a:prstGeom prst="rect">
            <a:avLst/>
          </a:prstGeom>
          <a:noFill/>
        </p:spPr>
        <p:txBody>
          <a:bodyPr wrap="square" rtlCol="0">
            <a:spAutoFit/>
          </a:bodyPr>
          <a:lstStyle/>
          <a:p>
            <a:r>
              <a:rPr lang="pt-PT" b="1" smtClean="0">
                <a:solidFill>
                  <a:srgbClr val="0070C0"/>
                </a:solidFill>
                <a:latin typeface="Arial Rounded MT Bold" pitchFamily="34" charset="0"/>
              </a:rPr>
              <a:t>FLASHBACK DA PARTE I</a:t>
            </a:r>
            <a:endParaRPr lang="pt-PT" b="1">
              <a:solidFill>
                <a:srgbClr val="0070C0"/>
              </a:solidFill>
              <a:latin typeface="Arial Rounded MT Bold" pitchFamily="34" charset="0"/>
            </a:endParaRPr>
          </a:p>
        </p:txBody>
      </p:sp>
      <p:pic>
        <p:nvPicPr>
          <p:cNvPr id="22" name="Imagem 21" descr="IMPORTS_LOCALTIME.jpg"/>
          <p:cNvPicPr>
            <a:picLocks noChangeAspect="1"/>
          </p:cNvPicPr>
          <p:nvPr/>
        </p:nvPicPr>
        <p:blipFill>
          <a:blip r:embed="rId4" cstate="print"/>
          <a:stretch>
            <a:fillRect/>
          </a:stretch>
        </p:blipFill>
        <p:spPr>
          <a:xfrm>
            <a:off x="357158" y="2214554"/>
            <a:ext cx="3656495" cy="4214842"/>
          </a:xfrm>
          <a:prstGeom prst="rect">
            <a:avLst/>
          </a:prstGeom>
        </p:spPr>
      </p:pic>
      <p:pic>
        <p:nvPicPr>
          <p:cNvPr id="23" name="Imagem 22" descr="CONSTANTES_LOCALTIME.jpg"/>
          <p:cNvPicPr>
            <a:picLocks noChangeAspect="1"/>
          </p:cNvPicPr>
          <p:nvPr/>
        </p:nvPicPr>
        <p:blipFill>
          <a:blip r:embed="rId5" cstate="print"/>
          <a:stretch>
            <a:fillRect/>
          </a:stretch>
        </p:blipFill>
        <p:spPr>
          <a:xfrm>
            <a:off x="3929058" y="2143116"/>
            <a:ext cx="5024118" cy="2214578"/>
          </a:xfrm>
          <a:prstGeom prst="rect">
            <a:avLst/>
          </a:prstGeom>
        </p:spPr>
      </p:pic>
      <p:pic>
        <p:nvPicPr>
          <p:cNvPr id="24" name="Imagem 23" descr="LOCAL_TIMR_NOW.jpg"/>
          <p:cNvPicPr>
            <a:picLocks noChangeAspect="1"/>
          </p:cNvPicPr>
          <p:nvPr/>
        </p:nvPicPr>
        <p:blipFill>
          <a:blip r:embed="rId6" cstate="print"/>
          <a:stretch>
            <a:fillRect/>
          </a:stretch>
        </p:blipFill>
        <p:spPr>
          <a:xfrm>
            <a:off x="3614006" y="4572008"/>
            <a:ext cx="5387150" cy="1643074"/>
          </a:xfrm>
          <a:prstGeom prst="rect">
            <a:avLst/>
          </a:prstGeom>
        </p:spPr>
      </p:pic>
      <p:sp>
        <p:nvSpPr>
          <p:cNvPr id="25" name="CaixaDeTexto 24"/>
          <p:cNvSpPr txBox="1"/>
          <p:nvPr/>
        </p:nvSpPr>
        <p:spPr>
          <a:xfrm>
            <a:off x="7786710" y="1785926"/>
            <a:ext cx="928694" cy="369332"/>
          </a:xfrm>
          <a:prstGeom prst="rect">
            <a:avLst/>
          </a:prstGeom>
          <a:noFill/>
        </p:spPr>
        <p:txBody>
          <a:bodyPr wrap="square" rtlCol="0">
            <a:spAutoFit/>
          </a:bodyPr>
          <a:lstStyle/>
          <a:p>
            <a:r>
              <a:rPr lang="pt-PT" b="1" smtClean="0">
                <a:solidFill>
                  <a:schemeClr val="bg2">
                    <a:lumMod val="50000"/>
                  </a:schemeClr>
                </a:solidFill>
              </a:rPr>
              <a:t>Pérolas</a:t>
            </a:r>
            <a:endParaRPr lang="pt-PT" b="1">
              <a:solidFill>
                <a:schemeClr val="bg2">
                  <a:lumMod val="50000"/>
                </a:schemeClr>
              </a:solidFill>
            </a:endParaRPr>
          </a:p>
        </p:txBody>
      </p:sp>
      <p:cxnSp>
        <p:nvCxnSpPr>
          <p:cNvPr id="27" name="Conexão recta unidireccional 26"/>
          <p:cNvCxnSpPr/>
          <p:nvPr/>
        </p:nvCxnSpPr>
        <p:spPr>
          <a:xfrm rot="5400000">
            <a:off x="7537471" y="2249479"/>
            <a:ext cx="357190" cy="1588"/>
          </a:xfrm>
          <a:prstGeom prst="straightConnector1">
            <a:avLst/>
          </a:prstGeom>
          <a:ln w="571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 name="Imagem 12" descr="API_TIME_WITH_MONTH_WEEKFIELDS_DOW.jpg"/>
          <p:cNvPicPr>
            <a:picLocks noChangeAspect="1"/>
          </p:cNvPicPr>
          <p:nvPr/>
        </p:nvPicPr>
        <p:blipFill>
          <a:blip r:embed="rId2" cstate="print"/>
          <a:stretch>
            <a:fillRect/>
          </a:stretch>
        </p:blipFill>
        <p:spPr>
          <a:xfrm>
            <a:off x="642910" y="1071546"/>
            <a:ext cx="7695076" cy="5357850"/>
          </a:xfrm>
          <a:prstGeom prst="rect">
            <a:avLst/>
          </a:prstGeom>
        </p:spPr>
      </p:pic>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3"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4" cstate="print"/>
          <a:stretch>
            <a:fillRect/>
          </a:stretch>
        </p:blipFill>
        <p:spPr>
          <a:xfrm>
            <a:off x="0" y="6648450"/>
            <a:ext cx="9144000" cy="209550"/>
          </a:xfrm>
          <a:prstGeom prst="rect">
            <a:avLst/>
          </a:prstGeom>
        </p:spPr>
      </p:pic>
      <p:sp>
        <p:nvSpPr>
          <p:cNvPr id="22" name="Rectângulo 21"/>
          <p:cNvSpPr/>
          <p:nvPr/>
        </p:nvSpPr>
        <p:spPr>
          <a:xfrm>
            <a:off x="6429388" y="1000108"/>
            <a:ext cx="1857388" cy="2786082"/>
          </a:xfrm>
          <a:prstGeom prst="rect">
            <a:avLst/>
          </a:prstGeom>
          <a:no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CaixaDeTexto 22"/>
          <p:cNvSpPr txBox="1"/>
          <p:nvPr/>
        </p:nvSpPr>
        <p:spPr>
          <a:xfrm>
            <a:off x="4071934" y="214290"/>
            <a:ext cx="4214842" cy="646331"/>
          </a:xfrm>
          <a:prstGeom prst="rect">
            <a:avLst/>
          </a:prstGeom>
          <a:noFill/>
        </p:spPr>
        <p:txBody>
          <a:bodyPr wrap="square" rtlCol="0">
            <a:spAutoFit/>
          </a:bodyPr>
          <a:lstStyle/>
          <a:p>
            <a:pPr algn="ctr"/>
            <a:r>
              <a:rPr lang="pt-PT" b="1" smtClean="0">
                <a:solidFill>
                  <a:srgbClr val="0070C0"/>
                </a:solidFill>
                <a:latin typeface="Arial Rounded MT Bold" pitchFamily="34" charset="0"/>
              </a:rPr>
              <a:t>Year, YearMonth, MonthDay, Month, DayOfWeek</a:t>
            </a:r>
            <a:endParaRPr lang="pt-PT">
              <a:solidFill>
                <a:srgbClr val="0070C0"/>
              </a:solidFill>
            </a:endParaRPr>
          </a:p>
        </p:txBody>
      </p:sp>
      <p:sp>
        <p:nvSpPr>
          <p:cNvPr id="12" name="Rectângulo 11"/>
          <p:cNvSpPr/>
          <p:nvPr/>
        </p:nvSpPr>
        <p:spPr>
          <a:xfrm>
            <a:off x="2771800" y="2708920"/>
            <a:ext cx="2808312" cy="151216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ângulo 13"/>
          <p:cNvSpPr/>
          <p:nvPr/>
        </p:nvSpPr>
        <p:spPr>
          <a:xfrm>
            <a:off x="3131840" y="4869160"/>
            <a:ext cx="2160240" cy="129614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ângulo 16"/>
          <p:cNvSpPr/>
          <p:nvPr/>
        </p:nvSpPr>
        <p:spPr>
          <a:xfrm>
            <a:off x="1907704" y="1196752"/>
            <a:ext cx="4464496" cy="108012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10" name="CaixaDeTexto 9"/>
          <p:cNvSpPr txBox="1"/>
          <p:nvPr/>
        </p:nvSpPr>
        <p:spPr>
          <a:xfrm>
            <a:off x="357158" y="1142984"/>
            <a:ext cx="8572560" cy="5478423"/>
          </a:xfrm>
          <a:prstGeom prst="rect">
            <a:avLst/>
          </a:prstGeom>
          <a:noFill/>
        </p:spPr>
        <p:txBody>
          <a:bodyPr wrap="square" rtlCol="0">
            <a:spAutoFit/>
          </a:bodyPr>
          <a:lstStyle/>
          <a:p>
            <a:pPr algn="just"/>
            <a:r>
              <a:rPr lang="pt-PT" smtClean="0">
                <a:latin typeface="Source Sans Pro Semibold"/>
              </a:rPr>
              <a:t>▶ </a:t>
            </a:r>
            <a:r>
              <a:rPr lang="pt-PT" sz="1600" smtClean="0"/>
              <a:t>Estas três classes representam na norma ISO-8601 respectivamente o valor de um ano (cf. 2016, 1955, 9999), um par ano-mês (cf. 2016-01, 2005-12) e um par mês-dia (cf. 11-27, 12-03). O enumerado </a:t>
            </a:r>
            <a:r>
              <a:rPr lang="pt-PT" sz="1600" b="1" smtClean="0">
                <a:solidFill>
                  <a:srgbClr val="C00000"/>
                </a:solidFill>
              </a:rPr>
              <a:t>Month </a:t>
            </a:r>
            <a:r>
              <a:rPr lang="pt-PT" sz="1600" smtClean="0"/>
              <a:t>define os nomes dos meses (cf. </a:t>
            </a:r>
            <a:r>
              <a:rPr lang="pt-PT" sz="1600" b="1" smtClean="0">
                <a:solidFill>
                  <a:srgbClr val="0070C0"/>
                </a:solidFill>
              </a:rPr>
              <a:t>Month.MARCH</a:t>
            </a:r>
            <a:r>
              <a:rPr lang="pt-PT" sz="1600" smtClean="0"/>
              <a:t>, </a:t>
            </a:r>
            <a:r>
              <a:rPr lang="pt-PT" sz="1600" b="1" smtClean="0">
                <a:solidFill>
                  <a:srgbClr val="0070C0"/>
                </a:solidFill>
              </a:rPr>
              <a:t>Month.OCTOBER</a:t>
            </a:r>
            <a:r>
              <a:rPr lang="pt-PT" sz="1600" smtClean="0"/>
              <a:t>) e alguns métodos sobre estas constantes (cf. as interfaces implementadas). O enumerado </a:t>
            </a:r>
            <a:r>
              <a:rPr lang="pt-PT" sz="1600" b="1" smtClean="0">
                <a:solidFill>
                  <a:srgbClr val="C00000"/>
                </a:solidFill>
              </a:rPr>
              <a:t>DayOfWeek</a:t>
            </a:r>
            <a:r>
              <a:rPr lang="pt-PT" sz="1600" smtClean="0"/>
              <a:t> define os nomes dos dias (cf. </a:t>
            </a:r>
            <a:r>
              <a:rPr lang="pt-PT" sz="1600" b="1" smtClean="0">
                <a:solidFill>
                  <a:srgbClr val="0070C0"/>
                </a:solidFill>
              </a:rPr>
              <a:t>DayOfWeek.MONDAY, DayOfWeek.FRIDAY</a:t>
            </a:r>
            <a:r>
              <a:rPr lang="pt-PT" sz="1600" smtClean="0"/>
              <a:t>).  </a:t>
            </a:r>
          </a:p>
          <a:p>
            <a:pPr algn="just"/>
            <a:r>
              <a:rPr lang="pt-PT" sz="1600" smtClean="0"/>
              <a:t>Como dissemos anteriormente, as classes de </a:t>
            </a:r>
            <a:r>
              <a:rPr lang="pt-PT" sz="1600" b="1" smtClean="0"/>
              <a:t>java.time</a:t>
            </a:r>
            <a:r>
              <a:rPr lang="pt-PT" sz="1600" smtClean="0"/>
              <a:t> estão muito interligadas entre si. Os exemplos seguintes demonstram tal relacionamento.</a:t>
            </a:r>
          </a:p>
          <a:p>
            <a:endParaRPr lang="pt-PT" smtClean="0"/>
          </a:p>
          <a:p>
            <a:pPr>
              <a:tabLst>
                <a:tab pos="358775" algn="l"/>
              </a:tabLst>
            </a:pPr>
            <a:r>
              <a:rPr lang="pt-PT" smtClean="0"/>
              <a:t>	</a:t>
            </a:r>
            <a:r>
              <a:rPr lang="pt-PT" sz="1400" b="1" smtClean="0">
                <a:latin typeface="Courier New" pitchFamily="49" charset="0"/>
                <a:cs typeface="Courier New" pitchFamily="49" charset="0"/>
              </a:rPr>
              <a:t>// Qual a data do 100º dia do ano de 2016?</a:t>
            </a:r>
            <a:endParaRPr lang="pt-PT" sz="1400" smtClean="0">
              <a:latin typeface="Courier New" pitchFamily="49" charset="0"/>
              <a:cs typeface="Courier New" pitchFamily="49" charset="0"/>
            </a:endParaRPr>
          </a:p>
          <a:p>
            <a:pPr>
              <a:tabLst>
                <a:tab pos="358775" algn="l"/>
              </a:tabLst>
            </a:pPr>
            <a:r>
              <a:rPr lang="pt-PT" sz="1400" b="1" smtClean="0">
                <a:latin typeface="Courier New" pitchFamily="49" charset="0"/>
                <a:cs typeface="Courier New" pitchFamily="49" charset="0"/>
              </a:rPr>
              <a:t>	</a:t>
            </a:r>
            <a:r>
              <a:rPr lang="pt-PT" sz="1400" smtClean="0">
                <a:latin typeface="Courier New" pitchFamily="49" charset="0"/>
                <a:cs typeface="Courier New" pitchFamily="49" charset="0"/>
              </a:rPr>
              <a:t>Year ano = Year.of(2016);</a:t>
            </a:r>
          </a:p>
          <a:p>
            <a:pPr>
              <a:tabLst>
                <a:tab pos="358775" algn="l"/>
              </a:tabLst>
            </a:pPr>
            <a:r>
              <a:rPr lang="pt-PT" sz="1400" smtClean="0">
                <a:latin typeface="Courier New" pitchFamily="49" charset="0"/>
                <a:cs typeface="Courier New" pitchFamily="49" charset="0"/>
              </a:rPr>
              <a:t>	</a:t>
            </a:r>
            <a:r>
              <a:rPr lang="pt-PT" sz="1400" b="1" smtClean="0">
                <a:solidFill>
                  <a:srgbClr val="0070C0"/>
                </a:solidFill>
                <a:latin typeface="Courier New" pitchFamily="49" charset="0"/>
                <a:cs typeface="Courier New" pitchFamily="49" charset="0"/>
              </a:rPr>
              <a:t>LocalDate ld = ano.atDay(100);</a:t>
            </a:r>
          </a:p>
          <a:p>
            <a:pPr>
              <a:tabLst>
                <a:tab pos="358775" algn="l"/>
              </a:tabLst>
            </a:pPr>
            <a:r>
              <a:rPr lang="pt-PT" sz="1400" smtClean="0">
                <a:latin typeface="Courier New" pitchFamily="49" charset="0"/>
                <a:cs typeface="Courier New" pitchFamily="49" charset="0"/>
              </a:rPr>
              <a:t>	System.out.println(ld);</a:t>
            </a:r>
          </a:p>
          <a:p>
            <a:pPr>
              <a:tabLst>
                <a:tab pos="358775" algn="l"/>
              </a:tabLst>
            </a:pPr>
            <a:r>
              <a:rPr lang="pt-PT" sz="1400" smtClean="0">
                <a:latin typeface="Courier New" pitchFamily="49" charset="0"/>
                <a:cs typeface="Courier New" pitchFamily="49" charset="0"/>
              </a:rPr>
              <a:t>	</a:t>
            </a:r>
            <a:r>
              <a:rPr lang="pt-PT" sz="1400" b="1" smtClean="0">
                <a:solidFill>
                  <a:schemeClr val="accent6">
                    <a:lumMod val="75000"/>
                  </a:schemeClr>
                </a:solidFill>
                <a:latin typeface="Courier New" pitchFamily="49" charset="0"/>
                <a:cs typeface="Courier New" pitchFamily="49" charset="0"/>
              </a:rPr>
              <a:t>2016-04-09</a:t>
            </a:r>
            <a:endParaRPr lang="pt-PT" sz="1400" smtClean="0">
              <a:solidFill>
                <a:schemeClr val="accent6">
                  <a:lumMod val="75000"/>
                </a:schemeClr>
              </a:solidFill>
              <a:latin typeface="Courier New" pitchFamily="49" charset="0"/>
              <a:cs typeface="Courier New" pitchFamily="49" charset="0"/>
            </a:endParaRPr>
          </a:p>
          <a:p>
            <a:pPr>
              <a:tabLst>
                <a:tab pos="358775" algn="l"/>
              </a:tabLst>
            </a:pPr>
            <a:r>
              <a:rPr lang="pt-PT" sz="1400" b="1" smtClean="0">
                <a:latin typeface="Courier New" pitchFamily="49" charset="0"/>
                <a:cs typeface="Courier New" pitchFamily="49" charset="0"/>
              </a:rPr>
              <a:t> </a:t>
            </a:r>
            <a:endParaRPr lang="pt-PT" sz="1400" smtClean="0">
              <a:latin typeface="Courier New" pitchFamily="49" charset="0"/>
              <a:cs typeface="Courier New" pitchFamily="49" charset="0"/>
            </a:endParaRPr>
          </a:p>
          <a:p>
            <a:pPr>
              <a:tabLst>
                <a:tab pos="358775" algn="l"/>
              </a:tabLst>
            </a:pPr>
            <a:r>
              <a:rPr lang="pt-PT" sz="1400" smtClean="0">
                <a:latin typeface="Courier New" pitchFamily="49" charset="0"/>
                <a:cs typeface="Courier New" pitchFamily="49" charset="0"/>
              </a:rPr>
              <a:t>	</a:t>
            </a:r>
            <a:r>
              <a:rPr lang="pt-PT" sz="1400" b="1" smtClean="0">
                <a:latin typeface="Courier New" pitchFamily="49" charset="0"/>
                <a:cs typeface="Courier New" pitchFamily="49" charset="0"/>
              </a:rPr>
              <a:t>// Duas formas de saber em que ano estamos</a:t>
            </a:r>
            <a:endParaRPr lang="pt-PT" sz="1400" smtClean="0">
              <a:latin typeface="Courier New" pitchFamily="49" charset="0"/>
              <a:cs typeface="Courier New" pitchFamily="49" charset="0"/>
            </a:endParaRPr>
          </a:p>
          <a:p>
            <a:pPr>
              <a:tabLst>
                <a:tab pos="358775" algn="l"/>
              </a:tabLst>
            </a:pPr>
            <a:r>
              <a:rPr lang="pt-PT" sz="1400" smtClean="0">
                <a:latin typeface="Courier New" pitchFamily="49" charset="0"/>
                <a:cs typeface="Courier New" pitchFamily="49" charset="0"/>
              </a:rPr>
              <a:t>	</a:t>
            </a:r>
            <a:r>
              <a:rPr lang="pt-PT" sz="1400" b="1" smtClean="0">
                <a:solidFill>
                  <a:srgbClr val="0070C0"/>
                </a:solidFill>
                <a:latin typeface="Courier New" pitchFamily="49" charset="0"/>
                <a:cs typeface="Courier New" pitchFamily="49" charset="0"/>
              </a:rPr>
              <a:t>Year esteAno1 = Year.now();</a:t>
            </a:r>
          </a:p>
          <a:p>
            <a:pPr>
              <a:tabLst>
                <a:tab pos="358775" algn="l"/>
              </a:tabLst>
            </a:pPr>
            <a:r>
              <a:rPr lang="pt-PT" sz="1400" smtClean="0">
                <a:latin typeface="Courier New" pitchFamily="49" charset="0"/>
                <a:cs typeface="Courier New" pitchFamily="49" charset="0"/>
              </a:rPr>
              <a:t>	</a:t>
            </a:r>
            <a:r>
              <a:rPr lang="pt-PT" sz="1400" b="1" smtClean="0">
                <a:solidFill>
                  <a:srgbClr val="0070C0"/>
                </a:solidFill>
                <a:latin typeface="Courier New" pitchFamily="49" charset="0"/>
                <a:cs typeface="Courier New" pitchFamily="49" charset="0"/>
              </a:rPr>
              <a:t>Year esteAno2 = Year.from(LocalDate.now());</a:t>
            </a:r>
          </a:p>
          <a:p>
            <a:pPr>
              <a:tabLst>
                <a:tab pos="358775" algn="l"/>
              </a:tabLst>
            </a:pPr>
            <a:r>
              <a:rPr lang="pt-PT" sz="1400" smtClean="0">
                <a:latin typeface="Courier New" pitchFamily="49" charset="0"/>
                <a:cs typeface="Courier New" pitchFamily="49" charset="0"/>
              </a:rPr>
              <a:t>	System.out.println("Este ano: " + esteAno1 + " ou " + esteAno2);</a:t>
            </a:r>
          </a:p>
          <a:p>
            <a:pPr>
              <a:tabLst>
                <a:tab pos="358775" algn="l"/>
              </a:tabLst>
            </a:pPr>
            <a:r>
              <a:rPr lang="pt-PT" sz="1400" smtClean="0">
                <a:latin typeface="Courier New" pitchFamily="49" charset="0"/>
                <a:cs typeface="Courier New" pitchFamily="49" charset="0"/>
              </a:rPr>
              <a:t>	System.out.println("Iguais? " + </a:t>
            </a:r>
          </a:p>
          <a:p>
            <a:pPr>
              <a:tabLst>
                <a:tab pos="358775" algn="l"/>
              </a:tabLst>
            </a:pPr>
            <a:r>
              <a:rPr lang="pt-PT" sz="1400" smtClean="0">
                <a:latin typeface="Courier New" pitchFamily="49" charset="0"/>
                <a:cs typeface="Courier New" pitchFamily="49" charset="0"/>
              </a:rPr>
              <a:t>         (esteAno1.compareTo(esteAno2) == 0 ? "true" : "nao"));</a:t>
            </a:r>
          </a:p>
          <a:p>
            <a:pPr>
              <a:tabLst>
                <a:tab pos="358775" algn="l"/>
              </a:tabLst>
            </a:pPr>
            <a:r>
              <a:rPr lang="pt-PT" sz="1400" smtClean="0">
                <a:latin typeface="Courier New" pitchFamily="49" charset="0"/>
                <a:cs typeface="Courier New" pitchFamily="49" charset="0"/>
              </a:rPr>
              <a:t>	</a:t>
            </a:r>
            <a:r>
              <a:rPr lang="pt-PT" sz="1400" b="1" smtClean="0">
                <a:solidFill>
                  <a:schemeClr val="accent6">
                    <a:lumMod val="75000"/>
                  </a:schemeClr>
                </a:solidFill>
                <a:latin typeface="Courier New" pitchFamily="49" charset="0"/>
                <a:cs typeface="Courier New" pitchFamily="49" charset="0"/>
              </a:rPr>
              <a:t>Este ano: 2016 ou 2016</a:t>
            </a:r>
          </a:p>
          <a:p>
            <a:pPr>
              <a:tabLst>
                <a:tab pos="358775" algn="l"/>
              </a:tabLst>
            </a:pPr>
            <a:r>
              <a:rPr lang="pt-PT" sz="1400" b="1" smtClean="0">
                <a:solidFill>
                  <a:schemeClr val="accent6">
                    <a:lumMod val="75000"/>
                  </a:schemeClr>
                </a:solidFill>
                <a:latin typeface="Courier New" pitchFamily="49" charset="0"/>
                <a:cs typeface="Courier New" pitchFamily="49" charset="0"/>
              </a:rPr>
              <a:t>	Iguais? true</a:t>
            </a:r>
          </a:p>
          <a:p>
            <a:endParaRPr lang="pt-PT"/>
          </a:p>
        </p:txBody>
      </p:sp>
      <p:sp>
        <p:nvSpPr>
          <p:cNvPr id="11" name="CaixaDeTexto 10"/>
          <p:cNvSpPr txBox="1"/>
          <p:nvPr/>
        </p:nvSpPr>
        <p:spPr>
          <a:xfrm>
            <a:off x="4071934" y="214290"/>
            <a:ext cx="4214842" cy="646331"/>
          </a:xfrm>
          <a:prstGeom prst="rect">
            <a:avLst/>
          </a:prstGeom>
          <a:noFill/>
        </p:spPr>
        <p:txBody>
          <a:bodyPr wrap="square" rtlCol="0">
            <a:spAutoFit/>
          </a:bodyPr>
          <a:lstStyle/>
          <a:p>
            <a:pPr algn="ctr"/>
            <a:r>
              <a:rPr lang="pt-PT" b="1" smtClean="0">
                <a:solidFill>
                  <a:srgbClr val="0070C0"/>
                </a:solidFill>
                <a:latin typeface="Arial Rounded MT Bold" pitchFamily="34" charset="0"/>
              </a:rPr>
              <a:t>Year, YearMonth, MonthDay, Month, DayOfWeek</a:t>
            </a:r>
            <a:endParaRPr lang="pt-PT">
              <a:solidFill>
                <a:srgbClr val="0070C0"/>
              </a:solidFill>
            </a:endParaRP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10" name="CaixaDeTexto 9"/>
          <p:cNvSpPr txBox="1"/>
          <p:nvPr/>
        </p:nvSpPr>
        <p:spPr>
          <a:xfrm>
            <a:off x="714348" y="1357298"/>
            <a:ext cx="8215370" cy="1169551"/>
          </a:xfrm>
          <a:prstGeom prst="rect">
            <a:avLst/>
          </a:prstGeom>
          <a:noFill/>
        </p:spPr>
        <p:txBody>
          <a:bodyPr wrap="square" rtlCol="0">
            <a:spAutoFit/>
          </a:bodyPr>
          <a:lstStyle/>
          <a:p>
            <a:pPr>
              <a:tabLst>
                <a:tab pos="358775" algn="l"/>
              </a:tabLst>
            </a:pPr>
            <a:r>
              <a:rPr lang="pt-PT" sz="1400" b="1" smtClean="0">
                <a:latin typeface="Courier New" pitchFamily="49" charset="0"/>
                <a:cs typeface="Courier New" pitchFamily="49" charset="0"/>
              </a:rPr>
              <a:t>	</a:t>
            </a:r>
            <a:endParaRPr lang="pt-PT" sz="1400" smtClean="0">
              <a:latin typeface="Courier New" pitchFamily="49" charset="0"/>
              <a:cs typeface="Courier New" pitchFamily="49" charset="0"/>
            </a:endParaRPr>
          </a:p>
          <a:p>
            <a:pPr>
              <a:tabLst>
                <a:tab pos="358775" algn="l"/>
              </a:tabLst>
            </a:pPr>
            <a:r>
              <a:rPr lang="pt-PT" sz="1400" b="1" smtClean="0">
                <a:latin typeface="Courier New" pitchFamily="49" charset="0"/>
                <a:cs typeface="Courier New" pitchFamily="49" charset="0"/>
              </a:rPr>
              <a:t>	</a:t>
            </a:r>
            <a:r>
              <a:rPr lang="pt-PT" sz="1400" smtClean="0">
                <a:latin typeface="Courier New" pitchFamily="49" charset="0"/>
                <a:cs typeface="Courier New" pitchFamily="49" charset="0"/>
              </a:rPr>
              <a:t>Year ano = Year.of(2017);</a:t>
            </a:r>
          </a:p>
          <a:p>
            <a:pPr>
              <a:tabLst>
                <a:tab pos="358775" algn="l"/>
              </a:tabLst>
            </a:pPr>
            <a:r>
              <a:rPr lang="pt-PT" sz="1400" smtClean="0">
                <a:latin typeface="Courier New" pitchFamily="49" charset="0"/>
                <a:cs typeface="Courier New" pitchFamily="49" charset="0"/>
              </a:rPr>
              <a:t>	</a:t>
            </a:r>
            <a:r>
              <a:rPr lang="pt-PT" sz="1400" b="1" smtClean="0">
                <a:solidFill>
                  <a:schemeClr val="accent5">
                    <a:lumMod val="75000"/>
                  </a:schemeClr>
                </a:solidFill>
                <a:latin typeface="Courier New" pitchFamily="49" charset="0"/>
                <a:cs typeface="Courier New" pitchFamily="49" charset="0"/>
              </a:rPr>
              <a:t>DayOfWeek diaSem = ano.atDay(2).getDayOfWeek();</a:t>
            </a:r>
          </a:p>
          <a:p>
            <a:pPr>
              <a:tabLst>
                <a:tab pos="358775" algn="l"/>
              </a:tabLst>
            </a:pPr>
            <a:r>
              <a:rPr lang="pt-PT" sz="1400" smtClean="0">
                <a:latin typeface="Courier New" pitchFamily="49" charset="0"/>
                <a:cs typeface="Courier New" pitchFamily="49" charset="0"/>
              </a:rPr>
              <a:t>	System.out.println(diaSem);</a:t>
            </a:r>
          </a:p>
          <a:p>
            <a:pPr>
              <a:tabLst>
                <a:tab pos="358775" algn="l"/>
              </a:tabLst>
            </a:pPr>
            <a:r>
              <a:rPr lang="pt-PT" sz="1400" smtClean="0">
                <a:latin typeface="Courier New" pitchFamily="49" charset="0"/>
                <a:cs typeface="Courier New" pitchFamily="49" charset="0"/>
              </a:rPr>
              <a:t>	</a:t>
            </a:r>
            <a:r>
              <a:rPr lang="pt-PT" sz="1400" b="1" smtClean="0">
                <a:solidFill>
                  <a:schemeClr val="accent6">
                    <a:lumMod val="75000"/>
                  </a:schemeClr>
                </a:solidFill>
                <a:latin typeface="Courier New" pitchFamily="49" charset="0"/>
                <a:cs typeface="Courier New" pitchFamily="49" charset="0"/>
              </a:rPr>
              <a:t>MONDAY</a:t>
            </a:r>
            <a:endParaRPr lang="pt-PT"/>
          </a:p>
        </p:txBody>
      </p:sp>
      <p:sp>
        <p:nvSpPr>
          <p:cNvPr id="11" name="CaixaDeTexto 10"/>
          <p:cNvSpPr txBox="1"/>
          <p:nvPr/>
        </p:nvSpPr>
        <p:spPr>
          <a:xfrm>
            <a:off x="4071934" y="214290"/>
            <a:ext cx="4214842" cy="646331"/>
          </a:xfrm>
          <a:prstGeom prst="rect">
            <a:avLst/>
          </a:prstGeom>
          <a:noFill/>
        </p:spPr>
        <p:txBody>
          <a:bodyPr wrap="square" rtlCol="0">
            <a:spAutoFit/>
          </a:bodyPr>
          <a:lstStyle/>
          <a:p>
            <a:pPr algn="ctr"/>
            <a:r>
              <a:rPr lang="pt-PT" b="1" smtClean="0">
                <a:solidFill>
                  <a:srgbClr val="0070C0"/>
                </a:solidFill>
                <a:latin typeface="Arial Rounded MT Bold" pitchFamily="34" charset="0"/>
              </a:rPr>
              <a:t>Year, YearMonth, MonthDay, Month, DayOfWeek</a:t>
            </a:r>
            <a:endParaRPr lang="pt-PT">
              <a:solidFill>
                <a:srgbClr val="0070C0"/>
              </a:solidFill>
            </a:endParaRPr>
          </a:p>
        </p:txBody>
      </p:sp>
      <p:sp>
        <p:nvSpPr>
          <p:cNvPr id="12" name="CaixaDeTexto 11"/>
          <p:cNvSpPr txBox="1"/>
          <p:nvPr/>
        </p:nvSpPr>
        <p:spPr>
          <a:xfrm>
            <a:off x="785786" y="1142984"/>
            <a:ext cx="8072494" cy="307777"/>
          </a:xfrm>
          <a:prstGeom prst="rect">
            <a:avLst/>
          </a:prstGeom>
          <a:noFill/>
        </p:spPr>
        <p:txBody>
          <a:bodyPr wrap="square" rtlCol="0">
            <a:spAutoFit/>
          </a:bodyPr>
          <a:lstStyle/>
          <a:p>
            <a:r>
              <a:rPr lang="pt-PT" sz="1400" b="1" smtClean="0">
                <a:latin typeface="Courier New" pitchFamily="49" charset="0"/>
                <a:cs typeface="Courier New" pitchFamily="49" charset="0"/>
              </a:rPr>
              <a:t>// Qual o dia da semana do 2º dia do ano de 2017 ?</a:t>
            </a:r>
            <a:endParaRPr lang="pt-PT" sz="1400"/>
          </a:p>
        </p:txBody>
      </p:sp>
      <p:sp>
        <p:nvSpPr>
          <p:cNvPr id="13" name="CaixaDeTexto 12"/>
          <p:cNvSpPr txBox="1"/>
          <p:nvPr/>
        </p:nvSpPr>
        <p:spPr>
          <a:xfrm>
            <a:off x="785786" y="2571744"/>
            <a:ext cx="8072494" cy="307777"/>
          </a:xfrm>
          <a:prstGeom prst="rect">
            <a:avLst/>
          </a:prstGeom>
          <a:noFill/>
        </p:spPr>
        <p:txBody>
          <a:bodyPr wrap="square" rtlCol="0">
            <a:spAutoFit/>
          </a:bodyPr>
          <a:lstStyle/>
          <a:p>
            <a:r>
              <a:rPr lang="pt-PT" sz="1400" b="1" smtClean="0">
                <a:latin typeface="Courier New" pitchFamily="49" charset="0"/>
                <a:cs typeface="Courier New" pitchFamily="49" charset="0"/>
              </a:rPr>
              <a:t>// Qual o dia da semana da passagem de ano de 2017 ?</a:t>
            </a:r>
            <a:endParaRPr lang="pt-PT" sz="1400"/>
          </a:p>
        </p:txBody>
      </p:sp>
      <p:sp>
        <p:nvSpPr>
          <p:cNvPr id="14" name="CaixaDeTexto 13"/>
          <p:cNvSpPr txBox="1"/>
          <p:nvPr/>
        </p:nvSpPr>
        <p:spPr>
          <a:xfrm>
            <a:off x="714348" y="2857496"/>
            <a:ext cx="8215370" cy="1169551"/>
          </a:xfrm>
          <a:prstGeom prst="rect">
            <a:avLst/>
          </a:prstGeom>
          <a:noFill/>
        </p:spPr>
        <p:txBody>
          <a:bodyPr wrap="square" rtlCol="0">
            <a:spAutoFit/>
          </a:bodyPr>
          <a:lstStyle/>
          <a:p>
            <a:pPr>
              <a:tabLst>
                <a:tab pos="358775" algn="l"/>
              </a:tabLst>
            </a:pPr>
            <a:r>
              <a:rPr lang="pt-PT" sz="1400" b="1" smtClean="0">
                <a:latin typeface="Courier New" pitchFamily="49" charset="0"/>
                <a:cs typeface="Courier New" pitchFamily="49" charset="0"/>
              </a:rPr>
              <a:t>	</a:t>
            </a:r>
            <a:endParaRPr lang="pt-PT" sz="1400" smtClean="0">
              <a:latin typeface="Courier New" pitchFamily="49" charset="0"/>
              <a:cs typeface="Courier New" pitchFamily="49" charset="0"/>
            </a:endParaRPr>
          </a:p>
          <a:p>
            <a:pPr>
              <a:tabLst>
                <a:tab pos="358775" algn="l"/>
              </a:tabLst>
            </a:pPr>
            <a:r>
              <a:rPr lang="pt-PT" sz="1400" b="1" smtClean="0">
                <a:latin typeface="Courier New" pitchFamily="49" charset="0"/>
                <a:cs typeface="Courier New" pitchFamily="49" charset="0"/>
              </a:rPr>
              <a:t>	</a:t>
            </a:r>
            <a:r>
              <a:rPr lang="pt-PT" sz="1400" smtClean="0">
                <a:latin typeface="Courier New" pitchFamily="49" charset="0"/>
                <a:cs typeface="Courier New" pitchFamily="49" charset="0"/>
              </a:rPr>
              <a:t>Year ano = Year.of(2017);</a:t>
            </a:r>
          </a:p>
          <a:p>
            <a:pPr>
              <a:tabLst>
                <a:tab pos="358775" algn="l"/>
              </a:tabLst>
            </a:pPr>
            <a:r>
              <a:rPr lang="pt-PT" sz="1400" smtClean="0">
                <a:latin typeface="Courier New" pitchFamily="49" charset="0"/>
                <a:cs typeface="Courier New" pitchFamily="49" charset="0"/>
              </a:rPr>
              <a:t>	</a:t>
            </a:r>
            <a:r>
              <a:rPr lang="pt-PT" sz="1400" b="1" smtClean="0">
                <a:solidFill>
                  <a:schemeClr val="accent5">
                    <a:lumMod val="75000"/>
                  </a:schemeClr>
                </a:solidFill>
                <a:latin typeface="Courier New" pitchFamily="49" charset="0"/>
                <a:cs typeface="Courier New" pitchFamily="49" charset="0"/>
              </a:rPr>
              <a:t>DayOfWeek diaSemUlt = ano.atDay(ano.length()).getDayOfWeek();</a:t>
            </a:r>
          </a:p>
          <a:p>
            <a:pPr>
              <a:tabLst>
                <a:tab pos="358775" algn="l"/>
              </a:tabLst>
            </a:pPr>
            <a:r>
              <a:rPr lang="pt-PT" sz="1400" smtClean="0">
                <a:latin typeface="Courier New" pitchFamily="49" charset="0"/>
                <a:cs typeface="Courier New" pitchFamily="49" charset="0"/>
              </a:rPr>
              <a:t>	System.out.println(diaSemUlt);</a:t>
            </a:r>
          </a:p>
          <a:p>
            <a:pPr>
              <a:tabLst>
                <a:tab pos="358775" algn="l"/>
              </a:tabLst>
            </a:pPr>
            <a:r>
              <a:rPr lang="pt-PT" sz="1400" smtClean="0">
                <a:latin typeface="Courier New" pitchFamily="49" charset="0"/>
                <a:cs typeface="Courier New" pitchFamily="49" charset="0"/>
              </a:rPr>
              <a:t>	</a:t>
            </a:r>
            <a:r>
              <a:rPr lang="pt-PT" sz="1400" b="1" smtClean="0">
                <a:solidFill>
                  <a:schemeClr val="accent6">
                    <a:lumMod val="75000"/>
                  </a:schemeClr>
                </a:solidFill>
                <a:latin typeface="Courier New" pitchFamily="49" charset="0"/>
                <a:cs typeface="Courier New" pitchFamily="49" charset="0"/>
              </a:rPr>
              <a:t>SUNDAY</a:t>
            </a:r>
            <a:endParaRPr lang="pt-PT"/>
          </a:p>
        </p:txBody>
      </p:sp>
      <p:sp>
        <p:nvSpPr>
          <p:cNvPr id="17" name="CaixaDeTexto 16"/>
          <p:cNvSpPr txBox="1"/>
          <p:nvPr/>
        </p:nvSpPr>
        <p:spPr>
          <a:xfrm>
            <a:off x="857224" y="4214818"/>
            <a:ext cx="8072494" cy="307777"/>
          </a:xfrm>
          <a:prstGeom prst="rect">
            <a:avLst/>
          </a:prstGeom>
          <a:noFill/>
        </p:spPr>
        <p:txBody>
          <a:bodyPr wrap="square" rtlCol="0">
            <a:spAutoFit/>
          </a:bodyPr>
          <a:lstStyle/>
          <a:p>
            <a:r>
              <a:rPr lang="pt-PT" sz="1400" b="1" smtClean="0">
                <a:latin typeface="Courier New" pitchFamily="49" charset="0"/>
                <a:cs typeface="Courier New" pitchFamily="49" charset="0"/>
              </a:rPr>
              <a:t>// Em que mês estamos e quantos dias tem ?</a:t>
            </a:r>
            <a:endParaRPr lang="pt-PT" sz="1400"/>
          </a:p>
        </p:txBody>
      </p:sp>
      <p:sp>
        <p:nvSpPr>
          <p:cNvPr id="18" name="CaixaDeTexto 17"/>
          <p:cNvSpPr txBox="1"/>
          <p:nvPr/>
        </p:nvSpPr>
        <p:spPr>
          <a:xfrm>
            <a:off x="785786" y="4643446"/>
            <a:ext cx="8215370" cy="1169551"/>
          </a:xfrm>
          <a:prstGeom prst="rect">
            <a:avLst/>
          </a:prstGeom>
          <a:noFill/>
        </p:spPr>
        <p:txBody>
          <a:bodyPr wrap="square" rtlCol="0">
            <a:spAutoFit/>
          </a:bodyPr>
          <a:lstStyle/>
          <a:p>
            <a:pPr>
              <a:tabLst>
                <a:tab pos="358775" algn="l"/>
              </a:tabLst>
            </a:pPr>
            <a:r>
              <a:rPr lang="pt-PT" sz="1400" b="1" smtClean="0">
                <a:latin typeface="Courier New" pitchFamily="49" charset="0"/>
                <a:cs typeface="Courier New" pitchFamily="49" charset="0"/>
              </a:rPr>
              <a:t>	</a:t>
            </a:r>
            <a:r>
              <a:rPr lang="pt-PT" sz="1400" smtClean="0">
                <a:latin typeface="Courier New" pitchFamily="49" charset="0"/>
                <a:cs typeface="Courier New" pitchFamily="49" charset="0"/>
              </a:rPr>
              <a:t>LocalDate data = LocalDate.now();</a:t>
            </a:r>
          </a:p>
          <a:p>
            <a:pPr>
              <a:tabLst>
                <a:tab pos="358775" algn="l"/>
              </a:tabLst>
            </a:pPr>
            <a:r>
              <a:rPr lang="pt-PT" sz="1400" smtClean="0">
                <a:latin typeface="Courier New" pitchFamily="49" charset="0"/>
                <a:cs typeface="Courier New" pitchFamily="49" charset="0"/>
              </a:rPr>
              <a:t>  	System.out.println("Estamos em " + </a:t>
            </a:r>
            <a:r>
              <a:rPr lang="pt-PT" sz="1400" b="1" smtClean="0">
                <a:solidFill>
                  <a:srgbClr val="0070C0"/>
                </a:solidFill>
                <a:latin typeface="Courier New" pitchFamily="49" charset="0"/>
                <a:cs typeface="Courier New" pitchFamily="49" charset="0"/>
              </a:rPr>
              <a:t>data.getMonth()</a:t>
            </a:r>
            <a:r>
              <a:rPr lang="pt-PT" sz="1400" smtClean="0">
                <a:latin typeface="Courier New" pitchFamily="49" charset="0"/>
                <a:cs typeface="Courier New" pitchFamily="49" charset="0"/>
              </a:rPr>
              <a:t>);</a:t>
            </a:r>
          </a:p>
          <a:p>
            <a:pPr>
              <a:tabLst>
                <a:tab pos="358775" algn="l"/>
              </a:tabLst>
            </a:pPr>
            <a:r>
              <a:rPr lang="pt-PT" sz="1400" smtClean="0">
                <a:latin typeface="Courier New" pitchFamily="49" charset="0"/>
                <a:cs typeface="Courier New" pitchFamily="49" charset="0"/>
              </a:rPr>
              <a:t>  	System.out.println("Nº de dias do mês : " + </a:t>
            </a:r>
            <a:r>
              <a:rPr lang="pt-PT" sz="1400" b="1" smtClean="0">
                <a:solidFill>
                  <a:srgbClr val="0070C0"/>
                </a:solidFill>
                <a:latin typeface="Courier New" pitchFamily="49" charset="0"/>
                <a:cs typeface="Courier New" pitchFamily="49" charset="0"/>
              </a:rPr>
              <a:t>data.lengthOfMonth()</a:t>
            </a:r>
            <a:r>
              <a:rPr lang="pt-PT" sz="1400" smtClean="0">
                <a:latin typeface="Courier New" pitchFamily="49" charset="0"/>
                <a:cs typeface="Courier New" pitchFamily="49" charset="0"/>
              </a:rPr>
              <a:t>)</a:t>
            </a:r>
            <a:r>
              <a:rPr lang="pt-PT" sz="1400" b="1" smtClean="0">
                <a:latin typeface="Courier New" pitchFamily="49" charset="0"/>
                <a:cs typeface="Courier New" pitchFamily="49" charset="0"/>
              </a:rPr>
              <a:t>;</a:t>
            </a:r>
          </a:p>
          <a:p>
            <a:pPr>
              <a:tabLst>
                <a:tab pos="358775" algn="l"/>
              </a:tabLst>
            </a:pPr>
            <a:r>
              <a:rPr lang="pt-PT" sz="1400" b="1" smtClean="0">
                <a:latin typeface="Courier New" pitchFamily="49" charset="0"/>
                <a:cs typeface="Courier New" pitchFamily="49" charset="0"/>
              </a:rPr>
              <a:t>	</a:t>
            </a:r>
            <a:r>
              <a:rPr lang="pt-PT" sz="1400" b="1" smtClean="0">
                <a:solidFill>
                  <a:schemeClr val="accent6">
                    <a:lumMod val="75000"/>
                  </a:schemeClr>
                </a:solidFill>
                <a:latin typeface="Courier New" pitchFamily="49" charset="0"/>
                <a:cs typeface="Courier New" pitchFamily="49" charset="0"/>
              </a:rPr>
              <a:t>Estamos em OCTOBER</a:t>
            </a:r>
          </a:p>
          <a:p>
            <a:pPr>
              <a:tabLst>
                <a:tab pos="358775" algn="l"/>
              </a:tabLst>
            </a:pPr>
            <a:r>
              <a:rPr lang="pt-PT" sz="1400" b="1" smtClean="0">
                <a:solidFill>
                  <a:schemeClr val="accent6">
                    <a:lumMod val="75000"/>
                  </a:schemeClr>
                </a:solidFill>
                <a:latin typeface="Courier New" pitchFamily="49" charset="0"/>
                <a:cs typeface="Courier New" pitchFamily="49" charset="0"/>
              </a:rPr>
              <a:t>	Nº de dias no mês : 31</a:t>
            </a:r>
            <a:endParaRPr lang="pt-PT">
              <a:solidFill>
                <a:schemeClr val="accent6">
                  <a:lumMod val="75000"/>
                </a:schemeClr>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Line 4"/>
          <p:cNvSpPr>
            <a:spLocks noChangeShapeType="1"/>
          </p:cNvSpPr>
          <p:nvPr/>
        </p:nvSpPr>
        <p:spPr bwMode="auto">
          <a:xfrm>
            <a:off x="323850" y="981075"/>
            <a:ext cx="8640763" cy="0"/>
          </a:xfrm>
          <a:prstGeom prst="line">
            <a:avLst/>
          </a:prstGeom>
          <a:noFill/>
          <a:ln w="57150">
            <a:solidFill>
              <a:srgbClr val="FF9933"/>
            </a:solidFill>
            <a:round/>
            <a:headEnd/>
            <a:tailEnd/>
          </a:ln>
        </p:spPr>
        <p:txBody>
          <a:bodyPr/>
          <a:lstStyle/>
          <a:p>
            <a:endParaRPr lang="pt-PT"/>
          </a:p>
        </p:txBody>
      </p:sp>
      <p:sp>
        <p:nvSpPr>
          <p:cNvPr id="26630" name="Line 7"/>
          <p:cNvSpPr>
            <a:spLocks noChangeShapeType="1"/>
          </p:cNvSpPr>
          <p:nvPr/>
        </p:nvSpPr>
        <p:spPr bwMode="auto">
          <a:xfrm>
            <a:off x="3708400" y="188913"/>
            <a:ext cx="0" cy="792162"/>
          </a:xfrm>
          <a:prstGeom prst="line">
            <a:avLst/>
          </a:prstGeom>
          <a:noFill/>
          <a:ln w="38100">
            <a:solidFill>
              <a:srgbClr val="FF9933"/>
            </a:solidFill>
            <a:round/>
            <a:headEnd/>
            <a:tailEnd/>
          </a:ln>
        </p:spPr>
        <p:txBody>
          <a:bodyPr/>
          <a:lstStyle/>
          <a:p>
            <a:endParaRPr lang="pt-PT"/>
          </a:p>
        </p:txBody>
      </p:sp>
      <p:sp>
        <p:nvSpPr>
          <p:cNvPr id="26632" name="Text Box 9"/>
          <p:cNvSpPr txBox="1">
            <a:spLocks noChangeArrowheads="1"/>
          </p:cNvSpPr>
          <p:nvPr/>
        </p:nvSpPr>
        <p:spPr bwMode="auto">
          <a:xfrm>
            <a:off x="3924300" y="333375"/>
            <a:ext cx="4824413" cy="396875"/>
          </a:xfrm>
          <a:prstGeom prst="rect">
            <a:avLst/>
          </a:prstGeom>
          <a:noFill/>
          <a:ln w="9525">
            <a:noFill/>
            <a:miter lim="800000"/>
            <a:headEnd/>
            <a:tailEnd/>
          </a:ln>
        </p:spPr>
        <p:txBody>
          <a:bodyPr>
            <a:spAutoFit/>
          </a:bodyPr>
          <a:lstStyle/>
          <a:p>
            <a:pPr algn="ctr">
              <a:spcBef>
                <a:spcPct val="50000"/>
              </a:spcBef>
            </a:pPr>
            <a:endParaRPr lang="pt-PT" sz="2000">
              <a:solidFill>
                <a:srgbClr val="006699"/>
              </a:solidFill>
              <a:latin typeface="Arial Rounded MT Bold" pitchFamily="34" charset="0"/>
            </a:endParaRPr>
          </a:p>
        </p:txBody>
      </p:sp>
      <p:sp>
        <p:nvSpPr>
          <p:cNvPr id="26633" name="Text Box 10"/>
          <p:cNvSpPr txBox="1">
            <a:spLocks noChangeArrowheads="1"/>
          </p:cNvSpPr>
          <p:nvPr/>
        </p:nvSpPr>
        <p:spPr bwMode="auto">
          <a:xfrm>
            <a:off x="5219700" y="333375"/>
            <a:ext cx="3671888" cy="396875"/>
          </a:xfrm>
          <a:prstGeom prst="rect">
            <a:avLst/>
          </a:prstGeom>
          <a:noFill/>
          <a:ln w="9525">
            <a:noFill/>
            <a:miter lim="800000"/>
            <a:headEnd/>
            <a:tailEnd/>
          </a:ln>
        </p:spPr>
        <p:txBody>
          <a:bodyPr>
            <a:spAutoFit/>
          </a:bodyPr>
          <a:lstStyle/>
          <a:p>
            <a:pPr>
              <a:spcBef>
                <a:spcPct val="50000"/>
              </a:spcBef>
            </a:pPr>
            <a:r>
              <a:rPr lang="pt-PT" sz="2000">
                <a:solidFill>
                  <a:srgbClr val="006699"/>
                </a:solidFill>
                <a:latin typeface="Arial Rounded MT Bold" pitchFamily="34" charset="0"/>
              </a:rPr>
              <a:t> </a:t>
            </a:r>
          </a:p>
        </p:txBody>
      </p:sp>
      <p:sp>
        <p:nvSpPr>
          <p:cNvPr id="26634" name="Text Box 11"/>
          <p:cNvSpPr txBox="1">
            <a:spLocks noChangeArrowheads="1"/>
          </p:cNvSpPr>
          <p:nvPr/>
        </p:nvSpPr>
        <p:spPr bwMode="auto">
          <a:xfrm>
            <a:off x="4695825" y="5405438"/>
            <a:ext cx="184150" cy="366712"/>
          </a:xfrm>
          <a:prstGeom prst="rect">
            <a:avLst/>
          </a:prstGeom>
          <a:noFill/>
          <a:ln w="9525" algn="ctr">
            <a:noFill/>
            <a:miter lim="800000"/>
            <a:headEnd/>
            <a:tailEnd/>
          </a:ln>
        </p:spPr>
        <p:txBody>
          <a:bodyPr wrap="none">
            <a:spAutoFit/>
          </a:bodyPr>
          <a:lstStyle/>
          <a:p>
            <a:pPr>
              <a:spcBef>
                <a:spcPct val="50000"/>
              </a:spcBef>
            </a:pPr>
            <a:endParaRPr lang="pt-PT"/>
          </a:p>
        </p:txBody>
      </p:sp>
      <p:pic>
        <p:nvPicPr>
          <p:cNvPr id="15" name="Imagem 14" descr="DI_LOGO.jpg"/>
          <p:cNvPicPr>
            <a:picLocks noChangeAspect="1"/>
          </p:cNvPicPr>
          <p:nvPr/>
        </p:nvPicPr>
        <p:blipFill>
          <a:blip r:embed="rId2" cstate="print"/>
          <a:stretch>
            <a:fillRect/>
          </a:stretch>
        </p:blipFill>
        <p:spPr>
          <a:xfrm>
            <a:off x="285720" y="214290"/>
            <a:ext cx="3286148" cy="611108"/>
          </a:xfrm>
          <a:prstGeom prst="rect">
            <a:avLst/>
          </a:prstGeom>
        </p:spPr>
      </p:pic>
      <p:pic>
        <p:nvPicPr>
          <p:cNvPr id="16" name="Imagem 15" descr="FAIXA_INFERIOR.jpg"/>
          <p:cNvPicPr>
            <a:picLocks noChangeAspect="1"/>
          </p:cNvPicPr>
          <p:nvPr/>
        </p:nvPicPr>
        <p:blipFill>
          <a:blip r:embed="rId3" cstate="print"/>
          <a:stretch>
            <a:fillRect/>
          </a:stretch>
        </p:blipFill>
        <p:spPr>
          <a:xfrm>
            <a:off x="0" y="6648450"/>
            <a:ext cx="9144000" cy="209550"/>
          </a:xfrm>
          <a:prstGeom prst="rect">
            <a:avLst/>
          </a:prstGeom>
        </p:spPr>
      </p:pic>
      <p:sp>
        <p:nvSpPr>
          <p:cNvPr id="10" name="CaixaDeTexto 9"/>
          <p:cNvSpPr txBox="1"/>
          <p:nvPr/>
        </p:nvSpPr>
        <p:spPr>
          <a:xfrm>
            <a:off x="357158" y="1071546"/>
            <a:ext cx="8572560" cy="5232202"/>
          </a:xfrm>
          <a:prstGeom prst="rect">
            <a:avLst/>
          </a:prstGeom>
          <a:noFill/>
        </p:spPr>
        <p:txBody>
          <a:bodyPr wrap="square" rtlCol="0">
            <a:spAutoFit/>
          </a:bodyPr>
          <a:lstStyle/>
          <a:p>
            <a:pPr>
              <a:spcAft>
                <a:spcPts val="600"/>
              </a:spcAft>
            </a:pPr>
            <a:r>
              <a:rPr lang="pt-PT" smtClean="0">
                <a:latin typeface="Source Sans Pro Semibold"/>
              </a:rPr>
              <a:t>▶  </a:t>
            </a:r>
            <a:r>
              <a:rPr lang="pt-PT" smtClean="0"/>
              <a:t>O exemplo seguinte mostra que a partir de métodos de </a:t>
            </a:r>
            <a:r>
              <a:rPr lang="pt-PT" b="1" smtClean="0">
                <a:solidFill>
                  <a:srgbClr val="C00000"/>
                </a:solidFill>
              </a:rPr>
              <a:t>Year</a:t>
            </a:r>
            <a:r>
              <a:rPr lang="pt-PT" smtClean="0"/>
              <a:t> podemos obter instâncias de </a:t>
            </a:r>
            <a:r>
              <a:rPr lang="pt-PT" b="1" smtClean="0">
                <a:solidFill>
                  <a:srgbClr val="C00000"/>
                </a:solidFill>
              </a:rPr>
              <a:t>YearMonth</a:t>
            </a:r>
            <a:r>
              <a:rPr lang="pt-PT" smtClean="0"/>
              <a:t>.</a:t>
            </a:r>
          </a:p>
          <a:p>
            <a:pPr>
              <a:tabLst>
                <a:tab pos="358775" algn="l"/>
              </a:tabLst>
            </a:pPr>
            <a:r>
              <a:rPr lang="pt-PT" smtClean="0"/>
              <a:t>	</a:t>
            </a:r>
            <a:r>
              <a:rPr lang="pt-PT" sz="1400" b="1" smtClean="0">
                <a:solidFill>
                  <a:schemeClr val="accent5">
                    <a:lumMod val="75000"/>
                  </a:schemeClr>
                </a:solidFill>
                <a:latin typeface="Courier New" pitchFamily="49" charset="0"/>
                <a:cs typeface="Courier New" pitchFamily="49" charset="0"/>
              </a:rPr>
              <a:t>YearMonth anoMes = Year.of(2016).atMonth(3);</a:t>
            </a:r>
          </a:p>
          <a:p>
            <a:pPr>
              <a:tabLst>
                <a:tab pos="358775" algn="l"/>
              </a:tabLst>
            </a:pPr>
            <a:r>
              <a:rPr lang="pt-PT" sz="1400" smtClean="0">
                <a:latin typeface="Courier New" pitchFamily="49" charset="0"/>
                <a:cs typeface="Courier New" pitchFamily="49" charset="0"/>
              </a:rPr>
              <a:t>    // </a:t>
            </a:r>
          </a:p>
          <a:p>
            <a:pPr>
              <a:tabLst>
                <a:tab pos="358775" algn="l"/>
              </a:tabLst>
            </a:pPr>
            <a:r>
              <a:rPr lang="pt-PT" sz="1400" smtClean="0">
                <a:latin typeface="Courier New" pitchFamily="49" charset="0"/>
                <a:cs typeface="Courier New" pitchFamily="49" charset="0"/>
              </a:rPr>
              <a:t>	System.out.println(anoMes);</a:t>
            </a:r>
          </a:p>
          <a:p>
            <a:pPr>
              <a:tabLst>
                <a:tab pos="358775" algn="l"/>
              </a:tabLst>
            </a:pPr>
            <a:r>
              <a:rPr lang="pt-PT" sz="1400" smtClean="0">
                <a:latin typeface="Courier New" pitchFamily="49" charset="0"/>
                <a:cs typeface="Courier New" pitchFamily="49" charset="0"/>
              </a:rPr>
              <a:t>	System.out.println(</a:t>
            </a:r>
            <a:r>
              <a:rPr lang="pt-PT" sz="1400" b="1" smtClean="0">
                <a:solidFill>
                  <a:srgbClr val="0070C0"/>
                </a:solidFill>
                <a:latin typeface="Courier New" pitchFamily="49" charset="0"/>
                <a:cs typeface="Courier New" pitchFamily="49" charset="0"/>
              </a:rPr>
              <a:t>anoMes.atEndOfMonth()</a:t>
            </a:r>
            <a:r>
              <a:rPr lang="pt-PT" sz="1400" smtClean="0">
                <a:latin typeface="Courier New" pitchFamily="49" charset="0"/>
                <a:cs typeface="Courier New" pitchFamily="49" charset="0"/>
              </a:rPr>
              <a:t>);</a:t>
            </a:r>
          </a:p>
          <a:p>
            <a:pPr>
              <a:tabLst>
                <a:tab pos="358775" algn="l"/>
              </a:tabLst>
            </a:pPr>
            <a:r>
              <a:rPr lang="pt-PT" sz="1400" smtClean="0">
                <a:latin typeface="Courier New" pitchFamily="49" charset="0"/>
                <a:cs typeface="Courier New" pitchFamily="49" charset="0"/>
              </a:rPr>
              <a:t> 	System.out.println(</a:t>
            </a:r>
            <a:r>
              <a:rPr lang="pt-PT" sz="1400" b="1" smtClean="0">
                <a:solidFill>
                  <a:srgbClr val="0070C0"/>
                </a:solidFill>
                <a:latin typeface="Courier New" pitchFamily="49" charset="0"/>
                <a:cs typeface="Courier New" pitchFamily="49" charset="0"/>
              </a:rPr>
              <a:t>anoMes.lengthOfMonth()</a:t>
            </a:r>
            <a:r>
              <a:rPr lang="pt-PT" sz="1400" smtClean="0">
                <a:latin typeface="Courier New" pitchFamily="49" charset="0"/>
                <a:cs typeface="Courier New" pitchFamily="49" charset="0"/>
              </a:rPr>
              <a:t>);</a:t>
            </a:r>
          </a:p>
          <a:p>
            <a:pPr>
              <a:tabLst>
                <a:tab pos="358775" algn="l"/>
              </a:tabLst>
            </a:pPr>
            <a:r>
              <a:rPr lang="pt-PT" sz="1400" smtClean="0">
                <a:latin typeface="Courier New" pitchFamily="49" charset="0"/>
                <a:cs typeface="Courier New" pitchFamily="49" charset="0"/>
              </a:rPr>
              <a:t> 	System.out.println(</a:t>
            </a:r>
            <a:r>
              <a:rPr lang="pt-PT" sz="1400" b="1" smtClean="0">
                <a:solidFill>
                  <a:srgbClr val="0070C0"/>
                </a:solidFill>
                <a:latin typeface="Courier New" pitchFamily="49" charset="0"/>
                <a:cs typeface="Courier New" pitchFamily="49" charset="0"/>
              </a:rPr>
              <a:t>anoMes.plusMonths(2)</a:t>
            </a:r>
            <a:r>
              <a:rPr lang="pt-PT" sz="1400" smtClean="0">
                <a:latin typeface="Courier New" pitchFamily="49" charset="0"/>
                <a:cs typeface="Courier New" pitchFamily="49" charset="0"/>
              </a:rPr>
              <a:t>);</a:t>
            </a:r>
          </a:p>
          <a:p>
            <a:pPr>
              <a:tabLst>
                <a:tab pos="358775" algn="l"/>
              </a:tabLst>
            </a:pPr>
            <a:r>
              <a:rPr lang="pt-PT" sz="1400" b="1" smtClean="0">
                <a:latin typeface="Courier New" pitchFamily="49" charset="0"/>
                <a:cs typeface="Courier New" pitchFamily="49" charset="0"/>
              </a:rPr>
              <a:t>	</a:t>
            </a:r>
            <a:r>
              <a:rPr lang="pt-PT" sz="1400" b="1" smtClean="0">
                <a:solidFill>
                  <a:schemeClr val="accent6">
                    <a:lumMod val="75000"/>
                  </a:schemeClr>
                </a:solidFill>
                <a:latin typeface="Courier New" pitchFamily="49" charset="0"/>
                <a:cs typeface="Courier New" pitchFamily="49" charset="0"/>
              </a:rPr>
              <a:t>2016-03</a:t>
            </a:r>
          </a:p>
          <a:p>
            <a:pPr>
              <a:tabLst>
                <a:tab pos="358775" algn="l"/>
              </a:tabLst>
            </a:pPr>
            <a:r>
              <a:rPr lang="pt-PT" sz="1400" b="1" smtClean="0">
                <a:solidFill>
                  <a:schemeClr val="accent6">
                    <a:lumMod val="75000"/>
                  </a:schemeClr>
                </a:solidFill>
                <a:latin typeface="Courier New" pitchFamily="49" charset="0"/>
                <a:cs typeface="Courier New" pitchFamily="49" charset="0"/>
              </a:rPr>
              <a:t>	2016-03-31</a:t>
            </a:r>
          </a:p>
          <a:p>
            <a:pPr>
              <a:tabLst>
                <a:tab pos="358775" algn="l"/>
              </a:tabLst>
            </a:pPr>
            <a:r>
              <a:rPr lang="pt-PT" sz="1400" b="1" smtClean="0">
                <a:solidFill>
                  <a:schemeClr val="accent6">
                    <a:lumMod val="75000"/>
                  </a:schemeClr>
                </a:solidFill>
                <a:latin typeface="Courier New" pitchFamily="49" charset="0"/>
                <a:cs typeface="Courier New" pitchFamily="49" charset="0"/>
              </a:rPr>
              <a:t>	31</a:t>
            </a:r>
          </a:p>
          <a:p>
            <a:pPr>
              <a:spcAft>
                <a:spcPts val="600"/>
              </a:spcAft>
              <a:tabLst>
                <a:tab pos="358775" algn="l"/>
              </a:tabLst>
            </a:pPr>
            <a:r>
              <a:rPr lang="pt-PT" sz="1400" b="1" smtClean="0">
                <a:solidFill>
                  <a:schemeClr val="accent6">
                    <a:lumMod val="75000"/>
                  </a:schemeClr>
                </a:solidFill>
                <a:latin typeface="Courier New" pitchFamily="49" charset="0"/>
                <a:cs typeface="Courier New" pitchFamily="49" charset="0"/>
              </a:rPr>
              <a:t>	2016-05</a:t>
            </a:r>
          </a:p>
          <a:p>
            <a:pPr algn="just"/>
            <a:r>
              <a:rPr lang="pt-PT" smtClean="0">
                <a:latin typeface="Source Sans Pro Semibold"/>
              </a:rPr>
              <a:t>▶  </a:t>
            </a:r>
            <a:r>
              <a:rPr lang="pt-PT" smtClean="0"/>
              <a:t>O método </a:t>
            </a:r>
            <a:r>
              <a:rPr lang="pt-PT" b="1" smtClean="0">
                <a:solidFill>
                  <a:srgbClr val="0070C0"/>
                </a:solidFill>
              </a:rPr>
              <a:t>atMonth()</a:t>
            </a:r>
            <a:r>
              <a:rPr lang="pt-PT" smtClean="0"/>
              <a:t> aplicado a uma instância da classe </a:t>
            </a:r>
            <a:r>
              <a:rPr lang="pt-PT" b="1" smtClean="0">
                <a:solidFill>
                  <a:srgbClr val="C00000"/>
                </a:solidFill>
              </a:rPr>
              <a:t>Year</a:t>
            </a:r>
            <a:r>
              <a:rPr lang="pt-PT" smtClean="0"/>
              <a:t> dá como resultado uma instância de </a:t>
            </a:r>
            <a:r>
              <a:rPr lang="pt-PT" b="1" smtClean="0">
                <a:solidFill>
                  <a:srgbClr val="C00000"/>
                </a:solidFill>
              </a:rPr>
              <a:t>YearMonth</a:t>
            </a:r>
            <a:r>
              <a:rPr lang="pt-PT" smtClean="0"/>
              <a:t>. </a:t>
            </a:r>
          </a:p>
          <a:p>
            <a:pPr algn="just"/>
            <a:endParaRPr lang="pt-PT" smtClean="0"/>
          </a:p>
          <a:p>
            <a:pPr algn="just"/>
            <a:r>
              <a:rPr lang="pt-PT" smtClean="0">
                <a:latin typeface="Source Sans Pro Semibold"/>
              </a:rPr>
              <a:t>▶  </a:t>
            </a:r>
            <a:r>
              <a:rPr lang="pt-PT" smtClean="0"/>
              <a:t>Para além dos métodos mais convencionais como </a:t>
            </a:r>
            <a:r>
              <a:rPr lang="pt-PT" b="1" smtClean="0">
                <a:solidFill>
                  <a:srgbClr val="C00000"/>
                </a:solidFill>
              </a:rPr>
              <a:t>plusMonths()</a:t>
            </a:r>
            <a:r>
              <a:rPr lang="pt-PT" smtClean="0"/>
              <a:t>, estas classes possuem métodos muito específicos tais como </a:t>
            </a:r>
            <a:r>
              <a:rPr lang="pt-PT" b="1" smtClean="0">
                <a:solidFill>
                  <a:srgbClr val="C00000"/>
                </a:solidFill>
              </a:rPr>
              <a:t>atEndOfMonth()</a:t>
            </a:r>
            <a:r>
              <a:rPr lang="pt-PT" smtClean="0"/>
              <a:t> e </a:t>
            </a:r>
            <a:r>
              <a:rPr lang="pt-PT" b="1" smtClean="0">
                <a:solidFill>
                  <a:srgbClr val="C00000"/>
                </a:solidFill>
              </a:rPr>
              <a:t>lengthOfMonth()</a:t>
            </a:r>
            <a:r>
              <a:rPr lang="pt-PT" smtClean="0"/>
              <a:t> e muitos outros. Sendo impossível apresentá-los a todos neste contexto, aconselha-se a consulta das respetivas APIs.</a:t>
            </a:r>
          </a:p>
          <a:p>
            <a:endParaRPr lang="pt-PT"/>
          </a:p>
        </p:txBody>
      </p:sp>
      <p:sp>
        <p:nvSpPr>
          <p:cNvPr id="12" name="CaixaDeTexto 11"/>
          <p:cNvSpPr txBox="1"/>
          <p:nvPr/>
        </p:nvSpPr>
        <p:spPr>
          <a:xfrm>
            <a:off x="4071934" y="214290"/>
            <a:ext cx="4214842" cy="646331"/>
          </a:xfrm>
          <a:prstGeom prst="rect">
            <a:avLst/>
          </a:prstGeom>
          <a:noFill/>
        </p:spPr>
        <p:txBody>
          <a:bodyPr wrap="square" rtlCol="0">
            <a:spAutoFit/>
          </a:bodyPr>
          <a:lstStyle/>
          <a:p>
            <a:pPr algn="ctr"/>
            <a:r>
              <a:rPr lang="pt-PT" b="1" smtClean="0">
                <a:solidFill>
                  <a:srgbClr val="0070C0"/>
                </a:solidFill>
                <a:latin typeface="Arial Rounded MT Bold" pitchFamily="34" charset="0"/>
              </a:rPr>
              <a:t>Year, YearMonth, MonthDay, Month, DayOfWeek</a:t>
            </a:r>
            <a:endParaRPr lang="pt-PT">
              <a:solidFill>
                <a:srgbClr val="0070C0"/>
              </a:solidFill>
            </a:endParaRPr>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5479</TotalTime>
  <Words>1954</Words>
  <Application>Microsoft Office PowerPoint</Application>
  <PresentationFormat>Apresentação no Ecrã (4:3)</PresentationFormat>
  <Paragraphs>564</Paragraphs>
  <Slides>36</Slides>
  <Notes>0</Notes>
  <HiddenSlides>0</HiddenSlides>
  <MMClips>0</MMClips>
  <ScaleCrop>false</ScaleCrop>
  <HeadingPairs>
    <vt:vector size="4" baseType="variant">
      <vt:variant>
        <vt:lpstr>Tema</vt:lpstr>
      </vt:variant>
      <vt:variant>
        <vt:i4>1</vt:i4>
      </vt:variant>
      <vt:variant>
        <vt:lpstr>Títulos dos diapositivos</vt:lpstr>
      </vt:variant>
      <vt:variant>
        <vt:i4>36</vt:i4>
      </vt:variant>
    </vt:vector>
  </HeadingPairs>
  <TitlesOfParts>
    <vt:vector size="37" baseType="lpstr">
      <vt:lpstr>Tema do Office</vt:lpstr>
      <vt:lpstr>Diapositivo 1</vt:lpstr>
      <vt:lpstr>Diapositivo 2</vt:lpstr>
      <vt:lpstr>Diapositivo 3</vt:lpstr>
      <vt:lpstr>Diapositivo 4</vt:lpstr>
      <vt:lpstr>Diapositivo 5</vt:lpstr>
      <vt:lpstr>Diapositivo 6</vt:lpstr>
      <vt:lpstr>Diapositivo 7</vt:lpstr>
      <vt:lpstr>Diapositivo 8</vt:lpstr>
      <vt:lpstr>Diapositivo 9</vt:lpstr>
      <vt:lpstr>Diapositivo 10</vt:lpstr>
      <vt:lpstr>Diapositivo 11</vt:lpstr>
      <vt:lpstr>Diapositivo 12</vt:lpstr>
      <vt:lpstr>Diapositivo 13</vt:lpstr>
      <vt:lpstr>Diapositivo 14</vt:lpstr>
      <vt:lpstr>Diapositivo 15</vt:lpstr>
      <vt:lpstr>Diapositivo 16</vt:lpstr>
      <vt:lpstr>Diapositivo 17</vt:lpstr>
      <vt:lpstr>Diapositivo 18</vt:lpstr>
      <vt:lpstr>Diapositivo 19</vt:lpstr>
      <vt:lpstr>Diapositivo 20</vt:lpstr>
      <vt:lpstr>Diapositivo 21</vt:lpstr>
      <vt:lpstr>Diapositivo 22</vt:lpstr>
      <vt:lpstr>Diapositivo 23</vt:lpstr>
      <vt:lpstr>Diapositivo 24</vt:lpstr>
      <vt:lpstr>Diapositivo 25</vt:lpstr>
      <vt:lpstr>Diapositivo 26</vt:lpstr>
      <vt:lpstr>Diapositivo 27</vt:lpstr>
      <vt:lpstr>Diapositivo 28</vt:lpstr>
      <vt:lpstr>Diapositivo 29</vt:lpstr>
      <vt:lpstr>Diapositivo 30</vt:lpstr>
      <vt:lpstr>Diapositivo 31</vt:lpstr>
      <vt:lpstr>Diapositivo 32</vt:lpstr>
      <vt:lpstr>Diapositivo 33</vt:lpstr>
      <vt:lpstr>Diapositivo 34</vt:lpstr>
      <vt:lpstr>Diapositivo 35</vt:lpstr>
      <vt:lpstr>Diapositivo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asus</dc:creator>
  <cp:lastModifiedBy>asus</cp:lastModifiedBy>
  <cp:revision>617</cp:revision>
  <dcterms:created xsi:type="dcterms:W3CDTF">2017-09-23T00:15:29Z</dcterms:created>
  <dcterms:modified xsi:type="dcterms:W3CDTF">2018-10-23T22:12:13Z</dcterms:modified>
</cp:coreProperties>
</file>