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5" r:id="rId3"/>
    <p:sldId id="333" r:id="rId4"/>
    <p:sldId id="349" r:id="rId5"/>
    <p:sldId id="351" r:id="rId6"/>
    <p:sldId id="352" r:id="rId7"/>
    <p:sldId id="390" r:id="rId8"/>
    <p:sldId id="369" r:id="rId9"/>
    <p:sldId id="371" r:id="rId10"/>
    <p:sldId id="372" r:id="rId11"/>
    <p:sldId id="375" r:id="rId12"/>
    <p:sldId id="391" r:id="rId13"/>
    <p:sldId id="373" r:id="rId14"/>
    <p:sldId id="355" r:id="rId15"/>
    <p:sldId id="357" r:id="rId16"/>
    <p:sldId id="356" r:id="rId17"/>
    <p:sldId id="360" r:id="rId18"/>
    <p:sldId id="368" r:id="rId19"/>
    <p:sldId id="40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61" r:id="rId28"/>
    <p:sldId id="379" r:id="rId29"/>
    <p:sldId id="367" r:id="rId30"/>
    <p:sldId id="366" r:id="rId31"/>
    <p:sldId id="400" r:id="rId32"/>
    <p:sldId id="377" r:id="rId33"/>
    <p:sldId id="378" r:id="rId3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D1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Estilo Escuro 1 - Destaqu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71E4-7420-47BB-8749-B9013D1536D3}" type="datetimeFigureOut">
              <a:rPr lang="pt-PT" smtClean="0"/>
              <a:pPr/>
              <a:t>01/11/2018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lambda-java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1285860"/>
            <a:ext cx="1314846" cy="128588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857620" y="21429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Processamento de Dados com </a:t>
            </a:r>
            <a:r>
              <a:rPr lang="pt-PT" b="1" dirty="0" err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Streams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 de JAVA </a:t>
            </a:r>
            <a:endParaRPr lang="pt-PT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1" name="Imagem 10" descr="Java-8-Local-Date-Ti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3108" y="1142984"/>
            <a:ext cx="6015061" cy="4643470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3428992" y="2071678"/>
            <a:ext cx="3071834" cy="214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428860" y="600076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>
                <a:solidFill>
                  <a:srgbClr val="002060"/>
                </a:solidFill>
                <a:latin typeface="AcmeFont" pitchFamily="2" charset="0"/>
              </a:rPr>
              <a:t>EXERCÍCIOS PRÁTICOS I</a:t>
            </a:r>
            <a:endParaRPr lang="pt-PT">
              <a:solidFill>
                <a:srgbClr val="002060"/>
              </a:solidFill>
              <a:latin typeface="AcmeFont" pitchFamily="2" charset="0"/>
            </a:endParaRPr>
          </a:p>
        </p:txBody>
      </p:sp>
      <p:sp>
        <p:nvSpPr>
          <p:cNvPr id="17" name="Rectângulo 16"/>
          <p:cNvSpPr/>
          <p:nvPr/>
        </p:nvSpPr>
        <p:spPr>
          <a:xfrm>
            <a:off x="5429256" y="2428868"/>
            <a:ext cx="2643206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5500694" y="2500306"/>
            <a:ext cx="2500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LocalTime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LocalDate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LocalDateTime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Period, Duration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Instant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ZonedDateTime, ZoneId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ChronoUnit, ChronoField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IsoFields, WeekFields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TemporalAdjusters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TemporalAccessor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TemporalQuery&lt;T&gt;</a:t>
            </a:r>
          </a:p>
          <a:p>
            <a:endParaRPr lang="pt-PT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PT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PT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1628800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Instante Agora :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2017-10-25T09:07:32.196Z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----- ChronoFields suportados por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Instant</a:t>
            </a:r>
            <a:endParaRPr lang="pt-PT" sz="1200" b="1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NanoOfSecond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MicroOfSecond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MilliOfSecond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InstantSeconds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----- ChronoUnits suportadas por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Instant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Nanos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Micros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Millis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Seconds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Minutes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Hours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HalfDays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Days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1560" y="119675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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 </a:t>
            </a:r>
            <a:r>
              <a:rPr lang="pt-PT" sz="1600" b="1" smtClean="0">
                <a:solidFill>
                  <a:srgbClr val="C00000"/>
                </a:solidFill>
              </a:rPr>
              <a:t>Instant</a:t>
            </a:r>
            <a:endParaRPr lang="pt-PT" sz="1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552" y="1700808"/>
            <a:ext cx="640871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ZondeDateTime Agora </a:t>
            </a:r>
            <a:r>
              <a:rPr lang="pt-PT" sz="1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2018-10-30T22:51:34.507Z[Europe/London]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----- ChronoFields suportados por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ZonedDateTime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NanoOfSecond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NanoOfDay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MicroOfSecond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MicroOfDay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MilliOfSecond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MilliOfDay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SecondOfMinute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SecondOfDay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MinuteOfHour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MinuteOfDay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HourOfAmPm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ClockHourOfAmPm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HourOfDay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ClockHourOfDay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AmPmOfDay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DayOfWeek</a:t>
            </a:r>
          </a:p>
          <a:p>
            <a:endParaRPr lang="pt-PT" smtClean="0"/>
          </a:p>
          <a:p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2915816" y="2420888"/>
            <a:ext cx="4032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AlignedDayOfWeekInMonth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AlignedDayOfWeekInYear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DayOfMonth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DayOfYear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EpochDay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AlignedWeekOfMonth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AlignedWeekOfYear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MonthOfYear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ProlepticMonth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YearOfEra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Era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InstantSeconds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OffsetSeconds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7544" y="119675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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 ZonedDateTime</a:t>
            </a:r>
            <a:endParaRPr lang="pt-PT" sz="1600" b="1">
              <a:solidFill>
                <a:srgbClr val="C0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868144" y="2780928"/>
            <a:ext cx="3059832" cy="32316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----- ChronoUnits suportadas por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ZonedDateTime</a:t>
            </a:r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Nanos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Millis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Seconds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Minutes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Hours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HalfDays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Days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Weeks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Months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Years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Decades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Centuries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Millennia</a:t>
            </a:r>
          </a:p>
          <a:p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Eras</a:t>
            </a:r>
            <a:endParaRPr lang="pt-PT" sz="12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124744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6.- Calcule todas as possíveis </a:t>
            </a:r>
            <a:r>
              <a:rPr lang="pt-PT" sz="1600" b="1" smtClean="0">
                <a:latin typeface="Candara" pitchFamily="34" charset="0"/>
              </a:rPr>
              <a:t>ChronoUnit</a:t>
            </a:r>
            <a:r>
              <a:rPr lang="pt-PT" sz="1600" smtClean="0">
                <a:latin typeface="Candara" pitchFamily="34" charset="0"/>
              </a:rPr>
              <a:t> de </a:t>
            </a:r>
            <a:r>
              <a:rPr lang="pt-PT" sz="1600" b="1" smtClean="0">
                <a:solidFill>
                  <a:srgbClr val="FF0000"/>
                </a:solidFill>
                <a:latin typeface="Candara" pitchFamily="34" charset="0"/>
              </a:rPr>
              <a:t>diferença</a:t>
            </a:r>
            <a:r>
              <a:rPr lang="pt-PT" sz="1600" smtClean="0">
                <a:latin typeface="Candara" pitchFamily="34" charset="0"/>
              </a:rPr>
              <a:t> entre duas </a:t>
            </a:r>
            <a:r>
              <a:rPr lang="pt-PT" sz="1600" b="1" smtClean="0">
                <a:latin typeface="Candara" pitchFamily="34" charset="0"/>
              </a:rPr>
              <a:t>LocalDateTime</a:t>
            </a:r>
            <a:r>
              <a:rPr lang="pt-PT" sz="1600" smtClean="0">
                <a:latin typeface="Candara" pitchFamily="34" charset="0"/>
              </a:rPr>
              <a:t>. Escolha em seguida  a data-tempo mais antiga e </a:t>
            </a:r>
            <a:r>
              <a:rPr lang="pt-PT" sz="1600" b="1" smtClean="0">
                <a:solidFill>
                  <a:srgbClr val="0070C0"/>
                </a:solidFill>
                <a:latin typeface="Candara" pitchFamily="34" charset="0"/>
              </a:rPr>
              <a:t>verifique se ao somar-lhe os valores das crono-unidades se encontra a outra data-tempo</a:t>
            </a:r>
            <a:r>
              <a:rPr lang="pt-PT" sz="1600" smtClean="0">
                <a:latin typeface="Candara" pitchFamily="34" charset="0"/>
              </a:rPr>
              <a:t>. </a:t>
            </a:r>
            <a:endParaRPr lang="pt-PT" sz="1600">
              <a:latin typeface="Candar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108520" y="2132856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/>
              <a:t>      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LocalDateTime inicio = LocalDateTime.of(1974, 4, 25, 0, 1, 0);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LocalDateTime fim = LocalDateTime.of(2017, 6, 1, 0, 0, 0);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long milenios = ChronoUnit.MILLENNIA.between(inicio, fim);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out.println("Milenios : " + milenios);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long seculos = ChronoUnit.CENTURIES.between(inicio, fim1);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out.println("Seculos : " + seculos);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long anos = ChronoUnit.YEARS.between(inicio, fim);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out.println("Anos : " + anos);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long meses = ChronoUnit.MONTHS.between(inicio, fim);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out.println("Meses : " + meses);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long dias = ChronoUnit.DAYS.between(inicio, fim);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out.println("Dias : " + dias);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long horas = ChronoUnit.HOURS.between(inicio, fim);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out.println("Horas : " + horas);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long minutos = ChronoUnit.MINUTES.between(inicio, fim);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out.println("Minutos : " + minutos);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long segundos = ChronoUnit.SECONDS.between(inicio, fim);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out.println("Segundos : " + segundos);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out.println("DATA INICIO : " + inicio);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LocalDateTime recalculada = inicio.plusSeconds(segundos);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out.println("DATA RECALCULADA : " + recalculada);</a:t>
            </a:r>
          </a:p>
          <a:p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out.println("RECALCULADA = ORIGINAL ? " + fim.equals(recalculada));</a:t>
            </a:r>
            <a:endParaRPr lang="pt-PT" sz="1200" b="1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3501008"/>
            <a:ext cx="3024336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Milenios : 0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Seculos : 0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Anos : 43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Meses : 517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Dias : 15742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Horas : 377831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Minutos : 22669919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Segundos : 1360195140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INICIO : 1974-04-25T00:01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RECALCULADA : 2017-06-01T00:00</a:t>
            </a:r>
          </a:p>
          <a:p>
            <a:r>
              <a:rPr lang="pt-PT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RECALCULADA = ORIGINAL ? true</a:t>
            </a:r>
            <a:endParaRPr lang="pt-PT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/>
          <p:cNvSpPr txBox="1"/>
          <p:nvPr/>
        </p:nvSpPr>
        <p:spPr>
          <a:xfrm>
            <a:off x="0" y="429309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smtClean="0"/>
              <a:t>   segs e nanosegs</a:t>
            </a:r>
            <a:endParaRPr lang="pt-PT" sz="1400" i="1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124744"/>
            <a:ext cx="850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9A.- O mesmo que o anterior para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Period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e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Duration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(são do tipo </a:t>
            </a:r>
            <a:r>
              <a:rPr lang="pt-PT" sz="1600" b="1" smtClean="0">
                <a:solidFill>
                  <a:srgbClr val="C00000"/>
                </a:solidFill>
                <a:latin typeface="Candara" pitchFamily="34" charset="0"/>
                <a:cs typeface="Lucida Sans Unicode" pitchFamily="34" charset="0"/>
              </a:rPr>
              <a:t>TemporalAmount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).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1700808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Duration dura = Duration.between(LocalDateTime.of(2016, 3, 21, 12, 15, 35),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LocalDateTime.of(2018, 10, 31, 9, 11, 15));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95536" y="227687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Period per = Period.between(LocalDateTime.of(2016, 3, 21, 12, 15, 35),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LocalDateTime.of(2018, 10, 31, 9, 11, 15));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683568" y="3573016"/>
            <a:ext cx="1584176" cy="576064"/>
          </a:xfrm>
          <a:prstGeom prst="rect">
            <a:avLst/>
          </a:prstGeom>
          <a:solidFill>
            <a:srgbClr val="FC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Duration</a:t>
            </a:r>
            <a:endParaRPr lang="pt-PT" sz="16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ângulo 20"/>
          <p:cNvSpPr/>
          <p:nvPr/>
        </p:nvSpPr>
        <p:spPr>
          <a:xfrm>
            <a:off x="683568" y="4725144"/>
            <a:ext cx="1584176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Instant</a:t>
            </a:r>
            <a:r>
              <a:rPr lang="pt-PT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PT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Paralelogramo 25"/>
          <p:cNvSpPr/>
          <p:nvPr/>
        </p:nvSpPr>
        <p:spPr>
          <a:xfrm>
            <a:off x="1331640" y="2852936"/>
            <a:ext cx="1872208" cy="360040"/>
          </a:xfrm>
          <a:prstGeom prst="parallelogram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TemporalAmount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ângulo 27"/>
          <p:cNvSpPr/>
          <p:nvPr/>
        </p:nvSpPr>
        <p:spPr>
          <a:xfrm>
            <a:off x="2699792" y="3573016"/>
            <a:ext cx="1584176" cy="576064"/>
          </a:xfrm>
          <a:prstGeom prst="rect">
            <a:avLst/>
          </a:prstGeom>
          <a:solidFill>
            <a:srgbClr val="FC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Period</a:t>
            </a:r>
            <a:endParaRPr lang="pt-PT" sz="16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Conexão recta unidireccional 22"/>
          <p:cNvCxnSpPr>
            <a:stCxn id="21" idx="0"/>
            <a:endCxn id="20" idx="2"/>
          </p:cNvCxnSpPr>
          <p:nvPr/>
        </p:nvCxnSpPr>
        <p:spPr>
          <a:xfrm flipV="1">
            <a:off x="1475656" y="4149080"/>
            <a:ext cx="0" cy="57606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unidireccional 29"/>
          <p:cNvCxnSpPr>
            <a:stCxn id="20" idx="0"/>
          </p:cNvCxnSpPr>
          <p:nvPr/>
        </p:nvCxnSpPr>
        <p:spPr>
          <a:xfrm flipV="1">
            <a:off x="1475656" y="3212976"/>
            <a:ext cx="360040" cy="3600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cta unidireccional 31"/>
          <p:cNvCxnSpPr>
            <a:stCxn id="28" idx="0"/>
          </p:cNvCxnSpPr>
          <p:nvPr/>
        </p:nvCxnSpPr>
        <p:spPr>
          <a:xfrm flipH="1" flipV="1">
            <a:off x="2699792" y="3212976"/>
            <a:ext cx="792088" cy="3600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elogramo 32"/>
          <p:cNvSpPr/>
          <p:nvPr/>
        </p:nvSpPr>
        <p:spPr>
          <a:xfrm>
            <a:off x="1259632" y="5877272"/>
            <a:ext cx="1872208" cy="360040"/>
          </a:xfrm>
          <a:prstGeom prst="parallelogram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Temporal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Conexão recta unidireccional 34"/>
          <p:cNvCxnSpPr>
            <a:stCxn id="21" idx="2"/>
          </p:cNvCxnSpPr>
          <p:nvPr/>
        </p:nvCxnSpPr>
        <p:spPr>
          <a:xfrm>
            <a:off x="1475656" y="5301208"/>
            <a:ext cx="576064" cy="5760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cta unidireccional 35"/>
          <p:cNvCxnSpPr/>
          <p:nvPr/>
        </p:nvCxnSpPr>
        <p:spPr>
          <a:xfrm flipV="1">
            <a:off x="3491880" y="4149080"/>
            <a:ext cx="0" cy="57606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2699792" y="472514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smtClean="0"/>
              <a:t>   anos, meses, dias</a:t>
            </a:r>
            <a:endParaRPr lang="pt-PT" sz="1400" i="1"/>
          </a:p>
        </p:txBody>
      </p:sp>
      <p:sp>
        <p:nvSpPr>
          <p:cNvPr id="38" name="CaixaDeTexto 37"/>
          <p:cNvSpPr txBox="1"/>
          <p:nvPr/>
        </p:nvSpPr>
        <p:spPr>
          <a:xfrm>
            <a:off x="6660232" y="335699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ChronoFields</a:t>
            </a:r>
          </a:p>
          <a:p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isSupported()</a:t>
            </a:r>
            <a:endParaRPr lang="pt-PT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732240" y="429309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ChronoUnits</a:t>
            </a:r>
            <a:endParaRPr lang="pt-PT" sz="16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" name="Conexão recta unidireccional 40"/>
          <p:cNvCxnSpPr/>
          <p:nvPr/>
        </p:nvCxnSpPr>
        <p:spPr>
          <a:xfrm flipH="1">
            <a:off x="4355976" y="4509120"/>
            <a:ext cx="22322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cta unidireccional 42"/>
          <p:cNvCxnSpPr>
            <a:endCxn id="25" idx="3"/>
          </p:cNvCxnSpPr>
          <p:nvPr/>
        </p:nvCxnSpPr>
        <p:spPr>
          <a:xfrm flipH="1" flipV="1">
            <a:off x="1800200" y="4446985"/>
            <a:ext cx="4788024" cy="6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940152" y="3356992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smtClean="0">
                <a:solidFill>
                  <a:srgbClr val="FF0000"/>
                </a:solidFill>
                <a:sym typeface="Wingdings"/>
              </a:rPr>
              <a:t></a:t>
            </a:r>
            <a:endParaRPr lang="pt-PT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124744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4.- Quando eu nasci, o meu pai tinha 33 anos e 6 meses e a minha mãe 31 anos e 9 meses. Que idade temos os três agora ?  A minha irmã nasceu 3 anos, 1 mês e 25 dias depois de mim. Em que data nasceu e que idade tem agora ?</a:t>
            </a: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323528" y="2060848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 nasciEu = LocalDate.of(1984, 7, 1);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 nasceuPai = nasciEu.minusYears(33).minusMonths(6);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 nasceuMae = nasciEu.minusYears(31).minusMonths(9);</a:t>
            </a:r>
          </a:p>
          <a:p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LocalDate hoje = LocalDate.of(2017, 1, 1);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out.println("Eu : " + YEARS.between(nasciEu, hoje) + " anos e " +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nasciEu.until(hoje).get(MONTHS)+ " meses.");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out.println("Pai : " + YEARS.between(nasceuPai, hoje) + " anos e " +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nasceuPai.until(hoje).get(MONTHS)+ " meses.");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out.println("Mae : " + YEARS.between(nasceuMae, hoje) + " anos e " +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nasceuMae.until(hoje).get(MONTHS)+ " meses.");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nasceuIrma = nasciEu.plusYears(3).plusMonths(1).plusDays(25);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out.println("Nascim. Irma : " + nasceuIrma);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out.println("Irma : " + YEARS.between(nasceuIrma, hoje) + " anos e " +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nasceuIrma.until(hoje).get(MONTHS)+ " meses.");</a:t>
            </a:r>
            <a:endParaRPr lang="pt-PT" sz="14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524328" y="1916832"/>
            <a:ext cx="115212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600" smtClean="0"/>
              <a:t>Solução 1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1628800"/>
            <a:ext cx="84969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nasciEu = LocalDate.of(1984, 7, 1);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nasceuPai = nasciEu.minusYears(33).minusMonths(6);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nasceuMae = nasciEu.minusYears(31).minusMonths(9);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hoje = LocalDate.of(2017, 1, 1);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Period tempoPai = Period.between(nasceuPai, hoje);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Period tempoMae = Period.between(nasceuMae, hoje);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Period tempoEu = Period.between(nasciEu, hoje);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out.println("Pai: " + tempoPai.get(YEARS) + " anos e " + tempoPai.get(MONTHS) + " meses.");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out.println("Mae: " + tempoMae.get(YEARS) + " anos e " + tempoMae.get(MONTHS) + " meses.");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out.println("Eu: " + tempoEu.get(YEARS) + " anos e " + tempoEu.get(MONTHS) + " meses.");</a:t>
            </a:r>
            <a:endParaRPr lang="pt-PT" sz="14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119675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C00000"/>
                </a:solidFill>
              </a:rPr>
              <a:t>Usando </a:t>
            </a:r>
            <a:r>
              <a:rPr lang="pt-PT" b="1" smtClean="0">
                <a:solidFill>
                  <a:srgbClr val="0070C0"/>
                </a:solidFill>
              </a:rPr>
              <a:t>Period</a:t>
            </a:r>
            <a:r>
              <a:rPr lang="pt-PT" b="1" smtClean="0">
                <a:solidFill>
                  <a:srgbClr val="C00000"/>
                </a:solidFill>
              </a:rPr>
              <a:t>:</a:t>
            </a:r>
            <a:endParaRPr lang="pt-PT" b="1">
              <a:solidFill>
                <a:srgbClr val="C0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4653136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Eu : 32 anos e 6 meses.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Pai : 66 anos e 0 meses.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Mae : 64 anos e 3 meses.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Nascim. Irma : 1987-08-26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Irma : 29 anos e 4 meses.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52320" y="1340768"/>
            <a:ext cx="1152128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600" smtClean="0"/>
              <a:t>Solução 2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1124744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5.- Determine a </a:t>
            </a:r>
            <a:r>
              <a:rPr lang="pt-PT" sz="1600" b="1" smtClean="0">
                <a:latin typeface="Candara" pitchFamily="34" charset="0"/>
              </a:rPr>
              <a:t>Duration</a:t>
            </a:r>
            <a:r>
              <a:rPr lang="pt-PT" sz="1600" smtClean="0">
                <a:latin typeface="Candara" pitchFamily="34" charset="0"/>
              </a:rPr>
              <a:t> e o </a:t>
            </a:r>
            <a:r>
              <a:rPr lang="pt-PT" sz="1600" b="1" smtClean="0">
                <a:latin typeface="Candara" pitchFamily="34" charset="0"/>
              </a:rPr>
              <a:t>Period</a:t>
            </a:r>
            <a:r>
              <a:rPr lang="pt-PT" sz="1600" smtClean="0">
                <a:latin typeface="Candara" pitchFamily="34" charset="0"/>
              </a:rPr>
              <a:t> diferença entre duas </a:t>
            </a:r>
            <a:r>
              <a:rPr lang="pt-PT" sz="1600" b="1" smtClean="0">
                <a:latin typeface="Candara" pitchFamily="34" charset="0"/>
              </a:rPr>
              <a:t>LocalDateTime</a:t>
            </a:r>
            <a:r>
              <a:rPr lang="pt-PT" sz="1600" smtClean="0">
                <a:latin typeface="Candara" pitchFamily="34" charset="0"/>
              </a:rPr>
              <a:t>. Determine a lista de todas as unidades temporais contidas na duração resultado.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Verifique com a máxima precisão que as diferenças de tempo são iguais</a:t>
            </a:r>
            <a:r>
              <a:rPr lang="pt-PT" sz="1600" smtClean="0">
                <a:latin typeface="Candara" pitchFamily="34" charset="0"/>
              </a:rPr>
              <a:t>.</a:t>
            </a:r>
            <a:endParaRPr lang="pt-PT" sz="1600"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-324544" y="1988840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LocalDateTime ldt1 = LocalDateTime.of(1984, 12, 16, 7, 45, 55);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LocalDateTime ldt2 = LocalDateTime.of(2014, 9, 9, 19, 46, 45);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Duration duracao;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if(ldt1.isBefore(ldt2)) duracao = Duration.between(ldt1, ldt2);</a:t>
            </a:r>
          </a:p>
          <a:p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else duracao = Duration.between(ldt2, ldt1);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out.println("Duracao : " + duracao);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4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out.println("Duração em Segundos : " + duracao.get(SECONDS));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List&lt;TemporalUnit&gt; ltu = duracao.getUnits(); 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for(TemporalUnit tu : ltu) out.println("TU: " + tu);</a:t>
            </a:r>
            <a:endParaRPr lang="pt-PT" sz="14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4221088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Duracao : PT260628H50S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Duração em Segundos : 938260850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TU: Seconds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TU: Nanos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Conexão recta 18"/>
          <p:cNvCxnSpPr/>
          <p:nvPr/>
        </p:nvCxnSpPr>
        <p:spPr>
          <a:xfrm>
            <a:off x="5004048" y="4797152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20"/>
          <p:cNvCxnSpPr/>
          <p:nvPr/>
        </p:nvCxnSpPr>
        <p:spPr>
          <a:xfrm>
            <a:off x="6084168" y="47251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/>
          <p:nvPr/>
        </p:nvCxnSpPr>
        <p:spPr>
          <a:xfrm>
            <a:off x="7524328" y="47251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796136" y="42930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ldt1</a:t>
            </a:r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7236296" y="42930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ldt2</a:t>
            </a:r>
            <a:endParaRPr lang="pt-PT"/>
          </a:p>
        </p:txBody>
      </p:sp>
      <p:sp>
        <p:nvSpPr>
          <p:cNvPr id="25" name="Seta para a esquerda e para a direita 24"/>
          <p:cNvSpPr/>
          <p:nvPr/>
        </p:nvSpPr>
        <p:spPr>
          <a:xfrm>
            <a:off x="6228184" y="4869160"/>
            <a:ext cx="1224136" cy="72008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/>
          <p:cNvSpPr txBox="1"/>
          <p:nvPr/>
        </p:nvSpPr>
        <p:spPr>
          <a:xfrm>
            <a:off x="7236296" y="5229200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400" b="1" smtClean="0">
                <a:solidFill>
                  <a:srgbClr val="002060"/>
                </a:solidFill>
              </a:rPr>
              <a:t>Duração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em segs e nanos</a:t>
            </a:r>
            <a:endParaRPr lang="pt-PT" sz="1400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8" name="Conexão recta 27"/>
          <p:cNvCxnSpPr>
            <a:stCxn id="25" idx="5"/>
            <a:endCxn id="26" idx="0"/>
          </p:cNvCxnSpPr>
          <p:nvPr/>
        </p:nvCxnSpPr>
        <p:spPr>
          <a:xfrm>
            <a:off x="6840252" y="4923166"/>
            <a:ext cx="1116124" cy="30603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004048" y="5301208"/>
            <a:ext cx="1440160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400" b="1" smtClean="0">
                <a:solidFill>
                  <a:srgbClr val="002060"/>
                </a:solidFill>
              </a:rPr>
              <a:t>Periodo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de tempo em Anos, Meses e Dias</a:t>
            </a:r>
            <a:endParaRPr lang="pt-PT" sz="1400" b="1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2" name="Conexão recta 31"/>
          <p:cNvCxnSpPr>
            <a:endCxn id="31" idx="0"/>
          </p:cNvCxnSpPr>
          <p:nvPr/>
        </p:nvCxnSpPr>
        <p:spPr>
          <a:xfrm flipH="1">
            <a:off x="5724128" y="4941168"/>
            <a:ext cx="792088" cy="3600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7236296" y="587727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smtClean="0">
                <a:solidFill>
                  <a:srgbClr val="C00000"/>
                </a:solidFill>
              </a:rPr>
              <a:t>Para tempos</a:t>
            </a:r>
            <a:endParaRPr lang="pt-PT" sz="1400" i="1">
              <a:solidFill>
                <a:srgbClr val="C0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076056" y="61653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smtClean="0">
                <a:solidFill>
                  <a:srgbClr val="C00000"/>
                </a:solidFill>
              </a:rPr>
              <a:t>Para datas</a:t>
            </a:r>
            <a:endParaRPr lang="pt-PT" sz="1400" i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556792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 ld1 = ldt1.toLocalDate();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 ld2 = ldt2.toLocalDate();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Period entreDatas = Period.between(ld1, ld2).normalized();</a:t>
            </a:r>
          </a:p>
          <a:p>
            <a:pPr marL="358775"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System.out.println("Periodo entre Datas NORM. : " + entreDatas);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NÃO EXISTE get(SECONDS)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CRIAR LDT de REFERENCIA; SOMAR-LHE O PERIOD e CALCULAR SEGUNDOS ENTRE REF e FIM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LocalDateTime ref = LocalDateTime.now();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LocalDateTime fim = ref.plus(entreDatas);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secs = ref.until(fim, SECONDS);</a:t>
            </a:r>
          </a:p>
          <a:p>
            <a:pPr marL="358775"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System.out.println("Segundos entre LDTREF e LDTFIM : " + secs);</a:t>
            </a:r>
          </a:p>
          <a:p>
            <a:pPr marL="358775">
              <a:tabLst>
                <a:tab pos="358775" algn="l"/>
              </a:tabLst>
            </a:pP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Calculo dos segundos entre as duas LocalTime        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secsEntreTimes = SECONDS.between(ldt1.toLocalTime(), ldt2.toLocalTime());</a:t>
            </a:r>
          </a:p>
          <a:p>
            <a:pPr marL="358775"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System.out.println("Segundos entre LTIMES : " + secsEntreTimes);</a:t>
            </a:r>
          </a:p>
          <a:p>
            <a:pPr marL="358775"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System.out.println("PERIODO EM SEGUNDOS : " + (secs + secsEntreTimes));</a:t>
            </a:r>
            <a:endParaRPr lang="pt-PT" sz="12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5786" y="4714884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Periodo entre Datas NORM. : P29Y8M24D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Segundos entre LDTREF e LDTFIM : 938217600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43250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PERIODO EM SEGUNDOS : 938260850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156176" y="5373216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smtClean="0">
                <a:sym typeface="Wingdings"/>
              </a:rPr>
              <a:t></a:t>
            </a:r>
            <a:r>
              <a:rPr lang="pt-PT" sz="1600" smtClean="0">
                <a:sym typeface="Wingdings"/>
              </a:rPr>
              <a:t> Visitar e </a:t>
            </a:r>
            <a:r>
              <a:rPr lang="pt-PT" sz="1600" smtClean="0">
                <a:solidFill>
                  <a:srgbClr val="002060"/>
                </a:solidFill>
                <a:sym typeface="Wingdings"/>
              </a:rPr>
              <a:t>c</a:t>
            </a:r>
            <a:r>
              <a:rPr lang="pt-PT" sz="1600" smtClean="0">
                <a:solidFill>
                  <a:srgbClr val="002060"/>
                </a:solidFill>
              </a:rPr>
              <a:t>onfirmar em      </a:t>
            </a:r>
            <a:r>
              <a:rPr lang="pt-PT" sz="1600" b="1" smtClean="0">
                <a:solidFill>
                  <a:srgbClr val="C00000"/>
                </a:solidFill>
              </a:rPr>
              <a:t>http://timeandate.com</a:t>
            </a:r>
            <a:endParaRPr lang="pt-PT" sz="1600" b="1">
              <a:solidFill>
                <a:srgbClr val="C00000"/>
              </a:solidFill>
            </a:endParaRPr>
          </a:p>
        </p:txBody>
      </p:sp>
      <p:cxnSp>
        <p:nvCxnSpPr>
          <p:cNvPr id="18" name="Conexão recta 17"/>
          <p:cNvCxnSpPr/>
          <p:nvPr/>
        </p:nvCxnSpPr>
        <p:spPr>
          <a:xfrm>
            <a:off x="4355976" y="1772816"/>
            <a:ext cx="1440160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23528" y="1052736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>
              <a:tabLst>
                <a:tab pos="358775" algn="l"/>
              </a:tabLst>
            </a:pP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CALCULO DO PERIODO ENTRE DUAS LDT EM SEGUNDOS</a:t>
            </a:r>
          </a:p>
          <a:p>
            <a:pPr marL="358775">
              <a:tabLst>
                <a:tab pos="358775" algn="l"/>
              </a:tabLst>
            </a:pP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DIVIDIR LDT em LD + LT ; SEGUNDOS TOTAL = DIF. LD em SECS + DIF. LT em SECS</a:t>
            </a: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112474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2.- Crie uma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Duration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de 1 hora usando o construtor próprio e uma outra usando a adequada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ChronoUnit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. Mostre que são iguais em minutos, segundos e nanosegundos.</a:t>
            </a:r>
            <a:endParaRPr lang="pt-PT" sz="1600"/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844824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Duration umaHora = Duration.ofHours(1);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Duration = segs + nanos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Duration umaHoraChrono = Duration.of(1, HOURS);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System.out.println("D1 = " + umaHora + “ -&gt; D2 = " + umaHoraChrono);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System.out.println("Durações iguais ? " + umaHora.equals(umaHoraChrono));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List&lt;TemporalUnit&gt; ltu = umaHora.getUnits();      </a:t>
            </a:r>
          </a:p>
          <a:p>
            <a:pPr>
              <a:tabLst>
                <a:tab pos="358775" algn="l"/>
              </a:tabLst>
            </a:pP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for(TemporalUnit tu : ltu) System.out.println("TU: " + tu);    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System.out.println("Em minutos de Duration = " + "DH : " + 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		umaHora.toMinutes() + "  HC: " + umaHoraChrono.toMinutes());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System.out.println("Em segundos de Duration = " + "DH : " + 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		umaHora.toMinutes()*60 + "  HC: " + umaHoraChrono.toMinutes()*60);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System.out.println("Em nanos de Duration = " + "DH : " + 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		umaHora.toNanos() + "  HC: " + umaHoraChrono.toNanos());     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LocalTime ltDura = Testes_Time.secsToLocalTime(umaHora.toMinutes()*60);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System.out.println("Como LT : " + ltDura);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4725144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D1 = PT1H -&gt; D2 = PT1H</a:t>
            </a:r>
          </a:p>
          <a:p>
            <a:pPr marL="358775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Durações iguais ? true</a:t>
            </a:r>
          </a:p>
          <a:p>
            <a:pPr marL="358775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TU: Seconds</a:t>
            </a:r>
          </a:p>
          <a:p>
            <a:pPr marL="358775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TU: Nanos</a:t>
            </a:r>
          </a:p>
          <a:p>
            <a:pPr marL="358775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 minutos de Duration = DH : 60  HC: 60</a:t>
            </a:r>
          </a:p>
          <a:p>
            <a:pPr marL="358775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 segundos de Duration = DH : 3600  HC: 3600</a:t>
            </a:r>
          </a:p>
          <a:p>
            <a:pPr marL="358775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Em nanos de Duration = DH : 3600000000000  HC: 3600000000000</a:t>
            </a:r>
          </a:p>
          <a:p>
            <a:pPr marL="358775"/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Como LT : 01:00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124744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10.- Determine o </a:t>
            </a:r>
            <a:r>
              <a:rPr lang="pt-PT" sz="1600" b="1" smtClean="0">
                <a:latin typeface="Candara" pitchFamily="34" charset="0"/>
              </a:rPr>
              <a:t>Instant</a:t>
            </a:r>
            <a:r>
              <a:rPr lang="pt-PT" sz="1600" smtClean="0">
                <a:latin typeface="Candara" pitchFamily="34" charset="0"/>
              </a:rPr>
              <a:t> actual no nosso fuso. Converta-o para a nossa actual </a:t>
            </a:r>
            <a:r>
              <a:rPr lang="pt-PT" sz="1600" b="1" smtClean="0">
                <a:latin typeface="Candara" pitchFamily="34" charset="0"/>
              </a:rPr>
              <a:t>ZonedDateTime</a:t>
            </a:r>
            <a:r>
              <a:rPr lang="pt-PT" sz="1600" smtClean="0">
                <a:latin typeface="Candara" pitchFamily="34" charset="0"/>
              </a:rPr>
              <a:t> e para a </a:t>
            </a:r>
            <a:r>
              <a:rPr lang="pt-PT" sz="1600" b="1" smtClean="0">
                <a:latin typeface="Candara" pitchFamily="34" charset="0"/>
              </a:rPr>
              <a:t>ZonedDateTime</a:t>
            </a:r>
            <a:r>
              <a:rPr lang="pt-PT" sz="1600" smtClean="0">
                <a:latin typeface="Candara" pitchFamily="34" charset="0"/>
              </a:rPr>
              <a:t> da Austrália. A partir desta última ZDT calcule o respectivo </a:t>
            </a:r>
            <a:r>
              <a:rPr lang="pt-PT" sz="1600" b="1" smtClean="0">
                <a:latin typeface="Candara" pitchFamily="34" charset="0"/>
              </a:rPr>
              <a:t>Instant </a:t>
            </a:r>
            <a:r>
              <a:rPr lang="pt-PT" sz="1600" smtClean="0">
                <a:latin typeface="Candara" pitchFamily="34" charset="0"/>
              </a:rPr>
              <a:t>e compare-o com o do nosso fuso anteriormente calculado. </a:t>
            </a:r>
            <a:endParaRPr lang="pt-PT" sz="1600">
              <a:latin typeface="Candar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-108520" y="1988840"/>
            <a:ext cx="87868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Instant agora = Instant.now();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ZoneOffset zoffPortugal = OffsetDateTime.now().getOffset();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ZonedDateTime agoraNossaZona = ZonedDateTime.ofInstant(agora, zoffPortugal);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out.println(agoraNossaZona);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//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ZoneId zonaAustralia = ZoneId.of("Australia/Canberra" 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ZonedDateTime zdtAust = agora.atZone(zonaAustralia);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out.println(zdtAust);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//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out.println("Instante cf. Portugal : " + agora);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out.println("Instante cf. Austrália : " +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zdtAust.toInstant()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out.println("---   TIRE AS CONCLUSÕES ---");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3568" y="4653136"/>
            <a:ext cx="4857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2016-12-14T01:59:59.161+01:00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2016-12-14T11:59:59.161+11:00[Australia/Canberra]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Instante cf. Portugal : 2016-12-14T00:59:59.161Z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Instante cf. Austrália : 2016-12-14T00:59:59.161Z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---   TIRE AS CONCLUSÕES ---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28596" y="928670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+mj-lt"/>
                <a:sym typeface="Wingdings"/>
              </a:rPr>
              <a:t>Tenha sempre em atenção a arquitectura da API e a compatibilidade de tipos. </a:t>
            </a:r>
            <a:endParaRPr lang="pt-PT" sz="1600" b="1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pic>
        <p:nvPicPr>
          <p:cNvPr id="17" name="Imagem 16" descr="API_TIME_WITH_MONTH_WEEKFIELDS_D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484784"/>
            <a:ext cx="7358114" cy="512323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 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552" y="112474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ym typeface="Wingdings"/>
              </a:rPr>
              <a:t> </a:t>
            </a:r>
            <a:r>
              <a:rPr lang="pt-PT" b="1" smtClean="0"/>
              <a:t>Precisamos de </a:t>
            </a:r>
            <a:r>
              <a:rPr lang="pt-PT" b="1" smtClean="0">
                <a:solidFill>
                  <a:srgbClr val="FF0000"/>
                </a:solidFill>
              </a:rPr>
              <a:t>TemporalAdjusters</a:t>
            </a:r>
            <a:endParaRPr lang="pt-PT" b="1">
              <a:solidFill>
                <a:srgbClr val="FF0000"/>
              </a:solidFill>
            </a:endParaRPr>
          </a:p>
        </p:txBody>
      </p:sp>
      <p:pic>
        <p:nvPicPr>
          <p:cNvPr id="21" name="Imagem 20" descr="API_TIM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060848"/>
            <a:ext cx="5893992" cy="4018393"/>
          </a:xfrm>
          <a:prstGeom prst="rect">
            <a:avLst/>
          </a:prstGeom>
        </p:spPr>
      </p:pic>
      <p:sp>
        <p:nvSpPr>
          <p:cNvPr id="23" name="Rectângulo 22"/>
          <p:cNvSpPr/>
          <p:nvPr/>
        </p:nvSpPr>
        <p:spPr>
          <a:xfrm>
            <a:off x="1547664" y="1916832"/>
            <a:ext cx="2592288" cy="7200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00002" y="1214422"/>
            <a:ext cx="842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4643438" y="35716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Adjusters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1" name="Rectângulo 10"/>
          <p:cNvSpPr/>
          <p:nvPr/>
        </p:nvSpPr>
        <p:spPr>
          <a:xfrm>
            <a:off x="323528" y="1196752"/>
            <a:ext cx="85725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>
                <a:latin typeface="Source Sans Pro Semibold"/>
              </a:rPr>
              <a:t>▶ </a:t>
            </a:r>
            <a:r>
              <a:rPr lang="pt-PT" sz="1600" smtClean="0"/>
              <a:t>A classe </a:t>
            </a:r>
            <a:r>
              <a:rPr lang="pt-PT" sz="1600" b="1" smtClean="0">
                <a:solidFill>
                  <a:srgbClr val="C00000"/>
                </a:solidFill>
              </a:rPr>
              <a:t>TemporalAdjusters</a:t>
            </a:r>
            <a:r>
              <a:rPr lang="pt-PT" sz="1600" smtClean="0"/>
              <a:t> define diversos métodos de classe que devolvem um </a:t>
            </a:r>
            <a:r>
              <a:rPr lang="pt-PT" sz="1600" b="1" smtClean="0">
                <a:solidFill>
                  <a:srgbClr val="0070C0"/>
                </a:solidFill>
              </a:rPr>
              <a:t>TemporalAjuster</a:t>
            </a:r>
            <a:r>
              <a:rPr lang="pt-PT" sz="1600" smtClean="0"/>
              <a:t> pré-definido pronto para ajustar uma data a um determinado momento, seja a próxima segunda feira ou o último dia do mês ou o primeiro dia do ano seguinte, etc. </a:t>
            </a:r>
          </a:p>
        </p:txBody>
      </p:sp>
      <p:sp>
        <p:nvSpPr>
          <p:cNvPr id="12" name="Rectângulo 11"/>
          <p:cNvSpPr/>
          <p:nvPr/>
        </p:nvSpPr>
        <p:spPr>
          <a:xfrm>
            <a:off x="323528" y="2132856"/>
            <a:ext cx="842968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smtClean="0">
                <a:latin typeface="Source Sans Pro Semibold"/>
              </a:rPr>
              <a:t>▶  M</a:t>
            </a:r>
            <a:r>
              <a:rPr lang="pt-PT" sz="1600" smtClean="0"/>
              <a:t>étodos de classe (static) que devolvem “adjusters”.</a:t>
            </a:r>
          </a:p>
          <a:p>
            <a:endParaRPr lang="pt-PT" smtClean="0"/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next(DayOfWeek dayOfWeek)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nextOrSame(DayOfWeek dayOfWeek)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previous(DayOfWeek dayOfWeek)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previousOrSame(DayOfWeek dayOfWeek)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firstInMonth(DayOfWeek dayOfWeek)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lastInMonth(DayOfWeek dayOfWeek)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dayOfWeekInMonth(int ordinal, DayOfWeek dayOfWeek)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firstDayOfMonth()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lastDayOfMonth()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firstDayOfYear()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lastDayOfYear()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firstDayOfNextMonth()</a:t>
            </a:r>
          </a:p>
          <a:p>
            <a:pPr lvl="1"/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firstDayOfNextYear()</a:t>
            </a:r>
          </a:p>
          <a:p>
            <a:pPr lvl="1"/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ofDateAdjuster(UnaryOperator&lt;LocalDate&gt; dateBasedAdjuster)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00002" y="1214422"/>
            <a:ext cx="842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4643438" y="35716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Adjusters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357158" y="1071546"/>
            <a:ext cx="857256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>
                <a:latin typeface="Source Sans Pro Semibold"/>
              </a:rPr>
              <a:t>▶  </a:t>
            </a:r>
            <a:r>
              <a:rPr lang="en-US" sz="1600" smtClean="0">
                <a:latin typeface="Source Sans Pro Semibold"/>
              </a:rPr>
              <a:t>Estes “adjusters” são uma peça muito importante para a “modificação” de objectos temporais.  Existem dois padrões básicos de ajustamento de uma data/tempo:</a:t>
            </a:r>
            <a:endParaRPr lang="pt-PT" sz="1600" smtClean="0"/>
          </a:p>
          <a:p>
            <a:r>
              <a:rPr lang="pt-PT" sz="1600" smtClean="0"/>
              <a:t> </a:t>
            </a:r>
            <a:endParaRPr lang="en-US" sz="1600" smtClean="0"/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en-US" sz="1600" smtClean="0"/>
              <a:t>1) 	Usando a forma: </a:t>
            </a:r>
            <a:r>
              <a:rPr lang="en-US" sz="1600" b="1" smtClean="0">
                <a:solidFill>
                  <a:srgbClr val="C00000"/>
                </a:solidFill>
              </a:rPr>
              <a:t>temporal = </a:t>
            </a:r>
            <a:r>
              <a:rPr lang="en-US" sz="1600" b="1" i="1" smtClean="0">
                <a:solidFill>
                  <a:schemeClr val="accent5">
                    <a:lumMod val="75000"/>
                  </a:schemeClr>
                </a:solidFill>
              </a:rPr>
              <a:t>anyAdjuster</a:t>
            </a:r>
            <a:r>
              <a:rPr lang="en-US" sz="1600" b="1" smtClean="0">
                <a:solidFill>
                  <a:srgbClr val="C00000"/>
                </a:solidFill>
              </a:rPr>
              <a:t>.adjustInto(temporal); </a:t>
            </a:r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endParaRPr lang="en-US" sz="1200" smtClean="0"/>
          </a:p>
          <a:p>
            <a:pPr marL="0" lvl="1">
              <a:tabLst>
                <a:tab pos="358775" algn="l"/>
                <a:tab pos="717550" algn="l"/>
                <a:tab pos="1076325" algn="l"/>
              </a:tabLst>
            </a:pP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// Data da próxima aula</a:t>
            </a:r>
            <a:endParaRPr lang="en-US" sz="1200" smtClean="0"/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LocalDate hoje = LocalDate.of(2017, 9, 27); </a:t>
            </a:r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	TemporalAdjuster ajustaQuartas =</a:t>
            </a:r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 TemporalAdjusters.next(DayOfWeek.WEDNESDAY);</a:t>
            </a:r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Próxima Aula :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+ ajustaQuartas.adjustInto(hoje));</a:t>
            </a:r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TemporalAdjusters.next(DayOfWeek.WEDNESDAY).adjustInto(hoje)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en-US" smtClean="0"/>
              <a:t>	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Próxima aula : 2017-10-04</a:t>
            </a:r>
          </a:p>
          <a:p>
            <a:pPr>
              <a:tabLst>
                <a:tab pos="358775" algn="l"/>
                <a:tab pos="717550" algn="l"/>
                <a:tab pos="1076325" algn="l"/>
              </a:tabLst>
            </a:pP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2017-10-04</a:t>
            </a:r>
            <a:endParaRPr lang="en-US" smtClean="0"/>
          </a:p>
          <a:p>
            <a:pPr>
              <a:tabLst>
                <a:tab pos="358775" algn="l"/>
                <a:tab pos="717550" algn="l"/>
              </a:tabLst>
            </a:pPr>
            <a:endParaRPr lang="en-US" smtClean="0"/>
          </a:p>
          <a:p>
            <a:pPr>
              <a:tabLst>
                <a:tab pos="358775" algn="l"/>
                <a:tab pos="717550" algn="l"/>
              </a:tabLst>
            </a:pPr>
            <a:r>
              <a:rPr lang="en-US" sz="1600" smtClean="0"/>
              <a:t>2)	Usando a forma: </a:t>
            </a:r>
            <a:r>
              <a:rPr lang="en-US" sz="1600" b="1" smtClean="0">
                <a:solidFill>
                  <a:srgbClr val="C00000"/>
                </a:solidFill>
              </a:rPr>
              <a:t>temporal = temporal.with(</a:t>
            </a:r>
            <a:r>
              <a:rPr lang="en-US" sz="1600" b="1" i="1" smtClean="0">
                <a:solidFill>
                  <a:schemeClr val="accent5">
                    <a:lumMod val="75000"/>
                  </a:schemeClr>
                </a:solidFill>
              </a:rPr>
              <a:t>anyAdjuster</a:t>
            </a:r>
            <a:r>
              <a:rPr lang="en-US" sz="1600" b="1" smtClean="0">
                <a:solidFill>
                  <a:srgbClr val="C00000"/>
                </a:solidFill>
              </a:rPr>
              <a:t>); </a:t>
            </a:r>
          </a:p>
          <a:p>
            <a:pPr>
              <a:tabLst>
                <a:tab pos="358775" algn="l"/>
                <a:tab pos="717550" algn="l"/>
              </a:tabLst>
            </a:pPr>
            <a:endParaRPr lang="en-US" sz="1200" b="1" smtClean="0">
              <a:solidFill>
                <a:srgbClr val="C00000"/>
              </a:solidFill>
            </a:endParaRPr>
          </a:p>
          <a:p>
            <a:pPr lvl="1">
              <a:tabLst>
                <a:tab pos="358775" algn="l"/>
                <a:tab pos="717550" algn="l"/>
                <a:tab pos="107632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LocalDate proxAula = 	hoje.with(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TemporalAdjusters.next(DayOfWeek.WEDNESDAY)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); System.out.println(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Próxima aula : " + proxAula);</a:t>
            </a:r>
          </a:p>
          <a:p>
            <a:pPr lvl="1">
              <a:tabLst>
                <a:tab pos="358775" algn="l"/>
                <a:tab pos="717550" algn="l"/>
                <a:tab pos="107632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hoje.with(ajustaQuartas)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tabLst>
                <a:tab pos="358775" algn="l"/>
                <a:tab pos="717550" algn="l"/>
                <a:tab pos="1076325" algn="l"/>
              </a:tabLst>
            </a:pP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Próxima aula : 2017-10-4</a:t>
            </a:r>
          </a:p>
          <a:p>
            <a:pPr lvl="1">
              <a:tabLst>
                <a:tab pos="358775" algn="l"/>
                <a:tab pos="717550" algn="l"/>
                <a:tab pos="1076325" algn="l"/>
              </a:tabLst>
            </a:pP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2017-10-4</a:t>
            </a:r>
          </a:p>
          <a:p>
            <a:pPr lvl="1">
              <a:tabLst>
                <a:tab pos="358775" algn="l"/>
                <a:tab pos="717550" algn="l"/>
                <a:tab pos="1076325" algn="l"/>
              </a:tabLst>
            </a:pPr>
            <a:endParaRPr lang="en-US" sz="14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tabLst>
                <a:tab pos="358775" algn="l"/>
                <a:tab pos="717550" algn="l"/>
                <a:tab pos="1076325" algn="l"/>
              </a:tabLst>
            </a:pPr>
            <a:r>
              <a:rPr lang="en-US" sz="1600" smtClean="0">
                <a:latin typeface="Source Sans Pro Semibold"/>
              </a:rPr>
              <a:t> ▶  </a:t>
            </a:r>
            <a:r>
              <a:rPr lang="en-US" sz="1600" smtClean="0">
                <a:solidFill>
                  <a:srgbClr val="00B050"/>
                </a:solidFill>
                <a:latin typeface="Source Sans Pro Semibold"/>
              </a:rPr>
              <a:t>A 2ª forma é a aconselhada por razões de clareza.     </a:t>
            </a:r>
            <a:r>
              <a:rPr lang="en-US" sz="1600" smtClean="0">
                <a:latin typeface="Source Sans Pro Semibold"/>
              </a:rPr>
              <a:t>&gt;&gt;&gt; 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Source Sans Pro Semibold"/>
              </a:rPr>
              <a:t>Testar os prédefinidos !!</a:t>
            </a:r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643438" y="35716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Interface Temporal Adjuster</a:t>
            </a:r>
            <a:endParaRPr lang="pt-PT">
              <a:solidFill>
                <a:srgbClr val="0070C0"/>
              </a:solidFill>
            </a:endParaRPr>
          </a:p>
        </p:txBody>
      </p:sp>
      <p:pic>
        <p:nvPicPr>
          <p:cNvPr id="11" name="Imagem 10" descr="IMPLEMENTAM_ADJUS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1071546"/>
            <a:ext cx="7143800" cy="498340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429124" y="114298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C00000"/>
                </a:solidFill>
              </a:rPr>
              <a:t>Classes que implementam Temporal ADjuster</a:t>
            </a:r>
            <a:endParaRPr lang="pt-PT" b="1">
              <a:solidFill>
                <a:srgbClr val="C00000"/>
              </a:solidFill>
            </a:endParaRPr>
          </a:p>
        </p:txBody>
      </p:sp>
      <p:cxnSp>
        <p:nvCxnSpPr>
          <p:cNvPr id="14" name="Conexão em ângulos rectos 13"/>
          <p:cNvCxnSpPr/>
          <p:nvPr/>
        </p:nvCxnSpPr>
        <p:spPr>
          <a:xfrm rot="16200000" flipH="1">
            <a:off x="5322099" y="3107529"/>
            <a:ext cx="4714908" cy="1643074"/>
          </a:xfrm>
          <a:prstGeom prst="bentConnector3">
            <a:avLst>
              <a:gd name="adj1" fmla="val 35550"/>
            </a:avLst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660232" y="594928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</a:rPr>
              <a:t>with(adjuster)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39552" y="1124744"/>
            <a:ext cx="84297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Como determinar a data do 1º sábado depois de 01-01-2017:</a:t>
            </a:r>
          </a:p>
          <a:p>
            <a:endParaRPr lang="en-US" sz="1200" smtClean="0"/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import java.time.LocalDate;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 static java.time.Month.JANUARY;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 static java.time.DayOfWeek.SATURDAY;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 static java.time.temporal.TemporalAdjusters.nextOrSame;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MainAdj { </a:t>
            </a:r>
          </a:p>
          <a:p>
            <a:r>
              <a:rPr lang="en-US" sz="1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static void main(String[] args) { </a:t>
            </a:r>
          </a:p>
          <a:p>
            <a:pPr>
              <a:tabLst>
                <a:tab pos="35877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	LocalDate ld1 = LocalDate.of(2017,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JANUARY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, 1); </a:t>
            </a:r>
          </a:p>
          <a:p>
            <a:pPr>
              <a:tabLst>
                <a:tab pos="35877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 ld2 = </a:t>
            </a:r>
          </a:p>
          <a:p>
            <a:pPr>
              <a:tabLst>
                <a:tab pos="358775" algn="l"/>
              </a:tabLst>
            </a:pP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ld1.with(nextOrSame(SATURDAY)); </a:t>
            </a:r>
          </a:p>
          <a:p>
            <a:pPr>
              <a:tabLst>
                <a:tab pos="35877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	System.out.println(ld1); </a:t>
            </a:r>
          </a:p>
          <a:p>
            <a:pPr>
              <a:tabLst>
                <a:tab pos="35877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	System.out.println(ld2); </a:t>
            </a:r>
          </a:p>
          <a:p>
            <a:pPr>
              <a:tabLst>
                <a:tab pos="35877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……………</a:t>
            </a:r>
          </a:p>
          <a:p>
            <a:pPr>
              <a:tabLst>
                <a:tab pos="35877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2017-01-01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2017-01-07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4643438" y="35716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Adjusters</a:t>
            </a:r>
            <a:endParaRPr lang="pt-PT">
              <a:solidFill>
                <a:srgbClr val="0070C0"/>
              </a:solidFill>
            </a:endParaRPr>
          </a:p>
        </p:txBody>
      </p:sp>
      <p:cxnSp>
        <p:nvCxnSpPr>
          <p:cNvPr id="11" name="Conexão recta unidireccional 10"/>
          <p:cNvCxnSpPr/>
          <p:nvPr/>
        </p:nvCxnSpPr>
        <p:spPr>
          <a:xfrm>
            <a:off x="6732240" y="2780928"/>
            <a:ext cx="0" cy="10801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unidireccional 12"/>
          <p:cNvCxnSpPr/>
          <p:nvPr/>
        </p:nvCxnSpPr>
        <p:spPr>
          <a:xfrm flipH="1">
            <a:off x="4067944" y="3861048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cta unidireccional 16"/>
          <p:cNvCxnSpPr/>
          <p:nvPr/>
        </p:nvCxnSpPr>
        <p:spPr>
          <a:xfrm flipV="1">
            <a:off x="5148064" y="35010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092281" y="321297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i="1" smtClean="0"/>
              <a:t>Usando</a:t>
            </a:r>
          </a:p>
          <a:p>
            <a:r>
              <a:rPr lang="pt-PT" sz="1200" i="1" smtClean="0"/>
              <a:t>imports</a:t>
            </a:r>
            <a:endParaRPr lang="pt-PT" sz="1200" i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643438" y="35716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Adjusters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034" y="1500174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 dataL = LocalDate.of(2017, 9, 27); 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System.out.println("Hoje : " + dataL); 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with = dataL.with(TemporalAdjusters.firstDayOfMonth()); 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System.out.println("Prim. Dia Mês : " + with); 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with1 = dataL.with(TemporalAdjusters.lastDayOfMonth()); 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System.out.println("Ult. Dia Mês : " + with1); 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with2 = dataL.with(TemporalAdjusters.next(DayOfWeek.MONDAY)); 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System.out.println("Próx. Seg. : " + with2); 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with3 = dataL.with(TemporalAdjusters.firstDayOfNextMonth()); 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System.out.println("Prim. Dia Próx. Mês : " + with3);</a:t>
            </a:r>
          </a:p>
          <a:p>
            <a:pPr>
              <a:tabLst>
                <a:tab pos="358775" algn="l"/>
                <a:tab pos="717550" algn="l"/>
              </a:tabLst>
            </a:pP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 marL="358775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Hoje : 2017-09-27</a:t>
            </a:r>
          </a:p>
          <a:p>
            <a:pPr marL="358775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Prim. Dia Mês : 2017-09-01</a:t>
            </a:r>
          </a:p>
          <a:p>
            <a:pPr marL="358775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Ult. Dia Mês : 2017-09-30</a:t>
            </a:r>
          </a:p>
          <a:p>
            <a:pPr marL="358775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Próx. Seg. : 2017-10-02</a:t>
            </a:r>
          </a:p>
          <a:p>
            <a:pPr marL="358775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Prim. Dia Próx. Mês : 2017-10-01</a:t>
            </a:r>
          </a:p>
          <a:p>
            <a:pPr marL="358775" lvl="1">
              <a:tabLst>
                <a:tab pos="358775" algn="l"/>
                <a:tab pos="717550" algn="l"/>
              </a:tabLst>
            </a:pPr>
            <a:endParaRPr lang="pt-PT" sz="14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58775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TemporalAdjuster primSegundaMes = </a:t>
            </a:r>
          </a:p>
          <a:p>
            <a:pPr marL="358775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TemporalAdjusters.firstInMonth(DayOfWeek.MONDAY);</a:t>
            </a:r>
          </a:p>
          <a:p>
            <a:pPr marL="358775" lvl="1">
              <a:tabLst>
                <a:tab pos="358775" algn="l"/>
                <a:tab pos="717550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System.out.println("Prim. SEG do mês : "  +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dataL.with(primSegundaMes)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775" lvl="1">
              <a:tabLst>
                <a:tab pos="358775" algn="l"/>
                <a:tab pos="717550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Prim. SEG do mês : 2017-09-04</a:t>
            </a:r>
          </a:p>
          <a:p>
            <a:endParaRPr lang="pt-PT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0034" y="107154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E </a:t>
            </a:r>
            <a:r>
              <a:rPr lang="pt-PT" sz="1600" b="1" smtClean="0">
                <a:solidFill>
                  <a:srgbClr val="C00000"/>
                </a:solidFill>
              </a:rPr>
              <a:t>seleccionando o “ajuste” pretendido</a:t>
            </a:r>
            <a:r>
              <a:rPr lang="pt-PT" sz="1600" smtClean="0"/>
              <a:t> tudo se torna muito simples.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142984"/>
            <a:ext cx="85725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&gt;&gt;  </a:t>
            </a:r>
            <a:r>
              <a:rPr lang="pt-PT" b="1" smtClean="0">
                <a:solidFill>
                  <a:srgbClr val="C00000"/>
                </a:solidFill>
              </a:rPr>
              <a:t>Adjusters criados pelo programador</a:t>
            </a:r>
          </a:p>
          <a:p>
            <a:endParaRPr lang="pt-PT" b="1" smtClean="0"/>
          </a:p>
          <a:p>
            <a:pPr marL="0" lvl="1"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>
                <a:latin typeface="Source Sans Pro Semibold"/>
              </a:rPr>
              <a:t>O</a:t>
            </a:r>
            <a:r>
              <a:rPr lang="pt-PT" sz="1600" smtClean="0"/>
              <a:t> método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ofDateAdjuster(UnaryOperator&lt;LocalDate&gt; dateBasedAdjuster) </a:t>
            </a:r>
            <a:r>
              <a:rPr lang="pt-PT" sz="1600" smtClean="0"/>
              <a:t>permite criar </a:t>
            </a:r>
            <a:r>
              <a:rPr lang="pt-PT" sz="1600" b="1" smtClean="0"/>
              <a:t>um ajustador particular</a:t>
            </a:r>
            <a:r>
              <a:rPr lang="pt-PT" sz="1600" b="1" smtClean="0">
                <a:solidFill>
                  <a:srgbClr val="C00000"/>
                </a:solidFill>
              </a:rPr>
              <a:t> </a:t>
            </a:r>
            <a:r>
              <a:rPr lang="pt-PT" sz="1600" smtClean="0"/>
              <a:t>para instâncias de </a:t>
            </a:r>
            <a:r>
              <a:rPr lang="pt-PT" sz="1600" b="1" smtClean="0">
                <a:solidFill>
                  <a:srgbClr val="C00000"/>
                </a:solidFill>
              </a:rPr>
              <a:t>LocalDate</a:t>
            </a:r>
            <a:r>
              <a:rPr lang="pt-PT" sz="1600" b="1" smtClean="0"/>
              <a:t>. 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expressão lambda parâmetro </a:t>
            </a:r>
            <a:r>
              <a:rPr lang="pt-PT" sz="1600" b="1" smtClean="0"/>
              <a:t>define o ajuste a realizar.</a:t>
            </a:r>
            <a:endParaRPr lang="pt-PT" sz="1600" smtClean="0"/>
          </a:p>
          <a:p>
            <a:endParaRPr lang="pt-PT" smtClean="0"/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 Criar um ajustador que ajuste qualquer data para 1 mês e 15 dias depois.</a:t>
            </a:r>
          </a:p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TemporalAdjuster ajusta1M15D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TemporalAdjusters.ofDateAdjuster(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(LocalDate data) -&gt;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			     data.plusMonths(1).plusDays(15)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 hoje = LocalDate.of(2017, 1, 1); 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 hojeApos1M15D = hoje.with(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ajusta1M15D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System.out.println(" Hoje " + hoje);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System.out.println(" Hoje + 1M15D : " + hojeApos1M15D);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Hoje 2017-01-01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Hoje + 1M15D : 2017-02-16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643438" y="35716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Adjusters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23528" y="1124744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8.- O seguro do meu carro termina a AAAA-MM-DD. Quero renová-lo logo no primeiro dia dessa semana. Qual é essa data ? (Usar datas indicadas)</a:t>
            </a:r>
            <a:endParaRPr lang="pt-PT" sz="1600">
              <a:latin typeface="Candara" pitchFamily="34" charset="0"/>
              <a:cs typeface="Lucida Sans Unicode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2132856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bg1">
                    <a:lumMod val="50000"/>
                  </a:schemeClr>
                </a:solidFill>
              </a:rPr>
              <a:t>       //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long semanas = WEEKS.between(hoje, segCarro);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long dias = DAYS.between(hoje, segCarro);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long semanas1 = hoje.until(segCarro, WEEKS);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long dias1 = hoje.until(segCarro, DAYS);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out.println("Faltam " + semanas + " semanas, ou seja " + dias + " dias");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out.println("Faltam " + semanas1 + " semanas, ou seja " + dias1 + " dias (2)");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DayOfWeek diaDaSemana = segCarro.getDayOfWeek();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out.println("Termina no dia da semana = " + diaDaSemana.getValue() + " que é " + diaDaSemana);</a:t>
            </a:r>
          </a:p>
          <a:p>
            <a:endParaRPr lang="pt-PT" sz="1400" b="1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</a:rPr>
              <a:t>// Ajustar para a 1ª segunda feira anterior à data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pt-PT" sz="1400" b="1" smtClean="0">
                <a:solidFill>
                  <a:srgbClr val="0070C0"/>
                </a:solidFill>
              </a:rPr>
              <a:t>out.println("Devo pagar em : " + segCarro.minusDays(diaDaSemana.getValue() - 1));</a:t>
            </a:r>
          </a:p>
          <a:p>
            <a:r>
              <a:rPr lang="pt-PT" sz="1400" b="1" smtClean="0">
                <a:solidFill>
                  <a:srgbClr val="0070C0"/>
                </a:solidFill>
              </a:rPr>
              <a:t>        // com </a:t>
            </a:r>
            <a:r>
              <a:rPr lang="pt-PT" sz="1400" b="1" smtClean="0">
                <a:solidFill>
                  <a:srgbClr val="C00000"/>
                </a:solidFill>
              </a:rPr>
              <a:t>TemporalAdjusters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pt-PT" sz="1400" b="1" smtClean="0">
                <a:solidFill>
                  <a:schemeClr val="accent3">
                    <a:lumMod val="75000"/>
                  </a:schemeClr>
                </a:solidFill>
              </a:rPr>
              <a:t>out.println("Pagar em : " + segCarro.with(TemporalAdjusters.previous(DayOfWeek.MONDAY)));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pt-PT" sz="1400" b="1" smtClean="0">
                <a:solidFill>
                  <a:srgbClr val="0070C0"/>
                </a:solidFill>
              </a:rPr>
              <a:t>// com importações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pt-PT" sz="1400" b="1" smtClean="0">
                <a:solidFill>
                  <a:schemeClr val="accent3">
                    <a:lumMod val="75000"/>
                  </a:schemeClr>
                </a:solidFill>
              </a:rPr>
              <a:t>out.println("Pagar na data " + segCarro.with(previous(MONDAY)));</a:t>
            </a:r>
            <a:endParaRPr lang="pt-PT" sz="14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940152" y="5373216"/>
            <a:ext cx="30243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Faltam 50 semanas, ou seja 350 dias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Faltam 50 semanas, ou seja 350 dias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Termina no dia da semana = 7 que é SUNDAY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Devo pagar em : 2017-12-11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Pagar em : 2017-12-11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Pagar na data 2017-12-11</a:t>
            </a:r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exão em ângulos rectos 23"/>
          <p:cNvCxnSpPr/>
          <p:nvPr/>
        </p:nvCxnSpPr>
        <p:spPr>
          <a:xfrm>
            <a:off x="4355976" y="5877272"/>
            <a:ext cx="1584176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95536" y="1772816"/>
            <a:ext cx="76328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B0F0"/>
                </a:solidFill>
              </a:rPr>
              <a:t>      LocalDate segCarro = LocalDate.of(2017, Month.DECEMBER, 17);</a:t>
            </a:r>
          </a:p>
          <a:p>
            <a:r>
              <a:rPr lang="pt-PT" sz="1400" b="1" smtClean="0">
                <a:solidFill>
                  <a:srgbClr val="00B0F0"/>
                </a:solidFill>
              </a:rPr>
              <a:t>      LocalDate hoje = LocalDate.of(2017, 1, 1);</a:t>
            </a: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1142984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30.- Crie um </a:t>
            </a:r>
            <a:r>
              <a:rPr lang="pt-PT" sz="1600" b="1" smtClean="0">
                <a:latin typeface="Candara" pitchFamily="34" charset="0"/>
              </a:rPr>
              <a:t>Comparator&lt;LocalDate&gt;</a:t>
            </a:r>
            <a:r>
              <a:rPr lang="pt-PT" sz="1600" smtClean="0">
                <a:latin typeface="Candara" pitchFamily="34" charset="0"/>
              </a:rPr>
              <a:t> e teste-o na ordenação de um </a:t>
            </a:r>
            <a:r>
              <a:rPr lang="pt-PT" sz="1600" b="1" smtClean="0">
                <a:latin typeface="Candara" pitchFamily="34" charset="0"/>
              </a:rPr>
              <a:t>TreeSet&lt;LocalDate&gt;</a:t>
            </a:r>
            <a:r>
              <a:rPr lang="pt-PT" sz="1600" smtClean="0">
                <a:latin typeface="Candara" pitchFamily="34" charset="0"/>
              </a:rPr>
              <a:t>. Use no seu exemplo código utilitário de Java tal como </a:t>
            </a:r>
            <a:r>
              <a:rPr lang="pt-PT" sz="1600" b="1" smtClean="0">
                <a:latin typeface="Candara" pitchFamily="34" charset="0"/>
              </a:rPr>
              <a:t>Arrays.asList()</a:t>
            </a:r>
            <a:r>
              <a:rPr lang="pt-PT" sz="1600" smtClean="0">
                <a:latin typeface="Candara" pitchFamily="34" charset="0"/>
              </a:rPr>
              <a:t> para criar uma lista com as datas a ordenar.  Teste igualmente o comparador usando o utilitário </a:t>
            </a:r>
            <a:r>
              <a:rPr lang="pt-PT" sz="1600" b="1" smtClean="0">
                <a:latin typeface="Candara" pitchFamily="34" charset="0"/>
              </a:rPr>
              <a:t>Collections.sort()</a:t>
            </a:r>
            <a:r>
              <a:rPr lang="pt-PT" sz="1600" smtClean="0">
                <a:latin typeface="Candara" pitchFamily="34" charset="0"/>
              </a:rPr>
              <a:t>.</a:t>
            </a:r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0" y="2143116"/>
            <a:ext cx="88582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Comparator&lt;LocalDate&gt; compMenorData =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(LocalDate ld1, LocalDate ld2) -&gt; { if(ld1.equals(ld2)) return 0;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else if(ld1.isBefore(ld2)) return -1;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else return 1 ;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};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List&lt;LocalDate&gt; datas =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Arrays.asList( LocalDate.of(2014, 12, 1), LocalDate.of(2009, 2, 21),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LocalDate.of(2017, 1, 1), LocalDate.of(2015, 4, 3),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LocalDate.of(2011, 7, 12) 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out.println("-- Usando TreeSet --");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SortedSet&lt;LocalDate&gt; datasOrd = new TreeSet&lt;&gt;(compMenorData);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datasOrd.addAll(datas);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for(LocalDate ld : datasOrd) out.println(ld + " 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out.println("\n-- Usando Collections --");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Collections.sort(datas, compMenorData);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for(LocalDate ld : datas) out.println(ld + " ");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5786" y="5429264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 Usando TreeSet --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2009-02-21 2011-07-12 2014-12-01 2015-04-03 2017-01-01 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 Usando Collections --</a:t>
            </a:r>
          </a:p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2009-02-21 2011-07-12 2014-12-01 2015-04-03 2017-01-01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 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85720" y="1071546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12.- Pago o meu seguro automóvel na modalidade trimestral. Fiz o 1º pagamento a 31-03-2017. Quais as datas dos pagamentos seguintes ? </a:t>
            </a:r>
            <a:endParaRPr lang="pt-PT" sz="1600">
              <a:latin typeface="Candara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-357222" y="1714488"/>
            <a:ext cx="106442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smtClean="0"/>
              <a:t>               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LocalDate ldSeguro = LocalDate.of(2017, 3, 31);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out.println("Inicio Seguro : " + ldSeguro);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out.println("Trimestre : " + ldSeguro.get(QUARTER_OF_YEAR));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out.println("Trimestre v. 2 : " + QUARTER_OF_YEAR.getFrom(ldSeguro))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PAGAMENTOS com MONTHS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out.println("--- COM MESES ---");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for(int i = 1; i &lt;= 3; i++)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out.println("Pagamento : " + (i+1) + " em " +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ldSeguro.plusMonths(3*i)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 // Aritmética directa com QUARTER_OF_YEAR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out.println("--- COM QUARTER_OF_YEAR ---");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for(int i = 1; i &lt;= 3; i++)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out.println(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QUARTER_OF_YEAR.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adjustInto(ldSeguro, QUARTER_OF_YEAR.getFrom(ldSeguro) + i)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);</a:t>
            </a:r>
            <a:endParaRPr lang="pt-PT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00034" y="5357826"/>
            <a:ext cx="8429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Pagamento : 2 em 2017-06-30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Pagamento : 3 em 2017-09-30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Pagamento : 4 em 2017-12-31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23528" y="980728"/>
            <a:ext cx="850112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pt-PT" sz="1600" smtClean="0">
                <a:sym typeface="Wingdings"/>
              </a:rPr>
              <a:t> </a:t>
            </a:r>
            <a:r>
              <a:rPr lang="pt-PT" sz="1600" smtClean="0"/>
              <a:t>Realize os exercícios criando uma pequena classe na qual vai inserindo uma descrição da questão a resolver e o código a testar (colocando em comentário /* */ o código já testado e seus resultados se o entender), por exemplo como em:</a:t>
            </a:r>
          </a:p>
          <a:p>
            <a:pPr algn="just"/>
            <a:endParaRPr lang="pt-PT" sz="1200" smtClean="0"/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import java.time.LocalDate;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import java.time.Month;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import java.time.Period;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public class Testes_TimeDateAPI {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1.- Cálculo da Idade de uma pessoa 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hoje = LocalDate.now();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System.out.println("Hoje : " + hoje);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LocalDate dataNascim = LocalDate.of(1986, Month.APRIL, 26);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System.out.println("Data Nascim : " + dataNascim);</a:t>
            </a:r>
          </a:p>
          <a:p>
            <a:pPr>
              <a:tabLst>
                <a:tab pos="358775" algn="l"/>
                <a:tab pos="538163" algn="l"/>
                <a:tab pos="717550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			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Period p = Period.between(dataNascim, hoje);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System.out.printf("Idade : %d Anos %d Meses %d Dias %n",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p.getYears(), p.getMonths(), p.getDays());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b="1"/>
          </a:p>
        </p:txBody>
      </p:sp>
      <p:sp>
        <p:nvSpPr>
          <p:cNvPr id="10" name="CaixaDeTexto 9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85720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16.- Vou ao ginásio todas as 4ªs feiras. Pago 5 euros por sessão. Quanto vou pagar até ao fim do ano ?</a:t>
            </a:r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500034" y="1714488"/>
            <a:ext cx="8358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Ou seja, quantas WEDNESDAY até ao final do ano ?</a:t>
            </a:r>
            <a:endParaRPr lang="pt-PT" sz="1400" b="1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2071678"/>
            <a:ext cx="928687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DayOfWeek diaX = DayOfWeek.WEDNESDAY;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out.println("Dia de Ginásio : " + diaX);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LocalDate inicio = LocalDate.of(2016, 10, 17);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int ano = inicio.getYear();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DayOfWeek diaDaSemanaHoje = inicio.getDayOfWeek();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out.println("Dia Actual da semana: " + diaDaSemanaHoje);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LocalDate fimDoAno = LocalDate.of(ano, Month.DECEMBER, 31);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vamos usar Adjusters =&gt; último dia do mesmo ano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fimDesteAno = inicio.with(TemporalAdjusters.lastDayOfYear());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out.println("Fim do ano com Adjusters : " + fimDesteAno);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DayOfWeek diaDaSemanaFim = fimDoAno.getDayOfWeek();</a:t>
            </a:r>
          </a:p>
          <a:p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   // out.println(diaDaSemanaFim);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increm = (diaDaSemanaHoje.getValue() &lt;= diaX.getValue()) ? 1 : 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semanas = WEEKS.between(inicio, fimDesteAno) + increm;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conta a actual ou não ?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out.println("Nº de idas ao ginásio : " + semanas +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" -&gt;  A pagar = " + semanas * 5 + " Euros");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71472" y="5143512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 de Ginásio : WEDNESDAY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 Actual da semana: MONDAY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Fim do ano com Adjusters : 2016-12-31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Nº de idas ao ginásio : 11 -&gt;  A pagar = 55 Euros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929322" y="535782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smtClean="0">
                <a:latin typeface="Courier New" pitchFamily="49" charset="0"/>
                <a:cs typeface="Courier New" pitchFamily="49" charset="0"/>
                <a:sym typeface="Wingdings"/>
              </a:rPr>
              <a:t></a:t>
            </a:r>
            <a:r>
              <a:rPr lang="pt-PT" sz="1200" b="1" smtClean="0">
                <a:latin typeface="Courier New" pitchFamily="49" charset="0"/>
                <a:cs typeface="Courier New" pitchFamily="49" charset="0"/>
                <a:sym typeface="Wingdings"/>
              </a:rPr>
              <a:t>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Teste com 2016-10-20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092280" y="1772816"/>
            <a:ext cx="11521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b="1" smtClean="0"/>
              <a:t>Solução 1</a:t>
            </a:r>
            <a:endParaRPr lang="pt-PT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85720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16A.- Vou ao ginásio todas as 4ªs feiras. Pago 5 euros por sessão. Quanto vou pagar até ao fim do ano ?</a:t>
            </a: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0" y="2071678"/>
            <a:ext cx="928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876256" y="1628800"/>
            <a:ext cx="11521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b="1" smtClean="0"/>
              <a:t>Solução 2</a:t>
            </a:r>
            <a:endParaRPr lang="pt-PT" b="1"/>
          </a:p>
        </p:txBody>
      </p:sp>
      <p:sp>
        <p:nvSpPr>
          <p:cNvPr id="22" name="CaixaDeTexto 21"/>
          <p:cNvSpPr txBox="1"/>
          <p:nvPr/>
        </p:nvSpPr>
        <p:spPr>
          <a:xfrm>
            <a:off x="395536" y="1844824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ld = LocalDate.of(2018, 10, 31);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DayOfWeek diaSemana = WEDNESDAY;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proxDiaXSemana = ld.with(nextOrSame(diaSemana));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ultDiaXSemAno =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ld.with(lastDayOfYear()).with(previousOrSame(diaSemana));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out.println("Próx. " + diaSemana + " = " + proxDiaXSemana);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out.println("Ult. " + diaSemana + " do ano = " + ultDiaXSemAno);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numDiaX = WEEKS.between(proxDiaXSemana, ultDiaXSemAno) + 1;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out.println("Sessões " + numDiaX + " A pagar = " + 5*numDiaX +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" Euros");</a:t>
            </a:r>
            <a:endParaRPr lang="pt-PT" sz="14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ângulo 22"/>
          <p:cNvSpPr/>
          <p:nvPr/>
        </p:nvSpPr>
        <p:spPr>
          <a:xfrm>
            <a:off x="611560" y="443711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Próx. WEDNESDAY = 2018-10-31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Ult. WEDNESDAY do ano = 2018-12-26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Sessões 9 A pagar = 45 Euros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1071546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18.- Verifique se, para uma dada data, existe diferença entre o número da semana actual e o número de semanas para o fim do ano, num calendário normal e num </a:t>
            </a:r>
            <a:r>
              <a:rPr lang="pt-PT" sz="1600" i="1" smtClean="0">
                <a:latin typeface="Candara" pitchFamily="34" charset="0"/>
              </a:rPr>
              <a:t>week-based-year</a:t>
            </a:r>
            <a:r>
              <a:rPr lang="pt-PT" sz="1600" smtClean="0">
                <a:latin typeface="Candara" pitchFamily="34" charset="0"/>
              </a:rPr>
              <a:t>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2844" y="1785926"/>
            <a:ext cx="9286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LocalDate data = LocalDate.of(2017, 4, 1);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LocalDate primDiaAno = data.with(firstDayOfYear());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LocalDate fimAno = data.with(lastDayOfYear());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out.println("--- ChronoUnit WEEKS ---");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out.println("Semana Actual em WEEKS : " +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ChronoUnit.WEEKS.between(primDiaAno, data));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out.println("Semanas do Ano Actual em WEEKS 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ChronoUnit.WEEKS.between(primDiaAno, fimAno));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out.println("Semanas até ao fim do ano em WEEKS 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ChronoUnit.WEEKS.between(data, fimAno));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out.println("Dia no Ano : " + data.getDayOfYear());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out.println("Semana no Ano via Dias : " + data.getDayOfYear()/7);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out.println("--- IsoField WEEK_OF_WEEK_BASED_YEAR ---");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out.println("Semana Actual com getLong : " + data.getLong(WEEK_OF_WEEK_BASED_YEAR));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out.println("Semana Actual em W-WBY : " + WEEK_OF_WEEK_BASED_YEAR.getFrom(data));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out.println("Semanas do Ano usando W-WBY 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 	IsoFields.WEEK_OF_WEEK_BASED_YEAR.getFrom(fimAno));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out.println("--- WeekFields.ISO ---");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out.println("Semanas desde o inicio do ano com ISO : " +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          ISO.weekOfWeekBasedYear().getFrom(data));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1142984"/>
            <a:ext cx="85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--- ChronoUnit WEEKS ---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Semana Actual em WEEKS : 12	   	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Encontre a razão para este valor !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Semanas do Ano Actual em WEEKS : 52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Semanas até ao fim do ano em WEEKS : 39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Dia no Ano : 91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Semana no Ano via Dias : 13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--- IsoField WEEK_OF_WEEK_BASED_YEAR ---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Semana Actual com getLong : 13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Semana Actual em W-WBY : 13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Semanas do Ano usando W-WBY : 52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--- WeekFields.ISO ---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Semanas desde o inicio do ano com ISO : 13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Conexão recta 13"/>
          <p:cNvCxnSpPr/>
          <p:nvPr/>
        </p:nvCxnSpPr>
        <p:spPr>
          <a:xfrm>
            <a:off x="357158" y="3500438"/>
            <a:ext cx="842968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28596" y="364331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19.- Como determinar a data do 3º dia da 2ª semana de Dezembro de um ano dado  ?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0" y="4071942"/>
            <a:ext cx="87868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É preciso saber o dia em que começa a 1ª semana de Dezembro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YearMonth ym = YearMonth.of(2017, 12);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primDiaSemDez = ym.atDay(1).with(firstInMonth(MONDAY));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out.println("1ª semana de Dezembro começa a : " +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  primDiaSemDez + " e não a 1/12/2017");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out.println("O 3º dia da 2ª semana é : " + 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primDiaSemDez.plus(1, WEEKS).plusDays(2))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pt-PT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85786" y="5786454"/>
            <a:ext cx="77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1ª semana de Dezembro começa a : 2017-12-04 e não a 1/12/2017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 3º dia da 2ª semana é : 2017-12-13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071546"/>
            <a:ext cx="85011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pt-PT" sz="1600" smtClean="0">
                <a:sym typeface="Wingdings"/>
              </a:rPr>
              <a:t> Adicionalmente, e para todos os exemplos com algum interesse geral, considere colocar o seu código como sendo um método de classe de uma classe utilitária do tipo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Utils_DateTime</a:t>
            </a:r>
            <a:r>
              <a:rPr lang="pt-PT" sz="1600" smtClean="0">
                <a:sym typeface="Wingdings"/>
              </a:rPr>
              <a:t>, cf. </a:t>
            </a:r>
            <a:endParaRPr lang="pt-PT" sz="1600" smtClean="0"/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public class Utils_DateTime {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Cálculo da Idade actual em anos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static int idadeHoje(LocalDate dataNascim) { </a:t>
            </a:r>
            <a:endParaRPr lang="pt-PT" sz="1400" b="1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hoje = LocalDate.now();    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LocalDate dataNascim = LocalDate.of(1986, Month.APRIL, 26);</a:t>
            </a:r>
          </a:p>
          <a:p>
            <a:pPr>
              <a:tabLst>
                <a:tab pos="358775" algn="l"/>
                <a:tab pos="538163" algn="l"/>
                <a:tab pos="717550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			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Period.between(dataNascim, hoje).getYears();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………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PT" sz="1400" b="1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28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 </a:t>
            </a:r>
            <a:r>
              <a:rPr lang="pt-PT" sz="1600" smtClean="0">
                <a:sym typeface="Wingdings"/>
              </a:rPr>
              <a:t>Sempre que possível generalizar o código procurando usar interfaces como parâmetros de entrada ou de saída.  </a:t>
            </a:r>
            <a:endParaRPr lang="pt-PT" sz="1600" smtClean="0">
              <a:latin typeface="Courier New" pitchFamily="49" charset="0"/>
              <a:cs typeface="Courier New" pitchFamily="49" charset="0"/>
            </a:endParaRPr>
          </a:p>
          <a:p>
            <a:endParaRPr lang="pt-PT" sz="1400" b="1" smtClean="0">
              <a:latin typeface="Courier New" pitchFamily="49" charset="0"/>
              <a:cs typeface="Courier New" pitchFamily="49" charset="0"/>
            </a:endParaRPr>
          </a:p>
          <a:p>
            <a:endParaRPr lang="pt-PT" sz="1400" b="1" smtClean="0">
              <a:latin typeface="Courier New" pitchFamily="49" charset="0"/>
              <a:cs typeface="Courier New" pitchFamily="49" charset="0"/>
            </a:endParaRPr>
          </a:p>
          <a:p>
            <a:endParaRPr lang="pt-PT" b="1"/>
          </a:p>
        </p:txBody>
      </p:sp>
      <p:sp>
        <p:nvSpPr>
          <p:cNvPr id="10" name="CaixaDeTexto 9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536" y="1124744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1.- Crie uma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LocalDate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com a sua data de nascimento e outra com a idade do seu pai. Calcule a diferença de idades em anos, meses e dias.</a:t>
            </a:r>
          </a:p>
          <a:p>
            <a:pPr algn="just"/>
            <a:endParaRPr lang="pt-PT" sz="1600" smtClean="0">
              <a:latin typeface="Candara" pitchFamily="34" charset="0"/>
              <a:cs typeface="Lucida Sans Unicode" pitchFamily="34" charset="0"/>
            </a:endParaRPr>
          </a:p>
          <a:p>
            <a:pPr algn="just"/>
            <a:endParaRPr lang="pt-PT" sz="1600" smtClean="0">
              <a:latin typeface="Candara" pitchFamily="34" charset="0"/>
              <a:cs typeface="Lucida Sans Unicode" pitchFamily="34" charset="0"/>
            </a:endParaRPr>
          </a:p>
          <a:p>
            <a:pPr algn="just"/>
            <a:endParaRPr lang="pt-PT" sz="1600" smtClean="0">
              <a:latin typeface="Candara" pitchFamily="34" charset="0"/>
              <a:cs typeface="Lucida Sans Unicode" pitchFamily="34" charset="0"/>
            </a:endParaRPr>
          </a:p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 </a:t>
            </a:r>
            <a:endParaRPr lang="pt-PT" sz="1600">
              <a:latin typeface="Candara" pitchFamily="34" charset="0"/>
              <a:cs typeface="Lucida Sans Unicode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1772816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smtClean="0">
                <a:solidFill>
                  <a:schemeClr val="bg1">
                    <a:lumMod val="50000"/>
                  </a:schemeClr>
                </a:solidFill>
              </a:rPr>
              <a:t>// -- Dif. Idades Pai e Filho</a:t>
            </a:r>
          </a:p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smtClean="0"/>
              <a:t>        </a:t>
            </a:r>
          </a:p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LocalDate nascPai = LocalDate.of(1955, Month.MARCH, 21);</a:t>
            </a:r>
          </a:p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LocalDate nascFilho = LocalDate.of(1986, 4, 26);</a:t>
            </a:r>
          </a:p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Period p = Period.between(nascPai, nascFilho);</a:t>
            </a:r>
          </a:p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out.printf("Dif Idades : %d Anos %d Meses %d Dias %n", </a:t>
            </a:r>
          </a:p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p.getYears(), p.getMonths(), p.getDays());</a:t>
            </a:r>
          </a:p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Dif Idades : 31 Anos 1 Meses 5 Dias </a:t>
            </a:r>
          </a:p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	out.println(nascPai.plus(p));</a:t>
            </a:r>
          </a:p>
          <a:p>
            <a:pPr defTabSz="538163">
              <a:tabLst>
                <a:tab pos="179388" algn="l"/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1986-04-26</a:t>
            </a:r>
            <a:endParaRPr lang="pt-PT" sz="14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843808" y="4149080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/>
              <a:t> </a:t>
            </a:r>
            <a:r>
              <a:rPr lang="pt-PT" sz="1200" b="1" smtClean="0"/>
              <a:t>// -----    SOLUÇÕES ERRADAS PARA O EXEMPLO EM CAUSA</a:t>
            </a:r>
          </a:p>
          <a:p>
            <a:endParaRPr lang="pt-PT" sz="1200" b="1" smtClean="0"/>
          </a:p>
          <a:p>
            <a:r>
              <a:rPr lang="pt-PT" sz="1200" b="1" smtClean="0">
                <a:solidFill>
                  <a:srgbClr val="FF0000"/>
                </a:solidFill>
              </a:rPr>
              <a:t>        long dias = nascPai.until(nascFilho, DAYS);</a:t>
            </a:r>
          </a:p>
          <a:p>
            <a:r>
              <a:rPr lang="pt-PT" sz="1200" b="1" smtClean="0">
                <a:solidFill>
                  <a:srgbClr val="FF0000"/>
                </a:solidFill>
              </a:rPr>
              <a:t>        long meses = nascPai.until(nascFilho, MONTHS);</a:t>
            </a:r>
          </a:p>
          <a:p>
            <a:r>
              <a:rPr lang="pt-PT" sz="1200" b="1" smtClean="0">
                <a:solidFill>
                  <a:srgbClr val="FF0000"/>
                </a:solidFill>
              </a:rPr>
              <a:t>        long anos = nascPai.until(nascFilho, YEARS);</a:t>
            </a:r>
          </a:p>
          <a:p>
            <a:r>
              <a:rPr lang="pt-PT" sz="1200" smtClean="0"/>
              <a:t>        out.printf("Dif. Tempo (until): %d Anos %d Meses %d Dias %n", anos, meses, dias);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Dif. Tempo (until): 31 Anos 373 Meses 11359 Dias </a:t>
            </a:r>
            <a:endParaRPr lang="pt-PT" sz="1200" smtClean="0"/>
          </a:p>
          <a:p>
            <a:r>
              <a:rPr lang="pt-PT" sz="1200" smtClean="0"/>
              <a:t>        </a:t>
            </a:r>
            <a:r>
              <a:rPr lang="pt-PT" sz="1200" b="1" smtClean="0">
                <a:solidFill>
                  <a:srgbClr val="FF0000"/>
                </a:solidFill>
              </a:rPr>
              <a:t>dias = DAYS.between(nascPai, nascFilho);</a:t>
            </a:r>
          </a:p>
          <a:p>
            <a:r>
              <a:rPr lang="pt-PT" sz="1200" b="1" smtClean="0">
                <a:solidFill>
                  <a:srgbClr val="FF0000"/>
                </a:solidFill>
              </a:rPr>
              <a:t>        meses = MONTHS.between(nascPai, nascFilho);</a:t>
            </a:r>
          </a:p>
          <a:p>
            <a:r>
              <a:rPr lang="pt-PT" sz="1200" b="1" smtClean="0">
                <a:solidFill>
                  <a:srgbClr val="FF0000"/>
                </a:solidFill>
              </a:rPr>
              <a:t>        anos = YEARS.between(nascPai, nascFilho);</a:t>
            </a:r>
          </a:p>
          <a:p>
            <a:r>
              <a:rPr lang="pt-PT" sz="1200" smtClean="0"/>
              <a:t>        out.printf("Dif. Tempo (between): %d Anos %d Meses %d Dias %n", anos, meses, dias);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</a:rPr>
              <a:t>Dif. Tempo (between): 31 Anos 373 Meses 11359 Dias </a:t>
            </a:r>
            <a:endParaRPr lang="pt-PT" sz="12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2.- A próxima aula é de hoje a 7 dias (ou de hoje a uma semana). Em que dia é? E quantas horas faltam?  </a:t>
            </a:r>
            <a:endParaRPr lang="pt-PT" sz="1600"/>
          </a:p>
        </p:txBody>
      </p:sp>
      <p:sp>
        <p:nvSpPr>
          <p:cNvPr id="19" name="CaixaDeTexto 18"/>
          <p:cNvSpPr txBox="1"/>
          <p:nvPr/>
        </p:nvSpPr>
        <p:spPr>
          <a:xfrm>
            <a:off x="575048" y="1772816"/>
            <a:ext cx="71653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estaAula = LocalDate.of(2018, 10, 24);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proxAula = estaAula.plus(7, DAYS);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out.println("Data Proxima Aula: " + proxAula);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Proxima Aula: 2018-10-31</a:t>
            </a:r>
          </a:p>
          <a:p>
            <a:endParaRPr lang="pt-PT" sz="14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Horas que faltam. A aula começa sempre às 9H00 AM</a:t>
            </a:r>
          </a:p>
          <a:p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Local Date não tem tempo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LocalDateTime estaAulaDT = estaAula.atTime(9,0,0);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LocalDateTime proxAulaDT = proxAula.atTime(9,0,0);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horas = estaAulaDT.until(proxAulaDT, HOURS);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out.println("Faltam: " + horas + " horas.");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Faltam: 168 horas.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endParaRPr lang="pt-PT" smtClean="0"/>
          </a:p>
          <a:p>
            <a:endParaRPr lang="pt-PT" smtClean="0"/>
          </a:p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4797152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SOLUÇÃO ERRADA: &gt;&gt; Local Date não tem tempo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out.println("Faltam " + </a:t>
            </a:r>
            <a:r>
              <a:rPr lang="pt-PT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HOURS.between(estaAula, proxAula)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 + " horas.");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Exception in thread "main" java.time.temporal.UnsupportedTemporalTypeException: Unsupported unit: Hours</a:t>
            </a:r>
            <a:endParaRPr lang="pt-PT" sz="1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Conexão recta 16"/>
          <p:cNvCxnSpPr/>
          <p:nvPr/>
        </p:nvCxnSpPr>
        <p:spPr>
          <a:xfrm>
            <a:off x="683568" y="4581128"/>
            <a:ext cx="792088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052736"/>
            <a:ext cx="850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3.- Considere um dia (pex. hoje). Verifique a Era, Milénio e Século correspondentes. </a:t>
            </a:r>
            <a:endParaRPr lang="pt-PT" sz="1600">
              <a:latin typeface="Candara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1484784"/>
            <a:ext cx="828092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hoje = LocalDate.of(2000, 10, 10);    </a:t>
            </a:r>
            <a:r>
              <a:rPr lang="pt-PT" sz="1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2000 vs. 2001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out.println("Data de Hoje: " + hoje);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out.println("ERA : " + hoje.getEra() + " em valor "  +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hoje.getEra().getValue());</a:t>
            </a:r>
          </a:p>
          <a:p>
            <a:pPr>
              <a:spcAft>
                <a:spcPts val="1200"/>
              </a:spcAf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out.println("ERA2: " + hoje.get(ChronoField.ERA));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Para o Milénio não existe ChronoField &gt;&gt; Não há contagem ==&gt; Vamos fazer a medição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1..1000 (1) 1001..2000 (2) 2001..3000 (3)  &gt;&gt;&gt; Não existe ano 0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 milenio = ChronoUnit.MILLENNIA.between(LocalDate.of(1,1,1), hoje); 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out.println("ESTAMOS NO MILENIO : " + (milenio + 1) );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Para o Século não existe ChronoField &gt;&gt; Não há contagem ==&gt; Vamos fazer o cálculo </a:t>
            </a:r>
          </a:p>
          <a:p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1..100 (1) 101..200 (2) etc.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 seculo = (hoje.getYear()%100 == 0) ? hoje.getYear()/100 :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hoje.getYear()/100 + 1;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out.println("SECULO : " + seculo);</a:t>
            </a:r>
          </a:p>
          <a:p>
            <a:endParaRPr lang="pt-PT" sz="1200" b="1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de Hoje: 2000-10-10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ERA : CE ou em valor 1 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(CE = Common ERA; DC &gt;&gt; BCE = Before CE &gt;&gt; AC)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ERA2: 1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ESTAMOS NO MILENIO : 2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SECULO : 20</a:t>
            </a:r>
          </a:p>
          <a:p>
            <a:endParaRPr lang="pt-PT" sz="1400" b="1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 sz="14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2060848"/>
            <a:ext cx="8892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LocalTime agora = LocalTime.now();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out.println("Agora : " + agora);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ChronoField[] campos = ChronoField.values();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out.println("----- ChronoFields suportados por LocalTime -----");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for(ChronoField cf : campos) 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if(agora.isSupported(cf)) out.println(cf);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out.println("----- ChronoUnits suportadas por LocalTime -----");</a:t>
            </a:r>
          </a:p>
          <a:p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ChronoUnit[] units = ChronoUnit.values();</a:t>
            </a:r>
          </a:p>
          <a:p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for(ChronoUnit chun : units) </a:t>
            </a:r>
          </a:p>
          <a:p>
            <a:r>
              <a:rPr lang="pt-PT" sz="12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          if(agora.isSupported(chun)) out.println(chun);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MINUTE_OF_DAY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out.println("MINUTO DO DIA: " + agora.get(MINUTE_OF_DAY));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out.println("GAMA : " + MINUTE_OF_DAY.range());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out.println("Uma data tem MINUTE_OF_DAY ? " +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LocalDate.now().isSupported(MINUTE_OF_DAY));</a:t>
            </a:r>
            <a:endParaRPr lang="pt-PT" sz="12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1124744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9.- Determine a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LocalTime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actual e verifique os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ChronoField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e as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ChonoUnit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suportadas por um </a:t>
            </a:r>
            <a:r>
              <a:rPr lang="pt-PT" sz="1600" b="1" smtClean="0">
                <a:solidFill>
                  <a:srgbClr val="C00000"/>
                </a:solidFill>
                <a:latin typeface="Candara" pitchFamily="34" charset="0"/>
                <a:cs typeface="Lucida Sans Unicode" pitchFamily="34" charset="0"/>
              </a:rPr>
              <a:t>tempo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. Considerando apenas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ChronoField.MINUTE_OF_DAY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determine o seu valor, o nome da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ChronoUnit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correspondente, a gama de valores possíveis e se é um campo que integra uma </a:t>
            </a:r>
            <a:r>
              <a:rPr lang="pt-PT" sz="1600" b="1" smtClean="0">
                <a:solidFill>
                  <a:srgbClr val="C00000"/>
                </a:solidFill>
                <a:latin typeface="Candara" pitchFamily="34" charset="0"/>
                <a:cs typeface="Lucida Sans Unicode" pitchFamily="34" charset="0"/>
              </a:rPr>
              <a:t>data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. </a:t>
            </a:r>
            <a:endParaRPr lang="pt-PT" sz="1600">
              <a:latin typeface="Candara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1124744"/>
            <a:ext cx="4392488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----- ChronoFields suportados por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LocalTime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NanoOfSecond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NanoOfDay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MicroOfSecond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MicroOfDay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MilliOfSecond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MilliOfDay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SecondOfMinute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SecondOfDay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MinuteOfHour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MinuteOfDay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HourOfAmPm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ClockHourOfAmPm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HourOfDay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ClockHourOfDay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AmPmOfDay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----- ChronoUnits suportadas por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LocalTime</a:t>
            </a:r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Nanos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Micros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Millis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Seconds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Minutes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Hours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HalfDays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MINUTO DO DIA: 1316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GAMA : 0 - 1439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Uma data tem MINUTE_OF_DAY ? false</a:t>
            </a:r>
            <a:endParaRPr lang="pt-PT" sz="12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48064" y="1124744"/>
            <a:ext cx="3888432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----- ChronoFields suportados por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DayOfWeek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AlignedDayOfWeekInMonth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AlignedDayOfWeekInYear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DayOfMonth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DayOfYear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EpochDay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AlignedWeekOfMonth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AlignedWeekOfYear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MonthOfYear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ProlepticMonth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YearOfEra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Year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Era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----- ChronoUnits suportadas por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Days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Weeks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Months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Years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Decades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Centuries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Millennia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Eras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3833</Words>
  <Application>Microsoft Office PowerPoint</Application>
  <PresentationFormat>Apresentação no Ecrã (4:3)</PresentationFormat>
  <Paragraphs>739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  <vt:lpstr>Diapositivo 29</vt:lpstr>
      <vt:lpstr>Diapositivo 30</vt:lpstr>
      <vt:lpstr>Diapositivo 31</vt:lpstr>
      <vt:lpstr>Diapositivo 32</vt:lpstr>
      <vt:lpstr>Diapositivo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540</cp:revision>
  <dcterms:created xsi:type="dcterms:W3CDTF">2017-09-23T00:15:29Z</dcterms:created>
  <dcterms:modified xsi:type="dcterms:W3CDTF">2018-11-01T00:47:20Z</dcterms:modified>
</cp:coreProperties>
</file>