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4" r:id="rId4"/>
    <p:sldId id="295" r:id="rId5"/>
    <p:sldId id="258" r:id="rId6"/>
    <p:sldId id="292" r:id="rId7"/>
    <p:sldId id="297" r:id="rId8"/>
    <p:sldId id="298" r:id="rId9"/>
    <p:sldId id="300" r:id="rId10"/>
    <p:sldId id="299" r:id="rId11"/>
    <p:sldId id="306" r:id="rId12"/>
    <p:sldId id="301" r:id="rId13"/>
    <p:sldId id="303" r:id="rId14"/>
    <p:sldId id="265" r:id="rId15"/>
    <p:sldId id="266" r:id="rId16"/>
    <p:sldId id="267" r:id="rId17"/>
    <p:sldId id="269" r:id="rId18"/>
    <p:sldId id="270" r:id="rId19"/>
    <p:sldId id="304" r:id="rId20"/>
    <p:sldId id="273" r:id="rId21"/>
    <p:sldId id="274" r:id="rId22"/>
    <p:sldId id="275" r:id="rId23"/>
    <p:sldId id="276" r:id="rId24"/>
    <p:sldId id="278" r:id="rId25"/>
    <p:sldId id="280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Java 8 Time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285860"/>
            <a:ext cx="7986737" cy="4556696"/>
          </a:xfrm>
          <a:prstGeom prst="rect">
            <a:avLst/>
          </a:prstGeom>
        </p:spPr>
      </p:pic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lambda-java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5000636"/>
            <a:ext cx="1314846" cy="1285884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3071802" y="5072074"/>
            <a:ext cx="2420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 err="1" smtClean="0">
                <a:solidFill>
                  <a:srgbClr val="0070C0"/>
                </a:solidFill>
                <a:latin typeface="Arial Rounded MT Bold" pitchFamily="34" charset="0"/>
              </a:rPr>
              <a:t>package</a:t>
            </a:r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 java.time</a:t>
            </a:r>
            <a:endParaRPr lang="pt-PT" sz="2000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786050" y="607220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>
                <a:solidFill>
                  <a:srgbClr val="C00000"/>
                </a:solidFill>
                <a:latin typeface="AcmeFont" pitchFamily="2" charset="0"/>
              </a:rPr>
              <a:t>PARTE  III</a:t>
            </a:r>
            <a:endParaRPr lang="pt-PT">
              <a:solidFill>
                <a:srgbClr val="C00000"/>
              </a:solidFill>
              <a:latin typeface="AcmeFont" pitchFamily="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</a:t>
            </a:r>
            <a:endParaRPr lang="pt-PT">
              <a:solidFill>
                <a:srgbClr val="0070C0"/>
              </a:solidFill>
            </a:endParaRPr>
          </a:p>
        </p:txBody>
      </p:sp>
      <p:pic>
        <p:nvPicPr>
          <p:cNvPr id="10" name="Imagem 9" descr="METODOS_QUERIES_EX_FRO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052736"/>
            <a:ext cx="8001056" cy="142876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8596" y="2500306"/>
            <a:ext cx="821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</a:rPr>
              <a:t>Vamos ver como este método está implementado na classe LocalDate.</a:t>
            </a:r>
            <a:endParaRPr lang="pt-PT" sz="1400" b="1">
              <a:solidFill>
                <a:srgbClr val="C0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2928934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 static LocalDate from(TemporalAccessor temporal)  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Objects.requireNonNull(temporal, "temporal is null");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temporal != null ?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 date = temporal.query(TemporalQueries.localDate());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 (date == null) {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throw new DateTimeException("Unable to obtain LocalDate from TemporalAccessor: " +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     temporal + " of type " + temporal.getClass().getName());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return date;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PT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500034" y="4857760"/>
            <a:ext cx="82868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3">
                    <a:lumMod val="75000"/>
                  </a:schemeClr>
                </a:solidFill>
              </a:rPr>
              <a:t>Utilização:</a:t>
            </a:r>
          </a:p>
          <a:p>
            <a:endParaRPr lang="pt-PT" sz="1600" b="1" smtClean="0"/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LocalDateTime dataTeste = LocalDateTime.of(2017, 10, 2, 15, 30, 0);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out.println(" Data " +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dataTeste.query(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LocalDate::from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400" b="1">
              <a:solidFill>
                <a:srgbClr val="C0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04048" y="119675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chemeClr val="accent6">
                    <a:lumMod val="75000"/>
                  </a:schemeClr>
                </a:solidFill>
              </a:rPr>
              <a:t>from() </a:t>
            </a:r>
            <a:r>
              <a:rPr lang="pt-PT" sz="1600" smtClean="0"/>
              <a:t>pré-definido</a:t>
            </a:r>
            <a:endParaRPr lang="pt-PT" sz="1600"/>
          </a:p>
        </p:txBody>
      </p:sp>
      <p:cxnSp>
        <p:nvCxnSpPr>
          <p:cNvPr id="19" name="Conexão recta unidireccional 18"/>
          <p:cNvCxnSpPr/>
          <p:nvPr/>
        </p:nvCxnSpPr>
        <p:spPr>
          <a:xfrm flipH="1">
            <a:off x="3347864" y="1412776"/>
            <a:ext cx="129614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142984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Vamos agora repescar um dos nossos exercícios práticos e encapsular o código para que possa ser invocado via método </a:t>
            </a:r>
            <a:r>
              <a:rPr lang="pt-PT" sz="1600" b="1" smtClean="0"/>
              <a:t>query() </a:t>
            </a:r>
            <a:r>
              <a:rPr lang="pt-PT" sz="1600" smtClean="0"/>
              <a:t>e, assim, tornar-se reutilizável em vários contextos.</a:t>
            </a:r>
            <a:endParaRPr lang="pt-PT" sz="1600"/>
          </a:p>
        </p:txBody>
      </p:sp>
      <p:sp>
        <p:nvSpPr>
          <p:cNvPr id="14" name="CaixaDeTexto 13"/>
          <p:cNvSpPr txBox="1"/>
          <p:nvPr/>
        </p:nvSpPr>
        <p:spPr>
          <a:xfrm>
            <a:off x="500034" y="1857364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Util_Datas {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LocalDate Data_10DiasUteisApos(TemporalAccessor tacs)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DEZ DIAS UTEIS MAIS TARDE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LocalDate dataRef = null;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try { dataRef = LocalDate.from(tacs); }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catch(DateTimeException e) { return null;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conta = 0;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while(conta &lt; 10) {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DayOfWeek dia = dataRef.getDayOfWeek();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if(! (dia.equals(SATURDAY) || dia.equals(SUNDAY))) conta++;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dataRef = dataRef.plus(1, DAYS);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return dataRef;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0034" y="4857760"/>
            <a:ext cx="1028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out.println("10 dias úteis depois : " + 		   		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dataTeste.query(Util_Datas::Data_10DiasUteisApos)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);</a:t>
            </a:r>
            <a:endParaRPr lang="pt-PT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071546"/>
            <a:ext cx="857256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Agora que sabemos criar implementações de </a:t>
            </a:r>
            <a:r>
              <a:rPr lang="pt-PT" sz="1600" b="1" smtClean="0">
                <a:solidFill>
                  <a:srgbClr val="C00000"/>
                </a:solidFill>
              </a:rPr>
              <a:t>TemporalQuery&lt;R&gt; </a:t>
            </a:r>
            <a:r>
              <a:rPr lang="pt-PT" sz="1600" smtClean="0"/>
              <a:t>resta-nos tomar uma última decisão e de fácil escolha:</a:t>
            </a:r>
          </a:p>
          <a:p>
            <a:pPr algn="just"/>
            <a:r>
              <a:rPr lang="pt-PT" sz="1600" smtClean="0"/>
              <a:t> 1)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Vamos continuar a criar uma classe para cada </a:t>
            </a:r>
            <a:r>
              <a:rPr lang="pt-PT" sz="1600" b="1" smtClean="0">
                <a:solidFill>
                  <a:srgbClr val="C00000"/>
                </a:solidFill>
              </a:rPr>
              <a:t>TemporalQuery&lt;R&gt;  </a:t>
            </a:r>
            <a:r>
              <a:rPr lang="pt-PT" sz="1600" smtClean="0"/>
              <a:t>ou,</a:t>
            </a:r>
          </a:p>
          <a:p>
            <a:pPr algn="just"/>
            <a:r>
              <a:rPr lang="pt-PT" sz="1600" smtClean="0"/>
              <a:t> 2)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Criamos uma classe de utilidades</a:t>
            </a:r>
            <a:r>
              <a:rPr lang="pt-PT" sz="1600" smtClean="0"/>
              <a:t>, por exemplo </a:t>
            </a:r>
            <a:r>
              <a:rPr lang="pt-PT" sz="1600" b="1" smtClean="0">
                <a:solidFill>
                  <a:srgbClr val="0070C0"/>
                </a:solidFill>
              </a:rPr>
              <a:t>Util_TempQueries</a:t>
            </a:r>
            <a:r>
              <a:rPr lang="pt-PT" sz="1600" smtClean="0"/>
              <a:t>, onde cada </a:t>
            </a:r>
            <a:r>
              <a:rPr lang="pt-PT" sz="1600" i="1" smtClean="0"/>
              <a:t>query</a:t>
            </a:r>
            <a:r>
              <a:rPr lang="pt-PT" sz="1600" smtClean="0"/>
              <a:t> é representado por um método de classe (static).</a:t>
            </a:r>
            <a:endParaRPr lang="pt-PT" sz="1600"/>
          </a:p>
        </p:txBody>
      </p:sp>
      <p:sp>
        <p:nvSpPr>
          <p:cNvPr id="12" name="CaixaDeTexto 11"/>
          <p:cNvSpPr txBox="1"/>
          <p:nvPr/>
        </p:nvSpPr>
        <p:spPr>
          <a:xfrm>
            <a:off x="642910" y="2571744"/>
            <a:ext cx="87868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Util_TempQueries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0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Classe de utilidades com implementações de TemporalQuery&lt;R&gt;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LocalDate Data_10DiasUteisApos(TemporalAccessor tacs)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// DEZ DIAS UTEIS MAIS TARDE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LocalDate dataRef = null;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try { dataRef = LocalDate.from(tacs);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catch(DateTimeException e) { return null;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int conta = 0;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while(conta &lt;= 10)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    DayOfWeek dia = dataRef.getDayOfWeek();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    if(! (dia.equals(SATURDAY) || dia.equals(SUNDAY)))  conta++;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    else dataRef = dataRef.plus(1, DAYS);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return dataRef;      </a:t>
            </a:r>
          </a:p>
          <a:p>
            <a:r>
              <a:rPr lang="pt-PT" sz="1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Boolean e_Quarta(TemporalAccessor tacs)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// É UMA QUARTA-FEIRA ?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LocalDate dataRef = null;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try { dataRef = LocalDate.from(tacs);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catch(DateTimeException e) { return null;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return DayOfWeek.of(tacs.get(DAY_OF_WEEK)).equals(WEDNESDAY);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000" b="1" smtClean="0">
                <a:latin typeface="Courier New" pitchFamily="49" charset="0"/>
                <a:cs typeface="Courier New" pitchFamily="49" charset="0"/>
              </a:rPr>
              <a:t>// etc 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114298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z="1600" smtClean="0">
                <a:solidFill>
                  <a:schemeClr val="accent5">
                    <a:lumMod val="75000"/>
                  </a:schemeClr>
                </a:solidFill>
              </a:rPr>
              <a:t>▶ </a:t>
            </a:r>
            <a:r>
              <a:rPr lang="pt-PT" sz="1600" b="1" smtClean="0">
                <a:solidFill>
                  <a:srgbClr val="C00000"/>
                </a:solidFill>
              </a:rPr>
              <a:t>A criação de </a:t>
            </a:r>
            <a:r>
              <a:rPr lang="pt-PT" sz="1600" b="1" smtClean="0">
                <a:solidFill>
                  <a:srgbClr val="0070C0"/>
                </a:solidFill>
              </a:rPr>
              <a:t>TemporalQuery&lt;R&gt;</a:t>
            </a:r>
            <a:r>
              <a:rPr lang="pt-PT" sz="1600" b="1" smtClean="0">
                <a:solidFill>
                  <a:srgbClr val="C00000"/>
                </a:solidFill>
              </a:rPr>
              <a:t>  usando </a:t>
            </a:r>
            <a:r>
              <a:rPr lang="pt-PT" sz="1600" b="1" i="1" smtClean="0">
                <a:solidFill>
                  <a:srgbClr val="C00000"/>
                </a:solidFill>
              </a:rPr>
              <a:t>inner classes </a:t>
            </a:r>
            <a:r>
              <a:rPr lang="pt-PT" sz="1600" b="1" smtClean="0">
                <a:solidFill>
                  <a:srgbClr val="C00000"/>
                </a:solidFill>
              </a:rPr>
              <a:t>é possível mas não tem sentido em JAVA8.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8596" y="1643050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static final TemporalQuery&lt;LocalDate&gt;  queryComInner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new TemporalQuery&lt;LocalDate&gt;()  {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PT" sz="1200" smtClean="0">
                <a:latin typeface="Courier New" pitchFamily="49" charset="0"/>
                <a:cs typeface="Courier New" pitchFamily="49" charset="0"/>
              </a:rPr>
            </a:b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@Override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PT" sz="1200" smtClean="0">
                <a:latin typeface="Courier New" pitchFamily="49" charset="0"/>
                <a:cs typeface="Courier New" pitchFamily="49" charset="0"/>
              </a:rPr>
            </a:b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LocalDate queryFrom(TemporalAccessor temporal) {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// código ……</a:t>
            </a:r>
            <a:b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return ……………..;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PT" sz="1200" smtClean="0">
                <a:latin typeface="Courier New" pitchFamily="49" charset="0"/>
                <a:cs typeface="Courier New" pitchFamily="49" charset="0"/>
              </a:rPr>
            </a:br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3500438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00000"/>
                </a:solidFill>
              </a:rPr>
              <a:t>Padrão 2:</a:t>
            </a:r>
            <a:r>
              <a:rPr lang="pt-PT" sz="1600" smtClean="0"/>
              <a:t>   </a:t>
            </a:r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R res = TemporalQuery.queryFrom(temporal);</a:t>
            </a:r>
          </a:p>
          <a:p>
            <a:endParaRPr lang="pt-PT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 ld = queryComInner.queryFrom(LocalDate.now());</a:t>
            </a:r>
            <a:endParaRPr lang="pt-PT" sz="14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Conexão recta 13"/>
          <p:cNvCxnSpPr/>
          <p:nvPr/>
        </p:nvCxnSpPr>
        <p:spPr>
          <a:xfrm>
            <a:off x="500034" y="4714884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00628" y="2643182"/>
            <a:ext cx="385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/>
              <a:t>Redefinição de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queryFrom()</a:t>
            </a:r>
            <a:r>
              <a:rPr lang="pt-PT" sz="1400" b="1" smtClean="0"/>
              <a:t> o</a:t>
            </a:r>
            <a:r>
              <a:rPr lang="pt-PT" sz="1400" b="1" i="1" smtClean="0"/>
              <a:t>n-the-fly</a:t>
            </a:r>
            <a:r>
              <a:rPr lang="pt-PT" sz="1400" b="1" smtClean="0"/>
              <a:t> </a:t>
            </a:r>
            <a:endParaRPr lang="pt-PT" sz="1400" b="1"/>
          </a:p>
        </p:txBody>
      </p:sp>
      <p:cxnSp>
        <p:nvCxnSpPr>
          <p:cNvPr id="19" name="Conexão recta unidireccional 18"/>
          <p:cNvCxnSpPr/>
          <p:nvPr/>
        </p:nvCxnSpPr>
        <p:spPr>
          <a:xfrm rot="10800000">
            <a:off x="3857620" y="2500306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Formatação: DateTimeFormatter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5720" y="1142984"/>
            <a:ext cx="8572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A classe </a:t>
            </a:r>
            <a:r>
              <a:rPr lang="pt-PT" sz="1600" b="1" smtClean="0">
                <a:solidFill>
                  <a:srgbClr val="C00000"/>
                </a:solidFill>
              </a:rPr>
              <a:t>java.time.format.DateTimeFormatter</a:t>
            </a:r>
            <a:r>
              <a:rPr lang="pt-PT" sz="1600" smtClean="0"/>
              <a:t> providencia um grande conjunto de métodos para formatar e para realizar a verificação sintática (</a:t>
            </a:r>
            <a:r>
              <a:rPr lang="pt-PT" sz="1600" i="1" smtClean="0"/>
              <a:t>parsing</a:t>
            </a:r>
            <a:r>
              <a:rPr lang="pt-PT" sz="1600" smtClean="0"/>
              <a:t>) de datas e tempos. 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As classes de tipo data-tempo possuem os seus métodos próprios para formatação e para </a:t>
            </a:r>
            <a:r>
              <a:rPr lang="pt-PT" sz="1600" i="1" smtClean="0"/>
              <a:t>parsing</a:t>
            </a:r>
            <a:r>
              <a:rPr lang="pt-PT" sz="1600" smtClean="0"/>
              <a:t> de datas e/ou tempos, designadamente:</a:t>
            </a:r>
          </a:p>
          <a:p>
            <a:pPr algn="just"/>
            <a:endParaRPr lang="pt-PT" sz="1600" smtClean="0"/>
          </a:p>
          <a:p>
            <a:r>
              <a:rPr lang="pt-PT" sz="1600" smtClean="0"/>
              <a:t>	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format(DateTimeFormatter formatter);</a:t>
            </a:r>
          </a:p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	parse(CharSequence text);</a:t>
            </a:r>
          </a:p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	parse(CharSequence text, DateTimeFormatter formatter);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Porém, alguns destes métodos necessitam de receber como parâmetro uma instância da classe </a:t>
            </a:r>
            <a:r>
              <a:rPr lang="pt-PT" sz="1600" b="1" smtClean="0">
                <a:solidFill>
                  <a:srgbClr val="C00000"/>
                </a:solidFill>
              </a:rPr>
              <a:t>DateTimeFormatter</a:t>
            </a:r>
            <a:r>
              <a:rPr lang="pt-PT" sz="1600" smtClean="0"/>
              <a:t>, instância essa que representa um dado formatador que irá formatar o objeto temporal segundo um dado tipo ou padrão de formatação. </a:t>
            </a:r>
            <a:r>
              <a:rPr lang="pt-PT" sz="1600" b="1" smtClean="0">
                <a:solidFill>
                  <a:srgbClr val="C00000"/>
                </a:solidFill>
              </a:rPr>
              <a:t>DateTimeFormatter</a:t>
            </a:r>
            <a:r>
              <a:rPr lang="pt-PT" sz="1600" smtClean="0"/>
              <a:t> possui um grande número de formatadores predefinidos que se apresentam a seguir.</a:t>
            </a:r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6572264" y="2357430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/>
              <a:t>String</a:t>
            </a:r>
          </a:p>
          <a:p>
            <a:r>
              <a:rPr lang="pt-PT" sz="1200" smtClean="0"/>
              <a:t>StringBuffer, StringBuilder</a:t>
            </a:r>
          </a:p>
          <a:p>
            <a:r>
              <a:rPr lang="pt-PT" sz="1200" smtClean="0"/>
              <a:t>Segment, CharBuffer</a:t>
            </a:r>
            <a:endParaRPr lang="pt-PT" sz="1200"/>
          </a:p>
        </p:txBody>
      </p:sp>
      <p:cxnSp>
        <p:nvCxnSpPr>
          <p:cNvPr id="13" name="Conexão recta unidireccional 12"/>
          <p:cNvCxnSpPr/>
          <p:nvPr/>
        </p:nvCxnSpPr>
        <p:spPr>
          <a:xfrm flipV="1">
            <a:off x="3714744" y="2786058"/>
            <a:ext cx="2786082" cy="2857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7158" y="1142984"/>
            <a:ext cx="85725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ym typeface="Wingdings"/>
              </a:rPr>
              <a:t>  </a:t>
            </a:r>
            <a:r>
              <a:rPr lang="pt-PT" sz="1600" smtClean="0"/>
              <a:t>Vejamos então um exemplo baseado em </a:t>
            </a:r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LocalDate</a:t>
            </a:r>
            <a:r>
              <a:rPr lang="pt-PT" sz="1600" smtClean="0"/>
              <a:t> que cria um formatador predefinido, cf.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ISO_LOCAL_DATE</a:t>
            </a:r>
            <a:r>
              <a:rPr lang="pt-PT" sz="1600" smtClean="0"/>
              <a:t>, e que produz o respetivo formato sob a forma de uma </a:t>
            </a:r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600" smtClean="0"/>
              <a:t>. </a:t>
            </a:r>
          </a:p>
          <a:p>
            <a:endParaRPr lang="pt-PT" sz="1200" smtClean="0"/>
          </a:p>
          <a:p>
            <a:r>
              <a:rPr lang="pt-PT" sz="1600" smtClean="0"/>
              <a:t>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LocalDate data = LocalDate.of(2016, 3, 26);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DateTimeFormatter isoLd = DateTimeFormatter.ISO_LOCAL_DATE;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dataEmTxt = data.format(isoLd);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Equivalente a 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data.format(ISO_LOCAL_DATE);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 import	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System.out.println("ISO LOCAL: " + dataEmTxt); 	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ISO LOCAL: 2016-03-26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Em seguida, faz-se o </a:t>
            </a:r>
            <a:r>
              <a:rPr lang="pt-PT" sz="1400" b="1" i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parsing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desta </a:t>
            </a:r>
            <a:r>
              <a:rPr lang="pt-PT" sz="1400" b="1" i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para mostrar que a</a:t>
            </a:r>
          </a:p>
          <a:p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//  data original e a data verificada são idênticas.    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dataVerificada = LocalDate.parse(dataEmTxt, isoLd);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System.out.println(data); 	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System.out.println(dataVerificada); 	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2016-03-26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2016-03-26</a:t>
            </a:r>
            <a:endParaRPr lang="pt-PT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Formatação: DateTimeFormatter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8596" y="4929198"/>
            <a:ext cx="85011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/>
              <a:t>Para além 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ISO_LOCAL_DATE</a:t>
            </a:r>
            <a:r>
              <a:rPr lang="pt-PT" sz="1600" smtClean="0"/>
              <a:t> existem mais 14 formatadores predefinidos, todos utilizáveis a partir da classe </a:t>
            </a:r>
            <a:r>
              <a:rPr lang="pt-PT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DateTimeFormatter</a:t>
            </a:r>
            <a:r>
              <a:rPr lang="pt-PT" sz="1600" smtClean="0"/>
              <a:t>, conforme o exemplo acima. Vejamos mais alguns exemplos usando agora uma instância de </a:t>
            </a:r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LocalDateTime</a:t>
            </a:r>
            <a:r>
              <a:rPr lang="pt-PT" sz="1600" smtClean="0"/>
              <a:t>.</a:t>
            </a: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-142908" y="1142984"/>
            <a:ext cx="90726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LocalDateTime ldTime = LocalDateTime.of(2016, 7, 22, 10, 35);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	System.out.println("BASIC: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 ldTime.format(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DateTimeFormatter.BASIC_ISO_DATE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	System.out.println("ISO DATE: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 ldTime.format(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DateTimeFormatter.ISO_DATE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	System.out.println("ISO TIME: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 ldTime.format(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DateTimeFormatter.ISO_TIME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System.out.println("ISO DATE_TIME: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 ldTime.format(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DateTimeFormatter.ISO_DATE_TIME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	System.out.println("ISO WEEK_DATE: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 ldTime.format(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DateTimeFormatter.ISO_WEEK_DATE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System.out.println("ISO ORDINAL_DATE: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ldTime.format(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DateTimeFormatter.ISO_ORDINAL_DATE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System.out.println("ISO ORDINAL_DATE_TIME: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ldTime.format(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DateTimeFormatter.ISO_DATE_TIME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resultados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BASIC: 20160722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ISO DATE: 2016-07-22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ISO TIME: 10:35:00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ISO DATE_TIME: 2016-07-22T10:35:00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ISO WEEK_DATE: 2016-W29-6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ISO ORDINAL_DATE: 2016-203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ISO LOCAL_DATE_TIME: 2016-07-22T10:35:00</a:t>
            </a:r>
          </a:p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Formatação: DateTimeFormatter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28662" y="6000768"/>
            <a:ext cx="80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Exception in thread "main" java.time.temporal.UnsupportedTemporalTypeException: Unsupported field: InstantSeconds</a:t>
            </a:r>
            <a:endParaRPr lang="pt-PT" sz="1200" b="1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929322" y="4857760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smtClean="0">
                <a:solidFill>
                  <a:schemeClr val="tx2">
                    <a:lumMod val="75000"/>
                  </a:schemeClr>
                </a:solidFill>
              </a:rPr>
              <a:t>Formatos devem respeitar campos existentes</a:t>
            </a:r>
            <a:endParaRPr lang="pt-PT" sz="14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Conexão recta unidireccional 17"/>
          <p:cNvCxnSpPr/>
          <p:nvPr/>
        </p:nvCxnSpPr>
        <p:spPr>
          <a:xfrm rot="10800000" flipV="1">
            <a:off x="5214942" y="5214950"/>
            <a:ext cx="1428760" cy="7858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4250" y="1142984"/>
            <a:ext cx="892975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/>
              <a:t> Formatações específicas podem ser também realizadas a partir de </a:t>
            </a:r>
            <a:r>
              <a:rPr lang="pt-PT" sz="1600" b="1" i="1" smtClean="0">
                <a:solidFill>
                  <a:schemeClr val="accent6">
                    <a:lumMod val="75000"/>
                  </a:schemeClr>
                </a:solidFill>
              </a:rPr>
              <a:t>patterns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 definidos pelo programador</a:t>
            </a:r>
            <a:r>
              <a:rPr lang="pt-PT" sz="1600" smtClean="0"/>
              <a:t> usando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DateTimeFormatter.ofPattern(CharSequence pattern);</a:t>
            </a:r>
            <a:r>
              <a:rPr lang="pt-PT" sz="1600" smtClean="0"/>
              <a:t>. </a:t>
            </a:r>
          </a:p>
          <a:p>
            <a:pPr algn="just"/>
            <a:r>
              <a:rPr lang="pt-PT" sz="1600" smtClean="0"/>
              <a:t>Vamos passar a </a:t>
            </a:r>
            <a:r>
              <a:rPr lang="pt-PT" sz="1600" b="1" smtClean="0"/>
              <a:t>LocalDateTime</a:t>
            </a:r>
            <a:r>
              <a:rPr lang="pt-PT" sz="1600" smtClean="0"/>
              <a:t> anterior para vários formatos e verificar os resultados.</a:t>
            </a:r>
          </a:p>
          <a:p>
            <a:endParaRPr lang="pt-PT" sz="1200" smtClean="0"/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pt-PT" sz="16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//String dataEmDMA = ldTime.format(DateTimeFormatter.ofPattern("dd MM yyyy"));</a:t>
            </a:r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String dataEmDMA = ldTime.format(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ofPattern("dd MM yyyy")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out.println(dataEmDMA);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22 07 2017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out.println(ldTime.format(ofPattern("dd MM yyyy hh:mm:ss")));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22 07 2017 10:35:00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out.println(ldTime.format(ofPattern("dd MM yyyy hh:mm:ss,SSS")));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22 07 2017 10:35:00,000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out.println(ldTime.format(ofPattern("dd-MM-uu hh:mm:ss")));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22-07-17 10:35:00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Formatação: DateTimeFormatter</a:t>
            </a:r>
            <a:endParaRPr lang="pt-PT">
              <a:solidFill>
                <a:srgbClr val="0070C0"/>
              </a:solidFill>
            </a:endParaRPr>
          </a:p>
        </p:txBody>
      </p:sp>
      <p:pic>
        <p:nvPicPr>
          <p:cNvPr id="12" name="Imagem 11" descr="SIMBOLOS_TIME_PATTER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4786322"/>
            <a:ext cx="4568709" cy="1571636"/>
          </a:xfrm>
          <a:prstGeom prst="rect">
            <a:avLst/>
          </a:prstGeom>
        </p:spPr>
      </p:pic>
      <p:cxnSp>
        <p:nvCxnSpPr>
          <p:cNvPr id="20" name="Conexão em ângulos rectos 19"/>
          <p:cNvCxnSpPr/>
          <p:nvPr/>
        </p:nvCxnSpPr>
        <p:spPr>
          <a:xfrm rot="5400000">
            <a:off x="4179091" y="4321975"/>
            <a:ext cx="1071570" cy="714380"/>
          </a:xfrm>
          <a:prstGeom prst="bentConnector3">
            <a:avLst>
              <a:gd name="adj1" fmla="val 50000"/>
            </a:avLst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071546"/>
            <a:ext cx="85725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/>
              <a:t>  Para a criação de um padrão de formatação (</a:t>
            </a:r>
            <a:r>
              <a:rPr lang="pt-PT" sz="1600" i="1" smtClean="0"/>
              <a:t>pattern</a:t>
            </a:r>
            <a:r>
              <a:rPr lang="pt-PT" sz="1600" smtClean="0"/>
              <a:t>) existem portanto caracteres especiais definidos na classe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DateTimeFormatter</a:t>
            </a:r>
            <a:r>
              <a:rPr lang="pt-PT" sz="1600" smtClean="0"/>
              <a:t> bem como regras para a criação do </a:t>
            </a:r>
            <a:r>
              <a:rPr lang="pt-PT" sz="1600" i="1" smtClean="0"/>
              <a:t>pattern</a:t>
            </a:r>
            <a:r>
              <a:rPr lang="pt-PT" sz="1600" smtClean="0"/>
              <a:t>. Do exemplo anterior pode inferir-se que </a:t>
            </a:r>
            <a:r>
              <a:rPr lang="pt-PT" sz="1600" b="1" smtClean="0">
                <a:solidFill>
                  <a:srgbClr val="C00000"/>
                </a:solidFill>
              </a:rPr>
              <a:t>d </a:t>
            </a:r>
            <a:r>
              <a:rPr lang="pt-PT" sz="1600" smtClean="0"/>
              <a:t>significa dia, </a:t>
            </a:r>
            <a:r>
              <a:rPr lang="pt-PT" sz="1600" b="1" smtClean="0">
                <a:solidFill>
                  <a:srgbClr val="C00000"/>
                </a:solidFill>
              </a:rPr>
              <a:t>M</a:t>
            </a:r>
            <a:r>
              <a:rPr lang="pt-PT" sz="1600" smtClean="0"/>
              <a:t> significa mês e </a:t>
            </a:r>
            <a:r>
              <a:rPr lang="pt-PT" sz="1600" b="1" smtClean="0">
                <a:solidFill>
                  <a:srgbClr val="C00000"/>
                </a:solidFill>
              </a:rPr>
              <a:t>y</a:t>
            </a:r>
            <a:r>
              <a:rPr lang="pt-PT" sz="1600" smtClean="0"/>
              <a:t> ou </a:t>
            </a:r>
            <a:r>
              <a:rPr lang="pt-PT" sz="1600" b="1" smtClean="0">
                <a:solidFill>
                  <a:srgbClr val="C00000"/>
                </a:solidFill>
              </a:rPr>
              <a:t>u </a:t>
            </a:r>
            <a:r>
              <a:rPr lang="pt-PT" sz="1600" smtClean="0"/>
              <a:t>significa ano da era, etc. Porém o número de caracteres usados em cada caso pode ter significados distintos. Exemplos: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out.println(ldTime.format(ofPattern("dd MMM yyyy")));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22 jul 2017</a:t>
            </a:r>
          </a:p>
          <a:p>
            <a:r>
              <a:rPr lang="pt-PT" smtClean="0"/>
              <a:t>	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out.println(ldTime.format(ofPattern("dd MMMM yyyy, HH:mm:ss")));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22 Julho 2017, 10:35:00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Formatação: DateTimeFormatter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7158" y="3643314"/>
            <a:ext cx="85725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mtClean="0">
                <a:sym typeface="Wingdings"/>
              </a:rPr>
              <a:t> </a:t>
            </a:r>
            <a:r>
              <a:rPr lang="pt-PT" sz="1600" smtClean="0"/>
              <a:t>Como se pode verificar pelos exemplos, teremos à nossa disposição uma infinidade de padrões. Um formatador criado a partir de um padrão, desde que associado a um identificador, é imutável e pode ser usado onde quer que o seu contexto de declaração permita.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600" smtClean="0"/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DateTimeFormatter anoAteSegundo = ofPattern("dd MMMM yyyy HH:mm:ss");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5072074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/>
              <a:t>O método </a:t>
            </a:r>
            <a:r>
              <a:rPr lang="pt-PT" sz="1600" b="1" smtClean="0">
                <a:solidFill>
                  <a:srgbClr val="C00000"/>
                </a:solidFill>
              </a:rPr>
              <a:t>DateTimeFormatter.ofLocalizedDate(FormatStyle style);</a:t>
            </a:r>
            <a:r>
              <a:rPr lang="pt-PT" sz="1600" smtClean="0"/>
              <a:t> cria um formatador que usa o padrão de formatação definido pelo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Locale</a:t>
            </a:r>
            <a:r>
              <a:rPr lang="pt-PT" sz="1600" smtClean="0"/>
              <a:t> do sistema. O parâmetro </a:t>
            </a:r>
            <a:r>
              <a:rPr lang="pt-PT" sz="1600" b="1" smtClean="0">
                <a:solidFill>
                  <a:srgbClr val="C00000"/>
                </a:solidFill>
              </a:rPr>
              <a:t>java.time.format.FormatStyle</a:t>
            </a:r>
            <a:r>
              <a:rPr lang="pt-PT" sz="1600" smtClean="0"/>
              <a:t> é um tipo enumerado que possui 4 constantes, SHORT, MEDIUM, LONG e FULL, que definem o grau de detalhe de apresentação do objeto temporal.  </a:t>
            </a: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071546"/>
            <a:ext cx="857256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No exemplo vamos verificar alguns dados do </a:t>
            </a:r>
            <a:r>
              <a:rPr lang="pt-PT" sz="1600" smtClean="0">
                <a:cs typeface="Courier New" pitchFamily="49" charset="0"/>
              </a:rPr>
              <a:t>nosso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java.util.Locale </a:t>
            </a:r>
            <a:r>
              <a:rPr lang="pt-PT" sz="1600" smtClean="0"/>
              <a:t>e usar o método anterior para criar um formatador de datas local usando o estilo </a:t>
            </a:r>
            <a:r>
              <a:rPr lang="pt-PT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FormatStyle.SHORT</a:t>
            </a:r>
            <a:r>
              <a:rPr lang="pt-PT" sz="1600" b="1" smtClean="0">
                <a:solidFill>
                  <a:srgbClr val="C00000"/>
                </a:solidFill>
              </a:rPr>
              <a:t> </a:t>
            </a:r>
            <a:r>
              <a:rPr lang="pt-PT" sz="1600" smtClean="0"/>
              <a:t>ou apenas </a:t>
            </a:r>
            <a:r>
              <a:rPr lang="pt-PT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pt-PT" sz="1600" smtClean="0"/>
              <a:t>.</a:t>
            </a:r>
            <a:endParaRPr lang="pt-PT" sz="1400" smtClean="0"/>
          </a:p>
          <a:p>
            <a:r>
              <a:rPr lang="pt-PT" smtClean="0"/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out.println("O meu LOCALE: " + Locale.getDefault());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	out.println("O meu PAÍS: " +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             Locale.getDefault().getDisplayCountry());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out.println("A minha Língua/PAÍS: " +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    Locale.getDefault().getDisplayName());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out.println("A minha Língua: " +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             Locale.getDefault().getDisplayLanguage());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out.println(ldTime.format(ofLocalizedDate(SHORT)));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out.println(ldTime.format(ofLocalizedDate(MEDIUM)));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out.println(ldTime.format(ofLocalizedDateTime(SHORT)));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out.println(ldTime.format(ofLocalizedDateTime(MEDIUM)));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 meu LOCALE: pt_PT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O meu PAÍS: Portugal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 minha Língua/PAÍS: português (Portugal)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 minha Língua/PAÍS: português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b-NO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22-07-2017</a:t>
            </a:r>
          </a:p>
          <a:p>
            <a:r>
              <a:rPr lang="nb-NO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22/jul/2017</a:t>
            </a:r>
          </a:p>
          <a:p>
            <a:r>
              <a:rPr lang="nb-NO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22-07-2017 10:35</a:t>
            </a:r>
          </a:p>
          <a:p>
            <a:r>
              <a:rPr lang="nb-NO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22/jul/2017 10:35:00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Formatação: DateTimeFormatter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14282" y="1071546"/>
            <a:ext cx="864399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A classe </a:t>
            </a:r>
            <a:r>
              <a:rPr lang="pt-PT" sz="1600" b="1" smtClean="0">
                <a:solidFill>
                  <a:schemeClr val="accent6">
                    <a:lumMod val="50000"/>
                  </a:schemeClr>
                </a:solidFill>
              </a:rPr>
              <a:t>Clock</a:t>
            </a:r>
            <a:r>
              <a:rPr lang="pt-PT" sz="1600" smtClean="0"/>
              <a:t> é uma classe abstrata de uso opcional. Uma instância de </a:t>
            </a:r>
            <a:r>
              <a:rPr lang="pt-PT" sz="1600" b="1" smtClean="0">
                <a:solidFill>
                  <a:schemeClr val="accent6">
                    <a:lumMod val="50000"/>
                  </a:schemeClr>
                </a:solidFill>
              </a:rPr>
              <a:t>Clock</a:t>
            </a:r>
            <a:r>
              <a:rPr lang="pt-PT" sz="1600" smtClean="0"/>
              <a:t> é um objecto temporal que dá acesso ao instante, data e tempo correntes do fuso horário do sistema ou de um outro qualquer fuso horário dado como parâmetro.</a:t>
            </a:r>
          </a:p>
          <a:p>
            <a:pPr algn="just"/>
            <a:endParaRPr lang="pt-PT" sz="1000" smtClean="0"/>
          </a:p>
          <a:p>
            <a:pPr algn="just"/>
            <a:r>
              <a:rPr lang="pt-PT" sz="1600" smtClean="0"/>
              <a:t>▶  Caso se aplique no fuso horário do sistema, é equivalente a todos os métodos </a:t>
            </a:r>
            <a:r>
              <a:rPr lang="pt-PT" sz="1600" b="1" smtClean="0">
                <a:solidFill>
                  <a:schemeClr val="accent6">
                    <a:lumMod val="50000"/>
                  </a:schemeClr>
                </a:solidFill>
              </a:rPr>
              <a:t>now() </a:t>
            </a:r>
            <a:r>
              <a:rPr lang="pt-PT" sz="1600" smtClean="0"/>
              <a:t>implementados nas várias classes que referimos até agora, sendo portanto, nestes casos, irrelevante. </a:t>
            </a:r>
          </a:p>
          <a:p>
            <a:pPr algn="just"/>
            <a:r>
              <a:rPr lang="pt-PT" sz="1600" smtClean="0"/>
              <a:t>É equivalente ao método </a:t>
            </a:r>
            <a:r>
              <a:rPr lang="pt-PT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System.currentTimeMillis();</a:t>
            </a:r>
            <a:r>
              <a:rPr lang="pt-PT" sz="1600" smtClean="0"/>
              <a:t> que é o método usado quando invocamos os métodos </a:t>
            </a:r>
            <a:r>
              <a:rPr lang="pt-PT" sz="1600" b="1" smtClean="0">
                <a:solidFill>
                  <a:srgbClr val="C00000"/>
                </a:solidFill>
              </a:rPr>
              <a:t>now()</a:t>
            </a:r>
            <a:r>
              <a:rPr lang="pt-PT" sz="1600" smtClean="0">
                <a:solidFill>
                  <a:srgbClr val="C00000"/>
                </a:solidFill>
              </a:rPr>
              <a:t> </a:t>
            </a:r>
            <a:r>
              <a:rPr lang="pt-PT" sz="1600" smtClean="0"/>
              <a:t>ou</a:t>
            </a:r>
            <a:r>
              <a:rPr lang="pt-PT" sz="1600" smtClean="0">
                <a:solidFill>
                  <a:srgbClr val="C00000"/>
                </a:solidFill>
              </a:rPr>
              <a:t> </a:t>
            </a:r>
            <a:r>
              <a:rPr lang="pt-PT" sz="1600" b="1" smtClean="0">
                <a:solidFill>
                  <a:srgbClr val="C00000"/>
                </a:solidFill>
              </a:rPr>
              <a:t>now(ZoneId)</a:t>
            </a:r>
            <a:r>
              <a:rPr lang="pt-PT" sz="1600" smtClean="0">
                <a:solidFill>
                  <a:srgbClr val="C00000"/>
                </a:solidFill>
              </a:rPr>
              <a:t> </a:t>
            </a:r>
            <a:r>
              <a:rPr lang="pt-PT" sz="1600" smtClean="0"/>
              <a:t>das várias classes. Exemplo com </a:t>
            </a:r>
            <a:r>
              <a:rPr lang="pt-PT" sz="1600" b="1" smtClean="0">
                <a:solidFill>
                  <a:srgbClr val="C00000"/>
                </a:solidFill>
              </a:rPr>
              <a:t>Instant</a:t>
            </a:r>
            <a:r>
              <a:rPr lang="pt-PT" sz="1600" smtClean="0"/>
              <a:t>.</a:t>
            </a:r>
          </a:p>
          <a:p>
            <a:endParaRPr lang="pt-PT" sz="1000" smtClean="0"/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Instant agora = Clock.systemDefaultZone().instant();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Instant agoraNow = Instant.now();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System.out.println(agora);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System.out.println(agoraNow);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System.out.println(agora.toEpochMilli());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Instant tokio = Clock.system(ZoneId.of("Asia/Tokyo")).instant();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System.out.println(tokio);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System.out.println(tokio.toEpochMilli());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System.out.println("Sistema: " + System.currentTimeMillis());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2016-03-22T19:41:20.941Z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2016-03-22T19:41:20.941Z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1458675680941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2016-03-22T19:41:20.946Z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1458675680946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Sistema: 1458675680946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43438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Clock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071546"/>
            <a:ext cx="8572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/>
              <a:t> A expressão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Locale[] locales = Locale.getAvailableLocales();</a:t>
            </a:r>
            <a:r>
              <a:rPr lang="pt-PT" sz="1600" smtClean="0"/>
              <a:t> permitirá aos mais curiosos criar um </a:t>
            </a:r>
            <a:r>
              <a:rPr lang="pt-PT" sz="1600" i="1" smtClean="0"/>
              <a:t>array</a:t>
            </a:r>
            <a:r>
              <a:rPr lang="pt-PT" sz="1600" smtClean="0"/>
              <a:t> com todos os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Locale</a:t>
            </a:r>
            <a:r>
              <a:rPr lang="pt-PT" sz="1600" smtClean="0"/>
              <a:t> definidos e fazer os respectivos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toString() </a:t>
            </a:r>
            <a:r>
              <a:rPr lang="pt-PT" sz="1600" smtClean="0"/>
              <a:t>para ficarem a conhecer os seus identificadores.</a:t>
            </a:r>
          </a:p>
          <a:p>
            <a:pPr algn="just"/>
            <a:endParaRPr lang="pt-PT" sz="1600" smtClean="0"/>
          </a:p>
          <a:p>
            <a:pPr algn="just">
              <a:spcAft>
                <a:spcPts val="600"/>
              </a:spcAft>
              <a:buFont typeface="Wingdings"/>
              <a:buChar char="l"/>
            </a:pPr>
            <a:r>
              <a:rPr lang="pt-PT" sz="1600" smtClean="0"/>
              <a:t>  Vamos ver um último exemplo semelhante aos anteriores mas usando os métodos</a:t>
            </a:r>
          </a:p>
          <a:p>
            <a:pPr algn="just"/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DateTimeFormatter  withLocale(Locale loc); </a:t>
            </a:r>
          </a:p>
          <a:p>
            <a:pPr>
              <a:spcAft>
                <a:spcPts val="600"/>
              </a:spcAf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DateTimeFormatter ofPattern(CharSequence pt, Locale loc); </a:t>
            </a:r>
            <a:r>
              <a:rPr lang="pt-PT" sz="1600" smtClean="0"/>
              <a:t>	</a:t>
            </a:r>
          </a:p>
          <a:p>
            <a:r>
              <a:rPr lang="pt-PT" sz="1600" smtClean="0"/>
              <a:t>que dão como resultado um formatador que formata uma data no padrão "dd.MMMM.uuuu" usando as caraterísticas de um dado </a:t>
            </a:r>
            <a:r>
              <a:rPr lang="pt-PT" sz="1600" b="1" smtClean="0"/>
              <a:t>Locale</a:t>
            </a:r>
            <a:r>
              <a:rPr lang="pt-PT" sz="1600" smtClean="0"/>
              <a:t>. </a:t>
            </a:r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Formatação: DateTimeFormatter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0034" y="3571876"/>
            <a:ext cx="8358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DateTimeFormatter dtFormFranca = ofPattern("dd.MMMM.uuuu").withLocale(Locale.FRENCH);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DateTimeFormatter dtFormJapao = ofPattern("dd.MMMM.uuuu").withLocale(JAPAN);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DateTimeFormatter dtFormChina = ofPattern("dd.MMMM.uuuu", CHINA);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DateTimeFormatter dtFormItalia = ofPattern("dd.MMMM.uuuu").withLocale(ITALIAN);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DateTimeFormatter dtFormAlemanha = ofPattern("dd.MMMM.uuuu", GERMANY);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DateTimeFormatter dtFormLocJapan = ofLocalizedDateTime(MEDIUM).withLocale(Japan);</a:t>
            </a:r>
          </a:p>
          <a:p>
            <a:endParaRPr lang="pt-PT" sz="1200" b="1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out.println(ldTime.format(dtFormFranca));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out.println(ldTime.format(dtFormJapao));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out.println(ldTime.format(dtFormChina));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out.println(ldTime.format(dtFormItalia));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out.println(ldTime.format(dtFormAlemanha));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57818" y="5072074"/>
            <a:ext cx="300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22.juillet.2017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22.7</a:t>
            </a:r>
            <a:r>
              <a:rPr lang="ja-JP" alt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月</a:t>
            </a:r>
            <a:r>
              <a:rPr lang="pt-PT" altLang="ja-JP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.2017</a:t>
            </a:r>
          </a:p>
          <a:p>
            <a:r>
              <a:rPr lang="pt-PT" altLang="ja-JP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22.</a:t>
            </a:r>
            <a:r>
              <a:rPr lang="ja-JP" alt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七月</a:t>
            </a:r>
            <a:r>
              <a:rPr lang="pt-PT" altLang="ja-JP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.2017</a:t>
            </a:r>
          </a:p>
          <a:p>
            <a:r>
              <a:rPr lang="pt-PT" altLang="ja-JP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22.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luglio.2017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22.Juli.2017</a:t>
            </a:r>
          </a:p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2017/07/22 10:35:00</a:t>
            </a:r>
            <a:endParaRPr lang="pt-PT" sz="14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725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Resta-nos agora falar da verificação sintática (</a:t>
            </a:r>
            <a:r>
              <a:rPr lang="pt-PT" sz="1600" i="1" smtClean="0"/>
              <a:t>parsing</a:t>
            </a:r>
            <a:r>
              <a:rPr lang="pt-PT" sz="1600" smtClean="0"/>
              <a:t>) de objetos temporais, que se vai basear nas várias formas do método </a:t>
            </a:r>
            <a:r>
              <a:rPr lang="pt-PT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parse()</a:t>
            </a:r>
            <a:r>
              <a:rPr lang="pt-PT" sz="1600" b="1" smtClean="0">
                <a:solidFill>
                  <a:srgbClr val="C00000"/>
                </a:solidFill>
              </a:rPr>
              <a:t> </a:t>
            </a:r>
            <a:r>
              <a:rPr lang="pt-PT" sz="1600" b="1" smtClean="0">
                <a:solidFill>
                  <a:srgbClr val="0070C0"/>
                </a:solidFill>
              </a:rPr>
              <a:t>implementado nas várias classes temporais</a:t>
            </a:r>
            <a:r>
              <a:rPr lang="pt-PT" sz="1600" smtClean="0"/>
              <a:t>. Na sua forma mais simples este método recebe uma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CharSequence</a:t>
            </a:r>
            <a:r>
              <a:rPr lang="pt-PT" sz="1600" smtClean="0"/>
              <a:t> que é a data-tempo a validar, e devolve um objeto temporal correspondente usando o formato ISO_LOCAL_DATE. </a:t>
            </a:r>
          </a:p>
          <a:p>
            <a:pPr algn="just">
              <a:spcAft>
                <a:spcPts val="600"/>
              </a:spcAft>
            </a:pPr>
            <a:r>
              <a:rPr lang="pt-PT" smtClean="0">
                <a:latin typeface="Source Sans Pro Semibold"/>
              </a:rPr>
              <a:t>▶  </a:t>
            </a:r>
            <a:r>
              <a:rPr lang="pt-PT" sz="1600" smtClean="0">
                <a:latin typeface="Source Sans Pro Semibold"/>
              </a:rPr>
              <a:t>U</a:t>
            </a:r>
            <a:r>
              <a:rPr lang="pt-PT" sz="1600" smtClean="0"/>
              <a:t>m erro de </a:t>
            </a:r>
            <a:r>
              <a:rPr lang="pt-PT" sz="1600" i="1" smtClean="0"/>
              <a:t>parsing</a:t>
            </a:r>
            <a:r>
              <a:rPr lang="pt-PT" sz="1600" smtClean="0"/>
              <a:t> gera a excepção </a:t>
            </a:r>
            <a:r>
              <a:rPr lang="pt-PT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java.time.format.DateTimeParseException</a:t>
            </a:r>
            <a:r>
              <a:rPr lang="pt-PT" sz="1600" smtClean="0"/>
              <a:t> que é uma subclasse de </a:t>
            </a:r>
            <a:r>
              <a:rPr lang="pt-PT" sz="1600" b="1" smtClean="0">
                <a:solidFill>
                  <a:srgbClr val="C00000"/>
                </a:solidFill>
              </a:rPr>
              <a:t>java.time.DateTimeException</a:t>
            </a:r>
            <a:r>
              <a:rPr lang="pt-PT" sz="1600" smtClean="0"/>
              <a:t>.</a:t>
            </a:r>
          </a:p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Assim, qualquer tentiva de </a:t>
            </a:r>
            <a:r>
              <a:rPr lang="pt-PT" sz="1600" i="1" smtClean="0"/>
              <a:t>parsing</a:t>
            </a:r>
            <a:r>
              <a:rPr lang="pt-PT" sz="1600" smtClean="0"/>
              <a:t> deve ser programada dentro de um </a:t>
            </a:r>
            <a:r>
              <a:rPr lang="pt-PT" sz="1600" i="1" smtClean="0"/>
              <a:t>try &amp; catch</a:t>
            </a:r>
            <a:r>
              <a:rPr lang="pt-PT" sz="1600" smtClean="0"/>
              <a:t>. </a:t>
            </a:r>
          </a:p>
          <a:p>
            <a:endParaRPr lang="pt-PT" sz="1200" smtClean="0"/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try {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ldISO = LocalDate.parse("2016-01-20");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out.println(ldISO);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catch(DateTimeParseException dtex) { out.println(dtex.getMessage());  };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Parsing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72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Se estivermos a fazer o </a:t>
            </a:r>
            <a:r>
              <a:rPr lang="pt-PT" sz="1600" i="1" smtClean="0"/>
              <a:t>parsing</a:t>
            </a:r>
            <a:r>
              <a:rPr lang="pt-PT" sz="1600" smtClean="0"/>
              <a:t> dentro de um método, deveremos programar:</a:t>
            </a:r>
          </a:p>
          <a:p>
            <a:pPr>
              <a:tabLst>
                <a:tab pos="358775" algn="l"/>
              </a:tabLst>
            </a:pPr>
            <a:endParaRPr lang="pt-PT" sz="1200" smtClean="0"/>
          </a:p>
          <a:p>
            <a:pPr marL="0" lvl="1"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LocalDate strToLocalDate(CharSequence data) {  </a:t>
            </a:r>
          </a:p>
          <a:p>
            <a:pPr marL="717550" lvl="1"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try { return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LocalDate.parse(data)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; } 	</a:t>
            </a:r>
          </a:p>
          <a:p>
            <a:pPr marL="717550" lvl="1"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catch (DateTimeParseException ex) { return null; }</a:t>
            </a:r>
          </a:p>
          <a:p>
            <a:pPr marL="0" lvl="1"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17550" lvl="1">
              <a:tabLst>
                <a:tab pos="358775" algn="l"/>
              </a:tabLst>
            </a:pP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358775" algn="l"/>
              </a:tabLst>
            </a:pPr>
            <a:r>
              <a:rPr lang="pt-PT" sz="1600" smtClean="0">
                <a:cs typeface="Courier New" pitchFamily="49" charset="0"/>
              </a:rPr>
              <a:t>▶ Usando o tipo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</a:rPr>
              <a:t>Optional&lt;T&gt;</a:t>
            </a:r>
            <a:r>
              <a:rPr lang="pt-PT" sz="1600" smtClean="0">
                <a:cs typeface="Courier New" pitchFamily="49" charset="0"/>
              </a:rPr>
              <a:t> de Java8, o código anterior ficaria:</a:t>
            </a:r>
          </a:p>
          <a:p>
            <a:pPr marL="717550" lvl="1">
              <a:tabLst>
                <a:tab pos="358775" algn="l"/>
              </a:tabLst>
            </a:pP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Optional&lt;LocalDate&gt; strToOptLocalDate(CharSequence data) {</a:t>
            </a:r>
          </a:p>
          <a:p>
            <a:pPr marL="0" lvl="1"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   	try { return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Optional.of(LocalDate.parse(data))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; } 	</a:t>
            </a:r>
          </a:p>
          <a:p>
            <a:pPr marL="0" lvl="1"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	catch(DateTimeParseException ex)        </a:t>
            </a:r>
          </a:p>
          <a:p>
            <a:pPr marL="0" lvl="1"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  { return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Optional.empty()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0" lvl="1"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>
              <a:tabLst>
                <a:tab pos="358775" algn="l"/>
                <a:tab pos="717550" algn="l"/>
              </a:tabLst>
            </a:pPr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Optional&lt;LocalDate&gt; opLdate = Utils_DataTime.strToOptLocalDate(charData);</a:t>
            </a:r>
          </a:p>
          <a:p>
            <a:pPr marL="0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out.println(opLdate.isPresent() ? opLdate.get() : "erro "): </a:t>
            </a:r>
          </a:p>
          <a:p>
            <a:pPr marL="0" lvl="1">
              <a:tabLst>
                <a:tab pos="358775" algn="l"/>
                <a:tab pos="717550" algn="l"/>
              </a:tabLst>
            </a:pPr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PT" sz="14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Parsing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725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Muitas vezes não iremos realizar o </a:t>
            </a:r>
            <a:r>
              <a:rPr lang="pt-PT" sz="1600" i="1" smtClean="0"/>
              <a:t>parsing</a:t>
            </a:r>
            <a:r>
              <a:rPr lang="pt-PT" sz="1600" smtClean="0"/>
              <a:t> tão livremente mas verificar se uma data-tempo satisfaz um dado formato predefinido em DateTimeFormatter. Por exemplo, vamos ver se uma data satisfaz o formato </a:t>
            </a:r>
            <a:r>
              <a:rPr lang="pt-PT" sz="1600" b="1" smtClean="0">
                <a:solidFill>
                  <a:srgbClr val="0070C0"/>
                </a:solidFill>
              </a:rPr>
              <a:t>ISO_WEEK_DATE</a:t>
            </a:r>
            <a:r>
              <a:rPr lang="pt-PT" sz="1600" smtClean="0"/>
              <a:t>. Nestes casos precisamos de usar o método,</a:t>
            </a:r>
          </a:p>
          <a:p>
            <a:endParaRPr lang="pt-PT" sz="1000" smtClean="0"/>
          </a:p>
          <a:p>
            <a:r>
              <a:rPr lang="pt-PT" smtClean="0"/>
              <a:t>	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parse(CharSequence text, DateTimeFormatter formatter);</a:t>
            </a:r>
          </a:p>
          <a:p>
            <a:endParaRPr lang="pt-PT" sz="1000" smtClean="0"/>
          </a:p>
          <a:p>
            <a:r>
              <a:rPr lang="pt-PT" sz="1600" smtClean="0"/>
              <a:t>das respetivas classes e criar o formatador que servirá de verificador da sintaxe. Vejamos um exemplo bem sucedido.</a:t>
            </a:r>
          </a:p>
          <a:p>
            <a:endParaRPr lang="pt-PT" sz="1200" smtClean="0"/>
          </a:p>
          <a:p>
            <a:r>
              <a:rPr lang="pt-PT" smtClean="0"/>
              <a:t>	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ldWeek = LocalDate.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parse("2016-W13-1", 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			         DateTimeFormatter.ISO_WEEK_DATE);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System.out.println(ldWeek);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2016-03-28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O exemplo anterior revela que para além da validação da data em tal formato, foi realizada a sua conversão para o formato ISO de LocalDate.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00100" y="5143512"/>
            <a:ext cx="8786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String ldTimeStr = "2016-04-08 12:30";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DateTimeFormatter form1 = DateTimeFormatter.ofPattern("yyyy-MM-dd HH:mm");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LocalDateTime ldateTime1 = LocalDateTime.parse(ldTimeStr, form1);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out.println(ldateTime1);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2016-04-08T12:30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  <a:endParaRPr lang="pt-PT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143372" y="35716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Parsing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14810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Retrocompatibilidade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214422"/>
            <a:ext cx="85011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Antes de Java 8, as classes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TimeZone</a:t>
            </a:r>
            <a:r>
              <a:rPr lang="pt-PT" sz="1600" smtClean="0"/>
              <a:t> e, em especial, a subclasse de Calendar designada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GregorianCalendar</a:t>
            </a:r>
            <a:r>
              <a:rPr lang="pt-PT" sz="1600" smtClean="0"/>
              <a:t>, eram as classes que representavam instantes (cf. Date), datas e tempos (cf. GregorianCalendar) e fusos horários (cf. TimeZone). </a:t>
            </a:r>
          </a:p>
          <a:p>
            <a:endParaRPr lang="pt-PT" smtClean="0"/>
          </a:p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Todas estas classes temporais não abstratas </a:t>
            </a:r>
            <a:r>
              <a:rPr lang="pt-PT" sz="1600" b="1" smtClean="0">
                <a:solidFill>
                  <a:srgbClr val="C00000"/>
                </a:solidFill>
              </a:rPr>
              <a:t>produziam objetos mutáveis</a:t>
            </a:r>
            <a:r>
              <a:rPr lang="pt-PT" sz="1600" smtClean="0"/>
              <a:t>, isto é, cujo estado interno podia ser modificado por exemplo usando métodos </a:t>
            </a:r>
            <a:r>
              <a:rPr lang="pt-PT" sz="1600" i="1" smtClean="0"/>
              <a:t>set</a:t>
            </a:r>
            <a:r>
              <a:rPr lang="pt-PT" sz="1600" smtClean="0"/>
              <a:t>, o que causava grande insegurança em aplicações que usavam múltiplas </a:t>
            </a:r>
            <a:r>
              <a:rPr lang="pt-PT" sz="1600" i="1" smtClean="0"/>
              <a:t>threads</a:t>
            </a:r>
            <a:r>
              <a:rPr lang="pt-PT" sz="1600" smtClean="0"/>
              <a:t> de execução.</a:t>
            </a:r>
          </a:p>
          <a:p>
            <a:pPr algn="just"/>
            <a:r>
              <a:rPr lang="pt-PT" sz="1600" smtClean="0"/>
              <a:t> </a:t>
            </a:r>
          </a:p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A retrocompatibilidade de Java 8 é assegurada pela </a:t>
            </a:r>
            <a:r>
              <a:rPr lang="pt-PT" sz="1600" smtClean="0"/>
              <a:t>introdu</a:t>
            </a:r>
            <a:r>
              <a:rPr lang="pt-PT" sz="1600" smtClean="0"/>
              <a:t>ção </a:t>
            </a:r>
            <a:r>
              <a:rPr lang="pt-PT" sz="1600" smtClean="0"/>
              <a:t>de alguns métodos que asseguram a conversão de instâncias de </a:t>
            </a:r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pt-PT" sz="1600" smtClean="0"/>
              <a:t> e </a:t>
            </a:r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java.util.Calendar</a:t>
            </a:r>
            <a:r>
              <a:rPr lang="pt-PT" sz="1600" smtClean="0"/>
              <a:t> em objectos de </a:t>
            </a:r>
            <a:r>
              <a:rPr lang="pt-PT" sz="1600" b="1" smtClean="0"/>
              <a:t>java.time</a:t>
            </a:r>
            <a:r>
              <a:rPr lang="pt-PT" sz="1600" smtClean="0"/>
              <a:t>, designadamente:</a:t>
            </a:r>
          </a:p>
          <a:p>
            <a:pPr algn="just"/>
            <a:endParaRPr lang="pt-PT" sz="1600" smtClean="0"/>
          </a:p>
          <a:p>
            <a:r>
              <a:rPr lang="pt-PT" smtClean="0"/>
              <a:t>	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Calendar.toInstant(); </a:t>
            </a:r>
          </a:p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Date.toInstant();</a:t>
            </a:r>
          </a:p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GregorianCalendar.toZonedDateTime();</a:t>
            </a:r>
          </a:p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TimeZone.toZoneId();</a:t>
            </a:r>
          </a:p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java.sql.Date.toLocalDate();</a:t>
            </a:r>
          </a:p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java.sql.Time.toLocalTime();</a:t>
            </a:r>
          </a:p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java.sql.Timestamp.toInstant();</a:t>
            </a:r>
          </a:p>
          <a:p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6286512" y="4714884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smtClean="0">
                <a:solidFill>
                  <a:srgbClr val="C00000"/>
                </a:solidFill>
              </a:rPr>
              <a:t>Implicam muito refactoring em todo o caso</a:t>
            </a:r>
            <a:endParaRPr lang="pt-PT" b="1" i="1">
              <a:solidFill>
                <a:srgbClr val="C00000"/>
              </a:solidFill>
            </a:endParaRPr>
          </a:p>
        </p:txBody>
      </p:sp>
      <p:cxnSp>
        <p:nvCxnSpPr>
          <p:cNvPr id="13" name="Conexão recta unidireccional 12"/>
          <p:cNvCxnSpPr/>
          <p:nvPr/>
        </p:nvCxnSpPr>
        <p:spPr>
          <a:xfrm>
            <a:off x="5286380" y="5429264"/>
            <a:ext cx="1000132" cy="1588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85720" y="1142984"/>
            <a:ext cx="86439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i="1" smtClean="0">
                <a:solidFill>
                  <a:srgbClr val="0070C0"/>
                </a:solidFill>
                <a:sym typeface="Wingdings"/>
              </a:rPr>
              <a:t></a:t>
            </a:r>
            <a:r>
              <a:rPr lang="pt-PT" sz="2400" b="1" i="1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pt-PT" b="1" i="1" smtClean="0">
                <a:sym typeface="Wingdings"/>
              </a:rPr>
              <a:t> </a:t>
            </a:r>
            <a:r>
              <a:rPr lang="pt-PT" b="1" i="1" smtClean="0"/>
              <a:t>O package </a:t>
            </a:r>
            <a:r>
              <a:rPr lang="pt-PT" b="1" i="1" smtClean="0">
                <a:solidFill>
                  <a:schemeClr val="accent5">
                    <a:lumMod val="75000"/>
                  </a:schemeClr>
                </a:solidFill>
              </a:rPr>
              <a:t>java.time</a:t>
            </a:r>
            <a:r>
              <a:rPr lang="pt-PT" b="1" i="1" smtClean="0"/>
              <a:t>, por toda a arquitectura e funcionalidade que apresentámos, é unanimemente reconhecido pelos conhecedores de Java como uma das grandes e fundamentais criações (</a:t>
            </a:r>
            <a:r>
              <a:rPr lang="pt-PT" b="1" i="1" smtClean="0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pt-PT" b="1" i="1" smtClean="0"/>
              <a:t>) introduzidas em Java8, em especial para o desenvolvimento de aplicações empresariais e para aplicações móveis. </a:t>
            </a:r>
            <a:endParaRPr lang="pt-PT" i="1"/>
          </a:p>
        </p:txBody>
      </p:sp>
      <p:sp>
        <p:nvSpPr>
          <p:cNvPr id="10" name="CaixaDeTexto 9"/>
          <p:cNvSpPr txBox="1"/>
          <p:nvPr/>
        </p:nvSpPr>
        <p:spPr>
          <a:xfrm>
            <a:off x="4214810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Conclusão</a:t>
            </a:r>
            <a:endParaRPr lang="pt-PT">
              <a:solidFill>
                <a:srgbClr val="0070C0"/>
              </a:solidFill>
            </a:endParaRPr>
          </a:p>
        </p:txBody>
      </p:sp>
      <p:pic>
        <p:nvPicPr>
          <p:cNvPr id="11" name="Imagem 10" descr="toptal-blog-JAVATI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3000372"/>
            <a:ext cx="2786082" cy="27817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4000496" y="357166"/>
            <a:ext cx="424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Medição de Tempos de Computação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7158" y="1142984"/>
            <a:ext cx="85725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Source Sans Pro Semibold"/>
              </a:rPr>
              <a:t>▶</a:t>
            </a:r>
            <a:r>
              <a:rPr lang="pt-PT" smtClean="0">
                <a:latin typeface="Source Sans Pro Semibold"/>
              </a:rPr>
              <a:t>  </a:t>
            </a:r>
            <a:r>
              <a:rPr lang="pt-PT" sz="1600" b="1" smtClean="0">
                <a:solidFill>
                  <a:srgbClr val="C00000"/>
                </a:solidFill>
              </a:rPr>
              <a:t>Tempo de CPU </a:t>
            </a:r>
            <a:r>
              <a:rPr lang="pt-PT" sz="1600" smtClean="0"/>
              <a:t>ou tempo de processamento (</a:t>
            </a:r>
            <a:r>
              <a:rPr lang="pt-PT" sz="1600" b="1" i="1" smtClean="0">
                <a:solidFill>
                  <a:schemeClr val="accent5">
                    <a:lumMod val="75000"/>
                  </a:schemeClr>
                </a:solidFill>
              </a:rPr>
              <a:t>CPU time/Process time</a:t>
            </a:r>
            <a:r>
              <a:rPr lang="pt-PT" sz="1600" smtClean="0"/>
              <a:t>) é a quantidade de tempo que o CPU consome no processamento das instruções de um programa, </a:t>
            </a:r>
            <a:r>
              <a:rPr lang="pt-PT" sz="1600" b="1" smtClean="0"/>
              <a:t>não incluindo os tempos de espera relacionadas com operações de </a:t>
            </a:r>
            <a:r>
              <a:rPr lang="pt-PT" sz="1600" b="1" i="1" smtClean="0"/>
              <a:t>input/output</a:t>
            </a:r>
            <a:r>
              <a:rPr lang="pt-PT" sz="1600" smtClean="0"/>
              <a:t>.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 Por contraste, </a:t>
            </a:r>
            <a:r>
              <a:rPr lang="pt-PT" sz="1600" b="1" smtClean="0">
                <a:solidFill>
                  <a:srgbClr val="C00000"/>
                </a:solidFill>
              </a:rPr>
              <a:t>intervalo de tempo real</a:t>
            </a:r>
            <a:r>
              <a:rPr lang="pt-PT" sz="1600" smtClean="0"/>
              <a:t> ou tempo de relógio de parede (cf. </a:t>
            </a:r>
            <a:r>
              <a:rPr lang="pt-PT" sz="1600" b="1" i="1" smtClean="0">
                <a:solidFill>
                  <a:schemeClr val="accent5">
                    <a:lumMod val="75000"/>
                  </a:schemeClr>
                </a:solidFill>
              </a:rPr>
              <a:t>Elapsed real time</a:t>
            </a:r>
            <a:r>
              <a:rPr lang="pt-PT" sz="1600" smtClean="0"/>
              <a:t> e </a:t>
            </a:r>
            <a:r>
              <a:rPr lang="pt-PT" sz="1600" b="1" i="1" smtClean="0">
                <a:solidFill>
                  <a:schemeClr val="accent5">
                    <a:lumMod val="75000"/>
                  </a:schemeClr>
                </a:solidFill>
              </a:rPr>
              <a:t>wall clock time</a:t>
            </a:r>
            <a:r>
              <a:rPr lang="pt-PT" sz="1600" smtClean="0"/>
              <a:t>), é o tempo, medido por um relógio normal, passado entre o início e o fim de um dado conjunto de instruções ou programa, </a:t>
            </a:r>
            <a:r>
              <a:rPr lang="pt-PT" sz="1600" b="1" smtClean="0"/>
              <a:t>incluindo instruções </a:t>
            </a:r>
            <a:r>
              <a:rPr lang="pt-PT" sz="1600" b="1" i="1" smtClean="0"/>
              <a:t>de input/output</a:t>
            </a:r>
            <a:r>
              <a:rPr lang="pt-PT" sz="1600" smtClean="0"/>
              <a:t>. 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</a:t>
            </a:r>
            <a:r>
              <a:rPr lang="pt-PT" sz="1600" smtClean="0"/>
              <a:t> Quando pretendemos medir tempos de computações medimos de facto </a:t>
            </a:r>
            <a:r>
              <a:rPr lang="pt-PT" sz="1600" i="1" smtClean="0"/>
              <a:t>elapsed time</a:t>
            </a:r>
            <a:r>
              <a:rPr lang="pt-PT" sz="1600" smtClean="0"/>
              <a:t>. Em computadores de um só processador, o </a:t>
            </a:r>
            <a:r>
              <a:rPr lang="pt-PT" sz="1600" i="1" smtClean="0"/>
              <a:t>elapsed time</a:t>
            </a:r>
            <a:r>
              <a:rPr lang="pt-PT" sz="1600" smtClean="0"/>
              <a:t> é em geral igual ou superior ao </a:t>
            </a:r>
            <a:r>
              <a:rPr lang="pt-PT" sz="1600" i="1" smtClean="0"/>
              <a:t>CPU time</a:t>
            </a:r>
            <a:r>
              <a:rPr lang="pt-PT" sz="1600" smtClean="0"/>
              <a:t>. Em máquinas com múltiplos processadores fala-se mesmo em </a:t>
            </a:r>
            <a:r>
              <a:rPr lang="pt-PT" sz="1600" i="1" smtClean="0"/>
              <a:t>Total CPU time</a:t>
            </a:r>
            <a:r>
              <a:rPr lang="pt-PT" sz="1600" smtClean="0"/>
              <a:t> que é a soma dos tempos de CPU gastos em cada processador.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Em Java o método </a:t>
            </a:r>
            <a:r>
              <a:rPr lang="pt-PT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System.currentTimeMillis();</a:t>
            </a:r>
            <a:r>
              <a:rPr lang="pt-PT" sz="1600" smtClean="0"/>
              <a:t> é um dos mais usados para a realização de medidas de tempos de computação. Porém, haverá que ter em atenção a granularidade da medida, ou seja, ao fim de quanto tempo é que o valor é modificado.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No caso de </a:t>
            </a:r>
            <a:r>
              <a:rPr lang="pt-PT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System.currentTimeMillis(); </a:t>
            </a:r>
            <a:r>
              <a:rPr lang="pt-PT" sz="1600" smtClean="0"/>
              <a:t>a granularidade é maior do que 1 milisegundo pelo que </a:t>
            </a:r>
            <a:r>
              <a:rPr lang="pt-PT" sz="1600" b="1" smtClean="0"/>
              <a:t>invocações repetidas do método podem gerar o mesmo resultado várias vezes</a:t>
            </a:r>
            <a:r>
              <a:rPr lang="pt-PT" sz="1600" smtClean="0"/>
              <a:t> e, de repente, estes valores aumentarem de várias dezenas de milisegundos.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4000496" y="357166"/>
            <a:ext cx="424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Medição de Tempos de Computação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7158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Assim, o método mais rigoroso para medições destes tempos será </a:t>
            </a:r>
            <a:r>
              <a:rPr lang="pt-PT" sz="1600" b="1" smtClean="0">
                <a:solidFill>
                  <a:srgbClr val="0070C0"/>
                </a:solidFill>
              </a:rPr>
              <a:t>System.nanoTime(); </a:t>
            </a:r>
            <a:r>
              <a:rPr lang="pt-PT" sz="1600" smtClean="0"/>
              <a:t>método que foi utilizado na classe </a:t>
            </a:r>
            <a:r>
              <a:rPr lang="pt-PT" sz="1600" b="1" smtClean="0">
                <a:solidFill>
                  <a:srgbClr val="0070C0"/>
                </a:solidFill>
              </a:rPr>
              <a:t>Crono</a:t>
            </a:r>
            <a:r>
              <a:rPr lang="pt-PT" sz="1600" smtClean="0"/>
              <a:t> que usaremos para medir </a:t>
            </a:r>
            <a:r>
              <a:rPr lang="pt-PT" sz="1600" i="1" smtClean="0"/>
              <a:t>elapsed time</a:t>
            </a:r>
            <a:r>
              <a:rPr lang="pt-PT" sz="1600" smtClean="0"/>
              <a:t>.</a:t>
            </a:r>
            <a:endParaRPr lang="pt-PT" sz="1600"/>
          </a:p>
        </p:txBody>
      </p:sp>
      <p:sp>
        <p:nvSpPr>
          <p:cNvPr id="10" name="CaixaDeTexto 9"/>
          <p:cNvSpPr txBox="1"/>
          <p:nvPr/>
        </p:nvSpPr>
        <p:spPr>
          <a:xfrm>
            <a:off x="285720" y="1785926"/>
            <a:ext cx="86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cs typeface="Courier New" pitchFamily="49" charset="0"/>
              </a:rPr>
              <a:t>  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// Tempo de escrita de 1 milhão linhas com PrintWriter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           long inicio = System.currentTimeMillis();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           long inicioNano = System.nanoTime();</a:t>
            </a:r>
          </a:p>
          <a:p>
            <a:r>
              <a:rPr lang="pt-PT" sz="1200" smtClean="0">
                <a:cs typeface="Courier New" pitchFamily="49" charset="0"/>
              </a:rPr>
              <a:t>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Instant instInic = Instant.now();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           Crono.start();</a:t>
            </a:r>
          </a:p>
          <a:p>
            <a:r>
              <a:rPr lang="pt-PT" sz="1200" smtClean="0">
                <a:cs typeface="Courier New" pitchFamily="49" charset="0"/>
              </a:rPr>
              <a:t>           String linha = "AX6754 9.55 20 X1234 N 11 2";</a:t>
            </a:r>
          </a:p>
          <a:p>
            <a:r>
              <a:rPr lang="pt-PT" sz="1200" smtClean="0">
                <a:cs typeface="Courier New" pitchFamily="49" charset="0"/>
              </a:rPr>
              <a:t>            try  {</a:t>
            </a:r>
          </a:p>
          <a:p>
            <a:r>
              <a:rPr lang="pt-PT" sz="1200" smtClean="0">
                <a:cs typeface="Courier New" pitchFamily="49" charset="0"/>
              </a:rPr>
              <a:t>                 PrintWriter pw = new PrintWriter("linhas");</a:t>
            </a:r>
          </a:p>
          <a:p>
            <a:r>
              <a:rPr lang="pt-PT" sz="1200" smtClean="0">
                <a:cs typeface="Courier New" pitchFamily="49" charset="0"/>
              </a:rPr>
              <a:t>                 for(int i = 0; i &lt;= 999999; i++)  pw.println(linha);</a:t>
            </a:r>
          </a:p>
          <a:p>
            <a:r>
              <a:rPr lang="pt-PT" sz="1200" smtClean="0">
                <a:cs typeface="Courier New" pitchFamily="49" charset="0"/>
              </a:rPr>
              <a:t>                 pw.close();</a:t>
            </a:r>
          </a:p>
          <a:p>
            <a:r>
              <a:rPr lang="pt-PT" sz="1200" smtClean="0">
                <a:cs typeface="Courier New" pitchFamily="49" charset="0"/>
              </a:rPr>
              <a:t>            }</a:t>
            </a:r>
          </a:p>
          <a:p>
            <a:r>
              <a:rPr lang="pt-PT" sz="1200" smtClean="0">
                <a:cs typeface="Courier New" pitchFamily="49" charset="0"/>
              </a:rPr>
              <a:t>            catch(IOException e) { System.out.println(e.getMessage()); }    </a:t>
            </a:r>
          </a:p>
          <a:p>
            <a:r>
              <a:rPr lang="pt-PT" sz="1200" smtClean="0">
                <a:cs typeface="Courier New" pitchFamily="49" charset="0"/>
              </a:rPr>
              <a:t>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long fim = System.currentTimeMillis();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            long fimNano = System.nanoTime(); </a:t>
            </a:r>
          </a:p>
          <a:p>
            <a:r>
              <a:rPr lang="pt-PT" sz="1200" smtClean="0">
                <a:cs typeface="Courier New" pitchFamily="49" charset="0"/>
              </a:rPr>
              <a:t>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Instant instFinal = Instant.now();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            Crono.stop();</a:t>
            </a:r>
          </a:p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           // TEMPOS</a:t>
            </a:r>
          </a:p>
          <a:p>
            <a:r>
              <a:rPr lang="pt-PT" sz="1200" smtClean="0">
                <a:cs typeface="Courier New" pitchFamily="49" charset="0"/>
              </a:rPr>
              <a:t>            System.out.println("Em Millis: " + (fim - inicio));</a:t>
            </a:r>
          </a:p>
          <a:p>
            <a:r>
              <a:rPr lang="pt-PT" sz="1200" smtClean="0">
                <a:cs typeface="Courier New" pitchFamily="49" charset="0"/>
              </a:rPr>
              <a:t>            System.out.println("Em Nanos: " + (fimNano - inicioNano));</a:t>
            </a:r>
          </a:p>
          <a:p>
            <a:r>
              <a:rPr lang="pt-PT" sz="1200" smtClean="0">
                <a:cs typeface="Courier New" pitchFamily="49" charset="0"/>
              </a:rPr>
              <a:t>            System.out.println("Usando Duration: " +  Duration.between(instInic, instFinal).getNano());</a:t>
            </a:r>
          </a:p>
          <a:p>
            <a:r>
              <a:rPr lang="pt-PT" sz="1200" smtClean="0">
                <a:cs typeface="Courier New" pitchFamily="49" charset="0"/>
              </a:rPr>
              <a:t>            System.out.println("Instantes + between : " + NANOS.between(instInic, instFinal));</a:t>
            </a:r>
          </a:p>
          <a:p>
            <a:r>
              <a:rPr lang="pt-PT" sz="1200" smtClean="0">
                <a:cs typeface="Courier New" pitchFamily="49" charset="0"/>
              </a:rPr>
              <a:t>            System.out.println("ET crono : " + Crono.print());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500694" y="2571744"/>
            <a:ext cx="3357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Em Millis: 153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Em Nanos: 153675185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Usando Duration: 153000000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Instantes + between : 153000000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ET crono : 0.156054451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142984"/>
            <a:ext cx="85725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Font typeface="Wingdings"/>
              <a:buChar char="n"/>
            </a:pPr>
            <a:r>
              <a:rPr lang="pt-PT" sz="1600" smtClean="0">
                <a:sym typeface="Wingdings"/>
              </a:rPr>
              <a:t> A maioria dos exercícios que realizamos até agora, consistiram em escrevermos código que, dado um ou mais objectos temporais, executavam operações com vista a obter informação a partir de tal ou tais objectos temporais, por exemplo, </a:t>
            </a:r>
            <a:r>
              <a:rPr lang="pt-PT" sz="1600" i="1" smtClean="0">
                <a:sym typeface="Wingdings"/>
              </a:rPr>
              <a:t>meses desde o início desse ano</a:t>
            </a:r>
            <a:r>
              <a:rPr lang="pt-PT" sz="1600" smtClean="0">
                <a:sym typeface="Wingdings"/>
              </a:rPr>
              <a:t>, </a:t>
            </a:r>
            <a:r>
              <a:rPr lang="pt-PT" sz="1600" i="1" smtClean="0">
                <a:sym typeface="Wingdings"/>
              </a:rPr>
              <a:t>se a data corresponde ou não a um dado dia da semana</a:t>
            </a:r>
            <a:r>
              <a:rPr lang="pt-PT" sz="1600" smtClean="0">
                <a:sym typeface="Wingdings"/>
              </a:rPr>
              <a:t>, </a:t>
            </a:r>
            <a:r>
              <a:rPr lang="pt-PT" sz="1600" i="1" smtClean="0">
                <a:sym typeface="Wingdings"/>
              </a:rPr>
              <a:t>datas de realização de pagamentos a x meses</a:t>
            </a:r>
            <a:r>
              <a:rPr lang="pt-PT" sz="1600" smtClean="0">
                <a:sym typeface="Wingdings"/>
              </a:rPr>
              <a:t>, etc.;</a:t>
            </a:r>
          </a:p>
          <a:p>
            <a:pPr algn="just">
              <a:spcAft>
                <a:spcPts val="600"/>
              </a:spcAft>
              <a:buFont typeface="Wingdings"/>
              <a:buChar char="n"/>
            </a:pPr>
            <a:r>
              <a:rPr lang="pt-PT" sz="1600" smtClean="0">
                <a:sym typeface="Wingdings"/>
              </a:rPr>
              <a:t>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Em múltiplas aplicações comerciais existem datas e tempos muito particulares</a:t>
            </a:r>
            <a:r>
              <a:rPr lang="pt-PT" sz="1600" smtClean="0">
                <a:sym typeface="Wingdings"/>
              </a:rPr>
              <a:t>, por exemplo relacionadas com contratos e regras, como datas-limite, prazos, períodos de validade, horas de abertura e fecho da bolsa de valores, tempos de voo, etc., a que precisamos de estar atentos e indagar;  </a:t>
            </a:r>
          </a:p>
          <a:p>
            <a:pPr algn="just">
              <a:spcAft>
                <a:spcPts val="600"/>
              </a:spcAft>
              <a:buFont typeface="Wingdings"/>
              <a:buChar char="n"/>
            </a:pPr>
            <a:r>
              <a:rPr lang="pt-PT" sz="1600" smtClean="0">
                <a:sym typeface="Wingdings"/>
              </a:rPr>
              <a:t>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Porém, o código que escrevemos em cada caso não está encapsulado para ser reutilizado </a:t>
            </a:r>
            <a:r>
              <a:rPr lang="pt-PT" sz="1600" smtClean="0">
                <a:sym typeface="Wingdings"/>
              </a:rPr>
              <a:t>nos mais diversos contextos. Se o encapsularmos num método de uma qualquer classe, então tal código não poderá ser passado como parâmetro para nenhum contexto. </a:t>
            </a:r>
          </a:p>
          <a:p>
            <a:pPr algn="just">
              <a:buFont typeface="Wingdings"/>
              <a:buChar char="n"/>
            </a:pPr>
            <a:r>
              <a:rPr lang="pt-PT" sz="1600" smtClean="0">
                <a:sym typeface="Wingdings"/>
              </a:rPr>
              <a:t>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Coloca-se assim o problema de como encapsular código que realiza operações sobre datas e tempos mas de modo a que possa ser passado como parâmetro para um contexto qualquer, por exemplo, numa operação sobre colecções ou </a:t>
            </a:r>
            <a:r>
              <a:rPr lang="pt-PT" sz="1600" b="1" i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streams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.      </a:t>
            </a:r>
            <a:endParaRPr lang="pt-PT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5072074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ym typeface="Wingdings"/>
              </a:rPr>
              <a:t> </a:t>
            </a:r>
            <a:r>
              <a:rPr lang="pt-PT" sz="1600" smtClean="0"/>
              <a:t>A interface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</a:rPr>
              <a:t>TemporalField </a:t>
            </a:r>
            <a:r>
              <a:rPr lang="pt-PT" sz="1600" smtClean="0">
                <a:cs typeface="Courier New" pitchFamily="49" charset="0"/>
              </a:rPr>
              <a:t>(cf.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</a:rPr>
              <a:t>IsoFields, ChroFields</a:t>
            </a:r>
            <a:r>
              <a:rPr lang="pt-PT" sz="1600" smtClean="0">
                <a:cs typeface="Courier New" pitchFamily="49" charset="0"/>
              </a:rPr>
              <a:t>)</a:t>
            </a:r>
            <a:r>
              <a:rPr lang="pt-PT" sz="1600" smtClean="0"/>
              <a:t>  e o tipo enumerado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</a:rPr>
              <a:t>ChronoField</a:t>
            </a:r>
            <a:r>
              <a:rPr lang="pt-PT" sz="1600" smtClean="0"/>
              <a:t> fornecem mecanismos para interrogar datas e tempos mas não fornecem encapsulamento e limitam-se a devolver respostas do tipo </a:t>
            </a:r>
            <a:r>
              <a:rPr lang="pt-PT" sz="1600" b="1" smtClean="0">
                <a:solidFill>
                  <a:srgbClr val="C00000"/>
                </a:solidFill>
                <a:cs typeface="Courier New" pitchFamily="49" charset="0"/>
              </a:rPr>
              <a:t>long</a:t>
            </a:r>
            <a:r>
              <a:rPr lang="pt-PT" sz="1600" smtClean="0"/>
              <a:t>. Outras interfaces e enumerados têm outros propósitos e foram igualmente usados, cf. </a:t>
            </a:r>
            <a:r>
              <a:rPr lang="pt-PT" sz="1600" b="1" smtClean="0">
                <a:solidFill>
                  <a:srgbClr val="C00000"/>
                </a:solidFill>
              </a:rPr>
              <a:t>ChronoUnit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rgbClr val="C00000"/>
                </a:solidFill>
              </a:rPr>
              <a:t>TemporalAdjuster</a:t>
            </a:r>
            <a:r>
              <a:rPr lang="pt-PT" sz="1600" smtClean="0"/>
              <a:t>, etc.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142984"/>
            <a:ext cx="85725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z="1600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▶ </a:t>
            </a:r>
            <a:r>
              <a:rPr lang="pt-PT" sz="1600" smtClean="0"/>
              <a:t>Porém,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a maioria das classes data-tempo e auxiliares </a:t>
            </a:r>
            <a:r>
              <a:rPr lang="pt-PT" sz="1600" smtClean="0"/>
              <a:t>(com excepção 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Duration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Period</a:t>
            </a:r>
            <a:r>
              <a:rPr lang="pt-PT" sz="1600" smtClean="0"/>
              <a:t>),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implementam a interface </a:t>
            </a:r>
            <a:r>
              <a:rPr lang="pt-PT" sz="1600" b="1" smtClean="0">
                <a:solidFill>
                  <a:srgbClr val="C00000"/>
                </a:solidFill>
              </a:rPr>
              <a:t>TemporalAccessor </a:t>
            </a:r>
            <a:r>
              <a:rPr lang="pt-PT" sz="1600" smtClean="0"/>
              <a:t>que tem definido um método </a:t>
            </a:r>
            <a:r>
              <a:rPr lang="pt-PT" sz="1600" b="1" smtClean="0">
                <a:solidFill>
                  <a:srgbClr val="C00000"/>
                </a:solidFill>
              </a:rPr>
              <a:t>default</a:t>
            </a:r>
            <a:r>
              <a:rPr lang="pt-PT" sz="1600" smtClean="0"/>
              <a:t> que permite realizar queries a tais receptores. Trata-se do método </a:t>
            </a:r>
            <a:r>
              <a:rPr lang="pt-PT" sz="1600" b="1" smtClean="0">
                <a:solidFill>
                  <a:srgbClr val="0070C0"/>
                </a:solidFill>
              </a:rPr>
              <a:t>&lt;R&gt; R query(TemporalQuery&lt;R&gt; tq);</a:t>
            </a:r>
            <a:r>
              <a:rPr lang="pt-PT" sz="1600" smtClean="0"/>
              <a:t> </a:t>
            </a:r>
            <a:r>
              <a:rPr lang="en-US" sz="1600" smtClean="0"/>
              <a:t>que recebe como parâmetro a formulação do </a:t>
            </a:r>
            <a:r>
              <a:rPr lang="en-US" sz="1600" i="1" smtClean="0"/>
              <a:t>query</a:t>
            </a:r>
            <a:r>
              <a:rPr lang="en-US" sz="1600" smtClean="0"/>
              <a:t> sob a forma de uma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TemporalQuery&lt;R&gt;</a:t>
            </a:r>
            <a:r>
              <a:rPr lang="en-US" sz="1600" smtClean="0"/>
              <a:t> e dá como resultado um objecto do tipo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1600" smtClean="0"/>
              <a:t>. Sabendo implementar </a:t>
            </a: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TemporalQuery</a:t>
            </a:r>
            <a:r>
              <a:rPr lang="en-US" sz="1600" smtClean="0"/>
              <a:t> temos muitos </a:t>
            </a:r>
            <a:r>
              <a:rPr lang="en-US" sz="1600" i="1" smtClean="0"/>
              <a:t>queries</a:t>
            </a:r>
            <a:r>
              <a:rPr lang="en-US" sz="1600" smtClean="0"/>
              <a:t>.</a:t>
            </a:r>
          </a:p>
          <a:p>
            <a:pPr algn="just">
              <a:spcAft>
                <a:spcPts val="600"/>
              </a:spcAft>
            </a:pPr>
            <a:endParaRPr lang="en-US" sz="1600" smtClean="0"/>
          </a:p>
          <a:p>
            <a:pPr algn="just">
              <a:spcAft>
                <a:spcPts val="600"/>
              </a:spcAft>
            </a:pPr>
            <a:r>
              <a:rPr lang="pt-PT" sz="1600" smtClean="0"/>
              <a:t>   </a:t>
            </a:r>
            <a:endParaRPr lang="pt-PT" sz="1600"/>
          </a:p>
        </p:txBody>
      </p:sp>
      <p:sp>
        <p:nvSpPr>
          <p:cNvPr id="10" name="CaixaDeTexto 9"/>
          <p:cNvSpPr txBox="1"/>
          <p:nvPr/>
        </p:nvSpPr>
        <p:spPr>
          <a:xfrm>
            <a:off x="357158" y="2571744"/>
            <a:ext cx="835824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mtClean="0">
                <a:solidFill>
                  <a:schemeClr val="accent5">
                    <a:lumMod val="75000"/>
                  </a:schemeClr>
                </a:solidFill>
                <a:latin typeface="Source Sans Pro Semibold"/>
              </a:rPr>
              <a:t>▶</a:t>
            </a:r>
            <a:r>
              <a:rPr lang="pt-PT" smtClean="0">
                <a:latin typeface="Source Sans Pro Semibold"/>
              </a:rPr>
              <a:t> </a:t>
            </a:r>
            <a:r>
              <a:rPr lang="pt-PT" sz="1600" smtClean="0"/>
              <a:t>A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</a:rPr>
              <a:t>@FunctionalInterface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TemporalQuery&lt;R&gt; </a:t>
            </a:r>
            <a:r>
              <a:rPr lang="pt-PT" sz="1600" smtClean="0"/>
              <a:t>permite capturar a lógica (algoritmo) da realização da operação que interroga (consulta) uma classe temporal e devolve um resultado do tipo pretendido (</a:t>
            </a:r>
            <a:r>
              <a:rPr lang="pt-PT" sz="1600" b="1" smtClean="0"/>
              <a:t>qualquer tipo</a:t>
            </a:r>
            <a:r>
              <a:rPr lang="pt-PT" sz="1600" smtClean="0"/>
              <a:t>).  O método abstracto da interface é o método com assinatura </a:t>
            </a:r>
            <a:r>
              <a:rPr lang="pt-PT" sz="1600" b="1" smtClean="0">
                <a:solidFill>
                  <a:srgbClr val="00B050"/>
                </a:solidFill>
              </a:rPr>
              <a:t>R queryFrom(TemporalAcessor ta);</a:t>
            </a:r>
            <a:r>
              <a:rPr lang="pt-PT" sz="1600" b="1" smtClean="0">
                <a:solidFill>
                  <a:srgbClr val="C00000"/>
                </a:solidFill>
              </a:rPr>
              <a:t>  </a:t>
            </a:r>
            <a:r>
              <a:rPr lang="pt-PT" sz="1600" smtClean="0"/>
              <a:t>que aceita um objecto temporal e devolve um resultado de tipo </a:t>
            </a:r>
            <a:r>
              <a:rPr lang="pt-PT" sz="1600" b="1" smtClean="0">
                <a:solidFill>
                  <a:srgbClr val="C00000"/>
                </a:solidFill>
              </a:rPr>
              <a:t>R</a:t>
            </a:r>
            <a:r>
              <a:rPr lang="pt-PT" sz="160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pt-PT" sz="1600" smtClean="0">
                <a:solidFill>
                  <a:schemeClr val="accent5">
                    <a:lumMod val="75000"/>
                  </a:schemeClr>
                </a:solidFill>
              </a:rPr>
              <a:t>▶ </a:t>
            </a:r>
            <a:r>
              <a:rPr lang="pt-PT" sz="1600" smtClean="0"/>
              <a:t>A interface é genérica e</a:t>
            </a:r>
            <a:r>
              <a:rPr lang="pt-PT" sz="1600" b="1" smtClean="0">
                <a:solidFill>
                  <a:srgbClr val="C00000"/>
                </a:solidFill>
              </a:rPr>
              <a:t> por ser funcional </a:t>
            </a:r>
            <a:r>
              <a:rPr lang="pt-PT" sz="1600" b="1" smtClean="0"/>
              <a:t>pode ser implementada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por uma classe </a:t>
            </a:r>
            <a:r>
              <a:rPr lang="pt-PT" sz="1600" smtClean="0"/>
              <a:t>ou por uma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expressão lambda</a:t>
            </a:r>
            <a:r>
              <a:rPr lang="pt-PT" sz="160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pt-PT" sz="1600" smtClean="0">
                <a:solidFill>
                  <a:schemeClr val="accent5">
                    <a:lumMod val="75000"/>
                  </a:schemeClr>
                </a:solidFill>
              </a:rPr>
              <a:t> ▶ </a:t>
            </a:r>
            <a:r>
              <a:rPr lang="pt-PT" sz="1600" smtClean="0"/>
              <a:t>Adicionalmente, a classe </a:t>
            </a:r>
            <a:r>
              <a:rPr lang="pt-PT" sz="1600" b="1" smtClean="0">
                <a:solidFill>
                  <a:srgbClr val="C00000"/>
                </a:solidFill>
              </a:rPr>
              <a:t>TemporalQueries</a:t>
            </a:r>
            <a:r>
              <a:rPr lang="pt-PT" sz="1600" b="1" smtClean="0"/>
              <a:t> fornece 7 implementações de  </a:t>
            </a:r>
            <a:r>
              <a:rPr lang="pt-PT" sz="1600" b="1" smtClean="0">
                <a:solidFill>
                  <a:srgbClr val="0070C0"/>
                </a:solidFill>
              </a:rPr>
              <a:t>TemporalQuery&lt;R&gt; </a:t>
            </a:r>
            <a:r>
              <a:rPr lang="pt-PT" sz="1600" smtClean="0"/>
              <a:t>pré-definidas que vamos usar como primeiros exemplos, pois não temos que as implementar. </a:t>
            </a:r>
          </a:p>
          <a:p>
            <a:pPr algn="just">
              <a:spcAft>
                <a:spcPts val="600"/>
              </a:spcAft>
            </a:pPr>
            <a:r>
              <a:rPr lang="pt-PT" sz="1600" smtClean="0"/>
              <a:t> </a:t>
            </a:r>
            <a:r>
              <a:rPr lang="pt-PT" smtClean="0">
                <a:solidFill>
                  <a:schemeClr val="accent5">
                    <a:lumMod val="75000"/>
                  </a:schemeClr>
                </a:solidFill>
              </a:rPr>
              <a:t> ▶ </a:t>
            </a:r>
            <a:r>
              <a:rPr lang="pt-PT" sz="1600" smtClean="0"/>
              <a:t>Vejamos então os pré-definidos (que não são de grande utilidade) a título de exemplo. Se não forem aplicáveis a um dado objecto devolvem </a:t>
            </a:r>
            <a:r>
              <a:rPr lang="pt-PT" sz="1600" b="1" smtClean="0">
                <a:solidFill>
                  <a:srgbClr val="C00000"/>
                </a:solidFill>
              </a:rPr>
              <a:t>null</a:t>
            </a:r>
            <a:r>
              <a:rPr lang="pt-PT" sz="1600" smtClean="0"/>
              <a:t>. 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 – pré-definidos</a:t>
            </a:r>
            <a:endParaRPr lang="pt-PT">
              <a:solidFill>
                <a:srgbClr val="0070C0"/>
              </a:solidFill>
            </a:endParaRPr>
          </a:p>
        </p:txBody>
      </p:sp>
      <p:pic>
        <p:nvPicPr>
          <p:cNvPr id="10" name="Imagem 9" descr="Lista_TemporalQuer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1071546"/>
            <a:ext cx="6715172" cy="283126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8596" y="3929066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LocalDateTime ldt = LocalDateTime.of(2017, 3, 21, 15, 30, 00);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out.println(ldt.query(TemporalQueries.chronology()));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out.println(ldt.query(TemporalQueries.localDate()));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out.println(ldt.query(TemporalQueries.localTime()));</a:t>
            </a:r>
          </a:p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com importações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out.println(ldt.query(offset()));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out.println(ldt.query(zoneId())); 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out.println(ldt.query(zone()));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out.println(ldt.query(precision())); </a:t>
            </a:r>
            <a:endParaRPr lang="pt-PT" sz="12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357950" y="4643446"/>
            <a:ext cx="17859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ISO</a:t>
            </a:r>
          </a:p>
          <a:p>
            <a:r>
              <a:rPr lang="it-I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2017-03-21</a:t>
            </a:r>
          </a:p>
          <a:p>
            <a:r>
              <a:rPr lang="it-I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15:30</a:t>
            </a:r>
          </a:p>
          <a:p>
            <a:r>
              <a:rPr lang="it-I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r>
              <a:rPr lang="it-I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r>
              <a:rPr lang="it-I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r>
              <a:rPr lang="it-I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Nanos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Conexão recta unidireccional 17"/>
          <p:cNvCxnSpPr/>
          <p:nvPr/>
        </p:nvCxnSpPr>
        <p:spPr>
          <a:xfrm>
            <a:off x="4071934" y="5286388"/>
            <a:ext cx="207170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00034" y="5929330"/>
            <a:ext cx="535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00000"/>
                </a:solidFill>
              </a:rPr>
              <a:t>Padrão 1:</a:t>
            </a:r>
            <a:r>
              <a:rPr lang="pt-PT" sz="1600" smtClean="0"/>
              <a:t>   </a:t>
            </a:r>
            <a:r>
              <a:rPr lang="pt-PT" sz="16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 = temporal.query(TemporalQuery);</a:t>
            </a:r>
            <a:endParaRPr lang="pt-PT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Queries: Criação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5720" y="114298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  </a:t>
            </a:r>
            <a:r>
              <a:rPr lang="pt-PT" b="1" smtClean="0">
                <a:solidFill>
                  <a:srgbClr val="C00000"/>
                </a:solidFill>
                <a:sym typeface="Wingdings"/>
              </a:rPr>
              <a:t>Métodos de criação e utilização de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TemporalQuery&lt;R&gt;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1571612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sym typeface="Wingdings"/>
              </a:rPr>
              <a:t>1)  Como com qualquer interface, vamos criar uma classe que implementa a interface e passar uma instância dessa classe para o query. </a:t>
            </a:r>
            <a:endParaRPr lang="pt-PT" b="1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2285992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java.time.temporal.TemporalAccessor;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java.time.temporal.TemporalQuery;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java.time.DayOfWeek;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static java.time.DayOfWeek.MONDAY;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static java.time.temporal.ChronoField.DAY_OF_WEEK;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class Testa_Segunda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implements TemporalQuery&lt;Boolean&gt;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método que redefine o método queryFrom() default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public Boolean queryFrom(TemporalAccessor tac) {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returm tac.get(DAY_OF_WEEK) == 1;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DayOfWeek.of(tac.get(DAY_OF_WEEK)).equals(MONDAY);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428596" y="5000636"/>
            <a:ext cx="82868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3">
                    <a:lumMod val="75000"/>
                  </a:schemeClr>
                </a:solidFill>
              </a:rPr>
              <a:t>Utilização:</a:t>
            </a:r>
          </a:p>
          <a:p>
            <a:endParaRPr lang="pt-PT" sz="1600" b="1" smtClean="0"/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LocalDateTime dataTeste = LocalDateTime.of(2017, 10, 2, 15, 30, 0);</a:t>
            </a:r>
          </a:p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out.println("É segunda? " +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dataTeste.query(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 Testa_Segunda()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400" b="1">
              <a:solidFill>
                <a:srgbClr val="C00000"/>
              </a:solidFill>
            </a:endParaRPr>
          </a:p>
        </p:txBody>
      </p:sp>
      <p:cxnSp>
        <p:nvCxnSpPr>
          <p:cNvPr id="18" name="Conexão recta 17"/>
          <p:cNvCxnSpPr/>
          <p:nvPr/>
        </p:nvCxnSpPr>
        <p:spPr>
          <a:xfrm>
            <a:off x="5796136" y="5085184"/>
            <a:ext cx="122413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H="1">
            <a:off x="5796136" y="5085184"/>
            <a:ext cx="115212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7452320" y="49411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smtClean="0"/>
              <a:t>em JAVA7</a:t>
            </a:r>
            <a:endParaRPr lang="pt-PT" i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14810" y="357166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Queries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7158" y="1142984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smtClean="0">
                <a:solidFill>
                  <a:srgbClr val="0070C0"/>
                </a:solidFill>
                <a:sym typeface="Wingdings"/>
              </a:rPr>
              <a:t>2)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Criar uma classe que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não implementa a interface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, definir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um método de classe com um nome qualquer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que satisfaça a assinatura 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queryFrom()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e depois usá-lo numa expressão lambda. 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034" y="1857364"/>
            <a:ext cx="8358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java.time.temporal.TemporalAccessor;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java.time.DayOfWeek;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static java.time.DayOfWeek.WEDNESDAY;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static java.time.temporal.ChronoField.DAY_OF_WEEK;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class Testa_Quarta {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método que implementa o método queryFrom()</a:t>
            </a:r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public static </a:t>
            </a:r>
            <a:r>
              <a:rPr lang="pt-PT" sz="12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Boolean e_Quarta(TemporalAccessor tacs)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return tacs.get(DAY_OF_WEEK) == 3;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DayOfWeek.of(tacs.get(DAY_OF_WEEK)).equals(WEDNESDAY);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428596" y="5572140"/>
            <a:ext cx="8215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/>
              <a:t>Nota:</a:t>
            </a:r>
            <a:r>
              <a:rPr lang="pt-PT" sz="1400" smtClean="0"/>
              <a:t> Em ambas as soluções deveríamos ter testado se o </a:t>
            </a:r>
            <a:r>
              <a:rPr lang="pt-PT" sz="1400" b="1" smtClean="0"/>
              <a:t>TemporalAccessor</a:t>
            </a:r>
            <a:r>
              <a:rPr lang="pt-PT" sz="1400" smtClean="0"/>
              <a:t> é compatível com </a:t>
            </a:r>
            <a:r>
              <a:rPr lang="pt-PT" sz="1400" b="1" smtClean="0"/>
              <a:t>LocalDate</a:t>
            </a:r>
            <a:r>
              <a:rPr lang="pt-PT" sz="1400" smtClean="0"/>
              <a:t>, por exemplo usando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try {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LocalDate ld = LocalDate.from(tacs);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                                catch(DateTimeException e) { ………. }   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Conexão recta 16"/>
          <p:cNvCxnSpPr/>
          <p:nvPr/>
        </p:nvCxnSpPr>
        <p:spPr>
          <a:xfrm>
            <a:off x="500034" y="5500702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28596" y="4357694"/>
            <a:ext cx="8286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3">
                    <a:lumMod val="75000"/>
                  </a:schemeClr>
                </a:solidFill>
              </a:rPr>
              <a:t>Utilização:</a:t>
            </a:r>
          </a:p>
          <a:p>
            <a:endParaRPr lang="pt-PT" sz="1200" b="1" smtClean="0"/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LocalDateTime dataTeste = LocalDateTime.of(2017, 10, 2, 15, 30, 0);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out.println("É quarta? " +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dataTeste.query(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Testa_Quarta::e_Quarta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2745</Words>
  <Application>Microsoft Office PowerPoint</Application>
  <PresentationFormat>Apresentação no Ecrã (4:3)</PresentationFormat>
  <Paragraphs>430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238</cp:revision>
  <dcterms:created xsi:type="dcterms:W3CDTF">2017-10-03T21:54:53Z</dcterms:created>
  <dcterms:modified xsi:type="dcterms:W3CDTF">2018-11-06T23:31:07Z</dcterms:modified>
</cp:coreProperties>
</file>