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328" r:id="rId4"/>
    <p:sldId id="311" r:id="rId5"/>
    <p:sldId id="312" r:id="rId6"/>
    <p:sldId id="314" r:id="rId7"/>
    <p:sldId id="331" r:id="rId8"/>
    <p:sldId id="329" r:id="rId9"/>
    <p:sldId id="332" r:id="rId10"/>
    <p:sldId id="317" r:id="rId11"/>
    <p:sldId id="318" r:id="rId12"/>
    <p:sldId id="320" r:id="rId13"/>
    <p:sldId id="322" r:id="rId14"/>
    <p:sldId id="333" r:id="rId15"/>
    <p:sldId id="323" r:id="rId16"/>
    <p:sldId id="340" r:id="rId17"/>
    <p:sldId id="343" r:id="rId18"/>
    <p:sldId id="348" r:id="rId19"/>
    <p:sldId id="350" r:id="rId20"/>
    <p:sldId id="351" r:id="rId21"/>
    <p:sldId id="346" r:id="rId22"/>
    <p:sldId id="353" r:id="rId23"/>
    <p:sldId id="349" r:id="rId24"/>
    <p:sldId id="347" r:id="rId25"/>
    <p:sldId id="352" r:id="rId26"/>
    <p:sldId id="342" r:id="rId27"/>
    <p:sldId id="339" r:id="rId28"/>
    <p:sldId id="345" r:id="rId29"/>
    <p:sldId id="354" r:id="rId30"/>
    <p:sldId id="356" r:id="rId31"/>
    <p:sldId id="338" r:id="rId32"/>
    <p:sldId id="303" r:id="rId33"/>
    <p:sldId id="304" r:id="rId34"/>
    <p:sldId id="313" r:id="rId35"/>
    <p:sldId id="307" r:id="rId36"/>
    <p:sldId id="369" r:id="rId37"/>
    <p:sldId id="357" r:id="rId38"/>
    <p:sldId id="310" r:id="rId39"/>
    <p:sldId id="361" r:id="rId40"/>
    <p:sldId id="360" r:id="rId41"/>
    <p:sldId id="359" r:id="rId42"/>
    <p:sldId id="371" r:id="rId43"/>
    <p:sldId id="370" r:id="rId44"/>
    <p:sldId id="372" r:id="rId45"/>
    <p:sldId id="373" r:id="rId4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4DD9-C5BF-4DE1-BEA8-90D14E3C97D3}" type="datetimeFigureOut">
              <a:rPr lang="pt-PT" smtClean="0"/>
              <a:pPr/>
              <a:t>13/11/2018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42910" y="1142984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smtClean="0">
                <a:solidFill>
                  <a:srgbClr val="C00000"/>
                </a:solidFill>
                <a:latin typeface="Arial Rounded MT Bold" pitchFamily="34" charset="0"/>
              </a:rPr>
              <a:t>PROGRAMAÇÃO FUNCIONAL COM STREAMS</a:t>
            </a:r>
          </a:p>
          <a:p>
            <a:pPr algn="ctr"/>
            <a:endParaRPr lang="pt-PT" sz="800" smtClean="0">
              <a:latin typeface="Arial Rounded MT Bold" pitchFamily="34" charset="0"/>
            </a:endParaRPr>
          </a:p>
          <a:p>
            <a:pPr algn="ctr"/>
            <a:r>
              <a:rPr lang="pt-PT" sz="2400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LAMBDAS e STREAMS </a:t>
            </a:r>
            <a:endParaRPr lang="pt-PT" sz="2400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1" name="Imagem 10" descr="JAVA_D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8794" y="2285992"/>
            <a:ext cx="4929222" cy="363122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643042" y="6072206"/>
            <a:ext cx="578647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PARTE I – LAMBDAS e INTERFACES FUNCIONAIS</a:t>
            </a:r>
            <a:endParaRPr lang="pt-PT" b="1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14348" y="1142984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Expressões Lambda </a:t>
            </a: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em Java: Tipos</a:t>
            </a:r>
            <a:endParaRPr lang="pt-PT" sz="2000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00034" y="3000372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 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ideia de </a:t>
            </a:r>
            <a:r>
              <a:rPr lang="pt-PT" sz="1600" dirty="0" err="1" smtClean="0">
                <a:latin typeface="Calibri" pitchFamily="34" charset="0"/>
                <a:cs typeface="Calibri" pitchFamily="34" charset="0"/>
              </a:rPr>
              <a:t>Gotze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 foi incrível. Dado que existem já em Java muitas e muitas interfaces apenas com um só método (designadas </a:t>
            </a:r>
            <a:r>
              <a:rPr lang="pt-PT" sz="1600" b="1" dirty="0" smtClean="0">
                <a:latin typeface="Calibri" pitchFamily="34" charset="0"/>
                <a:cs typeface="Calibri" pitchFamily="34" charset="0"/>
              </a:rPr>
              <a:t>tipos SAM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, ou, </a:t>
            </a:r>
            <a:r>
              <a:rPr lang="pt-PT" sz="16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Single</a:t>
            </a:r>
            <a:r>
              <a:rPr lang="pt-PT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Abstract</a:t>
            </a:r>
            <a:r>
              <a:rPr lang="pt-PT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pt-PT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interfaces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) então todas as </a:t>
            </a:r>
            <a:r>
              <a:rPr lang="pt-PT" sz="1600" b="1" dirty="0" smtClean="0">
                <a:latin typeface="Calibri" pitchFamily="34" charset="0"/>
                <a:cs typeface="Calibri" pitchFamily="34" charset="0"/>
              </a:rPr>
              <a:t>lambdas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 são compatíveis com as SAM existentes, cf. </a:t>
            </a:r>
            <a:r>
              <a:rPr lang="pt-PT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Comparator&lt;T</a:t>
            </a:r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t-PT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, etc., e novas interfaces de 1 só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método abstracto que representam os diversos tipos de lambdas foram definidas  num </a:t>
            </a:r>
            <a:r>
              <a:rPr lang="pt-PT" sz="1600" b="1" dirty="0" err="1" smtClean="0">
                <a:latin typeface="Calibri" pitchFamily="34" charset="0"/>
                <a:cs typeface="Calibri" pitchFamily="34" charset="0"/>
              </a:rPr>
              <a:t>package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 novo designado </a:t>
            </a:r>
            <a:r>
              <a:rPr lang="pt-PT" sz="16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java.util.function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/>
            <a:endParaRPr lang="pt-PT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PT" sz="16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Todas 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estas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interfaces com um só método abstracto, 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passam a designar-se por </a:t>
            </a:r>
            <a:r>
              <a:rPr lang="pt-PT" sz="1600" b="1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Functional</a:t>
            </a:r>
            <a:r>
              <a:rPr lang="pt-PT" sz="16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Interfaces 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e são o tipo correcto das expressões lambda.</a:t>
            </a:r>
          </a:p>
          <a:p>
            <a:pPr algn="just"/>
            <a:endParaRPr lang="pt-PT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PT" sz="16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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Deste 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modo, todas as interfaces de 1 só método antigas passam a ser </a:t>
            </a:r>
            <a:r>
              <a:rPr lang="pt-PT" sz="16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Interfaces Funcionais</a:t>
            </a:r>
            <a:r>
              <a:rPr lang="pt-PT" sz="1600" dirty="0" smtClean="0">
                <a:latin typeface="Calibri" pitchFamily="34" charset="0"/>
                <a:cs typeface="Calibri" pitchFamily="34" charset="0"/>
              </a:rPr>
              <a:t> e as novas passam a estar disponíveis no novo </a:t>
            </a:r>
            <a:r>
              <a:rPr lang="pt-PT" sz="1600" err="1" smtClean="0">
                <a:latin typeface="Calibri" pitchFamily="34" charset="0"/>
                <a:cs typeface="Calibri" pitchFamily="34" charset="0"/>
              </a:rPr>
              <a:t>package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java.util.function;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As expressões lambda são a forma mais expedita de as implementar (mantendo-se as antigas formas de o fazer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</a:t>
            </a:r>
            <a:endParaRPr lang="pt-PT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pt-PT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PT" sz="16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  </a:t>
            </a:r>
            <a:r>
              <a:rPr lang="pt-PT" sz="1600" b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Lambdas </a:t>
            </a:r>
            <a:r>
              <a:rPr lang="pt-PT" sz="1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passam de imediato a ser compatíveis com passado e futuro. 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71440" y="1500174"/>
            <a:ext cx="8001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8080"/>
                </a:solidFill>
                <a:latin typeface="Arial Rounded MT Bold" pitchFamily="34" charset="0"/>
              </a:rPr>
              <a:t>Questões:</a:t>
            </a:r>
            <a:r>
              <a:rPr lang="pt-PT" sz="1600" smtClean="0">
                <a:solidFill>
                  <a:srgbClr val="FF3300"/>
                </a:solidFill>
                <a:latin typeface="Arial Rounded MT Bold" pitchFamily="34" charset="0"/>
              </a:rPr>
              <a:t> </a:t>
            </a:r>
          </a:p>
          <a:p>
            <a:endParaRPr lang="pt-PT" sz="1600" smtClean="0">
              <a:solidFill>
                <a:srgbClr val="FF3300"/>
              </a:solidFill>
              <a:latin typeface="Arial Rounded MT Bold" pitchFamily="34" charset="0"/>
            </a:endParaRPr>
          </a:p>
          <a:p>
            <a:r>
              <a:rPr lang="pt-PT" sz="1600" smtClean="0">
                <a:solidFill>
                  <a:srgbClr val="FF3300"/>
                </a:solidFill>
                <a:latin typeface="Arial Rounded MT Bold" pitchFamily="34" charset="0"/>
              </a:rPr>
              <a:t>Qual </a:t>
            </a:r>
            <a:r>
              <a:rPr lang="pt-PT" sz="1600" dirty="0" smtClean="0">
                <a:solidFill>
                  <a:srgbClr val="FF3300"/>
                </a:solidFill>
                <a:latin typeface="Arial Rounded MT Bold" pitchFamily="34" charset="0"/>
              </a:rPr>
              <a:t>o tipo estático (em tempo de compilação) de uma expressão lambda </a:t>
            </a:r>
            <a:r>
              <a:rPr lang="pt-PT" sz="1600" smtClean="0">
                <a:solidFill>
                  <a:srgbClr val="FF3300"/>
                </a:solidFill>
                <a:latin typeface="Arial Rounded MT Bold" pitchFamily="34" charset="0"/>
              </a:rPr>
              <a:t>? </a:t>
            </a:r>
          </a:p>
          <a:p>
            <a:r>
              <a:rPr lang="pt-PT" sz="1600" smtClean="0">
                <a:solidFill>
                  <a:srgbClr val="FF3300"/>
                </a:solidFill>
                <a:latin typeface="Arial Rounded MT Bold" pitchFamily="34" charset="0"/>
              </a:rPr>
              <a:t>Ou </a:t>
            </a:r>
            <a:r>
              <a:rPr lang="pt-PT" sz="1600" dirty="0" smtClean="0">
                <a:solidFill>
                  <a:srgbClr val="FF3300"/>
                </a:solidFill>
                <a:latin typeface="Arial Rounded MT Bold" pitchFamily="34" charset="0"/>
              </a:rPr>
              <a:t>seja, lambdas são compatíveis com quê </a:t>
            </a:r>
            <a:r>
              <a:rPr lang="pt-PT" sz="1600" smtClean="0">
                <a:solidFill>
                  <a:srgbClr val="FF3300"/>
                </a:solidFill>
                <a:latin typeface="Arial Rounded MT Bold" pitchFamily="34" charset="0"/>
              </a:rPr>
              <a:t>em Java 8 ?</a:t>
            </a:r>
          </a:p>
          <a:p>
            <a:r>
              <a:rPr lang="pt-PT" sz="1600" smtClean="0">
                <a:solidFill>
                  <a:srgbClr val="FF3300"/>
                </a:solidFill>
                <a:latin typeface="Arial Rounded MT Bold" pitchFamily="34" charset="0"/>
              </a:rPr>
              <a:t>Como e Onde podem ser então usadas 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85786" y="1071546"/>
            <a:ext cx="757242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Expressões Lambda </a:t>
            </a: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em Java </a:t>
            </a:r>
          </a:p>
          <a:p>
            <a:pPr algn="ctr"/>
            <a:r>
              <a:rPr lang="pt-PT" sz="2000" b="1" smtClean="0">
                <a:solidFill>
                  <a:srgbClr val="002060"/>
                </a:solidFill>
                <a:latin typeface="Arial Rounded MT Bold" pitchFamily="34" charset="0"/>
              </a:rPr>
              <a:t>Compatibilidade com as interfaces de Java7</a:t>
            </a:r>
            <a:endParaRPr lang="pt-PT" sz="2000" b="1" dirty="0" smtClean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00034" y="1857364"/>
            <a:ext cx="82868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Exemplos usando </a:t>
            </a:r>
            <a:r>
              <a:rPr lang="pt-PT" sz="1600" b="1" dirty="0" smtClean="0">
                <a:solidFill>
                  <a:schemeClr val="accent5">
                    <a:lumMod val="75000"/>
                  </a:schemeClr>
                </a:solidFill>
              </a:rPr>
              <a:t>lambdas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com interfaces SAM já existentes antes de Java 8:</a:t>
            </a:r>
            <a:endParaRPr lang="pt-PT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pt-PT" sz="10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pPr>
              <a:tabLst>
                <a:tab pos="358775" algn="l"/>
              </a:tabLst>
            </a:pPr>
            <a:r>
              <a:rPr lang="pt-PT" sz="1600" smtClean="0">
                <a:solidFill>
                  <a:srgbClr val="0070C0"/>
                </a:solidFill>
                <a:latin typeface="Calibri" pitchFamily="34" charset="0"/>
                <a:ea typeface="Dotum" pitchFamily="34" charset="-127"/>
              </a:rPr>
              <a:t>       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Comparator&lt;String&gt; scompDesc </a:t>
            </a:r>
            <a:r>
              <a:rPr lang="pt-PT" sz="1400" b="1" dirty="0" smtClean="0">
                <a:solidFill>
                  <a:srgbClr val="0070C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= (n1, n2)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-&gt; - n1.compareTo(n2);</a:t>
            </a:r>
            <a:endParaRPr lang="pt-PT" sz="1400" b="1" dirty="0" smtClean="0">
              <a:solidFill>
                <a:srgbClr val="0070C0"/>
              </a:solidFill>
              <a:latin typeface="Courier New" pitchFamily="49" charset="0"/>
              <a:ea typeface="Dotum" pitchFamily="34" charset="-127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  	FileFilter </a:t>
            </a:r>
            <a:r>
              <a:rPr lang="pt-PT" sz="1400" b="1" dirty="0" err="1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javaFiles</a:t>
            </a:r>
            <a:r>
              <a:rPr lang="pt-PT" sz="1400" b="1" dirty="0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 = (File f</a:t>
            </a: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) -&gt; f.getName</a:t>
            </a:r>
            <a:r>
              <a:rPr lang="pt-PT" sz="1400" b="1" dirty="0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().</a:t>
            </a:r>
            <a:r>
              <a:rPr lang="pt-PT" sz="1400" b="1" err="1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endsWith</a:t>
            </a: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(</a:t>
            </a:r>
            <a:r>
              <a:rPr lang="pt-PT" sz="1400" b="1" smtClean="0">
                <a:solidFill>
                  <a:srgbClr val="002060"/>
                </a:solidFill>
                <a:latin typeface="Calibri"/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.java</a:t>
            </a:r>
            <a:r>
              <a:rPr lang="pt-PT" sz="1400" b="1" smtClean="0">
                <a:solidFill>
                  <a:srgbClr val="002060"/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);</a:t>
            </a:r>
            <a:endParaRPr lang="pt-PT" sz="1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	Runnable </a:t>
            </a:r>
            <a:r>
              <a:rPr lang="pt-PT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r2 = () -&gt; </a:t>
            </a:r>
            <a:r>
              <a:rPr lang="pt-PT" sz="1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pt-PT" sz="1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pt-PT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pt-PT" sz="1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I´m</a:t>
            </a:r>
            <a:r>
              <a:rPr lang="pt-PT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running</a:t>
            </a:r>
            <a:r>
              <a:rPr lang="pt-PT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	r2.run();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//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List&lt;String&gt; pals = Arrays.asList(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ab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ea typeface="Dotum" pitchFamily="34" charset="-127"/>
                <a:cs typeface="Courier New" pitchFamily="49" charset="0"/>
              </a:rPr>
              <a:t>xyz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bcd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jkl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ea typeface="Dotum" pitchFamily="34" charset="-127"/>
                <a:cs typeface="Calibri"/>
              </a:rPr>
              <a:t>"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</a:tabLst>
            </a:pPr>
            <a:r>
              <a:rPr lang="fr-FR" sz="1400" smtClean="0"/>
              <a:t>	</a:t>
            </a: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smtClean="0"/>
              <a:t>  </a:t>
            </a:r>
            <a:r>
              <a:rPr lang="fr-FR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&lt;T&gt; void Collections.sort(List&lt;T&gt; list, </a:t>
            </a:r>
            <a:r>
              <a:rPr lang="fr-FR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Comparator&lt;? super T&gt; c</a:t>
            </a:r>
            <a:r>
              <a:rPr lang="fr-FR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4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Collections.sort(pals, scompDesc);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out.println(pals);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[xyz, jkl, bcd, ab]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PT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endParaRPr lang="pt-PT" sz="14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Conexão em ângulos rectos 18"/>
          <p:cNvCxnSpPr/>
          <p:nvPr/>
        </p:nvCxnSpPr>
        <p:spPr>
          <a:xfrm rot="10800000" flipV="1">
            <a:off x="3929058" y="3857628"/>
            <a:ext cx="3571900" cy="28575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SAM_INTERFAC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4429132"/>
            <a:ext cx="5000659" cy="2214578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214282" y="5214950"/>
            <a:ext cx="400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out.println(scomp.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compare("def","ads")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Conexão recta unidireccional 32"/>
          <p:cNvCxnSpPr/>
          <p:nvPr/>
        </p:nvCxnSpPr>
        <p:spPr>
          <a:xfrm flipV="1">
            <a:off x="2285985" y="5429264"/>
            <a:ext cx="2071701" cy="142876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00034" y="5715016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/>
              <a:t>Invocação directa do método da interface</a:t>
            </a:r>
            <a:endParaRPr lang="pt-PT" sz="12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522383" y="1071546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Novas Interfaces Funcionais:  </a:t>
            </a:r>
            <a:r>
              <a:rPr lang="pt-PT" sz="2000" b="1" dirty="0" err="1" smtClean="0">
                <a:solidFill>
                  <a:srgbClr val="002060"/>
                </a:solidFill>
                <a:latin typeface="Arial Rounded MT Bold" pitchFamily="34" charset="0"/>
              </a:rPr>
              <a:t>java.util.function</a:t>
            </a:r>
            <a:endParaRPr lang="pt-PT" sz="2000" b="1" dirty="0" smtClean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42910" y="1643050"/>
            <a:ext cx="8072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</a:t>
            </a:r>
            <a:r>
              <a:rPr lang="pt-PT" sz="1600" smtClean="0"/>
              <a:t>Todas </a:t>
            </a:r>
            <a:r>
              <a:rPr lang="pt-PT" sz="1600" dirty="0" smtClean="0"/>
              <a:t>as interfaces da biblioteca </a:t>
            </a:r>
            <a:r>
              <a:rPr lang="pt-PT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java.util.function</a:t>
            </a:r>
            <a:r>
              <a:rPr lang="pt-PT" sz="1600" dirty="0" smtClean="0"/>
              <a:t> são interfaces funcionais pelo que todas elas possuem a nova anotação </a:t>
            </a:r>
            <a:r>
              <a:rPr lang="pt-PT" sz="1600" err="1" smtClean="0">
                <a:solidFill>
                  <a:srgbClr val="FF0000"/>
                </a:solidFill>
              </a:rPr>
              <a:t>@</a:t>
            </a:r>
            <a:r>
              <a:rPr lang="pt-PT" sz="1600" smtClean="0">
                <a:solidFill>
                  <a:srgbClr val="FF0000"/>
                </a:solidFill>
              </a:rPr>
              <a:t>FunctionalInterface </a:t>
            </a:r>
            <a:r>
              <a:rPr lang="pt-PT" sz="1600" smtClean="0"/>
              <a:t>e são os tipos a respeitar pelas </a:t>
            </a:r>
            <a:r>
              <a:rPr lang="pt-PT" sz="1600" b="1" smtClean="0">
                <a:solidFill>
                  <a:srgbClr val="0070C0"/>
                </a:solidFill>
              </a:rPr>
              <a:t>expressões lambda </a:t>
            </a:r>
            <a:r>
              <a:rPr lang="pt-PT" sz="1600" smtClean="0"/>
              <a:t>ou</a:t>
            </a:r>
            <a:r>
              <a:rPr lang="pt-PT" sz="1600" b="1" smtClean="0">
                <a:solidFill>
                  <a:srgbClr val="0070C0"/>
                </a:solidFill>
              </a:rPr>
              <a:t> referências de métodos </a:t>
            </a:r>
            <a:r>
              <a:rPr lang="pt-PT" sz="1600" smtClean="0"/>
              <a:t>que as queiram implementar</a:t>
            </a:r>
            <a:r>
              <a:rPr lang="pt-PT" sz="1600" b="1" smtClean="0">
                <a:solidFill>
                  <a:srgbClr val="0070C0"/>
                </a:solidFill>
              </a:rPr>
              <a:t>;</a:t>
            </a:r>
            <a:endParaRPr lang="pt-PT" sz="1600" dirty="0" smtClean="0"/>
          </a:p>
          <a:p>
            <a:pPr algn="just"/>
            <a:endParaRPr lang="pt-PT" sz="1600" dirty="0" smtClean="0"/>
          </a:p>
          <a:p>
            <a:pPr algn="just"/>
            <a:r>
              <a:rPr lang="pt-PT" sz="1600" smtClean="0">
                <a:sym typeface="Wingdings"/>
              </a:rPr>
              <a:t> </a:t>
            </a:r>
            <a:r>
              <a:rPr lang="pt-PT" sz="1600" smtClean="0"/>
              <a:t>Sendo </a:t>
            </a:r>
            <a:r>
              <a:rPr lang="pt-PT" sz="1600" dirty="0" smtClean="0"/>
              <a:t>interfaces funcionais, para cada uma delas </a:t>
            </a:r>
            <a:r>
              <a:rPr lang="pt-PT" sz="1600" dirty="0" smtClean="0">
                <a:solidFill>
                  <a:srgbClr val="FF0000"/>
                </a:solidFill>
              </a:rPr>
              <a:t>há a necessidade de conhecer a assinatura do método abstracto a implementar </a:t>
            </a:r>
            <a:r>
              <a:rPr lang="pt-PT" sz="1600" dirty="0" smtClean="0"/>
              <a:t>sempre que as pretendermos utilizar de forma explícita, ou seja, sendo nós a realizar a </a:t>
            </a:r>
            <a:r>
              <a:rPr lang="pt-PT" sz="1600" smtClean="0"/>
              <a:t>sua implementação e posteriormente invocar esse método; </a:t>
            </a:r>
          </a:p>
          <a:p>
            <a:pPr algn="just"/>
            <a:endParaRPr lang="pt-PT" sz="1600" dirty="0" smtClean="0"/>
          </a:p>
          <a:p>
            <a:pPr algn="just">
              <a:buFont typeface="Wingdings"/>
              <a:buChar char="n"/>
            </a:pPr>
            <a:r>
              <a:rPr lang="pt-PT" sz="1600" smtClean="0"/>
              <a:t> Apresenta-se </a:t>
            </a:r>
            <a:r>
              <a:rPr lang="pt-PT" sz="1600" dirty="0" smtClean="0"/>
              <a:t>em seguida a lista completa de interfaces funcionais do </a:t>
            </a:r>
            <a:r>
              <a:rPr lang="pt-PT" sz="1600" i="1" dirty="0" err="1" smtClean="0"/>
              <a:t>package</a:t>
            </a:r>
            <a:r>
              <a:rPr lang="pt-PT" sz="1600" dirty="0" smtClean="0"/>
              <a:t> </a:t>
            </a:r>
            <a:r>
              <a:rPr lang="pt-PT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java.util.function</a:t>
            </a:r>
            <a:r>
              <a:rPr lang="pt-PT" sz="1600" dirty="0" smtClean="0"/>
              <a:t>, das quais apresentaremos exemplos de utilização das mais úteis e mais frequentemente requeridas </a:t>
            </a:r>
            <a:r>
              <a:rPr lang="pt-PT" sz="1600" smtClean="0"/>
              <a:t>ou usadas;</a:t>
            </a:r>
          </a:p>
          <a:p>
            <a:pPr algn="just"/>
            <a:endParaRPr lang="pt-PT" sz="1600" smtClean="0"/>
          </a:p>
          <a:p>
            <a:pPr algn="just">
              <a:buFont typeface="Wingdings"/>
              <a:buChar char="n"/>
            </a:pPr>
            <a:r>
              <a:rPr lang="pt-PT" sz="1600" smtClean="0"/>
              <a:t> Existem outras interfaces funcionais noutros packages, cf.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pt-PT" sz="1400" smtClean="0"/>
              <a:t>,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Collector</a:t>
            </a:r>
            <a:r>
              <a:rPr lang="pt-PT" sz="1400" smtClean="0"/>
              <a:t>,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Callable</a:t>
            </a:r>
            <a:r>
              <a:rPr lang="pt-PT" sz="1400" smtClean="0"/>
              <a:t>,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pt-PT" sz="1400" smtClean="0"/>
              <a:t>,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pt-PT" sz="1400" smtClean="0"/>
              <a:t>,  </a:t>
            </a:r>
            <a:r>
              <a:rPr lang="pt-PT" sz="1600" smtClean="0"/>
              <a:t>etc, e são facilmente identificadas pela anotação </a:t>
            </a:r>
            <a:r>
              <a:rPr lang="pt-PT" sz="1600" smtClean="0">
                <a:solidFill>
                  <a:srgbClr val="FF0000"/>
                </a:solidFill>
              </a:rPr>
              <a:t>@FunctionalInterface.</a:t>
            </a:r>
            <a:r>
              <a:rPr lang="pt-PT" sz="1600" smtClean="0"/>
              <a:t> </a:t>
            </a:r>
          </a:p>
          <a:p>
            <a:pPr algn="just">
              <a:buFont typeface="Wingdings"/>
              <a:buChar char="n"/>
            </a:pPr>
            <a:endParaRPr lang="pt-PT" sz="1600" smtClean="0"/>
          </a:p>
          <a:p>
            <a:pPr algn="just">
              <a:buFont typeface="Wingdings"/>
              <a:buChar char="n"/>
            </a:pPr>
            <a:r>
              <a:rPr lang="pt-PT" sz="1600" smtClean="0"/>
              <a:t> Todas existem para ser usadas em JDK e também pelo programador.</a:t>
            </a:r>
            <a:endParaRPr lang="pt-PT" sz="1600" dirty="0" smtClean="0"/>
          </a:p>
          <a:p>
            <a:endParaRPr lang="pt-PT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500034" y="5072074"/>
            <a:ext cx="8215369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285852" y="1142984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Novas Interfaces Funcionais :  </a:t>
            </a:r>
            <a:r>
              <a:rPr lang="pt-PT" sz="2000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java.util.function</a:t>
            </a:r>
            <a:endParaRPr lang="pt-PT" sz="2000" b="1" dirty="0" smtClean="0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0034" y="1643050"/>
            <a:ext cx="8429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n"/>
            </a:pPr>
            <a:r>
              <a:rPr lang="pt-PT" smtClean="0">
                <a:sym typeface="Wingdings"/>
              </a:rPr>
              <a:t> </a:t>
            </a:r>
            <a:r>
              <a:rPr lang="pt-PT" sz="1600" smtClean="0">
                <a:sym typeface="Wingdings"/>
              </a:rPr>
              <a:t>As interfaces 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java.util.function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pt-PT" sz="1600" smtClean="0">
                <a:cs typeface="Courier New" pitchFamily="49" charset="0"/>
              </a:rPr>
              <a:t>foram particularmente desenvolvidas em conjunto com o desenvolvimento dos métodos associados às 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</a:rPr>
              <a:t>Streams</a:t>
            </a:r>
            <a:r>
              <a:rPr lang="pt-PT" sz="1600" smtClean="0"/>
              <a:t>; A maioria dos métodos sobre </a:t>
            </a:r>
            <a:r>
              <a:rPr lang="pt-PT" sz="1600" b="1" smtClean="0">
                <a:solidFill>
                  <a:srgbClr val="0070C0"/>
                </a:solidFill>
              </a:rPr>
              <a:t>Streams</a:t>
            </a:r>
            <a:r>
              <a:rPr lang="pt-PT" sz="1600" smtClean="0"/>
              <a:t> </a:t>
            </a:r>
            <a:r>
              <a:rPr lang="pt-PT" sz="1600" b="1" smtClean="0">
                <a:solidFill>
                  <a:srgbClr val="C00000"/>
                </a:solidFill>
              </a:rPr>
              <a:t>tem como parâmetros formais interfaces funcionais</a:t>
            </a:r>
            <a:r>
              <a:rPr lang="pt-PT" sz="1600" smtClean="0"/>
              <a:t>, pelo que, desta forma </a:t>
            </a:r>
            <a:r>
              <a:rPr lang="pt-PT" sz="1600" b="1" smtClean="0">
                <a:solidFill>
                  <a:srgbClr val="C00000"/>
                </a:solidFill>
              </a:rPr>
              <a:t>podemos passar-lhes como parâmetro </a:t>
            </a:r>
            <a:r>
              <a:rPr lang="pt-PT" sz="1600" b="1" smtClean="0">
                <a:solidFill>
                  <a:srgbClr val="C00000"/>
                </a:solidFill>
              </a:rPr>
              <a:t>expressões </a:t>
            </a:r>
            <a:r>
              <a:rPr lang="pt-PT" sz="1600" b="1" smtClean="0">
                <a:solidFill>
                  <a:srgbClr val="C00000"/>
                </a:solidFill>
              </a:rPr>
              <a:t>lambda</a:t>
            </a:r>
            <a:r>
              <a:rPr lang="pt-PT" sz="1600" smtClean="0"/>
              <a:t> que satisfaçam os tipos dos parâmetros; </a:t>
            </a:r>
          </a:p>
          <a:p>
            <a:endParaRPr lang="pt-PT" sz="1600" smtClean="0"/>
          </a:p>
          <a:p>
            <a:pPr algn="just">
              <a:buFont typeface="Wingdings"/>
              <a:buChar char="n"/>
            </a:pPr>
            <a:r>
              <a:rPr lang="pt-PT" sz="1600" smtClean="0"/>
              <a:t> A compreensão deste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mecanismo que compatibiliza as duas novas construções de Java 8</a:t>
            </a:r>
            <a:r>
              <a:rPr lang="pt-PT" sz="1600" smtClean="0"/>
              <a:t>, tornará extremamente simples e clara a metodologia de programação com </a:t>
            </a:r>
            <a:r>
              <a:rPr lang="pt-PT" sz="1600" b="1" smtClean="0">
                <a:solidFill>
                  <a:srgbClr val="0070C0"/>
                </a:solidFill>
              </a:rPr>
              <a:t>Streams</a:t>
            </a:r>
            <a:r>
              <a:rPr lang="pt-PT" sz="1600" smtClean="0"/>
              <a:t>.</a:t>
            </a:r>
          </a:p>
          <a:p>
            <a:endParaRPr lang="pt-PT"/>
          </a:p>
        </p:txBody>
      </p:sp>
      <p:pic>
        <p:nvPicPr>
          <p:cNvPr id="19" name="Imagem 18" descr="JAVA8_PIPELIN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3714752"/>
            <a:ext cx="7500990" cy="1009650"/>
          </a:xfrm>
          <a:prstGeom prst="rect">
            <a:avLst/>
          </a:prstGeom>
        </p:spPr>
      </p:pic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42910" y="4929198"/>
          <a:ext cx="728667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1702"/>
                <a:gridCol w="5214974"/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600" smtClean="0">
                          <a:solidFill>
                            <a:srgbClr val="002060"/>
                          </a:solidFill>
                        </a:rPr>
                        <a:t>Operação/Método</a:t>
                      </a:r>
                      <a:endParaRPr lang="pt-PT" sz="16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>
                          <a:solidFill>
                            <a:srgbClr val="002060"/>
                          </a:solidFill>
                        </a:rPr>
                        <a:t>Exemplos</a:t>
                      </a:r>
                      <a:endParaRPr lang="pt-PT" sz="16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filter(Predicate&lt;T&gt;)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>
                          <a:latin typeface="Courier New" pitchFamily="49" charset="0"/>
                          <a:cs typeface="Courier New" pitchFamily="49" charset="0"/>
                        </a:rPr>
                        <a:t>filter(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pt-PT" sz="12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-&gt; e &gt;= 10</a:t>
                      </a:r>
                      <a:r>
                        <a:rPr lang="pt-PT" sz="1200" baseline="0" smtClean="0">
                          <a:latin typeface="Courier New" pitchFamily="49" charset="0"/>
                          <a:cs typeface="Courier New" pitchFamily="49" charset="0"/>
                        </a:rPr>
                        <a:t>); filter(</a:t>
                      </a:r>
                      <a:r>
                        <a:rPr lang="pt-PT" sz="12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 -&gt;</a:t>
                      </a:r>
                      <a:r>
                        <a:rPr lang="pt-PT" sz="1200" baseline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pt-PT" sz="12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al.getMedia()</a:t>
                      </a:r>
                      <a:r>
                        <a:rPr lang="pt-PT" sz="1200" baseline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pt-PT" sz="12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map(Function&lt;T,R&gt;)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smtClean="0">
                          <a:latin typeface="Courier New" pitchFamily="49" charset="0"/>
                          <a:cs typeface="Courier New" pitchFamily="49" charset="0"/>
                        </a:rPr>
                        <a:t>map(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pt-PT" sz="12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-&gt; e * 0.15</a:t>
                      </a:r>
                      <a:r>
                        <a:rPr lang="pt-PT" sz="1200" b="0" smtClean="0">
                          <a:latin typeface="Courier New" pitchFamily="49" charset="0"/>
                          <a:cs typeface="Courier New" pitchFamily="49" charset="0"/>
                        </a:rPr>
                        <a:t>); map(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Aluno::toString()</a:t>
                      </a:r>
                      <a:r>
                        <a:rPr lang="pt-PT" sz="1200" b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forEach(Consumer&lt;T&gt;)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>
                          <a:latin typeface="Courier New" pitchFamily="49" charset="0"/>
                          <a:cs typeface="Courier New" pitchFamily="49" charset="0"/>
                        </a:rPr>
                        <a:t>forEach(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System.out::println</a:t>
                      </a:r>
                      <a:r>
                        <a:rPr lang="pt-PT" sz="1200" smtClean="0">
                          <a:latin typeface="Courier New" pitchFamily="49" charset="0"/>
                          <a:cs typeface="Courier New" pitchFamily="49" charset="0"/>
                        </a:rPr>
                        <a:t>); forEach(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Window::draw</a:t>
                      </a:r>
                      <a:r>
                        <a:rPr lang="pt-PT" sz="120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pt-PT" sz="12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71472" y="1071546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Novas Interfaces Funcionais :  </a:t>
            </a:r>
            <a:r>
              <a:rPr lang="pt-PT" sz="2000" b="1" smtClean="0">
                <a:latin typeface="Arial Rounded MT Bold" pitchFamily="34" charset="0"/>
              </a:rPr>
              <a:t>Categorias</a:t>
            </a:r>
            <a:endParaRPr lang="pt-PT" sz="2000" b="1" dirty="0" smtClean="0">
              <a:latin typeface="Arial Rounded MT Bold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71472" y="2571744"/>
          <a:ext cx="7929618" cy="33242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8772"/>
                <a:gridCol w="2691756"/>
                <a:gridCol w="39290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Categoria</a:t>
                      </a:r>
                      <a:endParaRPr lang="pt-PT" sz="16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Método</a:t>
                      </a:r>
                      <a:endParaRPr lang="pt-PT" sz="16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Especializações</a:t>
                      </a:r>
                      <a:endParaRPr lang="pt-PT" sz="16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Function&lt;T, R&gt;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Aceita um T e produz um R</a:t>
                      </a:r>
                      <a:r>
                        <a:rPr lang="pt-PT" sz="1000" baseline="0" smtClean="0"/>
                        <a:t> cf. f(T) = R;</a:t>
                      </a:r>
                    </a:p>
                    <a:p>
                      <a:r>
                        <a:rPr lang="pt-PT" sz="1000" baseline="0" smtClean="0"/>
                        <a:t> </a:t>
                      </a:r>
                      <a:r>
                        <a:rPr lang="pt-PT" sz="1000" b="1" baseline="0" smtClean="0">
                          <a:solidFill>
                            <a:srgbClr val="C00000"/>
                          </a:solidFill>
                        </a:rPr>
                        <a:t>R apply(T t);</a:t>
                      </a:r>
                      <a:endParaRPr lang="pt-PT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IntToLongFunction;</a:t>
                      </a:r>
                      <a:r>
                        <a:rPr lang="pt-PT" sz="1000" baseline="0" smtClean="0"/>
                        <a:t> </a:t>
                      </a:r>
                      <a:r>
                        <a:rPr lang="pt-PT" sz="1000" smtClean="0"/>
                        <a:t>IntToDoubleFunction;</a:t>
                      </a:r>
                      <a:r>
                        <a:rPr lang="pt-PT" sz="1000" baseline="0" smtClean="0"/>
                        <a:t> </a:t>
                      </a:r>
                      <a:r>
                        <a:rPr lang="pt-PT" sz="1000" smtClean="0"/>
                        <a:t>DoubleToIntFunction;</a:t>
                      </a:r>
                    </a:p>
                    <a:p>
                      <a:r>
                        <a:rPr lang="pt-PT" sz="1000" smtClean="0"/>
                        <a:t>DoubleToLongFunction; LongToDoubleFunction; LongToIntFunction;</a:t>
                      </a:r>
                    </a:p>
                    <a:p>
                      <a:r>
                        <a:rPr lang="pt-PT" sz="1000" smtClean="0"/>
                        <a:t>LongFunction&lt;R&gt;; DoubleFunction&lt;R&gt;; IntFunction&lt;R&gt; </a:t>
                      </a:r>
                    </a:p>
                    <a:p>
                      <a:r>
                        <a:rPr lang="pt-PT" sz="1000" smtClean="0"/>
                        <a:t>ToDoubleFunction&lt;T&gt;; ToIntFunction&lt;T&gt;; ToLongFunction&lt;T&gt;</a:t>
                      </a:r>
                    </a:p>
                    <a:p>
                      <a:r>
                        <a:rPr lang="pt-PT" sz="1000" b="1" smtClean="0">
                          <a:solidFill>
                            <a:srgbClr val="C00000"/>
                          </a:solidFill>
                        </a:rPr>
                        <a:t>BiFunction&lt;T,U,R&gt;*</a:t>
                      </a:r>
                      <a:r>
                        <a:rPr lang="pt-PT" sz="1000" smtClean="0"/>
                        <a:t>; ToDoubleBiFunction&lt;T,U&gt;; ToIntBiFunction&lt;T,U&gt;;</a:t>
                      </a:r>
                    </a:p>
                    <a:p>
                      <a:r>
                        <a:rPr lang="pt-PT" sz="1000" smtClean="0"/>
                        <a:t>ToLongBiFunction&lt;T,U&gt;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Predicate&lt;T&gt;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Predicado;</a:t>
                      </a:r>
                      <a:r>
                        <a:rPr lang="pt-PT" sz="1000" baseline="0" smtClean="0"/>
                        <a:t> Aceita um T e devolve boolean</a:t>
                      </a:r>
                      <a:r>
                        <a:rPr lang="pt-PT" sz="1000" smtClean="0"/>
                        <a:t>;</a:t>
                      </a:r>
                    </a:p>
                    <a:p>
                      <a:r>
                        <a:rPr lang="pt-PT" sz="1000" b="1" smtClean="0">
                          <a:solidFill>
                            <a:srgbClr val="C00000"/>
                          </a:solidFill>
                        </a:rPr>
                        <a:t>boolean test(T t);</a:t>
                      </a:r>
                      <a:endParaRPr lang="pt-PT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IntPredicate; LongPredicate; DoublePredicate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smtClean="0"/>
                        <a:t>BiPredicate&lt;T,U&gt;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Supplier&lt;T&gt;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Fornece um T;</a:t>
                      </a:r>
                    </a:p>
                    <a:p>
                      <a:r>
                        <a:rPr lang="pt-PT" sz="1000" b="1" smtClean="0">
                          <a:solidFill>
                            <a:srgbClr val="C00000"/>
                          </a:solidFill>
                        </a:rPr>
                        <a:t>T get();</a:t>
                      </a:r>
                      <a:endParaRPr lang="pt-PT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IntSupplier; BooleanSupplier; DoubleSupplier; LongSupplier</a:t>
                      </a:r>
                      <a:endParaRPr lang="pt-PT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Consumer&lt;T&gt;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Aceita um T, opera sobre ele e não dá resultado;</a:t>
                      </a:r>
                    </a:p>
                    <a:p>
                      <a:r>
                        <a:rPr lang="pt-PT" sz="1000" b="1" smtClean="0">
                          <a:solidFill>
                            <a:srgbClr val="C00000"/>
                          </a:solidFill>
                        </a:rPr>
                        <a:t>void accept(T</a:t>
                      </a:r>
                      <a:r>
                        <a:rPr lang="pt-PT" sz="1000" b="1" baseline="0" smtClean="0">
                          <a:solidFill>
                            <a:srgbClr val="C00000"/>
                          </a:solidFill>
                        </a:rPr>
                        <a:t> t</a:t>
                      </a:r>
                      <a:r>
                        <a:rPr lang="pt-PT" sz="1000" b="1" smtClean="0">
                          <a:solidFill>
                            <a:srgbClr val="C00000"/>
                          </a:solidFill>
                        </a:rPr>
                        <a:t>) </a:t>
                      </a:r>
                      <a:endParaRPr lang="pt-PT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IntConsumer;</a:t>
                      </a:r>
                      <a:r>
                        <a:rPr lang="pt-PT" sz="1000" baseline="0" smtClean="0"/>
                        <a:t> L</a:t>
                      </a:r>
                      <a:r>
                        <a:rPr lang="pt-PT" sz="1000" smtClean="0"/>
                        <a:t>ongConsumer; DoubleConsumer</a:t>
                      </a:r>
                    </a:p>
                    <a:p>
                      <a:r>
                        <a:rPr lang="pt-PT" sz="1000" smtClean="0"/>
                        <a:t>BiConsumer&lt;T,U&gt;</a:t>
                      </a:r>
                    </a:p>
                    <a:p>
                      <a:r>
                        <a:rPr lang="pt-PT" sz="1000" smtClean="0"/>
                        <a:t>ObjIntConsumer&lt;T&gt;; ObjDoubleConsumer&lt;T&gt;; ObjLongConsumer&lt;T&gt; </a:t>
                      </a:r>
                      <a:endParaRPr lang="pt-PT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00" b="1" smtClean="0">
                          <a:solidFill>
                            <a:srgbClr val="0070C0"/>
                          </a:solidFill>
                        </a:rPr>
                        <a:t>UnaryOperator&lt;T&gt;</a:t>
                      </a:r>
                      <a:endParaRPr lang="pt-PT" sz="1000" b="1" smtClean="0">
                        <a:solidFill>
                          <a:srgbClr val="0070C0"/>
                        </a:solidFill>
                        <a:sym typeface="Wingdings"/>
                      </a:endParaRPr>
                    </a:p>
                    <a:p>
                      <a:endParaRPr lang="pt-PT" sz="1000" b="1" smtClean="0">
                        <a:solidFill>
                          <a:srgbClr val="002060"/>
                        </a:solidFill>
                        <a:sym typeface="Wingdings"/>
                      </a:endParaRPr>
                    </a:p>
                    <a:p>
                      <a:endParaRPr lang="pt-PT" sz="1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É uma Function&lt;T, T&gt;; Aceita </a:t>
                      </a:r>
                      <a:r>
                        <a:rPr lang="pt-PT" sz="1000" baseline="0" smtClean="0"/>
                        <a:t>T e produz um T;</a:t>
                      </a:r>
                    </a:p>
                    <a:p>
                      <a:r>
                        <a:rPr lang="pt-PT" sz="1000" b="1" baseline="0" smtClean="0">
                          <a:solidFill>
                            <a:srgbClr val="C00000"/>
                          </a:solidFill>
                        </a:rPr>
                        <a:t>T apply(T t);</a:t>
                      </a:r>
                      <a:endParaRPr lang="pt-PT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smtClean="0"/>
                        <a:t>IntUnaryOperator; DoubleUnaryOperator; LongUnaryOperator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smtClean="0"/>
                        <a:t>BinaryOperator&lt;T&gt; </a:t>
                      </a:r>
                      <a:r>
                        <a:rPr lang="pt-PT" sz="1000" smtClean="0">
                          <a:sym typeface="Symbol"/>
                        </a:rPr>
                        <a:t> BiFunction&lt;T,T,T&gt;</a:t>
                      </a:r>
                      <a:endParaRPr lang="pt-PT" sz="10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smtClean="0"/>
                        <a:t>IntBinaryOperator;</a:t>
                      </a:r>
                      <a:r>
                        <a:rPr lang="pt-PT" sz="1000" baseline="0" smtClean="0"/>
                        <a:t> </a:t>
                      </a:r>
                      <a:r>
                        <a:rPr lang="pt-PT" sz="1000" smtClean="0"/>
                        <a:t>LongBinaryOperator; DoubleBinaryOperator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0034" y="1571612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Tudo se torna bastante mais simples se compreendermos que as </a:t>
            </a:r>
            <a:r>
              <a:rPr lang="pt-PT" sz="1600" b="1" smtClean="0">
                <a:solidFill>
                  <a:srgbClr val="FF0000"/>
                </a:solidFill>
                <a:sym typeface="Wingdings"/>
              </a:rPr>
              <a:t>43</a:t>
            </a:r>
            <a:r>
              <a:rPr lang="pt-PT" sz="1600" b="1" smtClean="0">
                <a:sym typeface="Wingdings"/>
              </a:rPr>
              <a:t> interfaces funcionais </a:t>
            </a:r>
            <a:r>
              <a:rPr lang="pt-PT" sz="1600" smtClean="0">
                <a:sym typeface="Wingdings"/>
              </a:rPr>
              <a:t>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java.util.function </a:t>
            </a:r>
            <a:r>
              <a:rPr lang="pt-PT" sz="1600" smtClean="0">
                <a:sym typeface="Wingdings"/>
              </a:rPr>
              <a:t>podem ser divididas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em 4 categorias principais</a:t>
            </a:r>
            <a:r>
              <a:rPr lang="pt-PT" sz="1600" smtClean="0">
                <a:sym typeface="Wingdings"/>
              </a:rPr>
              <a:t> das quais todas as outras são apenas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especializações</a:t>
            </a:r>
            <a:r>
              <a:rPr lang="pt-PT" sz="1600" smtClean="0">
                <a:sym typeface="Wingdings"/>
              </a:rPr>
              <a:t> ou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particularizações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pt-PT" sz="1600" smtClean="0">
                <a:sym typeface="Wingdings"/>
              </a:rPr>
              <a:t>(em geral via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extends</a:t>
            </a:r>
            <a:r>
              <a:rPr lang="pt-PT" sz="1600" smtClean="0">
                <a:sym typeface="Wingdings"/>
              </a:rPr>
              <a:t>).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71472" y="6143644"/>
            <a:ext cx="792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</a:rPr>
              <a:t>*</a:t>
            </a:r>
            <a:r>
              <a:rPr lang="pt-PT" sz="1400" smtClean="0"/>
              <a:t> </a:t>
            </a:r>
            <a:r>
              <a:rPr lang="pt-PT" sz="1200" b="1" smtClean="0">
                <a:solidFill>
                  <a:srgbClr val="C00000"/>
                </a:solidFill>
              </a:rPr>
              <a:t>BiFunction&lt;T,U,R&gt; </a:t>
            </a:r>
            <a:r>
              <a:rPr lang="pt-PT" sz="1200" b="1" smtClean="0">
                <a:sym typeface="Symbol"/>
              </a:rPr>
              <a:t></a:t>
            </a:r>
            <a:r>
              <a:rPr lang="pt-PT" sz="1200" b="1" smtClean="0">
                <a:solidFill>
                  <a:srgbClr val="C00000"/>
                </a:solidFill>
                <a:sym typeface="Symbol"/>
              </a:rPr>
              <a:t> f(T,U) = R</a:t>
            </a:r>
            <a:r>
              <a:rPr lang="pt-PT" sz="1200" b="1" smtClean="0">
                <a:sym typeface="Symbol"/>
              </a:rPr>
              <a:t>;</a:t>
            </a:r>
            <a:r>
              <a:rPr lang="pt-PT" sz="1200" b="1" smtClean="0">
                <a:solidFill>
                  <a:srgbClr val="C00000"/>
                </a:solidFill>
                <a:sym typeface="Symbol"/>
              </a:rPr>
              <a:t> </a:t>
            </a:r>
            <a:r>
              <a:rPr lang="pt-PT" sz="1200" smtClean="0">
                <a:sym typeface="Symbol"/>
              </a:rPr>
              <a:t>O maior número de parâmetros de entrada de uma função é 2 !</a:t>
            </a:r>
            <a:r>
              <a:rPr lang="pt-PT" sz="1200" smtClean="0"/>
              <a:t> </a:t>
            </a:r>
            <a:endParaRPr lang="pt-PT" sz="12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28662" y="1071546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smtClean="0">
                <a:latin typeface="Arial Rounded MT Bold" pitchFamily="34" charset="0"/>
              </a:rPr>
              <a:t>As  Grandes categorias de Interfaces Funcionais</a:t>
            </a:r>
            <a:endParaRPr lang="pt-PT" sz="2000" b="1" dirty="0" smtClean="0"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0034" y="1500174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Vamos estudar com mais profundidade as 4 principais interfaces funcionais, tanto mais que,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para além dos seus métodos abstractos </a:t>
            </a:r>
            <a:r>
              <a:rPr lang="pt-PT" sz="1600" smtClean="0">
                <a:sym typeface="Wingdings"/>
              </a:rPr>
              <a:t>elas definem mais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alguns métodos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default </a:t>
            </a:r>
            <a:r>
              <a:rPr lang="pt-PT" sz="1600" smtClean="0">
                <a:sym typeface="Wingdings"/>
              </a:rPr>
              <a:t>que nos poderão ser muito úteis.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Por herança as respectivas especializações também os possuem</a:t>
            </a:r>
            <a:r>
              <a:rPr lang="pt-PT" sz="1600" smtClean="0">
                <a:sym typeface="Wingdings"/>
              </a:rPr>
              <a:t>.</a:t>
            </a:r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571472" y="2428868"/>
            <a:ext cx="8358246" cy="2185214"/>
          </a:xfrm>
          <a:prstGeom prst="rect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pt-PT" sz="800" b="1" smtClean="0">
              <a:latin typeface="Arial Rounded MT Bold" pitchFamily="34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C00000"/>
                </a:solidFill>
                <a:latin typeface="Arial Rounded MT Bold" pitchFamily="34" charset="0"/>
                <a:cs typeface="Courier New" pitchFamily="49" charset="0"/>
              </a:rPr>
              <a:t>Function&lt;T,R&gt;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solidFill>
                  <a:srgbClr val="00B0F0"/>
                </a:solidFill>
                <a:latin typeface="Arial Rounded MT Bold" pitchFamily="34" charset="0"/>
                <a:cs typeface="Courier New" pitchFamily="49" charset="0"/>
              </a:rPr>
              <a:t>tipo de uma </a:t>
            </a:r>
            <a:r>
              <a:rPr lang="pt-PT" sz="1400" b="1" smtClean="0">
                <a:solidFill>
                  <a:srgbClr val="00B0F0"/>
                </a:solidFill>
                <a:latin typeface="Arial Rounded MT Bold" pitchFamily="34" charset="0"/>
              </a:rPr>
              <a:t>função </a:t>
            </a:r>
            <a:r>
              <a:rPr lang="pt-PT" sz="1400" b="1" dirty="0" smtClean="0">
                <a:solidFill>
                  <a:srgbClr val="00B0F0"/>
                </a:solidFill>
                <a:latin typeface="Arial Rounded MT Bold" pitchFamily="34" charset="0"/>
              </a:rPr>
              <a:t>que transforma um T num R</a:t>
            </a:r>
          </a:p>
          <a:p>
            <a:endParaRPr lang="pt-PT" sz="1400" dirty="0" smtClean="0"/>
          </a:p>
          <a:p>
            <a:pPr algn="just"/>
            <a:r>
              <a:rPr lang="pt-PT" sz="1400" smtClean="0">
                <a:sym typeface="Symbol"/>
              </a:rPr>
              <a:t> </a:t>
            </a:r>
            <a:r>
              <a:rPr lang="pt-PT" sz="1400" smtClean="0"/>
              <a:t>A </a:t>
            </a:r>
            <a:r>
              <a:rPr lang="pt-PT" sz="1400" dirty="0" smtClean="0"/>
              <a:t>primeira e mais natural destas interfaces é a interface </a:t>
            </a:r>
            <a:r>
              <a:rPr lang="pt-PT" sz="1400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Function&lt;T</a:t>
            </a:r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, R&gt;</a:t>
            </a:r>
            <a:r>
              <a:rPr lang="pt-PT" sz="1400" dirty="0" smtClean="0">
                <a:solidFill>
                  <a:srgbClr val="00CC99"/>
                </a:solidFill>
                <a:latin typeface="Arial Rounded MT Bold" pitchFamily="34" charset="0"/>
              </a:rPr>
              <a:t> </a:t>
            </a:r>
            <a:r>
              <a:rPr lang="pt-PT" sz="1400" dirty="0" smtClean="0"/>
              <a:t>que representa uma função (</a:t>
            </a:r>
            <a:r>
              <a:rPr lang="pt-PT" sz="1400" smtClean="0"/>
              <a:t>ou um método) que </a:t>
            </a:r>
            <a:r>
              <a:rPr lang="pt-PT" sz="1400" dirty="0" smtClean="0"/>
              <a:t>recebe um parâmetro T e produz um resultado do </a:t>
            </a:r>
            <a:r>
              <a:rPr lang="pt-PT" sz="1400" smtClean="0"/>
              <a:t>tipo R usando o método </a:t>
            </a:r>
            <a:r>
              <a:rPr lang="pt-PT" sz="1400" b="1" smtClean="0">
                <a:solidFill>
                  <a:srgbClr val="002060"/>
                </a:solidFill>
              </a:rPr>
              <a:t>apply(T t)</a:t>
            </a:r>
            <a:r>
              <a:rPr lang="pt-PT" sz="1400" smtClean="0"/>
              <a:t>;</a:t>
            </a:r>
            <a:endParaRPr lang="pt-PT" sz="1400" dirty="0" smtClean="0"/>
          </a:p>
          <a:p>
            <a:endParaRPr lang="pt-PT" sz="1000" dirty="0" smtClean="0"/>
          </a:p>
          <a:p>
            <a:r>
              <a:rPr lang="pt-PT" sz="1400" dirty="0" smtClean="0"/>
              <a:t>  </a:t>
            </a:r>
            <a:r>
              <a:rPr lang="pt-PT" sz="12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Function&lt;Integer</a:t>
            </a:r>
            <a:r>
              <a:rPr lang="pt-PT" sz="12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intToStrUp1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 Integer.toString(i+1);</a:t>
            </a:r>
            <a:endParaRPr lang="pt-PT" sz="12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Function&lt;String, Character&gt;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lastChar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-&gt; s.charAt(s.length(-1));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Function&lt;String, Integer&gt; 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intCode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-&gt; Integer.decode(s);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Function&lt;String, String&gt;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prefixaStr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-&gt; </a:t>
            </a:r>
            <a:r>
              <a:rPr lang="pt-PT" sz="1200" b="1" smtClean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ISBN: </a:t>
            </a:r>
            <a:r>
              <a:rPr lang="pt-PT" sz="1200" b="1" smtClean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s; 	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Function&lt;Ponto2D, Double&gt;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pointToX</a:t>
            </a:r>
            <a:r>
              <a:rPr lang="pt-PT" sz="1200" b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Ponto2D::getX;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1472" y="4857760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out.println(intToStrUp1.apply(100));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out.println(lastChar.apply("9998766-Z"));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out.println(intCode.apply("#FF"));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out.println(prefixaStr.apply("9998766-Z"));</a:t>
            </a:r>
          </a:p>
          <a:p>
            <a:r>
              <a:rPr lang="pl-PL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pl-PL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  <a:p>
            <a:r>
              <a:rPr lang="pl-PL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255</a:t>
            </a:r>
          </a:p>
          <a:p>
            <a:r>
              <a:rPr lang="pl-PL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ISBN: 9998766-Z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Function&lt;T,R&gt;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14348" y="2285992"/>
          <a:ext cx="8143932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4814"/>
                <a:gridCol w="3709118"/>
              </a:tblGrid>
              <a:tr h="227964"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Function&lt;T,R&gt;: métodos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Uso e Significado</a:t>
                      </a:r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pt-PT" sz="1400" b="1" smtClean="0"/>
                        <a:t> apply(T t);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Function&lt;T,</a:t>
                      </a:r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V&gt;</a:t>
                      </a:r>
                      <a:r>
                        <a:rPr lang="pt-PT" sz="1400" b="1" baseline="0" smtClean="0"/>
                        <a:t>  </a:t>
                      </a:r>
                      <a:r>
                        <a:rPr lang="pt-PT" sz="1400" b="1" smtClean="0"/>
                        <a:t>andThen(Function&lt;U,V&gt; </a:t>
                      </a:r>
                      <a:r>
                        <a:rPr lang="pt-PT" sz="1400" b="1" baseline="0" smtClean="0"/>
                        <a:t> depois</a:t>
                      </a:r>
                      <a:r>
                        <a:rPr lang="pt-PT" sz="1400" b="1" smtClean="0"/>
                        <a:t>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mtClean="0"/>
                        <a:t>fr</a:t>
                      </a:r>
                      <a:r>
                        <a:rPr lang="pt-PT" sz="1600" baseline="0" smtClean="0"/>
                        <a:t> </a:t>
                      </a:r>
                      <a:r>
                        <a:rPr lang="pt-PT" sz="1600" smtClean="0"/>
                        <a:t>= g</a:t>
                      </a:r>
                      <a:r>
                        <a:rPr lang="pt-PT" sz="1600" baseline="0" smtClean="0"/>
                        <a:t>.</a:t>
                      </a:r>
                      <a:r>
                        <a:rPr lang="pt-PT" sz="1600" smtClean="0"/>
                        <a:t>andThen(f); cf. </a:t>
                      </a:r>
                      <a:r>
                        <a:rPr lang="pt-PT" sz="1600" b="1" smtClean="0">
                          <a:solidFill>
                            <a:srgbClr val="0070C0"/>
                          </a:solidFill>
                        </a:rPr>
                        <a:t>(fog)(x) = f(g(x))</a:t>
                      </a:r>
                    </a:p>
                    <a:p>
                      <a:endParaRPr lang="pt-PT" sz="16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Function&lt;T,</a:t>
                      </a:r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V&gt;</a:t>
                      </a:r>
                      <a:r>
                        <a:rPr lang="pt-PT" sz="1400" b="1" baseline="0" smtClean="0"/>
                        <a:t>  compose</a:t>
                      </a:r>
                      <a:r>
                        <a:rPr lang="pt-PT" sz="1400" b="1" smtClean="0"/>
                        <a:t>(Function&lt;T,U&gt; </a:t>
                      </a:r>
                      <a:r>
                        <a:rPr lang="pt-PT" sz="1400" b="1" baseline="0" smtClean="0"/>
                        <a:t> antes</a:t>
                      </a:r>
                      <a:r>
                        <a:rPr lang="pt-PT" sz="1400" b="1" smtClean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mtClean="0"/>
                        <a:t>fr = g.compose(f); cf. </a:t>
                      </a:r>
                      <a:r>
                        <a:rPr lang="pt-PT" sz="1600" b="1" smtClean="0">
                          <a:solidFill>
                            <a:srgbClr val="0070C0"/>
                          </a:solidFill>
                        </a:rPr>
                        <a:t>(gof)(x) = g(f(x))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Function&lt;T,T&gt;</a:t>
                      </a:r>
                      <a:r>
                        <a:rPr lang="pt-PT" sz="1400" b="1" smtClean="0"/>
                        <a:t>  identity()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mtClean="0">
                          <a:solidFill>
                            <a:srgbClr val="C00000"/>
                          </a:solidFill>
                        </a:rPr>
                        <a:t>Function.identity();  (cf. Lambda </a:t>
                      </a:r>
                      <a:r>
                        <a:rPr lang="pt-PT" sz="1400" b="1" smtClean="0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lang="pt-PT" sz="1400" b="1" baseline="0" smtClean="0">
                          <a:solidFill>
                            <a:srgbClr val="0070C0"/>
                          </a:solidFill>
                        </a:rPr>
                        <a:t> -&gt; t</a:t>
                      </a:r>
                      <a:r>
                        <a:rPr lang="pt-PT" sz="1400" b="1" baseline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pt-PT" sz="1400" b="1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714348" y="4572008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Function&lt;Integer, Character&gt; intToLastChar = intToStrUp1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.andThen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(lastChar);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out.println(intToLastChar.apply(100));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Function&lt;String, String&gt; strValMaisUm = intCode.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andThen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(intToStrUp1);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out.println(strValMaisUm.apply("#1F"));                 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out.println(intCode.andThen(intToStrUp1).apply("#1F"));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composição explícita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42910" y="157161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Os métodos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default </a:t>
            </a:r>
            <a:r>
              <a:rPr lang="pt-PT" sz="1600" smtClean="0">
                <a:sym typeface="Wingdings"/>
              </a:rPr>
              <a:t>de </a:t>
            </a:r>
            <a:r>
              <a:rPr lang="pt-PT" sz="16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/>
              </a:rPr>
              <a:t>Function&lt;T,R&gt;</a:t>
            </a:r>
            <a:r>
              <a:rPr lang="pt-PT" sz="1600" smtClean="0">
                <a:sym typeface="Wingdings"/>
              </a:rPr>
              <a:t> trabalham com funções e dão como resultado outras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funções</a:t>
            </a:r>
            <a:r>
              <a:rPr lang="pt-PT" sz="1600" smtClean="0">
                <a:sym typeface="Wingdings"/>
              </a:rPr>
              <a:t>. Dois realizam as composições funcionais e um devolve uma função identidade. 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00034" y="1142984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Function&lt;Double, Integer&gt; getParteInt =  dec -&gt; Integer.valueOf(dec.intValue());</a:t>
            </a:r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Function&lt;Double, Integer&gt; triplicaD =  i -&gt; getParteInt.apply(i) * 3;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Function&lt;Integer, Double&gt; raizQuadInt = i -&gt; Math.sqrt(i.doubleValue());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out.println(raizQuadInt.apply(12));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out.println(triplicaD.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compose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(raizQuadInt).apply(12));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out.println(raizQuadInt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.compose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(triplicaD).apply(12.0));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3.4641016151377544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6.0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00034" y="3000372"/>
            <a:ext cx="771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00000"/>
                </a:solidFill>
                <a:sym typeface="Symbol"/>
              </a:rPr>
              <a:t>Nota sobre os Tipos das composições:</a:t>
            </a:r>
          </a:p>
          <a:p>
            <a:endParaRPr lang="pt-PT" sz="1600" smtClean="0">
              <a:sym typeface="Symbol"/>
            </a:endParaRPr>
          </a:p>
          <a:p>
            <a:r>
              <a:rPr lang="pt-PT" sz="1600" b="1" smtClean="0">
                <a:solidFill>
                  <a:srgbClr val="002060"/>
                </a:solidFill>
                <a:sym typeface="Symbol"/>
              </a:rPr>
              <a:t>   T,U,R: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f.andThen(g)</a:t>
            </a:r>
            <a:r>
              <a:rPr lang="pt-PT" sz="1600" b="1" smtClean="0">
                <a:solidFill>
                  <a:srgbClr val="002060"/>
                </a:solidFill>
                <a:sym typeface="Symbol"/>
              </a:rPr>
              <a:t>     f: T  U      g: U  R</a:t>
            </a:r>
          </a:p>
          <a:p>
            <a:r>
              <a:rPr lang="pt-PT" sz="1600" b="1" smtClean="0">
                <a:solidFill>
                  <a:srgbClr val="002060"/>
                </a:solidFill>
                <a:sym typeface="Symbol"/>
              </a:rPr>
              <a:t>  T,U,R: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f.compose(g)</a:t>
            </a:r>
            <a:r>
              <a:rPr lang="pt-PT" sz="1600" b="1" smtClean="0">
                <a:solidFill>
                  <a:srgbClr val="002060"/>
                </a:solidFill>
                <a:sym typeface="Symbol"/>
              </a:rPr>
              <a:t>     g: T  U      f: U  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0034" y="5143512"/>
            <a:ext cx="914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out.println(raizQuadInt.andThen(triplicaD).andThen(intToLastChar).apply(49));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Function&lt;Integer,Character&gt;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raizQuadInt.andThen(triplicaD).andThen(intToLastChar);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.apply(49));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  </a:t>
            </a:r>
            <a:endParaRPr lang="pt-PT" sz="1200"/>
          </a:p>
        </p:txBody>
      </p:sp>
      <p:sp>
        <p:nvSpPr>
          <p:cNvPr id="21" name="CaixaDeTexto 20"/>
          <p:cNvSpPr txBox="1"/>
          <p:nvPr/>
        </p:nvSpPr>
        <p:spPr>
          <a:xfrm>
            <a:off x="428596" y="442913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Respeitados os tipos,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as composições podem ser realizadas, naturalmente, em cadeias </a:t>
            </a:r>
            <a:r>
              <a:rPr lang="pt-PT" sz="1600" smtClean="0">
                <a:sym typeface="Wingdings"/>
              </a:rPr>
              <a:t>cada vez mais complexas, muitas vezes sendo quase impossível dar-lhes um nome com alguma lógica. 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57158" y="1142984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O resultado de uma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Function&lt;T,R&gt;</a:t>
            </a:r>
            <a:r>
              <a:rPr lang="pt-PT" sz="1600" smtClean="0">
                <a:sym typeface="Wingdings"/>
              </a:rPr>
              <a:t> pode ser, naturalmente, </a:t>
            </a:r>
            <a:r>
              <a:rPr lang="pt-PT" sz="1600" b="1" smtClean="0">
                <a:sym typeface="Wingdings"/>
              </a:rPr>
              <a:t>uma outra qualquer</a:t>
            </a:r>
            <a:r>
              <a:rPr lang="pt-PT" sz="1600" smtClean="0">
                <a:sym typeface="Wingdings"/>
              </a:rPr>
              <a:t>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java.util.function</a:t>
            </a:r>
            <a:r>
              <a:rPr lang="pt-PT" sz="1600" smtClean="0">
                <a:sym typeface="Wingdings"/>
              </a:rPr>
              <a:t>. Essa função resultado pode ser </a:t>
            </a:r>
            <a:r>
              <a:rPr lang="pt-PT" sz="1600" b="1" smtClean="0">
                <a:sym typeface="Wingdings"/>
              </a:rPr>
              <a:t>associada a um identificador</a:t>
            </a:r>
            <a:r>
              <a:rPr lang="pt-PT" sz="1600" smtClean="0">
                <a:sym typeface="Wingdings"/>
              </a:rPr>
              <a:t> ou avaliada em seguida. </a:t>
            </a:r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428596" y="2071678"/>
            <a:ext cx="8715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Function&lt;Integer, Function&lt;Integer, Integer&gt;&gt;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incInt = inc -&gt; (i -&gt; i + inc);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Function&lt;Integer, Integer&gt; inc100 = incInt.apply(100);	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avaliação parcial de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incInt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out.println(incInt.apply(100));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Testa_Lambdas$$Lambda$22/1670782018@65b54208		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endereço da função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out.println(incInt.apply(100).apply(12));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out.println(inc100.apply(12));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112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112</a:t>
            </a:r>
          </a:p>
        </p:txBody>
      </p:sp>
      <p:sp>
        <p:nvSpPr>
          <p:cNvPr id="18" name="Rectângulo 17"/>
          <p:cNvSpPr/>
          <p:nvPr/>
        </p:nvSpPr>
        <p:spPr>
          <a:xfrm>
            <a:off x="357158" y="3643314"/>
            <a:ext cx="8643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Function&lt;String, Function&lt;Integer, String&gt;&gt;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lowerX =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s -&gt; i -&gt; s.substring(0,i).toLowerCase();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Function&lt;String, String&gt;  lowerDeSubStr = lowerX.apply("JKLMNOPQ");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out.println(lowerX.apply("JKLMNOPQ").apply(4));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Jklm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out.println(lowerDeSubStr.apply(4));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Jklm</a:t>
            </a:r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2 parâmetros ??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BiFunction&lt;String, Integer, String&gt; biFUpperX = (s, n) -&gt; s.substring(0,n).toUpperCase();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28596" y="571501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n"/>
            </a:pPr>
            <a:r>
              <a:rPr lang="pt-PT" sz="1600" smtClean="0">
                <a:sym typeface="Wingdings"/>
              </a:rPr>
              <a:t>  Uma função  parcialmente avaliada pode tornar-se muito útil quando se pretende que o resto da sua avaliação seja feita no contexto para onde for passada como parâmetro. Este contexto realizará a sua invocação (</a:t>
            </a:r>
            <a:r>
              <a:rPr lang="pt-PT" sz="1600" b="1" i="1" smtClean="0">
                <a:sym typeface="Wingdings"/>
              </a:rPr>
              <a:t>apply</a:t>
            </a:r>
            <a:r>
              <a:rPr lang="pt-PT" sz="1600" smtClean="0">
                <a:sym typeface="Wingdings"/>
              </a:rPr>
              <a:t>) com o parâmetro (ou parâmetros) desejados.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Especializações de </a:t>
            </a:r>
            <a:r>
              <a:rPr lang="pt-PT" b="1" smtClean="0">
                <a:solidFill>
                  <a:srgbClr val="002060"/>
                </a:solidFill>
                <a:latin typeface="Arial Rounded MT Bold" pitchFamily="34" charset="0"/>
              </a:rPr>
              <a:t>Function&lt;T,R&gt;</a:t>
            </a:r>
            <a:endParaRPr lang="pt-PT" b="1" dirty="0" smtClean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42910" y="1714488"/>
          <a:ext cx="7715304" cy="3706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1768"/>
                <a:gridCol w="2571768"/>
                <a:gridCol w="257176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/>
                        <a:t>Especializações</a:t>
                      </a:r>
                      <a:endParaRPr lang="pt-PT" sz="16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>
                          <a:solidFill>
                            <a:schemeClr val="bg1"/>
                          </a:solidFill>
                        </a:rPr>
                        <a:t>Parâmetro/Resultado</a:t>
                      </a:r>
                      <a:endParaRPr lang="pt-PT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smtClean="0">
                          <a:solidFill>
                            <a:schemeClr val="bg1"/>
                          </a:solidFill>
                        </a:rPr>
                        <a:t>Método</a:t>
                      </a:r>
                      <a:endParaRPr lang="pt-PT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17372">
                <a:tc>
                  <a:txBody>
                    <a:bodyPr/>
                    <a:lstStyle/>
                    <a:p>
                      <a:r>
                        <a:rPr lang="pt-PT" sz="1200" smtClean="0"/>
                        <a:t> IntToLongFunction;</a:t>
                      </a:r>
                    </a:p>
                    <a:p>
                      <a:r>
                        <a:rPr lang="pt-PT" sz="1200" baseline="0" smtClean="0"/>
                        <a:t> </a:t>
                      </a:r>
                      <a:r>
                        <a:rPr lang="pt-PT" sz="1200" smtClean="0"/>
                        <a:t>IntToDoubleFunction;</a:t>
                      </a:r>
                      <a:r>
                        <a:rPr lang="pt-PT" sz="1200" baseline="0" smtClean="0"/>
                        <a:t> </a:t>
                      </a:r>
                    </a:p>
                    <a:p>
                      <a:r>
                        <a:rPr lang="pt-PT" sz="1200" smtClean="0"/>
                        <a:t>DoubleToIntFunction;</a:t>
                      </a:r>
                    </a:p>
                    <a:p>
                      <a:r>
                        <a:rPr lang="pt-PT" sz="1200" smtClean="0"/>
                        <a:t>DoubleToLongFunction; </a:t>
                      </a:r>
                    </a:p>
                    <a:p>
                      <a:r>
                        <a:rPr lang="pt-PT" sz="1200" smtClean="0"/>
                        <a:t>LongToDoubleFunction; </a:t>
                      </a:r>
                    </a:p>
                    <a:p>
                      <a:r>
                        <a:rPr lang="pt-PT" sz="1200" smtClean="0"/>
                        <a:t>LongToIntFunction;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int</a:t>
                      </a:r>
                      <a:r>
                        <a:rPr lang="pt-PT" sz="1200" baseline="0" smtClean="0"/>
                        <a:t> -&gt; long</a:t>
                      </a:r>
                    </a:p>
                    <a:p>
                      <a:r>
                        <a:rPr lang="pt-PT" sz="1200" baseline="0" smtClean="0"/>
                        <a:t>int -&gt; double  </a:t>
                      </a:r>
                      <a:endParaRPr lang="pt-PT" sz="1200" smtClean="0"/>
                    </a:p>
                    <a:p>
                      <a:r>
                        <a:rPr lang="pt-PT" sz="1200" smtClean="0"/>
                        <a:t>double -&gt; int</a:t>
                      </a:r>
                      <a:r>
                        <a:rPr lang="pt-PT" sz="1200" baseline="0" smtClean="0"/>
                        <a:t> </a:t>
                      </a:r>
                    </a:p>
                    <a:p>
                      <a:r>
                        <a:rPr lang="pt-PT" sz="1200" baseline="0" smtClean="0"/>
                        <a:t>double -&gt; long</a:t>
                      </a:r>
                    </a:p>
                    <a:p>
                      <a:r>
                        <a:rPr lang="pt-PT" sz="1200" baseline="0" smtClean="0"/>
                        <a:t>long -&gt; double</a:t>
                      </a:r>
                    </a:p>
                    <a:p>
                      <a:r>
                        <a:rPr lang="pt-PT" sz="1200" baseline="0" smtClean="0"/>
                        <a:t>long -&gt; int</a:t>
                      </a:r>
                      <a:endParaRPr lang="pt-PT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long applyAsLong(int</a:t>
                      </a:r>
                      <a:r>
                        <a:rPr lang="pt-PT" sz="1200" b="1" baseline="0" smtClean="0">
                          <a:solidFill>
                            <a:srgbClr val="002060"/>
                          </a:solidFill>
                        </a:rPr>
                        <a:t> i</a:t>
                      </a: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double applyAsDouble(int</a:t>
                      </a:r>
                      <a:r>
                        <a:rPr lang="pt-PT" sz="1200" b="1" baseline="0" smtClean="0">
                          <a:solidFill>
                            <a:srgbClr val="002060"/>
                          </a:solidFill>
                        </a:rPr>
                        <a:t> i</a:t>
                      </a: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);</a:t>
                      </a:r>
                    </a:p>
                    <a:p>
                      <a:endParaRPr lang="pt-PT" sz="1200" b="1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              </a:t>
                      </a:r>
                      <a:r>
                        <a:rPr lang="pt-PT" sz="1200" b="1" baseline="0" smtClean="0">
                          <a:solidFill>
                            <a:srgbClr val="002060"/>
                          </a:solidFill>
                        </a:rPr>
                        <a:t> . . . . . . .</a:t>
                      </a:r>
                      <a:endParaRPr lang="pt-PT" sz="1200" b="1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217372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LongFunction&lt;R&gt;; DoubleFunction&lt;R&gt;; </a:t>
                      </a:r>
                    </a:p>
                    <a:p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IntFunction&lt;R&gt; </a:t>
                      </a:r>
                    </a:p>
                    <a:p>
                      <a:r>
                        <a:rPr lang="pt-PT" sz="1200" smtClean="0"/>
                        <a:t>ToDoubleFunction&lt;T&gt;; ToIntFunction&lt;T&gt;;</a:t>
                      </a:r>
                    </a:p>
                    <a:p>
                      <a:r>
                        <a:rPr lang="pt-PT" sz="1200" smtClean="0"/>
                        <a:t> ToLongFunction&lt;T&gt;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long -&gt;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double -&gt;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int -&gt;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T -&gt; 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T -&gt; 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T -&gt;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 apply(long</a:t>
                      </a:r>
                      <a:r>
                        <a:rPr lang="pt-PT" sz="12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l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 apply(double</a:t>
                      </a:r>
                      <a:r>
                        <a:rPr lang="pt-PT" sz="12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d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 apply(int</a:t>
                      </a:r>
                      <a:r>
                        <a:rPr lang="pt-PT" sz="12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</a:t>
                      </a:r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double applyAsDouble(T 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int applyAsInt(T 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long applyAsLong(T t);</a:t>
                      </a:r>
                    </a:p>
                  </a:txBody>
                  <a:tcPr/>
                </a:tc>
              </a:tr>
              <a:tr h="84279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BiFunction&lt;T,U,R&gt;*; </a:t>
                      </a:r>
                      <a:r>
                        <a:rPr lang="pt-PT" sz="1200" smtClean="0"/>
                        <a:t>ToDoubleBiFunction&lt;T,U&gt;; ToIntBiFunction&lt;T,U&gt;;</a:t>
                      </a:r>
                    </a:p>
                    <a:p>
                      <a:r>
                        <a:rPr lang="pt-PT" sz="1200" smtClean="0"/>
                        <a:t>ToLongBiFunction&lt;T,U&gt;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(T,U) -&gt; R</a:t>
                      </a:r>
                    </a:p>
                    <a:p>
                      <a:r>
                        <a:rPr lang="pt-PT" sz="1200" smtClean="0"/>
                        <a:t>(T,U) -&gt;</a:t>
                      </a:r>
                      <a:r>
                        <a:rPr lang="pt-PT" sz="1200" baseline="0" smtClean="0"/>
                        <a:t> 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(T,U) -&gt;</a:t>
                      </a:r>
                      <a:r>
                        <a:rPr lang="pt-PT" sz="1200" baseline="0" smtClean="0"/>
                        <a:t> 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(T,U) -&gt;</a:t>
                      </a:r>
                      <a:r>
                        <a:rPr lang="pt-PT" sz="1200" baseline="0" smtClean="0"/>
                        <a:t> long</a:t>
                      </a:r>
                      <a:endParaRPr lang="pt-PT" sz="120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 apply(T t, U u); andThen(Function);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double applyAsDouble(T t, U u);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int applyAsInt(T t, U u);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long applyAsLong(T t, U u);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642910" y="557214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/>
              <a:buChar char="·"/>
            </a:pPr>
            <a:r>
              <a:rPr lang="pt-PT" sz="1400" smtClean="0"/>
              <a:t>  Método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apply()</a:t>
            </a:r>
            <a:r>
              <a:rPr lang="pt-PT" sz="1400" smtClean="0"/>
              <a:t> se a função apenas tiver o  tipo de resultado na sua sintaxe;</a:t>
            </a:r>
          </a:p>
          <a:p>
            <a:pPr>
              <a:buFont typeface="Symbol"/>
              <a:buChar char="·"/>
            </a:pPr>
            <a:r>
              <a:rPr lang="pt-PT" sz="1400" smtClean="0"/>
              <a:t>  Método </a:t>
            </a:r>
            <a:r>
              <a:rPr lang="pt-PT" sz="1400" b="1" smtClean="0">
                <a:solidFill>
                  <a:srgbClr val="002060"/>
                </a:solidFill>
              </a:rPr>
              <a:t>applyAsX()</a:t>
            </a:r>
            <a:r>
              <a:rPr lang="pt-PT" sz="1400" smtClean="0"/>
              <a:t> indica sempre o resultado de tipo primitivo e usa-se em todas as que tenham prefixo ou infixo </a:t>
            </a:r>
            <a:r>
              <a:rPr lang="pt-PT" sz="1400" b="1" smtClean="0">
                <a:solidFill>
                  <a:srgbClr val="002060"/>
                </a:solidFill>
              </a:rPr>
              <a:t>To</a:t>
            </a:r>
            <a:r>
              <a:rPr lang="pt-PT" sz="1400" smtClean="0"/>
              <a:t>.</a:t>
            </a:r>
          </a:p>
          <a:p>
            <a:pPr>
              <a:buFont typeface="Symbol"/>
              <a:buChar char="·"/>
            </a:pPr>
            <a:r>
              <a:rPr lang="pt-PT" sz="1400" smtClean="0"/>
              <a:t>  As interfaces com prefixo ou infixo </a:t>
            </a:r>
            <a:r>
              <a:rPr lang="pt-PT" sz="1400" b="1" smtClean="0">
                <a:solidFill>
                  <a:srgbClr val="C00000"/>
                </a:solidFill>
              </a:rPr>
              <a:t>Bi</a:t>
            </a:r>
            <a:r>
              <a:rPr lang="pt-PT" sz="1400" smtClean="0"/>
              <a:t> aceitam dois tipos como parâmetros de entrada. 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12" name="Imagem 11" descr="LAMBDAS_STREAMS_IMAGE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8" y="1643050"/>
            <a:ext cx="6357982" cy="400545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71472" y="1142984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smtClean="0">
                <a:solidFill>
                  <a:srgbClr val="002060"/>
                </a:solidFill>
                <a:latin typeface="Arial Rounded MT Bold" pitchFamily="34" charset="0"/>
              </a:rPr>
              <a:t>Programa</a:t>
            </a:r>
            <a:endParaRPr lang="pt-PT" sz="240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43438" y="35716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Lambdas e Streams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1" name="Imagem 10" descr="lambda-java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2071678"/>
            <a:ext cx="1314846" cy="1285884"/>
          </a:xfrm>
          <a:prstGeom prst="rect">
            <a:avLst/>
          </a:prstGeom>
        </p:spPr>
      </p:pic>
      <p:pic>
        <p:nvPicPr>
          <p:cNvPr id="17" name="Imagem 16" descr="DUDE_STREAM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2041" y="3786190"/>
            <a:ext cx="1791959" cy="137942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Especializações de </a:t>
            </a:r>
            <a:r>
              <a:rPr lang="pt-PT" b="1" smtClean="0">
                <a:solidFill>
                  <a:srgbClr val="002060"/>
                </a:solidFill>
                <a:latin typeface="Arial Rounded MT Bold" pitchFamily="34" charset="0"/>
              </a:rPr>
              <a:t>Function&lt;T,R&gt;</a:t>
            </a:r>
            <a:endParaRPr lang="pt-PT" b="1" dirty="0" smtClean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71472" y="1500174"/>
            <a:ext cx="842968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List&lt;Integer&gt; listInt = Arrays.asList(1, 2, 3, 4);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listInt.forEach(System.out::println);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forEach() aceita lambdas como parâmetro e itera qualquer Collection ou Map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IntFunction&lt;Long&gt; diasEmHoras = h -&gt; Duration.ofDays(h).toHours();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listInt.forEach(i -&gt; out.print(diasEmHoras.apply(i) +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"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"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228600" indent="-228600">
              <a:buAutoNum type="arabicPlain" startAt="24"/>
            </a:pP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48 72 96</a:t>
            </a:r>
          </a:p>
          <a:p>
            <a:pPr marL="228600" indent="-228600"/>
            <a:endParaRPr lang="pt-PT" sz="10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IntFunction&lt;Long&gt; diasEmMinutos = h -&gt; Duration.ofDays(h).toMinutes();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600" b="1" smtClean="0">
                <a:solidFill>
                  <a:srgbClr val="C00000"/>
                </a:solidFill>
                <a:cs typeface="Courier New" pitchFamily="49" charset="0"/>
              </a:rPr>
              <a:t>Exemplo: Usar estas construções num método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List&lt;Long&gt;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diasToX(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List&lt;Integer&gt; dias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IntFunction&lt;Long&gt; converte)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List&lt;Long&gt; tUnits = new ArrayList&lt;&gt;();</a:t>
            </a: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dias.forEach(d -&gt; tUnits.add(converte.apply(d)));</a:t>
            </a: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return tUnits;</a:t>
            </a: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diasToX(listInt, diasEmHoras).forEach(System.out::println);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24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48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72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96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diasToX(listInt, diasEmMinutos).forEach(System.out::println);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1440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2880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4320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5760</a:t>
            </a:r>
            <a:endParaRPr lang="pt-PT" sz="12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Especializações de </a:t>
            </a:r>
            <a:r>
              <a:rPr lang="pt-PT" b="1" smtClean="0">
                <a:solidFill>
                  <a:srgbClr val="002060"/>
                </a:solidFill>
                <a:latin typeface="Arial Rounded MT Bold" pitchFamily="34" charset="0"/>
              </a:rPr>
              <a:t>Function&lt;T,R&gt;</a:t>
            </a:r>
            <a:endParaRPr lang="pt-PT" b="1" dirty="0" smtClean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00034" y="1643050"/>
            <a:ext cx="8358246" cy="2400657"/>
          </a:xfrm>
          <a:prstGeom prst="rect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pt-PT" sz="800" b="1" smtClean="0">
              <a:latin typeface="Arial Rounded MT Bold" pitchFamily="34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C00000"/>
                </a:solidFill>
                <a:latin typeface="Arial Rounded MT Bold" pitchFamily="34" charset="0"/>
                <a:cs typeface="Courier New" pitchFamily="49" charset="0"/>
              </a:rPr>
              <a:t>BiFunction&lt;T,U,R&gt;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solidFill>
                  <a:srgbClr val="00B0F0"/>
                </a:solidFill>
                <a:latin typeface="Arial Rounded MT Bold" pitchFamily="34" charset="0"/>
                <a:cs typeface="Courier New" pitchFamily="49" charset="0"/>
              </a:rPr>
              <a:t>tipo de uma </a:t>
            </a:r>
            <a:r>
              <a:rPr lang="pt-PT" sz="1400" b="1" smtClean="0">
                <a:solidFill>
                  <a:srgbClr val="00B0F0"/>
                </a:solidFill>
                <a:latin typeface="Arial Rounded MT Bold" pitchFamily="34" charset="0"/>
              </a:rPr>
              <a:t>função </a:t>
            </a:r>
            <a:r>
              <a:rPr lang="pt-PT" sz="1400" b="1" dirty="0" smtClean="0">
                <a:solidFill>
                  <a:srgbClr val="00B0F0"/>
                </a:solidFill>
                <a:latin typeface="Arial Rounded MT Bold" pitchFamily="34" charset="0"/>
              </a:rPr>
              <a:t>que transforma um </a:t>
            </a:r>
            <a:r>
              <a:rPr lang="pt-PT" sz="1400" b="1" smtClean="0">
                <a:solidFill>
                  <a:srgbClr val="00B0F0"/>
                </a:solidFill>
                <a:latin typeface="Arial Rounded MT Bold" pitchFamily="34" charset="0"/>
              </a:rPr>
              <a:t>T e um U num </a:t>
            </a:r>
            <a:r>
              <a:rPr lang="pt-PT" sz="1400" b="1" dirty="0" smtClean="0">
                <a:solidFill>
                  <a:srgbClr val="00B0F0"/>
                </a:solidFill>
                <a:latin typeface="Arial Rounded MT Bold" pitchFamily="34" charset="0"/>
              </a:rPr>
              <a:t>R</a:t>
            </a:r>
          </a:p>
          <a:p>
            <a:endParaRPr lang="pt-PT" sz="1400" dirty="0" smtClean="0"/>
          </a:p>
          <a:p>
            <a:pPr algn="just">
              <a:buFont typeface="Symbol"/>
              <a:buChar char="·"/>
            </a:pPr>
            <a:r>
              <a:rPr lang="pt-PT" sz="1400" smtClean="0">
                <a:sym typeface="Symbol"/>
              </a:rPr>
              <a:t>  </a:t>
            </a:r>
            <a:r>
              <a:rPr lang="pt-PT" sz="1400" b="1" smtClean="0">
                <a:solidFill>
                  <a:srgbClr val="C00000"/>
                </a:solidFill>
                <a:sym typeface="Symbol"/>
              </a:rPr>
              <a:t>Tipo das funções que têm 2 parâmetros de Entrada. </a:t>
            </a:r>
          </a:p>
          <a:p>
            <a:pPr algn="just">
              <a:buFont typeface="Symbol"/>
              <a:buChar char="·"/>
            </a:pPr>
            <a:r>
              <a:rPr lang="pt-PT" sz="1400" smtClean="0">
                <a:sym typeface="Symbol"/>
              </a:rPr>
              <a:t>  P</a:t>
            </a:r>
            <a:r>
              <a:rPr lang="pt-PT" sz="1400" smtClean="0"/>
              <a:t>roduz </a:t>
            </a:r>
            <a:r>
              <a:rPr lang="pt-PT" sz="1400" dirty="0" smtClean="0"/>
              <a:t>um resultado do </a:t>
            </a:r>
            <a:r>
              <a:rPr lang="pt-PT" sz="1400" smtClean="0"/>
              <a:t>tipo </a:t>
            </a:r>
            <a:r>
              <a:rPr lang="pt-PT" sz="1400" b="1" smtClean="0">
                <a:solidFill>
                  <a:srgbClr val="002060"/>
                </a:solidFill>
              </a:rPr>
              <a:t>R</a:t>
            </a:r>
            <a:r>
              <a:rPr lang="pt-PT" sz="1400" smtClean="0"/>
              <a:t> usando o método </a:t>
            </a:r>
            <a:r>
              <a:rPr lang="pt-PT" sz="1400" b="1" smtClean="0">
                <a:solidFill>
                  <a:srgbClr val="002060"/>
                </a:solidFill>
              </a:rPr>
              <a:t>apply(T t, U u)</a:t>
            </a:r>
            <a:r>
              <a:rPr lang="pt-PT" sz="1400" smtClean="0"/>
              <a:t>;</a:t>
            </a:r>
            <a:endParaRPr lang="pt-PT" sz="1400" dirty="0" smtClean="0"/>
          </a:p>
          <a:p>
            <a:endParaRPr lang="pt-PT" sz="1000" dirty="0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BiF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unction&lt;Integer, Integer, String&gt; somaEmString = 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(i1, i2) -&gt; Integer.toString(i1 + i2);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out.println(somaEmString.apply(10, 30));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BiF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unction&lt;Integer, Integer, String&gt; multEmString = 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(i1, i2) -&gt; Integer.toString(i1 * i2);</a:t>
            </a:r>
            <a:endParaRPr lang="pt-PT" sz="1200" b="1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BiFunction&lt;String, String, String&gt; prefixaStrs = (s1, s2) -&gt; s1 + "ISBN: " + s2;</a:t>
            </a:r>
          </a:p>
        </p:txBody>
      </p:sp>
      <p:sp>
        <p:nvSpPr>
          <p:cNvPr id="24" name="Rectângulo 23"/>
          <p:cNvSpPr/>
          <p:nvPr/>
        </p:nvSpPr>
        <p:spPr>
          <a:xfrm>
            <a:off x="500034" y="4429132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calcEmStr(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BiFunction&lt;Integer, Integer, String&gt; int2EmStr,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Integer int1, Integer int2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return int2EmStr.apply(int1, int2);</a:t>
            </a:r>
          </a:p>
          <a:p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out.println(calcEmStr(somaEmString, 12, 36));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out.println(calcEmStr(multEmString, 12, 36));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48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432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42910" y="1142984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BiFunction&lt;T,U,R&gt;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714348" y="1714488"/>
          <a:ext cx="8143932" cy="168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4814"/>
                <a:gridCol w="3709118"/>
              </a:tblGrid>
              <a:tr h="227964"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BiFunction&lt;T, U, R&gt;: métodos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Uso e Significado</a:t>
                      </a:r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pt-PT" sz="1400" b="1" smtClean="0"/>
                        <a:t> apply(T t, U u);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BiFunction&lt;T,</a:t>
                      </a:r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U,V&gt;</a:t>
                      </a:r>
                      <a:r>
                        <a:rPr lang="pt-PT" sz="1400" b="1" baseline="0" smtClean="0"/>
                        <a:t>  </a:t>
                      </a:r>
                      <a:r>
                        <a:rPr lang="pt-PT" sz="1400" b="1" smtClean="0"/>
                        <a:t>andThen(Function&lt;R,V&gt; </a:t>
                      </a:r>
                      <a:r>
                        <a:rPr lang="pt-PT" sz="1400" b="1" baseline="0" smtClean="0"/>
                        <a:t> depois</a:t>
                      </a:r>
                      <a:r>
                        <a:rPr lang="pt-PT" sz="1400" b="1" smtClean="0"/>
                        <a:t>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mtClean="0">
                          <a:solidFill>
                            <a:schemeClr val="tx1"/>
                          </a:solidFill>
                        </a:rPr>
                        <a:t>Devolve um</a:t>
                      </a:r>
                      <a:r>
                        <a:rPr lang="pt-PT" sz="1400" b="1" baseline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BiFunction&lt;T,U,V&gt;</a:t>
                      </a:r>
                      <a:r>
                        <a:rPr lang="pt-PT" sz="1400" b="1" baseline="0" smtClean="0">
                          <a:solidFill>
                            <a:schemeClr val="tx1"/>
                          </a:solidFill>
                        </a:rPr>
                        <a:t> composta, que primeiro aplica a </a:t>
                      </a:r>
                      <a:r>
                        <a:rPr lang="pt-PT" sz="1400" b="1" baseline="0" smtClean="0">
                          <a:solidFill>
                            <a:srgbClr val="C00000"/>
                          </a:solidFill>
                        </a:rPr>
                        <a:t>BiFunction&lt;T,U,R&gt;</a:t>
                      </a:r>
                      <a:r>
                        <a:rPr lang="pt-PT" sz="1400" b="1" baseline="0" smtClean="0">
                          <a:solidFill>
                            <a:schemeClr val="tx1"/>
                          </a:solidFill>
                        </a:rPr>
                        <a:t> receptora e depois aplica ao resultado </a:t>
                      </a:r>
                      <a:r>
                        <a:rPr lang="pt-PT" sz="1400" b="1" baseline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pt-PT" sz="1400" b="1" baseline="0" smtClean="0">
                          <a:solidFill>
                            <a:schemeClr val="tx1"/>
                          </a:solidFill>
                        </a:rPr>
                        <a:t> desta a função </a:t>
                      </a:r>
                      <a:r>
                        <a:rPr lang="pt-PT" sz="1400" b="1" baseline="0" smtClean="0">
                          <a:solidFill>
                            <a:srgbClr val="0070C0"/>
                          </a:solidFill>
                        </a:rPr>
                        <a:t>andThen(R,V)</a:t>
                      </a:r>
                      <a:r>
                        <a:rPr lang="pt-PT" sz="1400" b="1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pt-PT" sz="1400" b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714348" y="3643314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BiFunction&lt;Integer, Integer, String&gt; multEmString =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      (i1, i2) -&gt; Integer.toString(i1 * i2);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Function&lt;String, Integer&gt; numChars = s -&gt; s.length();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multEmString.andThen(numChars)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.apply(1234, 100));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Especializações de Function&lt;T,R&gt;</a:t>
            </a:r>
            <a:endParaRPr lang="pt-PT" b="1" dirty="0" smtClean="0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42878" y="2714620"/>
            <a:ext cx="850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TriFunction&lt;Integer, Integer, Integer, Integer&gt;  f = (x, y, z) -&gt; x + y + z;  ?? </a:t>
            </a:r>
            <a:endParaRPr lang="pt-PT" sz="1600" b="1">
              <a:solidFill>
                <a:srgbClr val="0070C0"/>
              </a:solidFill>
            </a:endParaRPr>
          </a:p>
        </p:txBody>
      </p:sp>
      <p:cxnSp>
        <p:nvCxnSpPr>
          <p:cNvPr id="19" name="Conexão recta 18"/>
          <p:cNvCxnSpPr/>
          <p:nvPr/>
        </p:nvCxnSpPr>
        <p:spPr>
          <a:xfrm>
            <a:off x="2928926" y="2643182"/>
            <a:ext cx="785818" cy="4286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20"/>
          <p:cNvCxnSpPr/>
          <p:nvPr/>
        </p:nvCxnSpPr>
        <p:spPr>
          <a:xfrm rot="10800000" flipV="1">
            <a:off x="2857488" y="2643182"/>
            <a:ext cx="785817" cy="4286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28596" y="1571612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/>
              <a:buChar char="·"/>
            </a:pPr>
            <a:r>
              <a:rPr lang="pt-PT" sz="1600" smtClean="0">
                <a:sym typeface="Symbol"/>
              </a:rPr>
              <a:t> Funções com mais de 2 parâmetros de entrada ? Não !</a:t>
            </a:r>
          </a:p>
          <a:p>
            <a:pPr>
              <a:buFont typeface="Symbol"/>
              <a:buChar char="·"/>
            </a:pPr>
            <a:r>
              <a:rPr lang="pt-PT" sz="1600" smtClean="0">
                <a:sym typeface="Symbol"/>
              </a:rPr>
              <a:t> As funções matemáticas são unárias, f: X -&gt; Y, transformam um X num Y;</a:t>
            </a:r>
          </a:p>
          <a:p>
            <a:pPr>
              <a:buFont typeface="Symbol"/>
              <a:buChar char="·"/>
            </a:pPr>
            <a:r>
              <a:rPr lang="pt-PT" sz="1600" smtClean="0">
                <a:sym typeface="Symbol"/>
              </a:rPr>
              <a:t>  Em Ciências da Computação usamos tuplos &lt;X,Y&gt; -&gt; Z ou BiFunction&lt;T,U&gt;.     </a:t>
            </a:r>
            <a:endParaRPr lang="pt-PT" sz="1600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00034" y="3286124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Funções com mais de 2 parâmetros de Entrada</a:t>
            </a:r>
            <a:endParaRPr lang="pt-PT" b="1" dirty="0" smtClean="0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2500298" y="3786190"/>
            <a:ext cx="307183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Currying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1472" y="4143380"/>
            <a:ext cx="82868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/>
              <a:buChar char="·"/>
            </a:pPr>
            <a:r>
              <a:rPr lang="pt-PT" smtClean="0">
                <a:sym typeface="Symbol"/>
              </a:rPr>
              <a:t> </a:t>
            </a:r>
            <a:r>
              <a:rPr lang="pt-PT" sz="1600" smtClean="0">
                <a:sym typeface="Symbol"/>
              </a:rPr>
              <a:t>Imaginando que temos uma função f: (X,Y,Z) = x * y + z vejamos as várias hipóteses da sua avaliação:</a:t>
            </a:r>
          </a:p>
          <a:p>
            <a:endParaRPr lang="pt-PT" sz="1600" smtClean="0">
              <a:sym typeface="Symbol"/>
            </a:endParaRPr>
          </a:p>
          <a:p>
            <a:r>
              <a:rPr lang="pt-PT" sz="1400" smtClean="0">
                <a:sym typeface="Symbol"/>
              </a:rPr>
              <a:t>f(10) = 10 * y + z	            10 * g(Y,Z) = y + z;</a:t>
            </a:r>
          </a:p>
          <a:p>
            <a:r>
              <a:rPr lang="pt-PT" sz="1400" smtClean="0">
                <a:sym typeface="Symbol"/>
              </a:rPr>
              <a:t>f(10,2) = 10 * 2 + z                         10 * g(2, Z) = 10 * 2 + h(Z)</a:t>
            </a:r>
          </a:p>
          <a:p>
            <a:r>
              <a:rPr lang="pt-PT" sz="1400" smtClean="0">
                <a:sym typeface="Symbol"/>
              </a:rPr>
              <a:t>f(10,2, -1) = 10 * 2 – 1 = 19          10 * 2 + h(-1) = 10 * 2 – 1 = 19</a:t>
            </a:r>
          </a:p>
          <a:p>
            <a:endParaRPr lang="pt-PT" sz="1400" smtClean="0">
              <a:sym typeface="Symbol"/>
            </a:endParaRPr>
          </a:p>
          <a:p>
            <a:r>
              <a:rPr lang="pt-PT" sz="1400" smtClean="0">
                <a:sym typeface="Symbol"/>
              </a:rPr>
              <a:t>f: (X,Y,Z) = R    fc: X -&gt; Y -&gt; Z -&gt; R   </a:t>
            </a:r>
            <a:r>
              <a:rPr lang="pt-PT" sz="1400" b="1" smtClean="0">
                <a:solidFill>
                  <a:srgbClr val="002060"/>
                </a:solidFill>
                <a:sym typeface="Symbol"/>
              </a:rPr>
              <a:t>mecanismo de currying ou seja avaliação parcial</a:t>
            </a:r>
          </a:p>
          <a:p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57158" y="1142984"/>
            <a:ext cx="85725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Function&lt;Integer, Function&lt;Integer, Function&lt;Integer,Integer&gt;&gt;&gt; somaInt = x -&gt; y -&gt; z -&gt; x + y + z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out.println(somaInt);</a:t>
            </a:r>
          </a:p>
          <a:p>
            <a:r>
              <a:rPr lang="pt-PT" sz="11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out.println(somaInt.apply(10) + " = y -&gt; z -&gt; 10 + y + z ");</a:t>
            </a:r>
          </a:p>
          <a:p>
            <a:r>
              <a:rPr lang="pt-PT" sz="11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out.println(somaInt.apply(10).apply(20) + " = z -&gt; 10 + 20 + z");</a:t>
            </a:r>
          </a:p>
          <a:p>
            <a:r>
              <a:rPr lang="pt-PT" sz="11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out.println(somaInt.apply(10).apply(20).apply(30) + " = 10 + 20 + 30");</a:t>
            </a:r>
          </a:p>
          <a:p>
            <a:r>
              <a:rPr lang="pl-PL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Testa_Lambdas$$Lambda$1/640070680@3fee733d</a:t>
            </a:r>
          </a:p>
          <a:p>
            <a:r>
              <a:rPr lang="pl-PL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Testa_Lambdas$$Lambda$2/1523554304@7a81197d = y -&gt; z -&gt; 10 + y + z </a:t>
            </a:r>
          </a:p>
          <a:p>
            <a:r>
              <a:rPr lang="pl-PL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Testa_Lambdas$$Lambda$3/1554547125@4517d9a3 = z -&gt; 10 + 20 + z</a:t>
            </a:r>
            <a:endParaRPr lang="pt-PT" sz="11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l-PL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60 = 10 + 20 + 30</a:t>
            </a:r>
          </a:p>
          <a:p>
            <a:endParaRPr lang="pl-PL" sz="11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1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vamos agora guardar as avaliações parciais; são lambdas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Function&lt;Integer, Function&lt;Integer, Integer&gt;&gt; somaIntCom10 = somaInt.apply(10);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// y -&gt; z -&gt; 10 + y + z</a:t>
            </a:r>
          </a:p>
          <a:p>
            <a:r>
              <a:rPr lang="pt-PT" sz="11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out.println(somaIntCom10.apply(100) + " = z -&gt; 10 + 100 + z"); 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Function&lt;Integer, Integer&gt; somaIntCom10Y = somaIntCom10.apply(20);            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// z -&gt; 10 + 20 + z out.println(somaIntCom10Y.apply(30));</a:t>
            </a:r>
          </a:p>
          <a:p>
            <a:r>
              <a:rPr lang="pl-PL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Testa_Lambdas$$Lambda$3/1554547125@372f7a8d = z -&gt; 10 + 100 + z</a:t>
            </a:r>
          </a:p>
          <a:p>
            <a:r>
              <a:rPr lang="pl-PL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60</a:t>
            </a:r>
            <a:endParaRPr lang="pt-PT" sz="11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400"/>
          </a:p>
        </p:txBody>
      </p:sp>
      <p:cxnSp>
        <p:nvCxnSpPr>
          <p:cNvPr id="19" name="Conexão recta 18"/>
          <p:cNvCxnSpPr/>
          <p:nvPr/>
        </p:nvCxnSpPr>
        <p:spPr>
          <a:xfrm>
            <a:off x="428596" y="4286256"/>
            <a:ext cx="8215370" cy="1588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28596" y="4429132"/>
            <a:ext cx="81439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n"/>
            </a:pPr>
            <a:r>
              <a:rPr lang="pt-PT" sz="1600" smtClean="0">
                <a:sym typeface="Wingdings"/>
              </a:rPr>
              <a:t> Como no exemplo apenas temos parâmetros </a:t>
            </a:r>
            <a:r>
              <a:rPr lang="pt-PT" sz="1600" b="1" smtClean="0">
                <a:sym typeface="Wingdings"/>
              </a:rPr>
              <a:t>Integer</a:t>
            </a:r>
            <a:r>
              <a:rPr lang="pt-PT" sz="1600" smtClean="0">
                <a:sym typeface="Wingdings"/>
              </a:rPr>
              <a:t>, podemos usar algumas especializações de </a:t>
            </a:r>
            <a:r>
              <a:rPr lang="pt-PT" sz="1600" b="1" smtClean="0">
                <a:sym typeface="Wingdings"/>
              </a:rPr>
              <a:t>Function&lt;T,U&gt;</a:t>
            </a:r>
            <a:r>
              <a:rPr lang="pt-PT" sz="1600" smtClean="0">
                <a:sym typeface="Wingdings"/>
              </a:rPr>
              <a:t>, designadamente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IntUnaryOperator</a:t>
            </a:r>
            <a:r>
              <a:rPr lang="pt-PT" sz="1600" smtClean="0">
                <a:sym typeface="Wingdings"/>
              </a:rPr>
              <a:t> que equivale a uma f: Integer -&gt; Integer,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IntBynaryOperator</a:t>
            </a:r>
            <a:r>
              <a:rPr lang="pt-PT" sz="1600" smtClean="0">
                <a:sym typeface="Wingdings"/>
              </a:rPr>
              <a:t>  que é uma f: (Integer, Integer)  -&gt; Integer e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IntFunction&lt;IntUnaryOperator&gt;</a:t>
            </a:r>
            <a:r>
              <a:rPr lang="pt-PT" sz="1600" smtClean="0">
                <a:sym typeface="Wingdings"/>
              </a:rPr>
              <a:t>  que será uma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IntFunction&lt; Integer -&gt; Integer&gt;</a:t>
            </a:r>
            <a:r>
              <a:rPr lang="pt-PT" sz="1600" smtClean="0">
                <a:sym typeface="Wingdings"/>
              </a:rPr>
              <a:t>.</a:t>
            </a:r>
          </a:p>
          <a:p>
            <a:pPr algn="just"/>
            <a:endParaRPr lang="pt-PT" sz="1000" smtClean="0">
              <a:sym typeface="Wingdings"/>
            </a:endParaRPr>
          </a:p>
          <a:p>
            <a:pPr algn="just">
              <a:buFont typeface="Wingdings" pitchFamily="2" charset="2"/>
              <a:buChar char="n"/>
            </a:pPr>
            <a:r>
              <a:rPr lang="pt-PT" sz="1600" smtClean="0">
                <a:sym typeface="Wingdings"/>
              </a:rPr>
              <a:t>  O importante é que temos que processar 3 parâmetros seja como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2 -&gt; +1 -&gt; res </a:t>
            </a:r>
            <a:r>
              <a:rPr lang="pt-PT" sz="1600" smtClean="0">
                <a:sym typeface="Wingdings"/>
              </a:rPr>
              <a:t>ou seja como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1 -&gt; +1 -&gt; +1 -&gt; res</a:t>
            </a:r>
            <a:r>
              <a:rPr lang="pt-PT" sz="1600" smtClean="0">
                <a:sym typeface="Wingdings"/>
              </a:rPr>
              <a:t>.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428596" y="1142984"/>
            <a:ext cx="8572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Dado que os parâmetros são todos Integer =&gt; especializações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IntBinaryOperator multNormal = (x, y) -&gt; x * y;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IntFunction&lt;IntUnaryOperator&gt; multCurried = x -&gt; y -&gt; x * y;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out.println("Normal: " + multNormal.applyAsInt(12, 13));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out.println("Currying: " + multCurried.apply(12).applyAsInt(13)); </a:t>
            </a:r>
          </a:p>
          <a:p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Na versão com curry podemos ter avaliação parcial, tal como vimos.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IntUnaryOperator multiplicaPor12 = multCurried.apply(12);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out.println(multiplicaPor12.applyAsInt(13));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out.println(multiplicaPor12.applyAsInt(20));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Normal: 156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Currying: 156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156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240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214810" y="3500438"/>
            <a:ext cx="4786346" cy="28931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multNormal</a:t>
            </a: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 :: (Int, Int) -&gt; Int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multNormal</a:t>
            </a: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(a, b) = a * 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multCurried</a:t>
            </a: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 :: Int -&gt; Int -&gt; Int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multCurried</a:t>
            </a: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a b = a * 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do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-- Normal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 $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multNormal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(12,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-- Currying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 $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multCurried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12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-- Demostrating partial application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 multiplicaPor12 =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multiCurried</a:t>
            </a: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12</a:t>
            </a: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 $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multiplicaPor12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 $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multiplicaPor12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20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4071942"/>
            <a:ext cx="3500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C00000"/>
                </a:solidFill>
              </a:rPr>
              <a:t>Java 8 possui </a:t>
            </a:r>
            <a:r>
              <a:rPr lang="pt-PT" sz="1600" b="1" i="1" smtClean="0">
                <a:solidFill>
                  <a:srgbClr val="C00000"/>
                </a:solidFill>
              </a:rPr>
              <a:t>currying</a:t>
            </a:r>
            <a:r>
              <a:rPr lang="pt-PT" sz="1600" b="1" smtClean="0">
                <a:solidFill>
                  <a:srgbClr val="C00000"/>
                </a:solidFill>
              </a:rPr>
              <a:t> em tudo semelhante a uma qualquer linguagem funcional ainda que estas não tenham objectos:</a:t>
            </a:r>
          </a:p>
          <a:p>
            <a:endParaRPr lang="pt-PT" sz="1600" i="1" smtClean="0"/>
          </a:p>
          <a:p>
            <a:pPr>
              <a:buFontTx/>
              <a:buChar char="-"/>
            </a:pPr>
            <a:r>
              <a:rPr lang="pt-PT" sz="1600" i="1" smtClean="0"/>
              <a:t> Definição curried explícita;</a:t>
            </a:r>
          </a:p>
          <a:p>
            <a:pPr>
              <a:buFontTx/>
              <a:buChar char="-"/>
            </a:pPr>
            <a:r>
              <a:rPr lang="pt-PT" sz="1600" i="1" smtClean="0"/>
              <a:t> Funções como resultado;</a:t>
            </a:r>
          </a:p>
          <a:p>
            <a:pPr>
              <a:buFontTx/>
              <a:buChar char="-"/>
            </a:pPr>
            <a:r>
              <a:rPr lang="pt-PT" sz="1600" i="1" smtClean="0"/>
              <a:t> Avaliação parcial;</a:t>
            </a:r>
          </a:p>
          <a:p>
            <a:pPr>
              <a:buFontTx/>
              <a:buChar char="-"/>
            </a:pPr>
            <a:r>
              <a:rPr lang="pt-PT" sz="1600" i="1" smtClean="0"/>
              <a:t> Apoio nos tipos (biblioteca de tipos).</a:t>
            </a:r>
            <a:endParaRPr lang="pt-PT" sz="1600" i="1"/>
          </a:p>
        </p:txBody>
      </p:sp>
      <p:sp>
        <p:nvSpPr>
          <p:cNvPr id="17" name="CaixaDeTexto 16"/>
          <p:cNvSpPr txBox="1"/>
          <p:nvPr/>
        </p:nvSpPr>
        <p:spPr>
          <a:xfrm>
            <a:off x="7929586" y="3071810"/>
            <a:ext cx="8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smtClean="0"/>
              <a:t>Haskell</a:t>
            </a:r>
            <a:endParaRPr lang="pt-PT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Predicate&lt;T&gt;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14348" y="2285992"/>
          <a:ext cx="8143932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4814"/>
                <a:gridCol w="3709118"/>
              </a:tblGrid>
              <a:tr h="227964"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Predicate&lt;T&gt;: métodos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Uso e Significado</a:t>
                      </a:r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boolean</a:t>
                      </a:r>
                      <a:r>
                        <a:rPr lang="pt-PT" sz="1400" b="1" smtClean="0"/>
                        <a:t> test(T t);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Predicate&lt;T</a:t>
                      </a:r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&gt;</a:t>
                      </a:r>
                      <a:r>
                        <a:rPr lang="pt-PT" sz="1400" b="1" baseline="0" smtClean="0"/>
                        <a:t>  </a:t>
                      </a:r>
                      <a:r>
                        <a:rPr lang="pt-PT" sz="1400" b="1" smtClean="0"/>
                        <a:t>and(Predicate</a:t>
                      </a:r>
                      <a:r>
                        <a:rPr lang="pt-PT" sz="1400" b="1" baseline="0" smtClean="0"/>
                        <a:t>&lt;T&gt;</a:t>
                      </a:r>
                      <a:r>
                        <a:rPr lang="pt-PT" sz="1400" b="1" smtClean="0"/>
                        <a:t>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b="1" smtClean="0">
                          <a:solidFill>
                            <a:srgbClr val="0070C0"/>
                          </a:solidFill>
                        </a:rPr>
                        <a:t>Pr = p1 </a:t>
                      </a:r>
                      <a:r>
                        <a:rPr lang="pt-PT" sz="1600" b="1" smtClean="0">
                          <a:solidFill>
                            <a:srgbClr val="0070C0"/>
                          </a:solidFill>
                          <a:sym typeface="Symbol"/>
                        </a:rPr>
                        <a:t>  p2</a:t>
                      </a:r>
                      <a:endParaRPr lang="pt-PT" sz="16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Predicate&lt;T</a:t>
                      </a:r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&gt;</a:t>
                      </a:r>
                      <a:r>
                        <a:rPr lang="pt-PT" sz="1400" b="1" baseline="0" smtClean="0"/>
                        <a:t>  negate()</a:t>
                      </a:r>
                      <a:r>
                        <a:rPr lang="pt-PT" sz="1400" b="1" smtClean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smtClean="0">
                          <a:solidFill>
                            <a:srgbClr val="0070C0"/>
                          </a:solidFill>
                        </a:rPr>
                        <a:t>Pr = </a:t>
                      </a:r>
                      <a:r>
                        <a:rPr lang="pt-PT" sz="1600" b="1" smtClean="0">
                          <a:solidFill>
                            <a:srgbClr val="0070C0"/>
                          </a:solidFill>
                          <a:sym typeface="Symbol"/>
                        </a:rPr>
                        <a:t> p</a:t>
                      </a:r>
                      <a:r>
                        <a:rPr lang="pt-PT" sz="1600" b="1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Predicate&lt;T</a:t>
                      </a:r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&gt;</a:t>
                      </a:r>
                      <a:r>
                        <a:rPr lang="pt-PT" sz="1400" b="1" baseline="0" smtClean="0"/>
                        <a:t>  or</a:t>
                      </a:r>
                      <a:r>
                        <a:rPr lang="pt-PT" sz="1400" b="1" smtClean="0"/>
                        <a:t>(Predicate</a:t>
                      </a:r>
                      <a:r>
                        <a:rPr lang="pt-PT" sz="1400" b="1" baseline="0" smtClean="0"/>
                        <a:t>&lt;T&gt;</a:t>
                      </a:r>
                      <a:r>
                        <a:rPr lang="pt-PT" sz="1400" b="1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smtClean="0">
                          <a:solidFill>
                            <a:srgbClr val="0070C0"/>
                          </a:solidFill>
                        </a:rPr>
                        <a:t>Pr = p1 </a:t>
                      </a:r>
                      <a:r>
                        <a:rPr lang="pt-PT" sz="1600" b="1" smtClean="0">
                          <a:solidFill>
                            <a:srgbClr val="0070C0"/>
                          </a:solidFill>
                          <a:sym typeface="Symbol"/>
                        </a:rPr>
                        <a:t>  p2</a:t>
                      </a:r>
                      <a:endParaRPr lang="pt-PT" sz="1600" b="1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b="1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714348" y="45720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Predicate&lt;Integer&gt; maiorQ100 = i -&gt; i &gt; 100;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Predicate&lt;Integer&gt; eIntPar = i -&gt; (i % 2 == 0);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Predicate&lt;String&gt; comecaPorA = s -&gt; s.charAt(0) == 'A';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out.println(maiorQ100.test(67));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out.println(eIntPar.test(66));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out.println(comecaPorA.test("aBCD"));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42910" y="1500174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Predicate&lt;T&gt;</a:t>
            </a:r>
            <a:r>
              <a:rPr lang="pt-PT" sz="1600" smtClean="0">
                <a:sym typeface="Wingdings"/>
              </a:rPr>
              <a:t> é o tipo das funções que transformam um T num booleano (predicados). Os métodos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default </a:t>
            </a:r>
            <a:r>
              <a:rPr lang="pt-PT" sz="1600" smtClean="0">
                <a:sym typeface="Wingdings"/>
              </a:rPr>
              <a:t>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Wingdings"/>
              </a:rPr>
              <a:t>Predicate&lt;T&gt;</a:t>
            </a:r>
            <a:r>
              <a:rPr lang="pt-PT" sz="1600" smtClean="0">
                <a:sym typeface="Wingdings"/>
              </a:rPr>
              <a:t> correspondem à negação, conjunção e disjunção lógica.</a:t>
            </a:r>
            <a:endParaRPr lang="pt-PT"/>
          </a:p>
        </p:txBody>
      </p:sp>
      <p:sp>
        <p:nvSpPr>
          <p:cNvPr id="19" name="Rectângulo arredondado 18"/>
          <p:cNvSpPr/>
          <p:nvPr/>
        </p:nvSpPr>
        <p:spPr>
          <a:xfrm>
            <a:off x="7000892" y="4857760"/>
            <a:ext cx="1857388" cy="1071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rgbClr val="002060"/>
                </a:solidFill>
              </a:rPr>
              <a:t>Servirão para implementar  </a:t>
            </a:r>
            <a:r>
              <a:rPr lang="pt-PT" sz="1400" b="1" smtClean="0">
                <a:solidFill>
                  <a:srgbClr val="C00000"/>
                </a:solidFill>
              </a:rPr>
              <a:t>filtros</a:t>
            </a:r>
            <a:r>
              <a:rPr lang="pt-PT" sz="1400" b="1" smtClean="0">
                <a:solidFill>
                  <a:srgbClr val="002060"/>
                </a:solidFill>
              </a:rPr>
              <a:t> nas streams</a:t>
            </a:r>
            <a:endParaRPr lang="pt-PT" sz="1400" b="1">
              <a:solidFill>
                <a:srgbClr val="002060"/>
              </a:solidFill>
            </a:endParaRPr>
          </a:p>
        </p:txBody>
      </p:sp>
      <p:cxnSp>
        <p:nvCxnSpPr>
          <p:cNvPr id="21" name="Conexão recta unidireccional 20"/>
          <p:cNvCxnSpPr>
            <a:stCxn id="19" idx="1"/>
          </p:cNvCxnSpPr>
          <p:nvPr/>
        </p:nvCxnSpPr>
        <p:spPr>
          <a:xfrm rot="10800000">
            <a:off x="6000760" y="5072075"/>
            <a:ext cx="1000132" cy="32147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57158" y="1142984"/>
            <a:ext cx="82868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Predicate&lt;Aluno&gt; medSup12 = al -&gt; al.getMedia() &gt; 12.0;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Predicate&lt;Ponto2D&gt; eSimetrico = p -&gt; (p.getX() == p.getY());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Predicate&lt;Empregado&gt; bemPago = emp -&gt; emp.getSalario() &gt; 1500;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Predicate&lt;String&gt; podeTwitar = s -&gt; s.length() &lt;= 140;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Predicate&lt;Empregado&gt; eMotorista = emp -&gt; emp.getClass().getName().equals("Motorista");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Predicate&lt;Integer&gt; maiorQ100ePar = maiorQ100.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(eIntPar);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out.println(maiorQ100ePar.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(110));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out.println(maiorQ100ePar.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negate()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.test(110));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out.println(maiorQ100ePar.or(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-&gt; x &lt; 50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).test(48));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57158" y="3857628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Podemos começar a combinar funções de várias categorias.</a:t>
            </a: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428596" y="4357694"/>
            <a:ext cx="871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Function&lt;String, Predicate&lt;String&gt;&gt; ePrimLetra =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letra -&gt; (nome -&gt; nome.startsWith(letra))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out.println(ePrimLetra.apply("A"));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Testa_Lambdas$$Lambda$20/2061475679@85ede7b</a:t>
            </a:r>
            <a:endParaRPr lang="pt-PT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out.println(ePrimLetra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("A").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("ABCD"));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Supplier&lt;T&gt;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14348" y="2214554"/>
          <a:ext cx="814393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4814"/>
                <a:gridCol w="3709118"/>
              </a:tblGrid>
              <a:tr h="227964"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Supplier&lt;T&gt;: métodos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Uso e Significado</a:t>
                      </a:r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pt-PT" sz="1400" b="1" smtClean="0"/>
                        <a:t> get();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rgbClr val="002060"/>
                          </a:solidFill>
                        </a:rPr>
                        <a:t>Devolve o objecto criado</a:t>
                      </a:r>
                      <a:endParaRPr lang="pt-PT" sz="14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714348" y="307181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Supplier&lt;String&gt; prefixLivro = () -&gt; new String(</a:t>
            </a:r>
            <a:r>
              <a:rPr lang="pt-PT" sz="1200" b="1" smtClean="0">
                <a:solidFill>
                  <a:srgbClr val="0070C0"/>
                </a:solidFill>
                <a:latin typeface="Calibri"/>
                <a:cs typeface="Calibri"/>
              </a:rPr>
              <a:t>"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ISBN</a:t>
            </a:r>
            <a:r>
              <a:rPr lang="pt-PT" sz="1200" b="1" smtClean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Supplier&lt;Integer&gt; geraIdade = () -&gt; new Random().nextInt((100 - 1) + 1) + 1;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out.println(geraIdade.get() + " - " + geraIdade.get() + " - " + geraIdade.get());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18 - 56 – 25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Supplier&lt;Double&gt; umDoubleQlq = Math::random;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out.println(umDoubleQlq.get());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0.7736085418919274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Supplier&lt;Set&gt; newTreeSet = TreeSet::new;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Supplier&lt;Collection&gt; newTS = TreeSet::new;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out.println(newTreeSet.get().getClass().getName());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out.println(newTS.get().getClass().getName()); 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java.util.TreeSet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java.util.TreeSet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42910" y="1500174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As  interfaces de tipo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Supplier&lt;T&gt;</a:t>
            </a:r>
            <a:r>
              <a:rPr lang="pt-PT" sz="1600" smtClean="0">
                <a:sym typeface="Wingdings"/>
              </a:rPr>
              <a:t> representam funções que não têm parâmetros de entrada e devolvem um objecto de tipo T.</a:t>
            </a:r>
            <a:endParaRPr lang="pt-PT"/>
          </a:p>
        </p:txBody>
      </p:sp>
      <p:sp>
        <p:nvSpPr>
          <p:cNvPr id="19" name="Rectângulo arredondado 18"/>
          <p:cNvSpPr/>
          <p:nvPr/>
        </p:nvSpPr>
        <p:spPr>
          <a:xfrm>
            <a:off x="7000892" y="4357694"/>
            <a:ext cx="1857388" cy="11430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rgbClr val="002060"/>
                </a:solidFill>
              </a:rPr>
              <a:t>Servirão para implementar  a criação de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Collections</a:t>
            </a:r>
            <a:r>
              <a:rPr lang="pt-PT" sz="1400" b="1" smtClean="0">
                <a:solidFill>
                  <a:srgbClr val="002060"/>
                </a:solidFill>
              </a:rPr>
              <a:t> nas streams</a:t>
            </a:r>
            <a:endParaRPr lang="pt-PT" sz="1400" b="1">
              <a:solidFill>
                <a:srgbClr val="002060"/>
              </a:solidFill>
            </a:endParaRPr>
          </a:p>
        </p:txBody>
      </p:sp>
      <p:cxnSp>
        <p:nvCxnSpPr>
          <p:cNvPr id="22" name="Conexão recta unidireccional 21"/>
          <p:cNvCxnSpPr>
            <a:stCxn id="19" idx="1"/>
          </p:cNvCxnSpPr>
          <p:nvPr/>
        </p:nvCxnSpPr>
        <p:spPr>
          <a:xfrm rot="10800000">
            <a:off x="5000628" y="4929198"/>
            <a:ext cx="200026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71472" y="3357562"/>
            <a:ext cx="8072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Consumer&lt;String&gt; printLower = s -&gt; System.out.println(s.toLowerCase());</a:t>
            </a:r>
          </a:p>
          <a:p>
            <a:r>
              <a:rPr lang="pt-PT" sz="1400" smtClean="0"/>
              <a:t>printLower.accept("AbCDeFG");</a:t>
            </a:r>
          </a:p>
          <a:p>
            <a:r>
              <a:rPr lang="pt-PT" sz="1400" smtClean="0"/>
              <a:t>abcdefg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Consumer&lt;String&gt; printUpper = s -&gt; System.out.println(s.toUpperCase());</a:t>
            </a:r>
          </a:p>
          <a:p>
            <a:r>
              <a:rPr lang="pt-PT" sz="1400" smtClean="0"/>
              <a:t>printUpper.accept("AbCDeFG");</a:t>
            </a:r>
          </a:p>
          <a:p>
            <a:r>
              <a:rPr lang="pt-PT" sz="1400" smtClean="0"/>
              <a:t>ABCDEFG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Consumer&lt;String&gt; printUpperAndLower = printLower.andThen(printUpper);</a:t>
            </a:r>
          </a:p>
          <a:p>
            <a:r>
              <a:rPr lang="pt-PT" sz="1400" smtClean="0"/>
              <a:t>printUpperAndLower.accept ("AbCDeFG");</a:t>
            </a:r>
          </a:p>
          <a:p>
            <a:r>
              <a:rPr lang="pt-PT" sz="1400" smtClean="0"/>
              <a:t>abcdefg</a:t>
            </a:r>
          </a:p>
          <a:p>
            <a:r>
              <a:rPr lang="pt-PT" sz="1400" smtClean="0"/>
              <a:t>ABCDEFG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Consumer&lt;Form&gt; drawForm = Window::draw;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Consumer&lt;Aluno&gt; prtAluno = System.out::println;</a:t>
            </a:r>
          </a:p>
          <a:p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  <a:cs typeface="Courier New" pitchFamily="49" charset="0"/>
              </a:rPr>
              <a:t>listInt.forEach(</a:t>
            </a:r>
            <a:r>
              <a:rPr lang="pt-PT" sz="1400" b="1" smtClean="0">
                <a:solidFill>
                  <a:srgbClr val="002060"/>
                </a:solidFill>
                <a:cs typeface="Courier New" pitchFamily="49" charset="0"/>
              </a:rPr>
              <a:t>System.out::println</a:t>
            </a:r>
            <a:r>
              <a:rPr lang="pt-PT" sz="1400" b="1" smtClean="0">
                <a:solidFill>
                  <a:srgbClr val="0070C0"/>
                </a:solidFill>
                <a:cs typeface="Courier New" pitchFamily="49" charset="0"/>
              </a:rPr>
              <a:t>);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Consumer&lt;T&gt;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71472" y="364331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42910" y="1500174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Consumer&lt;T&gt;</a:t>
            </a:r>
            <a:r>
              <a:rPr lang="pt-PT" sz="1600" smtClean="0">
                <a:sym typeface="Wingdings"/>
              </a:rPr>
              <a:t> representa uma </a:t>
            </a:r>
            <a:r>
              <a:rPr lang="pt-PT" sz="1600" b="1" smtClean="0">
                <a:solidFill>
                  <a:srgbClr val="002060"/>
                </a:solidFill>
                <a:sym typeface="Wingdings"/>
              </a:rPr>
              <a:t>operação</a:t>
            </a:r>
            <a:r>
              <a:rPr lang="pt-PT" sz="1600" smtClean="0">
                <a:sym typeface="Wingdings"/>
              </a:rPr>
              <a:t> que aceita um parâmetro de tipo </a:t>
            </a:r>
            <a:r>
              <a:rPr lang="pt-PT" sz="1600" b="1" smtClean="0">
                <a:solidFill>
                  <a:srgbClr val="002060"/>
                </a:solidFill>
                <a:sym typeface="Wingdings"/>
              </a:rPr>
              <a:t>T</a:t>
            </a:r>
            <a:r>
              <a:rPr lang="pt-PT" sz="1600" smtClean="0">
                <a:sym typeface="Wingdings"/>
              </a:rPr>
              <a:t>, opera sobre ele e devolve </a:t>
            </a:r>
            <a:r>
              <a:rPr lang="pt-PT" sz="1600" b="1" smtClean="0">
                <a:solidFill>
                  <a:srgbClr val="002060"/>
                </a:solidFill>
                <a:sym typeface="Wingdings"/>
              </a:rPr>
              <a:t>void</a:t>
            </a:r>
            <a:r>
              <a:rPr lang="pt-PT" sz="1600" smtClean="0">
                <a:sym typeface="Wingdings"/>
              </a:rPr>
              <a:t>. Ao contrário das funções representam </a:t>
            </a:r>
            <a:r>
              <a:rPr lang="pt-PT" sz="1600" b="1" i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side-effects</a:t>
            </a:r>
            <a:r>
              <a:rPr lang="pt-PT" sz="1600" smtClean="0">
                <a:sym typeface="Wingdings"/>
              </a:rPr>
              <a:t> (efeitos laterais). </a:t>
            </a:r>
            <a:endParaRPr lang="pt-PT"/>
          </a:p>
        </p:txBody>
      </p:sp>
      <p:sp>
        <p:nvSpPr>
          <p:cNvPr id="19" name="Rectângulo arredondado 18"/>
          <p:cNvSpPr/>
          <p:nvPr/>
        </p:nvSpPr>
        <p:spPr>
          <a:xfrm>
            <a:off x="6715140" y="4786322"/>
            <a:ext cx="1857388" cy="1571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rgbClr val="002060"/>
                </a:solidFill>
              </a:rPr>
              <a:t>Servirão para implementar  operações como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forEach()</a:t>
            </a:r>
            <a:r>
              <a:rPr lang="pt-PT" sz="1400" b="1" smtClean="0">
                <a:solidFill>
                  <a:srgbClr val="002060"/>
                </a:solidFill>
              </a:rPr>
              <a:t> nas colecções e streams e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peek() </a:t>
            </a:r>
            <a:r>
              <a:rPr lang="pt-PT" sz="1400" b="1" smtClean="0">
                <a:solidFill>
                  <a:srgbClr val="002060"/>
                </a:solidFill>
              </a:rPr>
              <a:t>nas streams</a:t>
            </a:r>
            <a:endParaRPr lang="pt-PT" sz="1400" b="1">
              <a:solidFill>
                <a:srgbClr val="002060"/>
              </a:solidFill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42910" y="2143116"/>
          <a:ext cx="8143932" cy="10662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4814"/>
                <a:gridCol w="3709118"/>
              </a:tblGrid>
              <a:tr h="329684"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Consumer&lt;T&gt;: métodos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Uso e Significado</a:t>
                      </a:r>
                      <a:endParaRPr lang="pt-PT"/>
                    </a:p>
                  </a:txBody>
                  <a:tcPr/>
                </a:tc>
              </a:tr>
              <a:tr h="274737">
                <a:tc>
                  <a:txBody>
                    <a:bodyPr/>
                    <a:lstStyle/>
                    <a:p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void</a:t>
                      </a:r>
                      <a:r>
                        <a:rPr lang="pt-PT" sz="1400" b="1" smtClean="0"/>
                        <a:t> accept(T t);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smtClean="0"/>
                        <a:t>Realiza a operação sobre o argumento.</a:t>
                      </a:r>
                      <a:endParaRPr lang="pt-PT" sz="1400" b="1"/>
                    </a:p>
                  </a:txBody>
                  <a:tcPr/>
                </a:tc>
              </a:tr>
              <a:tr h="395711">
                <a:tc>
                  <a:txBody>
                    <a:bodyPr/>
                    <a:lstStyle/>
                    <a:p>
                      <a:r>
                        <a:rPr lang="pt-PT" sz="1400" b="1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Consumer&lt;T&gt;</a:t>
                      </a:r>
                      <a:r>
                        <a:rPr lang="pt-PT" sz="1400" b="1" baseline="0" smtClean="0"/>
                        <a:t>  </a:t>
                      </a:r>
                      <a:r>
                        <a:rPr lang="pt-PT" sz="1400" b="1" smtClean="0"/>
                        <a:t>andThen(Consumer&lt;T&gt; </a:t>
                      </a:r>
                      <a:r>
                        <a:rPr lang="pt-PT" sz="1400" b="1" baseline="0" smtClean="0"/>
                        <a:t> depois</a:t>
                      </a:r>
                      <a:r>
                        <a:rPr lang="pt-PT" sz="1400" b="1" smtClean="0"/>
                        <a:t>);          </a:t>
                      </a:r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mtClean="0">
                          <a:solidFill>
                            <a:schemeClr val="tx1"/>
                          </a:solidFill>
                        </a:rPr>
                        <a:t>Compõe dois </a:t>
                      </a:r>
                      <a:r>
                        <a:rPr lang="pt-PT" sz="1400" b="1" i="1" smtClean="0">
                          <a:solidFill>
                            <a:schemeClr val="tx1"/>
                          </a:solidFill>
                        </a:rPr>
                        <a:t>consumers</a:t>
                      </a:r>
                      <a:r>
                        <a:rPr lang="pt-PT" sz="1400" b="1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Conexão recta unidireccional 23"/>
          <p:cNvCxnSpPr>
            <a:stCxn id="19" idx="0"/>
          </p:cNvCxnSpPr>
          <p:nvPr/>
        </p:nvCxnSpPr>
        <p:spPr>
          <a:xfrm rot="16200000" flipV="1">
            <a:off x="7394595" y="4537083"/>
            <a:ext cx="427834" cy="7064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rot="10800000">
            <a:off x="6500826" y="4357694"/>
            <a:ext cx="107157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522383" y="1142984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Expressões Lambda</a:t>
            </a: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:  </a:t>
            </a:r>
            <a:r>
              <a:rPr lang="pt-PT" sz="2000" b="1" smtClean="0">
                <a:solidFill>
                  <a:srgbClr val="00CC99"/>
                </a:solidFill>
                <a:latin typeface="Arial Rounded MT Bold" pitchFamily="34" charset="0"/>
              </a:rPr>
              <a:t>Porquê </a:t>
            </a:r>
            <a:r>
              <a:rPr lang="pt-PT" sz="2000" b="1" dirty="0" smtClean="0">
                <a:solidFill>
                  <a:srgbClr val="00CC99"/>
                </a:solidFill>
                <a:latin typeface="Arial Rounded MT Bold" pitchFamily="34" charset="0"/>
              </a:rPr>
              <a:t>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14942" y="1928802"/>
            <a:ext cx="36433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smtClean="0">
                <a:solidFill>
                  <a:srgbClr val="002060"/>
                </a:solidFill>
                <a:latin typeface="Source Sans Pro Semibold"/>
              </a:rPr>
              <a:t>▶  </a:t>
            </a:r>
            <a:r>
              <a:rPr lang="en-US" sz="1400" b="1" smtClean="0">
                <a:solidFill>
                  <a:srgbClr val="002060"/>
                </a:solidFill>
              </a:rPr>
              <a:t>Lambdas foram adicionadas a Java visando evoluir  o JDK e, em especial, a Java Collections Framework (JCF);</a:t>
            </a:r>
          </a:p>
          <a:p>
            <a:endParaRPr lang="en-US" sz="1000" b="1" smtClean="0">
              <a:solidFill>
                <a:srgbClr val="002060"/>
              </a:solidFill>
            </a:endParaRPr>
          </a:p>
          <a:p>
            <a:pPr algn="just"/>
            <a:r>
              <a:rPr lang="en-US" b="1" smtClean="0">
                <a:solidFill>
                  <a:srgbClr val="002060"/>
                </a:solidFill>
              </a:rPr>
              <a:t>▶</a:t>
            </a:r>
            <a:r>
              <a:rPr lang="en-US" sz="1400" b="1" smtClean="0">
                <a:solidFill>
                  <a:srgbClr val="002060"/>
                </a:solidFill>
              </a:rPr>
              <a:t>  As colecções de java.util, tal como estavam  (e estão ainda)  implementadas, não permitem certas optimizações de código;</a:t>
            </a:r>
          </a:p>
          <a:p>
            <a:endParaRPr lang="en-US" sz="1000" smtClean="0">
              <a:solidFill>
                <a:srgbClr val="002060"/>
              </a:solidFill>
            </a:endParaRPr>
          </a:p>
          <a:p>
            <a:pPr algn="just"/>
            <a:r>
              <a:rPr lang="en-US" b="1" smtClean="0">
                <a:solidFill>
                  <a:srgbClr val="002060"/>
                </a:solidFill>
              </a:rPr>
              <a:t>▶</a:t>
            </a:r>
            <a:r>
              <a:rPr lang="en-US" sz="1400" b="1" smtClean="0">
                <a:solidFill>
                  <a:srgbClr val="002060"/>
                </a:solidFill>
              </a:rPr>
              <a:t>  Optimizações para as actuais e futuras arquitecturas hardware eram indispensáveis;  Paralelismo e dados imutáveis eram cruciais;</a:t>
            </a:r>
          </a:p>
          <a:p>
            <a:endParaRPr lang="en-US" sz="1000" dirty="0" smtClean="0">
              <a:solidFill>
                <a:srgbClr val="002060"/>
              </a:solidFill>
            </a:endParaRPr>
          </a:p>
          <a:p>
            <a:pPr algn="just"/>
            <a:r>
              <a:rPr lang="en-US" b="1" smtClean="0">
                <a:solidFill>
                  <a:srgbClr val="002060"/>
                </a:solidFill>
              </a:rPr>
              <a:t>▶</a:t>
            </a:r>
            <a:r>
              <a:rPr lang="en-US" sz="1400" b="1" smtClean="0">
                <a:solidFill>
                  <a:srgbClr val="002060"/>
                </a:solidFill>
              </a:rPr>
              <a:t>  As plataformas multi-core e multi-CPU são a norma. Naturalmente a execução sequencial tem que ser substituída por execução paralela;</a:t>
            </a:r>
          </a:p>
          <a:p>
            <a:endParaRPr lang="en-US" sz="1400" b="1" smtClean="0">
              <a:solidFill>
                <a:srgbClr val="002060"/>
              </a:solidFill>
            </a:endParaRPr>
          </a:p>
          <a:p>
            <a:pPr algn="just"/>
            <a:r>
              <a:rPr lang="en-US" sz="1400" b="1" smtClean="0">
                <a:solidFill>
                  <a:srgbClr val="002060"/>
                </a:solidFill>
              </a:rPr>
              <a:t>▶  O paralelismo deve ser declarado e não programado e o paradigma funcional oferece excelentes construções para tal.</a:t>
            </a:r>
          </a:p>
          <a:p>
            <a:endParaRPr lang="en-US" sz="1400" b="1" smtClean="0">
              <a:solidFill>
                <a:srgbClr val="002060"/>
              </a:solidFill>
            </a:endParaRPr>
          </a:p>
        </p:txBody>
      </p:sp>
      <p:pic>
        <p:nvPicPr>
          <p:cNvPr id="14" name="Imagem 13" descr="LAMBDAS_SINTE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214554"/>
            <a:ext cx="4696734" cy="414340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8596" y="1571612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n"/>
            </a:pPr>
            <a:r>
              <a:rPr lang="pt-PT" smtClean="0"/>
              <a:t> </a:t>
            </a:r>
            <a:r>
              <a:rPr lang="pt-PT" sz="1600" smtClean="0"/>
              <a:t>A ideia fundamental da programação funcional é que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funções puras </a:t>
            </a:r>
            <a:r>
              <a:rPr lang="pt-PT" sz="1600" smtClean="0"/>
              <a:t>podem ser criadas e manipuladas tal como um outro dado qualquer. Adicionalmente, as </a:t>
            </a:r>
            <a:r>
              <a:rPr lang="pt-PT" sz="1600" b="1" smtClean="0">
                <a:solidFill>
                  <a:srgbClr val="C00000"/>
                </a:solidFill>
              </a:rPr>
              <a:t>funções podem muitas vezes ser criadas durante a própria execução do programa</a:t>
            </a:r>
            <a:r>
              <a:rPr lang="pt-PT" sz="1600" smtClean="0"/>
              <a:t>, ou seja, criando métodos ou funções que devolvam como resultado funções.</a:t>
            </a:r>
          </a:p>
          <a:p>
            <a:endParaRPr lang="pt-PT" smtClean="0"/>
          </a:p>
          <a:p>
            <a:pPr algn="just">
              <a:buFont typeface="Wingdings"/>
              <a:buChar char="n"/>
            </a:pPr>
            <a:r>
              <a:rPr lang="pt-PT" smtClean="0"/>
              <a:t>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Uma </a:t>
            </a:r>
            <a:r>
              <a:rPr lang="pt-PT" sz="1600" b="1" i="1" smtClean="0"/>
              <a:t>função pura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trabalha apenas com os seus argumentos e produz um resultado</a:t>
            </a:r>
            <a:r>
              <a:rPr lang="pt-PT" sz="1600" smtClean="0"/>
              <a:t>. Todas as funções (excepto </a:t>
            </a:r>
            <a:r>
              <a:rPr lang="pt-PT" sz="1600" b="1" smtClean="0"/>
              <a:t>Consumer&lt;T&gt;</a:t>
            </a:r>
            <a:r>
              <a:rPr lang="pt-PT" sz="1600" smtClean="0"/>
              <a:t>) que usámos até aqui são funções puras. Numa </a:t>
            </a:r>
            <a:r>
              <a:rPr lang="pt-PT" sz="1600" b="1" smtClean="0"/>
              <a:t>linguagem funcional pura</a:t>
            </a:r>
            <a:r>
              <a:rPr lang="pt-PT" sz="1600" smtClean="0"/>
              <a:t>, existe uma propriedade fundamental designada </a:t>
            </a:r>
            <a:r>
              <a:rPr lang="pt-PT" sz="1600" b="1" smtClean="0"/>
              <a:t>invariância ou imutabilidade dos dados</a:t>
            </a:r>
            <a:r>
              <a:rPr lang="pt-PT" sz="1600" smtClean="0"/>
              <a:t>. Tal significa que </a:t>
            </a:r>
            <a:r>
              <a:rPr lang="pt-PT" sz="1600" b="1" smtClean="0">
                <a:solidFill>
                  <a:srgbClr val="C00000"/>
                </a:solidFill>
              </a:rPr>
              <a:t>as funções não manipulam nem alteram variáveis e apenas trabalham com valores</a:t>
            </a:r>
            <a:r>
              <a:rPr lang="pt-PT" sz="1600" smtClean="0"/>
              <a:t>. Tal parece impossível mas não é. </a:t>
            </a:r>
          </a:p>
          <a:p>
            <a:endParaRPr lang="pt-PT" b="1" smtClean="0"/>
          </a:p>
          <a:p>
            <a:pPr algn="just">
              <a:buFont typeface="Wingdings"/>
              <a:buChar char="n"/>
            </a:pPr>
            <a:r>
              <a:rPr lang="pt-PT" b="1" smtClean="0"/>
              <a:t>  </a:t>
            </a:r>
            <a:r>
              <a:rPr lang="pt-PT" sz="1600" b="1" smtClean="0"/>
              <a:t>Funções invariantes</a:t>
            </a:r>
            <a:r>
              <a:rPr lang="pt-PT" sz="1600" smtClean="0"/>
              <a:t> como estas têm imensas vantagens porque, dado que produzem resultados sem alterar o seu ambiente, tornam-se contextos computacionais independentes e, por exemplo,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ideais para a implementação de paralelismo pois não é necessário proteger recursos partilhados</a:t>
            </a:r>
            <a:r>
              <a:rPr lang="pt-PT" sz="1600" smtClean="0"/>
              <a:t>.</a:t>
            </a:r>
          </a:p>
          <a:p>
            <a:endParaRPr lang="pt-PT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Funções puras e Closures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42910" y="1071546"/>
            <a:ext cx="762161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Closures</a:t>
            </a:r>
            <a:endParaRPr lang="pt-PT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571612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 </a:t>
            </a:r>
            <a:r>
              <a:rPr lang="pt-PT" smtClean="0"/>
              <a:t>Em Java 8 </a:t>
            </a:r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</a:rPr>
              <a:t>lambdas podem não ser expressões puramente funcionais</a:t>
            </a:r>
            <a:r>
              <a:rPr lang="pt-PT" dirty="0" smtClean="0"/>
              <a:t>. De facto, </a:t>
            </a:r>
            <a:r>
              <a:rPr lang="pt-PT" smtClean="0"/>
              <a:t>sendo uma forma de encapsulamento </a:t>
            </a:r>
            <a:r>
              <a:rPr lang="pt-PT" dirty="0" smtClean="0"/>
              <a:t>de comportamento destinado a ser executado nos mais variados contextos, </a:t>
            </a:r>
            <a:r>
              <a:rPr lang="pt-PT" b="1" dirty="0" smtClean="0">
                <a:solidFill>
                  <a:srgbClr val="C00000"/>
                </a:solidFill>
              </a:rPr>
              <a:t>as expressões lambda podem usar variáveis que não são </a:t>
            </a:r>
            <a:r>
              <a:rPr lang="pt-PT" b="1" smtClean="0">
                <a:solidFill>
                  <a:srgbClr val="C00000"/>
                </a:solidFill>
              </a:rPr>
              <a:t>seus parâmetros </a:t>
            </a:r>
            <a:r>
              <a:rPr lang="pt-PT" b="1" dirty="0" smtClean="0">
                <a:solidFill>
                  <a:srgbClr val="C00000"/>
                </a:solidFill>
              </a:rPr>
              <a:t>mas sim variáveis pertencentes ao contexto onde estas são empregues. </a:t>
            </a:r>
          </a:p>
          <a:p>
            <a:endParaRPr lang="pt-PT" dirty="0" smtClean="0"/>
          </a:p>
          <a:p>
            <a:pPr algn="just"/>
            <a:r>
              <a:rPr lang="pt-PT" smtClean="0">
                <a:sym typeface="Wingdings"/>
              </a:rPr>
              <a:t> </a:t>
            </a:r>
            <a:r>
              <a:rPr lang="pt-PT" smtClean="0"/>
              <a:t>Por </a:t>
            </a:r>
            <a:r>
              <a:rPr lang="pt-PT" dirty="0" smtClean="0"/>
              <a:t>esta razão, muitos autores chamam-lhes </a:t>
            </a:r>
            <a:r>
              <a:rPr lang="pt-PT" b="1" i="1" dirty="0" err="1" smtClean="0">
                <a:solidFill>
                  <a:schemeClr val="accent5">
                    <a:lumMod val="75000"/>
                  </a:schemeClr>
                </a:solidFill>
              </a:rPr>
              <a:t>closures</a:t>
            </a:r>
            <a:r>
              <a:rPr lang="pt-PT" dirty="0" smtClean="0"/>
              <a:t> tal como são designadas noutras linguagens.</a:t>
            </a:r>
          </a:p>
          <a:p>
            <a:endParaRPr lang="pt-PT" dirty="0" smtClean="0"/>
          </a:p>
          <a:p>
            <a:pPr algn="just"/>
            <a:r>
              <a:rPr lang="pt-PT" b="1" i="1" dirty="0" err="1" smtClean="0">
                <a:solidFill>
                  <a:srgbClr val="002060"/>
                </a:solidFill>
              </a:rPr>
              <a:t>While</a:t>
            </a:r>
            <a:r>
              <a:rPr lang="pt-PT" b="1" i="1" dirty="0" smtClean="0">
                <a:solidFill>
                  <a:srgbClr val="002060"/>
                </a:solidFill>
              </a:rPr>
              <a:t> a lambda </a:t>
            </a:r>
            <a:r>
              <a:rPr lang="pt-PT" b="1" i="1" dirty="0" err="1" smtClean="0">
                <a:solidFill>
                  <a:srgbClr val="002060"/>
                </a:solidFill>
              </a:rPr>
              <a:t>is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essentially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the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same</a:t>
            </a:r>
            <a:r>
              <a:rPr lang="pt-PT" b="1" i="1" dirty="0" smtClean="0">
                <a:solidFill>
                  <a:srgbClr val="002060"/>
                </a:solidFill>
              </a:rPr>
              <a:t> as a </a:t>
            </a:r>
            <a:r>
              <a:rPr lang="pt-PT" b="1" i="1" dirty="0" err="1" smtClean="0">
                <a:solidFill>
                  <a:srgbClr val="002060"/>
                </a:solidFill>
              </a:rPr>
              <a:t>function</a:t>
            </a:r>
            <a:r>
              <a:rPr lang="pt-PT" b="1" i="1" dirty="0" smtClean="0">
                <a:solidFill>
                  <a:srgbClr val="002060"/>
                </a:solidFill>
              </a:rPr>
              <a:t>, </a:t>
            </a:r>
            <a:r>
              <a:rPr lang="pt-PT" b="1" i="1" dirty="0" err="1" smtClean="0">
                <a:solidFill>
                  <a:srgbClr val="002060"/>
                </a:solidFill>
              </a:rPr>
              <a:t>taking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parameters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and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returning</a:t>
            </a:r>
            <a:r>
              <a:rPr lang="pt-PT" b="1" i="1" dirty="0" smtClean="0">
                <a:solidFill>
                  <a:srgbClr val="002060"/>
                </a:solidFill>
              </a:rPr>
              <a:t> a </a:t>
            </a:r>
            <a:r>
              <a:rPr lang="pt-PT" b="1" i="1" dirty="0" err="1" smtClean="0">
                <a:solidFill>
                  <a:srgbClr val="002060"/>
                </a:solidFill>
              </a:rPr>
              <a:t>value</a:t>
            </a:r>
            <a:r>
              <a:rPr lang="pt-PT" b="1" i="1" dirty="0" smtClean="0">
                <a:solidFill>
                  <a:srgbClr val="002060"/>
                </a:solidFill>
              </a:rPr>
              <a:t>, a </a:t>
            </a:r>
            <a:r>
              <a:rPr lang="pt-PT" b="1" i="1" dirty="0" err="1" smtClean="0">
                <a:solidFill>
                  <a:srgbClr val="002060"/>
                </a:solidFill>
              </a:rPr>
              <a:t>closure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is</a:t>
            </a:r>
            <a:r>
              <a:rPr lang="pt-PT" b="1" i="1" dirty="0" smtClean="0">
                <a:solidFill>
                  <a:srgbClr val="002060"/>
                </a:solidFill>
              </a:rPr>
              <a:t> a </a:t>
            </a:r>
            <a:r>
              <a:rPr lang="pt-PT" b="1" i="1" dirty="0" err="1" smtClean="0">
                <a:solidFill>
                  <a:srgbClr val="002060"/>
                </a:solidFill>
              </a:rPr>
              <a:t>slightly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different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beast</a:t>
            </a:r>
            <a:r>
              <a:rPr lang="pt-PT" b="1" i="1" dirty="0" smtClean="0">
                <a:solidFill>
                  <a:srgbClr val="002060"/>
                </a:solidFill>
              </a:rPr>
              <a:t>: </a:t>
            </a:r>
            <a:r>
              <a:rPr lang="pt-PT" b="1" i="1" dirty="0" err="1" smtClean="0">
                <a:solidFill>
                  <a:srgbClr val="002060"/>
                </a:solidFill>
              </a:rPr>
              <a:t>It</a:t>
            </a:r>
            <a:r>
              <a:rPr lang="pt-PT" b="1" i="1" dirty="0" smtClean="0">
                <a:solidFill>
                  <a:srgbClr val="002060"/>
                </a:solidFill>
              </a:rPr>
              <a:t> "</a:t>
            </a:r>
            <a:r>
              <a:rPr lang="pt-PT" b="1" i="1" dirty="0" err="1" smtClean="0">
                <a:solidFill>
                  <a:srgbClr val="002060"/>
                </a:solidFill>
              </a:rPr>
              <a:t>closes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over</a:t>
            </a:r>
            <a:r>
              <a:rPr lang="pt-PT" b="1" i="1" dirty="0" smtClean="0">
                <a:solidFill>
                  <a:srgbClr val="002060"/>
                </a:solidFill>
              </a:rPr>
              <a:t>" a </a:t>
            </a:r>
            <a:r>
              <a:rPr lang="pt-PT" b="1" i="1" dirty="0" err="1" smtClean="0">
                <a:solidFill>
                  <a:srgbClr val="002060"/>
                </a:solidFill>
              </a:rPr>
              <a:t>scope</a:t>
            </a:r>
            <a:r>
              <a:rPr lang="pt-PT" b="1" i="1" dirty="0" smtClean="0">
                <a:solidFill>
                  <a:srgbClr val="002060"/>
                </a:solidFill>
              </a:rPr>
              <a:t>, </a:t>
            </a:r>
            <a:r>
              <a:rPr lang="pt-PT" b="1" i="1" dirty="0" err="1" smtClean="0">
                <a:solidFill>
                  <a:srgbClr val="002060"/>
                </a:solidFill>
              </a:rPr>
              <a:t>and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may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have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access</a:t>
            </a:r>
            <a:r>
              <a:rPr lang="pt-PT" b="1" i="1" dirty="0" smtClean="0">
                <a:solidFill>
                  <a:srgbClr val="002060"/>
                </a:solidFill>
              </a:rPr>
              <a:t> to </a:t>
            </a:r>
            <a:r>
              <a:rPr lang="pt-PT" b="1" i="1" dirty="0" err="1" smtClean="0">
                <a:solidFill>
                  <a:srgbClr val="002060"/>
                </a:solidFill>
              </a:rPr>
              <a:t>values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declared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in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that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scope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that</a:t>
            </a:r>
            <a:r>
              <a:rPr lang="pt-PT" b="1" i="1" dirty="0" smtClean="0">
                <a:solidFill>
                  <a:srgbClr val="002060"/>
                </a:solidFill>
              </a:rPr>
              <a:t> are </a:t>
            </a:r>
            <a:r>
              <a:rPr lang="pt-PT" b="1" i="1" dirty="0" err="1" smtClean="0">
                <a:solidFill>
                  <a:srgbClr val="002060"/>
                </a:solidFill>
              </a:rPr>
              <a:t>not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explicitly</a:t>
            </a:r>
            <a:r>
              <a:rPr lang="pt-PT" b="1" i="1" dirty="0" smtClean="0">
                <a:solidFill>
                  <a:srgbClr val="002060"/>
                </a:solidFill>
              </a:rPr>
              <a:t> </a:t>
            </a:r>
            <a:r>
              <a:rPr lang="pt-PT" b="1" i="1" dirty="0" err="1" smtClean="0">
                <a:solidFill>
                  <a:srgbClr val="002060"/>
                </a:solidFill>
              </a:rPr>
              <a:t>passed</a:t>
            </a:r>
            <a:r>
              <a:rPr lang="pt-PT" b="1" i="1" dirty="0" smtClean="0">
                <a:solidFill>
                  <a:srgbClr val="002060"/>
                </a:solidFill>
              </a:rPr>
              <a:t> as </a:t>
            </a:r>
            <a:r>
              <a:rPr lang="pt-PT" b="1" i="1" err="1" smtClean="0">
                <a:solidFill>
                  <a:srgbClr val="002060"/>
                </a:solidFill>
              </a:rPr>
              <a:t>parameters</a:t>
            </a:r>
            <a:r>
              <a:rPr lang="pt-PT" b="1" i="1" smtClean="0">
                <a:solidFill>
                  <a:srgbClr val="002060"/>
                </a:solidFill>
              </a:rPr>
              <a:t>. (Michael P. Nash - Scala)</a:t>
            </a:r>
            <a:endParaRPr lang="pt-PT" b="1" i="1" dirty="0" smtClean="0">
              <a:solidFill>
                <a:srgbClr val="002060"/>
              </a:solidFill>
            </a:endParaRPr>
          </a:p>
          <a:p>
            <a:endParaRPr lang="pt-P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285860"/>
            <a:ext cx="864399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sz="1600" b="1" smtClean="0"/>
              <a:t>Expressões lambda não puras</a:t>
            </a:r>
            <a:r>
              <a:rPr lang="pt-PT" sz="1600" smtClean="0"/>
              <a:t> (</a:t>
            </a:r>
            <a:r>
              <a:rPr lang="pt-PT" sz="1600" b="1" i="1" smtClean="0">
                <a:solidFill>
                  <a:srgbClr val="C00000"/>
                </a:solidFill>
              </a:rPr>
              <a:t>closures</a:t>
            </a:r>
            <a:r>
              <a:rPr lang="pt-PT" sz="1600" smtClean="0"/>
              <a:t>) podem usar variáveis existentes no contexto onde são usadas. O mecanismo designa-se </a:t>
            </a:r>
            <a:r>
              <a:rPr lang="pt-PT" sz="1600" i="1" smtClean="0"/>
              <a:t>variable capture</a:t>
            </a:r>
            <a:r>
              <a:rPr lang="pt-PT" sz="1600" smtClean="0"/>
              <a:t> e veremos em seguida como funciona de facto. </a:t>
            </a:r>
          </a:p>
          <a:p>
            <a:endParaRPr lang="pt-PT" sz="1000" smtClean="0"/>
          </a:p>
          <a:p>
            <a:pPr algn="just"/>
            <a:r>
              <a:rPr lang="pt-PT" sz="1600" smtClean="0"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sz="1600" b="1" i="1" smtClean="0">
                <a:solidFill>
                  <a:schemeClr val="accent5">
                    <a:lumMod val="75000"/>
                  </a:schemeClr>
                </a:solidFill>
              </a:rPr>
              <a:t>Closures</a:t>
            </a:r>
            <a:r>
              <a:rPr lang="pt-PT" sz="1600" smtClean="0"/>
              <a:t> não são novidade em Java porque as classes locais e as classes anónimas também funcionam assim, ou seja, podem aceder a variáveis locais do contexto onde são definidas.</a:t>
            </a:r>
          </a:p>
          <a:p>
            <a:pPr algn="just"/>
            <a:r>
              <a:rPr lang="pt-PT" sz="1600" smtClean="0"/>
              <a:t>Assim, o que nos interessa aqui analisar são as designadas </a:t>
            </a:r>
            <a:r>
              <a:rPr lang="pt-PT" sz="1600" b="1" smtClean="0"/>
              <a:t>regras de </a:t>
            </a:r>
            <a:r>
              <a:rPr lang="pt-PT" sz="1600" b="1" i="1" smtClean="0"/>
              <a:t>scope</a:t>
            </a:r>
            <a:r>
              <a:rPr lang="pt-PT" sz="1600" smtClean="0"/>
              <a:t> relativas às funções e expressões lambda de Java, ou seja, a que valores têm acesso e quais as possíveis restrições. </a:t>
            </a:r>
          </a:p>
          <a:p>
            <a:pPr algn="just"/>
            <a:endParaRPr lang="pt-PT" smtClean="0"/>
          </a:p>
          <a:p>
            <a:pPr algn="just">
              <a:buFont typeface="Wingdings" pitchFamily="2" charset="2"/>
              <a:buChar char="n"/>
            </a:pPr>
            <a:r>
              <a:rPr lang="pt-PT" sz="1600" smtClean="0"/>
              <a:t>  A primeira regra importante é que as expressões lambda de Java são </a:t>
            </a:r>
            <a:r>
              <a:rPr lang="pt-PT" sz="1600" b="1" i="1" smtClean="0"/>
              <a:t>lexically scoped</a:t>
            </a:r>
            <a:r>
              <a:rPr lang="pt-PT" sz="1600" smtClean="0"/>
              <a:t>, ou seja, o significado de um dado identificador ou nome de variável, de método, de função, etc., pode ser completamente </a:t>
            </a:r>
            <a:r>
              <a:rPr lang="pt-PT" sz="1600" b="1" smtClean="0"/>
              <a:t>determinado em tempo de compilação</a:t>
            </a:r>
            <a:r>
              <a:rPr lang="pt-PT" sz="1600" smtClean="0"/>
              <a:t>, ou seja, antes da execução, em tempo de compilação, para tal bastando analisar o léxico ou texto do programa. </a:t>
            </a:r>
          </a:p>
          <a:p>
            <a:pPr algn="just">
              <a:buFont typeface="Wingdings" pitchFamily="2" charset="2"/>
              <a:buChar char="n"/>
            </a:pPr>
            <a:endParaRPr lang="pt-PT" sz="1600" smtClean="0"/>
          </a:p>
          <a:p>
            <a:pPr algn="just"/>
            <a:r>
              <a:rPr lang="pt-PT" sz="1600" smtClean="0">
                <a:sym typeface="Wingdings"/>
              </a:rPr>
              <a:t></a:t>
            </a:r>
            <a:r>
              <a:rPr lang="pt-PT" sz="1600" smtClean="0"/>
              <a:t> A segunda regra tem a ver com as </a:t>
            </a:r>
            <a:r>
              <a:rPr lang="pt-PT" sz="1600" b="1" smtClean="0"/>
              <a:t>variáveis locais</a:t>
            </a:r>
            <a:r>
              <a:rPr lang="pt-PT" sz="1600" smtClean="0"/>
              <a:t>, por exemplo, as variáveis que são declaradas dentro de um método ou função em que a expressão lambda é executada. Para estas variáveis existem fortes restrições. As variáveis locais capturadas por uma expressão lambda num dado contexto devem ser, cf. Java 8, </a:t>
            </a:r>
            <a:r>
              <a:rPr lang="pt-PT" sz="1600" b="1" smtClean="0"/>
              <a:t>efectivamente</a:t>
            </a:r>
            <a:r>
              <a:rPr lang="pt-PT" sz="1600" smtClean="0"/>
              <a:t> final. Se não forem declaradas </a:t>
            </a:r>
            <a:r>
              <a:rPr lang="pt-PT" sz="1600" b="1" smtClean="0">
                <a:solidFill>
                  <a:srgbClr val="C00000"/>
                </a:solidFill>
              </a:rPr>
              <a:t>final</a:t>
            </a:r>
            <a:r>
              <a:rPr lang="pt-PT" sz="1600" smtClean="0"/>
              <a:t> pelo programador serão assumidas como tal pelo compilador e não pdoerão ser modificadas. </a:t>
            </a:r>
          </a:p>
          <a:p>
            <a:pPr algn="just"/>
            <a:endParaRPr lang="pt-PT" sz="160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85720" y="1041023"/>
            <a:ext cx="8643998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import java.util.function.*;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class TesteIVA2 {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	   private static Double ivaRef = 0.23;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	   public static Function&lt;Double, Double&gt; calcIVA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arg -&gt; arg * ivaRef;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public static Function&lt;Double, Double&gt; calcIVARest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 -&gt; { ivaRef-= 0.10; return arg * ivaRef; }</a:t>
            </a: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	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static void main(String... args) {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REF ATUAL: " + ivaRef);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A PAGAR: " +</a:t>
            </a:r>
            <a:r>
              <a:rPr kumimoji="0" lang="pt-PT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calcIVA.apply(100.0));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Rest. A PAGAR: " +</a:t>
            </a:r>
            <a:r>
              <a:rPr kumimoji="0" lang="pt-PT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calcIVARest.apply(100.0));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REF ATUAL: " + ivaRef);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A PAGAR: " +</a:t>
            </a:r>
            <a:r>
              <a:rPr kumimoji="0" lang="pt-PT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calcIVA.apply(200.0));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Rest. A PAGAR: " +</a:t>
            </a:r>
            <a:r>
              <a:rPr kumimoji="0" lang="pt-PT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calcIVARest.apply(200.0));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REF ATUAL: " + ivaRef);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        ivaRef = 0.0;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System.out.println("IVA REF ATUAL: " + ivaRef);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	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   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  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REF ATUAL: 0.23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A PAGAR: 23.0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Rest. A PAGAR: 13.0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REF ATUAL: 0.13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A PAGAR: 26.0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Rest. A PAGAR: 6.0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REF ATUAL: 0.03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</a:tabLst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IVA REF ATUAL: 0.0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071546"/>
            <a:ext cx="85725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</a:t>
            </a:r>
            <a:r>
              <a:rPr lang="pt-PT" sz="1600" smtClean="0"/>
              <a:t>O compilador trata-as como </a:t>
            </a:r>
            <a:r>
              <a:rPr lang="pt-PT" sz="1600" b="1" smtClean="0">
                <a:solidFill>
                  <a:srgbClr val="C00000"/>
                </a:solidFill>
              </a:rPr>
              <a:t>efectivamente final</a:t>
            </a:r>
            <a:r>
              <a:rPr lang="pt-PT" sz="1600" smtClean="0"/>
              <a:t>, expressão que em Java significa que serão consideradas </a:t>
            </a:r>
            <a:r>
              <a:rPr lang="pt-PT" sz="1600" b="1" smtClean="0"/>
              <a:t>final</a:t>
            </a:r>
            <a:r>
              <a:rPr lang="pt-PT" sz="1600" smtClean="0"/>
              <a:t> quer sejam ou não declaradas como final pelo programador.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São imutáveis</a:t>
            </a:r>
            <a:r>
              <a:rPr lang="pt-PT" sz="1600" smtClean="0"/>
              <a:t>. </a:t>
            </a:r>
            <a:r>
              <a:rPr lang="pt-PT" sz="1600" b="1" smtClean="0"/>
              <a:t>Não podem ser modificadas nos seus valores</a:t>
            </a:r>
            <a:r>
              <a:rPr lang="pt-PT" sz="1600" smtClean="0"/>
              <a:t> seja fora ou dentro do corpo de uma expressão lambda.</a:t>
            </a:r>
          </a:p>
          <a:p>
            <a:pPr algn="just"/>
            <a:r>
              <a:rPr lang="pt-PT" sz="1600" smtClean="0"/>
              <a:t>Por esta razão, </a:t>
            </a:r>
            <a:r>
              <a:rPr lang="pt-PT" sz="1600" b="1" smtClean="0"/>
              <a:t>os dois seguintes exemplos gerarão erros de compilação</a:t>
            </a:r>
            <a:r>
              <a:rPr lang="pt-PT" sz="1600" smtClean="0"/>
              <a:t>.</a:t>
            </a:r>
          </a:p>
          <a:p>
            <a:pPr algn="just"/>
            <a:endParaRPr lang="pt-PT" sz="900" smtClean="0"/>
          </a:p>
          <a:p>
            <a:pPr marL="358775"/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ivaRef = 0.23;</a:t>
            </a:r>
          </a:p>
          <a:p>
            <a:pPr marL="358775"/>
            <a:r>
              <a:rPr lang="pt-PT" sz="1400" smtClean="0">
                <a:latin typeface="Courier New" pitchFamily="49" charset="0"/>
                <a:cs typeface="Courier New" pitchFamily="49" charset="0"/>
              </a:rPr>
              <a:t>Function&lt;Double, Double&gt; calculaIVA  =  valor -&gt; valor *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ivaRef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8775"/>
            <a:r>
              <a:rPr lang="pt-PT" sz="1400" smtClean="0">
                <a:latin typeface="Courier New" pitchFamily="49" charset="0"/>
                <a:cs typeface="Courier New" pitchFamily="49" charset="0"/>
              </a:rPr>
              <a:t>Double valIVA = calculaIVA.apply(100.0);    </a:t>
            </a:r>
          </a:p>
          <a:p>
            <a:pPr marL="358775"/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ivaRef = 0.13; </a:t>
            </a:r>
          </a:p>
          <a:p>
            <a:pPr marL="358775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erro de compilação 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sym typeface="Wingdings"/>
              </a:rPr>
              <a:t>  </a:t>
            </a:r>
            <a:r>
              <a:rPr lang="pt-PT" sz="1600" smtClean="0"/>
              <a:t>Neste exemplo, e embora o programador não tenha declarado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ivaRef </a:t>
            </a:r>
            <a:r>
              <a:rPr lang="pt-PT" sz="1600" smtClean="0"/>
              <a:t>como final, a sua utilização no corpo da expressão lambda torna-a final para o compilador. Portanto, quando se tenta atribuir-lhe o novo valor de 0.13 é gerado um erro de compilação.</a:t>
            </a:r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642910" y="4500570"/>
            <a:ext cx="83582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public Function&lt;Double, Double&gt; calcIVARest  =       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arg -&gt; { 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ivaRef-= 0.10;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return arg * ivaRef;  };	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erro de compilação</a:t>
            </a:r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57158" y="5429264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n"/>
            </a:pPr>
            <a:r>
              <a:rPr lang="pt-PT" sz="1600" smtClean="0"/>
              <a:t>  Neste segundo exemplo, a variável local é explicitamente alterada no corpo da expressão lambda o que é igualmente proibido.</a:t>
            </a:r>
          </a:p>
          <a:p>
            <a:pPr algn="ctr"/>
            <a:r>
              <a:rPr lang="pt-PT" sz="1600" b="1" i="1" smtClean="0">
                <a:solidFill>
                  <a:srgbClr val="C00000"/>
                </a:solidFill>
              </a:rPr>
              <a:t>local variables referenced from a lambda expression must be final or effectively final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5720" y="1142984"/>
            <a:ext cx="8572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</a:t>
            </a:r>
            <a:r>
              <a:rPr lang="pt-PT" smtClean="0">
                <a:sym typeface="Wingdings"/>
              </a:rPr>
              <a:t> </a:t>
            </a:r>
            <a:r>
              <a:rPr lang="pt-PT" sz="1600" smtClean="0"/>
              <a:t>As </a:t>
            </a:r>
            <a:r>
              <a:rPr lang="pt-PT" sz="1600" i="1" smtClean="0"/>
              <a:t>closures</a:t>
            </a:r>
            <a:r>
              <a:rPr lang="pt-PT" sz="1600" smtClean="0"/>
              <a:t> de Java têm por propriedade o facto de realizarem o seu "fecho" (</a:t>
            </a:r>
            <a:r>
              <a:rPr lang="pt-PT" sz="1600" b="1" i="1" smtClean="0">
                <a:solidFill>
                  <a:srgbClr val="C00000"/>
                </a:solidFill>
              </a:rPr>
              <a:t>close</a:t>
            </a:r>
            <a:r>
              <a:rPr lang="pt-PT" sz="1600" smtClean="0"/>
              <a:t>) sobre </a:t>
            </a:r>
            <a:r>
              <a:rPr lang="pt-PT" sz="1600" b="1" smtClean="0">
                <a:solidFill>
                  <a:srgbClr val="0070C0"/>
                </a:solidFill>
              </a:rPr>
              <a:t>valores</a:t>
            </a:r>
            <a:r>
              <a:rPr lang="pt-PT" sz="1600" smtClean="0"/>
              <a:t> e não </a:t>
            </a:r>
            <a:r>
              <a:rPr lang="pt-PT" sz="1600" b="1" smtClean="0">
                <a:solidFill>
                  <a:srgbClr val="0070C0"/>
                </a:solidFill>
              </a:rPr>
              <a:t>sobre variáveis</a:t>
            </a:r>
            <a:r>
              <a:rPr lang="pt-PT" sz="1600" smtClean="0"/>
              <a:t>. </a:t>
            </a:r>
            <a:r>
              <a:rPr lang="pt-PT" sz="1600" b="1" smtClean="0">
                <a:solidFill>
                  <a:srgbClr val="C00000"/>
                </a:solidFill>
              </a:rPr>
              <a:t>Java requer que tais valores não sejam alterados. </a:t>
            </a:r>
          </a:p>
          <a:p>
            <a:pPr algn="just"/>
            <a:endParaRPr lang="pt-PT" sz="1000" smtClean="0"/>
          </a:p>
          <a:p>
            <a:pPr algn="just"/>
            <a:r>
              <a:rPr lang="pt-PT" sz="1600" smtClean="0">
                <a:sym typeface="Wingdings"/>
              </a:rPr>
              <a:t></a:t>
            </a:r>
            <a:r>
              <a:rPr lang="pt-PT" smtClean="0">
                <a:sym typeface="Wingdings"/>
              </a:rPr>
              <a:t> </a:t>
            </a:r>
            <a:r>
              <a:rPr lang="pt-PT" sz="1600" smtClean="0"/>
              <a:t>No entanto, se tivermos uma variável que referencia um objecto, então o valor dessa variável é um endereço. Neste caso o </a:t>
            </a:r>
            <a:r>
              <a:rPr lang="pt-PT" sz="1600" b="1" smtClean="0">
                <a:solidFill>
                  <a:srgbClr val="C00000"/>
                </a:solidFill>
              </a:rPr>
              <a:t>compilador "protege" o endereço</a:t>
            </a:r>
            <a:r>
              <a:rPr lang="pt-PT" sz="1600" smtClean="0"/>
              <a:t>, ou seja não deixa que este seja modificado, </a:t>
            </a:r>
            <a:r>
              <a:rPr lang="pt-PT" sz="1600" b="1" smtClean="0"/>
              <a:t>mas o objecto referenciado por tal endereço pode ser alterado</a:t>
            </a:r>
            <a:r>
              <a:rPr lang="pt-PT" sz="1600" smtClean="0"/>
              <a:t>, caso seja um objecto mutável. Daí as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declarações de variáveis de instância </a:t>
            </a:r>
            <a:r>
              <a:rPr lang="pt-PT" sz="1600" b="1" smtClean="0">
                <a:solidFill>
                  <a:srgbClr val="0070C0"/>
                </a:solidFill>
              </a:rPr>
              <a:t>final</a:t>
            </a:r>
            <a:r>
              <a:rPr lang="pt-PT" sz="1600" smtClean="0"/>
              <a:t>.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357158" y="3214686"/>
            <a:ext cx="392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class MyData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private int valor;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public void do(Data ds)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ds.forEach(d -&gt; d.with(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return ds;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} 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429124" y="3214686"/>
            <a:ext cx="4500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class MyData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private int valor;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public void do(Data ds)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ds.forEach(d -&gt; d.with(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this.valor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return ds;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} 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ângulo arredondado 17"/>
          <p:cNvSpPr/>
          <p:nvPr/>
        </p:nvSpPr>
        <p:spPr>
          <a:xfrm>
            <a:off x="6929454" y="4786322"/>
            <a:ext cx="1928826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Compilador ajuda</a:t>
            </a:r>
            <a:endParaRPr lang="pt-PT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Conexão recta unidireccional 19"/>
          <p:cNvCxnSpPr/>
          <p:nvPr/>
        </p:nvCxnSpPr>
        <p:spPr>
          <a:xfrm rot="5400000" flipH="1" flipV="1">
            <a:off x="7786710" y="45005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cxnSp>
        <p:nvCxnSpPr>
          <p:cNvPr id="10" name="Conexão recta 9"/>
          <p:cNvCxnSpPr/>
          <p:nvPr/>
        </p:nvCxnSpPr>
        <p:spPr>
          <a:xfrm>
            <a:off x="357158" y="3000372"/>
            <a:ext cx="8501122" cy="15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7158" y="1214422"/>
            <a:ext cx="8572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/>
              <a:t>▶</a:t>
            </a:r>
            <a:r>
              <a:rPr lang="pt-PT" smtClean="0">
                <a:latin typeface="Source Sans Pro Semibold"/>
              </a:rPr>
              <a:t> </a:t>
            </a:r>
            <a:r>
              <a:rPr lang="pt-PT" sz="1600" b="1" smtClean="0">
                <a:solidFill>
                  <a:srgbClr val="0070C0"/>
                </a:solidFill>
              </a:rPr>
              <a:t>No seu total, as streams do tipo </a:t>
            </a:r>
            <a:r>
              <a:rPr lang="pt-PT" sz="1600" b="1" smtClean="0">
                <a:solidFill>
                  <a:srgbClr val="C00000"/>
                </a:solidFill>
              </a:rPr>
              <a:t>Stream&lt;T&gt;</a:t>
            </a:r>
            <a:r>
              <a:rPr lang="pt-PT" sz="1600" b="1" smtClean="0">
                <a:solidFill>
                  <a:srgbClr val="0070C0"/>
                </a:solidFill>
              </a:rPr>
              <a:t> de Java usam 13 das 43 interfaces funcionais 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java.util.function</a:t>
            </a:r>
            <a:r>
              <a:rPr lang="pt-PT" sz="1600" b="1" smtClean="0">
                <a:solidFill>
                  <a:srgbClr val="0070C0"/>
                </a:solidFill>
              </a:rPr>
              <a:t> + as interfaces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Comparator&lt;T&gt;</a:t>
            </a:r>
            <a:r>
              <a:rPr lang="pt-PT" sz="1600" b="1" smtClean="0">
                <a:solidFill>
                  <a:srgbClr val="0070C0"/>
                </a:solidFill>
              </a:rPr>
              <a:t> e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Collector&lt;T,A,R&gt;</a:t>
            </a:r>
            <a:r>
              <a:rPr lang="pt-PT" sz="1600" b="1" smtClean="0">
                <a:solidFill>
                  <a:srgbClr val="0070C0"/>
                </a:solidFill>
              </a:rPr>
              <a:t> ;</a:t>
            </a:r>
          </a:p>
          <a:p>
            <a:pPr algn="just"/>
            <a:endParaRPr lang="pt-PT" sz="1600" b="1" smtClean="0">
              <a:solidFill>
                <a:srgbClr val="0070C0"/>
              </a:solidFill>
            </a:endParaRPr>
          </a:p>
          <a:p>
            <a:pPr algn="just"/>
            <a:r>
              <a:rPr lang="pt-PT" smtClean="0"/>
              <a:t>▶</a:t>
            </a:r>
            <a:r>
              <a:rPr lang="pt-PT" sz="1600" smtClean="0">
                <a:latin typeface="Source Sans Pro Semibold"/>
              </a:rPr>
              <a:t>  As </a:t>
            </a:r>
            <a:r>
              <a:rPr lang="pt-PT" sz="1600" i="1" smtClean="0">
                <a:latin typeface="Source Sans Pro Semibold"/>
              </a:rPr>
              <a:t>streams</a:t>
            </a:r>
            <a:r>
              <a:rPr lang="pt-PT" sz="1600" smtClean="0">
                <a:latin typeface="Source Sans Pro Semibold"/>
              </a:rPr>
              <a:t> numéricas usam fundamentalmente as especializações  numéricas, que não são parametrizadas e têm um nome começado pelo tipo da </a:t>
            </a:r>
            <a:r>
              <a:rPr lang="pt-PT" sz="1600" i="1" smtClean="0">
                <a:latin typeface="Source Sans Pro Semibold"/>
              </a:rPr>
              <a:t>stream</a:t>
            </a:r>
            <a:r>
              <a:rPr lang="pt-PT" sz="1600" smtClean="0">
                <a:latin typeface="Source Sans Pro Semibold"/>
              </a:rPr>
              <a:t> (cf.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DoublePredicate</a:t>
            </a:r>
            <a:r>
              <a:rPr lang="pt-PT" sz="1600" smtClean="0">
                <a:latin typeface="Source Sans Pro Semibold"/>
              </a:rPr>
              <a:t>, etc.);</a:t>
            </a:r>
            <a:endParaRPr lang="pt-PT" sz="1600" b="1" smtClean="0">
              <a:solidFill>
                <a:srgbClr val="0070C0"/>
              </a:solidFill>
            </a:endParaRPr>
          </a:p>
          <a:p>
            <a:pPr algn="just"/>
            <a:endParaRPr lang="pt-PT" sz="1600" b="1" smtClean="0">
              <a:solidFill>
                <a:srgbClr val="0070C0"/>
              </a:solidFill>
            </a:endParaRPr>
          </a:p>
          <a:p>
            <a:pPr algn="just"/>
            <a:endParaRPr lang="pt-PT" sz="16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8596" y="107154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C00000"/>
                </a:solidFill>
              </a:rPr>
              <a:t>Exemplos: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Lambdas, forEach e Colecções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1500174"/>
            <a:ext cx="85725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2060"/>
                </a:solidFill>
              </a:rPr>
              <a:t>Classe para os exemplos:</a:t>
            </a:r>
          </a:p>
          <a:p>
            <a:endParaRPr lang="pt-PT" smtClean="0"/>
          </a:p>
          <a:p>
            <a:r>
              <a:rPr lang="pt-PT" smtClean="0"/>
              <a:t>   </a:t>
            </a:r>
            <a:r>
              <a:rPr lang="pt-PT" sz="1400" b="1" smtClean="0"/>
              <a:t>public class Pessoa  {</a:t>
            </a:r>
          </a:p>
          <a:p>
            <a:r>
              <a:rPr lang="pt-PT" sz="1400" smtClean="0"/>
              <a:t>        </a:t>
            </a:r>
            <a:r>
              <a:rPr lang="pt-PT" sz="1400" smtClean="0">
                <a:solidFill>
                  <a:srgbClr val="C00000"/>
                </a:solidFill>
              </a:rPr>
              <a:t>public static Pessoa of(String nome, Integer idade)  {</a:t>
            </a:r>
          </a:p>
          <a:p>
            <a:r>
              <a:rPr lang="pt-PT" sz="1400" smtClean="0">
                <a:solidFill>
                  <a:srgbClr val="C00000"/>
                </a:solidFill>
              </a:rPr>
              <a:t>               return new Pessoa(nome, idade);</a:t>
            </a:r>
          </a:p>
          <a:p>
            <a:r>
              <a:rPr lang="pt-PT" sz="1400" smtClean="0">
                <a:solidFill>
                  <a:srgbClr val="C00000"/>
                </a:solidFill>
              </a:rPr>
              <a:t>        }</a:t>
            </a:r>
          </a:p>
          <a:p>
            <a:r>
              <a:rPr lang="pt-PT" sz="1400" smtClean="0"/>
              <a:t>        </a:t>
            </a:r>
            <a:r>
              <a:rPr lang="pt-PT" sz="1400" smtClean="0">
                <a:solidFill>
                  <a:schemeClr val="accent5">
                    <a:lumMod val="75000"/>
                  </a:schemeClr>
                </a:solidFill>
              </a:rPr>
              <a:t>private String nome;</a:t>
            </a:r>
          </a:p>
          <a:p>
            <a:r>
              <a:rPr lang="pt-PT" sz="1400" smtClean="0">
                <a:solidFill>
                  <a:schemeClr val="accent5">
                    <a:lumMod val="75000"/>
                  </a:schemeClr>
                </a:solidFill>
              </a:rPr>
              <a:t>        private Integer idade;</a:t>
            </a:r>
          </a:p>
          <a:p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        //</a:t>
            </a:r>
          </a:p>
          <a:p>
            <a:r>
              <a:rPr lang="pt-PT" sz="1400" smtClean="0"/>
              <a:t>        private Pessoa(String nm, Integer id)  {  nome = nm; idade = id; }</a:t>
            </a:r>
          </a:p>
          <a:p>
            <a:r>
              <a:rPr lang="pt-PT" sz="1400" smtClean="0"/>
              <a:t>        public String getNome() { return nome; }</a:t>
            </a:r>
          </a:p>
          <a:p>
            <a:r>
              <a:rPr lang="pt-PT" sz="1400" smtClean="0"/>
              <a:t>        public Integer getIdade() { return idade; }</a:t>
            </a:r>
          </a:p>
          <a:p>
            <a:r>
              <a:rPr lang="pt-PT" sz="1400" smtClean="0"/>
              <a:t>        public void mudaIdade(Integer val)  { idade += val; }</a:t>
            </a:r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@Override</a:t>
            </a:r>
          </a:p>
          <a:p>
            <a:r>
              <a:rPr lang="pt-PT" sz="1400" smtClean="0"/>
              <a:t>        public String toString() { return nome + " – " + idade; }</a:t>
            </a:r>
          </a:p>
          <a:p>
            <a:r>
              <a:rPr lang="pt-PT" sz="1400" smtClean="0"/>
              <a:t>     </a:t>
            </a:r>
            <a:r>
              <a:rPr lang="pt-PT" sz="1400" b="1" smtClean="0"/>
              <a:t>}</a:t>
            </a:r>
            <a:endParaRPr lang="pt-PT" sz="1400" b="1"/>
          </a:p>
        </p:txBody>
      </p:sp>
      <p:sp>
        <p:nvSpPr>
          <p:cNvPr id="11" name="CaixaDeTexto 10"/>
          <p:cNvSpPr txBox="1"/>
          <p:nvPr/>
        </p:nvSpPr>
        <p:spPr>
          <a:xfrm>
            <a:off x="5357818" y="4714884"/>
            <a:ext cx="3500462" cy="166199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rgbClr val="FF0000"/>
                </a:solidFill>
              </a:rPr>
              <a:t>Métodos de Colecções novos e úteis </a:t>
            </a:r>
          </a:p>
          <a:p>
            <a:pPr algn="ctr"/>
            <a:r>
              <a:rPr lang="pt-PT" sz="1400" b="1" smtClean="0">
                <a:solidFill>
                  <a:srgbClr val="FF0000"/>
                </a:solidFill>
              </a:rPr>
              <a:t>com lambdas </a:t>
            </a:r>
          </a:p>
          <a:p>
            <a:pPr algn="ctr"/>
            <a:endParaRPr lang="pt-PT" sz="1400" smtClean="0">
              <a:solidFill>
                <a:srgbClr val="002060"/>
              </a:solidFill>
            </a:endParaRPr>
          </a:p>
          <a:p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Collections.sort(List,Comparator);</a:t>
            </a:r>
          </a:p>
          <a:p>
            <a:pPr algn="just"/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List.sort(Comparator);</a:t>
            </a:r>
          </a:p>
          <a:p>
            <a:pPr algn="just"/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List.replaceAll(UnaryOperator);</a:t>
            </a:r>
          </a:p>
          <a:p>
            <a:pPr algn="just"/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Collection.removeIf(Predicate);</a:t>
            </a:r>
          </a:p>
          <a:p>
            <a:pPr algn="just"/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Iterable.forEach(Consumer);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7256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List&lt;String&gt; nomes = Arrays.asList("Vasco", "Rui", "Ana", "Rita", "Pedro", "Vera");</a:t>
            </a:r>
          </a:p>
          <a:p>
            <a:r>
              <a:rPr lang="pt-PT" sz="1400" smtClean="0"/>
              <a:t>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// Uma lista assim criada não aceita remove(String)</a:t>
            </a:r>
          </a:p>
          <a:p>
            <a:r>
              <a:rPr lang="pt-PT" sz="1400" smtClean="0"/>
              <a:t>       </a:t>
            </a:r>
            <a:r>
              <a:rPr lang="pt-PT" sz="1400" b="1" smtClean="0"/>
              <a:t>nomes.forEach(System.out::println);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Vasco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 Rui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 Ana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 Rita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 Pedro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 Vera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</a:t>
            </a:r>
            <a:r>
              <a:rPr lang="pt-PT" sz="1400" b="1" smtClean="0"/>
              <a:t>nomes.sort((n1, n2) -&gt; n1.length() – n2.length());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</a:t>
            </a:r>
            <a:r>
              <a:rPr lang="pt-PT" sz="1400" b="1" smtClean="0"/>
              <a:t>nomes.forEach(n -&gt; System.out.print(n + " "));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Rui Ana Rita Vera Vasco Pedro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out.println();</a:t>
            </a:r>
            <a:endParaRPr lang="pt-PT" sz="1400" b="1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       </a:t>
            </a:r>
            <a:r>
              <a:rPr lang="pt-PT" sz="1400" b="1" smtClean="0"/>
              <a:t>nomes.replaceAll(n -&gt; "(" + n + ")"); </a:t>
            </a:r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       </a:t>
            </a:r>
            <a:r>
              <a:rPr lang="pt-PT" sz="1400" b="1" smtClean="0"/>
              <a:t>nomes.forEach(n -&gt; System.out.print(n + " "));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(Ana) (Pedro) (Rita) (Rui) (Vasco) (Vera)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out.println();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// Para poder realizar remoções </a:t>
            </a:r>
          </a:p>
          <a:p>
            <a:r>
              <a:rPr lang="pt-PT" sz="1400" smtClean="0"/>
              <a:t>       </a:t>
            </a:r>
            <a:r>
              <a:rPr lang="pt-PT" sz="1400" b="1" smtClean="0">
                <a:solidFill>
                  <a:srgbClr val="C00000"/>
                </a:solidFill>
              </a:rPr>
              <a:t>List&lt;String&gt; nomes1 = new ArrayList&lt;&gt;(nomes);</a:t>
            </a:r>
          </a:p>
          <a:p>
            <a:r>
              <a:rPr lang="pt-PT" sz="1400" b="1" smtClean="0"/>
              <a:t>       nomes1.removeIf(n -&gt; n.length() &lt;= 6);</a:t>
            </a:r>
          </a:p>
          <a:p>
            <a:r>
              <a:rPr lang="pt-PT" sz="1400" smtClean="0"/>
              <a:t>       </a:t>
            </a:r>
            <a:r>
              <a:rPr lang="pt-PT" sz="1400" b="1" smtClean="0"/>
              <a:t>nomes1.forEach(n -&gt; System.out.print(n + " ")); </a:t>
            </a:r>
          </a:p>
          <a:p>
            <a:r>
              <a:rPr lang="pt-PT" sz="1400" smtClean="0"/>
              <a:t>     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(Pedro) (Vasco)</a:t>
            </a:r>
          </a:p>
          <a:p>
            <a:r>
              <a:rPr lang="pt-PT" sz="1400" smtClean="0"/>
              <a:t>       </a:t>
            </a:r>
            <a:endParaRPr lang="pt-PT" sz="1400"/>
          </a:p>
        </p:txBody>
      </p:sp>
      <p:cxnSp>
        <p:nvCxnSpPr>
          <p:cNvPr id="11" name="Conexão recta unidireccional 10"/>
          <p:cNvCxnSpPr/>
          <p:nvPr/>
        </p:nvCxnSpPr>
        <p:spPr>
          <a:xfrm>
            <a:off x="3857620" y="5429264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ângulo arredondado 11"/>
          <p:cNvSpPr/>
          <p:nvPr/>
        </p:nvSpPr>
        <p:spPr>
          <a:xfrm>
            <a:off x="6858016" y="5072074"/>
            <a:ext cx="1714512" cy="646986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PT" sz="1600" b="1" smtClean="0">
                <a:solidFill>
                  <a:srgbClr val="0070C0"/>
                </a:solidFill>
              </a:rPr>
              <a:t>Substitui o uso de </a:t>
            </a:r>
            <a:r>
              <a:rPr lang="pt-PT" sz="1600" b="1" smtClean="0">
                <a:solidFill>
                  <a:srgbClr val="002060"/>
                </a:solidFill>
              </a:rPr>
              <a:t>Iterator()</a:t>
            </a:r>
            <a:endParaRPr lang="pt-PT" sz="1600" b="1">
              <a:solidFill>
                <a:srgbClr val="002060"/>
              </a:solidFill>
            </a:endParaRPr>
          </a:p>
        </p:txBody>
      </p:sp>
      <p:sp>
        <p:nvSpPr>
          <p:cNvPr id="13" name="Rectângulo arredondado 12"/>
          <p:cNvSpPr/>
          <p:nvPr/>
        </p:nvSpPr>
        <p:spPr>
          <a:xfrm>
            <a:off x="6572264" y="2214554"/>
            <a:ext cx="1714512" cy="646986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PT" sz="1600" b="1" smtClean="0">
                <a:solidFill>
                  <a:srgbClr val="0070C0"/>
                </a:solidFill>
              </a:rPr>
              <a:t>É um </a:t>
            </a:r>
            <a:r>
              <a:rPr lang="pt-PT" sz="1600" b="1" smtClean="0">
                <a:solidFill>
                  <a:srgbClr val="002060"/>
                </a:solidFill>
              </a:rPr>
              <a:t>for() </a:t>
            </a:r>
            <a:r>
              <a:rPr lang="pt-PT" sz="1600" b="1" smtClean="0">
                <a:solidFill>
                  <a:srgbClr val="0070C0"/>
                </a:solidFill>
              </a:rPr>
              <a:t>mais simples e versátil</a:t>
            </a:r>
            <a:endParaRPr lang="pt-PT" sz="1600" b="1">
              <a:solidFill>
                <a:srgbClr val="002060"/>
              </a:solidFill>
            </a:endParaRPr>
          </a:p>
        </p:txBody>
      </p:sp>
      <p:cxnSp>
        <p:nvCxnSpPr>
          <p:cNvPr id="17" name="Conexão recta unidireccional 16"/>
          <p:cNvCxnSpPr/>
          <p:nvPr/>
        </p:nvCxnSpPr>
        <p:spPr>
          <a:xfrm rot="10800000">
            <a:off x="3571868" y="1785926"/>
            <a:ext cx="285752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 rot="10800000" flipV="1">
            <a:off x="4357686" y="2786058"/>
            <a:ext cx="207170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ângulo arredondado 19"/>
          <p:cNvSpPr/>
          <p:nvPr/>
        </p:nvSpPr>
        <p:spPr>
          <a:xfrm>
            <a:off x="6572264" y="3571876"/>
            <a:ext cx="1714512" cy="646986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PT" sz="1600" b="1" smtClean="0">
                <a:solidFill>
                  <a:srgbClr val="0070C0"/>
                </a:solidFill>
              </a:rPr>
              <a:t>É um </a:t>
            </a:r>
            <a:r>
              <a:rPr lang="pt-PT" sz="1600" b="1" smtClean="0">
                <a:solidFill>
                  <a:srgbClr val="002060"/>
                </a:solidFill>
              </a:rPr>
              <a:t>replaceAll() </a:t>
            </a:r>
            <a:r>
              <a:rPr lang="pt-PT" sz="1600" b="1" smtClean="0">
                <a:solidFill>
                  <a:srgbClr val="0070C0"/>
                </a:solidFill>
              </a:rPr>
              <a:t>mais versátil</a:t>
            </a:r>
            <a:endParaRPr lang="pt-PT" sz="1600" b="1">
              <a:solidFill>
                <a:srgbClr val="002060"/>
              </a:solidFill>
            </a:endParaRPr>
          </a:p>
        </p:txBody>
      </p:sp>
      <p:cxnSp>
        <p:nvCxnSpPr>
          <p:cNvPr id="22" name="Conexão recta unidireccional 21"/>
          <p:cNvCxnSpPr/>
          <p:nvPr/>
        </p:nvCxnSpPr>
        <p:spPr>
          <a:xfrm rot="10800000" flipV="1">
            <a:off x="3643306" y="3929066"/>
            <a:ext cx="278608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143372" y="21429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smtClean="0">
                <a:solidFill>
                  <a:srgbClr val="0070C0"/>
                </a:solidFill>
                <a:latin typeface="Arial Rounded MT Bold" pitchFamily="34" charset="0"/>
              </a:rPr>
              <a:t>Exemplos com os novos métodos de colecções que usam lambdas</a:t>
            </a:r>
            <a:endParaRPr lang="pt-PT" sz="16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500174"/>
            <a:ext cx="8572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☑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Total de pessoas e nomes dos que têm mais de 40 anos com apresentação dos resultados.</a:t>
            </a:r>
          </a:p>
          <a:p>
            <a:endParaRPr lang="pt-PT" sz="1600" b="1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PT" sz="1400" smtClean="0"/>
              <a:t>out.println("Quantas? " + pessoal.size());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16 </a:t>
            </a:r>
          </a:p>
          <a:p>
            <a:endParaRPr lang="pt-PT" sz="1400" b="1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/>
              <a:buChar char="F"/>
            </a:pPr>
            <a:r>
              <a:rPr lang="pt-PT" sz="1400" b="1" smtClean="0">
                <a:solidFill>
                  <a:srgbClr val="0070C0"/>
                </a:solidFill>
              </a:rPr>
              <a:t>  </a:t>
            </a:r>
            <a:r>
              <a:rPr lang="pt-PT" sz="1400" b="1" smtClean="0"/>
              <a:t>Como vamos realizar muitas selecções segundo diversos critérios é preferível criar um método de classe que seja mais genérico do que codificarmos cada selecção específica. Teremos então:</a:t>
            </a:r>
          </a:p>
          <a:p>
            <a:pPr>
              <a:buFont typeface="Wingdings"/>
              <a:buChar char="F"/>
            </a:pPr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public static List&lt;Pessoa&gt; selectPessoas(List&lt;Pessoa&gt; lp, </a:t>
            </a:r>
            <a:r>
              <a:rPr lang="pt-PT" sz="1400" b="1" smtClean="0">
                <a:solidFill>
                  <a:srgbClr val="C00000"/>
                </a:solidFill>
              </a:rPr>
              <a:t>Predicate&lt;Pessoa&gt; criterio</a:t>
            </a:r>
            <a:r>
              <a:rPr lang="pt-PT" sz="1400" b="1" smtClean="0">
                <a:solidFill>
                  <a:srgbClr val="0070C0"/>
                </a:solidFill>
              </a:rPr>
              <a:t>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List&lt;Pessoa&gt; seleccao = new ArrayList&lt;&gt;();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for(Pessoa p : lp) if(</a:t>
            </a:r>
            <a:r>
              <a:rPr lang="pt-PT" sz="1400" b="1" smtClean="0">
                <a:solidFill>
                  <a:srgbClr val="C00000"/>
                </a:solidFill>
              </a:rPr>
              <a:t>criterio.test(p)</a:t>
            </a:r>
            <a:r>
              <a:rPr lang="pt-PT" sz="1400" b="1" smtClean="0">
                <a:solidFill>
                  <a:srgbClr val="0070C0"/>
                </a:solidFill>
              </a:rPr>
              <a:t>) seleccao.add(p);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seleccao;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}</a:t>
            </a:r>
          </a:p>
          <a:p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Predicate&lt;Pessoa&gt; quarentoes = p -&gt; { Integer id = p.getIdade();  return id &gt;= 40 &amp;&amp; id &lt; 50; };</a:t>
            </a:r>
          </a:p>
          <a:p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C00000"/>
                </a:solidFill>
              </a:rPr>
              <a:t>selectPessoas(pessoal, quarentoes).forEach(System.out::println);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Ana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Barbara – 41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Carlota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Madalena – 48</a:t>
            </a:r>
            <a:endParaRPr lang="pt-PT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142984"/>
            <a:ext cx="82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</a:rPr>
              <a:t>List&lt;Pessoa&gt; pessoal = …….;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// usar add()  </a:t>
            </a:r>
            <a:endParaRPr lang="pt-PT" sz="14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357158" y="1142984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Novidades e Impacto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00034" y="171448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solidFill>
                  <a:srgbClr val="00CC99"/>
                </a:solidFill>
                <a:latin typeface="Arial Rounded MT Bold" pitchFamily="34" charset="0"/>
                <a:sym typeface="Wingdings 2"/>
              </a:rPr>
              <a:t>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  Java8 passa a ter 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construções funcionais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 juntamente com POO;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00034" y="221455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solidFill>
                  <a:srgbClr val="00CC99"/>
                </a:solidFill>
                <a:latin typeface="Arial Rounded MT Bold" pitchFamily="34" charset="0"/>
                <a:sym typeface="Wingdings 2"/>
              </a:rPr>
              <a:t>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  Java8 passa a ter 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funções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+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 “</a:t>
            </a:r>
            <a:r>
              <a:rPr lang="pt-PT" dirty="0" err="1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closures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”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 (evitando outras construções</a:t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dirty="0" smtClean="0">
                <a:latin typeface="Arial Rounded MT Bold" pitchFamily="34" charset="0"/>
                <a:sym typeface="Wingdings 2"/>
              </a:rPr>
              <a:t>       pouco conhecidas e usadas, como </a:t>
            </a:r>
            <a:r>
              <a:rPr lang="pt-PT" dirty="0" smtClean="0">
                <a:solidFill>
                  <a:srgbClr val="FF0000"/>
                </a:solidFill>
                <a:latin typeface="Arial Rounded MT Bold" pitchFamily="34" charset="0"/>
                <a:sym typeface="Wingdings 2"/>
              </a:rPr>
              <a:t>classes anónimas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ou</a:t>
            </a:r>
            <a:r>
              <a:rPr lang="pt-PT" dirty="0" smtClean="0">
                <a:solidFill>
                  <a:srgbClr val="FF0000"/>
                </a:solidFill>
                <a:latin typeface="Arial Rounded MT Bold" pitchFamily="34" charset="0"/>
                <a:sym typeface="Wingdings 2"/>
              </a:rPr>
              <a:t> internas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);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00034" y="3000372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solidFill>
                  <a:srgbClr val="00CC99"/>
                </a:solidFill>
                <a:latin typeface="Arial Rounded MT Bold" pitchFamily="34" charset="0"/>
                <a:sym typeface="Wingdings 2"/>
              </a:rPr>
              <a:t>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  Java8 passa a ter 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“</a:t>
            </a:r>
            <a:r>
              <a:rPr lang="pt-PT" dirty="0" err="1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streams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 de objectos e de tipos simples”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, ou seja, </a:t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dirty="0" smtClean="0">
                <a:latin typeface="Arial Rounded MT Bold" pitchFamily="34" charset="0"/>
                <a:sym typeface="Wingdings 2"/>
              </a:rPr>
              <a:t>       o equivalente funcional a listas infinitas, “</a:t>
            </a:r>
            <a:r>
              <a:rPr lang="pt-PT" dirty="0" err="1" smtClean="0">
                <a:latin typeface="Arial Rounded MT Bold" pitchFamily="34" charset="0"/>
                <a:sym typeface="Wingdings 2"/>
              </a:rPr>
              <a:t>lazy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”, </a:t>
            </a:r>
            <a:r>
              <a:rPr lang="pt-PT" dirty="0" err="1" smtClean="0">
                <a:latin typeface="Arial Rounded MT Bold" pitchFamily="34" charset="0"/>
                <a:sym typeface="Wingdings 2"/>
              </a:rPr>
              <a:t>paralelizáveis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 e que</a:t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dirty="0" smtClean="0">
                <a:latin typeface="Arial Rounded MT Bold" pitchFamily="34" charset="0"/>
                <a:sym typeface="Wingdings 2"/>
              </a:rPr>
              <a:t>       podem ser filtradas (</a:t>
            </a:r>
            <a:r>
              <a:rPr lang="pt-PT" dirty="0" err="1" smtClean="0">
                <a:latin typeface="Arial Rounded MT Bold" pitchFamily="34" charset="0"/>
                <a:sym typeface="Wingdings 2"/>
              </a:rPr>
              <a:t>filter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), transformadas (</a:t>
            </a:r>
            <a:r>
              <a:rPr lang="pt-PT" dirty="0" err="1" smtClean="0">
                <a:latin typeface="Arial Rounded MT Bold" pitchFamily="34" charset="0"/>
                <a:sym typeface="Wingdings 2"/>
              </a:rPr>
              <a:t>map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), reduzidas (</a:t>
            </a:r>
            <a:r>
              <a:rPr lang="pt-PT" dirty="0" err="1" smtClean="0">
                <a:latin typeface="Arial Rounded MT Bold" pitchFamily="34" charset="0"/>
                <a:sym typeface="Wingdings 2"/>
              </a:rPr>
              <a:t>reduce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),</a:t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smtClean="0">
                <a:latin typeface="Arial Rounded MT Bold" pitchFamily="34" charset="0"/>
                <a:sym typeface="Wingdings 2"/>
              </a:rPr>
              <a:t>       coleccionadas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(</a:t>
            </a:r>
            <a:r>
              <a:rPr lang="pt-PT" dirty="0" err="1" smtClean="0">
                <a:latin typeface="Arial Rounded MT Bold" pitchFamily="34" charset="0"/>
                <a:sym typeface="Wingdings 2"/>
              </a:rPr>
              <a:t>collect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), e muitas outras operações, funcionais ou não,</a:t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dirty="0" smtClean="0">
                <a:latin typeface="Arial Rounded MT Bold" pitchFamily="34" charset="0"/>
                <a:sym typeface="Wingdings 2"/>
              </a:rPr>
              <a:t>       como calcular o máximo de uma </a:t>
            </a:r>
            <a:r>
              <a:rPr lang="pt-PT" dirty="0" err="1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stream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dada a função de cálculo, etc.;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00034" y="4572008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solidFill>
                  <a:srgbClr val="00CC99"/>
                </a:solidFill>
                <a:latin typeface="Arial Rounded MT Bold" pitchFamily="34" charset="0"/>
                <a:sym typeface="Wingdings 2"/>
              </a:rPr>
              <a:t> 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Em termos práticos e objectivos, como veremos, as </a:t>
            </a:r>
            <a:r>
              <a:rPr lang="pt-PT" dirty="0" err="1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streams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de Java8,</a:t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dirty="0" smtClean="0">
                <a:latin typeface="Arial Rounded MT Bold" pitchFamily="34" charset="0"/>
                <a:sym typeface="Wingdings 2"/>
              </a:rPr>
              <a:t>       cf. </a:t>
            </a:r>
            <a:r>
              <a:rPr lang="pt-PT" dirty="0" err="1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java.util.stream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API, em conjunto com o </a:t>
            </a:r>
            <a:r>
              <a:rPr lang="pt-PT" err="1" smtClean="0">
                <a:latin typeface="Arial Rounded MT Bold" pitchFamily="34" charset="0"/>
                <a:sym typeface="Wingdings 2"/>
              </a:rPr>
              <a:t>package</a:t>
            </a:r>
            <a:r>
              <a:rPr lang="pt-PT" smtClean="0">
                <a:latin typeface="Arial Rounded MT Bold" pitchFamily="34" charset="0"/>
                <a:sym typeface="Wingdings 2"/>
              </a:rPr>
              <a:t>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java.util. function</a:t>
            </a:r>
            <a:r>
              <a:rPr lang="pt-PT" smtClean="0">
                <a:latin typeface="Arial Rounded MT Bold" pitchFamily="34" charset="0"/>
                <a:sym typeface="Wingdings 2"/>
              </a:rPr>
              <a:t>,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/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smtClean="0">
                <a:latin typeface="Arial Rounded MT Bold" pitchFamily="34" charset="0"/>
                <a:sym typeface="Wingdings 2"/>
              </a:rPr>
              <a:t>       tornam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a programação com </a:t>
            </a:r>
            <a:r>
              <a:rPr lang="pt-PT" dirty="0" smtClean="0">
                <a:solidFill>
                  <a:srgbClr val="00CC99"/>
                </a:solidFill>
                <a:latin typeface="Arial Rounded MT Bold" pitchFamily="34" charset="0"/>
                <a:sym typeface="Wingdings 2"/>
              </a:rPr>
              <a:t>colecções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 em Java completamente </a:t>
            </a:r>
            <a:r>
              <a:rPr lang="pt-PT" dirty="0" err="1" smtClean="0">
                <a:latin typeface="Arial Rounded MT Bold" pitchFamily="34" charset="0"/>
                <a:sym typeface="Wingdings 2"/>
              </a:rPr>
              <a:t>dife-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/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dirty="0" smtClean="0">
                <a:latin typeface="Arial Rounded MT Bold" pitchFamily="34" charset="0"/>
                <a:sym typeface="Wingdings 2"/>
              </a:rPr>
              <a:t>       rente, introduzindo a diferença entre </a:t>
            </a:r>
            <a:r>
              <a:rPr lang="pt-PT" dirty="0" err="1" smtClean="0">
                <a:solidFill>
                  <a:srgbClr val="FF3300"/>
                </a:solidFill>
                <a:latin typeface="Arial Rounded MT Bold" pitchFamily="34" charset="0"/>
                <a:sym typeface="Wingdings 2"/>
              </a:rPr>
              <a:t>internal</a:t>
            </a:r>
            <a:r>
              <a:rPr lang="pt-PT" dirty="0" smtClean="0">
                <a:solidFill>
                  <a:srgbClr val="FF3300"/>
                </a:solidFill>
                <a:latin typeface="Arial Rounded MT Bold" pitchFamily="34" charset="0"/>
                <a:sym typeface="Wingdings 2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e</a:t>
            </a:r>
            <a:r>
              <a:rPr lang="pt-PT" dirty="0" smtClean="0">
                <a:solidFill>
                  <a:srgbClr val="FF3300"/>
                </a:solidFill>
                <a:latin typeface="Arial Rounded MT Bold" pitchFamily="34" charset="0"/>
                <a:sym typeface="Wingdings 2"/>
              </a:rPr>
              <a:t> </a:t>
            </a:r>
            <a:r>
              <a:rPr lang="pt-PT" dirty="0" err="1" smtClean="0">
                <a:solidFill>
                  <a:srgbClr val="FF3300"/>
                </a:solidFill>
                <a:latin typeface="Arial Rounded MT Bold" pitchFamily="34" charset="0"/>
                <a:sym typeface="Wingdings 2"/>
              </a:rPr>
              <a:t>external</a:t>
            </a:r>
            <a:r>
              <a:rPr lang="pt-PT" dirty="0" smtClean="0">
                <a:solidFill>
                  <a:srgbClr val="FF3300"/>
                </a:solidFill>
                <a:latin typeface="Arial Rounded MT Bold" pitchFamily="34" charset="0"/>
                <a:sym typeface="Wingdings 2"/>
              </a:rPr>
              <a:t> </a:t>
            </a:r>
            <a:r>
              <a:rPr lang="pt-PT" dirty="0" err="1" smtClean="0">
                <a:solidFill>
                  <a:srgbClr val="FF3300"/>
                </a:solidFill>
                <a:latin typeface="Arial Rounded MT Bold" pitchFamily="34" charset="0"/>
                <a:sym typeface="Wingdings 2"/>
              </a:rPr>
              <a:t>iteration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, e,</a:t>
            </a:r>
            <a:br>
              <a:rPr lang="pt-PT" dirty="0" smtClean="0">
                <a:latin typeface="Arial Rounded MT Bold" pitchFamily="34" charset="0"/>
                <a:sym typeface="Wingdings 2"/>
              </a:rPr>
            </a:br>
            <a:r>
              <a:rPr lang="pt-PT" dirty="0" smtClean="0">
                <a:latin typeface="Arial Rounded MT Bold" pitchFamily="34" charset="0"/>
                <a:sym typeface="Wingdings 2"/>
              </a:rPr>
              <a:t>       até, </a:t>
            </a:r>
            <a:r>
              <a:rPr lang="pt-PT" dirty="0" smtClean="0">
                <a:solidFill>
                  <a:srgbClr val="FF3300"/>
                </a:solidFill>
                <a:latin typeface="Arial Rounded MT Bold" pitchFamily="34" charset="0"/>
                <a:sym typeface="Wingdings 2"/>
              </a:rPr>
              <a:t>paralelismo explícito</a:t>
            </a:r>
            <a:r>
              <a:rPr lang="pt-PT" dirty="0" smtClean="0">
                <a:latin typeface="Arial Rounded MT Bold" pitchFamily="34" charset="0"/>
                <a:sym typeface="Wingdings 2"/>
              </a:rPr>
              <a:t>.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0034" y="614364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 2"/>
              </a:rPr>
              <a:t> </a:t>
            </a:r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 2"/>
              </a:rPr>
              <a:t></a:t>
            </a:r>
            <a:r>
              <a:rPr lang="pt-PT" smtClean="0">
                <a:latin typeface="Arial Rounded MT Bold" pitchFamily="34" charset="0"/>
                <a:sym typeface="Wingdings 2"/>
              </a:rPr>
              <a:t> 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Streams</a:t>
            </a:r>
            <a:r>
              <a:rPr lang="pt-PT" smtClean="0">
                <a:latin typeface="Arial Rounded MT Bold" pitchFamily="34" charset="0"/>
                <a:sym typeface="Wingdings 2"/>
              </a:rPr>
              <a:t> e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 2"/>
              </a:rPr>
              <a:t>Lambdas</a:t>
            </a:r>
            <a:r>
              <a:rPr lang="pt-PT" smtClean="0">
                <a:latin typeface="Arial Rounded MT Bold" pitchFamily="34" charset="0"/>
                <a:sym typeface="Wingdings 2"/>
              </a:rPr>
              <a:t> estão explicitamente associados.</a:t>
            </a:r>
            <a:endParaRPr lang="pt-PT" dirty="0" smtClean="0">
              <a:latin typeface="Arial Rounded MT Bold" pitchFamily="34" charset="0"/>
              <a:sym typeface="Wingdings 2"/>
            </a:endParaRPr>
          </a:p>
        </p:txBody>
      </p:sp>
      <p:pic>
        <p:nvPicPr>
          <p:cNvPr id="23" name="Imagem 22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3710"/>
            <a:ext cx="9144000" cy="21429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5720" y="1071546"/>
            <a:ext cx="8572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public static List&lt;Pessoa&gt; selectPessoas1(List&lt;Pessoa&gt; lp, </a:t>
            </a:r>
            <a:r>
              <a:rPr lang="pt-PT" sz="1400" b="1" smtClean="0">
                <a:solidFill>
                  <a:srgbClr val="C00000"/>
                </a:solidFill>
              </a:rPr>
              <a:t>Predicate&lt;Pessoa&gt; criterio</a:t>
            </a:r>
            <a:r>
              <a:rPr lang="pt-PT" sz="1400" b="1" smtClean="0">
                <a:solidFill>
                  <a:srgbClr val="0070C0"/>
                </a:solidFill>
              </a:rPr>
              <a:t>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lp.removeIf(!criterio.test(p)) 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lp;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}</a:t>
            </a:r>
          </a:p>
          <a:p>
            <a:endParaRPr lang="pt-PT" sz="10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C00000"/>
                </a:solidFill>
              </a:rPr>
              <a:t>selectPessoas1(pessoal, quarentoes).forEach(System.out::println);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Ana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Barbara – 41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Carlota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Madalena – 48</a:t>
            </a:r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357158" y="3429000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☑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Pessoas com mais de 70 anos e com um nome com mais de 6 letras.</a:t>
            </a:r>
            <a:endParaRPr lang="pt-PT"/>
          </a:p>
        </p:txBody>
      </p:sp>
      <p:cxnSp>
        <p:nvCxnSpPr>
          <p:cNvPr id="11" name="Conexão recta 10"/>
          <p:cNvCxnSpPr/>
          <p:nvPr/>
        </p:nvCxnSpPr>
        <p:spPr>
          <a:xfrm>
            <a:off x="285720" y="3357562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8596" y="3857628"/>
            <a:ext cx="79296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BiPredicate&lt;String, Integer&gt; testeNmId  = (s, i) -&gt; s.length() &gt;  6 &amp;&amp;  i &gt; 70;</a:t>
            </a:r>
          </a:p>
          <a:p>
            <a:endParaRPr lang="pt-PT" sz="10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public static List&lt;Pessoa&gt; selectPessoasNI(List&lt;Pessoa&gt; lp, </a:t>
            </a:r>
            <a:r>
              <a:rPr lang="pt-PT" sz="1400" b="1" smtClean="0">
                <a:solidFill>
                  <a:srgbClr val="C00000"/>
                </a:solidFill>
              </a:rPr>
              <a:t>BiPredicate&lt;String, Integer&gt; criterio)</a:t>
            </a:r>
            <a:r>
              <a:rPr lang="pt-PT" sz="1400" b="1" smtClean="0">
                <a:solidFill>
                  <a:srgbClr val="0070C0"/>
                </a:solidFill>
              </a:rPr>
              <a:t>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List&lt;Pessoa&gt; seleccao = new ArrayList&lt;&gt;();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for(Pessoa p : lp) if(</a:t>
            </a:r>
            <a:r>
              <a:rPr lang="pt-PT" sz="1400" b="1" smtClean="0">
                <a:solidFill>
                  <a:srgbClr val="C00000"/>
                </a:solidFill>
              </a:rPr>
              <a:t>criterio.test(p.getNome(), p.getIdade())</a:t>
            </a:r>
            <a:r>
              <a:rPr lang="pt-PT" sz="1400" b="1" smtClean="0">
                <a:solidFill>
                  <a:srgbClr val="0070C0"/>
                </a:solidFill>
              </a:rPr>
              <a:t>) seleccao.add(p);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seleccao;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}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					      </a:t>
            </a:r>
            <a:r>
              <a:rPr lang="pt-PT" sz="1400" b="1" smtClean="0"/>
              <a:t>ou, com alteração da lista original</a:t>
            </a:r>
          </a:p>
          <a:p>
            <a:endParaRPr lang="pt-PT" sz="800" b="1" smtClean="0"/>
          </a:p>
          <a:p>
            <a:r>
              <a:rPr lang="pt-PT" sz="1400" b="1" smtClean="0">
                <a:solidFill>
                  <a:srgbClr val="0070C0"/>
                </a:solidFill>
              </a:rPr>
              <a:t>public static List&lt;Pessoa&gt; selectPessoasNI1(List&lt;Pessoa&gt; lp, BiPredicate&lt;String, Integer&gt; criterio)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lp.removeIf(p -&gt; </a:t>
            </a:r>
            <a:r>
              <a:rPr lang="pt-PT" sz="1400" b="1" smtClean="0">
                <a:solidFill>
                  <a:srgbClr val="C00000"/>
                </a:solidFill>
              </a:rPr>
              <a:t>!criterio.test(p.getNome(), p.getIdade())</a:t>
            </a:r>
            <a:r>
              <a:rPr lang="pt-PT" sz="1400" b="1" smtClean="0">
                <a:solidFill>
                  <a:srgbClr val="0070C0"/>
                </a:solidFill>
              </a:rPr>
              <a:t>);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lp;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}</a:t>
            </a:r>
            <a:endParaRPr lang="pt-PT" sz="1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357158" y="135729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Armando – 90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Joaquim – 89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Adelinda – 84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1071546"/>
            <a:ext cx="85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</a:rPr>
              <a:t>selectPessoasNI(pessoal, testeNmId).forEach(System.out::println);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57158" y="2143116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57158" y="221455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☑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Ordenar por nome e ordenar por idade.</a:t>
            </a:r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28596" y="2571744"/>
            <a:ext cx="7858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Comparator&lt;Pessoa&gt; idadeCrescente = (p1, p2) -&gt; p1.getIdade() - p2.getIdade();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Comparator&lt;Pessoa&gt; porNome = (p1, p2) -&gt; p1.getNome().compareTo(p2.getNome());</a:t>
            </a:r>
          </a:p>
          <a:p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public static List&lt;Pessoa&gt; ordenaPessoas(List&lt;Pessoa&gt; lp, Comparator&lt;Pessoa&gt; cmpPessoa)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lp.sort(cmpPessoa);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lp;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}</a:t>
            </a:r>
          </a:p>
          <a:p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//   Ordenacoes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ordenaPessoas(pessoal, idadeCrescente).forEach(System.out::println);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ordenaPessoas(pessoal, porNome).forEach(System.out::println);</a:t>
            </a:r>
          </a:p>
          <a:p>
            <a:endParaRPr lang="pt-PT" sz="1400" b="1" smtClean="0">
              <a:solidFill>
                <a:srgbClr val="C00000"/>
              </a:solidFill>
            </a:endParaRPr>
          </a:p>
          <a:p>
            <a:r>
              <a:rPr lang="pt-PT" sz="1400" b="1" smtClean="0">
                <a:solidFill>
                  <a:srgbClr val="C00000"/>
                </a:solidFill>
              </a:rPr>
              <a:t>pessoal.sort(porNome).;		 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// devolve void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pessoal.forEach(System.out::println);</a:t>
            </a:r>
            <a:endParaRPr lang="pt-PT" sz="1400" b="1">
              <a:solidFill>
                <a:srgbClr val="C00000"/>
              </a:solidFill>
            </a:endParaRPr>
          </a:p>
        </p:txBody>
      </p:sp>
      <p:cxnSp>
        <p:nvCxnSpPr>
          <p:cNvPr id="14" name="Conexão recta 13"/>
          <p:cNvCxnSpPr/>
          <p:nvPr/>
        </p:nvCxnSpPr>
        <p:spPr>
          <a:xfrm>
            <a:off x="500034" y="5500702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57158" y="1071546"/>
            <a:ext cx="842968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mtClean="0">
                <a:latin typeface="Source Sans Pro Semibold"/>
              </a:rPr>
              <a:t>☑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Diminuir 10 anos a todas as idades.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Function&lt;Pessoa, Pessoa&gt; menos10Anos = p -&gt; { p.mudaIdade(-10); return p; };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UnaryOperator&lt;Pessoa&gt; menos10Years = p -&gt; { p.mudaIdade(-10); return p; };</a:t>
            </a:r>
          </a:p>
          <a:p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public static </a:t>
            </a:r>
            <a:r>
              <a:rPr lang="pt-PT" sz="1400" b="1" smtClean="0">
                <a:solidFill>
                  <a:srgbClr val="C00000"/>
                </a:solidFill>
              </a:rPr>
              <a:t>List&lt;Pessoa&gt;</a:t>
            </a:r>
            <a:r>
              <a:rPr lang="pt-PT" sz="1400" b="1" smtClean="0">
                <a:solidFill>
                  <a:srgbClr val="0070C0"/>
                </a:solidFill>
              </a:rPr>
              <a:t> mudaAsPessoasAndCopy(List&lt;Pessoa&gt; lp, </a:t>
            </a:r>
            <a:r>
              <a:rPr lang="pt-PT" sz="1400" b="1" smtClean="0">
                <a:solidFill>
                  <a:srgbClr val="C00000"/>
                </a:solidFill>
              </a:rPr>
              <a:t>UnaryOperator&lt;Pessoa&gt; transf</a:t>
            </a:r>
            <a:r>
              <a:rPr lang="pt-PT" sz="1400" b="1" smtClean="0">
                <a:solidFill>
                  <a:srgbClr val="0070C0"/>
                </a:solidFill>
              </a:rPr>
              <a:t>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List&lt;Pessoa&gt; resultado = new ArrayList&lt;&gt;();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for(Pessoa p : lp)  resultado.add(</a:t>
            </a:r>
            <a:r>
              <a:rPr lang="pt-PT" sz="1400" b="1" smtClean="0">
                <a:solidFill>
                  <a:srgbClr val="C00000"/>
                </a:solidFill>
              </a:rPr>
              <a:t>transf.apply(p)</a:t>
            </a:r>
            <a:r>
              <a:rPr lang="pt-PT" sz="1400" b="1" smtClean="0">
                <a:solidFill>
                  <a:srgbClr val="0070C0"/>
                </a:solidFill>
              </a:rPr>
              <a:t>);    		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// muda p e adiciona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resultado;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}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public static </a:t>
            </a:r>
            <a:r>
              <a:rPr lang="pt-PT" sz="1400" b="1" smtClean="0">
                <a:solidFill>
                  <a:srgbClr val="C00000"/>
                </a:solidFill>
              </a:rPr>
              <a:t>void </a:t>
            </a:r>
            <a:r>
              <a:rPr lang="pt-PT" sz="1400" b="1" smtClean="0">
                <a:solidFill>
                  <a:srgbClr val="0070C0"/>
                </a:solidFill>
              </a:rPr>
              <a:t>mudaAsPessoas(List&lt;Pessoa&gt; lp, </a:t>
            </a:r>
            <a:r>
              <a:rPr lang="pt-PT" sz="1400" b="1" smtClean="0">
                <a:solidFill>
                  <a:srgbClr val="C00000"/>
                </a:solidFill>
              </a:rPr>
              <a:t>UnaryOperator&lt;Pessoa&gt; transf</a:t>
            </a:r>
            <a:r>
              <a:rPr lang="pt-PT" sz="1400" b="1" smtClean="0">
                <a:solidFill>
                  <a:srgbClr val="0070C0"/>
                </a:solidFill>
              </a:rPr>
              <a:t>) 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lp.forEach(p -&gt; </a:t>
            </a:r>
            <a:r>
              <a:rPr lang="pt-PT" sz="1400" b="1" smtClean="0">
                <a:solidFill>
                  <a:srgbClr val="C00000"/>
                </a:solidFill>
              </a:rPr>
              <a:t>transf.apply(p)</a:t>
            </a:r>
            <a:r>
              <a:rPr lang="pt-PT" sz="1400" b="1" smtClean="0">
                <a:solidFill>
                  <a:srgbClr val="0070C0"/>
                </a:solidFill>
              </a:rPr>
              <a:t>);  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}</a:t>
            </a:r>
          </a:p>
          <a:p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C00000"/>
                </a:solidFill>
              </a:rPr>
              <a:t>List&lt;Pessoa&gt; copiaMenos10AnosIdade = mudaAsPessoasAndCopy(pessoal, menos10Anos);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copiaMenos10AnosIdade.forEach(System.out::println);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 mudaAsPessoas(pessoal, mais10Anos);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pessoal.forEach(System.out::println);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</a:t>
            </a:r>
          </a:p>
          <a:p>
            <a:endParaRPr lang="pt-PT" sz="14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500958" y="3500438"/>
            <a:ext cx="1214446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Armando – 80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Joaquim – 79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Adelinda – 74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500958" y="4714884"/>
            <a:ext cx="1214446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Armando – 90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Joaquim – 89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Adelinda – 84</a:t>
            </a:r>
          </a:p>
        </p:txBody>
      </p:sp>
      <p:cxnSp>
        <p:nvCxnSpPr>
          <p:cNvPr id="17" name="Conexão recta unidireccional 16"/>
          <p:cNvCxnSpPr/>
          <p:nvPr/>
        </p:nvCxnSpPr>
        <p:spPr>
          <a:xfrm>
            <a:off x="4214810" y="3714752"/>
            <a:ext cx="321471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 flipV="1">
            <a:off x="4143372" y="4071942"/>
            <a:ext cx="328614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unidireccional 20"/>
          <p:cNvCxnSpPr/>
          <p:nvPr/>
        </p:nvCxnSpPr>
        <p:spPr>
          <a:xfrm>
            <a:off x="4071934" y="5214950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ta para baixo 21"/>
          <p:cNvSpPr/>
          <p:nvPr/>
        </p:nvSpPr>
        <p:spPr>
          <a:xfrm>
            <a:off x="8072462" y="4357694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cxnSp>
        <p:nvCxnSpPr>
          <p:cNvPr id="10" name="Conexão recta 9"/>
          <p:cNvCxnSpPr/>
          <p:nvPr/>
        </p:nvCxnSpPr>
        <p:spPr>
          <a:xfrm>
            <a:off x="428596" y="2428868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57158" y="114298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☑  </a:t>
            </a:r>
            <a:r>
              <a:rPr lang="pt-PT" sz="1600" b="1" smtClean="0">
                <a:solidFill>
                  <a:srgbClr val="002060"/>
                </a:solidFill>
              </a:rPr>
              <a:t>Generalização 1: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  Mudar X anos a todas as idades.</a:t>
            </a:r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571612"/>
            <a:ext cx="85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Function&lt;Integer, UnaryOperator&lt;Pessoa&gt;&gt; mudaXAnos =  i -&gt;  p -&gt; { p.mudaIdade(i); return p; };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 mudaAsPessoas(pessoal, mudaXAnos.apply(20));</a:t>
            </a:r>
          </a:p>
          <a:p>
            <a:r>
              <a:rPr lang="pt-PT" sz="1400" b="1" smtClean="0"/>
              <a:t> pessoal.forEach(System.out::println);</a:t>
            </a:r>
            <a:endParaRPr lang="pt-PT" sz="1400" b="1"/>
          </a:p>
        </p:txBody>
      </p:sp>
      <p:sp>
        <p:nvSpPr>
          <p:cNvPr id="13" name="CaixaDeTexto 12"/>
          <p:cNvSpPr txBox="1"/>
          <p:nvPr/>
        </p:nvSpPr>
        <p:spPr>
          <a:xfrm>
            <a:off x="428596" y="257174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☑  </a:t>
            </a:r>
            <a:r>
              <a:rPr lang="pt-PT" sz="1600" b="1" smtClean="0">
                <a:solidFill>
                  <a:srgbClr val="002060"/>
                </a:solidFill>
              </a:rPr>
              <a:t>Filtrar e Alterar: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  Em todos os nomes de senhoras adicionar Dª.</a:t>
            </a:r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428596" y="3000372"/>
            <a:ext cx="8572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public static List&lt;Pessoa&gt; selectEmudaAsPessoas(List&lt;Pessoa&gt; lp, Predicate&lt;Pessoa&gt; filtro,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			                        UnaryOperator&lt;Pessoa&gt; transf)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List&lt;Pessoa&gt; resultado = new ArrayList&lt;&gt;();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for(Pessoa p : lp)  if(filtro.test(p)) resultado.add(transf.apply(p));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resultado;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}</a:t>
            </a:r>
          </a:p>
          <a:p>
            <a:endParaRPr lang="pt-PT" sz="14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0070C0"/>
                </a:solidFill>
              </a:rPr>
              <a:t>UnaryOperator&lt;Pessoa&gt; insereDona = p -&gt; { p.mudaNome("Dª " + p.getNome()); return p; };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Predicate&lt;Pessoa&gt; senhoras = p -&gt; p.getNome().endsWith("a");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</a:t>
            </a:r>
            <a:r>
              <a:rPr lang="pt-PT" sz="1400" b="1" smtClean="0">
                <a:solidFill>
                  <a:srgbClr val="C00000"/>
                </a:solidFill>
              </a:rPr>
              <a:t>selectEmudaAsPessoas(pessoal, senhoras, insereDona).forEach(System.out::println);</a:t>
            </a:r>
            <a:endParaRPr lang="pt-PT" sz="1400" b="1">
              <a:solidFill>
                <a:srgbClr val="C00000"/>
              </a:solidFill>
            </a:endParaRPr>
          </a:p>
        </p:txBody>
      </p:sp>
      <p:sp>
        <p:nvSpPr>
          <p:cNvPr id="17" name="Rectângulo 16"/>
          <p:cNvSpPr/>
          <p:nvPr/>
        </p:nvSpPr>
        <p:spPr>
          <a:xfrm>
            <a:off x="7358082" y="5000636"/>
            <a:ext cx="1428760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Dª Ana – 64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Dª Barbara – 61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Dª Rita – 53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Dª Carlota – 64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Dª Madalena – 68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Dª Adelinda – 104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Dª Luisa – 81</a:t>
            </a:r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Conexão recta unidireccional 18"/>
          <p:cNvCxnSpPr/>
          <p:nvPr/>
        </p:nvCxnSpPr>
        <p:spPr>
          <a:xfrm>
            <a:off x="4643438" y="5357826"/>
            <a:ext cx="257176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57158" y="114298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☑  </a:t>
            </a:r>
            <a:r>
              <a:rPr lang="pt-PT" sz="1600" b="1" smtClean="0">
                <a:solidFill>
                  <a:srgbClr val="002060"/>
                </a:solidFill>
              </a:rPr>
              <a:t>Generalização 2: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  Por exemplo, vamos tentar generalizar as selecções.</a:t>
            </a:r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428596" y="1571612"/>
            <a:ext cx="842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Generalização dos dados: </a:t>
            </a:r>
            <a:r>
              <a:rPr lang="pt-PT" sz="1600" b="1" smtClean="0">
                <a:solidFill>
                  <a:srgbClr val="002060"/>
                </a:solidFill>
              </a:rPr>
              <a:t>List&lt;T&gt;</a:t>
            </a:r>
          </a:p>
          <a:p>
            <a:pPr>
              <a:buFont typeface="Arial" pitchFamily="34" charset="0"/>
              <a:buChar char="•"/>
            </a:pP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Generalização do predicado: Predicate&lt;T&gt;</a:t>
            </a:r>
          </a:p>
          <a:p>
            <a:pPr>
              <a:buFont typeface="Arial" pitchFamily="34" charset="0"/>
              <a:buChar char="•"/>
            </a:pP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Generalização do método: </a:t>
            </a:r>
            <a:r>
              <a:rPr lang="pt-PT" sz="1600" b="1" smtClean="0">
                <a:solidFill>
                  <a:srgbClr val="002060"/>
                </a:solidFill>
              </a:rPr>
              <a:t>&lt;T&gt; List&lt;T&gt; selectFromList(List&lt;T&gt; lt, Predicate&lt;T&gt; pred);</a:t>
            </a:r>
          </a:p>
          <a:p>
            <a:pPr>
              <a:buFont typeface="Arial" pitchFamily="34" charset="0"/>
              <a:buChar char="•"/>
            </a:pPr>
            <a:r>
              <a:rPr lang="pt-PT" sz="16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Super Generalização:  </a:t>
            </a:r>
          </a:p>
          <a:p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pt-PT" sz="1600" b="1" smtClean="0">
                <a:solidFill>
                  <a:srgbClr val="002060"/>
                </a:solidFill>
              </a:rPr>
              <a:t>&lt;? super T&gt; List&lt;? super T&gt; selectFromList(List&lt;? super T&gt; lt, Predicate&lt;? super T&gt; pred); </a:t>
            </a:r>
            <a:endParaRPr lang="pt-PT" sz="1600" b="1">
              <a:solidFill>
                <a:srgbClr val="00206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57158" y="3071810"/>
            <a:ext cx="84296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public static &lt;T&gt; List&lt;T&gt; selectFromList(List&lt;T&gt; lp, Predicate&lt;T&gt; criterio)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List&lt;T&gt; seleccao = new ArrayList&lt;&gt;();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for(T p : lp) if(criterio.test(p)) seleccao.add(p);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seleccao;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}</a:t>
            </a:r>
          </a:p>
          <a:p>
            <a:endParaRPr lang="pt-PT" sz="1600" b="1" smtClean="0">
              <a:solidFill>
                <a:srgbClr val="0070C0"/>
              </a:solidFill>
            </a:endParaRPr>
          </a:p>
          <a:p>
            <a:r>
              <a:rPr lang="pt-PT" sz="1400" b="1" smtClean="0">
                <a:solidFill>
                  <a:srgbClr val="C00000"/>
                </a:solidFill>
              </a:rPr>
              <a:t>Testa_Lambdas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.&lt;Pessoa&gt;</a:t>
            </a:r>
            <a:r>
              <a:rPr lang="pt-PT" sz="1400" b="1" smtClean="0">
                <a:solidFill>
                  <a:srgbClr val="C00000"/>
                </a:solidFill>
              </a:rPr>
              <a:t>selectFromList(pessoal, quarentoes).forEach(System.out::println);</a:t>
            </a:r>
            <a:endParaRPr lang="pt-PT" sz="1400" b="1">
              <a:solidFill>
                <a:srgbClr val="C00000"/>
              </a:solidFill>
            </a:endParaRPr>
          </a:p>
        </p:txBody>
      </p:sp>
      <p:cxnSp>
        <p:nvCxnSpPr>
          <p:cNvPr id="23" name="Conexão recta unidireccional 22"/>
          <p:cNvCxnSpPr/>
          <p:nvPr/>
        </p:nvCxnSpPr>
        <p:spPr>
          <a:xfrm flipV="1">
            <a:off x="2143108" y="3857628"/>
            <a:ext cx="48577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072330" y="3643314"/>
            <a:ext cx="1500198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B0F0"/>
                </a:solidFill>
              </a:rPr>
              <a:t>T = Pessoa</a:t>
            </a:r>
            <a:endParaRPr lang="pt-PT" sz="1400" b="1">
              <a:solidFill>
                <a:srgbClr val="00B0F0"/>
              </a:solidFill>
            </a:endParaRPr>
          </a:p>
        </p:txBody>
      </p:sp>
      <p:sp>
        <p:nvSpPr>
          <p:cNvPr id="25" name="Rectângulo 24"/>
          <p:cNvSpPr/>
          <p:nvPr/>
        </p:nvSpPr>
        <p:spPr>
          <a:xfrm>
            <a:off x="428596" y="478632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Ana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Barbara – 41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Carlota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Madalena – 48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ângulo 25"/>
          <p:cNvSpPr/>
          <p:nvPr/>
        </p:nvSpPr>
        <p:spPr>
          <a:xfrm>
            <a:off x="2214546" y="4786322"/>
            <a:ext cx="7500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Predicate&lt;Carro&gt; ePeugeot = c -&gt; c.getNome().contains("Peugeot");</a:t>
            </a:r>
          </a:p>
          <a:p>
            <a:r>
              <a:rPr lang="en-US" sz="1400" b="1" smtClean="0">
                <a:solidFill>
                  <a:srgbClr val="C00000"/>
                </a:solidFill>
              </a:rPr>
              <a:t>Testa_Lambdas.</a:t>
            </a:r>
            <a:r>
              <a:rPr lang="en-US" sz="1400" b="1" smtClean="0">
                <a:solidFill>
                  <a:schemeClr val="accent5">
                    <a:lumMod val="75000"/>
                  </a:schemeClr>
                </a:solidFill>
              </a:rPr>
              <a:t>&lt;Carro&gt;</a:t>
            </a:r>
            <a:r>
              <a:rPr lang="en-US" sz="1400" b="1" smtClean="0">
                <a:solidFill>
                  <a:srgbClr val="C00000"/>
                </a:solidFill>
              </a:rPr>
              <a:t>selectFromList(garagem, ePeugeot).forEach(System.out::println);</a:t>
            </a:r>
            <a:endParaRPr lang="pt-PT" sz="1400" b="1">
              <a:solidFill>
                <a:srgbClr val="C0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857884" y="550070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Peugeot 208 – 12 - 35-43-CD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Peugeot 404 – 31 - BF-12-35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xão recta unidireccional 27"/>
          <p:cNvCxnSpPr/>
          <p:nvPr/>
        </p:nvCxnSpPr>
        <p:spPr>
          <a:xfrm rot="5400000">
            <a:off x="3501224" y="5429264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214678" y="55721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B0F0"/>
                </a:solidFill>
              </a:rPr>
              <a:t>T = Carro</a:t>
            </a:r>
            <a:endParaRPr lang="pt-PT" sz="14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500034" y="2000240"/>
            <a:ext cx="82153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public static &lt;T&gt; List&lt;? super T&gt; selectFromListSuper(List&lt;? super T&gt; lp, Predicate&lt;? super T&gt; criterio) {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List&lt;? super T&gt; seleccao = new ArrayList&lt;&gt;();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for(</a:t>
            </a:r>
            <a:r>
              <a:rPr lang="pt-PT" sz="1400" b="1" smtClean="0">
                <a:solidFill>
                  <a:srgbClr val="C00000"/>
                </a:solidFill>
              </a:rPr>
              <a:t>Object o</a:t>
            </a:r>
            <a:r>
              <a:rPr lang="pt-PT" sz="1400" b="1" smtClean="0">
                <a:solidFill>
                  <a:srgbClr val="0070C0"/>
                </a:solidFill>
              </a:rPr>
              <a:t> : lp) { </a:t>
            </a:r>
            <a:r>
              <a:rPr lang="pt-PT" sz="1400" b="1" smtClean="0">
                <a:solidFill>
                  <a:srgbClr val="C00000"/>
                </a:solidFill>
              </a:rPr>
              <a:t>T p = (T) o</a:t>
            </a:r>
            <a:r>
              <a:rPr lang="pt-PT" sz="1400" b="1" smtClean="0">
                <a:solidFill>
                  <a:srgbClr val="0070C0"/>
                </a:solidFill>
              </a:rPr>
              <a:t>; if(criterio.test(p)) seleccao.add(p); };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return seleccao;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}</a:t>
            </a:r>
            <a:endParaRPr lang="pt-PT" sz="1400" b="1">
              <a:solidFill>
                <a:srgbClr val="0070C0"/>
              </a:solidFill>
            </a:endParaRP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357158" y="1142984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Super Generalização:  </a:t>
            </a:r>
          </a:p>
          <a:p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pt-PT" sz="1600" b="1" smtClean="0">
                <a:solidFill>
                  <a:srgbClr val="002060"/>
                </a:solidFill>
              </a:rPr>
              <a:t>&lt;? super T&gt; List&lt;? super T&gt; selectFromList(List&lt;? super T&gt; lt, Predicate&lt;? super T&gt; pred); </a:t>
            </a:r>
            <a:endParaRPr lang="pt-PT" sz="1600" b="1">
              <a:solidFill>
                <a:srgbClr val="00206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57158" y="3286124"/>
            <a:ext cx="8429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</a:rPr>
              <a:t>Testa_Lambdas.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&lt;Pessoa&gt;</a:t>
            </a:r>
            <a:r>
              <a:rPr lang="pt-PT" sz="1400" b="1" smtClean="0">
                <a:solidFill>
                  <a:srgbClr val="C00000"/>
                </a:solidFill>
              </a:rPr>
              <a:t>selectFromListSuper(pessoal, quarentoes).forEach(System.out::println);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Testa_Lambdas.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&lt;Carro&gt;</a:t>
            </a:r>
            <a:r>
              <a:rPr lang="pt-PT" sz="1400" b="1" smtClean="0">
                <a:solidFill>
                  <a:srgbClr val="C00000"/>
                </a:solidFill>
              </a:rPr>
              <a:t>selectFromListSuper(garagem, ePeugeot).forEach(System.out::println);</a:t>
            </a:r>
          </a:p>
          <a:p>
            <a:endParaRPr lang="pt-PT" sz="1400" b="1" smtClean="0">
              <a:solidFill>
                <a:srgbClr val="C00000"/>
              </a:solidFill>
            </a:endParaRPr>
          </a:p>
          <a:p>
            <a:endParaRPr lang="pt-PT" sz="1400" b="1" smtClean="0">
              <a:solidFill>
                <a:srgbClr val="C0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000760" y="2857496"/>
            <a:ext cx="178595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? super T = Pessoa</a:t>
            </a:r>
            <a:endParaRPr lang="pt-PT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ângulo 18"/>
          <p:cNvSpPr/>
          <p:nvPr/>
        </p:nvSpPr>
        <p:spPr>
          <a:xfrm>
            <a:off x="357158" y="3857628"/>
            <a:ext cx="142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Ana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Barbara – 41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Carlota – 44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Madalena – 48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onexão recta 24"/>
          <p:cNvCxnSpPr/>
          <p:nvPr/>
        </p:nvCxnSpPr>
        <p:spPr>
          <a:xfrm>
            <a:off x="357158" y="4857760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57158" y="5143512"/>
            <a:ext cx="8429684" cy="113877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/>
              <a:buChar char="n"/>
            </a:pPr>
            <a:r>
              <a:rPr lang="pt-PT" sz="1600" smtClean="0">
                <a:sym typeface="Wingdings"/>
              </a:rPr>
              <a:t>  </a:t>
            </a:r>
            <a:r>
              <a:rPr lang="pt-PT" sz="1600" b="1" smtClean="0">
                <a:sym typeface="Wingdings"/>
              </a:rPr>
              <a:t>E assim, podemos atingir um elevadíssimo nível de generalização da programação em Java:</a:t>
            </a:r>
          </a:p>
          <a:p>
            <a:pPr>
              <a:buFont typeface="Wingdings"/>
              <a:buChar char="n"/>
            </a:pPr>
            <a:endParaRPr lang="pt-PT" sz="1600" smtClean="0">
              <a:sym typeface="Wingdings"/>
            </a:endParaRPr>
          </a:p>
          <a:p>
            <a:r>
              <a:rPr lang="pt-PT" sz="1600" smtClean="0">
                <a:sym typeface="Wingdings"/>
              </a:rPr>
              <a:t>		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Programação Genérica + Lambdas</a:t>
            </a:r>
          </a:p>
          <a:p>
            <a:r>
              <a:rPr lang="pt-PT" sz="1600" smtClean="0">
                <a:sym typeface="Wingdings"/>
              </a:rPr>
              <a:t> </a:t>
            </a:r>
            <a:r>
              <a:rPr lang="pt-PT" smtClean="0">
                <a:sym typeface="Wingdings"/>
              </a:rPr>
              <a:t> </a:t>
            </a:r>
            <a:endParaRPr lang="pt-PT"/>
          </a:p>
        </p:txBody>
      </p:sp>
      <p:sp>
        <p:nvSpPr>
          <p:cNvPr id="27" name="CaixaDeTexto 26"/>
          <p:cNvSpPr txBox="1"/>
          <p:nvPr/>
        </p:nvSpPr>
        <p:spPr>
          <a:xfrm>
            <a:off x="6072198" y="3857628"/>
            <a:ext cx="178595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? super T = Carro</a:t>
            </a:r>
            <a:endParaRPr lang="pt-PT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500298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Peugeot 208 – 12 - 35-43-CD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Peugeot 404 – 31 - BF-12-35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Conexão recta unidireccional 29"/>
          <p:cNvCxnSpPr>
            <a:endCxn id="24" idx="1"/>
          </p:cNvCxnSpPr>
          <p:nvPr/>
        </p:nvCxnSpPr>
        <p:spPr>
          <a:xfrm flipV="1">
            <a:off x="2000232" y="3026773"/>
            <a:ext cx="4000528" cy="330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cta unidireccional 31"/>
          <p:cNvCxnSpPr>
            <a:endCxn id="27" idx="1"/>
          </p:cNvCxnSpPr>
          <p:nvPr/>
        </p:nvCxnSpPr>
        <p:spPr>
          <a:xfrm>
            <a:off x="2071670" y="3786190"/>
            <a:ext cx="4000528" cy="2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7158" y="1142984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Expressões Lambda – História Antiga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57224" y="207167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>
                <a:latin typeface="Calibri" pitchFamily="34" charset="0"/>
                <a:sym typeface="Symbol"/>
              </a:rPr>
              <a:t>x</a:t>
            </a:r>
            <a:r>
              <a:rPr lang="pt-PT" b="1" dirty="0" smtClean="0">
                <a:latin typeface="Calibri" pitchFamily="34" charset="0"/>
                <a:sym typeface="Symbol"/>
              </a:rPr>
              <a:t>.  x + 10		 </a:t>
            </a:r>
            <a:r>
              <a:rPr lang="pt-PT" b="1" dirty="0" err="1" smtClean="0">
                <a:latin typeface="Calibri" pitchFamily="34" charset="0"/>
                <a:sym typeface="Symbol"/>
              </a:rPr>
              <a:t>x,y</a:t>
            </a:r>
            <a:r>
              <a:rPr lang="pt-PT" b="1" dirty="0" smtClean="0">
                <a:latin typeface="Calibri" pitchFamily="34" charset="0"/>
                <a:sym typeface="Symbol"/>
              </a:rPr>
              <a:t>.  x * y 			</a:t>
            </a:r>
            <a:endParaRPr lang="pt-PT" b="1" dirty="0">
              <a:latin typeface="Calibri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71472" y="1714488"/>
            <a:ext cx="76216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600" b="1" dirty="0" smtClean="0">
                <a:solidFill>
                  <a:srgbClr val="00CC99"/>
                </a:solidFill>
                <a:latin typeface="Arial Rounded MT Bold" pitchFamily="34" charset="0"/>
              </a:rPr>
              <a:t>Expressões Lambda são funções sem nome 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71472" y="2500306"/>
            <a:ext cx="76216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600" b="1" dirty="0" smtClean="0">
                <a:solidFill>
                  <a:srgbClr val="00CC99"/>
                </a:solidFill>
                <a:latin typeface="Arial Rounded MT Bold" pitchFamily="34" charset="0"/>
              </a:rPr>
              <a:t>Funções podem ser definidas usando expressões lambda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57224" y="292893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latin typeface="Calibri" pitchFamily="34" charset="0"/>
                <a:sym typeface="Symbol"/>
              </a:rPr>
              <a:t>F = </a:t>
            </a:r>
            <a:r>
              <a:rPr lang="pt-PT" b="1" dirty="0" err="1" smtClean="0">
                <a:latin typeface="Calibri" pitchFamily="34" charset="0"/>
                <a:sym typeface="Symbol"/>
              </a:rPr>
              <a:t>x</a:t>
            </a:r>
            <a:r>
              <a:rPr lang="pt-PT" b="1" dirty="0" smtClean="0">
                <a:latin typeface="Calibri" pitchFamily="34" charset="0"/>
                <a:sym typeface="Symbol"/>
              </a:rPr>
              <a:t>.  x + 10		 H = </a:t>
            </a:r>
            <a:r>
              <a:rPr lang="pt-PT" b="1" dirty="0" err="1" smtClean="0">
                <a:latin typeface="Calibri" pitchFamily="34" charset="0"/>
                <a:sym typeface="Symbol"/>
              </a:rPr>
              <a:t>x,y</a:t>
            </a:r>
            <a:r>
              <a:rPr lang="pt-PT" b="1" dirty="0" smtClean="0">
                <a:latin typeface="Calibri" pitchFamily="34" charset="0"/>
                <a:sym typeface="Symbol"/>
              </a:rPr>
              <a:t>.  x * y 			</a:t>
            </a:r>
            <a:endParaRPr lang="pt-PT" b="1" dirty="0">
              <a:latin typeface="Calibri" pitchFamily="34" charset="0"/>
            </a:endParaRPr>
          </a:p>
        </p:txBody>
      </p:sp>
      <p:cxnSp>
        <p:nvCxnSpPr>
          <p:cNvPr id="22" name="Conexão recta 21"/>
          <p:cNvCxnSpPr/>
          <p:nvPr/>
        </p:nvCxnSpPr>
        <p:spPr bwMode="auto">
          <a:xfrm>
            <a:off x="500034" y="3500438"/>
            <a:ext cx="807249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71472" y="385762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Arial Rounded MT Bold" pitchFamily="34" charset="0"/>
              </a:rPr>
              <a:t>Em </a:t>
            </a:r>
            <a:r>
              <a:rPr lang="pt-PT" dirty="0" err="1" smtClean="0">
                <a:latin typeface="Arial Rounded MT Bold" pitchFamily="34" charset="0"/>
              </a:rPr>
              <a:t>Lisp</a:t>
            </a:r>
            <a:r>
              <a:rPr lang="pt-PT" dirty="0" smtClean="0">
                <a:latin typeface="Arial Rounded MT Bold" pitchFamily="34" charset="0"/>
              </a:rPr>
              <a:t>:  </a:t>
            </a:r>
            <a:r>
              <a:rPr lang="pt-PT" smtClean="0">
                <a:latin typeface="Arial Rounded MT Bold" pitchFamily="34" charset="0"/>
              </a:rPr>
              <a:t>	 </a:t>
            </a:r>
            <a:r>
              <a:rPr lang="pt-PT" smtClean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pt-PT" dirty="0" smtClean="0">
                <a:solidFill>
                  <a:srgbClr val="0070C0"/>
                </a:solidFill>
                <a:latin typeface="Calibri" pitchFamily="34" charset="0"/>
              </a:rPr>
              <a:t>lambda (x) (* x </a:t>
            </a:r>
            <a:r>
              <a:rPr lang="pt-PT" dirty="0" err="1" smtClean="0">
                <a:solidFill>
                  <a:srgbClr val="0070C0"/>
                </a:solidFill>
                <a:latin typeface="Calibri" pitchFamily="34" charset="0"/>
              </a:rPr>
              <a:t>x</a:t>
            </a:r>
            <a:r>
              <a:rPr lang="pt-PT" dirty="0" smtClean="0">
                <a:solidFill>
                  <a:srgbClr val="0070C0"/>
                </a:solidFill>
                <a:latin typeface="Calibri" pitchFamily="34" charset="0"/>
              </a:rPr>
              <a:t>))</a:t>
            </a:r>
          </a:p>
          <a:p>
            <a:r>
              <a:rPr lang="pt-PT" dirty="0" smtClean="0">
                <a:latin typeface="Arial Rounded MT Bold" pitchFamily="34" charset="0"/>
              </a:rPr>
              <a:t>Em Smalltalk80</a:t>
            </a:r>
            <a:r>
              <a:rPr lang="pt-PT" smtClean="0">
                <a:latin typeface="Arial Rounded MT Bold" pitchFamily="34" charset="0"/>
              </a:rPr>
              <a:t>:  </a:t>
            </a:r>
            <a:r>
              <a:rPr lang="pt-PT" smtClean="0">
                <a:solidFill>
                  <a:srgbClr val="0070C0"/>
                </a:solidFill>
                <a:latin typeface="Calibri" pitchFamily="34" charset="0"/>
              </a:rPr>
              <a:t>[ </a:t>
            </a:r>
            <a:r>
              <a:rPr lang="pt-PT" dirty="0" smtClean="0">
                <a:solidFill>
                  <a:srgbClr val="0070C0"/>
                </a:solidFill>
                <a:latin typeface="Calibri" pitchFamily="34" charset="0"/>
              </a:rPr>
              <a:t>:x :y | x * y ]</a:t>
            </a:r>
            <a:r>
              <a:rPr lang="pt-PT" dirty="0" smtClean="0">
                <a:latin typeface="Calibri" pitchFamily="34" charset="0"/>
              </a:rPr>
              <a:t>	</a:t>
            </a:r>
            <a:r>
              <a:rPr lang="pt-PT" dirty="0" smtClean="0">
                <a:solidFill>
                  <a:srgbClr val="CC3300"/>
                </a:solidFill>
                <a:latin typeface="Calibri" pitchFamily="34" charset="0"/>
              </a:rPr>
              <a:t>&lt;- também designado bloco</a:t>
            </a:r>
          </a:p>
          <a:p>
            <a:r>
              <a:rPr lang="pt-PT" dirty="0" smtClean="0">
                <a:latin typeface="Arial Rounded MT Bold" pitchFamily="34" charset="0"/>
              </a:rPr>
              <a:t>Em </a:t>
            </a:r>
            <a:r>
              <a:rPr lang="pt-PT" dirty="0" err="1" smtClean="0">
                <a:latin typeface="Arial Rounded MT Bold" pitchFamily="34" charset="0"/>
              </a:rPr>
              <a:t>Scala</a:t>
            </a:r>
            <a:r>
              <a:rPr lang="pt-PT" dirty="0" smtClean="0">
                <a:latin typeface="Arial Rounded MT Bold" pitchFamily="34" charset="0"/>
              </a:rPr>
              <a:t>: </a:t>
            </a:r>
            <a:r>
              <a:rPr lang="pt-PT" smtClean="0">
                <a:latin typeface="Arial Rounded MT Bold" pitchFamily="34" charset="0"/>
              </a:rPr>
              <a:t>	 </a:t>
            </a:r>
            <a:r>
              <a:rPr lang="es-ES" smtClean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s-ES" dirty="0" smtClean="0">
                <a:solidFill>
                  <a:srgbClr val="0070C0"/>
                </a:solidFill>
                <a:latin typeface="Calibri" pitchFamily="34" charset="0"/>
              </a:rPr>
              <a:t>  x : </a:t>
            </a:r>
            <a:r>
              <a:rPr lang="es-ES" dirty="0" err="1" smtClean="0">
                <a:solidFill>
                  <a:srgbClr val="0070C0"/>
                </a:solidFill>
                <a:latin typeface="Calibri" pitchFamily="34" charset="0"/>
              </a:rPr>
              <a:t>Int</a:t>
            </a:r>
            <a:r>
              <a:rPr lang="es-ES" dirty="0" smtClean="0">
                <a:solidFill>
                  <a:srgbClr val="0070C0"/>
                </a:solidFill>
                <a:latin typeface="Calibri" pitchFamily="34" charset="0"/>
              </a:rPr>
              <a:t>,  y : </a:t>
            </a:r>
            <a:r>
              <a:rPr lang="es-ES" dirty="0" err="1" smtClean="0">
                <a:solidFill>
                  <a:srgbClr val="0070C0"/>
                </a:solidFill>
                <a:latin typeface="Calibri" pitchFamily="34" charset="0"/>
              </a:rPr>
              <a:t>Int</a:t>
            </a:r>
            <a:r>
              <a:rPr lang="es-ES" dirty="0" smtClean="0">
                <a:solidFill>
                  <a:srgbClr val="0070C0"/>
                </a:solidFill>
                <a:latin typeface="Calibri" pitchFamily="34" charset="0"/>
              </a:rPr>
              <a:t>  )  =&gt;  x  +  y</a:t>
            </a:r>
          </a:p>
          <a:p>
            <a:r>
              <a:rPr lang="pt-PT" dirty="0" smtClean="0">
                <a:latin typeface="Arial Rounded MT Bold" pitchFamily="34" charset="0"/>
              </a:rPr>
              <a:t>etc.</a:t>
            </a:r>
            <a:endParaRPr lang="pt-PT" dirty="0">
              <a:latin typeface="Arial Rounded MT Bold" pitchFamily="34" charset="0"/>
            </a:endParaRPr>
          </a:p>
        </p:txBody>
      </p:sp>
      <p:cxnSp>
        <p:nvCxnSpPr>
          <p:cNvPr id="24" name="Conexão recta 23"/>
          <p:cNvCxnSpPr/>
          <p:nvPr/>
        </p:nvCxnSpPr>
        <p:spPr bwMode="auto">
          <a:xfrm>
            <a:off x="428596" y="5143512"/>
            <a:ext cx="807249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71472" y="5429264"/>
            <a:ext cx="835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>
                <a:latin typeface="Arial Rounded MT Bold" pitchFamily="34" charset="0"/>
              </a:rPr>
              <a:t>Assim, </a:t>
            </a:r>
            <a:r>
              <a:rPr lang="pt-PT" dirty="0" smtClean="0">
                <a:solidFill>
                  <a:srgbClr val="00CC99"/>
                </a:solidFill>
                <a:latin typeface="Arial Rounded MT Bold" pitchFamily="34" charset="0"/>
              </a:rPr>
              <a:t>lambdas</a:t>
            </a:r>
            <a:r>
              <a:rPr lang="pt-PT" dirty="0" smtClean="0">
                <a:latin typeface="Arial Rounded MT Bold" pitchFamily="34" charset="0"/>
              </a:rPr>
              <a:t> são um conceito muito antigo, usado em linguagens muito antigas, mesmo de POO, e </a:t>
            </a:r>
            <a:r>
              <a:rPr lang="pt-PT" smtClean="0">
                <a:latin typeface="Arial Rounded MT Bold" pitchFamily="34" charset="0"/>
              </a:rPr>
              <a:t>que JAVA decidiu finalmente incorporar, </a:t>
            </a:r>
            <a:r>
              <a:rPr lang="pt-PT" smtClean="0">
                <a:solidFill>
                  <a:srgbClr val="FF3300"/>
                </a:solidFill>
                <a:latin typeface="Arial Rounded MT Bold" pitchFamily="34" charset="0"/>
              </a:rPr>
              <a:t>mais </a:t>
            </a:r>
            <a:r>
              <a:rPr lang="pt-PT" dirty="0" smtClean="0">
                <a:solidFill>
                  <a:srgbClr val="FF3300"/>
                </a:solidFill>
                <a:latin typeface="Arial Rounded MT Bold" pitchFamily="34" charset="0"/>
              </a:rPr>
              <a:t>uma vez procurando não alterar o </a:t>
            </a:r>
            <a:r>
              <a:rPr lang="pt-PT" dirty="0" err="1" smtClean="0">
                <a:solidFill>
                  <a:srgbClr val="FF3300"/>
                </a:solidFill>
                <a:latin typeface="Arial Rounded MT Bold" pitchFamily="34" charset="0"/>
              </a:rPr>
              <a:t>bytecode</a:t>
            </a:r>
            <a:r>
              <a:rPr lang="pt-PT" dirty="0" smtClean="0">
                <a:solidFill>
                  <a:srgbClr val="FF3300"/>
                </a:solidFill>
                <a:latin typeface="Arial Rounded MT Bold" pitchFamily="34" charset="0"/>
              </a:rPr>
              <a:t> e a JVM</a:t>
            </a:r>
            <a:r>
              <a:rPr lang="pt-PT" dirty="0" smtClean="0">
                <a:latin typeface="Arial Rounded MT Bold" pitchFamily="34" charset="0"/>
              </a:rPr>
              <a:t>. </a:t>
            </a:r>
            <a:endParaRPr lang="pt-PT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285852" y="1142984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Expressões Lambda em Java: Questões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1714488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Projecto Lambda (FSR 335) de</a:t>
            </a:r>
            <a:r>
              <a:rPr lang="pt-PT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Brian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err="1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Gotze</a:t>
            </a:r>
            <a:r>
              <a:rPr lang="pt-PT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  <a:sym typeface="Wingdings"/>
              </a:rPr>
              <a:t>.   </a:t>
            </a:r>
            <a:endParaRPr lang="pt-PT" dirty="0">
              <a:solidFill>
                <a:schemeClr val="bg2">
                  <a:lumMod val="50000"/>
                </a:schemeClr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2285992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Passar comportamento como parâmetro eliminando a necessidade de se usarem classes anónimas, etc.;   </a:t>
            </a:r>
            <a:endParaRPr lang="pt-PT" dirty="0">
              <a:solidFill>
                <a:srgbClr val="00206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8596" y="3071810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Não modificar o sistema de tipos de Java (não criar novos tipos);   </a:t>
            </a:r>
            <a:endParaRPr lang="pt-PT" dirty="0">
              <a:solidFill>
                <a:srgbClr val="00206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8596" y="364331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Sintaxe simples + Inferência automática de tipos (pelo compilador);   </a:t>
            </a:r>
            <a:endParaRPr lang="pt-PT" dirty="0">
              <a:solidFill>
                <a:srgbClr val="002060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20" name="Imagem 19" descr="JAVA_LAMBDA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9454" y="4786322"/>
            <a:ext cx="1643074" cy="1622789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28596" y="4143380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Compatibilizar interfaces como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err="1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Comparator&lt;T</a:t>
            </a:r>
            <a:r>
              <a:rPr lang="pt-PT" dirty="0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&gt;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, etc. com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lambdas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;   </a:t>
            </a:r>
            <a:endParaRPr lang="pt-PT" dirty="0">
              <a:solidFill>
                <a:srgbClr val="00B0F0"/>
              </a:solidFill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71538" y="1071546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Expressões Lambda </a:t>
            </a: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em Java</a:t>
            </a:r>
            <a:endParaRPr lang="pt-PT" sz="2000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0002" y="1500174"/>
            <a:ext cx="86439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Em Java </a:t>
            </a:r>
            <a:r>
              <a:rPr lang="pt-PT" sz="1600" b="1" smtClean="0"/>
              <a:t>a sintaxe geral das expressões lambda</a:t>
            </a:r>
            <a:r>
              <a:rPr lang="pt-PT" sz="1600" smtClean="0"/>
              <a:t> consiste de uma </a:t>
            </a:r>
            <a:r>
              <a:rPr lang="pt-PT" sz="1600" b="1" smtClean="0"/>
              <a:t>lista de 0 ou mais argumentos</a:t>
            </a:r>
            <a:r>
              <a:rPr lang="pt-PT" sz="1600" smtClean="0"/>
              <a:t>, o símbolo da seta </a:t>
            </a:r>
            <a:r>
              <a:rPr lang="pt-PT" sz="1600" b="1" smtClean="0"/>
              <a:t>-&gt;</a:t>
            </a:r>
            <a:r>
              <a:rPr lang="pt-PT" sz="1600" smtClean="0"/>
              <a:t>, e </a:t>
            </a:r>
            <a:r>
              <a:rPr lang="pt-PT" sz="1600" b="1" smtClean="0"/>
              <a:t>o corpo da função </a:t>
            </a:r>
            <a:r>
              <a:rPr lang="pt-PT" sz="1600" smtClean="0"/>
              <a:t>que pode ser apenas uma expressão ou um bloco definido entre  </a:t>
            </a:r>
            <a:r>
              <a:rPr lang="pt-PT" sz="1600" b="1" smtClean="0"/>
              <a:t>{...}</a:t>
            </a:r>
            <a:r>
              <a:rPr lang="pt-PT" sz="1600" smtClean="0"/>
              <a:t>. </a:t>
            </a:r>
            <a:r>
              <a:rPr lang="pt-PT" smtClean="0"/>
              <a:t>	</a:t>
            </a:r>
            <a:endParaRPr lang="pt-PT" sz="1600" b="1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2357430"/>
            <a:ext cx="82868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rgbClr val="00B0F0"/>
                </a:solidFill>
                <a:latin typeface="Arial Rounded MT Bold" pitchFamily="34" charset="0"/>
              </a:rPr>
              <a:t>Estruturas </a:t>
            </a:r>
            <a:r>
              <a:rPr lang="pt-PT" sz="1600" smtClean="0">
                <a:solidFill>
                  <a:srgbClr val="00B0F0"/>
                </a:solidFill>
                <a:latin typeface="Arial Rounded MT Bold" pitchFamily="34" charset="0"/>
              </a:rPr>
              <a:t>Básicas:</a:t>
            </a:r>
            <a:endParaRPr lang="pt-PT" sz="16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pt-PT" dirty="0" smtClean="0">
                <a:latin typeface="Arial Rounded MT Bold" pitchFamily="34" charset="0"/>
              </a:rPr>
              <a:t>	</a:t>
            </a:r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() -&gt; </a:t>
            </a:r>
            <a:r>
              <a:rPr lang="pt-PT" sz="1400" b="1" dirty="0" err="1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corpo</a:t>
            </a:r>
            <a:endParaRPr lang="pt-PT" sz="1400" b="1" dirty="0" smtClean="0">
              <a:solidFill>
                <a:schemeClr val="accent5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	(arg1, arg2, …) -&gt; corpo</a:t>
            </a:r>
            <a:b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</a:br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	(arg1, arg2, …) -&gt; { corpo }</a:t>
            </a:r>
            <a:b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</a:br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	(tipo1 arg1, tipo2 arg2, …) -&gt; corpo</a:t>
            </a:r>
            <a:b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</a:br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	(tipo1 arg1, tipo2 arg2, …) -&gt; { corpo }</a:t>
            </a:r>
            <a:endParaRPr lang="pt-PT" sz="1400" b="1" dirty="0">
              <a:solidFill>
                <a:schemeClr val="accent5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4071942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() -&gt; 111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() -&gt; random()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() -&gt; System.out.println("Bom dia !")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x -&gt; x + 1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(int x) -&gt; x * x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(int x, int y) -&gt; x + y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e -&gt; System.out.println(e)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(Empregado e ) -&gt; e.getSalario()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 -&gt; { System.out.println(i); return i &gt; 20; }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(String s1, String s2) -&gt; s1.compareTo(s2);</a:t>
            </a:r>
            <a:endParaRPr lang="pt-PT" sz="1400"/>
          </a:p>
        </p:txBody>
      </p:sp>
      <p:cxnSp>
        <p:nvCxnSpPr>
          <p:cNvPr id="17" name="Conexão recta 16"/>
          <p:cNvCxnSpPr/>
          <p:nvPr/>
        </p:nvCxnSpPr>
        <p:spPr>
          <a:xfrm>
            <a:off x="714348" y="4000504"/>
            <a:ext cx="74295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00100" y="1071546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 smtClean="0">
                <a:solidFill>
                  <a:srgbClr val="C00000"/>
                </a:solidFill>
                <a:latin typeface="Arial Rounded MT Bold" pitchFamily="34" charset="0"/>
              </a:rPr>
              <a:t>Expressões Lambda </a:t>
            </a: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em Java</a:t>
            </a:r>
            <a:endParaRPr lang="pt-PT" sz="2000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4" name="Rectângulo 23"/>
          <p:cNvSpPr/>
          <p:nvPr/>
        </p:nvSpPr>
        <p:spPr>
          <a:xfrm>
            <a:off x="285720" y="1571612"/>
            <a:ext cx="87154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sz="1600" smtClean="0"/>
              <a:t>A semântica das expressões lambda é fundamentalmente definida pelos tipos (explícitos ou inferidos pelo compilador) e pela semântica do seu corpo, seja este uma expressão ou um bloco.</a:t>
            </a:r>
          </a:p>
          <a:p>
            <a:pPr algn="just"/>
            <a:r>
              <a:rPr lang="pt-PT" sz="1600" smtClean="0"/>
              <a:t> </a:t>
            </a:r>
          </a:p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sz="1600" smtClean="0"/>
              <a:t>Se o corpo da função for uma expressão, esta é calculada, e, </a:t>
            </a:r>
            <a:r>
              <a:rPr lang="pt-PT" sz="1600" b="1" smtClean="0"/>
              <a:t>mesmo sem instrução </a:t>
            </a:r>
            <a:r>
              <a:rPr lang="pt-PT" sz="1600" b="1" smtClean="0">
                <a:solidFill>
                  <a:srgbClr val="0070C0"/>
                </a:solidFill>
              </a:rPr>
              <a:t>return</a:t>
            </a:r>
            <a:r>
              <a:rPr lang="pt-PT" sz="1600" b="1" smtClean="0"/>
              <a:t> explícita</a:t>
            </a:r>
            <a:r>
              <a:rPr lang="pt-PT" sz="1600" smtClean="0"/>
              <a:t>, o valor de tal cálculo é o resultado da função, resultado que será devolvido ao contexto em que esta foi invocada.  Por esta razão, escrever</a:t>
            </a:r>
          </a:p>
          <a:p>
            <a:r>
              <a:rPr lang="pt-PT" sz="1600" smtClean="0"/>
              <a:t>  </a:t>
            </a:r>
          </a:p>
          <a:p>
            <a:r>
              <a:rPr lang="pt-PT" sz="1600" smtClean="0"/>
              <a:t>	</a:t>
            </a:r>
            <a:r>
              <a:rPr lang="pt-PT" sz="16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(int x) -&gt; { return x * x; }</a:t>
            </a:r>
            <a:r>
              <a:rPr lang="pt-PT" sz="1400" smtClean="0"/>
              <a:t>  ou  </a:t>
            </a:r>
            <a:r>
              <a:rPr lang="pt-PT" sz="16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(int x) -&gt; x * x</a:t>
            </a:r>
          </a:p>
          <a:p>
            <a:endParaRPr lang="pt-PT" sz="1600" smtClean="0"/>
          </a:p>
          <a:p>
            <a:r>
              <a:rPr lang="pt-PT" sz="1600" smtClean="0"/>
              <a:t>é equivalente porque a instrução </a:t>
            </a:r>
            <a:r>
              <a:rPr lang="pt-PT" sz="1600" b="1" smtClean="0"/>
              <a:t>return</a:t>
            </a:r>
            <a:r>
              <a:rPr lang="pt-PT" sz="1600" smtClean="0"/>
              <a:t> é redundante. </a:t>
            </a:r>
          </a:p>
          <a:p>
            <a:endParaRPr lang="pt-PT" sz="1600" smtClean="0"/>
          </a:p>
          <a:p>
            <a:r>
              <a:rPr lang="pt-PT" sz="1600" smtClean="0"/>
              <a:t>Noutros casos tem mesmo que ser usada.</a:t>
            </a:r>
            <a:endParaRPr lang="pt-PT" sz="1600"/>
          </a:p>
        </p:txBody>
      </p:sp>
      <p:sp>
        <p:nvSpPr>
          <p:cNvPr id="25" name="CaixaDeTexto 24"/>
          <p:cNvSpPr txBox="1"/>
          <p:nvPr/>
        </p:nvSpPr>
        <p:spPr>
          <a:xfrm>
            <a:off x="428596" y="4786322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(LocalTime lt1, LocalTime lt2)  -&gt;  {  </a:t>
            </a:r>
          </a:p>
          <a:p>
            <a:r>
              <a:rPr lang="en-US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if(lt1.equals(lt2)) return 0;</a:t>
            </a:r>
          </a:p>
          <a:p>
            <a:r>
              <a:rPr lang="en-US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else if(lt1.isBefore(lt2)) return -1; else return 1 ; </a:t>
            </a:r>
          </a:p>
          <a:p>
            <a:r>
              <a:rPr lang="en-US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};</a:t>
            </a:r>
            <a:endParaRPr lang="pt-PT" sz="1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57224" y="1071546"/>
            <a:ext cx="7621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Method References</a:t>
            </a:r>
            <a:endParaRPr lang="pt-PT" sz="2000" b="1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1472" y="1571612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Uma expressão lambda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pode fazer i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nvocações </a:t>
            </a:r>
            <a:r>
              <a:rPr lang="pt-PT" sz="1600" b="1" dirty="0" smtClean="0">
                <a:latin typeface="Calibri" pitchFamily="34" charset="0"/>
                <a:cs typeface="Calibri" pitchFamily="34" charset="0"/>
              </a:rPr>
              <a:t>de métodos pré-definidos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em classes. Adicionalmente, podem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conter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ou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ser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uma nova expressão de referência de métodos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(de instância ou static), que podem assumir os padrões seguintes:</a:t>
            </a:r>
            <a:endParaRPr lang="pt-PT" sz="16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42910" y="2500306"/>
          <a:ext cx="8072494" cy="207170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523938"/>
                <a:gridCol w="2103282"/>
                <a:gridCol w="3445274"/>
              </a:tblGrid>
              <a:tr h="230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Tipo</a:t>
                      </a:r>
                      <a:endParaRPr lang="pt-PT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Exemplo</a:t>
                      </a:r>
                      <a:endParaRPr lang="pt-PT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Equivalência</a:t>
                      </a:r>
                      <a:endParaRPr lang="pt-PT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03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i="1"/>
                        <a:t>Referência a um método </a:t>
                      </a:r>
                      <a:r>
                        <a:rPr lang="pt-PT" sz="1400" b="1" i="1"/>
                        <a:t>static</a:t>
                      </a:r>
                      <a:r>
                        <a:rPr lang="pt-PT" sz="1400" i="1"/>
                        <a:t>, ie., </a:t>
                      </a:r>
                      <a:r>
                        <a:rPr lang="pt-PT" sz="1400" i="1" smtClean="0"/>
                        <a:t>da classe designada</a:t>
                      </a:r>
                      <a:endParaRPr lang="pt-PT" sz="1400" i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String::valueOf</a:t>
                      </a:r>
                      <a:endParaRPr lang="pt-PT" sz="1400" b="1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0170" indent="-71755" algn="l">
                        <a:spcAft>
                          <a:spcPts val="0"/>
                        </a:spcAft>
                      </a:pPr>
                      <a:r>
                        <a:rPr lang="pt-PT" sz="1400"/>
                        <a:t>i -&gt; String.valueOf(i)</a:t>
                      </a:r>
                      <a:endParaRPr lang="pt-PT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03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i="1"/>
                        <a:t>Referência a um método de instância de um </a:t>
                      </a:r>
                      <a:r>
                        <a:rPr lang="pt-PT" sz="1400" i="1" smtClean="0"/>
                        <a:t>objecto</a:t>
                      </a:r>
                      <a:endParaRPr lang="pt-PT" sz="1400" i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aluno::</a:t>
                      </a:r>
                      <a:r>
                        <a:rPr lang="pt-PT" sz="14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toString</a:t>
                      </a:r>
                      <a:endParaRPr lang="pt-PT" sz="1400" b="1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0170" indent="-71755" algn="l">
                        <a:spcAft>
                          <a:spcPts val="0"/>
                        </a:spcAft>
                      </a:pPr>
                      <a:r>
                        <a:rPr lang="pt-PT" sz="1400"/>
                        <a:t>al -&gt; al.toString()</a:t>
                      </a:r>
                      <a:endParaRPr lang="pt-PT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05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i="1"/>
                        <a:t>Referência a um método de instância de um </a:t>
                      </a:r>
                      <a:r>
                        <a:rPr lang="pt-PT" sz="1400" i="1" smtClean="0"/>
                        <a:t>objecto </a:t>
                      </a:r>
                      <a:r>
                        <a:rPr lang="pt-PT" sz="1400" i="1"/>
                        <a:t>de um qualquer tipo</a:t>
                      </a:r>
                      <a:endParaRPr lang="pt-PT" sz="1400" i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Pessoa::getIdade</a:t>
                      </a:r>
                      <a:endParaRPr lang="pt-PT" sz="1400" b="1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0170" indent="-71755" algn="l">
                        <a:spcAft>
                          <a:spcPts val="0"/>
                        </a:spcAft>
                      </a:pPr>
                      <a:r>
                        <a:rPr lang="pt-PT" sz="1400"/>
                        <a:t>(Pessoa p) -&gt; p.getIdade()</a:t>
                      </a:r>
                      <a:endParaRPr lang="pt-PT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1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b="0" i="1"/>
                        <a:t>Referência a um construtor</a:t>
                      </a:r>
                      <a:endParaRPr lang="pt-PT" sz="1400" b="0" i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HashSet::new</a:t>
                      </a:r>
                      <a:endParaRPr lang="pt-PT" sz="1400" b="1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indent="-71755" algn="l">
                        <a:spcAft>
                          <a:spcPts val="0"/>
                        </a:spcAft>
                      </a:pPr>
                      <a:r>
                        <a:rPr lang="pt-PT" sz="1400"/>
                        <a:t>() - &gt; new HashSet&lt;&gt;();</a:t>
                      </a:r>
                      <a:endParaRPr lang="pt-PT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4348" y="4857760"/>
            <a:ext cx="30003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Math::abs</a:t>
            </a:r>
          </a:p>
          <a:p>
            <a:pPr algn="just"/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 -&gt; Integer::parseInt</a:t>
            </a:r>
          </a:p>
          <a:p>
            <a:pPr algn="just"/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 -&gt; System.out::println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 -&gt; String::valueOf </a:t>
            </a:r>
          </a:p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4143372" y="4786322"/>
            <a:ext cx="4786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(LocalDate ld) -&gt; LocalDate::getMonth   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 -&gt; i::toString</a:t>
            </a:r>
            <a:b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-&gt; int[]::new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TreeSet::new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HashMap::new</a:t>
            </a:r>
          </a:p>
          <a:p>
            <a:endParaRPr lang="pt-PT"/>
          </a:p>
        </p:txBody>
      </p:sp>
      <p:cxnSp>
        <p:nvCxnSpPr>
          <p:cNvPr id="22" name="Conexão recta 21"/>
          <p:cNvCxnSpPr/>
          <p:nvPr/>
        </p:nvCxnSpPr>
        <p:spPr>
          <a:xfrm rot="5400000">
            <a:off x="3144034" y="5499908"/>
            <a:ext cx="1285884" cy="1588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</TotalTime>
  <Words>5772</Words>
  <Application>Microsoft Office PowerPoint</Application>
  <PresentationFormat>Apresentação no Ecrã (4:3)</PresentationFormat>
  <Paragraphs>860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45</vt:i4>
      </vt:variant>
    </vt:vector>
  </HeadingPairs>
  <TitlesOfParts>
    <vt:vector size="46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  <vt:lpstr>Diapositivo 34</vt:lpstr>
      <vt:lpstr>Diapositivo 35</vt:lpstr>
      <vt:lpstr>Diapositivo 36</vt:lpstr>
      <vt:lpstr>Diapositivo 37</vt:lpstr>
      <vt:lpstr>Diapositivo 38</vt:lpstr>
      <vt:lpstr>Diapositivo 39</vt:lpstr>
      <vt:lpstr>Diapositivo 40</vt:lpstr>
      <vt:lpstr>Diapositivo 41</vt:lpstr>
      <vt:lpstr>Diapositivo 42</vt:lpstr>
      <vt:lpstr>Diapositivo 43</vt:lpstr>
      <vt:lpstr>Diapositivo 44</vt:lpstr>
      <vt:lpstr>Diapositivo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701</cp:revision>
  <dcterms:created xsi:type="dcterms:W3CDTF">2017-10-03T21:54:53Z</dcterms:created>
  <dcterms:modified xsi:type="dcterms:W3CDTF">2018-11-13T22:45:51Z</dcterms:modified>
</cp:coreProperties>
</file>