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7" r:id="rId2"/>
    <p:sldId id="375" r:id="rId3"/>
    <p:sldId id="385" r:id="rId4"/>
    <p:sldId id="384" r:id="rId5"/>
    <p:sldId id="390" r:id="rId6"/>
    <p:sldId id="387" r:id="rId7"/>
    <p:sldId id="388" r:id="rId8"/>
    <p:sldId id="391" r:id="rId9"/>
    <p:sldId id="376" r:id="rId10"/>
    <p:sldId id="392" r:id="rId11"/>
    <p:sldId id="389" r:id="rId12"/>
    <p:sldId id="393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5AF0-933A-44AA-8B22-B7C08D3DD6B8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48D0-591C-4EE3-8345-4A544561F05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14/11/2018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124744"/>
            <a:ext cx="1314846" cy="12858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28860" y="600076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002060"/>
                </a:solidFill>
                <a:latin typeface="AcmeFont" pitchFamily="2" charset="0"/>
              </a:rPr>
              <a:t>TRANSIÇÃO PARA STREAMS</a:t>
            </a:r>
            <a:endParaRPr lang="pt-PT">
              <a:solidFill>
                <a:srgbClr val="002060"/>
              </a:solidFill>
              <a:latin typeface="AcmeFont" pitchFamily="2" charset="0"/>
            </a:endParaRPr>
          </a:p>
        </p:txBody>
      </p:sp>
      <p:pic>
        <p:nvPicPr>
          <p:cNvPr id="22" name="Imagem 21" descr="toptal-blog-JAVATI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2708920"/>
            <a:ext cx="2884820" cy="2880320"/>
          </a:xfrm>
          <a:prstGeom prst="rect">
            <a:avLst/>
          </a:prstGeom>
        </p:spPr>
      </p:pic>
      <p:pic>
        <p:nvPicPr>
          <p:cNvPr id="23" name="Imagem 22" descr="toptal-blog-image-1439305042670-c31198c149c1eb8c8d49d32bc8bc9a9e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2492896"/>
            <a:ext cx="3101182" cy="3096344"/>
          </a:xfrm>
          <a:prstGeom prst="rect">
            <a:avLst/>
          </a:prstGeom>
        </p:spPr>
      </p:pic>
      <p:sp>
        <p:nvSpPr>
          <p:cNvPr id="24" name="Seta para a direita 23"/>
          <p:cNvSpPr/>
          <p:nvPr/>
        </p:nvSpPr>
        <p:spPr>
          <a:xfrm>
            <a:off x="4283968" y="3717032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8316416" y="623731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2018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23528" y="1124744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Candara" pitchFamily="34" charset="0"/>
                <a:sym typeface="Wingdings"/>
              </a:rPr>
              <a:t></a:t>
            </a:r>
            <a:r>
              <a:rPr lang="pt-PT" smtClean="0">
                <a:latin typeface="Candara" pitchFamily="34" charset="0"/>
              </a:rPr>
              <a:t> </a:t>
            </a:r>
            <a:r>
              <a:rPr lang="pt-PT" sz="1600" smtClean="0">
                <a:latin typeface="Candara" pitchFamily="34" charset="0"/>
              </a:rPr>
              <a:t>Criar método </a:t>
            </a:r>
            <a:r>
              <a:rPr lang="pt-PT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List&lt;TransCaixa&gt; setup(String nomeFichTxt);</a:t>
            </a:r>
            <a:r>
              <a:rPr lang="pt-PT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smtClean="0">
                <a:latin typeface="Candara" pitchFamily="34" charset="0"/>
              </a:rPr>
              <a:t>que leia as linhas de um ficheiro de texto com transacções para uma </a:t>
            </a:r>
            <a:r>
              <a:rPr lang="pt-PT" sz="1600" b="1" smtClean="0">
                <a:solidFill>
                  <a:srgbClr val="00B050"/>
                </a:solidFill>
                <a:latin typeface="Candara" pitchFamily="34" charset="0"/>
              </a:rPr>
              <a:t>Stream&lt;String&gt;</a:t>
            </a:r>
            <a:r>
              <a:rPr lang="pt-PT" sz="1600" smtClean="0">
                <a:latin typeface="Candara" pitchFamily="34" charset="0"/>
              </a:rPr>
              <a:t> faça o </a:t>
            </a:r>
            <a:r>
              <a:rPr lang="pt-PT" sz="1600" b="1" smtClean="0">
                <a:solidFill>
                  <a:srgbClr val="0070C0"/>
                </a:solidFill>
                <a:latin typeface="Candara" pitchFamily="34" charset="0"/>
              </a:rPr>
              <a:t>parsing das linhas da stream </a:t>
            </a:r>
            <a:r>
              <a:rPr lang="pt-PT" sz="1600" smtClean="0">
                <a:latin typeface="Candara" pitchFamily="34" charset="0"/>
              </a:rPr>
              <a:t>e crie uma </a:t>
            </a:r>
            <a:r>
              <a:rPr lang="pt-PT" sz="1600" b="1" smtClean="0">
                <a:solidFill>
                  <a:srgbClr val="00B050"/>
                </a:solidFill>
                <a:latin typeface="Candara" pitchFamily="34" charset="0"/>
              </a:rPr>
              <a:t>List&lt;TransCaixa&gt;</a:t>
            </a:r>
            <a:r>
              <a:rPr lang="pt-PT" sz="1600" smtClean="0">
                <a:latin typeface="Candara" pitchFamily="34" charset="0"/>
              </a:rPr>
              <a:t>. </a:t>
            </a:r>
            <a:endParaRPr lang="pt-PT" sz="1600" b="1" smtClean="0">
              <a:solidFill>
                <a:srgbClr val="C00000"/>
              </a:solidFill>
            </a:endParaRPr>
          </a:p>
          <a:p>
            <a:pPr algn="just"/>
            <a:endParaRPr lang="pt-PT" smtClean="0"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276872"/>
            <a:ext cx="7704856" cy="1692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public static List&lt;TransCaixa&gt; setup(String nomeFich) {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List&lt;TransCaixa&gt; ltc = new ArrayList&lt;&gt;();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try 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(Stream&lt;String&gt; sTrans = Files.lines(Paths.get(nomeFich))) </a:t>
            </a:r>
            <a:r>
              <a:rPr lang="pt-PT" sz="13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PT" sz="13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ltc = sTrans.map(l -&gt; strToTransCaixa(l)).collect(toList());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catch(IOException exc) { out.println(exc.getMessage()); } 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return ltc;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}</a:t>
            </a:r>
            <a:endParaRPr lang="pt-PT" sz="13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onexão recta unidireccional 16"/>
          <p:cNvCxnSpPr/>
          <p:nvPr/>
        </p:nvCxnSpPr>
        <p:spPr>
          <a:xfrm>
            <a:off x="4572000" y="3212976"/>
            <a:ext cx="0" cy="1440160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99992" y="465313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Utils_TransCaixa.strToTransCaixa(l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95536" y="1052736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smtClean="0">
                <a:latin typeface="Source Sans Pro Semibold"/>
              </a:rPr>
              <a:t>☑ </a:t>
            </a:r>
            <a:r>
              <a:rPr lang="pt-PT" b="1" smtClean="0">
                <a:solidFill>
                  <a:srgbClr val="00B050"/>
                </a:solidFill>
              </a:rPr>
              <a:t>Início da Transição para Streams</a:t>
            </a:r>
            <a:endParaRPr lang="pt-PT" b="1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11560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/>
              <a:t>import ….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public class Trans_Caixa_Streams {</a:t>
            </a:r>
          </a:p>
          <a:p>
            <a:r>
              <a:rPr lang="pt-PT" sz="1200" smtClean="0"/>
              <a:t>    </a:t>
            </a:r>
          </a:p>
          <a:p>
            <a:r>
              <a:rPr lang="pt-PT" sz="1200" smtClean="0"/>
              <a:t>    public static void main(String[] args) throws InterruptedException, ExecutionException {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rgbClr val="002060"/>
                </a:solidFill>
              </a:rPr>
              <a:t>String nomeFich = "transCaixa1M.txt";</a:t>
            </a:r>
          </a:p>
          <a:p>
            <a:r>
              <a:rPr lang="pt-PT" sz="1200" smtClean="0"/>
              <a:t>        List&lt;TransCaixa&gt; ltc1 = new ArrayList&lt;&gt;();</a:t>
            </a:r>
          </a:p>
          <a:p>
            <a:r>
              <a:rPr lang="pt-PT" sz="1200" smtClean="0"/>
              <a:t>        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</a:rPr>
              <a:t>// LE O FICHEIRO DE TRANSACÇOES PARA List&lt;TransCaixa&gt; sem Streams </a:t>
            </a:r>
          </a:p>
          <a:p>
            <a:r>
              <a:rPr lang="pt-PT" sz="1200" smtClean="0"/>
              <a:t>        Crono.start();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ltc1 = setup1(nomeFich);</a:t>
            </a:r>
          </a:p>
          <a:p>
            <a:r>
              <a:rPr lang="pt-PT" sz="1200" smtClean="0"/>
              <a:t>        out.println("Setup com List&lt;String&gt;: " + Crono.stop()*1000 + " ms");</a:t>
            </a:r>
          </a:p>
          <a:p>
            <a:r>
              <a:rPr lang="pt-PT" sz="1200" smtClean="0"/>
              <a:t>        out.println("Transacções lidas -  Listas: " + ltc1.size());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ltc1.clear();</a:t>
            </a:r>
          </a:p>
          <a:p>
            <a:r>
              <a:rPr lang="pt-PT" sz="1200" smtClean="0"/>
              <a:t>       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</a:rPr>
              <a:t>// LE O FICHEIRO DE TRANSACÇOES PARA List&lt;TransCaixa&gt; com Streams</a:t>
            </a:r>
          </a:p>
          <a:p>
            <a:r>
              <a:rPr lang="pt-PT" sz="1200" smtClean="0"/>
              <a:t>        Crono.start();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ltc1 = setup(nomeFich);</a:t>
            </a:r>
          </a:p>
          <a:p>
            <a:r>
              <a:rPr lang="pt-PT" sz="1200" smtClean="0"/>
              <a:t>        out.println("Setup com Streams: " + Crono.stop()*1000 + " ms");</a:t>
            </a:r>
          </a:p>
          <a:p>
            <a:r>
              <a:rPr lang="pt-PT" sz="1200" smtClean="0"/>
              <a:t>        out.println("Transacções lidas - Streams: " + ltc1.size());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</a:rPr>
              <a:t>//memoryUsage();</a:t>
            </a:r>
          </a:p>
          <a:p>
            <a:r>
              <a:rPr lang="pt-PT" sz="1200" smtClean="0"/>
              <a:t>        final List&lt;TransCaixa&gt; ltc = new ArrayList&lt;&gt;(ltc1);</a:t>
            </a:r>
          </a:p>
          <a:p>
            <a:r>
              <a:rPr lang="pt-PT" sz="1200" smtClean="0"/>
              <a:t>        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DoubleSummaryStatistics stats = 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                                ltc.stream().mapToDouble(</a:t>
            </a:r>
            <a:r>
              <a:rPr lang="pt-PT" sz="1200" b="1" smtClean="0">
                <a:solidFill>
                  <a:srgbClr val="002060"/>
                </a:solidFill>
              </a:rPr>
              <a:t>TransCaixa::getValor</a:t>
            </a:r>
            <a:r>
              <a:rPr lang="pt-PT" sz="1200" b="1" smtClean="0">
                <a:solidFill>
                  <a:srgbClr val="FF0000"/>
                </a:solidFill>
              </a:rPr>
              <a:t>).summaryStatistics();</a:t>
            </a:r>
          </a:p>
          <a:p>
            <a:r>
              <a:rPr lang="pt-PT" sz="1200" smtClean="0"/>
              <a:t>        out.println("Stats: " + stats);</a:t>
            </a:r>
          </a:p>
          <a:p>
            <a:r>
              <a:rPr lang="pt-PT" sz="1200" smtClean="0"/>
              <a:t>     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Conexão recta unidireccional 21"/>
          <p:cNvCxnSpPr/>
          <p:nvPr/>
        </p:nvCxnSpPr>
        <p:spPr>
          <a:xfrm flipV="1">
            <a:off x="4572000" y="537321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01216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Expressão lambda especial</a:t>
            </a:r>
            <a:endParaRPr lang="pt-PT" sz="1400" b="1"/>
          </a:p>
        </p:txBody>
      </p:sp>
      <p:sp>
        <p:nvSpPr>
          <p:cNvPr id="14" name="CaixaDeTexto 13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95536" y="1268760"/>
            <a:ext cx="82153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chemeClr val="accent5">
                    <a:lumMod val="75000"/>
                  </a:schemeClr>
                </a:solidFill>
              </a:rPr>
              <a:t>Streams</a:t>
            </a:r>
            <a:r>
              <a:rPr lang="pt-PT" sz="2000" b="1" smtClean="0">
                <a:solidFill>
                  <a:schemeClr val="accent6">
                    <a:lumMod val="75000"/>
                  </a:schemeClr>
                </a:solidFill>
              </a:rPr>
              <a:t> de JAVA</a:t>
            </a:r>
          </a:p>
          <a:p>
            <a:endParaRPr lang="pt-PT" b="1" smtClean="0">
              <a:solidFill>
                <a:srgbClr val="00B050"/>
              </a:solidFill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Não há processamento de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 sem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Lambdas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.</a:t>
            </a: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 não são estruturas de dados.</a:t>
            </a:r>
          </a:p>
          <a:p>
            <a:r>
              <a:rPr lang="pt-PT" b="1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 não são persistentes. </a:t>
            </a: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 são …. 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monóides </a:t>
            </a:r>
            <a:r>
              <a:rPr lang="pt-PT" b="1" smtClean="0">
                <a:solidFill>
                  <a:srgbClr val="002060"/>
                </a:solidFill>
                <a:sym typeface="Wingdings"/>
              </a:rPr>
              <a:t>(ou seja um Semi-Grupo com Elem. Neutro) 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</a:t>
            </a:r>
            <a:endParaRPr lang="pt-PT" b="1" smtClean="0">
              <a:solidFill>
                <a:srgbClr val="00B050"/>
              </a:solidFill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ym typeface="Wingdings"/>
              </a:rPr>
              <a:t>As operações com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ym typeface="Wingdings"/>
              </a:rPr>
              <a:t> são composicionais, formando uma “pipeline</a:t>
            </a:r>
            <a:r>
              <a:rPr lang="pt-PT" b="1" smtClean="0">
                <a:sym typeface="Wingdings"/>
              </a:rPr>
              <a:t>”.</a:t>
            </a:r>
            <a:endParaRPr lang="pt-PT" b="1" smtClean="0">
              <a:solidFill>
                <a:srgbClr val="00B050"/>
              </a:solidFill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ym typeface="Wingdings"/>
              </a:rPr>
              <a:t>As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ym typeface="Wingdings"/>
              </a:rPr>
              <a:t> podem ser infinitas.</a:t>
            </a:r>
            <a:r>
              <a:rPr lang="pt-PT" b="1" smtClean="0">
                <a:sym typeface="Wingdings"/>
              </a:rPr>
              <a:t> </a:t>
            </a:r>
            <a:endParaRPr lang="pt-PT" b="1" smtClean="0"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ym typeface="Wingdings"/>
              </a:rPr>
              <a:t>A maior parte das operações </a:t>
            </a:r>
            <a:r>
              <a:rPr lang="pt-PT" b="1" smtClean="0">
                <a:sym typeface="Wingdings"/>
              </a:rPr>
              <a:t>de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ym typeface="Wingdings"/>
              </a:rPr>
              <a:t> são </a:t>
            </a:r>
            <a:r>
              <a:rPr lang="pt-PT" b="1" smtClean="0">
                <a:sym typeface="Wingdings"/>
              </a:rPr>
              <a:t>lazy</a:t>
            </a:r>
            <a:r>
              <a:rPr lang="pt-PT" b="1" smtClean="0">
                <a:sym typeface="Wingdings"/>
              </a:rPr>
              <a:t>.</a:t>
            </a:r>
            <a:endParaRPr lang="pt-PT" b="1" smtClean="0">
              <a:solidFill>
                <a:srgbClr val="00B050"/>
              </a:solidFill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ym typeface="Wingdings"/>
              </a:rPr>
              <a:t>Se uma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</a:t>
            </a:r>
            <a:r>
              <a:rPr lang="pt-PT" b="1" smtClean="0">
                <a:sym typeface="Wingdings"/>
              </a:rPr>
              <a:t> não tiver uma operação terminal nunca será executada.</a:t>
            </a:r>
            <a:endParaRPr lang="pt-PT" b="1" smtClean="0"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 </a:t>
            </a:r>
            <a:r>
              <a:rPr lang="pt-PT" b="1" smtClean="0">
                <a:sym typeface="Wingdings"/>
              </a:rPr>
              <a:t>As operações sobre </a:t>
            </a:r>
            <a:r>
              <a:rPr lang="pt-PT" b="1" smtClean="0">
                <a:solidFill>
                  <a:srgbClr val="00B0F0"/>
                </a:solidFill>
                <a:sym typeface="Wingdings"/>
              </a:rPr>
              <a:t>Streams</a:t>
            </a:r>
            <a:r>
              <a:rPr lang="pt-PT" b="1" smtClean="0">
                <a:sym typeface="Wingdings"/>
              </a:rPr>
              <a:t> podem ser executadas em paralelo.</a:t>
            </a:r>
            <a:endParaRPr lang="pt-PT" b="1" smtClean="0">
              <a:solidFill>
                <a:srgbClr val="00B050"/>
              </a:solidFill>
              <a:sym typeface="Wingdings"/>
            </a:endParaRPr>
          </a:p>
          <a:p>
            <a:pPr>
              <a:buFont typeface="Wingdings"/>
              <a:buChar char="n"/>
            </a:pP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etc.</a:t>
            </a:r>
            <a:endParaRPr lang="pt-PT" b="1" smtClean="0">
              <a:sym typeface="Wingding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24744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Vamos criar um </a:t>
            </a:r>
            <a:r>
              <a:rPr lang="pt-PT" sz="1600" b="1" smtClean="0">
                <a:latin typeface="Candara" pitchFamily="34" charset="0"/>
              </a:rPr>
              <a:t>Comparator&lt;LocalDate&gt;</a:t>
            </a:r>
            <a:r>
              <a:rPr lang="pt-PT" sz="1600" smtClean="0">
                <a:latin typeface="Candara" pitchFamily="34" charset="0"/>
              </a:rPr>
              <a:t> com lambdas e testá-lo na ordenação de um </a:t>
            </a:r>
            <a:r>
              <a:rPr lang="pt-PT" sz="1600" b="1" smtClean="0">
                <a:latin typeface="Candara" pitchFamily="34" charset="0"/>
              </a:rPr>
              <a:t>TreeSet&lt;LocalDate&gt;</a:t>
            </a:r>
            <a:r>
              <a:rPr lang="pt-PT" sz="1600" smtClean="0">
                <a:latin typeface="Candara" pitchFamily="34" charset="0"/>
              </a:rPr>
              <a:t>. Usar no exemplo código utilitário de Java tal como </a:t>
            </a:r>
            <a:r>
              <a:rPr lang="pt-PT" sz="1600" b="1" smtClean="0">
                <a:latin typeface="Candara" pitchFamily="34" charset="0"/>
              </a:rPr>
              <a:t>Arrays.asList()</a:t>
            </a:r>
            <a:r>
              <a:rPr lang="pt-PT" sz="1600" smtClean="0">
                <a:latin typeface="Candara" pitchFamily="34" charset="0"/>
              </a:rPr>
              <a:t> para criar uma lista com as datas a ordenar.  Testar igualmente o comparador usando o utilitário </a:t>
            </a:r>
            <a:r>
              <a:rPr lang="pt-PT" sz="1600" b="1" smtClean="0">
                <a:latin typeface="Candara" pitchFamily="34" charset="0"/>
              </a:rPr>
              <a:t>Collections.sort()</a:t>
            </a:r>
            <a:r>
              <a:rPr lang="pt-PT" sz="1600" smtClean="0">
                <a:latin typeface="Candara" pitchFamily="34" charset="0"/>
              </a:rPr>
              <a:t>.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0" y="2204864"/>
            <a:ext cx="88582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Comparator&lt;LocalDate&gt;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compMenorData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(LocalDate ld1, LocalDate ld2) -&gt; { if(ld1.equals(ld2)) return 0;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else if(ld1.isBefore(ld2)) return -1;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else return 1 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};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List&lt;LocalDate&gt; datas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Arrays.asList( LocalDate.of(2014, 12, 1), LocalDate.of(2009, 2, 21),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LocalDate.of(2017, 1, 1), LocalDate.of(2015, 4, 3),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LocalDate.of(2011, 7, 12) 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out.println("-- Usando TreeSet 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SortedSet&lt;LocalDate&gt; datasOrd = new TreeSet&lt;&gt;(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compMenorData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datasOrd.addAll(datas);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for(LocalDate ld : datasOrd) out.println(ld + " 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out.println("\n-- Usando Collections 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Collections.sort(datas, compMenorData);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for(LocalDate ld : datas) out.println(ld + " ");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5786" y="5429264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Usando TreeSet --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2009-02-21 2011-07-12 2014-12-01 2015-04-03 2017-01-01 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Usando Collections --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2009-02-21 2011-07-12 2014-12-01 2015-04-03 2017-01-01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5536" y="1196752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Dado um ficheiro de texto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</a:rPr>
              <a:t>transCaixa1M.txt</a:t>
            </a:r>
            <a:r>
              <a:rPr lang="pt-PT" sz="1600" smtClean="0">
                <a:latin typeface="Candara" pitchFamily="34" charset="0"/>
              </a:rPr>
              <a:t> contendo em cada linha o registo de uma transacção de caixa de um hipermercado, datada e no formato Nº de Transacção (Tddddddd), Nº de Caixa (dd), Valor em Euros (ddd.dd) e data (cf. DD:MM:AAAAThh:mm), separados por “/”, todas do ano de 2017, cf. os exemplos  </a:t>
            </a:r>
          </a:p>
          <a:p>
            <a:endParaRPr lang="pt-PT" sz="1600" smtClean="0">
              <a:latin typeface="Candara" pitchFamily="34" charset="0"/>
            </a:endParaRPr>
          </a:p>
          <a:p>
            <a:r>
              <a:rPr lang="pt-PT" sz="1600" smtClean="0">
                <a:latin typeface="Candara" pitchFamily="34" charset="0"/>
              </a:rPr>
              <a:t>	T7187167/2/74.74/4:7:2017T1:44</a:t>
            </a:r>
          </a:p>
          <a:p>
            <a:r>
              <a:rPr lang="pt-PT" sz="1600" smtClean="0">
                <a:latin typeface="Candara" pitchFamily="34" charset="0"/>
              </a:rPr>
              <a:t>	T4809482/31/90.92/26:10:2017T3:40</a:t>
            </a:r>
          </a:p>
          <a:p>
            <a:r>
              <a:rPr lang="pt-PT" sz="1600" smtClean="0">
                <a:latin typeface="Candara" pitchFamily="34" charset="0"/>
              </a:rPr>
              <a:t>	T8910131/16/42.63/6:6:2017T14:49</a:t>
            </a:r>
          </a:p>
          <a:p>
            <a:r>
              <a:rPr lang="pt-PT" sz="1600" smtClean="0">
                <a:latin typeface="Candara" pitchFamily="34" charset="0"/>
              </a:rPr>
              <a:t>	T4714482/42/94.74/18:5:2017T5:9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400506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Candara" pitchFamily="34" charset="0"/>
                <a:sym typeface="Wingdings"/>
              </a:rPr>
              <a:t> </a:t>
            </a:r>
            <a:r>
              <a:rPr lang="pt-PT" smtClean="0">
                <a:latin typeface="Candara" pitchFamily="34" charset="0"/>
              </a:rPr>
              <a:t>Crie uma classe </a:t>
            </a:r>
            <a:r>
              <a:rPr lang="pt-PT" b="1" smtClean="0">
                <a:solidFill>
                  <a:srgbClr val="C00000"/>
                </a:solidFill>
                <a:latin typeface="Candara" pitchFamily="34" charset="0"/>
              </a:rPr>
              <a:t>TransCaixa</a:t>
            </a:r>
            <a:r>
              <a:rPr lang="pt-PT" smtClean="0">
                <a:latin typeface="Candara" pitchFamily="34" charset="0"/>
              </a:rPr>
              <a:t> que represente cada uma destas transacções através dos atributos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Nº de transacção</a:t>
            </a:r>
            <a:r>
              <a:rPr lang="pt-PT" smtClean="0">
                <a:latin typeface="Candara" pitchFamily="34" charset="0"/>
              </a:rPr>
              <a:t>,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Nº de Caixa</a:t>
            </a:r>
            <a:r>
              <a:rPr lang="pt-PT" smtClean="0">
                <a:latin typeface="Candara" pitchFamily="34" charset="0"/>
              </a:rPr>
              <a:t>,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Valor</a:t>
            </a:r>
            <a:r>
              <a:rPr lang="pt-PT" smtClean="0">
                <a:latin typeface="Candara" pitchFamily="34" charset="0"/>
              </a:rPr>
              <a:t> e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Data e Hora</a:t>
            </a:r>
            <a:r>
              <a:rPr lang="pt-PT" smtClean="0">
                <a:latin typeface="Candara" pitchFamily="34" charset="0"/>
              </a:rPr>
              <a:t>; Use métodos de classe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of()</a:t>
            </a:r>
            <a:r>
              <a:rPr lang="pt-PT" smtClean="0">
                <a:latin typeface="Candara" pitchFamily="34" charset="0"/>
              </a:rPr>
              <a:t> para criar as instâncias;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95536" y="1124744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</a:rPr>
              <a:t>public class TransCaixa {</a:t>
            </a:r>
          </a:p>
          <a:p>
            <a:r>
              <a:rPr lang="pt-PT" sz="1200" smtClean="0"/>
              <a:t>    </a:t>
            </a:r>
          </a:p>
          <a:p>
            <a:r>
              <a:rPr lang="pt-PT" sz="1200" smtClean="0"/>
              <a:t>    </a:t>
            </a:r>
            <a:r>
              <a:rPr lang="pt-PT" sz="1200" b="1" smtClean="0"/>
              <a:t>public</a:t>
            </a:r>
            <a:r>
              <a:rPr lang="pt-PT" sz="1200" smtClean="0"/>
              <a:t> static TransCaixa of(String ct, String cx, double val, LocalDateTime dt) {</a:t>
            </a:r>
          </a:p>
          <a:p>
            <a:r>
              <a:rPr lang="pt-PT" sz="1200" smtClean="0"/>
              <a:t>      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</a:rPr>
              <a:t>// LocalDateTime dt assume-se como válido</a:t>
            </a:r>
          </a:p>
          <a:p>
            <a:r>
              <a:rPr lang="pt-PT" sz="1200" smtClean="0"/>
              <a:t>              return new TransCaixa(ct, cx, val, dt);</a:t>
            </a:r>
          </a:p>
          <a:p>
            <a:r>
              <a:rPr lang="pt-PT" sz="1200" smtClean="0"/>
              <a:t>    }</a:t>
            </a:r>
          </a:p>
          <a:p>
            <a:r>
              <a:rPr lang="pt-PT" sz="1200" smtClean="0"/>
              <a:t>    </a:t>
            </a:r>
          </a:p>
          <a:p>
            <a:r>
              <a:rPr lang="pt-PT" sz="1200" smtClean="0"/>
              <a:t>    </a:t>
            </a:r>
            <a:r>
              <a:rPr lang="pt-PT" sz="1200" b="1" smtClean="0">
                <a:solidFill>
                  <a:srgbClr val="C00000"/>
                </a:solidFill>
              </a:rPr>
              <a:t>private</a:t>
            </a:r>
            <a:r>
              <a:rPr lang="pt-PT" sz="1200" smtClean="0"/>
              <a:t> TransCaixa(String ct, String cx, double val, LocalDateTime dt) {</a:t>
            </a:r>
          </a:p>
          <a:p>
            <a:r>
              <a:rPr lang="pt-PT" sz="1200" smtClean="0"/>
              <a:t>        codTrans = ct; caixa = cx; valor = val; data = dt;</a:t>
            </a:r>
          </a:p>
          <a:p>
            <a:r>
              <a:rPr lang="pt-PT" sz="1200" smtClean="0"/>
              <a:t>    }</a:t>
            </a:r>
          </a:p>
          <a:p>
            <a:r>
              <a:rPr lang="pt-PT" sz="1200" smtClean="0"/>
              <a:t>    </a:t>
            </a:r>
          </a:p>
          <a:p>
            <a:r>
              <a:rPr lang="pt-PT" sz="1200" smtClean="0"/>
              <a:t>    </a:t>
            </a:r>
            <a:r>
              <a:rPr lang="pt-PT" sz="1200" b="1" smtClean="0">
                <a:solidFill>
                  <a:srgbClr val="00B0F0"/>
                </a:solidFill>
              </a:rPr>
              <a:t>private final String codTrans;</a:t>
            </a:r>
          </a:p>
          <a:p>
            <a:r>
              <a:rPr lang="pt-PT" sz="1200" b="1" smtClean="0">
                <a:solidFill>
                  <a:srgbClr val="00B0F0"/>
                </a:solidFill>
              </a:rPr>
              <a:t>    private final String caixa;</a:t>
            </a:r>
          </a:p>
          <a:p>
            <a:r>
              <a:rPr lang="pt-PT" sz="1200" b="1" smtClean="0">
                <a:solidFill>
                  <a:srgbClr val="00B0F0"/>
                </a:solidFill>
              </a:rPr>
              <a:t>    private final double valor;</a:t>
            </a:r>
          </a:p>
          <a:p>
            <a:r>
              <a:rPr lang="pt-PT" sz="1200" b="1" smtClean="0">
                <a:solidFill>
                  <a:srgbClr val="00B0F0"/>
                </a:solidFill>
              </a:rPr>
              <a:t>    private final LocalDateTime data;</a:t>
            </a:r>
          </a:p>
          <a:p>
            <a:r>
              <a:rPr lang="pt-PT" sz="1200" smtClean="0"/>
              <a:t>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</a:rPr>
              <a:t>//</a:t>
            </a:r>
          </a:p>
          <a:p>
            <a:r>
              <a:rPr lang="pt-PT" sz="1200" smtClean="0"/>
              <a:t>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public String getTrans() { return codTrans; 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    public String getCaixa() { return caixa; 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    public double getValor() { return valor; 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    public LocalDateTime getData() { return data; }</a:t>
            </a:r>
          </a:p>
          <a:p>
            <a:r>
              <a:rPr lang="pt-PT" sz="1200" smtClean="0"/>
              <a:t>    </a:t>
            </a:r>
          </a:p>
          <a:p>
            <a:r>
              <a:rPr lang="pt-PT" sz="1200" smtClean="0"/>
              <a:t>    @Override</a:t>
            </a:r>
          </a:p>
          <a:p>
            <a:r>
              <a:rPr lang="pt-PT" sz="1200" smtClean="0"/>
              <a:t>    public String toString() {</a:t>
            </a:r>
          </a:p>
          <a:p>
            <a:r>
              <a:rPr lang="pt-PT" sz="1200" smtClean="0"/>
              <a:t>        StringBuilder sb = new StringBuilder();</a:t>
            </a:r>
          </a:p>
          <a:p>
            <a:r>
              <a:rPr lang="pt-PT" sz="1200" smtClean="0"/>
              <a:t>        sb.append("Trans: " + codTrans + "/" + caixa + "/" + valor + "/" + data.toString());</a:t>
            </a:r>
          </a:p>
          <a:p>
            <a:r>
              <a:rPr lang="pt-PT" sz="1200" smtClean="0"/>
              <a:t>        return sb.toString();</a:t>
            </a:r>
          </a:p>
          <a:p>
            <a:r>
              <a:rPr lang="pt-PT" sz="1200" smtClean="0"/>
              <a:t>    } 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23528" y="1124744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Criar um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Comparator&lt;TransCaixa&gt;</a:t>
            </a:r>
            <a:r>
              <a:rPr lang="pt-PT" sz="1600" smtClean="0">
                <a:sym typeface="Wingdings"/>
              </a:rPr>
              <a:t> que compare duas transacções pela ordem crescente das suas datas.  </a:t>
            </a:r>
            <a:endParaRPr lang="pt-PT" sz="1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1772816"/>
            <a:ext cx="85011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Comparator&lt;TransCaixa&gt; transPorData =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(TransCaixa tc1, TransCaixa tc2) -&gt; {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LocalDateTime ldt1 = tc1.getData();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LocalDateTime ldt2 = tc2.getData();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if(ldt1.equals(ldt2)) return 0;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else if(ldt1.isBefore(ldt2)) return -1; else return 1 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PT" sz="1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3573016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Converter 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List&lt;TransCaixa&gt;</a:t>
            </a:r>
            <a:r>
              <a:rPr lang="pt-PT" sz="1600" smtClean="0">
                <a:sym typeface="Wingdings"/>
              </a:rPr>
              <a:t> num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TreeSet&lt;TransCaixa&gt;</a:t>
            </a:r>
            <a:r>
              <a:rPr lang="pt-PT" sz="1600" smtClean="0">
                <a:sym typeface="Wingdings"/>
              </a:rPr>
              <a:t> ordenado por ordem crescente de datas e tempos das transacções. </a:t>
            </a:r>
            <a:endParaRPr lang="pt-PT" sz="1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0" y="4437112"/>
            <a:ext cx="8358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nn-NO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SortedSet&lt;TransCaixa&gt; transOrdData = new TreeSet&lt;&gt;(transPorData);</a:t>
            </a:r>
          </a:p>
          <a:p>
            <a:pPr>
              <a:tabLst>
                <a:tab pos="358775" algn="l"/>
              </a:tabLst>
            </a:pPr>
            <a:r>
              <a:rPr lang="nn-NO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transOrdData.addAll(lTrans);</a:t>
            </a:r>
          </a:p>
          <a:p>
            <a:pPr>
              <a:tabLst>
                <a:tab pos="358775" algn="l"/>
              </a:tabLst>
            </a:pPr>
            <a:r>
              <a:rPr lang="nn-NO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for(TransCaixa tc : transOrdData) out.println(tc);</a:t>
            </a:r>
            <a:endParaRPr lang="pt-PT" sz="1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95536" y="5373216"/>
            <a:ext cx="71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T714/13/1.77/2017-01-01T00:04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T361/21/10.54/2017-01-01T00:07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T614/9/9.44/2017-01-01T00:09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T618/8/3.86/2017-01-01T00:10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T503/5/83.52/2017-01-01T00:24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24744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Candara" pitchFamily="34" charset="0"/>
                <a:sym typeface="Wingdings"/>
              </a:rPr>
              <a:t> </a:t>
            </a:r>
            <a:r>
              <a:rPr lang="pt-PT" sz="1600" smtClean="0">
                <a:latin typeface="Candara" pitchFamily="34" charset="0"/>
              </a:rPr>
              <a:t>Criar uma classe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Utils_TransCaixa</a:t>
            </a:r>
            <a:r>
              <a:rPr lang="pt-PT" sz="1600" smtClean="0">
                <a:latin typeface="Candara" pitchFamily="34" charset="0"/>
              </a:rPr>
              <a:t> que contenha todos os métodos </a:t>
            </a:r>
            <a:r>
              <a:rPr lang="pt-PT" sz="1600" b="1" smtClean="0">
                <a:solidFill>
                  <a:srgbClr val="00B050"/>
                </a:solidFill>
                <a:latin typeface="Candara" pitchFamily="34" charset="0"/>
              </a:rPr>
              <a:t>static </a:t>
            </a:r>
            <a:r>
              <a:rPr lang="pt-PT" sz="1600" smtClean="0">
                <a:latin typeface="Candara" pitchFamily="34" charset="0"/>
              </a:rPr>
              <a:t>que serão métodos utilitários da aplicação a desenvolver. Por exemplo, </a:t>
            </a:r>
            <a:r>
              <a:rPr lang="pt-PT" sz="1600" b="1" smtClean="0">
                <a:solidFill>
                  <a:srgbClr val="0070C0"/>
                </a:solidFill>
                <a:latin typeface="Candara" pitchFamily="34" charset="0"/>
              </a:rPr>
              <a:t>necessitamos de um método que faça o </a:t>
            </a:r>
            <a:r>
              <a:rPr lang="pt-PT" sz="1600" b="1" i="1" smtClean="0">
                <a:solidFill>
                  <a:srgbClr val="FF0000"/>
                </a:solidFill>
                <a:latin typeface="Candara" pitchFamily="34" charset="0"/>
              </a:rPr>
              <a:t>parsing</a:t>
            </a:r>
            <a:r>
              <a:rPr lang="pt-PT" sz="1600" b="1" smtClean="0">
                <a:solidFill>
                  <a:srgbClr val="0070C0"/>
                </a:solidFill>
                <a:latin typeface="Candara" pitchFamily="34" charset="0"/>
              </a:rPr>
              <a:t> de cada linha de texto de uma transacção</a:t>
            </a:r>
            <a:r>
              <a:rPr lang="pt-PT" sz="1600" smtClean="0">
                <a:latin typeface="Candara" pitchFamily="34" charset="0"/>
              </a:rPr>
              <a:t>.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2132857"/>
            <a:ext cx="85689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public class Utils_TransCaixa {</a:t>
            </a:r>
          </a:p>
          <a:p>
            <a:r>
              <a:rPr lang="pt-PT" sz="1400" smtClean="0"/>
              <a:t>    </a:t>
            </a:r>
          </a:p>
          <a:p>
            <a:r>
              <a:rPr lang="pt-PT" sz="1400" smtClean="0"/>
              <a:t>    </a:t>
            </a:r>
            <a:r>
              <a:rPr lang="pt-PT" sz="1400" b="1" smtClean="0">
                <a:solidFill>
                  <a:srgbClr val="00B050"/>
                </a:solidFill>
              </a:rPr>
              <a:t>public static TransCaixa strToTransCaixa(String linha) {</a:t>
            </a:r>
          </a:p>
          <a:p>
            <a:r>
              <a:rPr lang="pt-PT" sz="1400" smtClean="0"/>
              <a:t>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</a:t>
            </a:r>
          </a:p>
          <a:p>
            <a:r>
              <a:rPr lang="pt-PT" sz="1400" smtClean="0"/>
              <a:t>       double preco = 0.0; </a:t>
            </a:r>
          </a:p>
          <a:p>
            <a:r>
              <a:rPr lang="pt-PT" sz="1400" smtClean="0"/>
              <a:t>       int ano = 0; int mes = 0; int dia = 0; </a:t>
            </a:r>
          </a:p>
          <a:p>
            <a:r>
              <a:rPr lang="pt-PT" sz="1400" smtClean="0"/>
              <a:t>       int hora = 0; int min = 0; int seg = 0;</a:t>
            </a:r>
          </a:p>
          <a:p>
            <a:r>
              <a:rPr lang="pt-PT" sz="1400" smtClean="0"/>
              <a:t>       String codTrans, codCaixa;</a:t>
            </a:r>
          </a:p>
          <a:p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       // split()</a:t>
            </a:r>
          </a:p>
          <a:p>
            <a:r>
              <a:rPr lang="pt-PT" sz="1400" smtClean="0"/>
              <a:t>       String[] campos = linha.split("/");</a:t>
            </a:r>
          </a:p>
          <a:p>
            <a:r>
              <a:rPr lang="pt-PT" sz="1400" smtClean="0"/>
              <a:t>       codTrans = campos[0].trim();</a:t>
            </a:r>
          </a:p>
          <a:p>
            <a:r>
              <a:rPr lang="pt-PT" sz="1400" smtClean="0"/>
              <a:t>       codCaixa = campos[1].trim();</a:t>
            </a:r>
          </a:p>
          <a:p>
            <a:r>
              <a:rPr lang="pt-PT" sz="1400" smtClean="0"/>
              <a:t>       try {</a:t>
            </a:r>
          </a:p>
          <a:p>
            <a:r>
              <a:rPr lang="pt-PT" sz="1400" smtClean="0"/>
              <a:t>             preco = Double.parseDouble(campos[2]); </a:t>
            </a:r>
          </a:p>
          <a:p>
            <a:r>
              <a:rPr lang="pt-PT" sz="1400" smtClean="0"/>
              <a:t>       }</a:t>
            </a:r>
          </a:p>
          <a:p>
            <a:r>
              <a:rPr lang="pt-PT" sz="1400" smtClean="0"/>
              <a:t>       catch(InputMismatchException | NumberFormatException e) { return null; }        </a:t>
            </a:r>
          </a:p>
          <a:p>
            <a:r>
              <a:rPr lang="pt-PT" sz="1400" smtClean="0"/>
              <a:t>       …..</a:t>
            </a:r>
          </a:p>
          <a:p>
            <a:r>
              <a:rPr lang="pt-PT" sz="1400" smtClean="0"/>
              <a:t>       return TransCaixa.of(codTrans, codCaixa, preco, LocalDateTime.of(ano, mes, dia, hora, min, 0));    </a:t>
            </a:r>
          </a:p>
          <a:p>
            <a:r>
              <a:rPr lang="pt-PT" sz="1400" b="1" smtClean="0">
                <a:solidFill>
                  <a:srgbClr val="00B050"/>
                </a:solidFill>
              </a:rPr>
              <a:t>    }</a:t>
            </a:r>
            <a:endParaRPr lang="pt-PT" sz="1400" b="1" smtClean="0">
              <a:solidFill>
                <a:srgbClr val="002060"/>
              </a:solidFill>
            </a:endParaRPr>
          </a:p>
          <a:p>
            <a:r>
              <a:rPr lang="pt-PT" sz="1200" smtClean="0"/>
              <a:t>   </a:t>
            </a:r>
          </a:p>
          <a:p>
            <a:r>
              <a:rPr lang="pt-PT" sz="1200" b="1" smtClean="0"/>
              <a:t>     ……</a:t>
            </a:r>
            <a:endParaRPr lang="pt-PT" sz="1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124744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"/>
            </a:pPr>
            <a:r>
              <a:rPr lang="pt-PT" smtClean="0">
                <a:latin typeface="Candara" pitchFamily="34" charset="0"/>
              </a:rPr>
              <a:t> </a:t>
            </a:r>
            <a:r>
              <a:rPr lang="pt-PT" sz="1600" smtClean="0">
                <a:latin typeface="Candara" pitchFamily="34" charset="0"/>
              </a:rPr>
              <a:t>Criar um método </a:t>
            </a:r>
            <a:r>
              <a:rPr lang="pt-PT" sz="1600" b="1" smtClean="0">
                <a:solidFill>
                  <a:srgbClr val="C00000"/>
                </a:solidFill>
              </a:rPr>
              <a:t>public static List&lt;String&gt; ler_TransCx(String nomeFich);</a:t>
            </a:r>
            <a:r>
              <a:rPr lang="pt-PT" sz="1600" smtClean="0">
                <a:latin typeface="Candara" pitchFamily="34" charset="0"/>
              </a:rPr>
              <a:t>  que leia de um ficheiro de texto de nome dado as linhas com as transacções de caixa e guarde o resultado numa </a:t>
            </a:r>
            <a:r>
              <a:rPr lang="pt-PT" sz="16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List&lt;String&gt;</a:t>
            </a:r>
            <a:r>
              <a:rPr lang="pt-PT" sz="1600" smtClean="0">
                <a:latin typeface="Candara" pitchFamily="34" charset="0"/>
              </a:rPr>
              <a:t>.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2204864"/>
            <a:ext cx="84249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List&lt;String&gt; ler_TransCx(String nomeFich)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List&lt;String&gt;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try {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Files.readAllLines(Paths.get(nomeFich), StandardCharsets.UTF_8);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catch(IOException exc) { System.out.println(exc.getMessage());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" name="Imagem 20" descr="CLASS FI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789040"/>
            <a:ext cx="8159898" cy="2160240"/>
          </a:xfrm>
          <a:prstGeom prst="rect">
            <a:avLst/>
          </a:prstGeom>
        </p:spPr>
      </p:pic>
      <p:pic>
        <p:nvPicPr>
          <p:cNvPr id="22" name="Imagem 21" descr="readAllLin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3645024"/>
            <a:ext cx="6738363" cy="86409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7668344" y="32849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Black" pitchFamily="34" charset="0"/>
              </a:rPr>
              <a:t>JAVA8</a:t>
            </a:r>
            <a:endParaRPr lang="pt-PT" sz="160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427984" y="472514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  <a:latin typeface="Arial Black" pitchFamily="34" charset="0"/>
              </a:rPr>
              <a:t>java.nio.file.Files</a:t>
            </a:r>
            <a:endParaRPr lang="pt-PT" sz="1400" b="1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Converter 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List&lt;String&gt;</a:t>
            </a:r>
            <a:r>
              <a:rPr lang="pt-PT" sz="1600" smtClean="0">
                <a:sym typeface="Wingdings"/>
              </a:rPr>
              <a:t> em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List&lt;TransCaixa&gt;</a:t>
            </a:r>
            <a:r>
              <a:rPr lang="pt-PT" sz="1600" smtClean="0">
                <a:sym typeface="Wingdings"/>
              </a:rPr>
              <a:t> usando o método utilitário de </a:t>
            </a:r>
            <a:r>
              <a:rPr lang="pt-PT" sz="1600" i="1" smtClean="0">
                <a:sym typeface="Wingdings"/>
              </a:rPr>
              <a:t>parsing </a:t>
            </a:r>
            <a:r>
              <a:rPr lang="pt-PT" sz="1600" smtClean="0">
                <a:sym typeface="Wingdings"/>
              </a:rPr>
              <a:t>definido como 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public static TransCaixa strToTransCaixa(String linha);</a:t>
            </a:r>
            <a:endParaRPr lang="pt-PT" sz="1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0" y="1988840"/>
            <a:ext cx="738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// List&lt;String&gt; -&gt; List&lt;TransCaixa&gt;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List&lt;TransCaixa&gt; lTrans = new ArrayList&lt;&gt;();</a:t>
            </a:r>
          </a:p>
          <a:p>
            <a:pPr>
              <a:tabLst>
                <a:tab pos="717550" algn="l"/>
                <a:tab pos="1076325" algn="l"/>
                <a:tab pos="143510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for(String line : 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 		   			   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lTrans.add(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Utils_TransCaixa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.strToTransCaixa(line));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out.println("Transacções OK : " + lTrans.size());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Transacções OK : ------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23528" y="112474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Candara" pitchFamily="34" charset="0"/>
                <a:sym typeface="Wingdings"/>
              </a:rPr>
              <a:t></a:t>
            </a:r>
            <a:r>
              <a:rPr lang="pt-PT" smtClean="0">
                <a:latin typeface="Candara" pitchFamily="34" charset="0"/>
              </a:rPr>
              <a:t> Criar um método </a:t>
            </a:r>
            <a:r>
              <a:rPr lang="pt-PT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List&lt;TransCaixa&gt; setup1(String nomeFichTxt);</a:t>
            </a:r>
            <a:r>
              <a:rPr lang="pt-PT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mtClean="0">
                <a:latin typeface="Candara" pitchFamily="34" charset="0"/>
              </a:rPr>
              <a:t>que leia as linhas de um ficheiro de texto com transacções, faça o parsing das linhas e guarde o resultado numa </a:t>
            </a:r>
            <a:r>
              <a:rPr lang="pt-PT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List&lt;TransCaixa&gt;</a:t>
            </a:r>
            <a:r>
              <a:rPr lang="pt-PT" smtClean="0">
                <a:latin typeface="Candara" pitchFamily="34" charset="0"/>
              </a:rPr>
              <a:t>. </a:t>
            </a:r>
            <a:endParaRPr lang="pt-PT" b="1" smtClean="0">
              <a:solidFill>
                <a:srgbClr val="C00000"/>
              </a:solidFill>
            </a:endParaRPr>
          </a:p>
          <a:p>
            <a:pPr algn="just"/>
            <a:endParaRPr lang="pt-PT" smtClean="0"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276872"/>
            <a:ext cx="7704856" cy="18928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public static List&lt;TransCaixa&gt; setup1(String nomeFichTxt) {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List&lt;String&gt; lines = new ArrayList&lt;&gt;();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 { lines = Files.readAllLines(Paths.get(nomeFichTxt); }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catch(IOException exc) { System.out.println(exc.getMessage()); }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3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List&lt;String&gt; -&gt; List&lt;TransCaixa&gt;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List&lt;TransCaixa&gt; lTrans = new ArrayList&lt;&gt;();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3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lines.forEach(line -&gt; lTrans.add(strToTransCaixa(line)));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      return lTrans;</a:t>
            </a:r>
          </a:p>
          <a:p>
            <a:r>
              <a:rPr lang="pt-PT" sz="130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3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onexão recta unidireccional 16"/>
          <p:cNvCxnSpPr/>
          <p:nvPr/>
        </p:nvCxnSpPr>
        <p:spPr>
          <a:xfrm>
            <a:off x="4355976" y="3789040"/>
            <a:ext cx="0" cy="936104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99992" y="465313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Utils_TransCaixa.strToTransCaixa(line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&gt;&gt;&gt; Streams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1410</Words>
  <Application>Microsoft Office PowerPoint</Application>
  <PresentationFormat>Apresentação no Ecrã (4:3)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753</cp:revision>
  <dcterms:created xsi:type="dcterms:W3CDTF">2017-09-23T00:15:29Z</dcterms:created>
  <dcterms:modified xsi:type="dcterms:W3CDTF">2018-11-14T04:30:51Z</dcterms:modified>
</cp:coreProperties>
</file>