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7" r:id="rId4"/>
    <p:sldId id="276" r:id="rId5"/>
    <p:sldId id="291" r:id="rId6"/>
    <p:sldId id="273" r:id="rId7"/>
    <p:sldId id="260" r:id="rId8"/>
    <p:sldId id="294" r:id="rId9"/>
    <p:sldId id="295" r:id="rId10"/>
    <p:sldId id="296" r:id="rId11"/>
    <p:sldId id="278" r:id="rId12"/>
    <p:sldId id="279" r:id="rId13"/>
    <p:sldId id="287" r:id="rId14"/>
    <p:sldId id="297" r:id="rId15"/>
    <p:sldId id="281" r:id="rId16"/>
    <p:sldId id="306" r:id="rId17"/>
    <p:sldId id="307" r:id="rId18"/>
    <p:sldId id="308" r:id="rId19"/>
    <p:sldId id="343" r:id="rId20"/>
    <p:sldId id="262" r:id="rId21"/>
    <p:sldId id="263" r:id="rId22"/>
    <p:sldId id="304" r:id="rId23"/>
    <p:sldId id="309" r:id="rId24"/>
    <p:sldId id="288" r:id="rId25"/>
    <p:sldId id="303" r:id="rId26"/>
    <p:sldId id="298" r:id="rId27"/>
    <p:sldId id="299" r:id="rId28"/>
    <p:sldId id="300" r:id="rId29"/>
    <p:sldId id="351" r:id="rId30"/>
    <p:sldId id="352" r:id="rId31"/>
    <p:sldId id="337" r:id="rId32"/>
    <p:sldId id="338" r:id="rId33"/>
    <p:sldId id="339" r:id="rId34"/>
    <p:sldId id="345" r:id="rId35"/>
    <p:sldId id="347" r:id="rId36"/>
    <p:sldId id="361" r:id="rId37"/>
    <p:sldId id="342" r:id="rId38"/>
    <p:sldId id="301" r:id="rId39"/>
    <p:sldId id="327" r:id="rId40"/>
    <p:sldId id="331" r:id="rId41"/>
    <p:sldId id="326" r:id="rId42"/>
    <p:sldId id="302" r:id="rId43"/>
    <p:sldId id="322" r:id="rId44"/>
    <p:sldId id="311" r:id="rId45"/>
    <p:sldId id="314" r:id="rId46"/>
    <p:sldId id="310" r:id="rId47"/>
    <p:sldId id="315" r:id="rId48"/>
    <p:sldId id="362" r:id="rId49"/>
    <p:sldId id="312" r:id="rId50"/>
    <p:sldId id="268" r:id="rId51"/>
    <p:sldId id="313" r:id="rId52"/>
    <p:sldId id="320" r:id="rId53"/>
    <p:sldId id="317" r:id="rId54"/>
    <p:sldId id="318" r:id="rId55"/>
    <p:sldId id="332" r:id="rId56"/>
    <p:sldId id="346" r:id="rId57"/>
    <p:sldId id="348" r:id="rId58"/>
    <p:sldId id="349" r:id="rId59"/>
    <p:sldId id="334" r:id="rId60"/>
    <p:sldId id="269" r:id="rId61"/>
    <p:sldId id="355" r:id="rId62"/>
    <p:sldId id="360" r:id="rId63"/>
    <p:sldId id="359" r:id="rId6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B89"/>
    <a:srgbClr val="A7293E"/>
    <a:srgbClr val="1FDBA1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FFA22-1775-45B5-BEA6-7ED04AB3F7F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46795D9-DE66-4AAA-9DE0-B46B95FF0221}">
      <dgm:prSet phldrT="[Texto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pt-PT" sz="1400" b="1" smtClean="0">
              <a:solidFill>
                <a:srgbClr val="C00000"/>
              </a:solidFill>
            </a:rPr>
            <a:t>Geradores de valores</a:t>
          </a:r>
        </a:p>
        <a:p>
          <a:pPr>
            <a:spcAft>
              <a:spcPts val="0"/>
            </a:spcAft>
          </a:pPr>
          <a:r>
            <a:rPr lang="pt-PT" sz="1400" b="1" smtClean="0">
              <a:solidFill>
                <a:srgbClr val="C00000"/>
              </a:solidFill>
            </a:rPr>
            <a:t>primitivos </a:t>
          </a:r>
          <a:endParaRPr lang="pt-PT" sz="1400" b="1">
            <a:solidFill>
              <a:srgbClr val="C00000"/>
            </a:solidFill>
          </a:endParaRPr>
        </a:p>
      </dgm:t>
    </dgm:pt>
    <dgm:pt modelId="{BCE517FF-F8E1-468A-BF27-140E709FF672}" type="parTrans" cxnId="{FD210C10-D989-40B4-A75F-2EA954CF5A15}">
      <dgm:prSet/>
      <dgm:spPr/>
      <dgm:t>
        <a:bodyPr/>
        <a:lstStyle/>
        <a:p>
          <a:endParaRPr lang="pt-PT"/>
        </a:p>
      </dgm:t>
    </dgm:pt>
    <dgm:pt modelId="{D1AC232A-1CE9-4794-88A6-957BA976C9CD}" type="sibTrans" cxnId="{FD210C10-D989-40B4-A75F-2EA954CF5A15}">
      <dgm:prSet/>
      <dgm:spPr/>
      <dgm:t>
        <a:bodyPr/>
        <a:lstStyle/>
        <a:p>
          <a:endParaRPr lang="pt-PT"/>
        </a:p>
      </dgm:t>
    </dgm:pt>
    <dgm:pt modelId="{4BD25A7D-3543-4653-B837-3111F86746C6}">
      <dgm:prSet phldrT="[Texto]" custT="1"/>
      <dgm:spPr/>
      <dgm:t>
        <a:bodyPr/>
        <a:lstStyle/>
        <a:p>
          <a:r>
            <a:rPr lang="pt-PT" sz="1400" smtClean="0"/>
            <a:t>IntStream.rangeClosed(int, int);</a:t>
          </a:r>
          <a:endParaRPr lang="pt-PT" sz="1400"/>
        </a:p>
      </dgm:t>
    </dgm:pt>
    <dgm:pt modelId="{04AF7BD7-3F03-4D98-B157-A2566F5D0B2D}" type="parTrans" cxnId="{3672E130-FE55-4B53-80D2-F0EFA533F320}">
      <dgm:prSet/>
      <dgm:spPr/>
      <dgm:t>
        <a:bodyPr/>
        <a:lstStyle/>
        <a:p>
          <a:endParaRPr lang="pt-PT"/>
        </a:p>
      </dgm:t>
    </dgm:pt>
    <dgm:pt modelId="{6597BFC4-2DBD-4A50-89D8-9C2B79B03185}" type="sibTrans" cxnId="{3672E130-FE55-4B53-80D2-F0EFA533F320}">
      <dgm:prSet/>
      <dgm:spPr/>
      <dgm:t>
        <a:bodyPr/>
        <a:lstStyle/>
        <a:p>
          <a:endParaRPr lang="pt-PT"/>
        </a:p>
      </dgm:t>
    </dgm:pt>
    <dgm:pt modelId="{90E470F3-7682-4B66-B743-5AF1CFC9E328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PT" sz="1400" b="1" smtClean="0">
              <a:solidFill>
                <a:srgbClr val="C00000"/>
              </a:solidFill>
            </a:rPr>
            <a:t>Muitos factory methods</a:t>
          </a:r>
          <a:endParaRPr lang="pt-PT" sz="1400" b="1">
            <a:solidFill>
              <a:srgbClr val="C00000"/>
            </a:solidFill>
          </a:endParaRPr>
        </a:p>
      </dgm:t>
    </dgm:pt>
    <dgm:pt modelId="{3B42400A-3877-44ED-8CE9-FCFD0DA88EBB}" type="parTrans" cxnId="{11895ACA-18D5-48AF-815A-44DE4451B1D9}">
      <dgm:prSet/>
      <dgm:spPr/>
      <dgm:t>
        <a:bodyPr/>
        <a:lstStyle/>
        <a:p>
          <a:endParaRPr lang="pt-PT"/>
        </a:p>
      </dgm:t>
    </dgm:pt>
    <dgm:pt modelId="{7D6D2196-A409-40AD-A02F-8F39212EDF0C}" type="sibTrans" cxnId="{11895ACA-18D5-48AF-815A-44DE4451B1D9}">
      <dgm:prSet/>
      <dgm:spPr/>
      <dgm:t>
        <a:bodyPr/>
        <a:lstStyle/>
        <a:p>
          <a:endParaRPr lang="pt-PT"/>
        </a:p>
      </dgm:t>
    </dgm:pt>
    <dgm:pt modelId="{0C5255C9-E210-4B9C-B512-E8FBAD3138A0}">
      <dgm:prSet phldrT="[Texto]" custT="1"/>
      <dgm:spPr/>
      <dgm:t>
        <a:bodyPr/>
        <a:lstStyle/>
        <a:p>
          <a:r>
            <a:rPr lang="pt-PT" sz="1400" smtClean="0"/>
            <a:t>concat(Stream, Stream);</a:t>
          </a:r>
          <a:endParaRPr lang="pt-PT" sz="1400"/>
        </a:p>
      </dgm:t>
    </dgm:pt>
    <dgm:pt modelId="{02D815B9-2FC6-4519-95C6-5E2314972357}" type="parTrans" cxnId="{00C9F7AE-1896-4812-BA80-AE7DA3D50F29}">
      <dgm:prSet/>
      <dgm:spPr/>
      <dgm:t>
        <a:bodyPr/>
        <a:lstStyle/>
        <a:p>
          <a:endParaRPr lang="pt-PT"/>
        </a:p>
      </dgm:t>
    </dgm:pt>
    <dgm:pt modelId="{3EB20A20-5887-4EA3-92D7-4ECCD904C201}" type="sibTrans" cxnId="{00C9F7AE-1896-4812-BA80-AE7DA3D50F29}">
      <dgm:prSet/>
      <dgm:spPr/>
      <dgm:t>
        <a:bodyPr/>
        <a:lstStyle/>
        <a:p>
          <a:endParaRPr lang="pt-PT"/>
        </a:p>
      </dgm:t>
    </dgm:pt>
    <dgm:pt modelId="{7C910766-C8ED-4166-9776-FB60D0930C1D}">
      <dgm:prSet phldrT="[Texto]" custT="1"/>
      <dgm:spPr/>
      <dgm:t>
        <a:bodyPr/>
        <a:lstStyle/>
        <a:p>
          <a:r>
            <a:rPr lang="pt-PT" sz="1400" smtClean="0"/>
            <a:t> new Random().ints(3, 1, 10); </a:t>
          </a:r>
          <a:endParaRPr lang="pt-PT" sz="1400"/>
        </a:p>
      </dgm:t>
    </dgm:pt>
    <dgm:pt modelId="{A1EBB590-D530-4BE2-8DBE-8C0F300D7798}" type="parTrans" cxnId="{29B2CAFF-631A-46B1-AE63-8FC8A674CB45}">
      <dgm:prSet/>
      <dgm:spPr/>
      <dgm:t>
        <a:bodyPr/>
        <a:lstStyle/>
        <a:p>
          <a:endParaRPr lang="pt-PT"/>
        </a:p>
      </dgm:t>
    </dgm:pt>
    <dgm:pt modelId="{C986A8AB-E31D-48EA-854E-41FFA45BD788}" type="sibTrans" cxnId="{29B2CAFF-631A-46B1-AE63-8FC8A674CB45}">
      <dgm:prSet/>
      <dgm:spPr/>
      <dgm:t>
        <a:bodyPr/>
        <a:lstStyle/>
        <a:p>
          <a:endParaRPr lang="pt-PT"/>
        </a:p>
      </dgm:t>
    </dgm:pt>
    <dgm:pt modelId="{9EC6070E-7FAC-4FBE-A2FC-D2D57D47617B}">
      <dgm:prSet phldrT="[Texto]" custT="1"/>
      <dgm:spPr/>
      <dgm:t>
        <a:bodyPr/>
        <a:lstStyle/>
        <a:p>
          <a:r>
            <a:rPr lang="pt-PT" sz="1400" smtClean="0"/>
            <a:t>builder();</a:t>
          </a:r>
          <a:endParaRPr lang="pt-PT" sz="1400"/>
        </a:p>
      </dgm:t>
    </dgm:pt>
    <dgm:pt modelId="{CD0C6D14-7DAF-4275-AD01-843EBC54518F}" type="parTrans" cxnId="{6DD9D0EA-9ADE-4A34-9331-A045AE4D9D28}">
      <dgm:prSet/>
      <dgm:spPr/>
      <dgm:t>
        <a:bodyPr/>
        <a:lstStyle/>
        <a:p>
          <a:endParaRPr lang="pt-PT"/>
        </a:p>
      </dgm:t>
    </dgm:pt>
    <dgm:pt modelId="{E7B20C19-6CF0-40EE-9316-9AF2E3B0FBE0}" type="sibTrans" cxnId="{6DD9D0EA-9ADE-4A34-9331-A045AE4D9D28}">
      <dgm:prSet/>
      <dgm:spPr/>
      <dgm:t>
        <a:bodyPr/>
        <a:lstStyle/>
        <a:p>
          <a:endParaRPr lang="pt-PT"/>
        </a:p>
      </dgm:t>
    </dgm:pt>
    <dgm:pt modelId="{0522BF5C-56F7-43FD-B3E4-D5D1EB37D634}">
      <dgm:prSet phldrT="[Texto]" custT="1"/>
      <dgm:spPr/>
      <dgm:t>
        <a:bodyPr/>
        <a:lstStyle/>
        <a:p>
          <a:r>
            <a:rPr lang="pt-PT" sz="1400" smtClean="0"/>
            <a:t> IntStream.iterate();</a:t>
          </a:r>
          <a:endParaRPr lang="pt-PT" sz="1400"/>
        </a:p>
      </dgm:t>
    </dgm:pt>
    <dgm:pt modelId="{A77D52F3-9AB7-4B7A-8F18-8AA6F7A502E0}" type="parTrans" cxnId="{4E51D21A-E557-41B1-8103-FEF6EE54DEA4}">
      <dgm:prSet/>
      <dgm:spPr/>
      <dgm:t>
        <a:bodyPr/>
        <a:lstStyle/>
        <a:p>
          <a:endParaRPr lang="pt-PT"/>
        </a:p>
      </dgm:t>
    </dgm:pt>
    <dgm:pt modelId="{3382D2B7-101C-4741-B5E1-AA8B472D6C1B}" type="sibTrans" cxnId="{4E51D21A-E557-41B1-8103-FEF6EE54DEA4}">
      <dgm:prSet/>
      <dgm:spPr/>
      <dgm:t>
        <a:bodyPr/>
        <a:lstStyle/>
        <a:p>
          <a:endParaRPr lang="pt-PT"/>
        </a:p>
      </dgm:t>
    </dgm:pt>
    <dgm:pt modelId="{4DED4774-CA25-45B7-97D7-BF0545CBF57F}">
      <dgm:prSet phldrT="[Texto]" custT="1"/>
      <dgm:spPr/>
      <dgm:t>
        <a:bodyPr/>
        <a:lstStyle/>
        <a:p>
          <a:r>
            <a:rPr lang="pt-PT" sz="1400" smtClean="0"/>
            <a:t>empty();</a:t>
          </a:r>
          <a:endParaRPr lang="pt-PT" sz="1400"/>
        </a:p>
      </dgm:t>
    </dgm:pt>
    <dgm:pt modelId="{B168F80D-E2A1-4660-882E-7E0DCBFC591D}" type="parTrans" cxnId="{F0D58DBD-AF54-4C9D-8685-13892E3AE502}">
      <dgm:prSet/>
      <dgm:spPr/>
      <dgm:t>
        <a:bodyPr/>
        <a:lstStyle/>
        <a:p>
          <a:endParaRPr lang="pt-PT"/>
        </a:p>
      </dgm:t>
    </dgm:pt>
    <dgm:pt modelId="{499DFE99-BE1F-4FD4-A609-5470EC9507E7}" type="sibTrans" cxnId="{F0D58DBD-AF54-4C9D-8685-13892E3AE502}">
      <dgm:prSet/>
      <dgm:spPr/>
      <dgm:t>
        <a:bodyPr/>
        <a:lstStyle/>
        <a:p>
          <a:endParaRPr lang="pt-PT"/>
        </a:p>
      </dgm:t>
    </dgm:pt>
    <dgm:pt modelId="{F530A594-080A-4646-A917-9AFC241F51F5}">
      <dgm:prSet phldrT="[Texto]" custT="1"/>
      <dgm:spPr/>
      <dgm:t>
        <a:bodyPr/>
        <a:lstStyle/>
        <a:p>
          <a:r>
            <a:rPr lang="pt-PT" sz="1400" smtClean="0"/>
            <a:t>generate(Supplier);</a:t>
          </a:r>
          <a:endParaRPr lang="pt-PT" sz="1400"/>
        </a:p>
      </dgm:t>
    </dgm:pt>
    <dgm:pt modelId="{67BFC124-7658-4C63-ADEF-34C5B7F74AF7}" type="parTrans" cxnId="{A18D4AF9-9691-4976-954C-B7ED1BDCED0E}">
      <dgm:prSet/>
      <dgm:spPr/>
      <dgm:t>
        <a:bodyPr/>
        <a:lstStyle/>
        <a:p>
          <a:endParaRPr lang="pt-PT"/>
        </a:p>
      </dgm:t>
    </dgm:pt>
    <dgm:pt modelId="{DB82F7CF-0EFF-42D1-9CC6-1DE7FFA0890E}" type="sibTrans" cxnId="{A18D4AF9-9691-4976-954C-B7ED1BDCED0E}">
      <dgm:prSet/>
      <dgm:spPr/>
      <dgm:t>
        <a:bodyPr/>
        <a:lstStyle/>
        <a:p>
          <a:endParaRPr lang="pt-PT"/>
        </a:p>
      </dgm:t>
    </dgm:pt>
    <dgm:pt modelId="{695D7B2F-4CC7-42CF-BD15-01D7E1F24B20}">
      <dgm:prSet phldrT="[Texto]" custT="1"/>
      <dgm:spPr/>
      <dgm:t>
        <a:bodyPr/>
        <a:lstStyle/>
        <a:p>
          <a:r>
            <a:rPr lang="pt-PT" sz="1400" smtClean="0"/>
            <a:t>iterate(T, UnaryOperator);</a:t>
          </a:r>
          <a:endParaRPr lang="pt-PT" sz="1400"/>
        </a:p>
      </dgm:t>
    </dgm:pt>
    <dgm:pt modelId="{4CBE2B69-740B-463A-8C35-EF221C61CB4B}" type="parTrans" cxnId="{EED617B3-C388-48D2-ABC8-6C5C0B105D37}">
      <dgm:prSet/>
      <dgm:spPr/>
      <dgm:t>
        <a:bodyPr/>
        <a:lstStyle/>
        <a:p>
          <a:endParaRPr lang="pt-PT"/>
        </a:p>
      </dgm:t>
    </dgm:pt>
    <dgm:pt modelId="{5E8C9F10-0B89-41CC-8DC1-E53C6757F309}" type="sibTrans" cxnId="{EED617B3-C388-48D2-ABC8-6C5C0B105D37}">
      <dgm:prSet/>
      <dgm:spPr/>
      <dgm:t>
        <a:bodyPr/>
        <a:lstStyle/>
        <a:p>
          <a:endParaRPr lang="pt-PT"/>
        </a:p>
      </dgm:t>
    </dgm:pt>
    <dgm:pt modelId="{9BC927DB-D61C-449A-B876-30B084FF071D}">
      <dgm:prSet phldrT="[Texto]" custT="1"/>
      <dgm:spPr/>
      <dgm:t>
        <a:bodyPr/>
        <a:lstStyle/>
        <a:p>
          <a:r>
            <a:rPr lang="pt-PT" sz="1400" smtClean="0"/>
            <a:t>DoubleStream.generate(DoubleSupplier);</a:t>
          </a:r>
          <a:endParaRPr lang="pt-PT" sz="1400"/>
        </a:p>
      </dgm:t>
    </dgm:pt>
    <dgm:pt modelId="{A355DD49-77D0-4189-82FB-6B638B0169EF}" type="parTrans" cxnId="{F4F677BB-FEE3-499D-BE18-C17290171B7F}">
      <dgm:prSet/>
      <dgm:spPr/>
      <dgm:t>
        <a:bodyPr/>
        <a:lstStyle/>
        <a:p>
          <a:endParaRPr lang="pt-PT"/>
        </a:p>
      </dgm:t>
    </dgm:pt>
    <dgm:pt modelId="{AC4BE1FF-26D0-47DA-A8B8-4B0CF09B4EBC}" type="sibTrans" cxnId="{F4F677BB-FEE3-499D-BE18-C17290171B7F}">
      <dgm:prSet/>
      <dgm:spPr/>
      <dgm:t>
        <a:bodyPr/>
        <a:lstStyle/>
        <a:p>
          <a:endParaRPr lang="pt-PT"/>
        </a:p>
      </dgm:t>
    </dgm:pt>
    <dgm:pt modelId="{F68174D8-7C2C-4D35-9049-E84788267C22}">
      <dgm:prSet phldrT="[Texto]" custT="1"/>
      <dgm:spPr/>
      <dgm:t>
        <a:bodyPr/>
        <a:lstStyle/>
        <a:p>
          <a:r>
            <a:rPr lang="pt-PT" sz="1400" smtClean="0"/>
            <a:t>IntStream.range(int, int);</a:t>
          </a:r>
          <a:endParaRPr lang="pt-PT" sz="1400"/>
        </a:p>
      </dgm:t>
    </dgm:pt>
    <dgm:pt modelId="{AF3A8574-0E15-433D-BE8F-719285F9B0F9}" type="parTrans" cxnId="{0287006C-9E45-4BB6-BB2C-A94E6922597B}">
      <dgm:prSet/>
      <dgm:spPr/>
      <dgm:t>
        <a:bodyPr/>
        <a:lstStyle/>
        <a:p>
          <a:endParaRPr lang="pt-PT"/>
        </a:p>
      </dgm:t>
    </dgm:pt>
    <dgm:pt modelId="{CD5AE95F-2D8B-4310-B530-A45A7D5B08C4}" type="sibTrans" cxnId="{0287006C-9E45-4BB6-BB2C-A94E6922597B}">
      <dgm:prSet/>
      <dgm:spPr/>
      <dgm:t>
        <a:bodyPr/>
        <a:lstStyle/>
        <a:p>
          <a:endParaRPr lang="pt-PT"/>
        </a:p>
      </dgm:t>
    </dgm:pt>
    <dgm:pt modelId="{90814685-AB28-4DCE-BD8F-0DFD83A444F6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pt-PT" sz="1400" b="1" smtClean="0">
              <a:solidFill>
                <a:srgbClr val="C00000"/>
              </a:solidFill>
            </a:rPr>
            <a:t>A partir de Collections, arrays e outros tipos</a:t>
          </a:r>
          <a:endParaRPr lang="pt-PT" sz="1400" b="1">
            <a:solidFill>
              <a:srgbClr val="C00000"/>
            </a:solidFill>
          </a:endParaRPr>
        </a:p>
      </dgm:t>
    </dgm:pt>
    <dgm:pt modelId="{7C6245CF-62E1-4EF6-8652-1EB2C2E6D830}" type="parTrans" cxnId="{D2C334AB-5C24-43D7-9E81-70086C42B0FC}">
      <dgm:prSet/>
      <dgm:spPr/>
      <dgm:t>
        <a:bodyPr/>
        <a:lstStyle/>
        <a:p>
          <a:endParaRPr lang="pt-PT"/>
        </a:p>
      </dgm:t>
    </dgm:pt>
    <dgm:pt modelId="{40AF0FAF-CCBD-47A6-90DD-D7BB18F29BC5}" type="sibTrans" cxnId="{D2C334AB-5C24-43D7-9E81-70086C42B0FC}">
      <dgm:prSet/>
      <dgm:spPr/>
      <dgm:t>
        <a:bodyPr/>
        <a:lstStyle/>
        <a:p>
          <a:endParaRPr lang="pt-PT"/>
        </a:p>
      </dgm:t>
    </dgm:pt>
    <dgm:pt modelId="{FA034FA8-3725-4A6C-9D2B-1F96C341D9F0}">
      <dgm:prSet custT="1"/>
      <dgm:spPr/>
      <dgm:t>
        <a:bodyPr/>
        <a:lstStyle/>
        <a:p>
          <a:r>
            <a:rPr lang="pt-PT" sz="1400" smtClean="0"/>
            <a:t>Arrays.stream( T array);</a:t>
          </a:r>
          <a:endParaRPr lang="pt-PT" sz="1400"/>
        </a:p>
      </dgm:t>
    </dgm:pt>
    <dgm:pt modelId="{90647EE4-BBB4-4E48-806F-0DE69085ACF4}" type="parTrans" cxnId="{E0A95310-1EC5-4C36-A6F1-C21827B04D8B}">
      <dgm:prSet/>
      <dgm:spPr/>
      <dgm:t>
        <a:bodyPr/>
        <a:lstStyle/>
        <a:p>
          <a:endParaRPr lang="pt-PT"/>
        </a:p>
      </dgm:t>
    </dgm:pt>
    <dgm:pt modelId="{2D9A0B91-306D-44C7-8BDB-7D021E85886F}" type="sibTrans" cxnId="{E0A95310-1EC5-4C36-A6F1-C21827B04D8B}">
      <dgm:prSet/>
      <dgm:spPr/>
      <dgm:t>
        <a:bodyPr/>
        <a:lstStyle/>
        <a:p>
          <a:endParaRPr lang="pt-PT"/>
        </a:p>
      </dgm:t>
    </dgm:pt>
    <dgm:pt modelId="{06BCAD9E-C258-4EC7-9010-1996FE88B2FE}">
      <dgm:prSet phldrT="[Texto]" custT="1"/>
      <dgm:spPr/>
      <dgm:t>
        <a:bodyPr/>
        <a:lstStyle/>
        <a:p>
          <a:r>
            <a:rPr lang="pt-PT" sz="1400" smtClean="0"/>
            <a:t>of(); of(T … vales);</a:t>
          </a:r>
          <a:endParaRPr lang="pt-PT" sz="1400"/>
        </a:p>
      </dgm:t>
    </dgm:pt>
    <dgm:pt modelId="{114802C3-018C-42C3-8C3C-1CC47E9C3444}" type="parTrans" cxnId="{28419D0F-B1F6-4FA8-84BB-12EEA2A26E29}">
      <dgm:prSet/>
      <dgm:spPr/>
      <dgm:t>
        <a:bodyPr/>
        <a:lstStyle/>
        <a:p>
          <a:endParaRPr lang="pt-PT"/>
        </a:p>
      </dgm:t>
    </dgm:pt>
    <dgm:pt modelId="{A77FCA66-16CC-443F-931D-4E3EB4F8C9EC}" type="sibTrans" cxnId="{28419D0F-B1F6-4FA8-84BB-12EEA2A26E29}">
      <dgm:prSet/>
      <dgm:spPr/>
      <dgm:t>
        <a:bodyPr/>
        <a:lstStyle/>
        <a:p>
          <a:endParaRPr lang="pt-PT"/>
        </a:p>
      </dgm:t>
    </dgm:pt>
    <dgm:pt modelId="{8B8E9BB1-4C1F-4A01-B2A4-3FD255CEC82C}">
      <dgm:prSet custT="1"/>
      <dgm:spPr/>
      <dgm:t>
        <a:bodyPr/>
        <a:lstStyle/>
        <a:p>
          <a:r>
            <a:rPr lang="pt-PT" sz="1400" smtClean="0"/>
            <a:t>Collection.stream();</a:t>
          </a:r>
          <a:endParaRPr lang="pt-PT" sz="1400"/>
        </a:p>
      </dgm:t>
    </dgm:pt>
    <dgm:pt modelId="{2FE400D6-4882-4819-B3C6-8DCC05E41E8C}" type="parTrans" cxnId="{44324146-FC62-4530-AFE0-62E57BEBEE27}">
      <dgm:prSet/>
      <dgm:spPr/>
      <dgm:t>
        <a:bodyPr/>
        <a:lstStyle/>
        <a:p>
          <a:endParaRPr lang="pt-PT"/>
        </a:p>
      </dgm:t>
    </dgm:pt>
    <dgm:pt modelId="{BABA117B-5E39-44BE-980A-77E45EC2D198}" type="sibTrans" cxnId="{44324146-FC62-4530-AFE0-62E57BEBEE27}">
      <dgm:prSet/>
      <dgm:spPr/>
      <dgm:t>
        <a:bodyPr/>
        <a:lstStyle/>
        <a:p>
          <a:endParaRPr lang="pt-PT"/>
        </a:p>
      </dgm:t>
    </dgm:pt>
    <dgm:pt modelId="{CE0C9181-AAFA-4605-A8E6-7A1F4B6BA2B3}">
      <dgm:prSet custT="1"/>
      <dgm:spPr/>
      <dgm:t>
        <a:bodyPr/>
        <a:lstStyle/>
        <a:p>
          <a:r>
            <a:rPr lang="pt-PT" sz="1400" b="1" smtClean="0">
              <a:solidFill>
                <a:srgbClr val="0070C0"/>
              </a:solidFill>
            </a:rPr>
            <a:t>Collection.parallelStream();</a:t>
          </a:r>
          <a:endParaRPr lang="pt-PT" sz="1400" b="1">
            <a:solidFill>
              <a:srgbClr val="0070C0"/>
            </a:solidFill>
          </a:endParaRPr>
        </a:p>
      </dgm:t>
    </dgm:pt>
    <dgm:pt modelId="{13EB822F-AE7A-49C5-9CE6-6599826AEC4F}" type="parTrans" cxnId="{92C146E2-D887-4128-BC05-CB06338893C5}">
      <dgm:prSet/>
      <dgm:spPr/>
      <dgm:t>
        <a:bodyPr/>
        <a:lstStyle/>
        <a:p>
          <a:endParaRPr lang="pt-PT"/>
        </a:p>
      </dgm:t>
    </dgm:pt>
    <dgm:pt modelId="{1BF769B5-A5E4-43AC-80F4-8A587AEBA8F4}" type="sibTrans" cxnId="{92C146E2-D887-4128-BC05-CB06338893C5}">
      <dgm:prSet/>
      <dgm:spPr/>
      <dgm:t>
        <a:bodyPr/>
        <a:lstStyle/>
        <a:p>
          <a:endParaRPr lang="pt-PT"/>
        </a:p>
      </dgm:t>
    </dgm:pt>
    <dgm:pt modelId="{0B7B83AD-689E-41D8-B5C5-9D50409B9469}">
      <dgm:prSet phldrT="[Texto]" custT="1"/>
      <dgm:spPr/>
      <dgm:t>
        <a:bodyPr/>
        <a:lstStyle/>
        <a:p>
          <a:r>
            <a:rPr lang="pt-PT" sz="1400" smtClean="0"/>
            <a:t>built(); </a:t>
          </a:r>
          <a:endParaRPr lang="pt-PT" sz="1400"/>
        </a:p>
      </dgm:t>
    </dgm:pt>
    <dgm:pt modelId="{DF52D9CC-0AC7-4F69-838F-54C1492DAFC6}" type="parTrans" cxnId="{A3446BA5-C633-4C71-B755-ABBF14E4C829}">
      <dgm:prSet/>
      <dgm:spPr/>
      <dgm:t>
        <a:bodyPr/>
        <a:lstStyle/>
        <a:p>
          <a:endParaRPr lang="pt-PT"/>
        </a:p>
      </dgm:t>
    </dgm:pt>
    <dgm:pt modelId="{C9B2F297-32E8-427E-B77A-D34C007AF9CF}" type="sibTrans" cxnId="{A3446BA5-C633-4C71-B755-ABBF14E4C829}">
      <dgm:prSet/>
      <dgm:spPr/>
      <dgm:t>
        <a:bodyPr/>
        <a:lstStyle/>
        <a:p>
          <a:endParaRPr lang="pt-PT"/>
        </a:p>
      </dgm:t>
    </dgm:pt>
    <dgm:pt modelId="{169A4FAF-1F5B-45D0-B9F1-82CB25C7922C}">
      <dgm:prSet custT="1"/>
      <dgm:spPr/>
      <dgm:t>
        <a:bodyPr/>
        <a:lstStyle/>
        <a:p>
          <a:r>
            <a:rPr lang="pt-PT" sz="1400" smtClean="0"/>
            <a:t> Pattern.splitAsStream(CharSequence);</a:t>
          </a:r>
          <a:endParaRPr lang="pt-PT" sz="1400"/>
        </a:p>
      </dgm:t>
    </dgm:pt>
    <dgm:pt modelId="{C11246C8-8960-4BDB-8FEC-13DB2E6DDC56}" type="parTrans" cxnId="{A5CB0FE3-E551-471A-9248-79E1D189382E}">
      <dgm:prSet/>
      <dgm:spPr/>
      <dgm:t>
        <a:bodyPr/>
        <a:lstStyle/>
        <a:p>
          <a:endParaRPr lang="pt-PT"/>
        </a:p>
      </dgm:t>
    </dgm:pt>
    <dgm:pt modelId="{0FC02B99-F50C-4359-8F4C-F2F52363C162}" type="sibTrans" cxnId="{A5CB0FE3-E551-471A-9248-79E1D189382E}">
      <dgm:prSet/>
      <dgm:spPr/>
      <dgm:t>
        <a:bodyPr/>
        <a:lstStyle/>
        <a:p>
          <a:endParaRPr lang="pt-PT"/>
        </a:p>
      </dgm:t>
    </dgm:pt>
    <dgm:pt modelId="{7258CD73-4327-4C7B-B214-01AB2294F882}">
      <dgm:prSet custT="1"/>
      <dgm:spPr/>
      <dgm:t>
        <a:bodyPr/>
        <a:lstStyle/>
        <a:p>
          <a:r>
            <a:rPr lang="pt-PT" sz="1400" smtClean="0"/>
            <a:t> BufferedReader.lines(); Files.lines(Path);</a:t>
          </a:r>
          <a:endParaRPr lang="pt-PT" sz="1400"/>
        </a:p>
      </dgm:t>
    </dgm:pt>
    <dgm:pt modelId="{CDB57D85-CCE3-4A36-92B2-82187C71FA1A}" type="parTrans" cxnId="{381FFE98-4B50-48D5-98B3-96AB0314B3DC}">
      <dgm:prSet/>
      <dgm:spPr/>
      <dgm:t>
        <a:bodyPr/>
        <a:lstStyle/>
        <a:p>
          <a:endParaRPr lang="pt-PT"/>
        </a:p>
      </dgm:t>
    </dgm:pt>
    <dgm:pt modelId="{1D698944-2A68-4148-BFBE-DB3F1FB576A0}" type="sibTrans" cxnId="{381FFE98-4B50-48D5-98B3-96AB0314B3DC}">
      <dgm:prSet/>
      <dgm:spPr/>
      <dgm:t>
        <a:bodyPr/>
        <a:lstStyle/>
        <a:p>
          <a:endParaRPr lang="pt-PT"/>
        </a:p>
      </dgm:t>
    </dgm:pt>
    <dgm:pt modelId="{64F7CEE0-07CF-4053-A52A-177DB9AA331E}">
      <dgm:prSet custT="1"/>
      <dgm:spPr/>
      <dgm:t>
        <a:bodyPr/>
        <a:lstStyle/>
        <a:p>
          <a:r>
            <a:rPr lang="pt-PT" sz="1400" smtClean="0"/>
            <a:t> java.util.Spliterator</a:t>
          </a:r>
          <a:endParaRPr lang="pt-PT" sz="1400"/>
        </a:p>
      </dgm:t>
    </dgm:pt>
    <dgm:pt modelId="{F320FD69-EEE7-4604-866E-C9A8D51A7FB8}" type="parTrans" cxnId="{835F2A5C-CF4D-4EC1-8428-B231626E7322}">
      <dgm:prSet/>
      <dgm:spPr/>
      <dgm:t>
        <a:bodyPr/>
        <a:lstStyle/>
        <a:p>
          <a:endParaRPr lang="pt-PT"/>
        </a:p>
      </dgm:t>
    </dgm:pt>
    <dgm:pt modelId="{27EDFD4A-5329-497F-9F56-C544A1AEC9A2}" type="sibTrans" cxnId="{835F2A5C-CF4D-4EC1-8428-B231626E7322}">
      <dgm:prSet/>
      <dgm:spPr/>
      <dgm:t>
        <a:bodyPr/>
        <a:lstStyle/>
        <a:p>
          <a:endParaRPr lang="pt-PT"/>
        </a:p>
      </dgm:t>
    </dgm:pt>
    <dgm:pt modelId="{42973358-7D27-4BF0-9404-39D2DD899E72}" type="pres">
      <dgm:prSet presAssocID="{E4FFFA22-1775-45B5-BEA6-7ED04AB3F7F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DD777224-5F1F-44B6-AE89-26250AA86082}" type="pres">
      <dgm:prSet presAssocID="{B46795D9-DE66-4AAA-9DE0-B46B95FF0221}" presName="linNode" presStyleCnt="0"/>
      <dgm:spPr/>
    </dgm:pt>
    <dgm:pt modelId="{75904F85-385C-4EC3-8099-06B22E9B6D4B}" type="pres">
      <dgm:prSet presAssocID="{B46795D9-DE66-4AAA-9DE0-B46B95FF0221}" presName="parentShp" presStyleLbl="node1" presStyleIdx="0" presStyleCnt="3" custScaleX="74277" custScaleY="734260" custLinFactNeighborX="-1208" custLinFactNeighborY="-4530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5C3551C-C5A5-4285-8856-5DEB3FD3A89F}" type="pres">
      <dgm:prSet presAssocID="{B46795D9-DE66-4AAA-9DE0-B46B95FF0221}" presName="childShp" presStyleLbl="bgAccFollowNode1" presStyleIdx="0" presStyleCnt="3" custScaleY="1439344" custLinFactNeighborX="-390" custLinFactNeighborY="-37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028F57B-5657-42F9-9C32-94CCED08473F}" type="pres">
      <dgm:prSet presAssocID="{D1AC232A-1CE9-4794-88A6-957BA976C9CD}" presName="spacing" presStyleCnt="0"/>
      <dgm:spPr/>
    </dgm:pt>
    <dgm:pt modelId="{4E684737-4FE8-4D1E-B8E0-08E7E4F6CCE8}" type="pres">
      <dgm:prSet presAssocID="{90E470F3-7682-4B66-B743-5AF1CFC9E328}" presName="linNode" presStyleCnt="0"/>
      <dgm:spPr/>
    </dgm:pt>
    <dgm:pt modelId="{F2DADC86-D8C6-4989-B0A6-08C4BB0C5DCD}" type="pres">
      <dgm:prSet presAssocID="{90E470F3-7682-4B66-B743-5AF1CFC9E328}" presName="parentShp" presStyleLbl="node1" presStyleIdx="1" presStyleCnt="3" custScaleX="77657" custScaleY="665059" custLinFactY="86443" custLinFactNeighborX="-1571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7CF8156-4183-4A50-8BBA-E4EBB3B157FF}" type="pres">
      <dgm:prSet presAssocID="{90E470F3-7682-4B66-B743-5AF1CFC9E328}" presName="childShp" presStyleLbl="bgAccFollowNode1" presStyleIdx="1" presStyleCnt="3" custScaleY="2000000" custLinFactY="22356" custLinFactNeighborX="-1812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56DEF55-1779-4D3A-A46F-93112855A6D6}" type="pres">
      <dgm:prSet presAssocID="{7D6D2196-A409-40AD-A02F-8F39212EDF0C}" presName="spacing" presStyleCnt="0"/>
      <dgm:spPr/>
    </dgm:pt>
    <dgm:pt modelId="{0A7D5CF9-080F-4F02-91E6-FDBE97434B32}" type="pres">
      <dgm:prSet presAssocID="{90814685-AB28-4DCE-BD8F-0DFD83A444F6}" presName="linNode" presStyleCnt="0"/>
      <dgm:spPr/>
    </dgm:pt>
    <dgm:pt modelId="{FDD0B397-DAF4-4FFE-AFEC-64A4C1F6A5B8}" type="pres">
      <dgm:prSet presAssocID="{90814685-AB28-4DCE-BD8F-0DFD83A444F6}" presName="parentShp" presStyleLbl="node1" presStyleIdx="2" presStyleCnt="3" custScaleX="74033" custScaleY="559804" custLinFactNeighborX="-8737" custLinFactNeighborY="-6098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E975BBB-A3B9-4FB2-B2BD-BA6A33F1FED5}" type="pres">
      <dgm:prSet presAssocID="{90814685-AB28-4DCE-BD8F-0DFD83A444F6}" presName="childShp" presStyleLbl="bgAccFollowNode1" presStyleIdx="2" presStyleCnt="3" custScaleX="85104" custScaleY="1795517" custLinFactNeighborX="-11172" custLinFactNeighborY="-418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3672E130-FE55-4B53-80D2-F0EFA533F320}" srcId="{B46795D9-DE66-4AAA-9DE0-B46B95FF0221}" destId="{4BD25A7D-3543-4653-B837-3111F86746C6}" srcOrd="1" destOrd="0" parTransId="{04AF7BD7-3F03-4D98-B157-A2566F5D0B2D}" sibTransId="{6597BFC4-2DBD-4A50-89D8-9C2B79B03185}"/>
    <dgm:cxn modelId="{E0A95310-1EC5-4C36-A6F1-C21827B04D8B}" srcId="{90814685-AB28-4DCE-BD8F-0DFD83A444F6}" destId="{FA034FA8-3725-4A6C-9D2B-1F96C341D9F0}" srcOrd="2" destOrd="0" parTransId="{90647EE4-BBB4-4E48-806F-0DE69085ACF4}" sibTransId="{2D9A0B91-306D-44C7-8BDB-7D021E85886F}"/>
    <dgm:cxn modelId="{4E51D21A-E557-41B1-8103-FEF6EE54DEA4}" srcId="{B46795D9-DE66-4AAA-9DE0-B46B95FF0221}" destId="{0522BF5C-56F7-43FD-B3E4-D5D1EB37D634}" srcOrd="2" destOrd="0" parTransId="{A77D52F3-9AB7-4B7A-8F18-8AA6F7A502E0}" sibTransId="{3382D2B7-101C-4741-B5E1-AA8B472D6C1B}"/>
    <dgm:cxn modelId="{F4F677BB-FEE3-499D-BE18-C17290171B7F}" srcId="{B46795D9-DE66-4AAA-9DE0-B46B95FF0221}" destId="{9BC927DB-D61C-449A-B876-30B084FF071D}" srcOrd="3" destOrd="0" parTransId="{A355DD49-77D0-4189-82FB-6B638B0169EF}" sibTransId="{AC4BE1FF-26D0-47DA-A8B8-4B0CF09B4EBC}"/>
    <dgm:cxn modelId="{381FFE98-4B50-48D5-98B3-96AB0314B3DC}" srcId="{90814685-AB28-4DCE-BD8F-0DFD83A444F6}" destId="{7258CD73-4327-4C7B-B214-01AB2294F882}" srcOrd="4" destOrd="0" parTransId="{CDB57D85-CCE3-4A36-92B2-82187C71FA1A}" sibTransId="{1D698944-2A68-4148-BFBE-DB3F1FB576A0}"/>
    <dgm:cxn modelId="{F154AED6-860E-4650-A3A2-DA9878669619}" type="presOf" srcId="{695D7B2F-4CC7-42CF-BD15-01D7E1F24B20}" destId="{77CF8156-4183-4A50-8BBA-E4EBB3B157FF}" srcOrd="0" destOrd="5" presId="urn:microsoft.com/office/officeart/2005/8/layout/vList6"/>
    <dgm:cxn modelId="{A5CB0FE3-E551-471A-9248-79E1D189382E}" srcId="{90814685-AB28-4DCE-BD8F-0DFD83A444F6}" destId="{169A4FAF-1F5B-45D0-B9F1-82CB25C7922C}" srcOrd="3" destOrd="0" parTransId="{C11246C8-8960-4BDB-8FEC-13DB2E6DDC56}" sibTransId="{0FC02B99-F50C-4359-8F4C-F2F52363C162}"/>
    <dgm:cxn modelId="{8A6D1C2D-8FAF-4533-9AF0-9580A6017C75}" type="presOf" srcId="{4DED4774-CA25-45B7-97D7-BF0545CBF57F}" destId="{77CF8156-4183-4A50-8BBA-E4EBB3B157FF}" srcOrd="0" destOrd="2" presId="urn:microsoft.com/office/officeart/2005/8/layout/vList6"/>
    <dgm:cxn modelId="{8A13DFE3-C85F-424E-8D63-11465C078212}" type="presOf" srcId="{FA034FA8-3725-4A6C-9D2B-1F96C341D9F0}" destId="{CE975BBB-A3B9-4FB2-B2BD-BA6A33F1FED5}" srcOrd="0" destOrd="2" presId="urn:microsoft.com/office/officeart/2005/8/layout/vList6"/>
    <dgm:cxn modelId="{D2C334AB-5C24-43D7-9E81-70086C42B0FC}" srcId="{E4FFFA22-1775-45B5-BEA6-7ED04AB3F7F0}" destId="{90814685-AB28-4DCE-BD8F-0DFD83A444F6}" srcOrd="2" destOrd="0" parTransId="{7C6245CF-62E1-4EF6-8652-1EB2C2E6D830}" sibTransId="{40AF0FAF-CCBD-47A6-90DD-D7BB18F29BC5}"/>
    <dgm:cxn modelId="{A7AD88B6-26C2-49AF-88B7-17099FB53D1E}" type="presOf" srcId="{E4FFFA22-1775-45B5-BEA6-7ED04AB3F7F0}" destId="{42973358-7D27-4BF0-9404-39D2DD899E72}" srcOrd="0" destOrd="0" presId="urn:microsoft.com/office/officeart/2005/8/layout/vList6"/>
    <dgm:cxn modelId="{FD210C10-D989-40B4-A75F-2EA954CF5A15}" srcId="{E4FFFA22-1775-45B5-BEA6-7ED04AB3F7F0}" destId="{B46795D9-DE66-4AAA-9DE0-B46B95FF0221}" srcOrd="0" destOrd="0" parTransId="{BCE517FF-F8E1-468A-BF27-140E709FF672}" sibTransId="{D1AC232A-1CE9-4794-88A6-957BA976C9CD}"/>
    <dgm:cxn modelId="{DC68334B-F00B-4D03-A9A0-C133EE16FCAB}" type="presOf" srcId="{0B7B83AD-689E-41D8-B5C5-9D50409B9469}" destId="{77CF8156-4183-4A50-8BBA-E4EBB3B157FF}" srcOrd="0" destOrd="6" presId="urn:microsoft.com/office/officeart/2005/8/layout/vList6"/>
    <dgm:cxn modelId="{CB73225C-B968-4371-B2A1-64F0C3A7E0FF}" type="presOf" srcId="{7258CD73-4327-4C7B-B214-01AB2294F882}" destId="{CE975BBB-A3B9-4FB2-B2BD-BA6A33F1FED5}" srcOrd="0" destOrd="4" presId="urn:microsoft.com/office/officeart/2005/8/layout/vList6"/>
    <dgm:cxn modelId="{ACA22B86-BB43-4B44-95C8-A4FDC23A21C2}" type="presOf" srcId="{169A4FAF-1F5B-45D0-B9F1-82CB25C7922C}" destId="{CE975BBB-A3B9-4FB2-B2BD-BA6A33F1FED5}" srcOrd="0" destOrd="3" presId="urn:microsoft.com/office/officeart/2005/8/layout/vList6"/>
    <dgm:cxn modelId="{67339BA4-3F06-4DBC-893C-29E2408F344C}" type="presOf" srcId="{F530A594-080A-4646-A917-9AFC241F51F5}" destId="{77CF8156-4183-4A50-8BBA-E4EBB3B157FF}" srcOrd="0" destOrd="3" presId="urn:microsoft.com/office/officeart/2005/8/layout/vList6"/>
    <dgm:cxn modelId="{0287006C-9E45-4BB6-BB2C-A94E6922597B}" srcId="{B46795D9-DE66-4AAA-9DE0-B46B95FF0221}" destId="{F68174D8-7C2C-4D35-9049-E84788267C22}" srcOrd="0" destOrd="0" parTransId="{AF3A8574-0E15-433D-BE8F-719285F9B0F9}" sibTransId="{CD5AE95F-2D8B-4310-B530-A45A7D5B08C4}"/>
    <dgm:cxn modelId="{6DD9D0EA-9ADE-4A34-9331-A045AE4D9D28}" srcId="{90E470F3-7682-4B66-B743-5AF1CFC9E328}" destId="{9EC6070E-7FAC-4FBE-A2FC-D2D57D47617B}" srcOrd="1" destOrd="0" parTransId="{CD0C6D14-7DAF-4275-AD01-843EBC54518F}" sibTransId="{E7B20C19-6CF0-40EE-9316-9AF2E3B0FBE0}"/>
    <dgm:cxn modelId="{5FA3D7EF-BEE2-486B-81C2-C6F003F21E47}" type="presOf" srcId="{0C5255C9-E210-4B9C-B512-E8FBAD3138A0}" destId="{77CF8156-4183-4A50-8BBA-E4EBB3B157FF}" srcOrd="0" destOrd="4" presId="urn:microsoft.com/office/officeart/2005/8/layout/vList6"/>
    <dgm:cxn modelId="{00C9F7AE-1896-4812-BA80-AE7DA3D50F29}" srcId="{90E470F3-7682-4B66-B743-5AF1CFC9E328}" destId="{0C5255C9-E210-4B9C-B512-E8FBAD3138A0}" srcOrd="4" destOrd="0" parTransId="{02D815B9-2FC6-4519-95C6-5E2314972357}" sibTransId="{3EB20A20-5887-4EA3-92D7-4ECCD904C201}"/>
    <dgm:cxn modelId="{F0D58DBD-AF54-4C9D-8685-13892E3AE502}" srcId="{90E470F3-7682-4B66-B743-5AF1CFC9E328}" destId="{4DED4774-CA25-45B7-97D7-BF0545CBF57F}" srcOrd="2" destOrd="0" parTransId="{B168F80D-E2A1-4660-882E-7E0DCBFC591D}" sibTransId="{499DFE99-BE1F-4FD4-A609-5470EC9507E7}"/>
    <dgm:cxn modelId="{05C35560-7950-42E3-9021-0731EAA0DE5B}" type="presOf" srcId="{9EC6070E-7FAC-4FBE-A2FC-D2D57D47617B}" destId="{77CF8156-4183-4A50-8BBA-E4EBB3B157FF}" srcOrd="0" destOrd="1" presId="urn:microsoft.com/office/officeart/2005/8/layout/vList6"/>
    <dgm:cxn modelId="{89705EB1-9B69-4580-A12F-1F2506C5D21D}" type="presOf" srcId="{06BCAD9E-C258-4EC7-9010-1996FE88B2FE}" destId="{77CF8156-4183-4A50-8BBA-E4EBB3B157FF}" srcOrd="0" destOrd="0" presId="urn:microsoft.com/office/officeart/2005/8/layout/vList6"/>
    <dgm:cxn modelId="{44324146-FC62-4530-AFE0-62E57BEBEE27}" srcId="{90814685-AB28-4DCE-BD8F-0DFD83A444F6}" destId="{8B8E9BB1-4C1F-4A01-B2A4-3FD255CEC82C}" srcOrd="0" destOrd="0" parTransId="{2FE400D6-4882-4819-B3C6-8DCC05E41E8C}" sibTransId="{BABA117B-5E39-44BE-980A-77E45EC2D198}"/>
    <dgm:cxn modelId="{B3C14DDF-3660-4C8A-B0BE-41524AAC9053}" type="presOf" srcId="{F68174D8-7C2C-4D35-9049-E84788267C22}" destId="{65C3551C-C5A5-4285-8856-5DEB3FD3A89F}" srcOrd="0" destOrd="0" presId="urn:microsoft.com/office/officeart/2005/8/layout/vList6"/>
    <dgm:cxn modelId="{835F2A5C-CF4D-4EC1-8428-B231626E7322}" srcId="{90814685-AB28-4DCE-BD8F-0DFD83A444F6}" destId="{64F7CEE0-07CF-4053-A52A-177DB9AA331E}" srcOrd="5" destOrd="0" parTransId="{F320FD69-EEE7-4604-866E-C9A8D51A7FB8}" sibTransId="{27EDFD4A-5329-497F-9F56-C544A1AEC9A2}"/>
    <dgm:cxn modelId="{92C146E2-D887-4128-BC05-CB06338893C5}" srcId="{90814685-AB28-4DCE-BD8F-0DFD83A444F6}" destId="{CE0C9181-AAFA-4605-A8E6-7A1F4B6BA2B3}" srcOrd="1" destOrd="0" parTransId="{13EB822F-AE7A-49C5-9CE6-6599826AEC4F}" sibTransId="{1BF769B5-A5E4-43AC-80F4-8A587AEBA8F4}"/>
    <dgm:cxn modelId="{7715D081-994D-42E4-A67C-8D162060A577}" type="presOf" srcId="{8B8E9BB1-4C1F-4A01-B2A4-3FD255CEC82C}" destId="{CE975BBB-A3B9-4FB2-B2BD-BA6A33F1FED5}" srcOrd="0" destOrd="0" presId="urn:microsoft.com/office/officeart/2005/8/layout/vList6"/>
    <dgm:cxn modelId="{0A1832B7-BB7E-4399-A212-44B4755AE6A5}" type="presOf" srcId="{90E470F3-7682-4B66-B743-5AF1CFC9E328}" destId="{F2DADC86-D8C6-4989-B0A6-08C4BB0C5DCD}" srcOrd="0" destOrd="0" presId="urn:microsoft.com/office/officeart/2005/8/layout/vList6"/>
    <dgm:cxn modelId="{F04B07CF-C9ED-498A-9ED1-950A60ED955E}" type="presOf" srcId="{0522BF5C-56F7-43FD-B3E4-D5D1EB37D634}" destId="{65C3551C-C5A5-4285-8856-5DEB3FD3A89F}" srcOrd="0" destOrd="2" presId="urn:microsoft.com/office/officeart/2005/8/layout/vList6"/>
    <dgm:cxn modelId="{A18D4AF9-9691-4976-954C-B7ED1BDCED0E}" srcId="{90E470F3-7682-4B66-B743-5AF1CFC9E328}" destId="{F530A594-080A-4646-A917-9AFC241F51F5}" srcOrd="3" destOrd="0" parTransId="{67BFC124-7658-4C63-ADEF-34C5B7F74AF7}" sibTransId="{DB82F7CF-0EFF-42D1-9CC6-1DE7FFA0890E}"/>
    <dgm:cxn modelId="{CB38556E-196E-4D28-AF06-7AEF5FD70852}" type="presOf" srcId="{90814685-AB28-4DCE-BD8F-0DFD83A444F6}" destId="{FDD0B397-DAF4-4FFE-AFEC-64A4C1F6A5B8}" srcOrd="0" destOrd="0" presId="urn:microsoft.com/office/officeart/2005/8/layout/vList6"/>
    <dgm:cxn modelId="{A3446BA5-C633-4C71-B755-ABBF14E4C829}" srcId="{90E470F3-7682-4B66-B743-5AF1CFC9E328}" destId="{0B7B83AD-689E-41D8-B5C5-9D50409B9469}" srcOrd="6" destOrd="0" parTransId="{DF52D9CC-0AC7-4F69-838F-54C1492DAFC6}" sibTransId="{C9B2F297-32E8-427E-B77A-D34C007AF9CF}"/>
    <dgm:cxn modelId="{E6D01B7A-1ADA-437E-98E6-3504F6381584}" type="presOf" srcId="{B46795D9-DE66-4AAA-9DE0-B46B95FF0221}" destId="{75904F85-385C-4EC3-8099-06B22E9B6D4B}" srcOrd="0" destOrd="0" presId="urn:microsoft.com/office/officeart/2005/8/layout/vList6"/>
    <dgm:cxn modelId="{11895ACA-18D5-48AF-815A-44DE4451B1D9}" srcId="{E4FFFA22-1775-45B5-BEA6-7ED04AB3F7F0}" destId="{90E470F3-7682-4B66-B743-5AF1CFC9E328}" srcOrd="1" destOrd="0" parTransId="{3B42400A-3877-44ED-8CE9-FCFD0DA88EBB}" sibTransId="{7D6D2196-A409-40AD-A02F-8F39212EDF0C}"/>
    <dgm:cxn modelId="{EED617B3-C388-48D2-ABC8-6C5C0B105D37}" srcId="{90E470F3-7682-4B66-B743-5AF1CFC9E328}" destId="{695D7B2F-4CC7-42CF-BD15-01D7E1F24B20}" srcOrd="5" destOrd="0" parTransId="{4CBE2B69-740B-463A-8C35-EF221C61CB4B}" sibTransId="{5E8C9F10-0B89-41CC-8DC1-E53C6757F309}"/>
    <dgm:cxn modelId="{D6EC62DB-4018-4FD5-94C7-6F5AC56365A9}" type="presOf" srcId="{7C910766-C8ED-4166-9776-FB60D0930C1D}" destId="{65C3551C-C5A5-4285-8856-5DEB3FD3A89F}" srcOrd="0" destOrd="4" presId="urn:microsoft.com/office/officeart/2005/8/layout/vList6"/>
    <dgm:cxn modelId="{28419D0F-B1F6-4FA8-84BB-12EEA2A26E29}" srcId="{90E470F3-7682-4B66-B743-5AF1CFC9E328}" destId="{06BCAD9E-C258-4EC7-9010-1996FE88B2FE}" srcOrd="0" destOrd="0" parTransId="{114802C3-018C-42C3-8C3C-1CC47E9C3444}" sibTransId="{A77FCA66-16CC-443F-931D-4E3EB4F8C9EC}"/>
    <dgm:cxn modelId="{DAC16F91-D856-4ECE-8E10-F546AF85D263}" type="presOf" srcId="{CE0C9181-AAFA-4605-A8E6-7A1F4B6BA2B3}" destId="{CE975BBB-A3B9-4FB2-B2BD-BA6A33F1FED5}" srcOrd="0" destOrd="1" presId="urn:microsoft.com/office/officeart/2005/8/layout/vList6"/>
    <dgm:cxn modelId="{29B2CAFF-631A-46B1-AE63-8FC8A674CB45}" srcId="{B46795D9-DE66-4AAA-9DE0-B46B95FF0221}" destId="{7C910766-C8ED-4166-9776-FB60D0930C1D}" srcOrd="4" destOrd="0" parTransId="{A1EBB590-D530-4BE2-8DBE-8C0F300D7798}" sibTransId="{C986A8AB-E31D-48EA-854E-41FFA45BD788}"/>
    <dgm:cxn modelId="{339132D9-385D-4C81-8A42-1C257CFC5253}" type="presOf" srcId="{64F7CEE0-07CF-4053-A52A-177DB9AA331E}" destId="{CE975BBB-A3B9-4FB2-B2BD-BA6A33F1FED5}" srcOrd="0" destOrd="5" presId="urn:microsoft.com/office/officeart/2005/8/layout/vList6"/>
    <dgm:cxn modelId="{8A0CED17-85CD-470D-8BB1-9356540D5CD5}" type="presOf" srcId="{9BC927DB-D61C-449A-B876-30B084FF071D}" destId="{65C3551C-C5A5-4285-8856-5DEB3FD3A89F}" srcOrd="0" destOrd="3" presId="urn:microsoft.com/office/officeart/2005/8/layout/vList6"/>
    <dgm:cxn modelId="{A7A935BB-F8E8-486E-BE5D-7344D282829A}" type="presOf" srcId="{4BD25A7D-3543-4653-B837-3111F86746C6}" destId="{65C3551C-C5A5-4285-8856-5DEB3FD3A89F}" srcOrd="0" destOrd="1" presId="urn:microsoft.com/office/officeart/2005/8/layout/vList6"/>
    <dgm:cxn modelId="{30502D77-90FD-4228-A141-FCE7A21B396E}" type="presParOf" srcId="{42973358-7D27-4BF0-9404-39D2DD899E72}" destId="{DD777224-5F1F-44B6-AE89-26250AA86082}" srcOrd="0" destOrd="0" presId="urn:microsoft.com/office/officeart/2005/8/layout/vList6"/>
    <dgm:cxn modelId="{6BF94374-AF4C-464D-8A17-C1494C6CDC92}" type="presParOf" srcId="{DD777224-5F1F-44B6-AE89-26250AA86082}" destId="{75904F85-385C-4EC3-8099-06B22E9B6D4B}" srcOrd="0" destOrd="0" presId="urn:microsoft.com/office/officeart/2005/8/layout/vList6"/>
    <dgm:cxn modelId="{224AFA59-E387-43BA-B6B9-236A462E42AB}" type="presParOf" srcId="{DD777224-5F1F-44B6-AE89-26250AA86082}" destId="{65C3551C-C5A5-4285-8856-5DEB3FD3A89F}" srcOrd="1" destOrd="0" presId="urn:microsoft.com/office/officeart/2005/8/layout/vList6"/>
    <dgm:cxn modelId="{5CD49EEC-E275-4B9F-B1A1-82C577F9B926}" type="presParOf" srcId="{42973358-7D27-4BF0-9404-39D2DD899E72}" destId="{D028F57B-5657-42F9-9C32-94CCED08473F}" srcOrd="1" destOrd="0" presId="urn:microsoft.com/office/officeart/2005/8/layout/vList6"/>
    <dgm:cxn modelId="{AAD1D954-94F1-4F5E-8B76-211C4348317C}" type="presParOf" srcId="{42973358-7D27-4BF0-9404-39D2DD899E72}" destId="{4E684737-4FE8-4D1E-B8E0-08E7E4F6CCE8}" srcOrd="2" destOrd="0" presId="urn:microsoft.com/office/officeart/2005/8/layout/vList6"/>
    <dgm:cxn modelId="{183CBE87-42D9-47E5-99AD-455C672DC33F}" type="presParOf" srcId="{4E684737-4FE8-4D1E-B8E0-08E7E4F6CCE8}" destId="{F2DADC86-D8C6-4989-B0A6-08C4BB0C5DCD}" srcOrd="0" destOrd="0" presId="urn:microsoft.com/office/officeart/2005/8/layout/vList6"/>
    <dgm:cxn modelId="{3D464E8A-1055-43A2-BE9B-391AEDC51F6B}" type="presParOf" srcId="{4E684737-4FE8-4D1E-B8E0-08E7E4F6CCE8}" destId="{77CF8156-4183-4A50-8BBA-E4EBB3B157FF}" srcOrd="1" destOrd="0" presId="urn:microsoft.com/office/officeart/2005/8/layout/vList6"/>
    <dgm:cxn modelId="{5334C338-F78F-49E7-B2DF-5195DAF8482B}" type="presParOf" srcId="{42973358-7D27-4BF0-9404-39D2DD899E72}" destId="{B56DEF55-1779-4D3A-A46F-93112855A6D6}" srcOrd="3" destOrd="0" presId="urn:microsoft.com/office/officeart/2005/8/layout/vList6"/>
    <dgm:cxn modelId="{DFC3052D-00D2-48CC-9D01-0938085EFCA8}" type="presParOf" srcId="{42973358-7D27-4BF0-9404-39D2DD899E72}" destId="{0A7D5CF9-080F-4F02-91E6-FDBE97434B32}" srcOrd="4" destOrd="0" presId="urn:microsoft.com/office/officeart/2005/8/layout/vList6"/>
    <dgm:cxn modelId="{DD70F834-3123-4A96-A53B-2BA5092F4CF9}" type="presParOf" srcId="{0A7D5CF9-080F-4F02-91E6-FDBE97434B32}" destId="{FDD0B397-DAF4-4FFE-AFEC-64A4C1F6A5B8}" srcOrd="0" destOrd="0" presId="urn:microsoft.com/office/officeart/2005/8/layout/vList6"/>
    <dgm:cxn modelId="{AE27877E-2C1A-4713-BBB5-A97E66FB6DBE}" type="presParOf" srcId="{0A7D5CF9-080F-4F02-91E6-FDBE97434B32}" destId="{CE975BBB-A3B9-4FB2-B2BD-BA6A33F1FED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5488D0-14B3-44F5-97B9-3052E9980D1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1AFF0CB-637C-4059-B35C-A51C8044E8DC}">
      <dgm:prSet phldrT="[Texto]"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pt-PT" sz="1200" smtClean="0">
              <a:solidFill>
                <a:schemeClr val="tx1"/>
              </a:solidFill>
            </a:rPr>
            <a:t>	</a:t>
          </a:r>
          <a:r>
            <a:rPr lang="pt-PT" sz="1400" b="1" smtClean="0">
              <a:solidFill>
                <a:srgbClr val="C00000"/>
              </a:solidFill>
            </a:rPr>
            <a:t>filter(IntPredicate);</a:t>
          </a:r>
        </a:p>
        <a:p>
          <a:pPr algn="ctr"/>
          <a:r>
            <a:rPr lang="pt-PT" sz="1200" smtClean="0">
              <a:solidFill>
                <a:schemeClr val="tx1"/>
              </a:solidFill>
            </a:rPr>
            <a:t>	Devolve uma IntStream com os elementos que satisfazem o predicado; </a:t>
          </a:r>
          <a:endParaRPr lang="pt-PT" sz="1400" b="1">
            <a:solidFill>
              <a:srgbClr val="C00000"/>
            </a:solidFill>
          </a:endParaRPr>
        </a:p>
      </dgm:t>
    </dgm:pt>
    <dgm:pt modelId="{B0736CC8-FBA0-48A0-937F-F3966FA0B156}" type="parTrans" cxnId="{2679EA98-D266-489F-BA8E-3A45CF8ECB84}">
      <dgm:prSet/>
      <dgm:spPr/>
      <dgm:t>
        <a:bodyPr/>
        <a:lstStyle/>
        <a:p>
          <a:endParaRPr lang="pt-PT"/>
        </a:p>
      </dgm:t>
    </dgm:pt>
    <dgm:pt modelId="{166B21E4-E51B-4F66-8003-0B577169DF1B}" type="sibTrans" cxnId="{2679EA98-D266-489F-BA8E-3A45CF8ECB84}">
      <dgm:prSet/>
      <dgm:spPr/>
      <dgm:t>
        <a:bodyPr/>
        <a:lstStyle/>
        <a:p>
          <a:endParaRPr lang="pt-PT"/>
        </a:p>
      </dgm:t>
    </dgm:pt>
    <dgm:pt modelId="{005DEB1A-FC61-460E-9E5B-C1AFD706FE1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 anchor="t"/>
        <a:lstStyle/>
        <a:p>
          <a:pPr algn="ctr">
            <a:spcAft>
              <a:spcPts val="0"/>
            </a:spcAft>
          </a:pPr>
          <a:r>
            <a:rPr lang="pt-PT" sz="1400" b="1" smtClean="0">
              <a:solidFill>
                <a:srgbClr val="C00000"/>
              </a:solidFill>
            </a:rPr>
            <a:t>map(IntUnaryOperator);</a:t>
          </a:r>
        </a:p>
        <a:p>
          <a:pPr algn="ctr">
            <a:spcAft>
              <a:spcPts val="0"/>
            </a:spcAft>
          </a:pPr>
          <a:r>
            <a:rPr lang="pt-PT" sz="1200" smtClean="0">
              <a:solidFill>
                <a:schemeClr val="tx1"/>
              </a:solidFill>
            </a:rPr>
            <a:t>Devolve uma IntStream que é o resultado de aplicar a transformação </a:t>
          </a:r>
        </a:p>
        <a:p>
          <a:pPr algn="ctr">
            <a:spcAft>
              <a:spcPts val="0"/>
            </a:spcAft>
          </a:pPr>
          <a:r>
            <a:rPr lang="pt-PT" sz="1200" smtClean="0">
              <a:solidFill>
                <a:schemeClr val="tx1"/>
              </a:solidFill>
            </a:rPr>
            <a:t>definida aos elementos da stream.</a:t>
          </a:r>
        </a:p>
        <a:p>
          <a:pPr algn="ctr">
            <a:spcAft>
              <a:spcPts val="0"/>
            </a:spcAft>
          </a:pPr>
          <a:endParaRPr lang="pt-PT" sz="1200" smtClean="0">
            <a:solidFill>
              <a:schemeClr val="tx1"/>
            </a:solidFill>
          </a:endParaRPr>
        </a:p>
        <a:p>
          <a:pPr algn="ctr">
            <a:spcAft>
              <a:spcPts val="0"/>
            </a:spcAft>
          </a:pPr>
          <a:r>
            <a:rPr lang="pt-PT" sz="1200" b="1" smtClean="0">
              <a:solidFill>
                <a:srgbClr val="C00000"/>
              </a:solidFill>
            </a:rPr>
            <a:t>mapToDouble(IntToDoubleFunction);</a:t>
          </a:r>
          <a:r>
            <a:rPr lang="pt-PT" sz="1200" smtClean="0">
              <a:solidFill>
                <a:schemeClr val="tx1"/>
              </a:solidFill>
            </a:rPr>
            <a:t> </a:t>
          </a:r>
        </a:p>
        <a:p>
          <a:pPr algn="ctr">
            <a:spcAft>
              <a:spcPts val="0"/>
            </a:spcAft>
          </a:pPr>
          <a:r>
            <a:rPr lang="pt-PT" sz="1200" b="1" smtClean="0">
              <a:solidFill>
                <a:srgbClr val="C00000"/>
              </a:solidFill>
            </a:rPr>
            <a:t>mapToObj(IntFunction&lt;U&gt;)</a:t>
          </a:r>
        </a:p>
        <a:p>
          <a:pPr algn="r">
            <a:spcAft>
              <a:spcPct val="35000"/>
            </a:spcAft>
          </a:pPr>
          <a:endParaRPr lang="pt-PT" sz="1400" smtClean="0">
            <a:solidFill>
              <a:schemeClr val="tx1"/>
            </a:solidFill>
          </a:endParaRPr>
        </a:p>
        <a:p>
          <a:pPr algn="r">
            <a:spcAft>
              <a:spcPct val="35000"/>
            </a:spcAft>
          </a:pPr>
          <a:endParaRPr lang="pt-PT" sz="1400" smtClean="0">
            <a:solidFill>
              <a:schemeClr val="tx1"/>
            </a:solidFill>
          </a:endParaRPr>
        </a:p>
        <a:p>
          <a:pPr algn="ctr">
            <a:spcAft>
              <a:spcPct val="35000"/>
            </a:spcAft>
          </a:pPr>
          <a:endParaRPr lang="pt-PT" sz="1400">
            <a:solidFill>
              <a:schemeClr val="tx1"/>
            </a:solidFill>
          </a:endParaRPr>
        </a:p>
      </dgm:t>
    </dgm:pt>
    <dgm:pt modelId="{2C7CA1CB-8A91-41D9-9EB3-0810F0742674}" type="parTrans" cxnId="{86C52BCB-44D9-4C4C-8AC5-E160F91E3EDC}">
      <dgm:prSet/>
      <dgm:spPr/>
      <dgm:t>
        <a:bodyPr/>
        <a:lstStyle/>
        <a:p>
          <a:endParaRPr lang="pt-PT"/>
        </a:p>
      </dgm:t>
    </dgm:pt>
    <dgm:pt modelId="{403C0DEF-ED37-4E41-81B8-424A25231CEC}" type="sibTrans" cxnId="{86C52BCB-44D9-4C4C-8AC5-E160F91E3EDC}">
      <dgm:prSet/>
      <dgm:spPr/>
      <dgm:t>
        <a:bodyPr/>
        <a:lstStyle/>
        <a:p>
          <a:endParaRPr lang="pt-PT"/>
        </a:p>
      </dgm:t>
    </dgm:pt>
    <dgm:pt modelId="{B03AC045-50C9-4350-B0AE-6ECC71334CDA}">
      <dgm:prSet phldrT="[Texto]" custT="1"/>
      <dgm:spPr>
        <a:solidFill>
          <a:schemeClr val="bg1">
            <a:lumMod val="85000"/>
          </a:schemeClr>
        </a:solidFill>
      </dgm:spPr>
      <dgm:t>
        <a:bodyPr anchor="t"/>
        <a:lstStyle/>
        <a:p>
          <a:pPr>
            <a:spcAft>
              <a:spcPct val="35000"/>
            </a:spcAft>
          </a:pPr>
          <a:r>
            <a:rPr lang="pt-PT" sz="1400" b="1" smtClean="0">
              <a:solidFill>
                <a:srgbClr val="C00000"/>
              </a:solidFill>
            </a:rPr>
            <a:t>collect(Collector&lt;T,A,R&gt;);</a:t>
          </a:r>
        </a:p>
        <a:p>
          <a:pPr>
            <a:spcAft>
              <a:spcPts val="0"/>
            </a:spcAft>
          </a:pPr>
          <a:r>
            <a:rPr lang="pt-PT" sz="1200" b="0" smtClean="0">
              <a:solidFill>
                <a:schemeClr val="tx1"/>
              </a:solidFill>
            </a:rPr>
            <a:t>Aplica uma </a:t>
          </a:r>
          <a:r>
            <a:rPr lang="pt-PT" sz="1200" b="1" smtClean="0">
              <a:solidFill>
                <a:srgbClr val="002060"/>
              </a:solidFill>
            </a:rPr>
            <a:t>redução/acumulação</a:t>
          </a:r>
          <a:r>
            <a:rPr lang="pt-PT" sz="1200" b="0" smtClean="0">
              <a:solidFill>
                <a:schemeClr val="tx1"/>
              </a:solidFill>
            </a:rPr>
            <a:t> mutável aos elementos da </a:t>
          </a:r>
          <a:r>
            <a:rPr lang="pt-PT" sz="1200" b="0" i="1" smtClean="0">
              <a:solidFill>
                <a:schemeClr val="tx1"/>
              </a:solidFill>
            </a:rPr>
            <a:t>stream</a:t>
          </a:r>
        </a:p>
        <a:p>
          <a:pPr>
            <a:spcAft>
              <a:spcPts val="0"/>
            </a:spcAft>
          </a:pPr>
          <a:r>
            <a:rPr lang="pt-PT" sz="1200" b="0" smtClean="0">
              <a:solidFill>
                <a:schemeClr val="tx1"/>
              </a:solidFill>
            </a:rPr>
            <a:t>usando o </a:t>
          </a:r>
          <a:r>
            <a:rPr lang="pt-PT" sz="1200" b="1" smtClean="0">
              <a:solidFill>
                <a:schemeClr val="tx1"/>
              </a:solidFill>
            </a:rPr>
            <a:t>Collector</a:t>
          </a:r>
          <a:r>
            <a:rPr lang="pt-PT" sz="1200" b="0" smtClean="0">
              <a:solidFill>
                <a:schemeClr val="tx1"/>
              </a:solidFill>
            </a:rPr>
            <a:t> especificado.</a:t>
          </a:r>
        </a:p>
        <a:p>
          <a:pPr>
            <a:spcAft>
              <a:spcPts val="0"/>
            </a:spcAft>
          </a:pPr>
          <a:r>
            <a:rPr lang="pt-PT" sz="1200" b="0" smtClean="0">
              <a:solidFill>
                <a:schemeClr val="tx1"/>
              </a:solidFill>
            </a:rPr>
            <a:t>A classe </a:t>
          </a:r>
          <a:r>
            <a:rPr lang="pt-PT" sz="1200" b="1" smtClean="0">
              <a:solidFill>
                <a:srgbClr val="002060"/>
              </a:solidFill>
            </a:rPr>
            <a:t>Collectors</a:t>
          </a:r>
          <a:r>
            <a:rPr lang="pt-PT" sz="1200" b="0" smtClean="0">
              <a:solidFill>
                <a:schemeClr val="tx1"/>
              </a:solidFill>
            </a:rPr>
            <a:t> fornece vários collectors úteis.</a:t>
          </a:r>
          <a:endParaRPr lang="pt-PT" sz="1200" b="0">
            <a:solidFill>
              <a:schemeClr val="tx1"/>
            </a:solidFill>
          </a:endParaRPr>
        </a:p>
      </dgm:t>
    </dgm:pt>
    <dgm:pt modelId="{6DF5ADD8-485C-401B-A222-E541FAAEAF61}" type="parTrans" cxnId="{AB9240F2-13E6-45DE-9B7D-80F2C4393006}">
      <dgm:prSet/>
      <dgm:spPr/>
      <dgm:t>
        <a:bodyPr/>
        <a:lstStyle/>
        <a:p>
          <a:endParaRPr lang="pt-PT"/>
        </a:p>
      </dgm:t>
    </dgm:pt>
    <dgm:pt modelId="{96A7CB59-C1F3-4887-A094-B7F32E812670}" type="sibTrans" cxnId="{AB9240F2-13E6-45DE-9B7D-80F2C4393006}">
      <dgm:prSet/>
      <dgm:spPr/>
      <dgm:t>
        <a:bodyPr/>
        <a:lstStyle/>
        <a:p>
          <a:endParaRPr lang="pt-PT"/>
        </a:p>
      </dgm:t>
    </dgm:pt>
    <dgm:pt modelId="{0F8C2870-827F-4A7F-81ED-8D40756BE0FB}" type="pres">
      <dgm:prSet presAssocID="{595488D0-14B3-44F5-97B9-3052E9980D1E}" presName="linearFlow" presStyleCnt="0">
        <dgm:presLayoutVars>
          <dgm:dir/>
          <dgm:resizeHandles val="exact"/>
        </dgm:presLayoutVars>
      </dgm:prSet>
      <dgm:spPr/>
    </dgm:pt>
    <dgm:pt modelId="{6B9A4808-A273-41D5-8519-4BFDCF5252E5}" type="pres">
      <dgm:prSet presAssocID="{91AFF0CB-637C-4059-B35C-A51C8044E8DC}" presName="composite" presStyleCnt="0"/>
      <dgm:spPr/>
    </dgm:pt>
    <dgm:pt modelId="{302569AA-67D5-4BB5-ABB3-5C7BDC3ACBF2}" type="pres">
      <dgm:prSet presAssocID="{91AFF0CB-637C-4059-B35C-A51C8044E8DC}" presName="imgShp" presStyleLbl="fgImgPlace1" presStyleIdx="0" presStyleCnt="3" custScaleX="167692" custScaleY="72835" custLinFactNeighborX="-58674" custLinFactNeighborY="1162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9E824B1-1194-42A2-BAE8-7014872A400F}" type="pres">
      <dgm:prSet presAssocID="{91AFF0CB-637C-4059-B35C-A51C8044E8DC}" presName="txShp" presStyleLbl="node1" presStyleIdx="0" presStyleCnt="3" custScaleY="6430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EEF03F3-45CA-475C-842A-3CA753CD3408}" type="pres">
      <dgm:prSet presAssocID="{166B21E4-E51B-4F66-8003-0B577169DF1B}" presName="spacing" presStyleCnt="0"/>
      <dgm:spPr/>
    </dgm:pt>
    <dgm:pt modelId="{B3E02506-2101-4A50-815E-38A4525B9BA4}" type="pres">
      <dgm:prSet presAssocID="{005DEB1A-FC61-460E-9E5B-C1AFD706FE1F}" presName="composite" presStyleCnt="0"/>
      <dgm:spPr/>
    </dgm:pt>
    <dgm:pt modelId="{B87E2AC1-D8A9-4100-A1BA-7AC47B270139}" type="pres">
      <dgm:prSet presAssocID="{005DEB1A-FC61-460E-9E5B-C1AFD706FE1F}" presName="imgShp" presStyleLbl="fgImgPlace1" presStyleIdx="1" presStyleCnt="3" custScaleX="176410" custScaleY="83333" custLinFactNeighborX="-38585" custLinFactNeighborY="135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4DA1B41-AAED-4DB6-9B97-8C77CD61B799}" type="pres">
      <dgm:prSet presAssocID="{005DEB1A-FC61-460E-9E5B-C1AFD706FE1F}" presName="txShp" presStyleLbl="node1" presStyleIdx="1" presStyleCnt="3" custScaleX="106453" custLinFactNeighborX="-1144" custLinFactNeighborY="135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DE5B5EC-2117-4DB0-AC85-252F1ADEE7B5}" type="pres">
      <dgm:prSet presAssocID="{403C0DEF-ED37-4E41-81B8-424A25231CEC}" presName="spacing" presStyleCnt="0"/>
      <dgm:spPr/>
    </dgm:pt>
    <dgm:pt modelId="{85B6AE0F-072D-443A-9274-1AE62178AEAA}" type="pres">
      <dgm:prSet presAssocID="{B03AC045-50C9-4350-B0AE-6ECC71334CDA}" presName="composite" presStyleCnt="0"/>
      <dgm:spPr/>
    </dgm:pt>
    <dgm:pt modelId="{98B2C613-25A6-470D-BA47-2445FB067AA5}" type="pres">
      <dgm:prSet presAssocID="{B03AC045-50C9-4350-B0AE-6ECC71334CDA}" presName="imgShp" presStyleLbl="fgImgPlace1" presStyleIdx="2" presStyleCnt="3" custScaleX="129048" custScaleY="53214" custLinFactNeighborX="-48726" custLinFactNeighborY="-1096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DD2E11AB-6940-41F0-BE4B-6F70396DAD0D}" type="pres">
      <dgm:prSet presAssocID="{B03AC045-50C9-4350-B0AE-6ECC71334CDA}" presName="txShp" presStyleLbl="node1" presStyleIdx="2" presStyleCnt="3" custScaleX="107674" custLinFactNeighborX="656" custLinFactNeighborY="-453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3973240-DC76-4681-9DA1-FF5177C95700}" type="presOf" srcId="{B03AC045-50C9-4350-B0AE-6ECC71334CDA}" destId="{DD2E11AB-6940-41F0-BE4B-6F70396DAD0D}" srcOrd="0" destOrd="0" presId="urn:microsoft.com/office/officeart/2005/8/layout/vList3"/>
    <dgm:cxn modelId="{2679EA98-D266-489F-BA8E-3A45CF8ECB84}" srcId="{595488D0-14B3-44F5-97B9-3052E9980D1E}" destId="{91AFF0CB-637C-4059-B35C-A51C8044E8DC}" srcOrd="0" destOrd="0" parTransId="{B0736CC8-FBA0-48A0-937F-F3966FA0B156}" sibTransId="{166B21E4-E51B-4F66-8003-0B577169DF1B}"/>
    <dgm:cxn modelId="{BA50CE27-69E2-4FAA-A281-022CFCEDC2F4}" type="presOf" srcId="{91AFF0CB-637C-4059-B35C-A51C8044E8DC}" destId="{89E824B1-1194-42A2-BAE8-7014872A400F}" srcOrd="0" destOrd="0" presId="urn:microsoft.com/office/officeart/2005/8/layout/vList3"/>
    <dgm:cxn modelId="{136142AF-E777-4118-9095-3EA273DB3224}" type="presOf" srcId="{005DEB1A-FC61-460E-9E5B-C1AFD706FE1F}" destId="{C4DA1B41-AAED-4DB6-9B97-8C77CD61B799}" srcOrd="0" destOrd="0" presId="urn:microsoft.com/office/officeart/2005/8/layout/vList3"/>
    <dgm:cxn modelId="{D25BB5E4-9F1F-42DB-978B-B9AC6FA36658}" type="presOf" srcId="{595488D0-14B3-44F5-97B9-3052E9980D1E}" destId="{0F8C2870-827F-4A7F-81ED-8D40756BE0FB}" srcOrd="0" destOrd="0" presId="urn:microsoft.com/office/officeart/2005/8/layout/vList3"/>
    <dgm:cxn modelId="{AB9240F2-13E6-45DE-9B7D-80F2C4393006}" srcId="{595488D0-14B3-44F5-97B9-3052E9980D1E}" destId="{B03AC045-50C9-4350-B0AE-6ECC71334CDA}" srcOrd="2" destOrd="0" parTransId="{6DF5ADD8-485C-401B-A222-E541FAAEAF61}" sibTransId="{96A7CB59-C1F3-4887-A094-B7F32E812670}"/>
    <dgm:cxn modelId="{86C52BCB-44D9-4C4C-8AC5-E160F91E3EDC}" srcId="{595488D0-14B3-44F5-97B9-3052E9980D1E}" destId="{005DEB1A-FC61-460E-9E5B-C1AFD706FE1F}" srcOrd="1" destOrd="0" parTransId="{2C7CA1CB-8A91-41D9-9EB3-0810F0742674}" sibTransId="{403C0DEF-ED37-4E41-81B8-424A25231CEC}"/>
    <dgm:cxn modelId="{5F8D4EBE-08F1-4EFA-B981-0B58933D4F8A}" type="presParOf" srcId="{0F8C2870-827F-4A7F-81ED-8D40756BE0FB}" destId="{6B9A4808-A273-41D5-8519-4BFDCF5252E5}" srcOrd="0" destOrd="0" presId="urn:microsoft.com/office/officeart/2005/8/layout/vList3"/>
    <dgm:cxn modelId="{96FB966D-9B5A-4B06-A896-72C5D1DC0445}" type="presParOf" srcId="{6B9A4808-A273-41D5-8519-4BFDCF5252E5}" destId="{302569AA-67D5-4BB5-ABB3-5C7BDC3ACBF2}" srcOrd="0" destOrd="0" presId="urn:microsoft.com/office/officeart/2005/8/layout/vList3"/>
    <dgm:cxn modelId="{90D295C4-CF83-49E8-9AE3-C319889BCD26}" type="presParOf" srcId="{6B9A4808-A273-41D5-8519-4BFDCF5252E5}" destId="{89E824B1-1194-42A2-BAE8-7014872A400F}" srcOrd="1" destOrd="0" presId="urn:microsoft.com/office/officeart/2005/8/layout/vList3"/>
    <dgm:cxn modelId="{4E8B9A3E-E730-4443-BC6A-5FE75A91049D}" type="presParOf" srcId="{0F8C2870-827F-4A7F-81ED-8D40756BE0FB}" destId="{CEEF03F3-45CA-475C-842A-3CA753CD3408}" srcOrd="1" destOrd="0" presId="urn:microsoft.com/office/officeart/2005/8/layout/vList3"/>
    <dgm:cxn modelId="{819887E7-3770-45DB-A6DD-A36D0BF4D456}" type="presParOf" srcId="{0F8C2870-827F-4A7F-81ED-8D40756BE0FB}" destId="{B3E02506-2101-4A50-815E-38A4525B9BA4}" srcOrd="2" destOrd="0" presId="urn:microsoft.com/office/officeart/2005/8/layout/vList3"/>
    <dgm:cxn modelId="{D4B23D1E-6C92-4644-82AC-0A8D57A7E0DD}" type="presParOf" srcId="{B3E02506-2101-4A50-815E-38A4525B9BA4}" destId="{B87E2AC1-D8A9-4100-A1BA-7AC47B270139}" srcOrd="0" destOrd="0" presId="urn:microsoft.com/office/officeart/2005/8/layout/vList3"/>
    <dgm:cxn modelId="{43CD7C15-886A-40FC-857A-909DAE77311C}" type="presParOf" srcId="{B3E02506-2101-4A50-815E-38A4525B9BA4}" destId="{C4DA1B41-AAED-4DB6-9B97-8C77CD61B799}" srcOrd="1" destOrd="0" presId="urn:microsoft.com/office/officeart/2005/8/layout/vList3"/>
    <dgm:cxn modelId="{2A97071A-7729-4DC8-AFF9-766290A472E0}" type="presParOf" srcId="{0F8C2870-827F-4A7F-81ED-8D40756BE0FB}" destId="{CDE5B5EC-2117-4DB0-AC85-252F1ADEE7B5}" srcOrd="3" destOrd="0" presId="urn:microsoft.com/office/officeart/2005/8/layout/vList3"/>
    <dgm:cxn modelId="{574EC46B-3398-46C3-8608-213F138687B1}" type="presParOf" srcId="{0F8C2870-827F-4A7F-81ED-8D40756BE0FB}" destId="{85B6AE0F-072D-443A-9274-1AE62178AEAA}" srcOrd="4" destOrd="0" presId="urn:microsoft.com/office/officeart/2005/8/layout/vList3"/>
    <dgm:cxn modelId="{42DD17A2-E519-4C8E-AC69-9807CC4CDE11}" type="presParOf" srcId="{85B6AE0F-072D-443A-9274-1AE62178AEAA}" destId="{98B2C613-25A6-470D-BA47-2445FB067AA5}" srcOrd="0" destOrd="0" presId="urn:microsoft.com/office/officeart/2005/8/layout/vList3"/>
    <dgm:cxn modelId="{1CB4D322-4A64-478B-92EE-E6DDD93D1C15}" type="presParOf" srcId="{85B6AE0F-072D-443A-9274-1AE62178AEAA}" destId="{DD2E11AB-6940-41F0-BE4B-6F70396DAD0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C3551C-C5A5-4285-8856-5DEB3FD3A89F}">
      <dsp:nvSpPr>
        <dsp:cNvPr id="0" name=""/>
        <dsp:cNvSpPr/>
      </dsp:nvSpPr>
      <dsp:spPr>
        <a:xfrm>
          <a:off x="2777513" y="0"/>
          <a:ext cx="4795945" cy="15443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IntStream.range(int, int);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IntStream.rangeClosed(int, int);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 IntStream.iterate();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DoubleStream.generate(DoubleSupplier);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 new Random().ints(3, 1, 10); </a:t>
          </a:r>
          <a:endParaRPr lang="pt-PT" sz="1400" kern="1200"/>
        </a:p>
      </dsp:txBody>
      <dsp:txXfrm>
        <a:off x="2777513" y="0"/>
        <a:ext cx="4795945" cy="1544397"/>
      </dsp:txXfrm>
    </dsp:sp>
    <dsp:sp modelId="{75904F85-385C-4EC3-8099-06B22E9B6D4B}">
      <dsp:nvSpPr>
        <dsp:cNvPr id="0" name=""/>
        <dsp:cNvSpPr/>
      </dsp:nvSpPr>
      <dsp:spPr>
        <a:xfrm>
          <a:off x="357192" y="332267"/>
          <a:ext cx="2374856" cy="787851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400" b="1" kern="1200" smtClean="0">
              <a:solidFill>
                <a:srgbClr val="C00000"/>
              </a:solidFill>
            </a:rPr>
            <a:t>Geradores de valores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400" b="1" kern="1200" smtClean="0">
              <a:solidFill>
                <a:srgbClr val="C00000"/>
              </a:solidFill>
            </a:rPr>
            <a:t>primitivos </a:t>
          </a:r>
          <a:endParaRPr lang="pt-PT" sz="1400" b="1" kern="1200">
            <a:solidFill>
              <a:srgbClr val="C00000"/>
            </a:solidFill>
          </a:endParaRPr>
        </a:p>
      </dsp:txBody>
      <dsp:txXfrm>
        <a:off x="357192" y="332267"/>
        <a:ext cx="2374856" cy="787851"/>
      </dsp:txXfrm>
    </dsp:sp>
    <dsp:sp modelId="{77CF8156-4183-4A50-8BBA-E4EBB3B157FF}">
      <dsp:nvSpPr>
        <dsp:cNvPr id="0" name=""/>
        <dsp:cNvSpPr/>
      </dsp:nvSpPr>
      <dsp:spPr>
        <a:xfrm>
          <a:off x="2786082" y="1689015"/>
          <a:ext cx="4795945" cy="21459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of(); of(T … vales);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builder();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empty();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generate(Supplier);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concat(Stream, Stream);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iterate(T, UnaryOperator);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built(); </a:t>
          </a:r>
          <a:endParaRPr lang="pt-PT" sz="1400" kern="1200"/>
        </a:p>
      </dsp:txBody>
      <dsp:txXfrm>
        <a:off x="2786082" y="1689015"/>
        <a:ext cx="4795945" cy="2145974"/>
      </dsp:txXfrm>
    </dsp:sp>
    <dsp:sp modelId="{F2DADC86-D8C6-4989-B0A6-08C4BB0C5DCD}">
      <dsp:nvSpPr>
        <dsp:cNvPr id="0" name=""/>
        <dsp:cNvSpPr/>
      </dsp:nvSpPr>
      <dsp:spPr>
        <a:xfrm>
          <a:off x="285748" y="2473967"/>
          <a:ext cx="2482924" cy="713599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smtClean="0">
              <a:solidFill>
                <a:srgbClr val="C00000"/>
              </a:solidFill>
            </a:rPr>
            <a:t>Muitos factory methods</a:t>
          </a:r>
          <a:endParaRPr lang="pt-PT" sz="1400" b="1" kern="1200">
            <a:solidFill>
              <a:srgbClr val="C00000"/>
            </a:solidFill>
          </a:endParaRPr>
        </a:p>
      </dsp:txBody>
      <dsp:txXfrm>
        <a:off x="285748" y="2473967"/>
        <a:ext cx="2482924" cy="713599"/>
      </dsp:txXfrm>
    </dsp:sp>
    <dsp:sp modelId="{CE975BBB-A3B9-4FB2-B2BD-BA6A33F1FED5}">
      <dsp:nvSpPr>
        <dsp:cNvPr id="0" name=""/>
        <dsp:cNvSpPr/>
      </dsp:nvSpPr>
      <dsp:spPr>
        <a:xfrm>
          <a:off x="2786082" y="3709945"/>
          <a:ext cx="4081541" cy="192656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Collection.stream();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b="1" kern="1200" smtClean="0">
              <a:solidFill>
                <a:srgbClr val="0070C0"/>
              </a:solidFill>
            </a:rPr>
            <a:t>Collection.parallelStream();</a:t>
          </a:r>
          <a:endParaRPr lang="pt-PT" sz="1400" b="1" kern="1200">
            <a:solidFill>
              <a:srgbClr val="0070C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Arrays.stream( T array);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 Pattern.splitAsStream(CharSequence);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 BufferedReader.lines(); Files.lines(Path);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smtClean="0"/>
            <a:t> java.util.Spliterator</a:t>
          </a:r>
          <a:endParaRPr lang="pt-PT" sz="1400" kern="1200"/>
        </a:p>
      </dsp:txBody>
      <dsp:txXfrm>
        <a:off x="2786082" y="3709945"/>
        <a:ext cx="4081541" cy="1926566"/>
      </dsp:txXfrm>
    </dsp:sp>
    <dsp:sp modelId="{FDD0B397-DAF4-4FFE-AFEC-64A4C1F6A5B8}">
      <dsp:nvSpPr>
        <dsp:cNvPr id="0" name=""/>
        <dsp:cNvSpPr/>
      </dsp:nvSpPr>
      <dsp:spPr>
        <a:xfrm>
          <a:off x="357208" y="4311953"/>
          <a:ext cx="2367054" cy="600662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400" b="1" kern="1200" smtClean="0">
              <a:solidFill>
                <a:srgbClr val="C00000"/>
              </a:solidFill>
            </a:rPr>
            <a:t>A partir de Collections, arrays e outros tipos</a:t>
          </a:r>
          <a:endParaRPr lang="pt-PT" sz="1400" b="1" kern="1200">
            <a:solidFill>
              <a:srgbClr val="C00000"/>
            </a:solidFill>
          </a:endParaRPr>
        </a:p>
      </dsp:txBody>
      <dsp:txXfrm>
        <a:off x="357208" y="4311953"/>
        <a:ext cx="2367054" cy="6006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E824B1-1194-42A2-BAE8-7014872A400F}">
      <dsp:nvSpPr>
        <dsp:cNvPr id="0" name=""/>
        <dsp:cNvSpPr/>
      </dsp:nvSpPr>
      <dsp:spPr>
        <a:xfrm rot="10800000">
          <a:off x="1812401" y="53059"/>
          <a:ext cx="5162333" cy="785474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73" tIns="45720" rIns="85344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smtClean="0">
              <a:solidFill>
                <a:schemeClr val="tx1"/>
              </a:solidFill>
            </a:rPr>
            <a:t>	</a:t>
          </a:r>
          <a:r>
            <a:rPr lang="pt-PT" sz="1400" b="1" kern="1200" smtClean="0">
              <a:solidFill>
                <a:srgbClr val="C00000"/>
              </a:solidFill>
            </a:rPr>
            <a:t>filter(IntPredicate);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smtClean="0">
              <a:solidFill>
                <a:schemeClr val="tx1"/>
              </a:solidFill>
            </a:rPr>
            <a:t>	Devolve uma IntStream com os elementos que satisfazem o predicado; </a:t>
          </a:r>
          <a:endParaRPr lang="pt-PT" sz="1400" b="1" kern="1200">
            <a:solidFill>
              <a:srgbClr val="C00000"/>
            </a:solidFill>
          </a:endParaRPr>
        </a:p>
      </dsp:txBody>
      <dsp:txXfrm rot="10800000">
        <a:off x="1812401" y="53059"/>
        <a:ext cx="5162333" cy="785474"/>
      </dsp:txXfrm>
    </dsp:sp>
    <dsp:sp modelId="{302569AA-67D5-4BB5-ABB3-5C7BDC3ACBF2}">
      <dsp:nvSpPr>
        <dsp:cNvPr id="0" name=""/>
        <dsp:cNvSpPr/>
      </dsp:nvSpPr>
      <dsp:spPr>
        <a:xfrm>
          <a:off x="71435" y="142880"/>
          <a:ext cx="2048456" cy="88972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A1B41-AAED-4DB6-9B97-8C77CD61B799}">
      <dsp:nvSpPr>
        <dsp:cNvPr id="0" name=""/>
        <dsp:cNvSpPr/>
      </dsp:nvSpPr>
      <dsp:spPr>
        <a:xfrm rot="10800000">
          <a:off x="1530123" y="1271854"/>
          <a:ext cx="5495459" cy="1221558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73" tIns="53340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400" b="1" kern="1200" smtClean="0">
              <a:solidFill>
                <a:srgbClr val="C00000"/>
              </a:solidFill>
            </a:rPr>
            <a:t>map(IntUnaryOperator);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200" kern="1200" smtClean="0">
              <a:solidFill>
                <a:schemeClr val="tx1"/>
              </a:solidFill>
            </a:rPr>
            <a:t>Devolve uma IntStream que é o resultado de aplicar a transformação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200" kern="1200" smtClean="0">
              <a:solidFill>
                <a:schemeClr val="tx1"/>
              </a:solidFill>
            </a:rPr>
            <a:t>definida aos elementos da stream.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pt-PT" sz="1200" kern="120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200" b="1" kern="1200" smtClean="0">
              <a:solidFill>
                <a:srgbClr val="C00000"/>
              </a:solidFill>
            </a:rPr>
            <a:t>mapToDouble(IntToDoubleFunction);</a:t>
          </a:r>
          <a:r>
            <a:rPr lang="pt-PT" sz="1200" kern="1200" smtClean="0">
              <a:solidFill>
                <a:schemeClr val="tx1"/>
              </a:solidFill>
            </a:rPr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200" b="1" kern="1200" smtClean="0">
              <a:solidFill>
                <a:srgbClr val="C00000"/>
              </a:solidFill>
            </a:rPr>
            <a:t>mapToObj(IntFunction&lt;U&gt;)</a:t>
          </a:r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 smtClean="0">
            <a:solidFill>
              <a:schemeClr val="tx1"/>
            </a:solidFill>
          </a:endParaRPr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>
            <a:solidFill>
              <a:schemeClr val="tx1"/>
            </a:solidFill>
          </a:endParaRPr>
        </a:p>
      </dsp:txBody>
      <dsp:txXfrm rot="10800000">
        <a:off x="1530123" y="1271854"/>
        <a:ext cx="5495459" cy="1221558"/>
      </dsp:txXfrm>
    </dsp:sp>
    <dsp:sp modelId="{B87E2AC1-D8A9-4100-A1BA-7AC47B270139}">
      <dsp:nvSpPr>
        <dsp:cNvPr id="0" name=""/>
        <dsp:cNvSpPr/>
      </dsp:nvSpPr>
      <dsp:spPr>
        <a:xfrm>
          <a:off x="206929" y="1373653"/>
          <a:ext cx="2154951" cy="101796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E11AB-6940-41F0-BE4B-6F70396DAD0D}">
      <dsp:nvSpPr>
        <dsp:cNvPr id="0" name=""/>
        <dsp:cNvSpPr/>
      </dsp:nvSpPr>
      <dsp:spPr>
        <a:xfrm rot="10800000">
          <a:off x="1431133" y="2786083"/>
          <a:ext cx="5558491" cy="1221558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73" tIns="53340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smtClean="0">
              <a:solidFill>
                <a:srgbClr val="C00000"/>
              </a:solidFill>
            </a:rPr>
            <a:t>collect(Collector&lt;T,A,R&gt;);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200" b="0" kern="1200" smtClean="0">
              <a:solidFill>
                <a:schemeClr val="tx1"/>
              </a:solidFill>
            </a:rPr>
            <a:t>Aplica uma </a:t>
          </a:r>
          <a:r>
            <a:rPr lang="pt-PT" sz="1200" b="1" kern="1200" smtClean="0">
              <a:solidFill>
                <a:srgbClr val="002060"/>
              </a:solidFill>
            </a:rPr>
            <a:t>redução/acumulação</a:t>
          </a:r>
          <a:r>
            <a:rPr lang="pt-PT" sz="1200" b="0" kern="1200" smtClean="0">
              <a:solidFill>
                <a:schemeClr val="tx1"/>
              </a:solidFill>
            </a:rPr>
            <a:t> mutável aos elementos da </a:t>
          </a:r>
          <a:r>
            <a:rPr lang="pt-PT" sz="1200" b="0" i="1" kern="1200" smtClean="0">
              <a:solidFill>
                <a:schemeClr val="tx1"/>
              </a:solidFill>
            </a:rPr>
            <a:t>stream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200" b="0" kern="1200" smtClean="0">
              <a:solidFill>
                <a:schemeClr val="tx1"/>
              </a:solidFill>
            </a:rPr>
            <a:t>usando o </a:t>
          </a:r>
          <a:r>
            <a:rPr lang="pt-PT" sz="1200" b="1" kern="1200" smtClean="0">
              <a:solidFill>
                <a:schemeClr val="tx1"/>
              </a:solidFill>
            </a:rPr>
            <a:t>Collector</a:t>
          </a:r>
          <a:r>
            <a:rPr lang="pt-PT" sz="1200" b="0" kern="1200" smtClean="0">
              <a:solidFill>
                <a:schemeClr val="tx1"/>
              </a:solidFill>
            </a:rPr>
            <a:t> especificado.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PT" sz="1200" b="0" kern="1200" smtClean="0">
              <a:solidFill>
                <a:schemeClr val="tx1"/>
              </a:solidFill>
            </a:rPr>
            <a:t>A classe </a:t>
          </a:r>
          <a:r>
            <a:rPr lang="pt-PT" sz="1200" b="1" kern="1200" smtClean="0">
              <a:solidFill>
                <a:srgbClr val="002060"/>
              </a:solidFill>
            </a:rPr>
            <a:t>Collectors</a:t>
          </a:r>
          <a:r>
            <a:rPr lang="pt-PT" sz="1200" b="0" kern="1200" smtClean="0">
              <a:solidFill>
                <a:schemeClr val="tx1"/>
              </a:solidFill>
            </a:rPr>
            <a:t> fornece vários collectors úteis.</a:t>
          </a:r>
          <a:endParaRPr lang="pt-PT" sz="1200" b="0" kern="1200">
            <a:solidFill>
              <a:schemeClr val="tx1"/>
            </a:solidFill>
          </a:endParaRPr>
        </a:p>
      </dsp:txBody>
      <dsp:txXfrm rot="10800000">
        <a:off x="1431133" y="2786083"/>
        <a:ext cx="5558491" cy="1221558"/>
      </dsp:txXfrm>
    </dsp:sp>
    <dsp:sp modelId="{98B2C613-25A6-470D-BA47-2445FB067AA5}">
      <dsp:nvSpPr>
        <dsp:cNvPr id="0" name=""/>
        <dsp:cNvSpPr/>
      </dsp:nvSpPr>
      <dsp:spPr>
        <a:xfrm>
          <a:off x="211931" y="2993296"/>
          <a:ext cx="1576397" cy="65004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165F-BD4A-46A4-BE77-C9D793507BEA}" type="datetimeFigureOut">
              <a:rPr lang="pt-PT" smtClean="0"/>
              <a:pPr/>
              <a:t>20/11/2018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4282-04D2-4CE7-86EF-E69BFCD735C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42910" y="1142984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smtClean="0">
                <a:solidFill>
                  <a:srgbClr val="C00000"/>
                </a:solidFill>
                <a:latin typeface="Arial Rounded MT Bold" pitchFamily="34" charset="0"/>
              </a:rPr>
              <a:t>PROGRAMAÇÃO FUNCIONAL COM JAVA</a:t>
            </a:r>
          </a:p>
          <a:p>
            <a:pPr algn="ctr"/>
            <a:endParaRPr lang="pt-PT" sz="800" smtClean="0">
              <a:latin typeface="Arial Rounded MT Bold" pitchFamily="34" charset="0"/>
            </a:endParaRPr>
          </a:p>
          <a:p>
            <a:pPr algn="ctr"/>
            <a:r>
              <a:rPr lang="pt-PT" sz="2400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LAMBDAS e STREAMS </a:t>
            </a:r>
            <a:endParaRPr lang="pt-PT" sz="2400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28794" y="6000768"/>
            <a:ext cx="4929222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PARTE II – Streams</a:t>
            </a:r>
            <a:endParaRPr lang="pt-PT" b="1">
              <a:solidFill>
                <a:srgbClr val="C00000"/>
              </a:solidFill>
              <a:latin typeface="Arial Rounded MT Bold" pitchFamily="34" charset="0"/>
            </a:endParaRPr>
          </a:p>
        </p:txBody>
      </p:sp>
      <p:pic>
        <p:nvPicPr>
          <p:cNvPr id="13" name="Imagem 12" descr="DUDE_STREAM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92" y="2928934"/>
            <a:ext cx="1856052" cy="1428760"/>
          </a:xfrm>
          <a:prstGeom prst="rect">
            <a:avLst/>
          </a:prstGeom>
        </p:spPr>
      </p:pic>
      <p:pic>
        <p:nvPicPr>
          <p:cNvPr id="17" name="Imagem 16" descr="toptal-blog-image-1439305042670-c31198c149c1eb8c8d49d32bc8bc9a9e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3108" y="2285992"/>
            <a:ext cx="4572032" cy="32468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00496" y="3571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Especializações de  Optional&lt;T&gt; 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1071546"/>
            <a:ext cx="857256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>
                <a:sym typeface="Wingdings"/>
              </a:rPr>
              <a:t>   Existem especializações (não são subclasses) de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Optional&lt;T&gt;</a:t>
            </a:r>
            <a:r>
              <a:rPr lang="pt-PT" sz="1600" smtClean="0">
                <a:sym typeface="Wingdings"/>
              </a:rPr>
              <a:t> apropriadas para  lidar com valores de </a:t>
            </a:r>
            <a:r>
              <a:rPr lang="pt-PT" sz="1600" b="1" smtClean="0">
                <a:sym typeface="Wingdings"/>
              </a:rPr>
              <a:t>tipos primitivos</a:t>
            </a:r>
            <a:r>
              <a:rPr lang="pt-PT" sz="1600" smtClean="0">
                <a:sym typeface="Wingdings"/>
              </a:rPr>
              <a:t>, designadamente: </a:t>
            </a:r>
          </a:p>
          <a:p>
            <a:pPr marL="3587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pt-PT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 </a:t>
            </a:r>
            <a:r>
              <a:rPr lang="pt-PT" sz="1400" b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sym typeface="Wingdings"/>
              </a:rPr>
              <a:t>OptionalInt</a:t>
            </a:r>
          </a:p>
          <a:p>
            <a:pPr marL="3587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pt-PT" sz="14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   </a:t>
            </a:r>
            <a:r>
              <a:rPr lang="pt-PT" sz="1400" b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sym typeface="Wingdings"/>
              </a:rPr>
              <a:t>OptionalDouble</a:t>
            </a:r>
          </a:p>
          <a:p>
            <a:pPr marL="35877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pt-PT" sz="14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   </a:t>
            </a:r>
            <a:r>
              <a:rPr lang="pt-PT" sz="1400" b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sym typeface="Wingdings"/>
              </a:rPr>
              <a:t>OptionalLong</a:t>
            </a:r>
            <a:endParaRPr lang="pt-PT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3429000"/>
            <a:ext cx="857256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>
                <a:sym typeface="Wingdings"/>
              </a:rPr>
              <a:t>  Numa primeira análise parece que existe alguma redundância na coexistência de </a:t>
            </a:r>
            <a:r>
              <a:rPr lang="pt-PT" sz="1600" b="1" smtClean="0">
                <a:sym typeface="Wingdings"/>
              </a:rPr>
              <a:t>Optional&lt;T&gt;</a:t>
            </a:r>
            <a:r>
              <a:rPr lang="pt-PT" sz="1600" smtClean="0">
                <a:sym typeface="Wingdings"/>
              </a:rPr>
              <a:t> e das especializações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OptionalInt, OptionalDouble </a:t>
            </a:r>
            <a:r>
              <a:rPr lang="pt-PT" sz="1600" smtClean="0">
                <a:sym typeface="Wingdings"/>
              </a:rPr>
              <a:t> e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OptionalLong</a:t>
            </a:r>
            <a:r>
              <a:rPr lang="pt-PT" sz="1600" smtClean="0">
                <a:sym typeface="Wingdings"/>
              </a:rPr>
              <a:t>, por exemplo, dado que este último poderia ser representado por </a:t>
            </a:r>
            <a:r>
              <a:rPr lang="pt-PT" sz="1600" b="1" smtClean="0">
                <a:sym typeface="Wingdings"/>
              </a:rPr>
              <a:t>Optional&lt;Integer&gt;</a:t>
            </a:r>
            <a:r>
              <a:rPr lang="pt-PT" sz="1600" smtClean="0">
                <a:sym typeface="Wingdings"/>
              </a:rPr>
              <a:t> mais o mecanismo de </a:t>
            </a:r>
            <a:r>
              <a:rPr lang="pt-PT" sz="1600" b="1" i="1" smtClean="0">
                <a:sym typeface="Wingdings"/>
              </a:rPr>
              <a:t>boxing e unboxing </a:t>
            </a:r>
            <a:r>
              <a:rPr lang="pt-PT" sz="1600" smtClean="0">
                <a:sym typeface="Wingdings"/>
              </a:rPr>
              <a:t>automático. Igualmente para </a:t>
            </a:r>
            <a:r>
              <a:rPr lang="pt-PT" sz="1600" b="1" smtClean="0">
                <a:sym typeface="Wingdings"/>
              </a:rPr>
              <a:t>Stream&lt;Integer&gt;</a:t>
            </a:r>
            <a:r>
              <a:rPr lang="pt-PT" sz="1600" smtClean="0">
                <a:sym typeface="Wingdings"/>
              </a:rPr>
              <a:t> e </a:t>
            </a:r>
            <a:r>
              <a:rPr lang="pt-PT" sz="1600" b="1" smtClean="0">
                <a:sym typeface="Wingdings"/>
              </a:rPr>
              <a:t>IntStream;</a:t>
            </a:r>
          </a:p>
          <a:p>
            <a:pPr algn="just"/>
            <a:endParaRPr lang="pt-PT" sz="1000" b="1" smtClean="0">
              <a:sym typeface="Wingdings"/>
            </a:endParaRPr>
          </a:p>
          <a:p>
            <a:pPr algn="just">
              <a:spcAft>
                <a:spcPts val="600"/>
              </a:spcAft>
            </a:pPr>
            <a:r>
              <a:rPr lang="pt-PT" sz="1600" smtClean="0">
                <a:solidFill>
                  <a:srgbClr val="00B050"/>
                </a:solidFill>
                <a:sym typeface="Wingdings"/>
              </a:rPr>
              <a:t>  </a:t>
            </a:r>
            <a:r>
              <a:rPr lang="pt-PT" sz="1600" smtClean="0">
                <a:sym typeface="Wingdings"/>
              </a:rPr>
              <a:t>Mas as razões têm a ver com:</a:t>
            </a:r>
          </a:p>
          <a:p>
            <a:pPr marL="538163" indent="-538163" algn="just"/>
            <a:r>
              <a:rPr lang="pt-PT" sz="1600" smtClean="0">
                <a:sym typeface="Wingdings"/>
              </a:rPr>
              <a:t>        </a:t>
            </a:r>
            <a:r>
              <a:rPr lang="pt-PT" sz="1600" smtClean="0">
                <a:latin typeface="Source Sans Pro Semibold"/>
                <a:sym typeface="Wingdings"/>
              </a:rPr>
              <a:t>▶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Wingdings"/>
              </a:rPr>
              <a:t>C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onsistência:</a:t>
            </a:r>
            <a:r>
              <a:rPr lang="pt-PT" sz="1600" smtClean="0">
                <a:sym typeface="Wingdings"/>
              </a:rPr>
              <a:t> métodos de  </a:t>
            </a:r>
            <a:r>
              <a:rPr lang="pt-PT" sz="1600" b="1" smtClean="0">
                <a:sym typeface="Wingdings"/>
              </a:rPr>
              <a:t>Stream&lt;T&gt;</a:t>
            </a:r>
            <a:r>
              <a:rPr lang="pt-PT" sz="1600" smtClean="0">
                <a:sym typeface="Wingdings"/>
              </a:rPr>
              <a:t> devolvem </a:t>
            </a:r>
            <a:r>
              <a:rPr lang="pt-PT" sz="1600" b="1" smtClean="0">
                <a:sym typeface="Wingdings"/>
              </a:rPr>
              <a:t>Optional&lt;T&gt;</a:t>
            </a:r>
            <a:r>
              <a:rPr lang="pt-PT" sz="1600" smtClean="0">
                <a:sym typeface="Wingdings"/>
              </a:rPr>
              <a:t>, métodos de </a:t>
            </a:r>
            <a:r>
              <a:rPr lang="pt-PT" sz="1600" b="1" smtClean="0">
                <a:sym typeface="Wingdings"/>
              </a:rPr>
              <a:t>IntStream</a:t>
            </a:r>
            <a:r>
              <a:rPr lang="pt-PT" sz="1600" smtClean="0">
                <a:sym typeface="Wingdings"/>
              </a:rPr>
              <a:t> devolvem </a:t>
            </a:r>
            <a:r>
              <a:rPr lang="pt-PT" sz="1600" b="1" smtClean="0">
                <a:sym typeface="Wingdings"/>
              </a:rPr>
              <a:t>OptionalInt</a:t>
            </a:r>
            <a:r>
              <a:rPr lang="pt-PT" sz="1600" smtClean="0">
                <a:sym typeface="Wingdings"/>
              </a:rPr>
              <a:t>, etc.; Tenta-se que os mundos não se confundam. Somar uma </a:t>
            </a:r>
            <a:r>
              <a:rPr lang="pt-PT" sz="1600" b="1" smtClean="0">
                <a:sym typeface="Wingdings"/>
              </a:rPr>
              <a:t>IntStream</a:t>
            </a:r>
            <a:r>
              <a:rPr lang="pt-PT" sz="1600" smtClean="0">
                <a:sym typeface="Wingdings"/>
              </a:rPr>
              <a:t> é aplicar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sum()</a:t>
            </a:r>
            <a:r>
              <a:rPr lang="pt-PT" sz="1600" smtClean="0">
                <a:sym typeface="Wingdings"/>
              </a:rPr>
              <a:t> mas somar uma </a:t>
            </a:r>
            <a:r>
              <a:rPr lang="pt-PT" sz="1600" b="1" smtClean="0">
                <a:sym typeface="Wingdings"/>
              </a:rPr>
              <a:t>Stream&lt;Integer&gt;</a:t>
            </a:r>
            <a:r>
              <a:rPr lang="pt-PT" sz="1600" smtClean="0">
                <a:sym typeface="Wingdings"/>
              </a:rPr>
              <a:t> tem que ser programado; </a:t>
            </a:r>
            <a:r>
              <a:rPr lang="pt-PT" sz="1600" b="1" smtClean="0">
                <a:solidFill>
                  <a:srgbClr val="3FBB89"/>
                </a:solidFill>
                <a:sym typeface="Wingdings"/>
              </a:rPr>
              <a:t>Objectos não se confundem com valores</a:t>
            </a:r>
            <a:r>
              <a:rPr lang="pt-PT" sz="1600" smtClean="0">
                <a:sym typeface="Wingdings"/>
              </a:rPr>
              <a:t>.  </a:t>
            </a:r>
          </a:p>
          <a:p>
            <a:pPr marL="538163" indent="-538163" algn="just"/>
            <a:r>
              <a:rPr lang="pt-PT" sz="1600" smtClean="0">
                <a:latin typeface="Source Sans Pro Semibold"/>
                <a:sym typeface="Wingdings"/>
              </a:rPr>
              <a:t>         ▶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Eficiência:</a:t>
            </a:r>
            <a:r>
              <a:rPr lang="pt-PT" sz="1600" smtClean="0">
                <a:sym typeface="Wingdings"/>
              </a:rPr>
              <a:t> evitar os custos desnecessários de </a:t>
            </a:r>
            <a:r>
              <a:rPr lang="pt-PT" sz="1600" i="1" smtClean="0">
                <a:sym typeface="Wingdings"/>
              </a:rPr>
              <a:t>boxing</a:t>
            </a:r>
            <a:r>
              <a:rPr lang="pt-PT" sz="1600" smtClean="0">
                <a:sym typeface="Wingdings"/>
              </a:rPr>
              <a:t> e </a:t>
            </a:r>
            <a:r>
              <a:rPr lang="pt-PT" sz="1600" i="1" smtClean="0">
                <a:sym typeface="Wingdings"/>
              </a:rPr>
              <a:t>unboxing</a:t>
            </a:r>
            <a:r>
              <a:rPr lang="pt-PT" sz="1600" smtClean="0">
                <a:sym typeface="Wingdings"/>
              </a:rPr>
              <a:t> e do “lixo” deixado pelas “caixas”;  </a:t>
            </a:r>
            <a:endParaRPr lang="pt-PT" sz="1600"/>
          </a:p>
        </p:txBody>
      </p:sp>
      <p:sp>
        <p:nvSpPr>
          <p:cNvPr id="13" name="CaixaDeTexto 12"/>
          <p:cNvSpPr txBox="1"/>
          <p:nvPr/>
        </p:nvSpPr>
        <p:spPr>
          <a:xfrm>
            <a:off x="357158" y="2643182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sz="1600" smtClean="0">
                <a:sym typeface="Wingdings"/>
              </a:rPr>
              <a:t>Estas especializações foram criadas para serem usadas com as </a:t>
            </a:r>
            <a:r>
              <a:rPr lang="pt-PT" sz="1600" i="1" smtClean="0">
                <a:sym typeface="Wingdings"/>
              </a:rPr>
              <a:t>streams </a:t>
            </a:r>
            <a:r>
              <a:rPr lang="pt-PT" sz="1600" smtClean="0">
                <a:sym typeface="Wingdings"/>
              </a:rPr>
              <a:t>especiais que contêm </a:t>
            </a:r>
            <a:r>
              <a:rPr lang="pt-PT" sz="1600" b="1" smtClean="0">
                <a:solidFill>
                  <a:srgbClr val="3FBB89"/>
                </a:solidFill>
                <a:sym typeface="Wingdings"/>
              </a:rPr>
              <a:t>valores de tipos primitivos</a:t>
            </a:r>
            <a:r>
              <a:rPr lang="pt-PT" sz="1600" smtClean="0">
                <a:sym typeface="Wingdings"/>
              </a:rPr>
              <a:t>, cf.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IntStream</a:t>
            </a:r>
            <a:r>
              <a:rPr lang="pt-PT" sz="1600" smtClean="0">
                <a:sym typeface="Wingdings"/>
              </a:rPr>
              <a:t>,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DoubleStream</a:t>
            </a:r>
            <a:r>
              <a:rPr lang="pt-PT" sz="1600" smtClean="0">
                <a:sym typeface="Wingdings"/>
              </a:rPr>
              <a:t> e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LongStream</a:t>
            </a:r>
            <a:r>
              <a:rPr lang="pt-PT" sz="1600" smtClean="0">
                <a:sym typeface="Wingdings"/>
              </a:rPr>
              <a:t>;  </a:t>
            </a:r>
            <a:endParaRPr lang="pt-PT" sz="1600"/>
          </a:p>
        </p:txBody>
      </p:sp>
      <p:sp>
        <p:nvSpPr>
          <p:cNvPr id="17" name="CaixaDeTexto 16"/>
          <p:cNvSpPr txBox="1"/>
          <p:nvPr/>
        </p:nvSpPr>
        <p:spPr>
          <a:xfrm>
            <a:off x="3929058" y="1714488"/>
            <a:ext cx="485778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Optional&lt;T&gt; pode ser visto como uma stream que, no máximo tem 1 elemento !</a:t>
            </a:r>
            <a:endParaRPr lang="pt-PT" sz="1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0112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mtClean="0"/>
              <a:t> </a:t>
            </a:r>
            <a:r>
              <a:rPr lang="pt-PT" sz="1600" smtClean="0"/>
              <a:t>A biblioteca </a:t>
            </a:r>
            <a:r>
              <a:rPr lang="pt-PT" sz="1600" b="1" smtClean="0">
                <a:solidFill>
                  <a:srgbClr val="C00000"/>
                </a:solidFill>
              </a:rPr>
              <a:t>java.util.stream</a:t>
            </a:r>
            <a:r>
              <a:rPr lang="pt-PT" sz="1600" smtClean="0"/>
              <a:t> tem predefinidos os seguintes tipos de </a:t>
            </a:r>
            <a:r>
              <a:rPr lang="pt-PT" sz="1600" i="1" smtClean="0"/>
              <a:t>streams</a:t>
            </a:r>
            <a:r>
              <a:rPr lang="pt-PT" sz="1600" smtClean="0"/>
              <a:t> de valores (tipos primitivos), designadas </a:t>
            </a:r>
            <a:r>
              <a:rPr lang="pt-PT" sz="1600" b="1" i="1" smtClean="0">
                <a:solidFill>
                  <a:srgbClr val="002060"/>
                </a:solidFill>
              </a:rPr>
              <a:t>streams primitivas</a:t>
            </a:r>
            <a:r>
              <a:rPr lang="pt-PT" sz="1600" smtClean="0"/>
              <a:t>: </a:t>
            </a:r>
          </a:p>
          <a:p>
            <a:pPr algn="just"/>
            <a:r>
              <a:rPr lang="pt-PT" sz="1600" smtClean="0"/>
              <a:t>		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IntStream, DoubleStream e LongStream. </a:t>
            </a:r>
          </a:p>
          <a:p>
            <a:endParaRPr lang="pt-PT" sz="1000" smtClean="0"/>
          </a:p>
          <a:p>
            <a:pPr algn="just"/>
            <a:r>
              <a:rPr lang="pt-PT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mtClean="0"/>
              <a:t> </a:t>
            </a:r>
            <a:r>
              <a:rPr lang="pt-PT" sz="1600" smtClean="0"/>
              <a:t>São </a:t>
            </a:r>
            <a:r>
              <a:rPr lang="pt-PT" sz="1600" i="1" smtClean="0"/>
              <a:t>streams</a:t>
            </a:r>
            <a:r>
              <a:rPr lang="pt-PT" sz="1600" smtClean="0"/>
              <a:t> de elementos do tipo </a:t>
            </a:r>
            <a:r>
              <a:rPr lang="pt-PT" sz="1600" b="1" smtClean="0"/>
              <a:t>int</a:t>
            </a:r>
            <a:r>
              <a:rPr lang="pt-PT" sz="1600" smtClean="0"/>
              <a:t>, do tipo </a:t>
            </a:r>
            <a:r>
              <a:rPr lang="pt-PT" sz="1600" b="1" smtClean="0"/>
              <a:t>double</a:t>
            </a:r>
            <a:r>
              <a:rPr lang="pt-PT" sz="1600" smtClean="0"/>
              <a:t> e do tipo </a:t>
            </a:r>
            <a:r>
              <a:rPr lang="pt-PT" sz="1600" b="1" smtClean="0"/>
              <a:t>long</a:t>
            </a:r>
            <a:r>
              <a:rPr lang="pt-PT" sz="1600" smtClean="0"/>
              <a:t>, ou seja, sequências de valores que podem ser gerados por geradores apropriados (cf. geradores adequados existentes nas respectivas bibliotecas e implementações, ou obtidos através de fontes como um </a:t>
            </a:r>
            <a:r>
              <a:rPr lang="pt-PT" sz="1600" b="1" i="1" smtClean="0"/>
              <a:t>array, </a:t>
            </a:r>
            <a:r>
              <a:rPr lang="pt-PT" sz="1600" smtClean="0"/>
              <a:t>uma </a:t>
            </a:r>
            <a:r>
              <a:rPr lang="pt-PT" sz="1600" b="1" smtClean="0"/>
              <a:t>colecção, </a:t>
            </a:r>
            <a:r>
              <a:rPr lang="pt-PT" sz="1600" smtClean="0"/>
              <a:t>um</a:t>
            </a:r>
            <a:r>
              <a:rPr lang="pt-PT" sz="1600" b="1" smtClean="0"/>
              <a:t> ficheiro</a:t>
            </a:r>
            <a:r>
              <a:rPr lang="pt-PT" sz="1600" smtClean="0"/>
              <a:t>, etc.</a:t>
            </a:r>
          </a:p>
          <a:p>
            <a:endParaRPr lang="pt-PT" sz="1000" smtClean="0"/>
          </a:p>
          <a:p>
            <a:pPr algn="just"/>
            <a:r>
              <a:rPr lang="pt-PT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mtClean="0"/>
              <a:t> </a:t>
            </a:r>
            <a:r>
              <a:rPr lang="pt-PT" sz="1600" smtClean="0"/>
              <a:t>O estudo destas </a:t>
            </a:r>
            <a:r>
              <a:rPr lang="pt-PT" sz="1600" i="1" smtClean="0"/>
              <a:t>streams primitivas</a:t>
            </a:r>
            <a:r>
              <a:rPr lang="pt-PT" sz="1600" smtClean="0"/>
              <a:t>, mais simples e mais intuitivo, facilitar-nos-á imenso a compreensão das </a:t>
            </a:r>
            <a:r>
              <a:rPr lang="pt-PT" sz="1600" i="1" smtClean="0"/>
              <a:t>streams</a:t>
            </a:r>
            <a:r>
              <a:rPr lang="pt-PT" sz="1600" smtClean="0"/>
              <a:t> mais complexas, porque são parametrizadas, cf. as </a:t>
            </a:r>
            <a:r>
              <a:rPr lang="pt-PT" sz="1600" i="1" smtClean="0"/>
              <a:t>streams</a:t>
            </a:r>
            <a:r>
              <a:rPr lang="pt-PT" sz="1600" smtClean="0"/>
              <a:t> do tipo </a:t>
            </a:r>
            <a:r>
              <a:rPr lang="pt-PT" sz="1600" b="1" smtClean="0">
                <a:solidFill>
                  <a:srgbClr val="C00000"/>
                </a:solidFill>
              </a:rPr>
              <a:t>Stream&lt;T&gt;</a:t>
            </a:r>
            <a:r>
              <a:rPr lang="pt-PT" sz="1600" smtClean="0"/>
              <a:t>, criadas particularmente para trabalharem com fontes que são as várias "colecções" de JCF, </a:t>
            </a:r>
            <a:r>
              <a:rPr lang="pt-PT" sz="1600" b="1" smtClean="0">
                <a:solidFill>
                  <a:srgbClr val="0070C0"/>
                </a:solidFill>
              </a:rPr>
              <a:t>List&lt;E&gt;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0070C0"/>
                </a:solidFill>
              </a:rPr>
              <a:t>Set&lt;E&gt;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0070C0"/>
                </a:solidFill>
              </a:rPr>
              <a:t>Map&lt;K,V&gt;</a:t>
            </a:r>
            <a:r>
              <a:rPr lang="pt-PT" sz="1600" smtClean="0"/>
              <a:t>, bem como com </a:t>
            </a:r>
            <a:r>
              <a:rPr lang="pt-PT" sz="1600" b="1" i="1" smtClean="0">
                <a:solidFill>
                  <a:srgbClr val="C00000"/>
                </a:solidFill>
              </a:rPr>
              <a:t>arrays</a:t>
            </a:r>
            <a:r>
              <a:rPr lang="pt-PT" sz="1600" smtClean="0"/>
              <a:t> e outras fontes. </a:t>
            </a:r>
            <a:endParaRPr lang="pt-PT" sz="1600"/>
          </a:p>
        </p:txBody>
      </p:sp>
      <p:sp>
        <p:nvSpPr>
          <p:cNvPr id="10" name="CaixaDeTexto 9"/>
          <p:cNvSpPr txBox="1"/>
          <p:nvPr/>
        </p:nvSpPr>
        <p:spPr>
          <a:xfrm>
            <a:off x="4071934" y="35716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smtClean="0">
                <a:solidFill>
                  <a:schemeClr val="accent5">
                    <a:lumMod val="75000"/>
                  </a:schemeClr>
                </a:solidFill>
              </a:rPr>
              <a:t>Streams Numéricas ou Primitivas</a:t>
            </a:r>
            <a:endParaRPr lang="pt-PT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2" descr="C:\Users\asus\Desktop\FCA_JAVA8\PIPELIN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714884"/>
            <a:ext cx="6000793" cy="142876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143504" y="357166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357158" y="1142984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Na tabela sintetizam-se os principais </a:t>
            </a:r>
            <a:r>
              <a:rPr lang="pt-PT" sz="1600" b="1" smtClean="0"/>
              <a:t>métodos de classe</a:t>
            </a:r>
            <a:r>
              <a:rPr lang="pt-PT" sz="1600" smtClean="0"/>
              <a:t> (</a:t>
            </a:r>
            <a:r>
              <a:rPr lang="pt-PT" sz="1600" i="1" smtClean="0"/>
              <a:t>static</a:t>
            </a:r>
            <a:r>
              <a:rPr lang="pt-PT" sz="1600" smtClean="0"/>
              <a:t>) que nos permitem criar </a:t>
            </a:r>
            <a:r>
              <a:rPr lang="pt-PT" sz="1600" i="1" smtClean="0"/>
              <a:t>streams</a:t>
            </a:r>
            <a:r>
              <a:rPr lang="pt-PT" sz="1600" smtClean="0"/>
              <a:t> primitivas do tipo 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</a:rPr>
              <a:t>IntStream</a:t>
            </a:r>
            <a:r>
              <a:rPr lang="pt-PT" sz="1600" smtClean="0"/>
              <a:t> (a tabela seria similar para 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</a:rPr>
              <a:t>DoubleStream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</a:rPr>
              <a:t>LongStream</a:t>
            </a:r>
            <a:r>
              <a:rPr lang="pt-PT" sz="1600" smtClean="0"/>
              <a:t> com excepção dos tipos dos parâmetros). </a:t>
            </a:r>
            <a:endParaRPr lang="pt-PT" sz="160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500166" y="2214553"/>
          <a:ext cx="6357981" cy="269681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53144"/>
                <a:gridCol w="1815309"/>
                <a:gridCol w="2589528"/>
              </a:tblGrid>
              <a:tr h="106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Método</a:t>
                      </a:r>
                      <a:endParaRPr lang="pt-PT" sz="1200" b="1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Resultado</a:t>
                      </a:r>
                      <a:endParaRPr lang="pt-PT" sz="1200" b="1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Tipo de argumento(s)</a:t>
                      </a:r>
                      <a:endParaRPr lang="pt-PT" sz="1200" b="1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2060"/>
                          </a:solidFill>
                        </a:rPr>
                        <a:t>builder()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IntStream.Builder 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-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2060"/>
                          </a:solidFill>
                        </a:rPr>
                        <a:t>concat()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2 streams </a:t>
                      </a:r>
                      <a:r>
                        <a:rPr lang="pt-PT" sz="1200" smtClean="0"/>
                        <a:t>primitivas; lazy;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2060"/>
                          </a:solidFill>
                        </a:rPr>
                        <a:t>empty()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-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2060"/>
                          </a:solidFill>
                        </a:rPr>
                        <a:t>generate()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IntSupplier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2060"/>
                          </a:solidFill>
                        </a:rPr>
                        <a:t>iterate()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int, IntUnaryOpeartor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2060"/>
                          </a:solidFill>
                        </a:rPr>
                        <a:t>of(int)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 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2060"/>
                          </a:solidFill>
                        </a:rPr>
                        <a:t>of(int ... values)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 ... values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range(int, int)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int, int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rangeClosed(int, int)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int, </a:t>
                      </a:r>
                      <a:r>
                        <a:rPr lang="pt-PT" sz="1200" smtClean="0"/>
                        <a:t>int</a:t>
                      </a:r>
                    </a:p>
                  </a:txBody>
                  <a:tcPr marL="68580" marR="68580" marT="0" marB="0"/>
                </a:tc>
              </a:tr>
              <a:tr h="2183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Random r = new Random();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r.ints(10, 1, 50);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r.ints();</a:t>
                      </a:r>
                      <a:endParaRPr lang="pt-PT" sz="12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                                                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IntStream 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IntStream infinita        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smtClean="0"/>
                        <a:t>Int, int, int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500034" y="5286388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Alguns métodos de criação de </a:t>
            </a:r>
            <a:r>
              <a:rPr lang="pt-PT" sz="1600" b="1" smtClean="0">
                <a:solidFill>
                  <a:srgbClr val="0070C0"/>
                </a:solidFill>
              </a:rPr>
              <a:t>IntStream</a:t>
            </a:r>
            <a:r>
              <a:rPr lang="pt-PT" sz="1600" smtClean="0"/>
              <a:t> são obtidos a partir de outras classes, por exemplo, usando uma instância de </a:t>
            </a:r>
            <a:r>
              <a:rPr lang="pt-PT" sz="1600" b="1" smtClean="0">
                <a:solidFill>
                  <a:srgbClr val="0070C0"/>
                </a:solidFill>
              </a:rPr>
              <a:t>Random</a:t>
            </a:r>
            <a:r>
              <a:rPr lang="pt-PT" sz="1600" smtClean="0"/>
              <a:t>. O mesmo se passa com as outras </a:t>
            </a:r>
            <a:r>
              <a:rPr lang="pt-PT" sz="1600" b="1" i="1" smtClean="0"/>
              <a:t>streams</a:t>
            </a:r>
            <a:r>
              <a:rPr lang="pt-PT" sz="1600" b="1" smtClean="0"/>
              <a:t> primitivas</a:t>
            </a:r>
            <a:r>
              <a:rPr lang="pt-PT" sz="1600" smtClean="0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Picture 2" descr="C:\Users\asus\Desktop\FCA_JAVA8\PIPELIN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4643446"/>
            <a:ext cx="5572164" cy="1317632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357158" y="1214422"/>
            <a:ext cx="8572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       Random randIntGen = new Random();</a:t>
            </a:r>
          </a:p>
          <a:p>
            <a:r>
              <a:rPr lang="pt-PT" sz="1400" smtClean="0"/>
              <a:t>       IntStream temps = randIntGen.ints(5, 1, 100);</a:t>
            </a:r>
          </a:p>
          <a:p>
            <a:r>
              <a:rPr lang="pt-PT" sz="1400" smtClean="0"/>
              <a:t>       </a:t>
            </a:r>
            <a:r>
              <a:rPr lang="pt-PT" sz="1400" smtClean="0">
                <a:solidFill>
                  <a:srgbClr val="0070C0"/>
                </a:solidFill>
              </a:rPr>
              <a:t>IntStream nums = IntStream.rangeClosed(1, 9);</a:t>
            </a:r>
          </a:p>
          <a:p>
            <a:r>
              <a:rPr lang="pt-PT" sz="1400" smtClean="0"/>
              <a:t>       </a:t>
            </a:r>
            <a:r>
              <a:rPr lang="pt-PT" sz="1400" smtClean="0">
                <a:solidFill>
                  <a:srgbClr val="0070C0"/>
                </a:solidFill>
              </a:rPr>
              <a:t>IntStream notas = IntStream.of(5, 10, 20, 50, 100, 200, 500);</a:t>
            </a:r>
          </a:p>
          <a:p>
            <a:r>
              <a:rPr lang="pt-PT" sz="1400" smtClean="0"/>
              <a:t>       </a:t>
            </a:r>
            <a:r>
              <a:rPr lang="pt-PT" sz="1400" smtClean="0">
                <a:solidFill>
                  <a:schemeClr val="accent6">
                    <a:lumMod val="75000"/>
                  </a:schemeClr>
                </a:solidFill>
              </a:rPr>
              <a:t>DoubleStream ds = temps.asDoubleStream();                                  </a:t>
            </a:r>
          </a:p>
          <a:p>
            <a:r>
              <a:rPr lang="pt-PT" sz="1400" smtClean="0"/>
              <a:t>       </a:t>
            </a:r>
            <a:r>
              <a:rPr lang="pt-PT" sz="1400" smtClean="0">
                <a:solidFill>
                  <a:schemeClr val="accent6">
                    <a:lumMod val="75000"/>
                  </a:schemeClr>
                </a:solidFill>
              </a:rPr>
              <a:t>ds.forEach(out::println);</a:t>
            </a:r>
          </a:p>
          <a:p>
            <a:r>
              <a:rPr lang="pt-PT" sz="1400" smtClean="0"/>
              <a:t>       </a:t>
            </a:r>
            <a:r>
              <a:rPr lang="pt-PT" sz="1400" smtClean="0">
                <a:solidFill>
                  <a:srgbClr val="0070C0"/>
                </a:solidFill>
              </a:rPr>
              <a:t>IntStream valores = IntStream.concat(nums, notas);</a:t>
            </a:r>
          </a:p>
          <a:p>
            <a:r>
              <a:rPr lang="pt-PT" sz="1400" smtClean="0"/>
              <a:t>       </a:t>
            </a:r>
            <a:r>
              <a:rPr lang="pt-PT" sz="1400" smtClean="0">
                <a:solidFill>
                  <a:srgbClr val="0070C0"/>
                </a:solidFill>
              </a:rPr>
              <a:t>valores.forEachOrdered(out::println);</a:t>
            </a:r>
          </a:p>
          <a:p>
            <a:r>
              <a:rPr lang="pt-PT" sz="1400" smtClean="0"/>
              <a:t>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// utilização de builders</a:t>
            </a:r>
          </a:p>
          <a:p>
            <a:r>
              <a:rPr lang="pt-PT" sz="1400" smtClean="0"/>
              <a:t>       </a:t>
            </a:r>
            <a:r>
              <a:rPr lang="pt-PT" sz="1400" smtClean="0">
                <a:solidFill>
                  <a:schemeClr val="accent6">
                    <a:lumMod val="50000"/>
                  </a:schemeClr>
                </a:solidFill>
              </a:rPr>
              <a:t>IntStream.Builder intSb = IntStream.builder();</a:t>
            </a:r>
          </a:p>
          <a:p>
            <a:r>
              <a:rPr lang="pt-PT" sz="1400" smtClean="0">
                <a:solidFill>
                  <a:schemeClr val="accent6">
                    <a:lumMod val="50000"/>
                  </a:schemeClr>
                </a:solidFill>
              </a:rPr>
              <a:t>       intSb.add(100).add(10).add(1)</a:t>
            </a:r>
            <a:r>
              <a:rPr lang="pt-PT" sz="1400" b="1" smtClean="0">
                <a:solidFill>
                  <a:srgbClr val="C00000"/>
                </a:solidFill>
              </a:rPr>
              <a:t>.build()</a:t>
            </a:r>
            <a:r>
              <a:rPr lang="pt-PT" sz="1400" smtClean="0">
                <a:solidFill>
                  <a:schemeClr val="accent6">
                    <a:lumMod val="50000"/>
                  </a:schemeClr>
                </a:solidFill>
              </a:rPr>
              <a:t>.forEachOrdered(out::println);</a:t>
            </a:r>
          </a:p>
          <a:p>
            <a:r>
              <a:rPr lang="pt-PT" sz="1400" smtClean="0">
                <a:solidFill>
                  <a:schemeClr val="accent5">
                    <a:lumMod val="75000"/>
                  </a:schemeClr>
                </a:solidFill>
              </a:rPr>
              <a:t>       IntStream.Builder intSb1 = IntStream.builder();</a:t>
            </a:r>
          </a:p>
          <a:p>
            <a:r>
              <a:rPr lang="pt-PT" sz="1400" smtClean="0">
                <a:solidFill>
                  <a:schemeClr val="accent5">
                    <a:lumMod val="75000"/>
                  </a:schemeClr>
                </a:solidFill>
              </a:rPr>
              <a:t>       intSb1.accept(200); intSb1.accept(20);                                 		</a:t>
            </a:r>
            <a:r>
              <a:rPr lang="pt-PT" sz="1400" smtClean="0">
                <a:solidFill>
                  <a:schemeClr val="bg1">
                    <a:lumMod val="50000"/>
                  </a:schemeClr>
                </a:solidFill>
              </a:rPr>
              <a:t>// uma trabalheira imensa !!</a:t>
            </a:r>
          </a:p>
          <a:p>
            <a:r>
              <a:rPr lang="pt-PT" sz="140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pt-PT" sz="1400" b="1" smtClean="0">
                <a:solidFill>
                  <a:srgbClr val="C00000"/>
                </a:solidFill>
              </a:rPr>
              <a:t>intSb1.build()</a:t>
            </a:r>
            <a:r>
              <a:rPr lang="pt-PT" sz="1400" smtClean="0">
                <a:solidFill>
                  <a:schemeClr val="accent5">
                    <a:lumMod val="75000"/>
                  </a:schemeClr>
                </a:solidFill>
              </a:rPr>
              <a:t>.forEachOrdered(out::println);</a:t>
            </a:r>
            <a:endParaRPr lang="pt-PT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IntStream: Criação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cxnSp>
        <p:nvCxnSpPr>
          <p:cNvPr id="13" name="Conexão recta unidireccional 12"/>
          <p:cNvCxnSpPr/>
          <p:nvPr/>
        </p:nvCxnSpPr>
        <p:spPr>
          <a:xfrm>
            <a:off x="3643306" y="3929066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/>
          <p:nvPr/>
        </p:nvCxnSpPr>
        <p:spPr>
          <a:xfrm>
            <a:off x="5786446" y="3500438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71472" y="1071546"/>
            <a:ext cx="80896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ea typeface="Times New Roman" pitchFamily="18" charset="0"/>
                <a:cs typeface="Arial" pitchFamily="34" charset="0"/>
                <a:sym typeface="Wingdings"/>
              </a:rPr>
              <a:t>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Na </a:t>
            </a:r>
            <a:r>
              <a:rPr lang="pt-PT" sz="1600" smtClean="0">
                <a:ea typeface="Times New Roman" pitchFamily="18" charset="0"/>
                <a:cs typeface="Arial" pitchFamily="34" charset="0"/>
              </a:rPr>
              <a:t>t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abela apresentam-se as principais 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operações intermédias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ou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terminais </a:t>
            </a:r>
            <a:r>
              <a:rPr kumimoji="0" lang="pt-PT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que existem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smtClean="0"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redefinidas sobre instâncias de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itchFamily="18" charset="0"/>
                <a:cs typeface="Courier New" pitchFamily="49" charset="0"/>
              </a:rPr>
              <a:t>IntStream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(e também de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Courier New" pitchFamily="49" charset="0"/>
              </a:rPr>
              <a:t>DoubleStream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ou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Courier New" pitchFamily="49" charset="0"/>
              </a:rPr>
              <a:t>LongStream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ou seja, que podem ser-lhes aplicadas após a sua criação.</a:t>
            </a:r>
            <a:endParaRPr kumimoji="0" lang="pt-P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57224" y="2000240"/>
          <a:ext cx="7500990" cy="443103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87907"/>
                <a:gridCol w="1795231"/>
                <a:gridCol w="2550012"/>
                <a:gridCol w="1267840"/>
              </a:tblGrid>
              <a:tr h="179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Operação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Resultado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Tipo da Função argumento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Tipo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allMatch()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boolean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IntPredicate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anyMatch()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boolean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IntPredicate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asDoubleStream()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DoubleStream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asLongStream()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LongStream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average()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OptionalDouble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boxed()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Stream&lt;Integer&gt;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collect()</a:t>
                      </a:r>
                      <a:endParaRPr lang="pt-PT" sz="900" b="1">
                        <a:solidFill>
                          <a:schemeClr val="accent6">
                            <a:lumMod val="75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ver exemplos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ver exemplos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concat()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IntStream, 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count()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long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distinct()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filter()</a:t>
                      </a:r>
                      <a:endParaRPr lang="pt-PT" sz="900" b="1">
                        <a:solidFill>
                          <a:schemeClr val="accent6">
                            <a:lumMod val="75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IntPredicate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findAny()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OptionalInt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findfirst()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OptionalInt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forEach()</a:t>
                      </a:r>
                      <a:endParaRPr lang="pt-PT" sz="900" b="1">
                        <a:solidFill>
                          <a:schemeClr val="accent6">
                            <a:lumMod val="75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void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IntConsumer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forEachOrdered()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void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IntConsumer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limit(long)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map()</a:t>
                      </a:r>
                      <a:endParaRPr lang="pt-PT" sz="900" b="1">
                        <a:solidFill>
                          <a:schemeClr val="accent6">
                            <a:lumMod val="75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IntUnaryOperator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mapToDouble()</a:t>
                      </a:r>
                      <a:endParaRPr lang="pt-PT" sz="900" b="1">
                        <a:solidFill>
                          <a:schemeClr val="accent6">
                            <a:lumMod val="75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DoubleStream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IntToDoubleFunction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mapToLong()</a:t>
                      </a:r>
                      <a:endParaRPr lang="pt-PT" sz="900" b="1">
                        <a:solidFill>
                          <a:schemeClr val="accent6">
                            <a:lumMod val="75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LongStream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IntToLongOperator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mapToObj()</a:t>
                      </a:r>
                      <a:endParaRPr lang="pt-PT" sz="900" b="1">
                        <a:solidFill>
                          <a:schemeClr val="accent6">
                            <a:lumMod val="75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Stream&lt;U&gt;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IntFunction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max()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OptionalInt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min()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OptionalInt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noneMatch()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boolean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IntPredicate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parallel()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 par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peek()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IntConsumer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reduce()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OptionalInt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IntBinaryOperation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reduce(int, F)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F = IntBinaryOperation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skip(long)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sorted()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IntStream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/>
                        <a:t>intermédia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sum()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0070C0"/>
                          </a:solidFill>
                        </a:rPr>
                        <a:t>toArray()</a:t>
                      </a:r>
                      <a:endParaRPr lang="pt-PT" sz="9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900"/>
                        <a:t>int[]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900"/>
                        <a:t>-</a:t>
                      </a:r>
                      <a:endParaRPr lang="pt-PT" sz="9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9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9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29652" y="2143116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sym typeface="Wingdings"/>
              </a:rPr>
              <a:t> </a:t>
            </a:r>
          </a:p>
          <a:p>
            <a:r>
              <a:rPr lang="pt-PT" sz="1400" smtClean="0">
                <a:sym typeface="Wingdings"/>
              </a:rPr>
              <a:t>14</a:t>
            </a:r>
            <a:endParaRPr lang="pt-PT" sz="1400"/>
          </a:p>
        </p:txBody>
      </p:sp>
      <p:sp>
        <p:nvSpPr>
          <p:cNvPr id="13" name="CaixaDeTexto 12"/>
          <p:cNvSpPr txBox="1"/>
          <p:nvPr/>
        </p:nvSpPr>
        <p:spPr>
          <a:xfrm>
            <a:off x="8429652" y="2714620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solidFill>
                  <a:srgbClr val="C00000"/>
                </a:solidFill>
                <a:sym typeface="Wingdings"/>
              </a:rPr>
              <a:t></a:t>
            </a:r>
            <a:r>
              <a:rPr lang="pt-PT" sz="1400" smtClean="0">
                <a:sym typeface="Wingdings"/>
              </a:rPr>
              <a:t> </a:t>
            </a:r>
          </a:p>
          <a:p>
            <a:r>
              <a:rPr lang="pt-PT" sz="1400" smtClean="0">
                <a:sym typeface="Wingdings"/>
              </a:rPr>
              <a:t>17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ARQUITECTURA_STREAM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2000240"/>
            <a:ext cx="6858016" cy="1909567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357158" y="1071546"/>
            <a:ext cx="835824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Teremos portanto uma arquitectura genérica de </a:t>
            </a:r>
            <a:r>
              <a:rPr lang="pt-PT" sz="1600" b="1" smtClean="0"/>
              <a:t>agregação/composição de operações</a:t>
            </a:r>
            <a:r>
              <a:rPr lang="pt-PT" sz="1600" smtClean="0"/>
              <a:t> ou </a:t>
            </a:r>
            <a:r>
              <a:rPr lang="pt-PT" sz="1600" b="1" i="1" smtClean="0">
                <a:solidFill>
                  <a:srgbClr val="C00000"/>
                </a:solidFill>
              </a:rPr>
              <a:t>pipeline</a:t>
            </a:r>
            <a:r>
              <a:rPr lang="pt-PT" sz="1600" smtClean="0"/>
              <a:t>, tal como a que se apresenta na figura seguinte.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28596" y="4214818"/>
            <a:ext cx="80010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/>
              <a:t>Vamos então programar </a:t>
            </a:r>
            <a:r>
              <a:rPr lang="pt-PT" sz="1600" b="1" i="1" smtClean="0">
                <a:solidFill>
                  <a:srgbClr val="C00000"/>
                </a:solidFill>
              </a:rPr>
              <a:t>pipelines de streams</a:t>
            </a:r>
            <a:r>
              <a:rPr lang="pt-PT" sz="1600" b="1" smtClean="0"/>
              <a:t>, sendo que cada </a:t>
            </a:r>
            <a:r>
              <a:rPr lang="pt-PT" sz="1600" b="1" i="1" smtClean="0"/>
              <a:t>pipeline</a:t>
            </a:r>
            <a:r>
              <a:rPr lang="pt-PT" sz="1600" b="1" smtClean="0"/>
              <a:t> corresponde a um único processamento usando fundamentalmente </a:t>
            </a:r>
            <a:r>
              <a:rPr lang="pt-PT" sz="1600" b="1" smtClean="0">
                <a:solidFill>
                  <a:srgbClr val="C00000"/>
                </a:solidFill>
              </a:rPr>
              <a:t>IntStream</a:t>
            </a:r>
            <a:r>
              <a:rPr lang="pt-PT" sz="1600" b="1" smtClean="0"/>
              <a:t>, e, por razões de simplificação,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considerando alguns padrões mais comuns de pipeline e blocos fundamentais.</a:t>
            </a:r>
            <a:endParaRPr lang="pt-PT" sz="1600" b="1" smtClean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3" name="Imagem 12" descr="PIPELINE_TIPIC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7224" y="5214950"/>
            <a:ext cx="7126689" cy="1214446"/>
          </a:xfrm>
          <a:prstGeom prst="rect">
            <a:avLst/>
          </a:prstGeom>
        </p:spPr>
      </p:pic>
      <p:sp>
        <p:nvSpPr>
          <p:cNvPr id="14" name="Rectângulo 13"/>
          <p:cNvSpPr/>
          <p:nvPr/>
        </p:nvSpPr>
        <p:spPr>
          <a:xfrm>
            <a:off x="3571868" y="5143512"/>
            <a:ext cx="4643470" cy="128588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graphicFrame>
        <p:nvGraphicFramePr>
          <p:cNvPr id="17" name="Diagrama 16"/>
          <p:cNvGraphicFramePr/>
          <p:nvPr/>
        </p:nvGraphicFramePr>
        <p:xfrm>
          <a:off x="285720" y="1500174"/>
          <a:ext cx="77629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1071546"/>
            <a:ext cx="85011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// IntStreams puras</a:t>
            </a:r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B050"/>
                </a:solidFill>
              </a:rPr>
              <a:t>IntStream nums = IntStream.of(12, 33, 45, 21, 1, 88, 16, 33, 12, 99);</a:t>
            </a:r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70C0"/>
                </a:solidFill>
              </a:rPr>
              <a:t>nums.filter(n -&gt; n &gt; 50)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.forEach(System.out::println);</a:t>
            </a:r>
          </a:p>
          <a:p>
            <a:endParaRPr lang="pt-PT" sz="1400" smtClean="0"/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B050"/>
                </a:solidFill>
              </a:rPr>
              <a:t>Random geraInt = new Random();</a:t>
            </a:r>
          </a:p>
          <a:p>
            <a:r>
              <a:rPr lang="pt-PT" sz="1400" b="1" smtClean="0">
                <a:solidFill>
                  <a:srgbClr val="00B050"/>
                </a:solidFill>
              </a:rPr>
              <a:t>        IntStream nums1 = geraInt.ints(10, 1, 99);</a:t>
            </a:r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70C0"/>
                </a:solidFill>
              </a:rPr>
              <a:t>nums1.filter(n -&gt; n % 2 == 0)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.map( n -&gt; n * 10)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.forEach(System.out::println);</a:t>
            </a:r>
            <a:endParaRPr lang="pt-PT" sz="1400" smtClean="0"/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// OptionalInt opInt = nums1.findAny();          </a:t>
            </a:r>
            <a:r>
              <a:rPr lang="pt-PT" sz="1400" b="1" smtClean="0">
                <a:solidFill>
                  <a:srgbClr val="C00000"/>
                </a:solidFill>
              </a:rPr>
              <a:t>// ERRO, nums1 já foi operada</a:t>
            </a:r>
          </a:p>
          <a:p>
            <a:endParaRPr lang="pt-PT" sz="1400" smtClean="0"/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B050"/>
                </a:solidFill>
              </a:rPr>
              <a:t>int[] arrayInt = {12, 33, 76, 8, 23, 12, 77, 55};</a:t>
            </a:r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70C0"/>
                </a:solidFill>
              </a:rPr>
              <a:t>out.println(Arrays.stream(arrayInt)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                     .distinct()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                     .count());</a:t>
            </a:r>
          </a:p>
          <a:p>
            <a:r>
              <a:rPr lang="pt-PT" sz="1400" smtClean="0"/>
              <a:t>        </a:t>
            </a:r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B050"/>
                </a:solidFill>
              </a:rPr>
              <a:t>Stream&lt;Integer&gt; nums3 = Stream.of(12, 1, 24, 2, 35, 55, -7, -8);</a:t>
            </a:r>
          </a:p>
          <a:p>
            <a:r>
              <a:rPr lang="pt-PT" sz="1400" smtClean="0"/>
              <a:t>        </a:t>
            </a:r>
            <a:r>
              <a:rPr lang="pt-PT" sz="1400" b="1" smtClean="0">
                <a:solidFill>
                  <a:srgbClr val="0070C0"/>
                </a:solidFill>
              </a:rPr>
              <a:t>nums3.mapToDouble(n -&gt; (double) n/2)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.forEach(System.out::println);</a:t>
            </a:r>
          </a:p>
          <a:p>
            <a:r>
              <a:rPr lang="pt-PT" sz="1400" smtClean="0"/>
              <a:t>        </a:t>
            </a:r>
          </a:p>
          <a:p>
            <a:r>
              <a:rPr lang="pt-PT" sz="1400" smtClean="0"/>
              <a:t>        DoubleStream temps = DoubleStream.of(23.5, 22.6, 21.1, 19.2, 17.5, 22.3);</a:t>
            </a:r>
          </a:p>
          <a:p>
            <a:r>
              <a:rPr lang="pt-PT" sz="1400" smtClean="0"/>
              <a:t>        //out.println(temps.average());</a:t>
            </a:r>
          </a:p>
          <a:p>
            <a:endParaRPr lang="pt-PT" sz="1400" smtClean="0"/>
          </a:p>
        </p:txBody>
      </p:sp>
      <p:pic>
        <p:nvPicPr>
          <p:cNvPr id="13" name="Imagem 12" descr="Java 8  filter examp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1071546"/>
            <a:ext cx="2881332" cy="2161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IntStream: reduce()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142984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 </a:t>
            </a:r>
            <a:r>
              <a:rPr lang="pt-PT" sz="1400" b="1" smtClean="0">
                <a:solidFill>
                  <a:srgbClr val="0070C0"/>
                </a:solidFill>
              </a:rPr>
              <a:t>int min = DoubleStream.of(23.5, 22.6, 21.1, 19.2, 17.5, 22.3)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                         .mapToInt(d -&gt; (int) d)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                         .filter(i -&gt; i &gt; 20)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                                      .min()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		.getAsInt();</a:t>
            </a:r>
          </a:p>
          <a:p>
            <a:r>
              <a:rPr lang="pt-PT" sz="1400" smtClean="0"/>
              <a:t>out.println(min);</a:t>
            </a:r>
          </a:p>
          <a:p>
            <a:r>
              <a:rPr lang="pt-PT" sz="1400" smtClean="0"/>
              <a:t>        </a:t>
            </a:r>
          </a:p>
          <a:p>
            <a:r>
              <a:rPr lang="pt-PT" sz="1400" b="1" smtClean="0">
                <a:solidFill>
                  <a:srgbClr val="C00000"/>
                </a:solidFill>
                <a:sym typeface="Wingdings"/>
              </a:rPr>
              <a:t>   </a:t>
            </a:r>
            <a:r>
              <a:rPr lang="pt-PT" sz="1400" b="1" smtClean="0">
                <a:sym typeface="Wingdings"/>
              </a:rPr>
              <a:t>reduce(DoubleBynaryOperator acumulador)  ou reduce(elemIdentidade, DoubleBynaryOperator acum)</a:t>
            </a:r>
          </a:p>
          <a:p>
            <a:r>
              <a:rPr lang="pt-PT" sz="1400" smtClean="0">
                <a:sym typeface="Wingdings"/>
              </a:rPr>
              <a:t>      </a:t>
            </a:r>
            <a:r>
              <a:rPr lang="pt-PT" sz="1400" b="1" smtClean="0">
                <a:solidFill>
                  <a:srgbClr val="C00000"/>
                </a:solidFill>
                <a:sym typeface="Wingdings"/>
              </a:rPr>
              <a:t>DoubleBynaryOperator  somatorio = (i1, i2) -&gt; (i1 + i2);</a:t>
            </a:r>
            <a:r>
              <a:rPr lang="pt-PT" sz="1400" smtClean="0">
                <a:sym typeface="Wingdings"/>
              </a:rPr>
              <a:t>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 // deve ser associativo; operação terminal</a:t>
            </a:r>
          </a:p>
          <a:p>
            <a:endParaRPr lang="pt-PT" sz="1400" smtClean="0"/>
          </a:p>
          <a:p>
            <a:r>
              <a:rPr lang="pt-PT" sz="1400" smtClean="0"/>
              <a:t>DoubleStream temps1 = DoubleStream.of(23.5, 22.6, 21.1, 19.2, 17.5, 22.3);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double somaTemps = temps1.reduce(0.0, (t1,t2) -&gt;  t1 + t2);	                      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// reduce(id, somatorio);</a:t>
            </a:r>
          </a:p>
          <a:p>
            <a:r>
              <a:rPr lang="pt-PT" sz="1400" smtClean="0"/>
              <a:t>out.println(somaTemps);</a:t>
            </a:r>
          </a:p>
          <a:p>
            <a:r>
              <a:rPr lang="pt-PT" sz="1400" smtClean="0"/>
              <a:t>        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DoubleBinaryOperator mediatorio = (i1, i2) -&gt; (i1 + i2)/2; </a:t>
            </a:r>
            <a:r>
              <a:rPr lang="pt-PT" sz="1400" smtClean="0"/>
              <a:t>    </a:t>
            </a:r>
          </a:p>
          <a:p>
            <a:r>
              <a:rPr lang="pt-PT" sz="1400" smtClean="0"/>
              <a:t>DoubleStream temps2 = DoubleStream.of(23.5, 22.6, 21.1, 19.2, 17.5, 22.3);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OptionalDouble mediaTemps = temps2.reduce(mediatorio);</a:t>
            </a:r>
          </a:p>
          <a:p>
            <a:r>
              <a:rPr lang="pt-PT" sz="1400" smtClean="0"/>
              <a:t>out.println(mediaTemps.orElse(Double.MIN_VALUE));</a:t>
            </a:r>
            <a:endParaRPr lang="pt-PT" sz="1400"/>
          </a:p>
        </p:txBody>
      </p:sp>
      <p:pic>
        <p:nvPicPr>
          <p:cNvPr id="11" name="Imagem 10" descr="REDU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4929198"/>
            <a:ext cx="3634858" cy="164307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IntStream: flatMap()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596" y="2643182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IntStream.of(4,6,2)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.flatMap(i -&gt; IntStream.range(0,i))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.forEach(out.println);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0 1 2 3 0 1 2 3 4 5 0 1 </a:t>
            </a:r>
            <a:endParaRPr lang="pt-PT" sz="1400"/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214422"/>
            <a:ext cx="8572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en-US" smtClean="0"/>
              <a:t>  </a:t>
            </a:r>
            <a:r>
              <a:rPr lang="en-US" sz="1600" smtClean="0"/>
              <a:t>A operação </a:t>
            </a:r>
            <a:r>
              <a:rPr lang="en-US" sz="1600" b="1" smtClean="0">
                <a:solidFill>
                  <a:srgbClr val="0070C0"/>
                </a:solidFill>
              </a:rPr>
              <a:t>flatMap</a:t>
            </a:r>
            <a:r>
              <a:rPr lang="en-US" sz="1600" smtClean="0"/>
              <a:t> recebe por parâmetro uma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IntFunction</a:t>
            </a:r>
            <a:r>
              <a:rPr lang="en-US" sz="1600" smtClean="0"/>
              <a:t> que transforma cada valor inteiro da stream receptora numa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IntStream</a:t>
            </a:r>
            <a:r>
              <a:rPr lang="en-US" sz="1600" smtClean="0"/>
              <a:t> de alguma forma relacionada com esse valor. No final, a operação faz internamente o </a:t>
            </a:r>
            <a:r>
              <a:rPr lang="en-US" sz="1600" i="1" smtClean="0"/>
              <a:t>flattening</a:t>
            </a:r>
            <a:r>
              <a:rPr lang="en-US" sz="1600" smtClean="0"/>
              <a:t> ou </a:t>
            </a:r>
            <a:r>
              <a:rPr lang="en-US" sz="1600" i="1" smtClean="0"/>
              <a:t>merge</a:t>
            </a:r>
            <a:r>
              <a:rPr lang="en-US" sz="1600" smtClean="0"/>
              <a:t> de todas as streams numa só, que será o resultado.   </a:t>
            </a:r>
          </a:p>
          <a:p>
            <a:endParaRPr lang="en-US" sz="1400" smtClean="0"/>
          </a:p>
          <a:p>
            <a:r>
              <a:rPr lang="en-US" sz="1400" b="1" smtClean="0">
                <a:solidFill>
                  <a:srgbClr val="0070C0"/>
                </a:solidFill>
              </a:rPr>
              <a:t>     	IntStream  flatMap(IntFunction&lt;</a:t>
            </a:r>
            <a:r>
              <a:rPr lang="en-US" sz="1400" b="1" smtClean="0">
                <a:solidFill>
                  <a:srgbClr val="C00000"/>
                </a:solidFill>
              </a:rPr>
              <a:t>IntStream</a:t>
            </a:r>
            <a:r>
              <a:rPr lang="en-US" sz="1400" b="1" smtClean="0">
                <a:solidFill>
                  <a:srgbClr val="0070C0"/>
                </a:solidFill>
              </a:rPr>
              <a:t>&gt; mapper);</a:t>
            </a:r>
            <a:endParaRPr lang="pt-PT" sz="1400" b="1">
              <a:solidFill>
                <a:srgbClr val="0070C0"/>
              </a:solidFill>
            </a:endParaRPr>
          </a:p>
        </p:txBody>
      </p:sp>
      <p:pic>
        <p:nvPicPr>
          <p:cNvPr id="14" name="Imagem 13" descr="FLATMAP1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1934" y="3214686"/>
            <a:ext cx="4786346" cy="20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aixaDeTexto 16"/>
          <p:cNvSpPr txBox="1"/>
          <p:nvPr/>
        </p:nvSpPr>
        <p:spPr>
          <a:xfrm>
            <a:off x="285720" y="5286388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IntStream.of(4,6,2)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.flatMap(i -&gt; IntStream.range(0,i))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.distinct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.forEach(out.println);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0 1 2 3 4 5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57158" y="1571612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F0"/>
                </a:solidFill>
              </a:rPr>
              <a:t> </a:t>
            </a:r>
            <a:r>
              <a:rPr lang="pt-PT" sz="1600" b="1" smtClean="0">
                <a:solidFill>
                  <a:srgbClr val="00B0F0"/>
                </a:solidFill>
                <a:sym typeface="Wingdings"/>
              </a:rPr>
              <a:t> </a:t>
            </a:r>
            <a:r>
              <a:rPr lang="pt-PT" sz="1600" smtClean="0"/>
              <a:t>Em Java 8 foi criada uma nova biblioteca ou API,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java.util.stream</a:t>
            </a:r>
            <a:r>
              <a:rPr lang="pt-PT" sz="1600" smtClean="0"/>
              <a:t>, também designada por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Stream API</a:t>
            </a:r>
            <a:r>
              <a:rPr lang="pt-PT" sz="1600" smtClean="0"/>
              <a:t>, que nos vai permitir criar e operar com </a:t>
            </a:r>
            <a:r>
              <a:rPr lang="pt-PT" sz="1600" b="1" i="1" smtClean="0"/>
              <a:t>streams de elementos</a:t>
            </a:r>
            <a:r>
              <a:rPr lang="pt-PT" sz="1600" smtClean="0"/>
              <a:t> (</a:t>
            </a:r>
            <a:r>
              <a:rPr lang="pt-PT" sz="1600" b="1" smtClean="0">
                <a:solidFill>
                  <a:srgbClr val="C00000"/>
                </a:solidFill>
              </a:rPr>
              <a:t>valores</a:t>
            </a:r>
            <a:r>
              <a:rPr lang="pt-PT" sz="1600" smtClean="0"/>
              <a:t> ou </a:t>
            </a:r>
            <a:r>
              <a:rPr lang="pt-PT" sz="1600" b="1" smtClean="0">
                <a:solidFill>
                  <a:srgbClr val="C00000"/>
                </a:solidFill>
              </a:rPr>
              <a:t>objetos</a:t>
            </a:r>
            <a:r>
              <a:rPr lang="pt-PT" sz="1600" smtClean="0"/>
              <a:t>), ou seja, </a:t>
            </a:r>
            <a:r>
              <a:rPr lang="pt-PT" sz="1600" b="1" smtClean="0"/>
              <a:t>sequências de elementos</a:t>
            </a:r>
            <a:r>
              <a:rPr lang="pt-PT" sz="1600" smtClean="0"/>
              <a:t> que poderão ser tratadas usando um grande conjunto de operações predefinidas, </a:t>
            </a:r>
            <a:r>
              <a:rPr lang="pt-PT" sz="1600" b="1" smtClean="0">
                <a:solidFill>
                  <a:srgbClr val="0070C0"/>
                </a:solidFill>
              </a:rPr>
              <a:t>operações que podem mesmo ser combinadas umas com as outras</a:t>
            </a:r>
            <a:r>
              <a:rPr lang="pt-PT" sz="1600" smtClean="0"/>
              <a:t>, ou seja </a:t>
            </a:r>
            <a:r>
              <a:rPr lang="pt-PT" sz="1600" b="1" smtClean="0"/>
              <a:t>agregadas </a:t>
            </a:r>
            <a:r>
              <a:rPr lang="pt-PT" sz="1600" smtClean="0"/>
              <a:t>ou</a:t>
            </a:r>
            <a:r>
              <a:rPr lang="pt-PT" sz="1600" b="1" smtClean="0"/>
              <a:t> encadeadas,</a:t>
            </a:r>
            <a:r>
              <a:rPr lang="pt-PT" sz="1600" smtClean="0"/>
              <a:t> e que serão executadas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sequencialmente </a:t>
            </a:r>
            <a:r>
              <a:rPr lang="pt-PT" sz="1600" smtClean="0"/>
              <a:t>ou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em paralelo</a:t>
            </a:r>
            <a:r>
              <a:rPr lang="pt-PT" sz="1600" smtClean="0"/>
              <a:t>;</a:t>
            </a:r>
          </a:p>
          <a:p>
            <a:pPr>
              <a:buFont typeface="Wingdings" pitchFamily="2" charset="2"/>
              <a:buChar char="q"/>
            </a:pPr>
            <a:endParaRPr lang="pt-PT" sz="1200" smtClean="0"/>
          </a:p>
          <a:p>
            <a:pPr algn="just"/>
            <a:r>
              <a:rPr lang="pt-PT" sz="1600" b="1" smtClean="0">
                <a:solidFill>
                  <a:srgbClr val="00B0F0"/>
                </a:solidFill>
              </a:rPr>
              <a:t> </a:t>
            </a:r>
            <a:r>
              <a:rPr lang="pt-PT" sz="1600" b="1" smtClean="0">
                <a:solidFill>
                  <a:srgbClr val="00B0F0"/>
                </a:solidFill>
                <a:sym typeface="Wingdings"/>
              </a:rPr>
              <a:t>  </a:t>
            </a:r>
            <a:r>
              <a:rPr lang="pt-PT" sz="1600" b="1" smtClean="0"/>
              <a:t>Estas operações predefinidas </a:t>
            </a:r>
            <a:r>
              <a:rPr lang="pt-PT" sz="1600" smtClean="0"/>
              <a:t>são operações poderosíssimas e bastante genéricas, pois </a:t>
            </a:r>
            <a:r>
              <a:rPr lang="pt-PT" sz="1600" b="1" smtClean="0"/>
              <a:t>aceitam, em geral, </a:t>
            </a:r>
            <a:r>
              <a:rPr lang="pt-PT" sz="1600" b="1" smtClean="0">
                <a:solidFill>
                  <a:srgbClr val="FF0000"/>
                </a:solidFill>
              </a:rPr>
              <a:t>expressões lambda como parâmetro</a:t>
            </a:r>
            <a:r>
              <a:rPr lang="pt-PT" sz="1600" smtClean="0"/>
              <a:t>;</a:t>
            </a:r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endParaRPr lang="pt-PT" sz="1600" smtClean="0"/>
          </a:p>
          <a:p>
            <a:pPr algn="just"/>
            <a:r>
              <a:rPr lang="pt-PT" sz="1600" b="1" smtClean="0">
                <a:solidFill>
                  <a:srgbClr val="00B0F0"/>
                </a:solidFill>
              </a:rPr>
              <a:t> </a:t>
            </a:r>
            <a:r>
              <a:rPr lang="pt-PT" sz="1600" b="1" smtClean="0">
                <a:solidFill>
                  <a:srgbClr val="00B0F0"/>
                </a:solidFill>
                <a:sym typeface="Wingdings"/>
              </a:rPr>
              <a:t> </a:t>
            </a:r>
            <a:r>
              <a:rPr lang="pt-PT" sz="1600" smtClean="0"/>
              <a:t> Embora possam ser criadas elemento a elemento “a partir do zero”, </a:t>
            </a:r>
            <a:r>
              <a:rPr lang="pt-PT" sz="1600" b="1" smtClean="0"/>
              <a:t>as streams são em geral criadas a partir de diversas fontes de dados, </a:t>
            </a:r>
            <a:r>
              <a:rPr lang="pt-PT" sz="1600" smtClean="0"/>
              <a:t>em especial </a:t>
            </a:r>
            <a:r>
              <a:rPr lang="pt-PT" sz="1600" b="1" smtClean="0">
                <a:solidFill>
                  <a:srgbClr val="0070C0"/>
                </a:solidFill>
              </a:rPr>
              <a:t>Collections</a:t>
            </a:r>
            <a:r>
              <a:rPr lang="pt-PT" sz="1600" b="1" smtClean="0"/>
              <a:t>,</a:t>
            </a:r>
            <a:r>
              <a:rPr lang="pt-PT" sz="1600" smtClean="0"/>
              <a:t> e podem ser mesmo </a:t>
            </a:r>
            <a:r>
              <a:rPr lang="pt-PT" sz="1600" b="1" smtClean="0">
                <a:solidFill>
                  <a:srgbClr val="C00000"/>
                </a:solidFill>
              </a:rPr>
              <a:t>streams infinitas</a:t>
            </a:r>
            <a:r>
              <a:rPr lang="pt-PT" sz="1600" smtClean="0"/>
              <a:t>;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b="1" smtClean="0">
                <a:solidFill>
                  <a:srgbClr val="00B0F0"/>
                </a:solidFill>
                <a:sym typeface="Wingdings"/>
              </a:rPr>
              <a:t>  </a:t>
            </a:r>
            <a:r>
              <a:rPr lang="pt-PT" sz="1600" smtClean="0">
                <a:sym typeface="Wingdings"/>
              </a:rPr>
              <a:t>Teremos streams genéricas,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Stream&lt;T&gt;</a:t>
            </a:r>
            <a:r>
              <a:rPr lang="pt-PT" sz="1600" smtClean="0">
                <a:sym typeface="Wingdings"/>
              </a:rPr>
              <a:t>, e específicas </a:t>
            </a:r>
            <a:r>
              <a:rPr lang="pt-PT" sz="1600" b="1" smtClean="0">
                <a:solidFill>
                  <a:srgbClr val="3FBB89"/>
                </a:solidFill>
                <a:sym typeface="Wingdings"/>
              </a:rPr>
              <a:t>IntStream</a:t>
            </a:r>
            <a:r>
              <a:rPr lang="pt-PT" sz="1600" smtClean="0">
                <a:sym typeface="Wingdings"/>
              </a:rPr>
              <a:t>, </a:t>
            </a:r>
            <a:r>
              <a:rPr lang="pt-PT" sz="1600" b="1" smtClean="0">
                <a:solidFill>
                  <a:srgbClr val="3FBB89"/>
                </a:solidFill>
                <a:sym typeface="Wingdings"/>
              </a:rPr>
              <a:t>DoubleStream</a:t>
            </a:r>
            <a:r>
              <a:rPr lang="pt-PT" sz="1600" smtClean="0">
                <a:sym typeface="Wingdings"/>
              </a:rPr>
              <a:t> e </a:t>
            </a:r>
            <a:r>
              <a:rPr lang="pt-PT" sz="1600" b="1" smtClean="0">
                <a:solidFill>
                  <a:srgbClr val="3FBB89"/>
                </a:solidFill>
                <a:sym typeface="Wingdings"/>
              </a:rPr>
              <a:t>LongStream</a:t>
            </a:r>
            <a:r>
              <a:rPr lang="pt-PT" sz="1600" smtClean="0">
                <a:sym typeface="Wingdings"/>
              </a:rPr>
              <a:t>.  </a:t>
            </a:r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2714612" y="107154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chemeClr val="accent5">
                    <a:lumMod val="75000"/>
                  </a:schemeClr>
                </a:solidFill>
              </a:rPr>
              <a:t>O que são Streams ?</a:t>
            </a:r>
            <a:endParaRPr lang="pt-PT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Imagem 12" descr="JAVA8_PIPELIN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3786190"/>
            <a:ext cx="7143800" cy="10096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IntStream/DoubleStream/outras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9" name="Rectângulo 8"/>
          <p:cNvSpPr/>
          <p:nvPr/>
        </p:nvSpPr>
        <p:spPr>
          <a:xfrm>
            <a:off x="357158" y="1142984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</a:t>
            </a:r>
            <a:r>
              <a:rPr lang="pt-PT" sz="1600" smtClean="0"/>
              <a:t>  Vamos considerar uma classe </a:t>
            </a:r>
            <a:r>
              <a:rPr lang="pt-PT" sz="1600" b="1" smtClean="0">
                <a:solidFill>
                  <a:srgbClr val="C00000"/>
                </a:solidFill>
              </a:rPr>
              <a:t>Aluno</a:t>
            </a:r>
          </a:p>
          <a:p>
            <a:pPr algn="just">
              <a:buFont typeface="Wingdings"/>
              <a:buChar char="n"/>
            </a:pPr>
            <a:endParaRPr lang="pt-PT" sz="1600" smtClean="0"/>
          </a:p>
          <a:p>
            <a:pPr algn="just">
              <a:buFont typeface="Wingdings"/>
              <a:buChar char="n"/>
            </a:pPr>
            <a:endParaRPr lang="pt-PT" sz="1600" smtClean="0"/>
          </a:p>
          <a:p>
            <a:pPr algn="just">
              <a:buFont typeface="Wingdings"/>
              <a:buChar char="n"/>
            </a:pPr>
            <a:endParaRPr lang="pt-PT" sz="1600" smtClean="0"/>
          </a:p>
          <a:p>
            <a:pPr algn="just">
              <a:buFont typeface="Wingdings"/>
              <a:buChar char="n"/>
            </a:pPr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endParaRPr lang="pt-PT" sz="1600" smtClean="0"/>
          </a:p>
          <a:p>
            <a:pPr algn="just"/>
            <a:r>
              <a:rPr lang="pt-PT" sz="1600" smtClean="0"/>
              <a:t>e que possuimos uma </a:t>
            </a:r>
            <a:r>
              <a:rPr lang="pt-PT" sz="1600" b="1" smtClean="0">
                <a:solidFill>
                  <a:srgbClr val="C00000"/>
                </a:solidFill>
              </a:rPr>
              <a:t>List&lt;Aluno&gt;</a:t>
            </a:r>
            <a:r>
              <a:rPr lang="pt-PT" sz="1600" smtClean="0"/>
              <a:t> </a:t>
            </a:r>
            <a:r>
              <a:rPr lang="pt-PT" sz="1600" b="1" smtClean="0">
                <a:solidFill>
                  <a:srgbClr val="C00000"/>
                </a:solidFill>
              </a:rPr>
              <a:t>turma</a:t>
            </a:r>
            <a:r>
              <a:rPr lang="pt-PT" sz="1600" smtClean="0"/>
              <a:t> e que é a partir desta que vamos criar a lista das idades e a lista das médias que iremos processar usando </a:t>
            </a:r>
            <a:r>
              <a:rPr lang="pt-PT" sz="1600" b="1" smtClean="0">
                <a:solidFill>
                  <a:srgbClr val="0070C0"/>
                </a:solidFill>
              </a:rPr>
              <a:t>IntStream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0070C0"/>
                </a:solidFill>
              </a:rPr>
              <a:t>DoubleStream</a:t>
            </a:r>
            <a:r>
              <a:rPr lang="pt-PT" sz="1600" smtClean="0"/>
              <a:t>. 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7158" y="2071678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pic>
        <p:nvPicPr>
          <p:cNvPr id="13" name="Imagem 12" descr="ALUNO_COD_NETBE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1214422"/>
            <a:ext cx="3143272" cy="226727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57158" y="5572140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/>
              <a:t>Contagens.</a:t>
            </a:r>
            <a:endParaRPr lang="pt-PT" sz="1600" b="1"/>
          </a:p>
        </p:txBody>
      </p:sp>
      <p:sp>
        <p:nvSpPr>
          <p:cNvPr id="18" name="CaixaDeTexto 17"/>
          <p:cNvSpPr txBox="1"/>
          <p:nvPr/>
        </p:nvSpPr>
        <p:spPr>
          <a:xfrm>
            <a:off x="428596" y="471488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List&lt;Integer&gt; idades = new ArrayList&lt;&gt;();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for(Aluno al :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turma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 idades.add(al.getIdade());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List&lt;Double&gt; medias = new ArrayList&lt;&gt;();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for(Aluno al :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turma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 medias.add(al.getMedia());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7158" y="4286256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/>
              <a:t>Converter</a:t>
            </a:r>
            <a:r>
              <a:rPr lang="pt-PT" sz="1600" smtClean="0"/>
              <a:t> </a:t>
            </a:r>
            <a:r>
              <a:rPr lang="pt-PT" sz="1600" b="1" smtClean="0">
                <a:solidFill>
                  <a:srgbClr val="C00000"/>
                </a:solidFill>
              </a:rPr>
              <a:t>List&lt;Aluno&gt;</a:t>
            </a:r>
            <a:r>
              <a:rPr lang="pt-PT" sz="1600" smtClean="0"/>
              <a:t> </a:t>
            </a:r>
            <a:r>
              <a:rPr lang="pt-PT" sz="1600" b="1" smtClean="0"/>
              <a:t>em</a:t>
            </a:r>
            <a:r>
              <a:rPr lang="pt-PT" sz="1600" smtClean="0"/>
              <a:t>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List&lt;Integer&gt;</a:t>
            </a:r>
            <a:r>
              <a:rPr lang="pt-PT" sz="1600" smtClean="0"/>
              <a:t> </a:t>
            </a:r>
            <a:r>
              <a:rPr lang="pt-PT" sz="1600" b="1" smtClean="0"/>
              <a:t>e</a:t>
            </a:r>
            <a:r>
              <a:rPr lang="pt-PT" sz="1600" smtClean="0"/>
              <a:t>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List&lt;Double&gt;</a:t>
            </a:r>
            <a:r>
              <a:rPr lang="pt-PT" sz="1600" smtClean="0"/>
              <a:t> </a:t>
            </a:r>
            <a:r>
              <a:rPr lang="pt-PT" sz="1600" b="1" smtClean="0"/>
              <a:t>sem streams</a:t>
            </a:r>
            <a:r>
              <a:rPr lang="pt-PT" sz="1600" smtClean="0"/>
              <a:t>.</a:t>
            </a:r>
            <a:endParaRPr lang="pt-PT" sz="1600"/>
          </a:p>
        </p:txBody>
      </p:sp>
      <p:sp>
        <p:nvSpPr>
          <p:cNvPr id="20" name="CaixaDeTexto 19"/>
          <p:cNvSpPr txBox="1"/>
          <p:nvPr/>
        </p:nvSpPr>
        <p:spPr>
          <a:xfrm>
            <a:off x="428596" y="6000768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out.println("# Idades " +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idades.stream().count()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out.println("# Medias " + </a:t>
            </a:r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medias.stream().count()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500826" y="5643578"/>
            <a:ext cx="2357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# Alunos 8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# Idades 8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# Medias 8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onexão recta unidireccional 22"/>
          <p:cNvCxnSpPr/>
          <p:nvPr/>
        </p:nvCxnSpPr>
        <p:spPr>
          <a:xfrm flipV="1">
            <a:off x="5357818" y="592933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ângulo 23"/>
          <p:cNvSpPr/>
          <p:nvPr/>
        </p:nvSpPr>
        <p:spPr>
          <a:xfrm>
            <a:off x="5643570" y="1785926"/>
            <a:ext cx="3214694" cy="163121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PT" sz="1000" smtClean="0"/>
              <a:t>List&lt;Aluno&gt; turma = Arrays.asList(</a:t>
            </a:r>
          </a:p>
          <a:p>
            <a:r>
              <a:rPr lang="pt-PT" sz="1000" smtClean="0"/>
              <a:t>                       new Aluno("10", "Rui", 21, "LEI", 12.75),</a:t>
            </a:r>
          </a:p>
          <a:p>
            <a:r>
              <a:rPr lang="pt-PT" sz="1000" smtClean="0"/>
              <a:t>                       new Aluno("2", "Ana", 21, "LM", 14.75),</a:t>
            </a:r>
          </a:p>
          <a:p>
            <a:r>
              <a:rPr lang="pt-PT" sz="1000" smtClean="0"/>
              <a:t>                       new Aluno("12", "Pedro", 22, "LEI", 14.5),</a:t>
            </a:r>
          </a:p>
          <a:p>
            <a:r>
              <a:rPr lang="pt-PT" sz="1000" smtClean="0"/>
              <a:t>                       new Aluno("20", "Rita", 23, "LM", 14.45),</a:t>
            </a:r>
          </a:p>
          <a:p>
            <a:r>
              <a:rPr lang="pt-PT" sz="1000" smtClean="0"/>
              <a:t>                       new Aluno("29", "Luis", 21, "LEI", 13.75),</a:t>
            </a:r>
          </a:p>
          <a:p>
            <a:r>
              <a:rPr lang="pt-PT" sz="1000" smtClean="0"/>
              <a:t>                       new Aluno("27", "Artur", 24, "LEE", 12.5),</a:t>
            </a:r>
          </a:p>
          <a:p>
            <a:r>
              <a:rPr lang="pt-PT" sz="1000" smtClean="0"/>
              <a:t>                       new Aluno("77", "Luisa", 25, "LEC", 13.9),</a:t>
            </a:r>
          </a:p>
          <a:p>
            <a:r>
              <a:rPr lang="pt-PT" sz="1000" smtClean="0"/>
              <a:t>                       new Aluno("18", "Laura", 24, "LEC", 11.5)</a:t>
            </a:r>
          </a:p>
          <a:p>
            <a:r>
              <a:rPr lang="pt-PT" sz="1000" smtClean="0"/>
              <a:t>                   );</a:t>
            </a:r>
            <a:endParaRPr lang="pt-PT" sz="10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142984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/>
              <a:t>Calcular a idade máxima e a média das idades.</a:t>
            </a:r>
            <a:endParaRPr lang="pt-PT" sz="1600" b="1"/>
          </a:p>
        </p:txBody>
      </p:sp>
      <p:sp>
        <p:nvSpPr>
          <p:cNvPr id="9" name="CaixaDeTexto 8"/>
          <p:cNvSpPr txBox="1"/>
          <p:nvPr/>
        </p:nvSpPr>
        <p:spPr>
          <a:xfrm>
            <a:off x="428596" y="1643050"/>
            <a:ext cx="87154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OptionalInt idadeMax = idades.stream()		 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Stream&lt;Integer&gt;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.mapToInt(Integer::intValue)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Stream&lt;Integer&gt; -&gt; IntStream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.max();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out.println("Idade Max: " + idadeMax.orElse(Integer.MIN_VALUE));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OptionalDouble idadeMed = idades.stream()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.mapToInt(Integer::intValue)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.average();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out.println("Idade Med: " + idadeMed.orElse(Double.MIN_VALUE));</a:t>
            </a:r>
          </a:p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OptionalDouble notaMedia = medias.stream().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mapToDouble(Double::doubleValue).average()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out.println("Nota média: " +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notaMedia.orElse(Double.MIN_VALUE)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OptionalDouble notaMax = medias.stream().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mapToDouble(Double::doubleValue).max()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out.println("Nota Max: " +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notaMax.orElse(Double.MIN_VALUE)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IntStream/DoubleStream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86644" y="2285992"/>
            <a:ext cx="150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chemeClr val="accent6">
                    <a:lumMod val="75000"/>
                  </a:schemeClr>
                </a:solidFill>
              </a:rPr>
              <a:t>Idade Max: 25</a:t>
            </a:r>
          </a:p>
          <a:p>
            <a:r>
              <a:rPr lang="pt-PT" sz="1100" b="1" smtClean="0">
                <a:solidFill>
                  <a:schemeClr val="accent6">
                    <a:lumMod val="75000"/>
                  </a:schemeClr>
                </a:solidFill>
              </a:rPr>
              <a:t>Idade Med: 22.625</a:t>
            </a:r>
          </a:p>
          <a:p>
            <a:r>
              <a:rPr lang="pt-PT" sz="1100" b="1" smtClean="0">
                <a:solidFill>
                  <a:schemeClr val="accent6">
                    <a:lumMod val="75000"/>
                  </a:schemeClr>
                </a:solidFill>
              </a:rPr>
              <a:t>Nota média: 13.5125</a:t>
            </a:r>
          </a:p>
          <a:p>
            <a:r>
              <a:rPr lang="pt-PT" sz="1100" b="1" smtClean="0">
                <a:solidFill>
                  <a:schemeClr val="accent6">
                    <a:lumMod val="75000"/>
                  </a:schemeClr>
                </a:solidFill>
              </a:rPr>
              <a:t>Nota Max: 14.75</a:t>
            </a:r>
            <a:endParaRPr lang="pt-PT" sz="11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5720" y="4286256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Total de idades superiores a  22 anos. Existe algum com mais de 27 ?</a:t>
            </a:r>
            <a:endParaRPr lang="pt-PT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ângulo 17"/>
          <p:cNvSpPr/>
          <p:nvPr/>
        </p:nvSpPr>
        <p:spPr>
          <a:xfrm>
            <a:off x="357158" y="4714884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long maisDe22 = idades.stream()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//.mapToInt(Integer::intValue)        Stream&lt;Integer&gt; -&gt; IntStream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.filter(idade -&gt; idade &gt; 22)        // Unboxing Integer -&gt; int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.count();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out.println("Mais de 22: " + maisDe22);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Mais de 22: 4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boolean maisDe27 = idades.stream()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.anyMatch(idade -&gt; idade &gt; 27);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5720" y="1142984"/>
            <a:ext cx="83582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Número de idades iguais a X (generalizar).</a:t>
            </a:r>
          </a:p>
          <a:p>
            <a:endParaRPr lang="pt-PT" sz="1000" b="1" smtClean="0">
              <a:latin typeface="Source Sans Pro Semibold"/>
              <a:cs typeface="Calibri" pitchFamily="34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 idadeX = 21;        </a:t>
            </a:r>
            <a:endParaRPr lang="pt-PT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Function&lt;Integer, Predicate&lt;Integer&gt;&gt; idadeX = x -&gt; (id -&gt; id == x);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Predicate&lt;Integer&gt; predIdX = idadeX.apply(idadeX);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long deXanos = idades.stream()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.filter(predIdX)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.count();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out.println("De " + idadeX + " anos: " + deXanos);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 21 anos: 3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200" b="1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5720" y="3143248"/>
            <a:ext cx="83582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Total de idades diferentes.</a:t>
            </a:r>
          </a:p>
          <a:p>
            <a:endParaRPr lang="pt-PT" sz="1000" b="1" smtClean="0">
              <a:latin typeface="Source Sans Pro Semibold"/>
              <a:cs typeface="Calibri" pitchFamily="34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long idadesDif = idades.stream()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.distinct()</a:t>
            </a:r>
          </a:p>
          <a:p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.count();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Idades distintas: 5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200" b="1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5720" y="4500570"/>
            <a:ext cx="8358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Todas as diferentes idades.</a:t>
            </a:r>
          </a:p>
          <a:p>
            <a:endParaRPr lang="pt-PT" sz="1000" b="1" smtClean="0">
              <a:latin typeface="Source Sans Pro Semibold"/>
              <a:cs typeface="Calibri" pitchFamily="34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idades.stream()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.distinct()</a:t>
            </a:r>
          </a:p>
          <a:p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.forEach(System.out::println);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200" b="1" smtClean="0">
                <a:latin typeface="Calibri" pitchFamily="34" charset="0"/>
                <a:cs typeface="Calibri" pitchFamily="34" charset="0"/>
              </a:rPr>
              <a:t>		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72066" y="3357562"/>
            <a:ext cx="3643338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Todas estas pipelines dispensam a conversão </a:t>
            </a:r>
            <a:r>
              <a:rPr lang="pt-PT" sz="1400" b="1" smtClean="0">
                <a:solidFill>
                  <a:srgbClr val="0070C0"/>
                </a:solidFill>
              </a:rPr>
              <a:t>Stream&lt;Integer&gt;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para </a:t>
            </a:r>
            <a:r>
              <a:rPr lang="pt-PT" sz="1400" b="1" smtClean="0">
                <a:solidFill>
                  <a:srgbClr val="0070C0"/>
                </a:solidFill>
              </a:rPr>
              <a:t>IntStream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por diferentes razões, em geral </a:t>
            </a:r>
            <a:r>
              <a:rPr lang="pt-PT" sz="1400" b="1" smtClean="0">
                <a:solidFill>
                  <a:srgbClr val="C00000"/>
                </a:solidFill>
              </a:rPr>
              <a:t>boxing/unboxing automático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. Porém, se tivermos 1 milhão de idades ou notas as contas terão de ser feitas !</a:t>
            </a:r>
          </a:p>
          <a:p>
            <a:pPr algn="just"/>
            <a:endParaRPr lang="pt-PT" sz="1400" b="1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Por exemplo,</a:t>
            </a:r>
          </a:p>
          <a:p>
            <a:pPr algn="ctr"/>
            <a:r>
              <a:rPr lang="pt-PT" sz="1400" b="1" smtClean="0">
                <a:solidFill>
                  <a:srgbClr val="C00000"/>
                </a:solidFill>
              </a:rPr>
              <a:t>out.println(medias.stream().average());</a:t>
            </a:r>
          </a:p>
          <a:p>
            <a:pPr algn="just"/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dá erro porque </a:t>
            </a:r>
            <a:r>
              <a:rPr lang="pt-PT" sz="1400" b="1" smtClean="0">
                <a:solidFill>
                  <a:srgbClr val="0070C0"/>
                </a:solidFill>
              </a:rPr>
              <a:t>Stream&lt;Integer&gt;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não tem a operação </a:t>
            </a:r>
            <a:r>
              <a:rPr lang="pt-PT" sz="1400" b="1" smtClean="0">
                <a:solidFill>
                  <a:srgbClr val="0070C0"/>
                </a:solidFill>
              </a:rPr>
              <a:t>average()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pt-PT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IntStream/DoubleStream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cxnSp>
        <p:nvCxnSpPr>
          <p:cNvPr id="17" name="Conexão recta unidireccional 16"/>
          <p:cNvCxnSpPr/>
          <p:nvPr/>
        </p:nvCxnSpPr>
        <p:spPr>
          <a:xfrm rot="10800000">
            <a:off x="3857620" y="3071810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 rot="10800000">
            <a:off x="3071802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unidireccional 20"/>
          <p:cNvCxnSpPr/>
          <p:nvPr/>
        </p:nvCxnSpPr>
        <p:spPr>
          <a:xfrm rot="10800000" flipV="1">
            <a:off x="3786182" y="4929198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IntStream: collect()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1214422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A </a:t>
            </a:r>
            <a:r>
              <a:rPr lang="pt-PT" sz="1600" b="1" smtClean="0"/>
              <a:t>operação terminal </a:t>
            </a:r>
            <a:r>
              <a:rPr lang="pt-PT" sz="1600" b="1" smtClean="0">
                <a:solidFill>
                  <a:srgbClr val="0070C0"/>
                </a:solidFill>
              </a:rPr>
              <a:t>collect(Collector c);</a:t>
            </a:r>
            <a:r>
              <a:rPr lang="pt-PT" sz="1600" smtClean="0"/>
              <a:t> permite converter a </a:t>
            </a:r>
            <a:r>
              <a:rPr lang="pt-PT" sz="1600" i="1" smtClean="0"/>
              <a:t>stream</a:t>
            </a:r>
            <a:r>
              <a:rPr lang="pt-PT" sz="1600" smtClean="0"/>
              <a:t> de entrada num resultado final, em geral via redução/acumulação, resultado dependente do </a:t>
            </a:r>
            <a:r>
              <a:rPr lang="pt-PT" sz="1600" b="1" smtClean="0">
                <a:solidFill>
                  <a:srgbClr val="0070C0"/>
                </a:solidFill>
              </a:rPr>
              <a:t>Collector c</a:t>
            </a:r>
            <a:r>
              <a:rPr lang="pt-PT" sz="1600" smtClean="0"/>
              <a:t> usado. </a:t>
            </a:r>
            <a:r>
              <a:rPr lang="pt-PT" sz="1600" smtClean="0">
                <a:solidFill>
                  <a:srgbClr val="C00000"/>
                </a:solidFill>
              </a:rPr>
              <a:t>O resultado final pode ser desde um </a:t>
            </a:r>
            <a:r>
              <a:rPr lang="pt-PT" sz="1600" b="1" smtClean="0">
                <a:solidFill>
                  <a:srgbClr val="C00000"/>
                </a:solidFill>
              </a:rPr>
              <a:t>valor de tipo primitivo </a:t>
            </a:r>
            <a:r>
              <a:rPr lang="pt-PT" sz="1600" smtClean="0">
                <a:solidFill>
                  <a:srgbClr val="C00000"/>
                </a:solidFill>
              </a:rPr>
              <a:t>a uma </a:t>
            </a:r>
            <a:r>
              <a:rPr lang="pt-PT" sz="1600" b="1" smtClean="0">
                <a:solidFill>
                  <a:srgbClr val="C00000"/>
                </a:solidFill>
              </a:rPr>
              <a:t>Collection</a:t>
            </a:r>
            <a:r>
              <a:rPr lang="pt-PT" sz="1600" smtClean="0"/>
              <a:t>.</a:t>
            </a:r>
            <a:endParaRPr lang="pt-PT" sz="1600"/>
          </a:p>
        </p:txBody>
      </p:sp>
      <p:sp>
        <p:nvSpPr>
          <p:cNvPr id="10" name="CaixaDeTexto 9"/>
          <p:cNvSpPr txBox="1"/>
          <p:nvPr/>
        </p:nvSpPr>
        <p:spPr>
          <a:xfrm>
            <a:off x="357158" y="221455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smtClean="0">
                <a:solidFill>
                  <a:srgbClr val="C00000"/>
                </a:solidFill>
                <a:sym typeface="Wingdings"/>
              </a:rPr>
              <a:t> </a:t>
            </a:r>
            <a:r>
              <a:rPr lang="pt-PT" smtClean="0"/>
              <a:t> </a:t>
            </a:r>
            <a:r>
              <a:rPr lang="pt-PT" sz="1600" smtClean="0"/>
              <a:t>A classe </a:t>
            </a:r>
            <a:r>
              <a:rPr lang="pt-PT" sz="1600" b="1" smtClean="0">
                <a:solidFill>
                  <a:srgbClr val="0070C0"/>
                </a:solidFill>
              </a:rPr>
              <a:t>Collectors</a:t>
            </a:r>
            <a:r>
              <a:rPr lang="pt-PT" sz="1600" smtClean="0"/>
              <a:t> define alguns </a:t>
            </a:r>
            <a:r>
              <a:rPr lang="pt-PT" sz="1600" b="1" smtClean="0"/>
              <a:t>collectors</a:t>
            </a:r>
            <a:r>
              <a:rPr lang="pt-PT" sz="1600" smtClean="0"/>
              <a:t> muito úteis. Vejamos alguns: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596" y="4214818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IntSummaryStatistics idadeStats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	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collect(</a:t>
            </a:r>
            <a:r>
              <a:rPr lang="pt-PT" sz="1200" b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summarizingInt(Aluno::getIdade)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out.println(idadeStats);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out.println(idadeStats.getMin());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//getAverage(); getMax(); getCount(); getSum();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IntSummaryStatistics{count=8, sum=181, min=21, average=22,625000, max=25}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21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2714620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Média das idades dos alunos e estatística sobre as idades</a:t>
            </a:r>
          </a:p>
          <a:p>
            <a:endParaRPr lang="pt-PT" sz="1200" b="1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				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 import static java.util.stream.Collectors.averagingInt;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mediaIdades =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.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collect(</a:t>
            </a:r>
            <a:r>
              <a:rPr lang="pt-PT" sz="1200" b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averagingInt(Aluno::getIdade)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pt-PT" sz="1200" smtClean="0">
                <a:latin typeface="Source Sans Pro Semibold"/>
                <a:cs typeface="Courier New" pitchFamily="49" charset="0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Media Idades: </a:t>
            </a:r>
            <a:r>
              <a:rPr lang="pt-PT" sz="1200" smtClean="0">
                <a:latin typeface="Source Sans Pro Semibold"/>
                <a:cs typeface="Courier New" pitchFamily="49" charset="0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+ mediaIdades);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Media Idades: 22.625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onexão recta unidireccional 16"/>
          <p:cNvCxnSpPr/>
          <p:nvPr/>
        </p:nvCxnSpPr>
        <p:spPr>
          <a:xfrm flipV="1">
            <a:off x="4786314" y="428625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 rot="16200000" flipH="1">
            <a:off x="5357818" y="385762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715008" y="4000504"/>
            <a:ext cx="2071702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FFC000"/>
                </a:solidFill>
              </a:rPr>
              <a:t>Função de classificação</a:t>
            </a:r>
            <a:endParaRPr lang="pt-PT" sz="14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357158" y="1142984"/>
            <a:ext cx="8643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>
                <a:sym typeface="Wingdings"/>
              </a:rPr>
              <a:t>   Alguns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Collectors</a:t>
            </a:r>
            <a:r>
              <a:rPr lang="pt-PT" sz="1600" smtClean="0">
                <a:sym typeface="Wingdings"/>
              </a:rPr>
              <a:t> simples, recolhem os resultados em </a:t>
            </a:r>
            <a:r>
              <a:rPr lang="pt-PT" sz="1600" b="1" smtClean="0">
                <a:sym typeface="Wingdings"/>
              </a:rPr>
              <a:t>Colecções</a:t>
            </a:r>
            <a:r>
              <a:rPr lang="pt-PT" sz="1600" smtClean="0">
                <a:sym typeface="Wingdings"/>
              </a:rPr>
              <a:t>, cf.:</a:t>
            </a:r>
          </a:p>
          <a:p>
            <a:endParaRPr lang="pt-PT" sz="1000" smtClean="0">
              <a:sym typeface="Wingdings"/>
            </a:endParaRPr>
          </a:p>
          <a:p>
            <a:pPr>
              <a:tabLst>
                <a:tab pos="717550" algn="l"/>
              </a:tabLst>
            </a:pPr>
            <a:r>
              <a:rPr lang="pt-PT" sz="1600" smtClean="0">
                <a:sym typeface="Wingdings"/>
              </a:rPr>
              <a:t>  	</a:t>
            </a:r>
            <a:r>
              <a:rPr lang="pt-PT" sz="1600" b="1" smtClean="0">
                <a:sym typeface="Wingdings"/>
              </a:rPr>
              <a:t>collect(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Collectors.toList()</a:t>
            </a:r>
            <a:r>
              <a:rPr lang="pt-PT" sz="1600" b="1" smtClean="0">
                <a:sym typeface="Wingdings"/>
              </a:rPr>
              <a:t>)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;   </a:t>
            </a:r>
            <a:r>
              <a:rPr lang="pt-PT" sz="1600" smtClean="0">
                <a:sym typeface="Wingdings"/>
              </a:rPr>
              <a:t>ou melhor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collect(toList()); 	</a:t>
            </a:r>
            <a:r>
              <a:rPr lang="pt-PT" sz="1600" smtClean="0">
                <a:sym typeface="Wingdings"/>
              </a:rPr>
              <a:t>	</a:t>
            </a:r>
            <a:r>
              <a:rPr lang="pt-PT" sz="16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//  List&lt;R&gt;</a:t>
            </a:r>
          </a:p>
          <a:p>
            <a:pPr>
              <a:tabLst>
                <a:tab pos="717550" algn="l"/>
              </a:tabLst>
            </a:pPr>
            <a:r>
              <a:rPr lang="pt-PT" sz="1600" smtClean="0">
                <a:sym typeface="Wingdings"/>
              </a:rPr>
              <a:t>	</a:t>
            </a:r>
            <a:r>
              <a:rPr lang="pt-PT" sz="1600" b="1" smtClean="0">
                <a:sym typeface="Wingdings"/>
              </a:rPr>
              <a:t>collect(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Collectors.toSet()</a:t>
            </a:r>
            <a:r>
              <a:rPr lang="pt-PT" sz="1600" b="1" smtClean="0">
                <a:sym typeface="Wingdings"/>
              </a:rPr>
              <a:t>)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;   </a:t>
            </a:r>
            <a:r>
              <a:rPr lang="pt-PT" sz="1600" smtClean="0">
                <a:sym typeface="Wingdings"/>
              </a:rPr>
              <a:t>ou melhor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collect(toSet());</a:t>
            </a:r>
            <a:r>
              <a:rPr lang="pt-PT" sz="1600" smtClean="0">
                <a:sym typeface="Wingdings"/>
              </a:rPr>
              <a:t>		</a:t>
            </a:r>
            <a:r>
              <a:rPr lang="pt-PT" sz="16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// Set&lt;R&gt;</a:t>
            </a:r>
          </a:p>
          <a:p>
            <a:pPr>
              <a:tabLst>
                <a:tab pos="717550" algn="l"/>
              </a:tabLst>
            </a:pPr>
            <a:r>
              <a:rPr lang="pt-PT" sz="16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	</a:t>
            </a:r>
            <a:r>
              <a:rPr lang="pt-PT" sz="1600" b="1" smtClean="0">
                <a:sym typeface="Wingdings"/>
              </a:rPr>
              <a:t>collect(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Collector.toCollection(Supplier)</a:t>
            </a:r>
            <a:r>
              <a:rPr lang="pt-PT" sz="1600" b="1" smtClean="0">
                <a:sym typeface="Wingdings"/>
              </a:rPr>
              <a:t>)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; </a:t>
            </a:r>
            <a:r>
              <a:rPr lang="pt-PT" sz="16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			// Collection&lt;T&gt;</a:t>
            </a:r>
          </a:p>
          <a:p>
            <a:r>
              <a:rPr lang="pt-PT" sz="1600" smtClean="0">
                <a:sym typeface="Wingdings"/>
              </a:rPr>
              <a:t>                </a:t>
            </a:r>
            <a:r>
              <a:rPr lang="pt-PT" sz="1600" b="1" smtClean="0">
                <a:sym typeface="Wingdings"/>
              </a:rPr>
              <a:t>collect(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Collectors.toArray()</a:t>
            </a:r>
            <a:r>
              <a:rPr lang="pt-PT" sz="1600" b="1" smtClean="0">
                <a:sym typeface="Wingdings"/>
              </a:rPr>
              <a:t>)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; </a:t>
            </a:r>
            <a:r>
              <a:rPr lang="pt-PT" sz="1600" smtClean="0">
                <a:sym typeface="Wingdings"/>
              </a:rPr>
              <a:t>  ou melhor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collect(toArray());</a:t>
            </a:r>
            <a:r>
              <a:rPr lang="pt-PT" sz="1600" smtClean="0">
                <a:sym typeface="Wingdings"/>
              </a:rPr>
              <a:t>	</a:t>
            </a:r>
            <a:r>
              <a:rPr lang="pt-PT" sz="16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// Object[]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IntStream/DoubleStream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57158" y="2643182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Nomes dos alunos de LEI.</a:t>
            </a:r>
            <a:endParaRPr lang="pt-PT" sz="1200" b="1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				        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 import static java.util.stream.Collectors.toSet;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Set&lt;String&gt; nomesLei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        .map(a -&gt; a.getNome())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.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collect(</a:t>
            </a:r>
            <a:r>
              <a:rPr lang="pt-PT" sz="1200" b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toSet()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collect(toCollection(TreeSet::new));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pt-PT" sz="1200" smtClean="0">
                <a:latin typeface="Source Sans Pro Semibold"/>
                <a:cs typeface="Courier New" pitchFamily="49" charset="0"/>
              </a:rPr>
              <a:t>"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Nomes LEI: </a:t>
            </a:r>
            <a:r>
              <a:rPr lang="pt-PT" sz="1200" smtClean="0">
                <a:latin typeface="Source Sans Pro Semibold"/>
                <a:cs typeface="Courier New" pitchFamily="49" charset="0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+ nomesLei);   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nomes seriam ordenados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Nomes LEI [Rui, Luis, Pedro]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158" y="4214818"/>
            <a:ext cx="80724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Lista dos alunos com média superior a 13.</a:t>
            </a:r>
          </a:p>
          <a:p>
            <a:endParaRPr lang="pt-PT" sz="1200" b="1" smtClean="0">
              <a:latin typeface="Source Sans Pro Semibold"/>
            </a:endParaRPr>
          </a:p>
          <a:p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List&lt;String&gt; numeros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turma.stream()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.filter(al -&gt; al.getMedia() &gt; 13.0)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.map(al -&gt; al.getCodigo())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.collect(</a:t>
            </a:r>
            <a:r>
              <a:rPr lang="en-US" sz="1200" b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toList()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out.println("Mais de 13: " + numeros);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Mais de 13: [2, 12, 20, 29, 77]</a:t>
            </a:r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Métodos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71539" y="1071546"/>
          <a:ext cx="5857916" cy="52997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727764"/>
                <a:gridCol w="1058581"/>
                <a:gridCol w="1071571"/>
              </a:tblGrid>
              <a:tr h="179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Operação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Resultado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Tipo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allMatch(Predicate&lt;T&gt;)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boolean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anyMatch(Predicate&lt;T&gt;)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boolean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collect(Collector&lt;T,A,R&gt;</a:t>
                      </a:r>
                      <a:endParaRPr lang="pt-PT" sz="1200" b="1">
                        <a:solidFill>
                          <a:srgbClr val="0070C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R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collect(Collector&lt;Supplier,</a:t>
                      </a:r>
                      <a:r>
                        <a:rPr lang="pt-PT" sz="1200" b="1" baseline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BiConsumer, BiConsumer&gt;</a:t>
                      </a:r>
                      <a:endParaRPr lang="pt-PT" sz="1200" b="1" smtClean="0">
                        <a:solidFill>
                          <a:srgbClr val="0070C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R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concat(Stream&lt;T&gt;, Stream&lt;T&gt;)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count()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long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distinct()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filter(Predicate&lt;T&gt;)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findAny()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findFirst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flatMap(Function&lt;T, Stream&lt;R&gt;)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Stream&lt;R&gt;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0" indent="-717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intermédia</a:t>
                      </a:r>
                      <a:endParaRPr lang="pt-PT" sz="1200" smtClean="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flatMapToInt(Function&lt;T, IntStream)*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0" indent="-717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intermédia</a:t>
                      </a:r>
                      <a:endParaRPr lang="pt-PT" sz="1200" smtClean="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forEach(Consumer&lt;T&gt;)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void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forEachOrdered(Consumer&lt;T&gt;)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void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limit(long)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map(Function&lt;T,R&gt;)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Stream&lt;R&gt;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mapToDouble(ToDoubleFunction&lt;T&gt;)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DoubleStream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mapToInt(ToIntFunction&lt;T&gt;)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mapToLong(ToLongFunction&lt;T&gt;)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LongStream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max(Comparator&lt;T&gt;)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min(Comparator&lt;T&gt;)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noneMatch(Predicate&lt;T&gt;)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boolean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peek(Consumer&lt;T&gt;)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void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reduce(BinaryOperator&lt;T&gt;)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reduce(T, BinaryOperator&lt;T&gt;)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T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skip(long)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sorted() e sorted(Comparator&lt;T&gt;)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toArray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() e toArray(IntFunction&lt;A[]&gt;)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T[] ou A[]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358082" y="1643050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sym typeface="Wingdings"/>
              </a:rPr>
              <a:t> </a:t>
            </a:r>
          </a:p>
          <a:p>
            <a:r>
              <a:rPr lang="pt-PT" sz="1400" smtClean="0">
                <a:sym typeface="Wingdings"/>
              </a:rPr>
              <a:t>12</a:t>
            </a:r>
            <a:endParaRPr lang="pt-PT" sz="1400"/>
          </a:p>
        </p:txBody>
      </p:sp>
      <p:sp>
        <p:nvSpPr>
          <p:cNvPr id="11" name="CaixaDeTexto 10"/>
          <p:cNvSpPr txBox="1"/>
          <p:nvPr/>
        </p:nvSpPr>
        <p:spPr>
          <a:xfrm>
            <a:off x="7358082" y="2214554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solidFill>
                  <a:srgbClr val="C00000"/>
                </a:solidFill>
                <a:sym typeface="Wingdings"/>
              </a:rPr>
              <a:t></a:t>
            </a:r>
            <a:r>
              <a:rPr lang="pt-PT" sz="1400" smtClean="0">
                <a:sym typeface="Wingdings"/>
              </a:rPr>
              <a:t> </a:t>
            </a:r>
          </a:p>
          <a:p>
            <a:r>
              <a:rPr lang="pt-PT" sz="1400" smtClean="0">
                <a:sym typeface="Wingdings"/>
              </a:rPr>
              <a:t>16</a:t>
            </a:r>
            <a:endParaRPr lang="pt-PT" sz="1400"/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5877272"/>
            <a:ext cx="5040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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5720" y="1142984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50"/>
                </a:solidFill>
                <a:latin typeface="Source Sans Pro Semibold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</a:rPr>
              <a:t> 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A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programação de colecções usando Streams e forEach()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versus a programação tradicional usando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Iterator&lt;T&gt;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for()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, corresponde à passagem de uma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programação onde o programador codificava o algoritmo (o como)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para uma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programação declarativa onde se declara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 quê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.</a:t>
            </a:r>
            <a:endParaRPr lang="pt-PT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1" name="Imagem 10" descr="ITERACAO_INTER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4546" y="2214554"/>
            <a:ext cx="4214842" cy="302941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85720" y="5715016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50"/>
                </a:solidFill>
                <a:latin typeface="Source Sans Pro Semibold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</a:rPr>
              <a:t> 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Na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programação com streams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a iteração é programada nas bibliotecas e descrita pelo programador (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interna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 enquanto no modelo anterior era programada (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exterior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).  </a:t>
            </a:r>
            <a:endParaRPr lang="pt-PT" sz="1600" b="1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142984"/>
            <a:ext cx="80724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Lista ordenada com os números dos alunos de LEI com média superior a X.</a:t>
            </a:r>
          </a:p>
          <a:p>
            <a:endParaRPr lang="pt-PT" sz="1000" b="1" smtClean="0">
              <a:latin typeface="Source Sans Pro Semibold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Function&lt;Double, Predicate&lt;Double&gt;&gt; maiorQX = x -&gt; (d -&gt; d &gt; x);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 mediaX = 13.0;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Predicate&lt;Double&gt; predMedMQx = maiorQX.apply(mediaX);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Predicate&lt;Aluno&gt; alunoDeLei = al -&gt; al.getCurso().equals("LEI");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Predicate&lt;Aluno&gt; mediaMaiorX = al -&gt; predMedMQx.test(al.getMedia());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para 13.0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List&lt;String&gt; cods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.filter(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alunoDeLei.and(mediaMaiorX)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.map(Aluno::getCodigo)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.sorted()      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usa a ordem natural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toList()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out.println("Media &gt; " + mediaX + " : Alunos " + cods);</a:t>
            </a:r>
            <a:endParaRPr lang="pt-PT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Media &gt; 13.0 : Alunos [12, 29]</a:t>
            </a:r>
          </a:p>
          <a:p>
            <a:endParaRPr lang="es-ES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smtClean="0">
                <a:latin typeface="Courier New" pitchFamily="49" charset="0"/>
                <a:cs typeface="Courier New" pitchFamily="49" charset="0"/>
              </a:rPr>
              <a:t>Ainda melhor</a:t>
            </a:r>
          </a:p>
          <a:p>
            <a:endParaRPr lang="es-ES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Set&lt;String&gt; cods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  <a:endParaRPr lang="es-ES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.filter(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alunoDeLei.and(mediaMaiorX)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.map(Aluno::getCodigo)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toCollection(TreeSet::new)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já implica sort()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72198" y="3357562"/>
            <a:ext cx="285752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smtClean="0"/>
              <a:t>Pipelines muito comuns</a:t>
            </a:r>
            <a:endParaRPr lang="pt-PT" sz="14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071546"/>
            <a:ext cx="80724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Lista ordenada com os nomes dos alunos com média superior a X.</a:t>
            </a:r>
          </a:p>
          <a:p>
            <a:endParaRPr lang="pt-PT" sz="1000" b="1" smtClean="0">
              <a:latin typeface="Source Sans Pro Semibold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Function&lt;Double, Predicate&lt;Double&gt;&gt; maiorQX = x -&gt; (d -&gt; d &gt; x);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 mediaX = 13.0;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Predicate&lt;Double&gt; predMedMQx = maiorQX.apply(mediaX);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Predicate&lt;Aluno&gt; mediaMaiorX = al -&gt; predMedMQx.test(al.getMedia());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Set&lt;String&gt; nomes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.filter(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mediaMaiorX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.map(Aluno::getNome)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.collect(toCollection(TreeSet::new));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out.println("Media &gt; " + mediaX + " : Alunos " + cods);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Media &gt; 13.0 : Alunos [Ana, Luis, Luisa, Pedro, Rita]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596" y="3929066"/>
            <a:ext cx="80724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Média geral da turma.</a:t>
            </a:r>
          </a:p>
          <a:p>
            <a:endParaRPr lang="pt-PT" sz="1000" b="1" smtClean="0">
              <a:latin typeface="Source Sans Pro Semibold"/>
            </a:endParaRPr>
          </a:p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Cálculo da média das médias dos alunos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mediaGlobal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.mapToDouble(Aluno::getMedia)	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devolve DoubleStream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.average()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.getAsDouble();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out.println("Media Geral: " + mediaGlobal);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Media Geral: 13.5125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720" y="1142984"/>
            <a:ext cx="850112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n"/>
            </a:pPr>
            <a:r>
              <a:rPr lang="pt-PT" sz="1600" smtClean="0"/>
              <a:t>  As ordenações de streams usando </a:t>
            </a:r>
            <a:r>
              <a:rPr lang="pt-PT" sz="1600" b="1" smtClean="0">
                <a:solidFill>
                  <a:srgbClr val="C00000"/>
                </a:solidFill>
              </a:rPr>
              <a:t>sorted(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Comparator&lt;T&gt;</a:t>
            </a:r>
            <a:r>
              <a:rPr lang="pt-PT" sz="1600" b="1" smtClean="0">
                <a:solidFill>
                  <a:srgbClr val="C00000"/>
                </a:solidFill>
              </a:rPr>
              <a:t>);</a:t>
            </a:r>
            <a:r>
              <a:rPr lang="pt-PT" sz="1600" smtClean="0"/>
              <a:t> são triviais, pois podem ser usados </a:t>
            </a:r>
            <a:r>
              <a:rPr lang="pt-PT" sz="1600" b="1" smtClean="0"/>
              <a:t>Comparator&lt;T&gt;</a:t>
            </a:r>
            <a:r>
              <a:rPr lang="pt-PT" sz="1600" smtClean="0"/>
              <a:t> definidos pelo programador usando expressões lambda, ou vários comparadores definidos na interface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Comparator&lt;T&gt;</a:t>
            </a:r>
            <a:r>
              <a:rPr lang="pt-PT" sz="1600" smtClean="0"/>
              <a:t> e implementados por </a:t>
            </a:r>
            <a:r>
              <a:rPr lang="pt-PT" sz="1600" b="1" smtClean="0"/>
              <a:t>Stream&lt;T&gt;</a:t>
            </a:r>
            <a:r>
              <a:rPr lang="pt-PT" sz="1600" smtClean="0"/>
              <a:t>.</a:t>
            </a:r>
          </a:p>
          <a:p>
            <a:pPr algn="just"/>
            <a:endParaRPr lang="pt-PT" sz="1000" smtClean="0"/>
          </a:p>
          <a:p>
            <a:pPr algn="just"/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Exemplos:	</a:t>
            </a:r>
          </a:p>
          <a:p>
            <a:pPr algn="just">
              <a:tabLst>
                <a:tab pos="358775" algn="l"/>
              </a:tabLs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Comparator.comparing(Function&lt;T,U&gt; extractor);	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chave de comparação</a:t>
            </a:r>
          </a:p>
          <a:p>
            <a:pPr algn="just"/>
            <a:endParaRPr lang="pt-PT" sz="1600" b="1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turma.stream()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.sorted(comparing(Aluno::getNome))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.map(al -&gt; al.getNome())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.forEach(nm -&gt; out.print(nm + </a:t>
            </a:r>
            <a:r>
              <a:rPr lang="pt-PT" sz="1200" smtClean="0">
                <a:latin typeface="Arial"/>
                <a:cs typeface="Arial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1200" smtClean="0">
                <a:latin typeface="Arial"/>
                <a:cs typeface="Arial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Ana/Artur/Laura/Luis/Luisa/Pedro/Rita/Rui/</a:t>
            </a:r>
          </a:p>
          <a:p>
            <a:pPr algn="just"/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turma.stream()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.sorted(comparing(Aluno::getMedia)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.reversed()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.map(al -&gt; al.getNome())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	    .forEach(nm -&gt; out.print(nm + </a:t>
            </a:r>
            <a:r>
              <a:rPr lang="pt-PT" sz="1200" smtClean="0">
                <a:latin typeface="Arial"/>
                <a:cs typeface="Arial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PT" sz="1200" smtClean="0">
                <a:latin typeface="Arial"/>
                <a:cs typeface="Arial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Ana&lt;-Pedro&lt;-Rita&lt;-Luisa&lt;-Luis&lt;-Rui&lt;-Artur&lt;-Laura&lt;-</a:t>
            </a:r>
          </a:p>
          <a:p>
            <a:pPr algn="just"/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turma.stream()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.map(aluno -&gt; toParStrings.apply(aluno))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.sorted(comparing(ParDeStrings::getPrim))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.forEach(out::println);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Ana$14.75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Artur$12.5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Laura$11.5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…………………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6858016" y="178592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comparing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15140" y="35716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sorted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436096" y="4221088"/>
          <a:ext cx="3384376" cy="210027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84376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pt-PT" sz="1400" b="1" smtClean="0">
                          <a:latin typeface="+mn-lt"/>
                          <a:cs typeface="Courier New" pitchFamily="49" charset="0"/>
                        </a:rPr>
                        <a:t>Comparator&lt;T&gt;</a:t>
                      </a:r>
                      <a:endParaRPr lang="pt-PT" sz="1400" b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PT" sz="1200" b="0" smtClean="0">
                          <a:latin typeface="+mn-lt"/>
                          <a:cs typeface="Courier New" pitchFamily="49" charset="0"/>
                        </a:rPr>
                        <a:t>comparing(F); comparing(F,Comp);</a:t>
                      </a:r>
                      <a:endParaRPr lang="pt-PT" sz="1200" b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38142">
                <a:tc>
                  <a:txBody>
                    <a:bodyPr/>
                    <a:lstStyle/>
                    <a:p>
                      <a:r>
                        <a:rPr lang="pt-PT" sz="1200" b="0" smtClean="0">
                          <a:latin typeface="+mn-lt"/>
                          <a:cs typeface="Courier New" pitchFamily="49" charset="0"/>
                        </a:rPr>
                        <a:t>comparingInt(ToF),</a:t>
                      </a:r>
                      <a:r>
                        <a:rPr lang="pt-PT" sz="1200" b="0" baseline="0" smtClean="0">
                          <a:latin typeface="+mn-lt"/>
                          <a:cs typeface="Courier New" pitchFamily="49" charset="0"/>
                        </a:rPr>
                        <a:t> …</a:t>
                      </a:r>
                      <a:endParaRPr lang="pt-PT" sz="1200" b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smtClean="0">
                          <a:latin typeface="+mn-lt"/>
                          <a:cs typeface="Courier New" pitchFamily="49" charset="0"/>
                        </a:rPr>
                        <a:t>thenComparing(Comp); thenComparing(F,Comp);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smtClean="0">
                          <a:latin typeface="+mn-lt"/>
                          <a:cs typeface="Courier New" pitchFamily="49" charset="0"/>
                        </a:rPr>
                        <a:t>thenComparingInt(ToIntF); … 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smtClean="0">
                          <a:latin typeface="+mn-lt"/>
                          <a:cs typeface="Courier New" pitchFamily="49" charset="0"/>
                        </a:rPr>
                        <a:t>reversed();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smtClean="0">
                          <a:latin typeface="+mn-lt"/>
                          <a:cs typeface="Courier New" pitchFamily="49" charset="0"/>
                        </a:rPr>
                        <a:t>naturalOrder()</a:t>
                      </a:r>
                      <a:r>
                        <a:rPr lang="pt-PT" sz="1200" b="0" baseline="0" smtClean="0">
                          <a:latin typeface="+mn-lt"/>
                          <a:cs typeface="Courier New" pitchFamily="49" charset="0"/>
                        </a:rPr>
                        <a:t> &lt;- sorted()</a:t>
                      </a:r>
                      <a:endParaRPr lang="pt-PT" sz="1200" b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Conexão recta unidireccional 18"/>
          <p:cNvCxnSpPr/>
          <p:nvPr/>
        </p:nvCxnSpPr>
        <p:spPr>
          <a:xfrm>
            <a:off x="2771800" y="2132856"/>
            <a:ext cx="39604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99792" y="2060848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DEF_STREAMS_GI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3042" y="2500306"/>
            <a:ext cx="5429288" cy="1237494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357158" y="114298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smtClean="0">
                <a:solidFill>
                  <a:srgbClr val="00B0F0"/>
                </a:solidFill>
                <a:sym typeface="Wingdings"/>
              </a:rPr>
              <a:t> </a:t>
            </a:r>
            <a:r>
              <a:rPr lang="pt-PT" smtClean="0"/>
              <a:t>As </a:t>
            </a:r>
            <a:r>
              <a:rPr lang="pt-PT" i="1" smtClean="0"/>
              <a:t>streams</a:t>
            </a:r>
            <a:r>
              <a:rPr lang="pt-PT" smtClean="0"/>
              <a:t> de Java são vistas por muitos autores como sendo uma implementação de </a:t>
            </a:r>
            <a:r>
              <a:rPr lang="pt-PT" b="1" i="1" smtClean="0">
                <a:solidFill>
                  <a:schemeClr val="accent6">
                    <a:lumMod val="75000"/>
                  </a:schemeClr>
                </a:solidFill>
              </a:rPr>
              <a:t>monads</a:t>
            </a:r>
            <a:r>
              <a:rPr lang="pt-PT" smtClean="0"/>
              <a:t> em Java, eventualmente tendo a si associada uma terminologia mais intuitiva, cf. </a:t>
            </a:r>
            <a:r>
              <a:rPr lang="pt-PT" b="1" i="1" smtClean="0">
                <a:solidFill>
                  <a:srgbClr val="C00000"/>
                </a:solidFill>
              </a:rPr>
              <a:t>pipeline</a:t>
            </a:r>
            <a:r>
              <a:rPr lang="pt-PT" smtClean="0"/>
              <a:t>, </a:t>
            </a:r>
            <a:r>
              <a:rPr lang="pt-PT" b="1" i="1" smtClean="0">
                <a:solidFill>
                  <a:srgbClr val="C00000"/>
                </a:solidFill>
              </a:rPr>
              <a:t>streaming</a:t>
            </a:r>
            <a:r>
              <a:rPr lang="pt-PT" smtClean="0"/>
              <a:t>, </a:t>
            </a:r>
            <a:r>
              <a:rPr lang="pt-PT" b="1" i="1" smtClean="0">
                <a:solidFill>
                  <a:srgbClr val="C00000"/>
                </a:solidFill>
              </a:rPr>
              <a:t>aggregation</a:t>
            </a:r>
            <a:r>
              <a:rPr lang="pt-PT" smtClean="0"/>
              <a:t>, e têm um papel fundamental, juntamente com as expressões lambda, na incorporação da programação funcional na linguagem Java.</a:t>
            </a:r>
          </a:p>
        </p:txBody>
      </p:sp>
      <p:pic>
        <p:nvPicPr>
          <p:cNvPr id="11" name="Imagem 10" descr="STREAMS_ARE_MONAD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4000504"/>
            <a:ext cx="7929618" cy="157163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720" y="1142984"/>
            <a:ext cx="850112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Os 2 melhores alunos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turma.stream()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.sorted(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comparing(Aluno::getMedia).reversed()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.limit(2)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.forEach(System.out::println);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Aluno( 2, Ana, 21, LM, 14.75 )</a:t>
            </a:r>
          </a:p>
          <a:p>
            <a:pPr>
              <a:spcAft>
                <a:spcPts val="1200"/>
              </a:spcAft>
            </a:pP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Aluno( 12, Pedro, 22, LEI, 14.5 )</a:t>
            </a:r>
          </a:p>
          <a:p>
            <a:pPr>
              <a:spcAft>
                <a:spcPts val="1200"/>
              </a:spcAft>
            </a:pP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compara por uma chave mas com um Comparator&lt;T&gt; especial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turma.stream()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.sorted(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comparing(Aluno::getNome, (n1, n2) -&gt; - (n1.length() - n2.length()))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.limit(5)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.forEach(out::println);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Exemplo com composição de comparadores: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turma.stream()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.sorted(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comparing(Aluno::getIdade).thenComparing(comparing(Aluno::getNome))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.limit(5)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.forEach(out::println);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Aluno( 2, Ana, 21, LM, 14.75 )</a:t>
            </a:r>
            <a:endParaRPr lang="pt-PT" sz="12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2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Aluno( 29, Luis, 21, LEI, 13.75 )</a:t>
            </a:r>
          </a:p>
          <a:p>
            <a:pPr algn="just"/>
            <a:r>
              <a:rPr lang="pt-PT" sz="12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Aluno( 10, Rui, 21, LEI, 12.75 )</a:t>
            </a:r>
          </a:p>
          <a:p>
            <a:pPr algn="just"/>
            <a:r>
              <a:rPr lang="pt-PT" sz="12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………………………………………</a:t>
            </a:r>
          </a:p>
          <a:p>
            <a:pPr algn="just"/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Outros comparadores pré-definidos:</a:t>
            </a:r>
          </a:p>
          <a:p>
            <a:pPr algn="just"/>
            <a:endParaRPr lang="pt-PT" b="1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000628" y="5214950"/>
          <a:ext cx="3500462" cy="9810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00462"/>
              </a:tblGrid>
              <a:tr h="285752">
                <a:tc>
                  <a:txBody>
                    <a:bodyPr/>
                    <a:lstStyle/>
                    <a:p>
                      <a:r>
                        <a:rPr lang="pt-PT" sz="1200" b="1" smtClean="0">
                          <a:latin typeface="+mn-lt"/>
                          <a:cs typeface="Courier New" pitchFamily="49" charset="0"/>
                        </a:rPr>
                        <a:t>reverseOrder(); naturalOrder();</a:t>
                      </a:r>
                      <a:endParaRPr lang="pt-PT" sz="12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38142">
                <a:tc>
                  <a:txBody>
                    <a:bodyPr/>
                    <a:lstStyle/>
                    <a:p>
                      <a:r>
                        <a:rPr lang="pt-PT" sz="1200" b="1" smtClean="0">
                          <a:latin typeface="+mn-lt"/>
                          <a:cs typeface="Courier New" pitchFamily="49" charset="0"/>
                        </a:rPr>
                        <a:t>nullsLast(Comparator&lt;T&gt;)</a:t>
                      </a:r>
                      <a:endParaRPr lang="pt-PT" sz="12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latin typeface="+mn-lt"/>
                          <a:cs typeface="Courier New" pitchFamily="49" charset="0"/>
                        </a:rPr>
                        <a:t>nullsFirst(Comparator&lt;T&gt;);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exão recta unidireccional 13"/>
          <p:cNvCxnSpPr/>
          <p:nvPr/>
        </p:nvCxnSpPr>
        <p:spPr>
          <a:xfrm>
            <a:off x="3643306" y="6000768"/>
            <a:ext cx="1214446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715140" y="35716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sorted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071546"/>
            <a:ext cx="8072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Existe alguma média superior a 16 ? E algum John ?</a:t>
            </a:r>
          </a:p>
          <a:p>
            <a:endParaRPr lang="pt-PT" sz="1000" b="1" smtClean="0">
              <a:latin typeface="Source Sans Pro Semibold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mediaTeste = 16.0;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Function&lt;Double,Predicate&lt;Aluno&gt;&gt; mediaMaiorQueX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media -&gt; al -&gt; al.getMedia() &gt; media;       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 mediaMaiorQValor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.anyMatch(mediaMaiorQueX.apply(mediaTeste));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out.println("Media &gt; " + mediaTeste + " " + mediaMaiorQValor);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Media &gt; 16.0 false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 existeNome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.noneMatch(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 -&gt; al.getNome().equals("John")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out.println(existeNome);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4214818"/>
            <a:ext cx="80724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Aluno com melhor média de LEI.</a:t>
            </a:r>
          </a:p>
          <a:p>
            <a:endParaRPr lang="pt-PT" sz="1000" b="1" smtClean="0">
              <a:latin typeface="Source Sans Pro Semibold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Comparator&lt;Aluno&gt; porMedia = (a1,a2)  -&gt; (int) a1.getMedia() - (int) a2.getMedia();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Optional&lt;Aluno&gt; melhorAlunoLEI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.filter(alunoDeLei)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.max(porMedia);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 talvezOmelhor = melhorAlunoLEI.orElseGet(Aluno::new);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out.println("Aluno com melhor Média em LEI " + talvezOmelhor);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out.println("Média = " + talvezOmelhor.getMedia());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 com melhor Média em LEI Aluno( 12, Pedro, 22, LEI, 14.5 )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Média = 14.5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15008" y="1214422"/>
            <a:ext cx="314327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Procuras e testes em Streams</a:t>
            </a:r>
            <a:endParaRPr lang="pt-PT"/>
          </a:p>
        </p:txBody>
      </p:sp>
      <p:cxnSp>
        <p:nvCxnSpPr>
          <p:cNvPr id="13" name="Conexão recta unidireccional 12"/>
          <p:cNvCxnSpPr/>
          <p:nvPr/>
        </p:nvCxnSpPr>
        <p:spPr>
          <a:xfrm flipV="1">
            <a:off x="4572000" y="2996952"/>
            <a:ext cx="2376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020272" y="278092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Definir predicado !!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715008" y="1214422"/>
            <a:ext cx="314327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Procuras e testes em Streams</a:t>
            </a:r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071546"/>
            <a:ext cx="80724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/>
              <a:t>Apresentar as fichas  dos dois melhores alunos.</a:t>
            </a:r>
          </a:p>
          <a:p>
            <a:endParaRPr lang="pt-PT" sz="1600" b="1" smtClean="0"/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Comparator&lt;Aluno&gt; porMediaDec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(a1,a2) -&gt; - ((int) a1.getMedia() - (int) a2.getMedia());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.sorted(porMediaDec)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.limit(2).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.forEach(out::println);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Aluno( 2, Ana, 21, LM, 14.75 )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Aluno( 12, Pedro, 22, LEI, 14.5 )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3429000"/>
            <a:ext cx="80724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Criar uma tabela onde a cada nº de aluno se associa a sua média .</a:t>
            </a:r>
          </a:p>
          <a:p>
            <a:endParaRPr lang="pt-PT" sz="1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Map&lt;String,Double&gt; tabCodMediaLEI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.filter(alunoDeLei)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toMap(Aluno::getCodigo, Aluno::getMedia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tabCodMediaLEI.forEach((ca, md) -&gt; out.println("Aluno: " + ca + " Média: " + md));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Aluno: 12 Média: 14.5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Aluno: 29 Média: 13.75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Aluno: 10 Média: 12.75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00430" y="5286388"/>
            <a:ext cx="5357850" cy="6771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chemeClr val="tx1"/>
                </a:solidFill>
              </a:rPr>
              <a:t>Forma simples de </a:t>
            </a:r>
            <a:r>
              <a:rPr lang="pt-PT" sz="1400" b="1" smtClean="0">
                <a:solidFill>
                  <a:srgbClr val="C00000"/>
                </a:solidFill>
              </a:rPr>
              <a:t>toMap</a:t>
            </a:r>
          </a:p>
          <a:p>
            <a:pPr algn="ctr"/>
            <a:endParaRPr lang="pt-PT" sz="1200" smtClean="0"/>
          </a:p>
          <a:p>
            <a:pPr algn="ctr"/>
            <a:r>
              <a:rPr lang="pt-PT" sz="1200" b="1" smtClean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itchFamily="49" charset="0"/>
              </a:rPr>
              <a:t>Collector&lt;T,?,Map&lt;K,V&gt;&gt; toMap(Function&lt;T,K&gt; fk, Function&lt;T,V&gt; fv); </a:t>
            </a:r>
            <a:endParaRPr lang="pt-PT" sz="1200" b="1">
              <a:solidFill>
                <a:schemeClr val="accent6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8" name="Conexão recta unidireccional 17"/>
          <p:cNvCxnSpPr/>
          <p:nvPr/>
        </p:nvCxnSpPr>
        <p:spPr>
          <a:xfrm rot="5400000" flipH="1" flipV="1">
            <a:off x="3750463" y="510779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48264" y="263691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toMap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7524328" y="3140968"/>
          <a:ext cx="864096" cy="736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048"/>
                <a:gridCol w="432048"/>
              </a:tblGrid>
              <a:tr h="245568">
                <a:tc>
                  <a:txBody>
                    <a:bodyPr/>
                    <a:lstStyle/>
                    <a:p>
                      <a:pPr algn="ctr"/>
                      <a:r>
                        <a:rPr lang="pt-PT" sz="1000" smtClean="0"/>
                        <a:t>K</a:t>
                      </a:r>
                      <a:endParaRPr lang="pt-P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smtClean="0"/>
                        <a:t>V</a:t>
                      </a:r>
                      <a:endParaRPr lang="pt-PT" sz="1000"/>
                    </a:p>
                  </a:txBody>
                  <a:tcPr/>
                </a:tc>
              </a:tr>
              <a:tr h="245568">
                <a:tc>
                  <a:txBody>
                    <a:bodyPr/>
                    <a:lstStyle/>
                    <a:p>
                      <a:pPr algn="ctr"/>
                      <a:r>
                        <a:rPr lang="pt-PT" sz="1000" smtClean="0"/>
                        <a:t>k1</a:t>
                      </a:r>
                      <a:endParaRPr lang="pt-P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smtClean="0"/>
                        <a:t>v1</a:t>
                      </a:r>
                      <a:endParaRPr lang="pt-PT" sz="1000"/>
                    </a:p>
                  </a:txBody>
                  <a:tcPr/>
                </a:tc>
              </a:tr>
              <a:tr h="245568">
                <a:tc>
                  <a:txBody>
                    <a:bodyPr/>
                    <a:lstStyle/>
                    <a:p>
                      <a:pPr algn="ctr"/>
                      <a:r>
                        <a:rPr lang="pt-PT" sz="1000" smtClean="0"/>
                        <a:t>k2</a:t>
                      </a:r>
                      <a:endParaRPr lang="pt-P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smtClean="0"/>
                        <a:t>v2</a:t>
                      </a:r>
                      <a:endParaRPr lang="pt-PT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71538" y="1071546"/>
            <a:ext cx="735811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chemeClr val="tx1"/>
                </a:solidFill>
              </a:rPr>
              <a:t>Forma nº 2 de </a:t>
            </a:r>
            <a:r>
              <a:rPr lang="pt-PT" sz="1400" b="1" smtClean="0">
                <a:solidFill>
                  <a:srgbClr val="C00000"/>
                </a:solidFill>
              </a:rPr>
              <a:t>toMap()</a:t>
            </a:r>
          </a:p>
          <a:p>
            <a:pPr algn="ctr"/>
            <a:endParaRPr lang="pt-PT" sz="1200" smtClean="0"/>
          </a:p>
          <a:p>
            <a:pPr algn="ctr"/>
            <a:r>
              <a:rPr lang="pt-PT" sz="1400" b="1" smtClean="0">
                <a:solidFill>
                  <a:srgbClr val="0070C0"/>
                </a:solidFill>
                <a:cs typeface="Courier New" pitchFamily="49" charset="0"/>
              </a:rPr>
              <a:t>Collector&lt;T,?,Map&lt;K,U&gt;&gt; toMap(Function&lt;T,K&gt; fk, Function&lt;T,V&gt; fv, BinaryOperator&lt;U&gt; merge); </a:t>
            </a:r>
            <a:endParaRPr lang="pt-PT" sz="1400" b="1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5720" y="185736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smtClean="0">
                <a:solidFill>
                  <a:schemeClr val="accent6">
                    <a:lumMod val="75000"/>
                  </a:schemeClr>
                </a:solidFill>
              </a:rPr>
              <a:t>▶  </a:t>
            </a:r>
            <a:r>
              <a:rPr lang="pt-PT" sz="1600" smtClean="0"/>
              <a:t>Cada chave de tipo </a:t>
            </a:r>
            <a:r>
              <a:rPr lang="pt-PT" sz="1600" b="1" smtClean="0"/>
              <a:t>K</a:t>
            </a:r>
            <a:r>
              <a:rPr lang="pt-PT" sz="1600" smtClean="0"/>
              <a:t> do map resultado pode ter a si associados vários valores de tipo </a:t>
            </a:r>
            <a:r>
              <a:rPr lang="pt-PT" sz="1600" b="1" smtClean="0"/>
              <a:t>V</a:t>
            </a:r>
            <a:r>
              <a:rPr lang="pt-PT" sz="1600" smtClean="0"/>
              <a:t>. 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BinaryOperator&lt;U&gt;</a:t>
            </a:r>
            <a:r>
              <a:rPr lang="pt-PT" sz="1600" smtClean="0"/>
              <a:t> junta os valores </a:t>
            </a:r>
            <a:r>
              <a:rPr lang="pt-PT" sz="1600" b="1" smtClean="0"/>
              <a:t>V</a:t>
            </a:r>
            <a:r>
              <a:rPr lang="pt-PT" sz="1600" smtClean="0"/>
              <a:t> associados a uma chave num </a:t>
            </a:r>
            <a:r>
              <a:rPr lang="pt-PT" sz="1600" b="1" smtClean="0"/>
              <a:t>U</a:t>
            </a:r>
            <a:r>
              <a:rPr lang="pt-PT" sz="1600" smtClean="0"/>
              <a:t> que é o tipo do Map.</a:t>
            </a: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285720" y="2571744"/>
            <a:ext cx="85011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smtClean="0">
                <a:solidFill>
                  <a:schemeClr val="accent6">
                    <a:lumMod val="75000"/>
                  </a:schemeClr>
                </a:solidFill>
              </a:rPr>
              <a:t>▶  </a:t>
            </a:r>
            <a:r>
              <a:rPr lang="pt-PT" sz="1600" smtClean="0"/>
              <a:t>Por exemplo, se pretendermos criar uma tabela que a cada Curso associa os nomes dos respectivos alunos sob a forma de uma String, ou se pretendermos associar a cada curso a ficha do melhor aluno teríamos:</a:t>
            </a:r>
          </a:p>
          <a:p>
            <a:pPr algn="just"/>
            <a:endParaRPr lang="pt-PT" sz="1000" smtClean="0"/>
          </a:p>
          <a:p>
            <a:pPr algn="just"/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BinaryOperator&lt;String&gt; juntaNomes = (s1,s2) -&gt; s1 + "|" + s2;</a:t>
            </a:r>
          </a:p>
          <a:p>
            <a:pPr algn="just"/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Map&lt;String,String&gt; tabCursoStrNomes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turma.stream()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toMap(Aluno::getCurso, Aluno::getNome, juntaNomes)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out.println(tabCursoStrNomes);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{LM=Ana|Rita, LEI=Rui|Pedro|Luis, LEC=Luisa|Laura, LEE=Artur}</a:t>
            </a:r>
          </a:p>
          <a:p>
            <a:pPr algn="just"/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pt-PT" sz="1200" b="1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BinaryOperator&lt;Aluno&gt; alComMelhorMedia = </a:t>
            </a:r>
          </a:p>
          <a:p>
            <a:pPr algn="just"/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(a1,a2) -&gt; a1.getMedia() &gt;= a2.getMedia() ? a1 : a2;</a:t>
            </a:r>
          </a:p>
          <a:p>
            <a:pPr algn="just"/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Map&lt;String,Aluno&gt; tabCursoMelhorAluno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turma.stream()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toMap(Aluno::getCurso, Function.identity(), alComMelhorMedia)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{LM=Aluno( 2, Ana, 21, LM, 14.75 ), LEI=Aluno( 12, Pedro, 22, LEI, 14.5 ), LEC=Aluno( 77, Luisa, 25, LEC, 13.9 ), LEE=Aluno( 27, Artur, 24, LEE, 12.5 )}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Conexão recta 21"/>
          <p:cNvCxnSpPr/>
          <p:nvPr/>
        </p:nvCxnSpPr>
        <p:spPr>
          <a:xfrm>
            <a:off x="357158" y="4786322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158" y="1142984"/>
            <a:ext cx="85725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en-US" sz="1600" smtClean="0">
                <a:sym typeface="Wingdings"/>
              </a:rPr>
              <a:t>  O método </a:t>
            </a:r>
            <a:r>
              <a:rPr lang="en-US" sz="1600" b="1" smtClean="0">
                <a:solidFill>
                  <a:srgbClr val="C00000"/>
                </a:solidFill>
                <a:sym typeface="Wingdings"/>
              </a:rPr>
              <a:t>flatMap</a:t>
            </a:r>
            <a:r>
              <a:rPr lang="en-US" sz="1600" smtClean="0">
                <a:sym typeface="Wingdings"/>
              </a:rPr>
              <a:t> para </a:t>
            </a:r>
            <a:r>
              <a:rPr lang="en-US" sz="1600" b="1" smtClean="0">
                <a:sym typeface="Wingdings"/>
              </a:rPr>
              <a:t>Stream&lt;T&gt;</a:t>
            </a:r>
            <a:r>
              <a:rPr lang="en-US" sz="1600" smtClean="0">
                <a:sym typeface="Wingdings"/>
              </a:rPr>
              <a:t>  é: 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Stream&lt;R&gt; flatMap(Function&lt;T,Stream&lt;R&gt;&gt; mapper)</a:t>
            </a:r>
            <a:r>
              <a:rPr lang="en-US" sz="1600" smtClean="0"/>
              <a:t>, em que a função </a:t>
            </a:r>
            <a:r>
              <a:rPr lang="en-US" sz="1600" i="1" smtClean="0"/>
              <a:t>mapper</a:t>
            </a:r>
            <a:r>
              <a:rPr lang="en-US" sz="1600" smtClean="0"/>
              <a:t> transforma cada </a:t>
            </a:r>
            <a:r>
              <a:rPr lang="en-US" sz="1600" b="1" smtClean="0"/>
              <a:t>T</a:t>
            </a:r>
            <a:r>
              <a:rPr lang="en-US" sz="1600" smtClean="0"/>
              <a:t> numa </a:t>
            </a:r>
            <a:r>
              <a:rPr lang="en-US" sz="1600" b="1" smtClean="0"/>
              <a:t>Stream&lt;R&gt;</a:t>
            </a:r>
            <a:r>
              <a:rPr lang="en-US" sz="1600" smtClean="0"/>
              <a:t> e estas são fundidas na </a:t>
            </a:r>
            <a:r>
              <a:rPr lang="en-US" sz="1600" b="1" smtClean="0"/>
              <a:t>Stream&lt;R&gt;</a:t>
            </a:r>
            <a:r>
              <a:rPr lang="en-US" sz="1600" smtClean="0"/>
              <a:t> resultado.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just">
              <a:buFont typeface="Wingdings"/>
              <a:buChar char="l"/>
            </a:pPr>
            <a:endParaRPr lang="en-US" sz="1600" b="1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▶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  </a:t>
            </a:r>
            <a:r>
              <a:rPr lang="en-US" sz="1600" smtClean="0"/>
              <a:t>Vamos criar uma </a:t>
            </a:r>
            <a:r>
              <a:rPr lang="en-US" sz="1600" b="1" smtClean="0">
                <a:solidFill>
                  <a:srgbClr val="C00000"/>
                </a:solidFill>
              </a:rPr>
              <a:t>stream de listas de notas</a:t>
            </a:r>
            <a:r>
              <a:rPr lang="en-US" sz="1600" smtClean="0"/>
              <a:t>.</a:t>
            </a:r>
          </a:p>
          <a:p>
            <a:pPr algn="just"/>
            <a:endParaRPr lang="en-US" sz="1600" smtClean="0"/>
          </a:p>
          <a:p>
            <a:pPr algn="just"/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Stream&lt;List&lt;Double&gt;&gt; listasNotas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Stream.of(Arrays.asList(12.3, 14.5, 13.1),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Arrays.asList(15.2, 11.8),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	      Arrays.asList(14.0, 13.5, 16.7, 14.8));</a:t>
            </a:r>
          </a:p>
          <a:p>
            <a:pPr algn="just"/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000" b="1" smtClean="0">
                <a:solidFill>
                  <a:schemeClr val="accent5">
                    <a:lumMod val="75000"/>
                  </a:schemeClr>
                </a:solidFill>
              </a:rPr>
              <a:t>▶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600" smtClean="0"/>
              <a:t>Vamos agora calcular a média das notas.</a:t>
            </a:r>
          </a:p>
          <a:p>
            <a:pPr algn="just"/>
            <a:endParaRPr lang="en-US" sz="1600" smtClean="0"/>
          </a:p>
          <a:p>
            <a:pPr algn="just"/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ToDoubleFunction&lt;Double&gt; identDouble = d -&gt; d;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listasNotas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.flatMap(Collection::stream)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.collect(averagingDouble(identDouble))	 </a:t>
            </a:r>
            <a:r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ou lambda d -&gt; d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);</a:t>
            </a:r>
          </a:p>
          <a:p>
            <a:pPr algn="just"/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13.988888888888889</a:t>
            </a:r>
            <a:endParaRPr lang="pt-PT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86578" y="35716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flatMap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158" y="1142984"/>
            <a:ext cx="85725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▶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  </a:t>
            </a:r>
            <a:r>
              <a:rPr lang="en-US" sz="1600" smtClean="0"/>
              <a:t>Vejamos um exemplo com Strings. Vamos separar palavras de linhas de texto. </a:t>
            </a:r>
          </a:p>
          <a:p>
            <a:pPr algn="just"/>
            <a:endParaRPr lang="en-US" sz="1000" smtClean="0"/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List&lt;String&gt; linhas = 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Arrays.asList("Streams de Java8 em geral",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"flatMap e streams de Java8",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"flatMap operação complexa?",</a:t>
            </a:r>
          </a:p>
          <a:p>
            <a:pPr algn="just"/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"funcionamento efectivo de flatMap");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List&lt;String&gt; palavras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linhas.stream()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.flatMap(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linha -&gt; Stream.of(linha.split("\\s* \\s*"))</a:t>
            </a: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.distinct()</a:t>
            </a:r>
          </a:p>
          <a:p>
            <a:pPr algn="just"/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.sorted()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      .collect(toList());</a:t>
            </a:r>
          </a:p>
          <a:p>
            <a:pPr algn="just"/>
            <a:r>
              <a:rPr lang="en-US" sz="1200" smtClean="0">
                <a:latin typeface="Courier New" pitchFamily="49" charset="0"/>
                <a:cs typeface="Courier New" pitchFamily="49" charset="0"/>
              </a:rPr>
              <a:t>out.println("Palavras distintas: " + palavras);</a:t>
            </a:r>
          </a:p>
          <a:p>
            <a:pPr algn="just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Palavras distintas: [Java8, Streams, complexa?, de, e, efectivo, em, flatMap, funcionamento, geral, operação, streams]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4429132"/>
            <a:ext cx="84296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▶</a:t>
            </a:r>
            <a:r>
              <a:rPr lang="pt-PT" smtClean="0"/>
              <a:t>  </a:t>
            </a:r>
            <a:r>
              <a:rPr lang="pt-PT" sz="1600" smtClean="0"/>
              <a:t>Outros possíveis tratamentos das linhas com </a:t>
            </a:r>
            <a:r>
              <a:rPr lang="pt-PT" sz="1600" b="1" smtClean="0">
                <a:solidFill>
                  <a:srgbClr val="C00000"/>
                </a:solidFill>
              </a:rPr>
              <a:t>flatMap()</a:t>
            </a:r>
            <a:r>
              <a:rPr lang="pt-PT" sz="1600" smtClean="0"/>
              <a:t>.</a:t>
            </a:r>
          </a:p>
          <a:p>
            <a:endParaRPr lang="pt-PT" sz="1600" smtClean="0"/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Function&lt;String, Stream&lt;String&gt;&gt; linhaToPalavras = l -&gt; Stream.of(l.split(</a:t>
            </a:r>
            <a:r>
              <a:rPr lang="pt-PT" sz="1200" smtClean="0">
                <a:latin typeface="Calibri"/>
                <a:cs typeface="Calibri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\\s* \\s*</a:t>
            </a:r>
            <a:r>
              <a:rPr lang="pt-PT" sz="1200" smtClean="0">
                <a:cs typeface="Calibri"/>
              </a:rPr>
              <a:t>"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Function&lt;String, Stream&lt;Character&gt;&gt; strToChar = s -&gt; s.chars().mapToObj(i-&gt; (char) i);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linhas.stream()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.flatMap(linha -&gt; linhaToPalavras.apply(linha))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//Stream&lt;String&gt;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.flatMap(palavra -&gt; strToChar.apply(palavra))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Stream&lt;Character&gt;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  .forEach(s -&gt; out.print(s));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StreamsdeJava8emgeralflatMapestr……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786578" y="35716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flatMap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2" name="Imagem 11" descr="Java-8-Streams-cheat-sheet-v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6799"/>
            <a:ext cx="9144000" cy="646440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  Stream&lt;T&gt;: Métodos a ver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71539" y="1071546"/>
          <a:ext cx="5857916" cy="52997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727764"/>
                <a:gridCol w="1058581"/>
                <a:gridCol w="1071571"/>
              </a:tblGrid>
              <a:tr h="179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Operação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Resultado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B050"/>
                          </a:solidFill>
                        </a:rPr>
                        <a:t>Tipo</a:t>
                      </a:r>
                      <a:endParaRPr lang="pt-PT" sz="1100" b="1">
                        <a:solidFill>
                          <a:srgbClr val="00B05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allMatch(Predicate&lt;T&gt;)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boolean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anyMatch(Predicate&lt;T&gt;)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boolean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collect(Collector&lt;T,A,R&gt;</a:t>
                      </a:r>
                      <a:endParaRPr lang="pt-PT" sz="1200" b="1">
                        <a:solidFill>
                          <a:srgbClr val="0070C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R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collect(Collector&lt;Supplier,</a:t>
                      </a:r>
                      <a:r>
                        <a:rPr lang="pt-PT" sz="1200" b="1" baseline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BiConsumer, BiConsumer&gt;</a:t>
                      </a:r>
                      <a:endParaRPr lang="pt-PT" sz="1200" b="1" smtClean="0">
                        <a:solidFill>
                          <a:srgbClr val="0070C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R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concat(Stream&lt;T&gt;, Stream&lt;T&gt;)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count()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long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distinct()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filter(Predicate&lt;T&gt;)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findAny()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findFirst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flatMap(Function&lt;T, Stream&lt;R&gt;)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Stream&lt;R&gt;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indent="-717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intermédia</a:t>
                      </a:r>
                      <a:endParaRPr lang="pt-PT" sz="1200" smtClean="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flatMapToInt(Function&lt;T, IntStream)*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indent="-717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intermédia</a:t>
                      </a:r>
                      <a:endParaRPr lang="pt-PT" sz="1200" smtClean="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forEach(Consumer&lt;T&gt;)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void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forEachOrdered(Consumer&lt;T&gt;)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void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limit(long)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map(Function&lt;T,R&gt;)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Stream&lt;R&gt;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mapToDouble(ToDoubleFunction&lt;T&gt;)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DoubleStream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mapToInt(ToIntFunction&lt;T&gt;)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IntStream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mapToLong(ToLongFunction&lt;T&gt;)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LongStream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max(Comparator&lt;T&gt;)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min(Comparator&lt;T&gt;)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noneMatch(Predicate&lt;T&gt;)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>
                          <a:latin typeface="+mn-lt"/>
                        </a:rPr>
                        <a:t>boolean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peek(Consumer&lt;T&gt;)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void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reduce(BinaryOperator&lt;T&gt;)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Optional&lt;T&gt;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reduce(T, BinaryOperator&lt;T&gt;)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  <a:ea typeface="Times New Roman"/>
                        </a:rPr>
                        <a:t>T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skip(long)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sorted() e sorted(Comparator&lt;T&gt;)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Stream&lt;T&gt;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intermédia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toArray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() e toArray(IntFunction&lt;A[]&gt;)</a:t>
                      </a:r>
                      <a:endParaRPr lang="pt-PT" sz="1200" b="1">
                        <a:solidFill>
                          <a:srgbClr val="0070C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>
                          <a:latin typeface="+mn-lt"/>
                        </a:rPr>
                        <a:t>T[] ou A[]</a:t>
                      </a:r>
                      <a:endParaRPr lang="pt-PT" sz="12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terminal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8" name="Picture 2" descr="C:\Users\asus\Desktop\PROC_STREAMS\STREAMS_CLEAN_C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2000240"/>
            <a:ext cx="5572164" cy="3108972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57158" y="1214422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B050"/>
                </a:solidFill>
                <a:sym typeface="Wingdings"/>
              </a:rPr>
              <a:t>   </a:t>
            </a:r>
            <a:r>
              <a:rPr lang="pt-PT" sz="1600" smtClean="0">
                <a:sym typeface="Wingdings"/>
              </a:rPr>
              <a:t>Figura que sintetiza todas as minhas ideias sobre como programar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“clean code” </a:t>
            </a:r>
            <a:r>
              <a:rPr lang="pt-PT" sz="1600" smtClean="0">
                <a:sym typeface="Wingdings"/>
              </a:rPr>
              <a:t>com </a:t>
            </a:r>
            <a:r>
              <a:rPr lang="pt-PT" sz="1600" i="1" smtClean="0">
                <a:sym typeface="Wingdings"/>
              </a:rPr>
              <a:t>streams </a:t>
            </a:r>
            <a:r>
              <a:rPr lang="pt-PT" sz="1600" smtClean="0">
                <a:sym typeface="Wingdings"/>
              </a:rPr>
              <a:t>e que contém as directivas fundamentais.       </a:t>
            </a:r>
            <a:endParaRPr lang="pt-PT" sz="1600"/>
          </a:p>
        </p:txBody>
      </p:sp>
      <p:sp>
        <p:nvSpPr>
          <p:cNvPr id="10" name="CaixaDeTexto 9"/>
          <p:cNvSpPr txBox="1"/>
          <p:nvPr/>
        </p:nvSpPr>
        <p:spPr>
          <a:xfrm>
            <a:off x="357158" y="5286388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  Acrescentaria mais algumas coisas que veremos adiante, dentre elas:</a:t>
            </a:r>
          </a:p>
          <a:p>
            <a:endParaRPr lang="pt-PT" sz="800" smtClean="0"/>
          </a:p>
          <a:p>
            <a:r>
              <a:rPr lang="pt-PT" sz="1600" smtClean="0"/>
              <a:t>	</a:t>
            </a:r>
            <a:r>
              <a:rPr lang="pt-PT" sz="1600" smtClean="0">
                <a:sym typeface="Wingdings"/>
              </a:rPr>
              <a:t>  </a:t>
            </a:r>
            <a:r>
              <a:rPr lang="pt-PT" sz="1600" b="1" i="1" smtClean="0">
                <a:solidFill>
                  <a:srgbClr val="0070C0"/>
                </a:solidFill>
              </a:rPr>
              <a:t>dominar os Collectors;</a:t>
            </a:r>
          </a:p>
          <a:p>
            <a:r>
              <a:rPr lang="pt-PT" sz="1600" smtClean="0">
                <a:sym typeface="Wingdings"/>
              </a:rPr>
              <a:t>	 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compreender como funcionam as pipelines</a:t>
            </a:r>
            <a:r>
              <a:rPr lang="pt-PT" sz="1600" b="1" i="1" smtClean="0">
                <a:solidFill>
                  <a:srgbClr val="0070C0"/>
                </a:solidFill>
              </a:rPr>
              <a:t>; 	</a:t>
            </a:r>
          </a:p>
          <a:p>
            <a:r>
              <a:rPr lang="pt-PT" sz="1600" smtClean="0"/>
              <a:t>	</a:t>
            </a:r>
            <a:r>
              <a:rPr lang="pt-PT" sz="1600" smtClean="0">
                <a:sym typeface="Wingdings"/>
              </a:rPr>
              <a:t> 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p</a:t>
            </a:r>
            <a:r>
              <a:rPr lang="pt-PT" sz="1600" b="1" i="1" smtClean="0">
                <a:solidFill>
                  <a:srgbClr val="0070C0"/>
                </a:solidFill>
              </a:rPr>
              <a:t>rogramar com o máximo de pré-condições (por contrato).  </a:t>
            </a:r>
            <a:endParaRPr lang="pt-PT" sz="1600" b="1" i="1">
              <a:solidFill>
                <a:srgbClr val="0070C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4942" y="357166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611560" y="1196752"/>
          <a:ext cx="8352928" cy="448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96544"/>
                <a:gridCol w="3456384"/>
              </a:tblGrid>
              <a:tr h="302236"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Categorias de Collectors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 Funções</a:t>
                      </a:r>
                      <a:endParaRPr lang="pt-PT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averagingInt(IntFunction), ….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cálculo de médias de dados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collectingAndThen(Collector,Function)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colecciona os dados</a:t>
                      </a:r>
                      <a:r>
                        <a:rPr lang="pt-PT" sz="1200" baseline="0" smtClean="0"/>
                        <a:t> e depois aplica uma F 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counting()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contagens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groupingBy(Function), groupingBy(Function, Collector), groupingBy(Function,Supplier,Collector)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classifica por Function e cria grupos; depois reduz os</a:t>
                      </a:r>
                      <a:r>
                        <a:rPr lang="pt-PT" sz="1200" baseline="0" smtClean="0"/>
                        <a:t> elementos desses grupos usando Collector, por exemplo, para List, Set ou</a:t>
                      </a:r>
                      <a:r>
                        <a:rPr lang="pt-PT" sz="1200" smtClean="0"/>
                        <a:t> Map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joining(), joining(CharSequence), joining(CharSequence, …)</a:t>
                      </a:r>
                      <a:r>
                        <a:rPr lang="pt-PT" sz="1200" b="1" baseline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Junta Ts em CharSequence,</a:t>
                      </a:r>
                      <a:r>
                        <a:rPr lang="pt-PT" sz="1200" baseline="0" smtClean="0"/>
                        <a:t> String, etc.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mapping(Function,Collector)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Transformação de T em U seguida de collect de U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minBy(Comparator), maxBy(Comparator)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Máximo e mínimo cf.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smtClean="0"/>
                        <a:t>Comparator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partitioning(Predicate), partitioning(Predicate,Collector)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Usa Predicate e</a:t>
                      </a:r>
                      <a:r>
                        <a:rPr lang="pt-PT" sz="1200" baseline="0" smtClean="0"/>
                        <a:t> divide a stream</a:t>
                      </a:r>
                      <a:r>
                        <a:rPr lang="pt-PT" sz="1200" smtClean="0"/>
                        <a:t> em disjuntos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reducing(BinaryOperator), reducing(Ident,BinaryOperator), …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Define a redução e cria Collector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summarizingInt(IntFunction),</a:t>
                      </a:r>
                      <a:r>
                        <a:rPr lang="pt-PT" sz="1200" b="1" baseline="0" smtClean="0">
                          <a:solidFill>
                            <a:srgbClr val="0070C0"/>
                          </a:solidFill>
                        </a:rPr>
                        <a:t> ….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estatísticas (max, min, average,</a:t>
                      </a:r>
                      <a:r>
                        <a:rPr lang="pt-PT" sz="1200" baseline="0" smtClean="0"/>
                        <a:t> cout, ..)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summingInt(ToIntFunction),</a:t>
                      </a:r>
                      <a:r>
                        <a:rPr lang="pt-PT" sz="1200" b="1" baseline="0" smtClean="0">
                          <a:solidFill>
                            <a:srgbClr val="0070C0"/>
                          </a:solidFill>
                        </a:rPr>
                        <a:t> ….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aplica</a:t>
                      </a:r>
                      <a:r>
                        <a:rPr lang="pt-PT" sz="1200" baseline="0" smtClean="0"/>
                        <a:t> r</a:t>
                      </a:r>
                      <a:r>
                        <a:rPr lang="pt-PT" sz="1200" smtClean="0"/>
                        <a:t>edução por soma</a:t>
                      </a:r>
                      <a:endParaRPr lang="pt-PT" sz="1200"/>
                    </a:p>
                  </a:txBody>
                  <a:tcPr/>
                </a:tc>
              </a:tr>
              <a:tr h="302236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toCollection(Supplier), toSet(),</a:t>
                      </a:r>
                      <a:r>
                        <a:rPr lang="pt-PT" sz="1200" b="1" baseline="0" smtClean="0">
                          <a:solidFill>
                            <a:srgbClr val="0070C0"/>
                          </a:solidFill>
                        </a:rPr>
                        <a:t> toList(), toMap(F,F), toConcurrentMap(F,F),</a:t>
                      </a:r>
                    </a:p>
                    <a:p>
                      <a:r>
                        <a:rPr lang="pt-PT" sz="1200" b="1" baseline="0" smtClean="0">
                          <a:solidFill>
                            <a:srgbClr val="0070C0"/>
                          </a:solidFill>
                        </a:rPr>
                        <a:t>toMap(F,F,Bin), toMap(F,F,Bin,Sup), …</a:t>
                      </a:r>
                      <a:endParaRPr lang="pt-PT" sz="1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acumulam dados para</a:t>
                      </a:r>
                      <a:r>
                        <a:rPr lang="pt-PT" sz="1200" baseline="0" smtClean="0"/>
                        <a:t> colecções</a:t>
                      </a:r>
                      <a:endParaRPr lang="pt-PT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</a:t>
            </a: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Collectors</a:t>
            </a:r>
            <a:endParaRPr lang="pt-PT" sz="2000" b="1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5949280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/>
              <a:t>   </a:t>
            </a:r>
            <a:r>
              <a:rPr lang="pt-PT" sz="1600" smtClean="0"/>
              <a:t>Serão utilizados em função das necessidades do problema, ou seja, via exemplo.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java-stre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1071546"/>
            <a:ext cx="5429288" cy="2521834"/>
          </a:xfrm>
          <a:prstGeom prst="rect">
            <a:avLst/>
          </a:prstGeom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429124" y="357166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71934" y="35716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Arquitectura geral de uma pipeline 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3714752"/>
            <a:ext cx="850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mtClean="0"/>
              <a:t>  </a:t>
            </a:r>
            <a:r>
              <a:rPr lang="pt-PT" sz="1600" smtClean="0"/>
              <a:t>Conforme tal arquitectura e todos os exemplos já apresentados, uma </a:t>
            </a:r>
            <a:r>
              <a:rPr lang="pt-PT" sz="1600" b="1" i="1" smtClean="0"/>
              <a:t>pipeline de computação</a:t>
            </a:r>
            <a:r>
              <a:rPr lang="pt-PT" sz="1600" i="1" smtClean="0"/>
              <a:t> </a:t>
            </a:r>
            <a:r>
              <a:rPr lang="pt-PT" sz="1600" smtClean="0"/>
              <a:t>sobre uma </a:t>
            </a:r>
            <a:r>
              <a:rPr lang="pt-PT" sz="1600" i="1" smtClean="0"/>
              <a:t>stream </a:t>
            </a:r>
            <a:r>
              <a:rPr lang="pt-PT" sz="1600" smtClean="0"/>
              <a:t>conterá sempre a </a:t>
            </a:r>
            <a:r>
              <a:rPr lang="pt-PT" sz="1600" b="1" smtClean="0">
                <a:solidFill>
                  <a:srgbClr val="C00000"/>
                </a:solidFill>
              </a:rPr>
              <a:t>criação da </a:t>
            </a:r>
            <a:r>
              <a:rPr lang="pt-PT" sz="1600" b="1" i="1" smtClean="0">
                <a:solidFill>
                  <a:srgbClr val="C00000"/>
                </a:solidFill>
              </a:rPr>
              <a:t>stream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C00000"/>
                </a:solidFill>
              </a:rPr>
              <a:t>zero ou mais operações intermédias</a:t>
            </a:r>
            <a:r>
              <a:rPr lang="pt-PT" sz="1600" smtClean="0"/>
              <a:t> </a:t>
            </a:r>
            <a:r>
              <a:rPr lang="pt-PT" sz="1600" b="1" smtClean="0">
                <a:solidFill>
                  <a:srgbClr val="C00000"/>
                </a:solidFill>
              </a:rPr>
              <a:t>e, obrigatoriamente, uma operação terminal</a:t>
            </a:r>
            <a:r>
              <a:rPr lang="pt-PT" sz="1600" smtClean="0"/>
              <a:t>.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b="1" smtClean="0"/>
              <a:t>  Operações intermédias</a:t>
            </a:r>
            <a:r>
              <a:rPr lang="pt-PT" sz="1600" smtClean="0"/>
              <a:t> </a:t>
            </a:r>
            <a:r>
              <a:rPr lang="pt-PT" sz="1600" b="1" smtClean="0">
                <a:solidFill>
                  <a:srgbClr val="0070C0"/>
                </a:solidFill>
              </a:rPr>
              <a:t>devolvem como resultado uma </a:t>
            </a:r>
            <a:r>
              <a:rPr lang="pt-PT" sz="1600" b="1" i="1" smtClean="0">
                <a:solidFill>
                  <a:srgbClr val="0070C0"/>
                </a:solidFill>
              </a:rPr>
              <a:t>stream</a:t>
            </a:r>
            <a:r>
              <a:rPr lang="pt-PT" sz="1600" b="1" smtClean="0">
                <a:solidFill>
                  <a:srgbClr val="0070C0"/>
                </a:solidFill>
              </a:rPr>
              <a:t> de um dado tipo</a:t>
            </a:r>
            <a:r>
              <a:rPr lang="pt-PT" sz="1600" smtClean="0"/>
              <a:t>, pelo que podemos encadear múltiplas operações intermédias umas nas outras pela ordem que pretendermos, respeitando sempre o tipo da </a:t>
            </a:r>
            <a:r>
              <a:rPr lang="pt-PT" sz="1600" i="1" smtClean="0"/>
              <a:t>stream</a:t>
            </a:r>
            <a:r>
              <a:rPr lang="pt-PT" sz="1600" smtClean="0"/>
              <a:t> resultante da operação anterior. 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b="1" smtClean="0"/>
              <a:t>  Operações terminais</a:t>
            </a:r>
            <a:r>
              <a:rPr lang="pt-PT" sz="1600" smtClean="0"/>
              <a:t> produzem um resultado final a partir da </a:t>
            </a:r>
            <a:r>
              <a:rPr lang="pt-PT" sz="1600" i="1" smtClean="0"/>
              <a:t>stream pipeline</a:t>
            </a:r>
            <a:r>
              <a:rPr lang="pt-PT" sz="1600" smtClean="0"/>
              <a:t>, resultado esse que poderá ser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pt-PT" sz="1600" smtClean="0"/>
              <a:t>, um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valor de tipo primitivo</a:t>
            </a:r>
            <a:r>
              <a:rPr lang="pt-PT" sz="1600" smtClean="0"/>
              <a:t>, um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Optional&lt;T&gt;</a:t>
            </a:r>
            <a:r>
              <a:rPr lang="pt-PT" sz="1600" smtClean="0"/>
              <a:t>, uma qualquer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Collection&lt;T&gt;</a:t>
            </a:r>
            <a:r>
              <a:rPr lang="pt-PT" sz="1600" smtClean="0"/>
              <a:t>, etc. 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357158" y="2143116"/>
            <a:ext cx="85011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en-US" sz="1600" i="1" smtClean="0"/>
              <a:t>  A Collector is a </a:t>
            </a:r>
            <a:r>
              <a:rPr lang="en-US" sz="1600" b="1" i="1" smtClean="0"/>
              <a:t>mutable reduction operation </a:t>
            </a:r>
            <a:r>
              <a:rPr lang="en-US" sz="1600" i="1" smtClean="0"/>
              <a:t>that accumulates input elements into a </a:t>
            </a:r>
            <a:r>
              <a:rPr lang="en-US" sz="1600" b="1" i="1" smtClean="0"/>
              <a:t>mutable result container</a:t>
            </a:r>
            <a:r>
              <a:rPr lang="en-US" sz="1600" i="1" smtClean="0"/>
              <a:t>, optionally transforming the accumulated result into a final representation after all input elements have been processed (</a:t>
            </a:r>
            <a:r>
              <a:rPr lang="en-US" sz="1600" b="1" i="1" smtClean="0">
                <a:solidFill>
                  <a:srgbClr val="0070C0"/>
                </a:solidFill>
              </a:rPr>
              <a:t>Java Doc</a:t>
            </a:r>
            <a:r>
              <a:rPr lang="en-US" sz="1600" i="1" smtClean="0"/>
              <a:t>).</a:t>
            </a:r>
          </a:p>
          <a:p>
            <a:pPr algn="just"/>
            <a:endParaRPr lang="en-US" sz="1600" smtClean="0"/>
          </a:p>
          <a:p>
            <a:pPr algn="just"/>
            <a:r>
              <a:rPr lang="en-US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en-US" sz="1600" smtClean="0"/>
              <a:t>   Uma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mutable reduction operation</a:t>
            </a:r>
            <a:r>
              <a:rPr lang="en-US" sz="1600" smtClean="0"/>
              <a:t> é uma redução que usa um </a:t>
            </a:r>
            <a:r>
              <a:rPr lang="en-US" sz="1600" b="1" i="1" smtClean="0">
                <a:solidFill>
                  <a:srgbClr val="0070C0"/>
                </a:solidFill>
              </a:rPr>
              <a:t>container mutável</a:t>
            </a:r>
            <a:r>
              <a:rPr lang="en-US" sz="1600" smtClean="0"/>
              <a:t>, ou seja, cujo estado pode ser alterado durante a redução. As operações de redução usuais (cf. </a:t>
            </a:r>
            <a:r>
              <a:rPr lang="en-US" sz="1600" smtClean="0">
                <a:cs typeface="Courier New" pitchFamily="49" charset="0"/>
              </a:rPr>
              <a:t>Stream.reduce();</a:t>
            </a:r>
            <a:r>
              <a:rPr lang="en-US" sz="1600" smtClean="0"/>
              <a:t>) usam </a:t>
            </a:r>
            <a:r>
              <a:rPr lang="en-US" sz="1600" b="1" i="1" smtClean="0">
                <a:solidFill>
                  <a:srgbClr val="0070C0"/>
                </a:solidFill>
              </a:rPr>
              <a:t>containers imutáveis </a:t>
            </a:r>
            <a:r>
              <a:rPr lang="en-US" sz="1600" smtClean="0"/>
              <a:t>para que possam ser paralelizadas.</a:t>
            </a:r>
          </a:p>
          <a:p>
            <a:endParaRPr lang="en-US" sz="1600" smtClean="0"/>
          </a:p>
          <a:p>
            <a:pPr algn="just"/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en-US" sz="1600" smtClean="0"/>
              <a:t>  A operação </a:t>
            </a:r>
            <a:r>
              <a:rPr lang="en-US" sz="1600" b="1" smtClean="0">
                <a:solidFill>
                  <a:srgbClr val="C00000"/>
                </a:solidFill>
              </a:rPr>
              <a:t>collect()</a:t>
            </a:r>
            <a:r>
              <a:rPr lang="en-US" sz="1600" smtClean="0"/>
              <a:t> aceita como parâmetro um </a:t>
            </a:r>
            <a:r>
              <a:rPr lang="en-US" sz="1600" b="1" smtClean="0">
                <a:solidFill>
                  <a:srgbClr val="0070C0"/>
                </a:solidFill>
              </a:rPr>
              <a:t>Collector&lt;T,A,R&gt;</a:t>
            </a:r>
            <a:r>
              <a:rPr lang="en-US" sz="1600" smtClean="0"/>
              <a:t> já criado (de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Collectors</a:t>
            </a:r>
            <a:r>
              <a:rPr lang="en-US" sz="1600" smtClean="0"/>
              <a:t> ou programado) mas tem uma versão em que as partes que vão constituir o CollectorT,A,R&gt; são passadas pelo programador como parâmetros.</a:t>
            </a:r>
          </a:p>
          <a:p>
            <a:pPr algn="just"/>
            <a:endParaRPr lang="en-US" sz="1600" smtClean="0"/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Collector&lt;T,A,R&gt; collector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Supplier&lt;R&gt; 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supplier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BiConsumer&lt;R,T&gt; 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accumulator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BiConsumer&lt;R,R&gt; 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combiner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000892" y="121442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Collectors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285860"/>
            <a:ext cx="65008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mtClean="0"/>
              <a:t>  </a:t>
            </a:r>
            <a:r>
              <a:rPr lang="pt-PT" sz="1600" smtClean="0"/>
              <a:t>Já usamos alguns </a:t>
            </a:r>
            <a:r>
              <a:rPr lang="pt-PT" sz="1600" b="1" smtClean="0"/>
              <a:t>Collectors</a:t>
            </a:r>
            <a:r>
              <a:rPr lang="pt-PT" sz="1600" smtClean="0"/>
              <a:t> mais intuitivos mas vamos agora ver com mais profundidade como funciona de facto um </a:t>
            </a:r>
            <a:r>
              <a:rPr lang="pt-PT" sz="1600" b="1" smtClean="0">
                <a:solidFill>
                  <a:srgbClr val="C00000"/>
                </a:solidFill>
              </a:rPr>
              <a:t>Collector</a:t>
            </a:r>
            <a:r>
              <a:rPr lang="pt-PT" sz="1600" smtClean="0"/>
              <a:t>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ta para a direita 34"/>
          <p:cNvSpPr/>
          <p:nvPr/>
        </p:nvSpPr>
        <p:spPr>
          <a:xfrm>
            <a:off x="5286380" y="2786058"/>
            <a:ext cx="1428760" cy="21431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000892" y="121442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Collectors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57158" y="1214422"/>
            <a:ext cx="614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smtClean="0">
                <a:sym typeface="Wingdings"/>
              </a:rPr>
              <a:t>   Um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Collector&lt;T,A,R&gt;</a:t>
            </a:r>
            <a:r>
              <a:rPr lang="pt-PT" sz="1600" smtClean="0">
                <a:sym typeface="Wingdings"/>
              </a:rPr>
              <a:t> é, em si, uma máquina fantástica que deve ser bem compreendida no seu funcionamento para que seja bem usada.</a:t>
            </a:r>
            <a:endParaRPr lang="pt-PT" sz="1600"/>
          </a:p>
        </p:txBody>
      </p:sp>
      <p:sp>
        <p:nvSpPr>
          <p:cNvPr id="28" name="Chamada com seta para a direita 27"/>
          <p:cNvSpPr/>
          <p:nvPr/>
        </p:nvSpPr>
        <p:spPr>
          <a:xfrm>
            <a:off x="2571736" y="2500306"/>
            <a:ext cx="1285884" cy="642942"/>
          </a:xfrm>
          <a:prstGeom prst="rightArrow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Supplier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29" name="Cubo 28"/>
          <p:cNvSpPr/>
          <p:nvPr/>
        </p:nvSpPr>
        <p:spPr>
          <a:xfrm>
            <a:off x="3857620" y="2285992"/>
            <a:ext cx="1428760" cy="100013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Container</a:t>
            </a:r>
            <a:endParaRPr lang="pt-PT" sz="1200" b="1">
              <a:solidFill>
                <a:schemeClr val="tx1"/>
              </a:solidFill>
            </a:endParaRPr>
          </a:p>
        </p:txBody>
      </p:sp>
      <p:cxnSp>
        <p:nvCxnSpPr>
          <p:cNvPr id="34" name="Conexão recta unidireccional 33"/>
          <p:cNvCxnSpPr>
            <a:stCxn id="30" idx="0"/>
          </p:cNvCxnSpPr>
          <p:nvPr/>
        </p:nvCxnSpPr>
        <p:spPr>
          <a:xfrm rot="5400000" flipH="1" flipV="1">
            <a:off x="3312907" y="2812850"/>
            <a:ext cx="285749" cy="123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visa 29"/>
          <p:cNvSpPr/>
          <p:nvPr/>
        </p:nvSpPr>
        <p:spPr>
          <a:xfrm>
            <a:off x="2214546" y="3571876"/>
            <a:ext cx="1571636" cy="64294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smtClean="0">
                <a:solidFill>
                  <a:schemeClr val="tx1"/>
                </a:solidFill>
              </a:rPr>
              <a:t>Accumulator</a:t>
            </a:r>
            <a:endParaRPr lang="pt-PT" sz="1050" b="1">
              <a:solidFill>
                <a:schemeClr val="tx1"/>
              </a:solidFill>
            </a:endParaRPr>
          </a:p>
        </p:txBody>
      </p:sp>
      <p:cxnSp>
        <p:nvCxnSpPr>
          <p:cNvPr id="37" name="Conexão recta unidireccional 36"/>
          <p:cNvCxnSpPr>
            <a:stCxn id="31" idx="0"/>
            <a:endCxn id="29" idx="3"/>
          </p:cNvCxnSpPr>
          <p:nvPr/>
        </p:nvCxnSpPr>
        <p:spPr>
          <a:xfrm rot="5400000" flipH="1" flipV="1">
            <a:off x="4250529" y="3375422"/>
            <a:ext cx="285752" cy="107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visa 30"/>
          <p:cNvSpPr/>
          <p:nvPr/>
        </p:nvSpPr>
        <p:spPr>
          <a:xfrm>
            <a:off x="3786182" y="3571876"/>
            <a:ext cx="1428760" cy="6429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smtClean="0">
                <a:solidFill>
                  <a:schemeClr val="tx1"/>
                </a:solidFill>
              </a:rPr>
              <a:t>Combiner</a:t>
            </a:r>
            <a:endParaRPr lang="pt-PT" sz="1050" b="1">
              <a:solidFill>
                <a:schemeClr val="tx1"/>
              </a:solidFill>
            </a:endParaRPr>
          </a:p>
        </p:txBody>
      </p:sp>
      <p:cxnSp>
        <p:nvCxnSpPr>
          <p:cNvPr id="39" name="Conexão recta unidireccional 38"/>
          <p:cNvCxnSpPr>
            <a:stCxn id="32" idx="0"/>
          </p:cNvCxnSpPr>
          <p:nvPr/>
        </p:nvCxnSpPr>
        <p:spPr>
          <a:xfrm rot="16200000" flipV="1">
            <a:off x="5098857" y="2902146"/>
            <a:ext cx="285752" cy="1053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visa 31"/>
          <p:cNvSpPr/>
          <p:nvPr/>
        </p:nvSpPr>
        <p:spPr>
          <a:xfrm>
            <a:off x="5214942" y="3571876"/>
            <a:ext cx="1428760" cy="64294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smtClean="0">
                <a:solidFill>
                  <a:schemeClr val="tx1"/>
                </a:solidFill>
              </a:rPr>
              <a:t>Finisher</a:t>
            </a:r>
          </a:p>
          <a:p>
            <a:pPr algn="ctr"/>
            <a:r>
              <a:rPr lang="pt-PT" sz="1050" b="1" smtClean="0">
                <a:solidFill>
                  <a:schemeClr val="tx1"/>
                </a:solidFill>
              </a:rPr>
              <a:t>(opcional)</a:t>
            </a:r>
            <a:endParaRPr lang="pt-PT" sz="1050" b="1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285984" y="4286256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BiConsumer&lt;A,T&gt;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41" name="Explosão 1 40"/>
          <p:cNvSpPr/>
          <p:nvPr/>
        </p:nvSpPr>
        <p:spPr>
          <a:xfrm>
            <a:off x="3929058" y="2643182"/>
            <a:ext cx="1071570" cy="571504"/>
          </a:xfrm>
          <a:prstGeom prst="irregularSeal1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CaixaDeTexto 41"/>
          <p:cNvSpPr txBox="1"/>
          <p:nvPr/>
        </p:nvSpPr>
        <p:spPr>
          <a:xfrm>
            <a:off x="2500298" y="2214554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Supplier&lt;A&gt;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71472" y="3000372"/>
            <a:ext cx="1500198" cy="428628"/>
          </a:xfrm>
          <a:prstGeom prst="homePlate">
            <a:avLst/>
          </a:prstGeom>
          <a:solidFill>
            <a:srgbClr val="3FB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Stream&lt;T&gt;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14744" y="428625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BinaryOperator&lt;A&gt;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286380" y="4286256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Function&lt;A,R&gt;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48" name="Pentágono 47"/>
          <p:cNvSpPr/>
          <p:nvPr/>
        </p:nvSpPr>
        <p:spPr>
          <a:xfrm>
            <a:off x="6715140" y="2357430"/>
            <a:ext cx="1500198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Collection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Pentágono 48"/>
          <p:cNvSpPr/>
          <p:nvPr/>
        </p:nvSpPr>
        <p:spPr>
          <a:xfrm>
            <a:off x="6715140" y="2928934"/>
            <a:ext cx="1500198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Statistics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Pentágono 49"/>
          <p:cNvSpPr/>
          <p:nvPr/>
        </p:nvSpPr>
        <p:spPr>
          <a:xfrm>
            <a:off x="6715140" y="3500438"/>
            <a:ext cx="1500198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Object/Value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Rectângulo arredondado 46"/>
          <p:cNvSpPr/>
          <p:nvPr/>
        </p:nvSpPr>
        <p:spPr>
          <a:xfrm>
            <a:off x="2071670" y="2000240"/>
            <a:ext cx="4643470" cy="2786082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CaixaDeTexto 54"/>
          <p:cNvSpPr txBox="1"/>
          <p:nvPr/>
        </p:nvSpPr>
        <p:spPr>
          <a:xfrm>
            <a:off x="3428992" y="22859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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2643174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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500562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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786446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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57158" y="5000636"/>
            <a:ext cx="85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C00000"/>
                </a:solidFill>
                <a:latin typeface="Source Sans Pro Semibold"/>
              </a:rPr>
              <a:t>▶</a:t>
            </a:r>
            <a:r>
              <a:rPr lang="pt-PT" smtClean="0">
                <a:solidFill>
                  <a:srgbClr val="C00000"/>
                </a:solidFill>
              </a:rPr>
              <a:t> </a:t>
            </a:r>
            <a:r>
              <a:rPr lang="pt-PT" sz="1200" smtClean="0"/>
              <a:t>  O </a:t>
            </a:r>
            <a:r>
              <a:rPr lang="pt-PT" sz="1200" b="1" smtClean="0">
                <a:solidFill>
                  <a:srgbClr val="0070C0"/>
                </a:solidFill>
              </a:rPr>
              <a:t>Supplier</a:t>
            </a:r>
            <a:r>
              <a:rPr lang="pt-PT" sz="1200" smtClean="0"/>
              <a:t> começa por fornecer um container mutável e vazio para o resultado. O </a:t>
            </a:r>
            <a:r>
              <a:rPr lang="pt-PT" sz="1200" b="1" smtClean="0">
                <a:solidFill>
                  <a:srgbClr val="0070C0"/>
                </a:solidFill>
              </a:rPr>
              <a:t>Accumulator</a:t>
            </a:r>
            <a:r>
              <a:rPr lang="pt-PT" sz="1200" smtClean="0"/>
              <a:t> adiciona valores ao container. O </a:t>
            </a:r>
            <a:r>
              <a:rPr lang="pt-PT" sz="1200" b="1" smtClean="0">
                <a:solidFill>
                  <a:srgbClr val="0070C0"/>
                </a:solidFill>
              </a:rPr>
              <a:t>Combiner</a:t>
            </a:r>
            <a:r>
              <a:rPr lang="pt-PT" sz="1200" smtClean="0"/>
              <a:t> combina dois resultados parciais resultantes de duas acumulações realizadas em paralelo. A </a:t>
            </a:r>
            <a:r>
              <a:rPr lang="pt-PT" sz="1200" b="1" smtClean="0">
                <a:solidFill>
                  <a:srgbClr val="0070C0"/>
                </a:solidFill>
              </a:rPr>
              <a:t>Finisher</a:t>
            </a:r>
            <a:r>
              <a:rPr lang="pt-PT" sz="1200" smtClean="0"/>
              <a:t>, quando usada, permite transformar os elementos acumulador no container na forma desejada (diferente de uma Collection).         </a:t>
            </a:r>
            <a:endParaRPr lang="pt-PT" sz="1200"/>
          </a:p>
        </p:txBody>
      </p:sp>
      <p:sp>
        <p:nvSpPr>
          <p:cNvPr id="61" name="CaixaDeTexto 60"/>
          <p:cNvSpPr txBox="1"/>
          <p:nvPr/>
        </p:nvSpPr>
        <p:spPr>
          <a:xfrm>
            <a:off x="5643570" y="24288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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85720" y="6000768"/>
            <a:ext cx="864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F0"/>
                </a:solidFill>
                <a:sym typeface="Wingdings"/>
              </a:rPr>
              <a:t>  </a:t>
            </a:r>
            <a:r>
              <a:rPr lang="pt-PT" sz="1600" b="1" smtClean="0">
                <a:sym typeface="Wingdings"/>
              </a:rPr>
              <a:t>Posteriormente iremos criar os nossos próprios Collector&lt;T,A,R&gt;. Para já vamos defini-los.  </a:t>
            </a:r>
            <a:endParaRPr lang="pt-PT" sz="16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142984"/>
            <a:ext cx="80724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/>
              <a:t>Média de idades da turma (agora com Stream&lt;Aluno&gt; e Collectors).</a:t>
            </a:r>
          </a:p>
          <a:p>
            <a:endParaRPr lang="pt-PT" sz="1000" b="1" smtClean="0">
              <a:latin typeface="Source Sans Pro Semibold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mediaIdades =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averagingInt(Aluno::getIdade)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out.println("Idade Média: " + mediaIdades);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Idade Média: 22.625</a:t>
            </a:r>
            <a:endParaRPr lang="pt-PT" sz="1000" b="1" smtClean="0">
              <a:solidFill>
                <a:schemeClr val="accent6">
                  <a:lumMod val="75000"/>
                </a:schemeClr>
              </a:solidFill>
              <a:latin typeface="Source Sans Pro Semibold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7158" y="2643182"/>
            <a:ext cx="80724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Estatística sobre as notas dos alunos</a:t>
            </a:r>
            <a:r>
              <a:rPr lang="pt-PT" sz="1600" b="1" smtClean="0"/>
              <a:t> (agora com Stream&lt;Aluno&gt; e Collectors).</a:t>
            </a:r>
          </a:p>
          <a:p>
            <a:endParaRPr lang="pt-PT" sz="1000" b="1" smtClean="0">
              <a:latin typeface="Source Sans Pro Semibold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DoubleSummaryStatistics mediaStats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	turma.stream()            			  	  	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summarizingDouble(Aluno::getMedia)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out.println("Estat. notas = " + mediaStats);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Estat. notas: DoubleSummaryStatistics{count=8, sum=108,100000, min=11,500000, average=13,512500, max=14,750000}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4429132"/>
            <a:ext cx="80724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Source Sans Pro Semibold"/>
              </a:rPr>
              <a:t>Estatística sobre as idades dos alunos</a:t>
            </a:r>
            <a:r>
              <a:rPr lang="pt-PT" sz="1600" b="1" smtClean="0"/>
              <a:t> (agora com Stream&lt;Aluno&gt; e Collectors).</a:t>
            </a:r>
          </a:p>
          <a:p>
            <a:endParaRPr lang="pt-PT" sz="1000" b="1" smtClean="0">
              <a:latin typeface="Source Sans Pro Semibold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IntSummaryStatistics idadeStats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	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summarizingInt(Aluno::getIdade)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out.println("Estat. Idades: " + idadeStats);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Estat. Idades: IntSummaryStatistics{count=8, sum=181, min=21, average=22,625000, max=25}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/>
          <p:cNvSpPr txBox="1"/>
          <p:nvPr/>
        </p:nvSpPr>
        <p:spPr>
          <a:xfrm>
            <a:off x="285720" y="1142984"/>
            <a:ext cx="850112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A forma mais simples do método </a:t>
            </a:r>
            <a:r>
              <a:rPr lang="pt-PT" sz="1600" b="1" smtClean="0">
                <a:solidFill>
                  <a:srgbClr val="C00000"/>
                </a:solidFill>
              </a:rPr>
              <a:t>Collectors.groupingBy()</a:t>
            </a:r>
            <a:r>
              <a:rPr lang="pt-PT" sz="1600" smtClean="0"/>
              <a:t>  tem a seguinte</a:t>
            </a:r>
          </a:p>
          <a:p>
            <a:r>
              <a:rPr lang="pt-PT" sz="1600" smtClean="0"/>
              <a:t> assinatura:</a:t>
            </a:r>
          </a:p>
          <a:p>
            <a:endParaRPr lang="pt-PT" sz="1000" smtClean="0"/>
          </a:p>
          <a:p>
            <a:pPr>
              <a:tabLst>
                <a:tab pos="179388" algn="l"/>
              </a:tabLst>
            </a:pPr>
            <a:r>
              <a:rPr lang="pt-PT" b="1" smtClean="0">
                <a:solidFill>
                  <a:srgbClr val="0070C0"/>
                </a:solidFill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Collector&lt;T,?,Map&lt;K, List&lt;T&gt;&gt;&gt; groupingBy(Function&lt;T,K&gt; classifier);</a:t>
            </a:r>
          </a:p>
          <a:p>
            <a:endParaRPr lang="pt-PT" sz="1000" b="1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Semântica: 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600" smtClean="0"/>
              <a:t>	</a:t>
            </a:r>
            <a:r>
              <a:rPr lang="pt-PT" sz="1400" smtClean="0"/>
              <a:t>- </a:t>
            </a:r>
            <a:r>
              <a:rPr lang="pt-PT" sz="1400" i="1" smtClean="0"/>
              <a:t>A função parâmetro serve de </a:t>
            </a:r>
            <a:r>
              <a:rPr lang="pt-PT" sz="1400" b="1" i="1" smtClean="0">
                <a:solidFill>
                  <a:schemeClr val="accent3">
                    <a:lumMod val="75000"/>
                  </a:schemeClr>
                </a:solidFill>
              </a:rPr>
              <a:t>função classificadora</a:t>
            </a:r>
            <a:r>
              <a:rPr lang="pt-PT" sz="1400" i="1" smtClean="0"/>
              <a:t>, transformando os T em K, formando assim as </a:t>
            </a:r>
            <a:r>
              <a:rPr lang="pt-PT" sz="1400" b="1" i="1" smtClean="0">
                <a:solidFill>
                  <a:srgbClr val="C00000"/>
                </a:solidFill>
              </a:rPr>
              <a:t>chaves</a:t>
            </a:r>
            <a:r>
              <a:rPr lang="pt-PT" sz="1400" i="1" smtClean="0"/>
              <a:t> do </a:t>
            </a:r>
            <a:r>
              <a:rPr lang="pt-PT" sz="1400" b="1" smtClean="0"/>
              <a:t>Map&lt;K, List&lt;T&gt;&gt;</a:t>
            </a:r>
            <a:r>
              <a:rPr lang="pt-PT" sz="1400" i="1" smtClean="0"/>
              <a:t> que será o resultado do </a:t>
            </a:r>
            <a:r>
              <a:rPr lang="pt-PT" sz="1400" b="1" i="1" smtClean="0"/>
              <a:t>Collector</a:t>
            </a:r>
            <a:r>
              <a:rPr lang="pt-PT" sz="1400" i="1" smtClean="0"/>
              <a:t> que se está a criar;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400" i="1" smtClean="0"/>
              <a:t>	- O Collector cria um </a:t>
            </a:r>
            <a:r>
              <a:rPr lang="pt-PT" sz="1400" b="1" smtClean="0"/>
              <a:t>Map&lt;K, List&lt;T&gt;&gt;</a:t>
            </a:r>
            <a:r>
              <a:rPr lang="pt-PT" sz="1400" i="1" smtClean="0"/>
              <a:t>  agrupando os T de cada K numa </a:t>
            </a:r>
            <a:r>
              <a:rPr lang="pt-PT" sz="1400" b="1" i="1" smtClean="0"/>
              <a:t>List&lt;T&gt;</a:t>
            </a:r>
            <a:r>
              <a:rPr lang="pt-PT" sz="1400" i="1" smtClean="0"/>
              <a:t> </a:t>
            </a:r>
            <a:r>
              <a:rPr lang="pt-PT" sz="1400" b="1" i="1" smtClean="0">
                <a:solidFill>
                  <a:srgbClr val="C00000"/>
                </a:solidFill>
              </a:rPr>
              <a:t>por omissão</a:t>
            </a:r>
            <a:r>
              <a:rPr lang="pt-PT" sz="1400" i="1" smtClean="0"/>
              <a:t>; Se pretendermos outro tipo de colecção que não List&lt;T&gt; teremos que a especificar.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endParaRPr lang="pt-PT" sz="1600" smtClean="0"/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Padrão:</a:t>
            </a:r>
            <a:endParaRPr lang="pt-PT" sz="1600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72330" y="121442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Pentágono 21"/>
          <p:cNvSpPr/>
          <p:nvPr/>
        </p:nvSpPr>
        <p:spPr>
          <a:xfrm>
            <a:off x="642910" y="4643446"/>
            <a:ext cx="1143008" cy="35719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smtClean="0">
                <a:solidFill>
                  <a:srgbClr val="002060"/>
                </a:solidFill>
                <a:latin typeface="+mj-lt"/>
                <a:cs typeface="Arial" pitchFamily="34" charset="0"/>
              </a:rPr>
              <a:t>Stream&lt;T&gt;</a:t>
            </a:r>
            <a:endParaRPr lang="pt-PT" sz="1100" b="1">
              <a:solidFill>
                <a:srgbClr val="00206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Rectângulo arredondado 26"/>
          <p:cNvSpPr/>
          <p:nvPr/>
        </p:nvSpPr>
        <p:spPr>
          <a:xfrm>
            <a:off x="1928794" y="4286256"/>
            <a:ext cx="1143008" cy="10715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smtClean="0">
                <a:solidFill>
                  <a:srgbClr val="002060"/>
                </a:solidFill>
              </a:rPr>
              <a:t>Função Classificadora</a:t>
            </a:r>
          </a:p>
          <a:p>
            <a:pPr algn="ctr"/>
            <a:r>
              <a:rPr lang="pt-PT" sz="1100" b="1" smtClean="0">
                <a:solidFill>
                  <a:srgbClr val="002060"/>
                </a:solidFill>
              </a:rPr>
              <a:t>T -&gt; K</a:t>
            </a:r>
            <a:endParaRPr lang="pt-PT" sz="1100" b="1">
              <a:solidFill>
                <a:srgbClr val="002060"/>
              </a:solidFill>
            </a:endParaRPr>
          </a:p>
        </p:txBody>
      </p:sp>
      <p:cxnSp>
        <p:nvCxnSpPr>
          <p:cNvPr id="29" name="Conexão recta 28"/>
          <p:cNvCxnSpPr/>
          <p:nvPr/>
        </p:nvCxnSpPr>
        <p:spPr>
          <a:xfrm rot="5400000">
            <a:off x="3072596" y="4786322"/>
            <a:ext cx="85646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cta 32"/>
          <p:cNvCxnSpPr/>
          <p:nvPr/>
        </p:nvCxnSpPr>
        <p:spPr>
          <a:xfrm>
            <a:off x="3500430" y="4357694"/>
            <a:ext cx="35719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cta 33"/>
          <p:cNvCxnSpPr/>
          <p:nvPr/>
        </p:nvCxnSpPr>
        <p:spPr>
          <a:xfrm>
            <a:off x="3500430" y="4643446"/>
            <a:ext cx="35719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cta 34"/>
          <p:cNvCxnSpPr/>
          <p:nvPr/>
        </p:nvCxnSpPr>
        <p:spPr>
          <a:xfrm>
            <a:off x="3500430" y="4929198"/>
            <a:ext cx="35719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35"/>
          <p:cNvCxnSpPr/>
          <p:nvPr/>
        </p:nvCxnSpPr>
        <p:spPr>
          <a:xfrm>
            <a:off x="3500430" y="5214950"/>
            <a:ext cx="35719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cta unidireccional 41"/>
          <p:cNvCxnSpPr/>
          <p:nvPr/>
        </p:nvCxnSpPr>
        <p:spPr>
          <a:xfrm>
            <a:off x="3143240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ela 46"/>
          <p:cNvGraphicFramePr>
            <a:graphicFrameLocks noGrp="1"/>
          </p:cNvGraphicFramePr>
          <p:nvPr/>
        </p:nvGraphicFramePr>
        <p:xfrm>
          <a:off x="4000496" y="4214818"/>
          <a:ext cx="1857388" cy="114300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7032"/>
                <a:gridCol w="1420356"/>
              </a:tblGrid>
              <a:tr h="297184">
                <a:tc>
                  <a:txBody>
                    <a:bodyPr/>
                    <a:lstStyle/>
                    <a:p>
                      <a:pPr algn="ctr"/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k1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List&lt;T&gt;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k2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List&lt;T&gt;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k3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List&lt;T&gt;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k4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List&lt;T&gt;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ectângulo arredondado 55"/>
          <p:cNvSpPr/>
          <p:nvPr/>
        </p:nvSpPr>
        <p:spPr>
          <a:xfrm>
            <a:off x="1785918" y="3857628"/>
            <a:ext cx="4429156" cy="17859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ângulo 56"/>
          <p:cNvSpPr/>
          <p:nvPr/>
        </p:nvSpPr>
        <p:spPr>
          <a:xfrm>
            <a:off x="2214546" y="5786454"/>
            <a:ext cx="3714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groupingBy(Function&lt;T,K&gt; classifier);</a:t>
            </a:r>
            <a:endParaRPr lang="pt-PT" sz="1200"/>
          </a:p>
        </p:txBody>
      </p:sp>
      <p:sp>
        <p:nvSpPr>
          <p:cNvPr id="58" name="CaixaDeTexto 57"/>
          <p:cNvSpPr txBox="1"/>
          <p:nvPr/>
        </p:nvSpPr>
        <p:spPr>
          <a:xfrm>
            <a:off x="4000496" y="3929066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Map&lt;K, List&lt;T&gt;&gt;</a:t>
            </a:r>
            <a:endParaRPr lang="pt-PT" sz="12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7256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Tabela de alunos por Curso (ou seja,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Map&lt;String, List&lt;Aluno&gt;&gt;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pt-PT" sz="1600" b="1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Map&lt;String, List&lt;Aluno&gt;&gt; alunosPorCurso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	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	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.collect(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groupingBy(Aluno::getCurso)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out.println(alunosPorCurso);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{LM=[Aluno( 2, Ana, 21, LM, 14.75 ), Aluno( 20, Rita, 23, LM, 14.45 )],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LEI=[Aluno( 10, Rui, 21, LEI, 12.75 ), Aluno( 12, Pedro, 22, LEI, 14.5 ), Aluno( 29, Luis, 21, LEI, 13.75 )],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LEC=[Aluno( 77, Luisa, 25, LEC, 13.9 ), Aluno( 18, Laura, 24, LEC, 11.5 )],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LEE=[Aluno( 27, Artur, 24, LEE, 12.5 )]}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apresentação do Map com forEach()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alunosPorCurso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.forEach((curso, lstAls) -&gt; out.format("Curso %s: %s\n", curso, lstAls));</a:t>
            </a:r>
          </a:p>
          <a:p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LM: [Aluno( 2, Ana, 21, LM, 14.75 ), Aluno( 20, Rita, 23, LM, 14.45 )]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LEI: [Aluno( 10, Rui, 21, LEI, 12.75 ), Aluno( 12, Pedro, 22, LEI, 14.5 ), Aluno( 29, Luis, 21, LEI, 13.75 )]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LEC: [Aluno( 77, Luisa, 25, LEC, 13.9 ), Aluno( 18, Laura, 24, LEC, 11.5 )]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LEE: [Aluno( 27, Artur, 24, LEE, 12.5 )]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apresentação do Map com forEach()</a:t>
            </a:r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alunosPorCurso.keySet().stream().forEachOrdered(c -&gt; out.println(c + " "));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LM LEI LEC LEE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apresentação do Map com forEach()</a:t>
            </a:r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alunosPorCurso.keySet().stream().sorted().forEachOrdered(c -&gt; out.println(c + " "));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LEC LEE LEI LM</a:t>
            </a:r>
            <a:endParaRPr lang="pt-PT" smtClean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72330" y="121442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Tabela de alunos por Curso (ou seja,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Map&lt;String, List&lt;Aluno&gt;&gt;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pt-PT" sz="1000" b="1" smtClean="0">
              <a:latin typeface="Calibri" pitchFamily="34" charset="0"/>
              <a:cs typeface="Calibri" pitchFamily="34" charset="0"/>
            </a:endParaRPr>
          </a:p>
          <a:p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 que fizémos? Simples.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72330" y="121442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ângulo arredondado 11"/>
          <p:cNvSpPr/>
          <p:nvPr/>
        </p:nvSpPr>
        <p:spPr>
          <a:xfrm>
            <a:off x="3428992" y="2643182"/>
            <a:ext cx="1643074" cy="35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smtClean="0"/>
              <a:t>Aluno::getCurso</a:t>
            </a:r>
            <a:endParaRPr lang="pt-PT" sz="1400"/>
          </a:p>
        </p:txBody>
      </p:sp>
      <p:sp>
        <p:nvSpPr>
          <p:cNvPr id="13" name="Rectângulo 12"/>
          <p:cNvSpPr/>
          <p:nvPr/>
        </p:nvSpPr>
        <p:spPr>
          <a:xfrm>
            <a:off x="2500298" y="3500438"/>
            <a:ext cx="785818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LEI</a:t>
            </a:r>
            <a:endParaRPr lang="pt-PT" sz="1400" b="1"/>
          </a:p>
        </p:txBody>
      </p:sp>
      <p:sp>
        <p:nvSpPr>
          <p:cNvPr id="14" name="Rectângulo 13"/>
          <p:cNvSpPr/>
          <p:nvPr/>
        </p:nvSpPr>
        <p:spPr>
          <a:xfrm>
            <a:off x="3500430" y="3500438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LM</a:t>
            </a:r>
            <a:endParaRPr lang="pt-PT" sz="1400" b="1"/>
          </a:p>
        </p:txBody>
      </p:sp>
      <p:sp>
        <p:nvSpPr>
          <p:cNvPr id="17" name="Rectângulo 16"/>
          <p:cNvSpPr/>
          <p:nvPr/>
        </p:nvSpPr>
        <p:spPr>
          <a:xfrm>
            <a:off x="5500694" y="3500438"/>
            <a:ext cx="785818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LEE</a:t>
            </a:r>
            <a:endParaRPr lang="pt-PT" sz="1400" b="1"/>
          </a:p>
        </p:txBody>
      </p:sp>
      <p:sp>
        <p:nvSpPr>
          <p:cNvPr id="18" name="Rectângulo 17"/>
          <p:cNvSpPr/>
          <p:nvPr/>
        </p:nvSpPr>
        <p:spPr>
          <a:xfrm>
            <a:off x="4500562" y="3500438"/>
            <a:ext cx="785818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LEC</a:t>
            </a:r>
            <a:endParaRPr lang="pt-PT" sz="1400" b="1"/>
          </a:p>
        </p:txBody>
      </p:sp>
      <p:sp>
        <p:nvSpPr>
          <p:cNvPr id="19" name="Fluxograma: multidocumentos 18"/>
          <p:cNvSpPr/>
          <p:nvPr/>
        </p:nvSpPr>
        <p:spPr>
          <a:xfrm>
            <a:off x="2428860" y="4429132"/>
            <a:ext cx="785818" cy="85725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Aluno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20" name="Fluxograma: multidocumentos 19"/>
          <p:cNvSpPr/>
          <p:nvPr/>
        </p:nvSpPr>
        <p:spPr>
          <a:xfrm>
            <a:off x="3500430" y="4429132"/>
            <a:ext cx="785818" cy="857256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Aluno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21" name="Fluxograma: multidocumentos 20"/>
          <p:cNvSpPr/>
          <p:nvPr/>
        </p:nvSpPr>
        <p:spPr>
          <a:xfrm>
            <a:off x="4572000" y="4429132"/>
            <a:ext cx="785818" cy="857256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Aluno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22" name="Fluxograma: multidocumentos 21"/>
          <p:cNvSpPr/>
          <p:nvPr/>
        </p:nvSpPr>
        <p:spPr>
          <a:xfrm>
            <a:off x="5572132" y="4429132"/>
            <a:ext cx="785818" cy="857256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Aluno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50030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Função de Classificação</a:t>
            </a:r>
            <a:endParaRPr lang="pt-PT" sz="1200" b="1">
              <a:solidFill>
                <a:srgbClr val="0070C0"/>
              </a:solidFill>
            </a:endParaRPr>
          </a:p>
        </p:txBody>
      </p:sp>
      <p:cxnSp>
        <p:nvCxnSpPr>
          <p:cNvPr id="24" name="Conexão recta unidireccional 23"/>
          <p:cNvCxnSpPr/>
          <p:nvPr/>
        </p:nvCxnSpPr>
        <p:spPr>
          <a:xfrm rot="5400000">
            <a:off x="2643174" y="4143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cta unidireccional 24"/>
          <p:cNvCxnSpPr/>
          <p:nvPr/>
        </p:nvCxnSpPr>
        <p:spPr>
          <a:xfrm rot="5400000">
            <a:off x="3644100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unidireccional 25"/>
          <p:cNvCxnSpPr/>
          <p:nvPr/>
        </p:nvCxnSpPr>
        <p:spPr>
          <a:xfrm rot="5400000">
            <a:off x="4715670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unidireccional 26"/>
          <p:cNvCxnSpPr/>
          <p:nvPr/>
        </p:nvCxnSpPr>
        <p:spPr>
          <a:xfrm rot="5400000">
            <a:off x="5715802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ângulo 27"/>
          <p:cNvSpPr/>
          <p:nvPr/>
        </p:nvSpPr>
        <p:spPr>
          <a:xfrm>
            <a:off x="2000232" y="3286124"/>
            <a:ext cx="4572032" cy="235745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" name="Conexão recta unidireccional 28"/>
          <p:cNvCxnSpPr>
            <a:stCxn id="12" idx="2"/>
            <a:endCxn id="13" idx="0"/>
          </p:cNvCxnSpPr>
          <p:nvPr/>
        </p:nvCxnSpPr>
        <p:spPr>
          <a:xfrm rot="5400000">
            <a:off x="3321835" y="2571744"/>
            <a:ext cx="500066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unidireccional 29"/>
          <p:cNvCxnSpPr>
            <a:stCxn id="12" idx="2"/>
            <a:endCxn id="14" idx="0"/>
          </p:cNvCxnSpPr>
          <p:nvPr/>
        </p:nvCxnSpPr>
        <p:spPr>
          <a:xfrm rot="5400000">
            <a:off x="3821901" y="307181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unidireccional 30"/>
          <p:cNvCxnSpPr>
            <a:stCxn id="12" idx="2"/>
            <a:endCxn id="18" idx="0"/>
          </p:cNvCxnSpPr>
          <p:nvPr/>
        </p:nvCxnSpPr>
        <p:spPr>
          <a:xfrm rot="16200000" flipH="1">
            <a:off x="4321967" y="2928934"/>
            <a:ext cx="50006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cta unidireccional 31"/>
          <p:cNvCxnSpPr>
            <a:stCxn id="12" idx="2"/>
            <a:endCxn id="17" idx="0"/>
          </p:cNvCxnSpPr>
          <p:nvPr/>
        </p:nvCxnSpPr>
        <p:spPr>
          <a:xfrm rot="16200000" flipH="1">
            <a:off x="4822033" y="2428868"/>
            <a:ext cx="500066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858016" y="3571876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</a:rPr>
              <a:t>Agrupamento</a:t>
            </a:r>
            <a:endParaRPr lang="pt-PT" sz="1200" b="1">
              <a:solidFill>
                <a:srgbClr val="C0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715140" y="464344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smtClean="0">
                <a:solidFill>
                  <a:srgbClr val="0070C0"/>
                </a:solidFill>
              </a:rPr>
              <a:t>Acumulação implícita para List</a:t>
            </a:r>
            <a:endParaRPr lang="pt-PT" sz="1200" b="1">
              <a:solidFill>
                <a:srgbClr val="0070C0"/>
              </a:solidFill>
            </a:endParaRPr>
          </a:p>
        </p:txBody>
      </p:sp>
      <p:cxnSp>
        <p:nvCxnSpPr>
          <p:cNvPr id="36" name="Conexão recta unidireccional 35"/>
          <p:cNvCxnSpPr/>
          <p:nvPr/>
        </p:nvCxnSpPr>
        <p:spPr>
          <a:xfrm rot="10800000" flipV="1">
            <a:off x="6643702" y="4000504"/>
            <a:ext cx="642942" cy="50006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57158" y="1142984"/>
            <a:ext cx="8572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Tabela onde a cada Idade se associa os números dos alunos dessa  idade (ou seja, criação de um 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Map&lt;Integer, List&lt;String&gt;&gt;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a partir de 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Stream&lt;Aluno&gt;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pt-PT" sz="1600" b="1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Map&lt;Integer, List&lt;String&gt;&gt; codAlunosPorIdade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	.collect(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groupingBy(Aluno::getIdade,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mapping(Aluno::getCodigo, toList())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out.println(codAlunosPorIdade);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{21=[10, 2, 29], 22=[12], 23=[20], 24=[27, 18], 25=[77]}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alibri" pitchFamily="34" charset="0"/>
                <a:cs typeface="Calibri" pitchFamily="34" charset="0"/>
              </a:rPr>
              <a:t>Os métodos de Collectors usados têm as seguintes assinaturas: 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Collector&lt;T, ?, Map&lt;K,D&gt;&gt;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groupingBy(Function&lt;T,K&gt; classif, Collector&lt;T,A,D&gt; col);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Collector&lt;T,?,R&gt; 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mapping(Function&lt;T,U&gt; mapper, Collector&lt;U,A,R&gt; downstream)</a:t>
            </a:r>
          </a:p>
          <a:p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alibri" pitchFamily="34" charset="0"/>
                <a:cs typeface="Calibri" pitchFamily="34" charset="0"/>
              </a:rPr>
              <a:t>O que se lê:</a:t>
            </a:r>
          </a:p>
          <a:p>
            <a:endParaRPr lang="pt-PT" sz="1400" b="1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Dada uma </a:t>
            </a:r>
            <a:r>
              <a:rPr lang="pt-PT" sz="14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Stream&lt;T&gt;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este método vai dar como resultado um </a:t>
            </a:r>
            <a:r>
              <a:rPr lang="pt-PT" sz="14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Collector&lt;T, ?, Map&lt;Integer, List&lt;String&gt;&gt;&gt;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 O método aplica a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função T -&gt; K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que transforma os T nos classificadores K, no exemplo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Aluno::Idade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que formam as chaves do Map. 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Collector&lt;T,A,D&gt;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foi implementado no exemplo usando o método </a:t>
            </a:r>
            <a:r>
              <a:rPr lang="pt-PT" sz="14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mapping</a:t>
            </a:r>
            <a:r>
              <a:rPr lang="en-US" sz="14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(Function&lt;T,U&gt; mapper, Collector&lt;U,A,R&gt; downstream)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em que a função é implementada por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Aluno::getCodigo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que transforma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Aluno -&gt; String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 e o collector é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toList()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ou seja, gera uma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List&lt;String&gt; 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com os códigos. O collector criado é o parâmetro de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colect()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pt-PT" sz="1400" b="1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PT" sz="1400" b="1" smtClean="0">
                <a:latin typeface="Calibri" pitchFamily="34" charset="0"/>
                <a:cs typeface="Calibri" pitchFamily="34" charset="0"/>
              </a:rPr>
              <a:t>Vejamos a estrutura:</a:t>
            </a:r>
            <a:endParaRPr lang="pt-PT" b="1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6929454" y="1643050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9" name="Rectângulo arredondado 48"/>
          <p:cNvSpPr/>
          <p:nvPr/>
        </p:nvSpPr>
        <p:spPr>
          <a:xfrm>
            <a:off x="3357554" y="1357298"/>
            <a:ext cx="1643074" cy="35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smtClean="0"/>
              <a:t>Aluno::getIdade</a:t>
            </a:r>
            <a:endParaRPr lang="pt-PT" sz="1400"/>
          </a:p>
        </p:txBody>
      </p:sp>
      <p:sp>
        <p:nvSpPr>
          <p:cNvPr id="50" name="Rectângulo 49"/>
          <p:cNvSpPr/>
          <p:nvPr/>
        </p:nvSpPr>
        <p:spPr>
          <a:xfrm>
            <a:off x="2357422" y="2143116"/>
            <a:ext cx="785818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21</a:t>
            </a:r>
            <a:endParaRPr lang="pt-PT" sz="1400" b="1"/>
          </a:p>
        </p:txBody>
      </p:sp>
      <p:sp>
        <p:nvSpPr>
          <p:cNvPr id="51" name="Rectângulo 50"/>
          <p:cNvSpPr/>
          <p:nvPr/>
        </p:nvSpPr>
        <p:spPr>
          <a:xfrm>
            <a:off x="3428992" y="2143116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22</a:t>
            </a:r>
            <a:endParaRPr lang="pt-PT" sz="1400" b="1"/>
          </a:p>
        </p:txBody>
      </p:sp>
      <p:sp>
        <p:nvSpPr>
          <p:cNvPr id="52" name="Rectângulo 51"/>
          <p:cNvSpPr/>
          <p:nvPr/>
        </p:nvSpPr>
        <p:spPr>
          <a:xfrm>
            <a:off x="4500562" y="2143116"/>
            <a:ext cx="785818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…</a:t>
            </a:r>
            <a:endParaRPr lang="pt-PT" sz="1400" b="1"/>
          </a:p>
        </p:txBody>
      </p:sp>
      <p:sp>
        <p:nvSpPr>
          <p:cNvPr id="53" name="Rectângulo 52"/>
          <p:cNvSpPr/>
          <p:nvPr/>
        </p:nvSpPr>
        <p:spPr>
          <a:xfrm>
            <a:off x="5572132" y="2143116"/>
            <a:ext cx="785818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25</a:t>
            </a:r>
            <a:endParaRPr lang="pt-PT" sz="1400" b="1"/>
          </a:p>
        </p:txBody>
      </p:sp>
      <p:sp>
        <p:nvSpPr>
          <p:cNvPr id="54" name="Fluxograma: multidocumentos 53"/>
          <p:cNvSpPr/>
          <p:nvPr/>
        </p:nvSpPr>
        <p:spPr>
          <a:xfrm>
            <a:off x="500034" y="2714620"/>
            <a:ext cx="785818" cy="85725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Aluno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55" name="Fluxograma: multidocumentos 54"/>
          <p:cNvSpPr/>
          <p:nvPr/>
        </p:nvSpPr>
        <p:spPr>
          <a:xfrm>
            <a:off x="3500430" y="3786190"/>
            <a:ext cx="785818" cy="857256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Código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56" name="Fluxograma: multidocumentos 55"/>
          <p:cNvSpPr/>
          <p:nvPr/>
        </p:nvSpPr>
        <p:spPr>
          <a:xfrm>
            <a:off x="4500562" y="3786190"/>
            <a:ext cx="785818" cy="857256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Código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57" name="Fluxograma: multidocumentos 56"/>
          <p:cNvSpPr/>
          <p:nvPr/>
        </p:nvSpPr>
        <p:spPr>
          <a:xfrm>
            <a:off x="5572132" y="3786190"/>
            <a:ext cx="785818" cy="857256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Código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071670" y="128586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Função de Classificação</a:t>
            </a:r>
            <a:endParaRPr lang="pt-PT" sz="1200" b="1">
              <a:solidFill>
                <a:srgbClr val="0070C0"/>
              </a:solidFill>
            </a:endParaRPr>
          </a:p>
        </p:txBody>
      </p:sp>
      <p:cxnSp>
        <p:nvCxnSpPr>
          <p:cNvPr id="59" name="Conexão recta unidireccional 58"/>
          <p:cNvCxnSpPr/>
          <p:nvPr/>
        </p:nvCxnSpPr>
        <p:spPr>
          <a:xfrm rot="5400000">
            <a:off x="715142" y="24995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cta unidireccional 59"/>
          <p:cNvCxnSpPr/>
          <p:nvPr/>
        </p:nvCxnSpPr>
        <p:spPr>
          <a:xfrm rot="5400000">
            <a:off x="3644100" y="34996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cta unidireccional 60"/>
          <p:cNvCxnSpPr/>
          <p:nvPr/>
        </p:nvCxnSpPr>
        <p:spPr>
          <a:xfrm rot="5400000">
            <a:off x="4715670" y="34996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cta unidireccional 61"/>
          <p:cNvCxnSpPr/>
          <p:nvPr/>
        </p:nvCxnSpPr>
        <p:spPr>
          <a:xfrm rot="5400000">
            <a:off x="5715802" y="34996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cta unidireccional 63"/>
          <p:cNvCxnSpPr>
            <a:stCxn id="49" idx="2"/>
            <a:endCxn id="50" idx="0"/>
          </p:cNvCxnSpPr>
          <p:nvPr/>
        </p:nvCxnSpPr>
        <p:spPr>
          <a:xfrm rot="5400000">
            <a:off x="3250397" y="1214422"/>
            <a:ext cx="428628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cta unidireccional 64"/>
          <p:cNvCxnSpPr>
            <a:stCxn id="49" idx="2"/>
            <a:endCxn id="51" idx="0"/>
          </p:cNvCxnSpPr>
          <p:nvPr/>
        </p:nvCxnSpPr>
        <p:spPr>
          <a:xfrm rot="5400000">
            <a:off x="3786182" y="175020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cta unidireccional 65"/>
          <p:cNvCxnSpPr>
            <a:stCxn id="49" idx="2"/>
            <a:endCxn id="53" idx="0"/>
          </p:cNvCxnSpPr>
          <p:nvPr/>
        </p:nvCxnSpPr>
        <p:spPr>
          <a:xfrm rot="16200000" flipH="1">
            <a:off x="4857752" y="1035827"/>
            <a:ext cx="42862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cta unidireccional 66"/>
          <p:cNvCxnSpPr>
            <a:stCxn id="49" idx="2"/>
            <a:endCxn id="52" idx="0"/>
          </p:cNvCxnSpPr>
          <p:nvPr/>
        </p:nvCxnSpPr>
        <p:spPr>
          <a:xfrm rot="16200000" flipH="1">
            <a:off x="4321967" y="1571612"/>
            <a:ext cx="42862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714744" y="514351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Acumulação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7358082" y="371475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</a:rPr>
              <a:t>Mapeamento</a:t>
            </a:r>
            <a:endParaRPr lang="pt-PT" sz="1200" b="1">
              <a:solidFill>
                <a:srgbClr val="C00000"/>
              </a:solidFill>
            </a:endParaRPr>
          </a:p>
        </p:txBody>
      </p:sp>
      <p:sp>
        <p:nvSpPr>
          <p:cNvPr id="83" name="Fluxograma: multidocumentos 82"/>
          <p:cNvSpPr/>
          <p:nvPr/>
        </p:nvSpPr>
        <p:spPr>
          <a:xfrm>
            <a:off x="500034" y="4286256"/>
            <a:ext cx="785818" cy="85725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Código</a:t>
            </a:r>
            <a:endParaRPr lang="pt-PT" sz="1200" b="1">
              <a:solidFill>
                <a:schemeClr val="tx1"/>
              </a:solidFill>
            </a:endParaRPr>
          </a:p>
        </p:txBody>
      </p:sp>
      <p:cxnSp>
        <p:nvCxnSpPr>
          <p:cNvPr id="84" name="Conexão recta unidireccional 83"/>
          <p:cNvCxnSpPr/>
          <p:nvPr/>
        </p:nvCxnSpPr>
        <p:spPr>
          <a:xfrm rot="5400000">
            <a:off x="643704" y="407114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cta 85"/>
          <p:cNvCxnSpPr/>
          <p:nvPr/>
        </p:nvCxnSpPr>
        <p:spPr>
          <a:xfrm rot="10800000" flipV="1">
            <a:off x="642910" y="3000372"/>
            <a:ext cx="428628" cy="3571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cta 87"/>
          <p:cNvCxnSpPr/>
          <p:nvPr/>
        </p:nvCxnSpPr>
        <p:spPr>
          <a:xfrm rot="16200000" flipH="1">
            <a:off x="714348" y="3071810"/>
            <a:ext cx="357190" cy="21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2143108" y="2857496"/>
            <a:ext cx="450059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Aluno::getCodigo  -&gt; String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Fluxograma: multidocumentos 91"/>
          <p:cNvSpPr/>
          <p:nvPr/>
        </p:nvSpPr>
        <p:spPr>
          <a:xfrm>
            <a:off x="2285984" y="3786190"/>
            <a:ext cx="785818" cy="85725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Código</a:t>
            </a:r>
            <a:endParaRPr lang="pt-PT" sz="1200" b="1">
              <a:solidFill>
                <a:schemeClr val="tx1"/>
              </a:solidFill>
            </a:endParaRPr>
          </a:p>
        </p:txBody>
      </p:sp>
      <p:cxnSp>
        <p:nvCxnSpPr>
          <p:cNvPr id="93" name="Conexão recta unidireccional 92"/>
          <p:cNvCxnSpPr/>
          <p:nvPr/>
        </p:nvCxnSpPr>
        <p:spPr>
          <a:xfrm rot="5400000">
            <a:off x="2501092" y="34996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cta unidireccional 94"/>
          <p:cNvCxnSpPr/>
          <p:nvPr/>
        </p:nvCxnSpPr>
        <p:spPr>
          <a:xfrm rot="5400000">
            <a:off x="2570945" y="2643183"/>
            <a:ext cx="286543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ângulo 98"/>
          <p:cNvSpPr/>
          <p:nvPr/>
        </p:nvSpPr>
        <p:spPr>
          <a:xfrm>
            <a:off x="1785918" y="2643182"/>
            <a:ext cx="5000660" cy="235745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cta unidireccional 99"/>
          <p:cNvCxnSpPr/>
          <p:nvPr/>
        </p:nvCxnSpPr>
        <p:spPr>
          <a:xfrm rot="5400000">
            <a:off x="3643307" y="2643181"/>
            <a:ext cx="286543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cta unidireccional 100"/>
          <p:cNvCxnSpPr/>
          <p:nvPr/>
        </p:nvCxnSpPr>
        <p:spPr>
          <a:xfrm rot="5400000">
            <a:off x="4714877" y="2643181"/>
            <a:ext cx="286543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cta unidireccional 101"/>
          <p:cNvCxnSpPr/>
          <p:nvPr/>
        </p:nvCxnSpPr>
        <p:spPr>
          <a:xfrm rot="5400000">
            <a:off x="5786447" y="2643181"/>
            <a:ext cx="286543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6929454" y="2928934"/>
            <a:ext cx="221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smtClean="0">
                <a:solidFill>
                  <a:srgbClr val="0070C0"/>
                </a:solidFill>
              </a:rPr>
              <a:t>Função de Transformação</a:t>
            </a:r>
          </a:p>
          <a:p>
            <a:pPr algn="ctr"/>
            <a:r>
              <a:rPr lang="pt-PT" sz="1200" b="1" smtClean="0">
                <a:solidFill>
                  <a:srgbClr val="0070C0"/>
                </a:solidFill>
              </a:rPr>
              <a:t>(mapper)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43" name="Arco 42"/>
          <p:cNvSpPr/>
          <p:nvPr/>
        </p:nvSpPr>
        <p:spPr>
          <a:xfrm>
            <a:off x="1142976" y="3571876"/>
            <a:ext cx="214314" cy="857256"/>
          </a:xfrm>
          <a:prstGeom prst="arc">
            <a:avLst>
              <a:gd name="adj1" fmla="val 16200000"/>
              <a:gd name="adj2" fmla="val 4049310"/>
            </a:avLst>
          </a:prstGeom>
          <a:ln w="15875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/>
          <p:cNvSpPr txBox="1"/>
          <p:nvPr/>
        </p:nvSpPr>
        <p:spPr>
          <a:xfrm>
            <a:off x="7072330" y="121442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Rectângulo 44"/>
          <p:cNvSpPr/>
          <p:nvPr/>
        </p:nvSpPr>
        <p:spPr>
          <a:xfrm>
            <a:off x="1500166" y="1928802"/>
            <a:ext cx="5572164" cy="3643338"/>
          </a:xfrm>
          <a:prstGeom prst="rect">
            <a:avLst/>
          </a:prstGeom>
          <a:noFill/>
          <a:ln>
            <a:solidFill>
              <a:srgbClr val="1FDBA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/>
          <p:cNvSpPr txBox="1"/>
          <p:nvPr/>
        </p:nvSpPr>
        <p:spPr>
          <a:xfrm>
            <a:off x="7286644" y="200024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3FBB89"/>
                </a:solidFill>
              </a:rPr>
              <a:t>Agrupamento</a:t>
            </a:r>
            <a:endParaRPr lang="pt-PT" sz="1200" b="1">
              <a:solidFill>
                <a:srgbClr val="3FBB89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72330" y="1214422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95536" y="1124744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▶</a:t>
            </a:r>
            <a:r>
              <a:rPr lang="pt-PT" sz="1600" smtClean="0"/>
              <a:t>  </a:t>
            </a:r>
            <a:r>
              <a:rPr lang="pt-PT" sz="1600" b="1" smtClean="0">
                <a:cs typeface="Calibri" pitchFamily="34" charset="0"/>
              </a:rPr>
              <a:t>Tabela onde a cada Curso se associa a estatística das médias desse curso.</a:t>
            </a:r>
          </a:p>
          <a:p>
            <a:r>
              <a:rPr lang="pt-PT" sz="1600" b="1" smtClean="0">
                <a:cs typeface="Calibri" pitchFamily="34" charset="0"/>
              </a:rPr>
              <a:t>Pretendemos pois criar </a:t>
            </a:r>
            <a:r>
              <a:rPr lang="pt-PT" sz="1600" b="1" smtClean="0">
                <a:cs typeface="Courier New" pitchFamily="49" charset="0"/>
              </a:rPr>
              <a:t>um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Map&lt;String, DoubleSummaryStatistics&gt;</a:t>
            </a:r>
            <a:r>
              <a:rPr lang="pt-PT" sz="1600" b="1" smtClean="0">
                <a:cs typeface="Calibri" pitchFamily="34" charset="0"/>
              </a:rPr>
              <a:t>. </a:t>
            </a:r>
          </a:p>
          <a:p>
            <a:endParaRPr lang="pt-PT" sz="1600" b="1" smtClean="0">
              <a:cs typeface="Calibri" pitchFamily="34" charset="0"/>
            </a:endParaRPr>
          </a:p>
          <a:p>
            <a:r>
              <a:rPr lang="pt-PT" sz="1600" b="1" smtClean="0">
                <a:cs typeface="Calibri" pitchFamily="34" charset="0"/>
              </a:rPr>
              <a:t>Vamos usar de novo a forma,</a:t>
            </a:r>
          </a:p>
          <a:p>
            <a:r>
              <a:rPr lang="pt-PT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Collector&lt;T,?,Map&lt;K,D&gt;&gt;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groupingBy(Function&lt;T,K&gt; classif, 				         </a:t>
            </a:r>
            <a:r>
              <a:rPr lang="pt-PT" sz="14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Collector&lt;T,A,D&gt; col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600" b="1" smtClean="0">
                <a:cs typeface="Courier New" pitchFamily="49" charset="0"/>
              </a:rPr>
              <a:t>encontrando agora o collector adequado. Teremos: 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67544" y="3573016"/>
            <a:ext cx="8676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Map&lt;String, DoubleSummaryStatistics&gt; tabCursoStatsNotas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.collect(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groupingBy(Aluno::getCurso,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                       </a:t>
            </a:r>
            <a:r>
              <a:rPr lang="pt-PT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summarizingDouble(Aluno::getMedia)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tabCursoStatsNotas.forEach( (c,stats) -&gt; out.println("Curso " + c + " Stats: " + stats));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LM Stats: DoubleSummaryStatistics{count=2, sum=29,200000, min=14,450000, average=14,600000, max=14,750000}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LEI Stats: DoubleSummaryStatistics{count=3, sum=41,000000, min=12,750000, average=13,666667, max=14,500000}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LEC Stats: DoubleSummaryStatistics{count=2, sum=25,400000, min=11,500000, average=12,700000, max=13,900000}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 LEE Stats: DoubleSummaryStatistics{count=1, sum=12,500000, min=12,500000, average=12,500000, max=12,500000}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Conexão recta unidireccional 69"/>
          <p:cNvCxnSpPr/>
          <p:nvPr/>
        </p:nvCxnSpPr>
        <p:spPr>
          <a:xfrm>
            <a:off x="5652120" y="2924944"/>
            <a:ext cx="6480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1142984"/>
            <a:ext cx="85725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/>
              <a:t>  </a:t>
            </a:r>
            <a:r>
              <a:rPr lang="pt-PT" sz="1600" smtClean="0"/>
              <a:t>A mais complexa forma do método </a:t>
            </a:r>
            <a:r>
              <a:rPr lang="pt-PT" sz="1600" b="1" smtClean="0"/>
              <a:t>groupingBy</a:t>
            </a:r>
            <a:r>
              <a:rPr lang="pt-PT" sz="1600" smtClean="0"/>
              <a:t> aceita 3 parâmetros cf.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600" smtClean="0"/>
              <a:t>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groupingBy(Function&lt;T,K&gt; class, Supplier&lt;M&gt; mapFact, Collector&lt;T, ?, M&gt; col);</a:t>
            </a:r>
          </a:p>
          <a:p>
            <a:r>
              <a:rPr lang="pt-PT" sz="1600" smtClean="0"/>
              <a:t>ou seja, aceita um </a:t>
            </a:r>
            <a:r>
              <a:rPr lang="pt-PT" sz="1600" b="1" smtClean="0"/>
              <a:t>Supplier&lt;M&gt;</a:t>
            </a:r>
            <a:r>
              <a:rPr lang="pt-PT" sz="1600" smtClean="0"/>
              <a:t> de </a:t>
            </a:r>
            <a:r>
              <a:rPr lang="pt-PT" sz="1600" b="1" smtClean="0"/>
              <a:t>Map</a:t>
            </a:r>
            <a:r>
              <a:rPr lang="pt-PT" sz="1600" smtClean="0"/>
              <a:t> que indica qual o tipo de Map resultado.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Tabela com chaves ordenadas, onde a cada Curso se associam os nomes ordenados dos respectivos alunos, ou seja, criação de um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TreeMap&lt;String, TreeSet&lt;String&gt;&gt;</a:t>
            </a:r>
            <a:r>
              <a:rPr lang="pt-PT" sz="1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algn="just"/>
            <a:endParaRPr lang="pt-PT" sz="1600" b="1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Map&lt;String, Set&lt;String&gt;&gt; nomesOrdPorCurso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.collect(</a:t>
            </a:r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groupingBy(Aluno::getCurso,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TreeMap::new</a:t>
            </a:r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mapping(Aluno::getNome, toCollection(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TreeSet::new</a:t>
            </a:r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out.println(nomesOrdPorCurso);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{LEC=[Laura, Luisa], LEE=[Artur], LEI=[Luis, Pedro, Rui], LM=[Ana, Rita]}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t-PT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285720" y="4572008"/>
            <a:ext cx="85725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solidFill>
                  <a:srgbClr val="0070C0"/>
                </a:solidFill>
              </a:rPr>
              <a:t>A estrutura é igual à anterior.  Apenas se especificam adicionalmente os tipos das colecções a usar. </a:t>
            </a:r>
            <a:endParaRPr lang="pt-PT" sz="1600" b="1" smtClean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15206" y="107154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85720" y="1214422"/>
            <a:ext cx="85011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B0F0"/>
                </a:solidFill>
                <a:sym typeface="Wingdings"/>
              </a:rPr>
              <a:t>  </a:t>
            </a:r>
            <a:r>
              <a:rPr lang="pt-PT" sz="1600" smtClean="0">
                <a:sym typeface="Wingdings"/>
              </a:rPr>
              <a:t>As </a:t>
            </a:r>
            <a:r>
              <a:rPr lang="pt-PT" sz="1600" b="1" i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streams</a:t>
            </a:r>
            <a:r>
              <a:rPr lang="pt-PT" sz="1600" smtClean="0">
                <a:sym typeface="Wingdings"/>
              </a:rPr>
              <a:t>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não são estruturas de dados </a:t>
            </a:r>
            <a:r>
              <a:rPr lang="pt-PT" sz="1600" smtClean="0">
                <a:sym typeface="Wingdings"/>
              </a:rPr>
              <a:t>e por isso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não têm estado próprio</a:t>
            </a:r>
            <a:r>
              <a:rPr lang="pt-PT" sz="1600" smtClean="0">
                <a:sym typeface="Wingdings"/>
              </a:rPr>
              <a:t>. </a:t>
            </a:r>
            <a:r>
              <a:rPr lang="pt-PT" sz="1600" b="1" smtClean="0">
                <a:sym typeface="Wingdings"/>
              </a:rPr>
              <a:t>Por isso apenas podem ser operadas uma vez.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Logo que é atingida a operação terminal de uma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pipeline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a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stream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deixa de existir</a:t>
            </a:r>
            <a:r>
              <a:rPr lang="pt-PT" sz="1600" b="1" smtClean="0">
                <a:sym typeface="Wingdings"/>
              </a:rPr>
              <a:t>.</a:t>
            </a:r>
            <a:r>
              <a:rPr lang="pt-PT" sz="1600" smtClean="0">
                <a:sym typeface="Wingdings"/>
              </a:rPr>
              <a:t> Não são, portanto, reutilizáveis. São apenas </a:t>
            </a:r>
            <a:r>
              <a:rPr lang="pt-PT" sz="1600" i="1" smtClean="0">
                <a:sym typeface="Wingdings"/>
              </a:rPr>
              <a:t>views</a:t>
            </a:r>
            <a:r>
              <a:rPr lang="pt-PT" sz="1600" smtClean="0">
                <a:sym typeface="Wingdings"/>
              </a:rPr>
              <a:t> sobre dados;   </a:t>
            </a:r>
            <a:endParaRPr lang="pt-PT" sz="1600" smtClean="0"/>
          </a:p>
          <a:p>
            <a:endParaRPr lang="pt-PT" sz="1000" smtClean="0"/>
          </a:p>
          <a:p>
            <a:pPr algn="just"/>
            <a:r>
              <a:rPr lang="pt-PT" sz="1600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b="1" smtClean="0"/>
              <a:t>  Operações intermédias são todas 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lazy evaluation</a:t>
            </a:r>
            <a:r>
              <a:rPr lang="pt-PT" sz="1600" b="1" smtClean="0"/>
              <a:t>, ou seja, processam os dados apenas se e quando os mesmos forem solicitados. </a:t>
            </a:r>
            <a:r>
              <a:rPr lang="pt-PT" sz="1600" smtClean="0"/>
              <a:t>Não há processamento </a:t>
            </a:r>
            <a:r>
              <a:rPr lang="pt-PT" sz="1600" b="1" smtClean="0">
                <a:solidFill>
                  <a:srgbClr val="3FBB89"/>
                </a:solidFill>
              </a:rPr>
              <a:t>“bulk” </a:t>
            </a:r>
            <a:r>
              <a:rPr lang="pt-PT" sz="1600" smtClean="0"/>
              <a:t>(em massa); </a:t>
            </a:r>
            <a:r>
              <a:rPr lang="pt-PT" sz="1600" b="1" smtClean="0">
                <a:solidFill>
                  <a:srgbClr val="C00000"/>
                </a:solidFill>
              </a:rPr>
              <a:t>A stream resultado da operação não é calculada de imediato</a:t>
            </a:r>
            <a:r>
              <a:rPr lang="pt-PT" sz="1600" smtClean="0"/>
              <a:t>; O processamento é atrasado o mais possível e, idealmente, não realizado, </a:t>
            </a:r>
            <a:r>
              <a:rPr lang="pt-PT" sz="1600" b="1" smtClean="0">
                <a:solidFill>
                  <a:srgbClr val="C00000"/>
                </a:solidFill>
              </a:rPr>
              <a:t>por questões de optimização</a:t>
            </a:r>
            <a:r>
              <a:rPr lang="pt-PT" sz="1600" smtClean="0"/>
              <a:t>;</a:t>
            </a:r>
          </a:p>
          <a:p>
            <a:endParaRPr lang="pt-PT" sz="1000" smtClean="0"/>
          </a:p>
          <a:p>
            <a:pPr algn="just"/>
            <a:r>
              <a:rPr lang="pt-PT" sz="1600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b="1" smtClean="0"/>
              <a:t> As operações terminais são fundamentais porque são elas que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desencadeiam</a:t>
            </a:r>
            <a:r>
              <a:rPr lang="pt-PT" sz="1600" b="1" smtClean="0"/>
              <a:t> o processo de computação da pipeline. </a:t>
            </a:r>
            <a:r>
              <a:rPr lang="pt-PT" sz="1600" b="1" smtClean="0">
                <a:solidFill>
                  <a:srgbClr val="C00000"/>
                </a:solidFill>
              </a:rPr>
              <a:t>Sem a operação terminal a </a:t>
            </a:r>
            <a:r>
              <a:rPr lang="pt-PT" sz="1600" b="1" i="1" smtClean="0">
                <a:solidFill>
                  <a:srgbClr val="C00000"/>
                </a:solidFill>
              </a:rPr>
              <a:t>pipeline</a:t>
            </a:r>
            <a:r>
              <a:rPr lang="pt-PT" sz="1600" b="1" smtClean="0">
                <a:solidFill>
                  <a:srgbClr val="C00000"/>
                </a:solidFill>
              </a:rPr>
              <a:t> existe, existirá uma </a:t>
            </a:r>
            <a:r>
              <a:rPr lang="pt-PT" sz="1600" b="1" i="1" smtClean="0">
                <a:solidFill>
                  <a:srgbClr val="C00000"/>
                </a:solidFill>
              </a:rPr>
              <a:t>stream</a:t>
            </a:r>
            <a:r>
              <a:rPr lang="pt-PT" sz="1600" b="1" smtClean="0">
                <a:solidFill>
                  <a:srgbClr val="C00000"/>
                </a:solidFill>
              </a:rPr>
              <a:t> inicial mas nada é processado</a:t>
            </a:r>
            <a:r>
              <a:rPr lang="pt-PT" sz="1600" b="1" smtClean="0"/>
              <a:t>; </a:t>
            </a:r>
            <a:r>
              <a:rPr lang="pt-PT" sz="1600" smtClean="0"/>
              <a:t> </a:t>
            </a:r>
          </a:p>
          <a:p>
            <a:pPr algn="just">
              <a:buFont typeface="Wingdings"/>
              <a:buChar char="n"/>
            </a:pPr>
            <a:endParaRPr lang="pt-PT" sz="1600" smtClean="0"/>
          </a:p>
          <a:p>
            <a:pPr algn="just">
              <a:buFont typeface="Wingdings"/>
              <a:buChar char="n"/>
            </a:pPr>
            <a:r>
              <a:rPr lang="pt-PT" sz="1600" smtClean="0">
                <a:solidFill>
                  <a:srgbClr val="00B0F0"/>
                </a:solidFill>
                <a:sym typeface="Wingdings"/>
              </a:rPr>
              <a:t>  </a:t>
            </a:r>
            <a:r>
              <a:rPr lang="pt-PT" sz="1600" smtClean="0">
                <a:sym typeface="Wingdings"/>
              </a:rPr>
              <a:t>T</a:t>
            </a:r>
            <a:r>
              <a:rPr lang="pt-PT" sz="1600" smtClean="0"/>
              <a:t>orna-se agora necessário começarmos a conhecer as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múltiplas operações (blocos)</a:t>
            </a:r>
            <a:r>
              <a:rPr lang="pt-PT" sz="1600" smtClean="0"/>
              <a:t> disponíveis para a construção de </a:t>
            </a:r>
            <a:r>
              <a:rPr lang="pt-PT" sz="1600" b="1" smtClean="0"/>
              <a:t>pipelines concretas de computação com </a:t>
            </a:r>
            <a:r>
              <a:rPr lang="pt-PT" sz="1600" b="1" i="1" smtClean="0"/>
              <a:t>streams</a:t>
            </a:r>
            <a:r>
              <a:rPr lang="pt-PT" sz="1600" smtClean="0"/>
              <a:t>, todas elas satisfazendo a arquitectura genérica apresentada anteriormente;</a:t>
            </a:r>
          </a:p>
          <a:p>
            <a:pPr algn="just">
              <a:buFont typeface="Wingdings"/>
              <a:buChar char="n"/>
            </a:pPr>
            <a:endParaRPr lang="pt-PT" sz="1600" smtClean="0"/>
          </a:p>
          <a:p>
            <a:pPr algn="just"/>
            <a:r>
              <a:rPr lang="pt-PT" sz="1600" smtClean="0">
                <a:solidFill>
                  <a:srgbClr val="00B0F0"/>
                </a:solidFill>
                <a:sym typeface="Wingdings"/>
              </a:rPr>
              <a:t>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Analisaremos cada operação em detalhe</a:t>
            </a:r>
            <a:r>
              <a:rPr lang="pt-PT" sz="1600" smtClean="0">
                <a:sym typeface="Wingdings"/>
              </a:rPr>
              <a:t>, quer quanto às suas diversas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formas de utilização </a:t>
            </a:r>
            <a:r>
              <a:rPr lang="pt-PT" sz="1600" smtClean="0">
                <a:sym typeface="Wingdings"/>
              </a:rPr>
              <a:t>quer quanto a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questões de performance</a:t>
            </a:r>
            <a:r>
              <a:rPr lang="pt-PT" sz="1600" smtClean="0">
                <a:sym typeface="Wingdings"/>
              </a:rPr>
              <a:t>;  </a:t>
            </a:r>
            <a:r>
              <a:rPr lang="pt-PT" sz="1600" smtClean="0"/>
              <a:t>  </a:t>
            </a:r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5143504" y="35716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Propriedades 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Rectângulo arredondado 7"/>
          <p:cNvSpPr/>
          <p:nvPr/>
        </p:nvSpPr>
        <p:spPr>
          <a:xfrm>
            <a:off x="3428992" y="2285992"/>
            <a:ext cx="1643074" cy="35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smtClean="0"/>
              <a:t>Aluno::getCurso</a:t>
            </a:r>
            <a:endParaRPr lang="pt-PT" sz="1400"/>
          </a:p>
        </p:txBody>
      </p:sp>
      <p:sp>
        <p:nvSpPr>
          <p:cNvPr id="9" name="Rectângulo 8"/>
          <p:cNvSpPr/>
          <p:nvPr/>
        </p:nvSpPr>
        <p:spPr>
          <a:xfrm>
            <a:off x="2571736" y="2928934"/>
            <a:ext cx="785818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LEI</a:t>
            </a:r>
            <a:endParaRPr lang="pt-PT" sz="1400" b="1"/>
          </a:p>
        </p:txBody>
      </p:sp>
      <p:sp>
        <p:nvSpPr>
          <p:cNvPr id="10" name="Rectângulo 9"/>
          <p:cNvSpPr/>
          <p:nvPr/>
        </p:nvSpPr>
        <p:spPr>
          <a:xfrm>
            <a:off x="3500430" y="2928934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LM</a:t>
            </a:r>
            <a:endParaRPr lang="pt-PT" sz="1400" b="1"/>
          </a:p>
        </p:txBody>
      </p:sp>
      <p:sp>
        <p:nvSpPr>
          <p:cNvPr id="11" name="Rectângulo 10"/>
          <p:cNvSpPr/>
          <p:nvPr/>
        </p:nvSpPr>
        <p:spPr>
          <a:xfrm>
            <a:off x="5500694" y="2928934"/>
            <a:ext cx="785818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LEE</a:t>
            </a:r>
            <a:endParaRPr lang="pt-PT" sz="1400" b="1"/>
          </a:p>
        </p:txBody>
      </p:sp>
      <p:sp>
        <p:nvSpPr>
          <p:cNvPr id="12" name="Rectângulo 11"/>
          <p:cNvSpPr/>
          <p:nvPr/>
        </p:nvSpPr>
        <p:spPr>
          <a:xfrm>
            <a:off x="4500562" y="2928934"/>
            <a:ext cx="785818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LEC</a:t>
            </a:r>
            <a:endParaRPr lang="pt-PT" sz="1400" b="1"/>
          </a:p>
        </p:txBody>
      </p:sp>
      <p:sp>
        <p:nvSpPr>
          <p:cNvPr id="13" name="Fluxograma: multidocumentos 12"/>
          <p:cNvSpPr/>
          <p:nvPr/>
        </p:nvSpPr>
        <p:spPr>
          <a:xfrm>
            <a:off x="785786" y="5357826"/>
            <a:ext cx="785818" cy="85725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String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14" name="Fluxograma: multidocumentos 13"/>
          <p:cNvSpPr/>
          <p:nvPr/>
        </p:nvSpPr>
        <p:spPr>
          <a:xfrm>
            <a:off x="1785918" y="5357826"/>
            <a:ext cx="785818" cy="857256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String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17" name="Fluxograma: multidocumentos 16"/>
          <p:cNvSpPr/>
          <p:nvPr/>
        </p:nvSpPr>
        <p:spPr>
          <a:xfrm>
            <a:off x="3929058" y="5357826"/>
            <a:ext cx="785818" cy="857256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8" name="Fluxograma: multidocumentos 17"/>
          <p:cNvSpPr/>
          <p:nvPr/>
        </p:nvSpPr>
        <p:spPr>
          <a:xfrm>
            <a:off x="2857488" y="5357826"/>
            <a:ext cx="785818" cy="857256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715008" y="22859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</a:rPr>
              <a:t>Função de Classificação1</a:t>
            </a:r>
            <a:endParaRPr lang="pt-PT" sz="1200" b="1">
              <a:solidFill>
                <a:srgbClr val="C00000"/>
              </a:solidFill>
            </a:endParaRPr>
          </a:p>
        </p:txBody>
      </p:sp>
      <p:cxnSp>
        <p:nvCxnSpPr>
          <p:cNvPr id="25" name="Conexão recta unidireccional 24"/>
          <p:cNvCxnSpPr>
            <a:stCxn id="8" idx="2"/>
            <a:endCxn id="9" idx="0"/>
          </p:cNvCxnSpPr>
          <p:nvPr/>
        </p:nvCxnSpPr>
        <p:spPr>
          <a:xfrm rot="5400000">
            <a:off x="3464711" y="2143116"/>
            <a:ext cx="28575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unidireccional 25"/>
          <p:cNvCxnSpPr>
            <a:stCxn id="8" idx="2"/>
            <a:endCxn id="10" idx="0"/>
          </p:cNvCxnSpPr>
          <p:nvPr/>
        </p:nvCxnSpPr>
        <p:spPr>
          <a:xfrm rot="5400000">
            <a:off x="3929058" y="2607463"/>
            <a:ext cx="28575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unidireccional 26"/>
          <p:cNvCxnSpPr>
            <a:stCxn id="8" idx="2"/>
            <a:endCxn id="12" idx="0"/>
          </p:cNvCxnSpPr>
          <p:nvPr/>
        </p:nvCxnSpPr>
        <p:spPr>
          <a:xfrm rot="16200000" flipH="1">
            <a:off x="4429124" y="2464587"/>
            <a:ext cx="28575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cta unidireccional 27"/>
          <p:cNvCxnSpPr>
            <a:stCxn id="8" idx="2"/>
            <a:endCxn id="11" idx="0"/>
          </p:cNvCxnSpPr>
          <p:nvPr/>
        </p:nvCxnSpPr>
        <p:spPr>
          <a:xfrm rot="16200000" flipH="1">
            <a:off x="4929190" y="1964521"/>
            <a:ext cx="28575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000892" y="292893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Agrupamento1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30" name="Rectângulo 29"/>
          <p:cNvSpPr/>
          <p:nvPr/>
        </p:nvSpPr>
        <p:spPr>
          <a:xfrm>
            <a:off x="357158" y="1142984"/>
            <a:ext cx="85725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Tabela com entradas por Curso e onde a cada curso se faz corresponder uma tabela em que a cada idade se associam os códigos dos alunos dessa idade (ou seja, necessitamos de criar um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Map&lt;String, Map&lt;Integer, Set&lt;String&gt;&gt;&gt;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).</a:t>
            </a:r>
          </a:p>
        </p:txBody>
      </p:sp>
      <p:sp>
        <p:nvSpPr>
          <p:cNvPr id="67" name="Rectângulo arredondado 66"/>
          <p:cNvSpPr/>
          <p:nvPr/>
        </p:nvSpPr>
        <p:spPr>
          <a:xfrm>
            <a:off x="1357290" y="3500438"/>
            <a:ext cx="1643074" cy="35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smtClean="0"/>
              <a:t>Aluno::getIdade</a:t>
            </a:r>
            <a:endParaRPr lang="pt-PT" sz="1400"/>
          </a:p>
        </p:txBody>
      </p:sp>
      <p:sp>
        <p:nvSpPr>
          <p:cNvPr id="68" name="Rectângulo 67"/>
          <p:cNvSpPr/>
          <p:nvPr/>
        </p:nvSpPr>
        <p:spPr>
          <a:xfrm>
            <a:off x="785786" y="4071942"/>
            <a:ext cx="785818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21</a:t>
            </a:r>
            <a:endParaRPr lang="pt-PT" sz="1400" b="1"/>
          </a:p>
        </p:txBody>
      </p:sp>
      <p:sp>
        <p:nvSpPr>
          <p:cNvPr id="69" name="Rectângulo 68"/>
          <p:cNvSpPr/>
          <p:nvPr/>
        </p:nvSpPr>
        <p:spPr>
          <a:xfrm>
            <a:off x="1857356" y="4071942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22</a:t>
            </a:r>
            <a:endParaRPr lang="pt-PT" sz="1400" b="1"/>
          </a:p>
        </p:txBody>
      </p:sp>
      <p:sp>
        <p:nvSpPr>
          <p:cNvPr id="70" name="Rectângulo 69"/>
          <p:cNvSpPr/>
          <p:nvPr/>
        </p:nvSpPr>
        <p:spPr>
          <a:xfrm>
            <a:off x="2857488" y="4071942"/>
            <a:ext cx="785818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…</a:t>
            </a:r>
            <a:endParaRPr lang="pt-PT" sz="1400" b="1"/>
          </a:p>
        </p:txBody>
      </p:sp>
      <p:sp>
        <p:nvSpPr>
          <p:cNvPr id="71" name="Rectângulo 70"/>
          <p:cNvSpPr/>
          <p:nvPr/>
        </p:nvSpPr>
        <p:spPr>
          <a:xfrm>
            <a:off x="3857620" y="4071942"/>
            <a:ext cx="785818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25</a:t>
            </a:r>
            <a:endParaRPr lang="pt-PT" sz="1400" b="1"/>
          </a:p>
        </p:txBody>
      </p:sp>
      <p:sp>
        <p:nvSpPr>
          <p:cNvPr id="72" name="CaixaDeTexto 71"/>
          <p:cNvSpPr txBox="1"/>
          <p:nvPr/>
        </p:nvSpPr>
        <p:spPr>
          <a:xfrm>
            <a:off x="214282" y="350043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</a:rPr>
              <a:t>Classificação 2</a:t>
            </a:r>
            <a:endParaRPr lang="pt-PT" sz="1200" b="1">
              <a:solidFill>
                <a:srgbClr val="C00000"/>
              </a:solidFill>
            </a:endParaRPr>
          </a:p>
        </p:txBody>
      </p:sp>
      <p:cxnSp>
        <p:nvCxnSpPr>
          <p:cNvPr id="73" name="Conexão recta unidireccional 72"/>
          <p:cNvCxnSpPr>
            <a:stCxn id="67" idx="2"/>
            <a:endCxn id="68" idx="0"/>
          </p:cNvCxnSpPr>
          <p:nvPr/>
        </p:nvCxnSpPr>
        <p:spPr>
          <a:xfrm rot="5400000">
            <a:off x="1571604" y="3464719"/>
            <a:ext cx="21431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cta unidireccional 73"/>
          <p:cNvCxnSpPr>
            <a:stCxn id="67" idx="2"/>
            <a:endCxn id="69" idx="0"/>
          </p:cNvCxnSpPr>
          <p:nvPr/>
        </p:nvCxnSpPr>
        <p:spPr>
          <a:xfrm rot="16200000" flipH="1">
            <a:off x="2107389" y="392906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cta unidireccional 74"/>
          <p:cNvCxnSpPr>
            <a:stCxn id="67" idx="2"/>
            <a:endCxn id="71" idx="0"/>
          </p:cNvCxnSpPr>
          <p:nvPr/>
        </p:nvCxnSpPr>
        <p:spPr>
          <a:xfrm rot="16200000" flipH="1">
            <a:off x="3107521" y="2928934"/>
            <a:ext cx="214314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 recta unidireccional 75"/>
          <p:cNvCxnSpPr>
            <a:stCxn id="67" idx="2"/>
            <a:endCxn id="70" idx="0"/>
          </p:cNvCxnSpPr>
          <p:nvPr/>
        </p:nvCxnSpPr>
        <p:spPr>
          <a:xfrm rot="16200000" flipH="1">
            <a:off x="2607455" y="3429000"/>
            <a:ext cx="21431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cta unidireccional 98"/>
          <p:cNvCxnSpPr>
            <a:stCxn id="9" idx="2"/>
          </p:cNvCxnSpPr>
          <p:nvPr/>
        </p:nvCxnSpPr>
        <p:spPr>
          <a:xfrm rot="5400000">
            <a:off x="2696753" y="3232546"/>
            <a:ext cx="28575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ângulo arredondado 99"/>
          <p:cNvSpPr/>
          <p:nvPr/>
        </p:nvSpPr>
        <p:spPr>
          <a:xfrm>
            <a:off x="6143636" y="3500438"/>
            <a:ext cx="1643074" cy="35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smtClean="0"/>
              <a:t>Aluno::getIdade</a:t>
            </a:r>
            <a:endParaRPr lang="pt-PT" sz="1400"/>
          </a:p>
        </p:txBody>
      </p:sp>
      <p:sp>
        <p:nvSpPr>
          <p:cNvPr id="101" name="Rectângulo 100"/>
          <p:cNvSpPr/>
          <p:nvPr/>
        </p:nvSpPr>
        <p:spPr>
          <a:xfrm>
            <a:off x="5572132" y="4071942"/>
            <a:ext cx="785818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21</a:t>
            </a:r>
            <a:endParaRPr lang="pt-PT" sz="1400" b="1"/>
          </a:p>
        </p:txBody>
      </p:sp>
      <p:sp>
        <p:nvSpPr>
          <p:cNvPr id="102" name="Rectângulo 101"/>
          <p:cNvSpPr/>
          <p:nvPr/>
        </p:nvSpPr>
        <p:spPr>
          <a:xfrm>
            <a:off x="6500826" y="4071942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22</a:t>
            </a:r>
            <a:endParaRPr lang="pt-PT" sz="1400" b="1"/>
          </a:p>
        </p:txBody>
      </p:sp>
      <p:sp>
        <p:nvSpPr>
          <p:cNvPr id="103" name="Rectângulo 102"/>
          <p:cNvSpPr/>
          <p:nvPr/>
        </p:nvSpPr>
        <p:spPr>
          <a:xfrm>
            <a:off x="7429520" y="4071942"/>
            <a:ext cx="785818" cy="28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…</a:t>
            </a:r>
            <a:endParaRPr lang="pt-PT" sz="1400" b="1"/>
          </a:p>
        </p:txBody>
      </p:sp>
      <p:cxnSp>
        <p:nvCxnSpPr>
          <p:cNvPr id="105" name="Conexão recta unidireccional 104"/>
          <p:cNvCxnSpPr>
            <a:stCxn id="100" idx="2"/>
            <a:endCxn id="101" idx="0"/>
          </p:cNvCxnSpPr>
          <p:nvPr/>
        </p:nvCxnSpPr>
        <p:spPr>
          <a:xfrm rot="5400000">
            <a:off x="6357950" y="3464719"/>
            <a:ext cx="21431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xão recta unidireccional 105"/>
          <p:cNvCxnSpPr>
            <a:stCxn id="100" idx="2"/>
            <a:endCxn id="102" idx="0"/>
          </p:cNvCxnSpPr>
          <p:nvPr/>
        </p:nvCxnSpPr>
        <p:spPr>
          <a:xfrm rot="5400000">
            <a:off x="6822297" y="392906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xão recta unidireccional 107"/>
          <p:cNvCxnSpPr>
            <a:stCxn id="100" idx="2"/>
            <a:endCxn id="103" idx="0"/>
          </p:cNvCxnSpPr>
          <p:nvPr/>
        </p:nvCxnSpPr>
        <p:spPr>
          <a:xfrm rot="16200000" flipH="1">
            <a:off x="7286644" y="3536157"/>
            <a:ext cx="21431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>
            <a:off x="857224" y="4643446"/>
            <a:ext cx="371477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Aluno::getCodigo  -&gt; String</a:t>
            </a:r>
            <a:endParaRPr lang="pt-PT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5429256" y="4643446"/>
            <a:ext cx="328618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Aluno::getCodigo  -&gt; String</a:t>
            </a:r>
            <a:endParaRPr lang="pt-PT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8" name="Conexão recta unidireccional 137"/>
          <p:cNvCxnSpPr>
            <a:stCxn id="11" idx="2"/>
            <a:endCxn id="100" idx="0"/>
          </p:cNvCxnSpPr>
          <p:nvPr/>
        </p:nvCxnSpPr>
        <p:spPr>
          <a:xfrm rot="16200000" flipH="1">
            <a:off x="6286512" y="2821777"/>
            <a:ext cx="28575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ângulo 138"/>
          <p:cNvSpPr/>
          <p:nvPr/>
        </p:nvSpPr>
        <p:spPr>
          <a:xfrm>
            <a:off x="214282" y="3357562"/>
            <a:ext cx="4643470" cy="3143272"/>
          </a:xfrm>
          <a:prstGeom prst="rect">
            <a:avLst/>
          </a:prstGeom>
          <a:noFill/>
          <a:ln>
            <a:solidFill>
              <a:srgbClr val="3FBB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5" name="Conexão recta unidireccional 144"/>
          <p:cNvCxnSpPr/>
          <p:nvPr/>
        </p:nvCxnSpPr>
        <p:spPr>
          <a:xfrm rot="5400000">
            <a:off x="1036613" y="45354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cta unidireccional 145"/>
          <p:cNvCxnSpPr/>
          <p:nvPr/>
        </p:nvCxnSpPr>
        <p:spPr>
          <a:xfrm rot="5400000">
            <a:off x="2108183" y="45354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cta unidireccional 146"/>
          <p:cNvCxnSpPr/>
          <p:nvPr/>
        </p:nvCxnSpPr>
        <p:spPr>
          <a:xfrm rot="5400000">
            <a:off x="3108315" y="45354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cta unidireccional 147"/>
          <p:cNvCxnSpPr/>
          <p:nvPr/>
        </p:nvCxnSpPr>
        <p:spPr>
          <a:xfrm rot="5400000">
            <a:off x="4108447" y="45354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cta unidireccional 149"/>
          <p:cNvCxnSpPr/>
          <p:nvPr/>
        </p:nvCxnSpPr>
        <p:spPr>
          <a:xfrm rot="5400000">
            <a:off x="1035819" y="517923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cta unidireccional 151"/>
          <p:cNvCxnSpPr/>
          <p:nvPr/>
        </p:nvCxnSpPr>
        <p:spPr>
          <a:xfrm rot="5400000">
            <a:off x="2036745" y="517843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xão recta unidireccional 152"/>
          <p:cNvCxnSpPr/>
          <p:nvPr/>
        </p:nvCxnSpPr>
        <p:spPr>
          <a:xfrm rot="5400000">
            <a:off x="3179753" y="517843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xão recta unidireccional 153"/>
          <p:cNvCxnSpPr/>
          <p:nvPr/>
        </p:nvCxnSpPr>
        <p:spPr>
          <a:xfrm rot="5400000">
            <a:off x="4179091" y="517923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ângulo 156"/>
          <p:cNvSpPr/>
          <p:nvPr/>
        </p:nvSpPr>
        <p:spPr>
          <a:xfrm>
            <a:off x="5000628" y="3357562"/>
            <a:ext cx="3929090" cy="3143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1" name="Conexão recta unidireccional 160"/>
          <p:cNvCxnSpPr/>
          <p:nvPr/>
        </p:nvCxnSpPr>
        <p:spPr>
          <a:xfrm rot="5400000">
            <a:off x="5822959" y="45354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xão recta unidireccional 161"/>
          <p:cNvCxnSpPr/>
          <p:nvPr/>
        </p:nvCxnSpPr>
        <p:spPr>
          <a:xfrm rot="5400000">
            <a:off x="6823091" y="45354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cta unidireccional 162"/>
          <p:cNvCxnSpPr/>
          <p:nvPr/>
        </p:nvCxnSpPr>
        <p:spPr>
          <a:xfrm rot="5400000">
            <a:off x="7680347" y="45354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uxograma: multidocumentos 163"/>
          <p:cNvSpPr/>
          <p:nvPr/>
        </p:nvSpPr>
        <p:spPr>
          <a:xfrm>
            <a:off x="5572132" y="5357826"/>
            <a:ext cx="785818" cy="85725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165" name="Conexão recta unidireccional 164"/>
          <p:cNvCxnSpPr/>
          <p:nvPr/>
        </p:nvCxnSpPr>
        <p:spPr>
          <a:xfrm rot="5400000">
            <a:off x="5822959" y="517843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cta 166"/>
          <p:cNvCxnSpPr/>
          <p:nvPr/>
        </p:nvCxnSpPr>
        <p:spPr>
          <a:xfrm>
            <a:off x="6786578" y="5786454"/>
            <a:ext cx="1571636" cy="1588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ixaDeTexto 167"/>
          <p:cNvSpPr txBox="1"/>
          <p:nvPr/>
        </p:nvSpPr>
        <p:spPr>
          <a:xfrm>
            <a:off x="500034" y="292893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Agrupamento1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8358214" y="407194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Agr2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170" name="CaixaDeTexto 169"/>
          <p:cNvSpPr txBox="1"/>
          <p:nvPr/>
        </p:nvSpPr>
        <p:spPr>
          <a:xfrm>
            <a:off x="285720" y="464344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map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171" name="CaixaDeTexto 170"/>
          <p:cNvSpPr txBox="1"/>
          <p:nvPr/>
        </p:nvSpPr>
        <p:spPr>
          <a:xfrm>
            <a:off x="285720" y="407194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Agr2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172" name="CaixaDeTexto 171"/>
          <p:cNvSpPr txBox="1"/>
          <p:nvPr/>
        </p:nvSpPr>
        <p:spPr>
          <a:xfrm>
            <a:off x="5000628" y="464344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map</a:t>
            </a:r>
            <a:endParaRPr lang="pt-PT" sz="1200" b="1">
              <a:solidFill>
                <a:srgbClr val="0070C0"/>
              </a:solidFill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000628" y="350043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</a:rPr>
              <a:t>Classificação 2</a:t>
            </a:r>
            <a:endParaRPr lang="pt-PT" sz="12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357158" y="1214422"/>
            <a:ext cx="864399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Map&lt;String, Map&lt;Integer, Set&lt;String&gt;&gt;&gt;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tabCursoCodsPorIdade =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turma.stream()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.collect(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groupingBy(Aluno::getCurso,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groupingBy(Aluno::getIdade, </a:t>
            </a:r>
          </a:p>
          <a:p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mapping(Aluno::getCodigo, toCollection(TreeSet::new)))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out.println(tabCursoCodsPorIdade);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{LM={21=[2], 23=[20]}, LEI={21=[10, 29], 22=[12]}, LEC={24=[18], 25=[77]}, LEE={24=[27]}}</a:t>
            </a:r>
          </a:p>
          <a:p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15206" y="1142984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groupingBy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7158" y="3143248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70C0"/>
                </a:solidFill>
                <a:latin typeface="Source Sans Pro Semibold"/>
              </a:rPr>
              <a:t>▶</a:t>
            </a:r>
            <a:r>
              <a:rPr lang="pt-PT" smtClean="0"/>
              <a:t>  </a:t>
            </a:r>
            <a:r>
              <a:rPr lang="pt-PT" sz="1600" smtClean="0"/>
              <a:t>Temos portanto, tal como planeado, </a:t>
            </a:r>
            <a:r>
              <a:rPr lang="pt-PT" sz="1600" b="1" smtClean="0">
                <a:solidFill>
                  <a:srgbClr val="C00000"/>
                </a:solidFill>
              </a:rPr>
              <a:t>dois níveis de classificação</a:t>
            </a:r>
            <a:r>
              <a:rPr lang="pt-PT" sz="1600" smtClean="0"/>
              <a:t>. O primeiro por </a:t>
            </a:r>
            <a:r>
              <a:rPr lang="pt-PT" sz="1600" b="1" smtClean="0">
                <a:solidFill>
                  <a:srgbClr val="0070C0"/>
                </a:solidFill>
              </a:rPr>
              <a:t>Curso</a:t>
            </a:r>
            <a:r>
              <a:rPr lang="pt-PT" sz="1600" smtClean="0"/>
              <a:t> e o segundo por </a:t>
            </a:r>
            <a:r>
              <a:rPr lang="pt-PT" sz="1600" b="1" smtClean="0">
                <a:solidFill>
                  <a:srgbClr val="0070C0"/>
                </a:solidFill>
              </a:rPr>
              <a:t>Idade</a:t>
            </a:r>
            <a:r>
              <a:rPr lang="pt-PT" sz="1600" smtClean="0"/>
              <a:t> dentro do primeiro, e um mapeamento final em que os respectivos </a:t>
            </a:r>
            <a:r>
              <a:rPr lang="pt-PT" sz="1600" b="1" smtClean="0">
                <a:solidFill>
                  <a:srgbClr val="0070C0"/>
                </a:solidFill>
              </a:rPr>
              <a:t>Códigos são acumulados num TreeSet&lt;String&gt;</a:t>
            </a:r>
            <a:r>
              <a:rPr lang="pt-PT" sz="1600" smtClean="0"/>
              <a:t>, e assim automaticamente ordenados. </a:t>
            </a:r>
            <a:endParaRPr lang="pt-PT" sz="160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cxnSp>
        <p:nvCxnSpPr>
          <p:cNvPr id="13" name="Conexão recta 12"/>
          <p:cNvCxnSpPr/>
          <p:nvPr/>
        </p:nvCxnSpPr>
        <p:spPr>
          <a:xfrm>
            <a:off x="428596" y="4357694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643702" y="35716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partitioningBy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5720" y="1142984"/>
            <a:ext cx="850112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A forma mais simples do método </a:t>
            </a:r>
            <a:r>
              <a:rPr lang="pt-PT" sz="1600" b="1" smtClean="0">
                <a:solidFill>
                  <a:srgbClr val="C00000"/>
                </a:solidFill>
              </a:rPr>
              <a:t>Collectors.partitioning()</a:t>
            </a:r>
            <a:r>
              <a:rPr lang="pt-PT" sz="1600" smtClean="0"/>
              <a:t>  tem a seguinte</a:t>
            </a:r>
          </a:p>
          <a:p>
            <a:r>
              <a:rPr lang="pt-PT" sz="1600" smtClean="0"/>
              <a:t> assinatura:</a:t>
            </a: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</a:tabLst>
            </a:pPr>
            <a:r>
              <a:rPr lang="pt-PT" sz="1400" smtClean="0"/>
              <a:t>   		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Collector&lt;T,?,</a:t>
            </a:r>
            <a:r>
              <a:rPr lang="pt-PT" sz="13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Map&lt;Boolean,List&lt;T&gt;&gt;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partitioningBy(</a:t>
            </a:r>
            <a:r>
              <a:rPr lang="pt-PT" sz="13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Predicate&lt;T&gt; predicate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000" b="1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Semântica: 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600" smtClean="0"/>
              <a:t>	</a:t>
            </a:r>
            <a:r>
              <a:rPr lang="pt-PT" sz="1400" smtClean="0"/>
              <a:t>- </a:t>
            </a:r>
            <a:r>
              <a:rPr lang="pt-PT" sz="1400" i="1" smtClean="0"/>
              <a:t>O predicado parâmetro serve de </a:t>
            </a:r>
            <a:r>
              <a:rPr lang="pt-PT" sz="1400" b="1" i="1" smtClean="0">
                <a:solidFill>
                  <a:schemeClr val="accent3">
                    <a:lumMod val="75000"/>
                  </a:schemeClr>
                </a:solidFill>
              </a:rPr>
              <a:t>função classificadora</a:t>
            </a:r>
            <a:r>
              <a:rPr lang="pt-PT" sz="1400" i="1" smtClean="0"/>
              <a:t>, transformando os T em Boolean, formando assim as </a:t>
            </a:r>
            <a:r>
              <a:rPr lang="pt-PT" sz="1400" b="1" i="1" smtClean="0">
                <a:solidFill>
                  <a:srgbClr val="C00000"/>
                </a:solidFill>
              </a:rPr>
              <a:t>chaves</a:t>
            </a:r>
            <a:r>
              <a:rPr lang="pt-PT" sz="1400" i="1" smtClean="0"/>
              <a:t> do </a:t>
            </a:r>
            <a:r>
              <a:rPr lang="pt-PT" sz="1400" b="1" smtClean="0"/>
              <a:t>Map&lt;Boolean, List&lt;T&gt;&gt;</a:t>
            </a:r>
            <a:r>
              <a:rPr lang="pt-PT" sz="1400" i="1" smtClean="0"/>
              <a:t> que será o resultado do </a:t>
            </a:r>
            <a:r>
              <a:rPr lang="pt-PT" sz="1400" b="1" i="1" smtClean="0"/>
              <a:t>Collector</a:t>
            </a:r>
            <a:r>
              <a:rPr lang="pt-PT" sz="1400" i="1" smtClean="0"/>
              <a:t> que se está a criar;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400" i="1" smtClean="0"/>
              <a:t>	- O Collector cria um </a:t>
            </a:r>
            <a:r>
              <a:rPr lang="pt-PT" sz="1400" b="1" smtClean="0"/>
              <a:t>Map&lt;Boolean, List&lt;T&gt;&gt;</a:t>
            </a:r>
            <a:r>
              <a:rPr lang="pt-PT" sz="1400" i="1" smtClean="0"/>
              <a:t>  agrupando os T de cada K numa </a:t>
            </a:r>
            <a:r>
              <a:rPr lang="pt-PT" sz="1400" b="1" i="1" smtClean="0"/>
              <a:t>List&lt;T&gt;</a:t>
            </a:r>
            <a:r>
              <a:rPr lang="pt-PT" sz="1400" i="1" smtClean="0"/>
              <a:t> </a:t>
            </a:r>
            <a:r>
              <a:rPr lang="pt-PT" sz="1400" b="1" i="1" smtClean="0">
                <a:solidFill>
                  <a:srgbClr val="C00000"/>
                </a:solidFill>
              </a:rPr>
              <a:t>por omissão</a:t>
            </a:r>
            <a:r>
              <a:rPr lang="pt-PT" sz="1400" i="1" smtClean="0"/>
              <a:t>; Se pretendermos outro tipo de colecção que não List&lt;T&gt; teremos que a especificar.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endParaRPr lang="pt-PT" sz="1600" smtClean="0"/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Padrão:</a:t>
            </a:r>
            <a:endParaRPr lang="pt-PT" sz="1600"/>
          </a:p>
        </p:txBody>
      </p:sp>
      <p:sp>
        <p:nvSpPr>
          <p:cNvPr id="10" name="Pentágono 9"/>
          <p:cNvSpPr/>
          <p:nvPr/>
        </p:nvSpPr>
        <p:spPr>
          <a:xfrm>
            <a:off x="642910" y="4643446"/>
            <a:ext cx="1143008" cy="35719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smtClean="0">
                <a:solidFill>
                  <a:srgbClr val="002060"/>
                </a:solidFill>
                <a:latin typeface="+mj-lt"/>
                <a:cs typeface="Arial" pitchFamily="34" charset="0"/>
              </a:rPr>
              <a:t>Stream&lt;T&gt;</a:t>
            </a:r>
            <a:endParaRPr lang="pt-PT" sz="1100" b="1">
              <a:solidFill>
                <a:srgbClr val="00206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ctângulo arredondado 10"/>
          <p:cNvSpPr/>
          <p:nvPr/>
        </p:nvSpPr>
        <p:spPr>
          <a:xfrm>
            <a:off x="1928794" y="4286256"/>
            <a:ext cx="1143008" cy="10715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smtClean="0">
                <a:solidFill>
                  <a:srgbClr val="002060"/>
                </a:solidFill>
              </a:rPr>
              <a:t>Predicado</a:t>
            </a:r>
          </a:p>
          <a:p>
            <a:pPr algn="ctr"/>
            <a:r>
              <a:rPr lang="pt-PT" sz="1100" b="1" smtClean="0">
                <a:solidFill>
                  <a:srgbClr val="002060"/>
                </a:solidFill>
              </a:rPr>
              <a:t>T -&gt; Boolean</a:t>
            </a:r>
            <a:endParaRPr lang="pt-PT" sz="1100" b="1">
              <a:solidFill>
                <a:srgbClr val="002060"/>
              </a:solidFill>
            </a:endParaRPr>
          </a:p>
        </p:txBody>
      </p:sp>
      <p:cxnSp>
        <p:nvCxnSpPr>
          <p:cNvPr id="12" name="Conexão recta 11"/>
          <p:cNvCxnSpPr/>
          <p:nvPr/>
        </p:nvCxnSpPr>
        <p:spPr>
          <a:xfrm rot="5400000">
            <a:off x="3393273" y="482204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>
            <a:off x="3571868" y="4643446"/>
            <a:ext cx="35719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>
            <a:off x="3571868" y="5000636"/>
            <a:ext cx="35719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>
            <a:off x="3143240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3929058" y="4500570"/>
          <a:ext cx="1857388" cy="5829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0066"/>
                <a:gridCol w="1357322"/>
              </a:tblGrid>
              <a:tr h="297184">
                <a:tc>
                  <a:txBody>
                    <a:bodyPr/>
                    <a:lstStyle/>
                    <a:p>
                      <a:pPr algn="ctr"/>
                      <a:r>
                        <a:rPr lang="pt-PT" sz="1200" b="1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pt-PT" sz="12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List&lt;T&gt;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pt-PT" sz="1200" b="1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pt-PT" sz="12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List&lt;T&gt;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ângulo arredondado 20"/>
          <p:cNvSpPr/>
          <p:nvPr/>
        </p:nvSpPr>
        <p:spPr>
          <a:xfrm>
            <a:off x="1785918" y="3857628"/>
            <a:ext cx="4429156" cy="17859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ângulo 21"/>
          <p:cNvSpPr/>
          <p:nvPr/>
        </p:nvSpPr>
        <p:spPr>
          <a:xfrm>
            <a:off x="2214546" y="5786454"/>
            <a:ext cx="43577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partitioningBy(Predicate&lt;T&gt; predicate);</a:t>
            </a:r>
            <a:endParaRPr lang="pt-PT" sz="1200"/>
          </a:p>
        </p:txBody>
      </p:sp>
      <p:sp>
        <p:nvSpPr>
          <p:cNvPr id="23" name="CaixaDeTexto 22"/>
          <p:cNvSpPr txBox="1"/>
          <p:nvPr/>
        </p:nvSpPr>
        <p:spPr>
          <a:xfrm>
            <a:off x="3786182" y="4071942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</a:rPr>
              <a:t>Map&lt;Boolean, List&lt;T&gt;&gt;</a:t>
            </a:r>
            <a:endParaRPr lang="pt-PT" sz="12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357158" y="1142984"/>
            <a:ext cx="857256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Tabela com um par de listas com as fichas dos alunos com idade menor ou igual a 22 anos e dos outros, ou seja, um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Map&lt;Boolean, List&lt;Aluno&gt;&gt;.</a:t>
            </a:r>
          </a:p>
          <a:p>
            <a:endParaRPr lang="pt-PT" sz="1600" b="1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Map&lt;Boolean, List&lt;Aluno&gt;&gt; menosEmaisDe23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turma.stream()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.collect(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partitioningBy(alunoMenos23)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out.println(menosEmaisDe23.get(true));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out.println(menosEmaisDe23.get(false));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[Aluno( 10, Rui, 21, LEI, 12.75 ), Aluno( 2, Ana, 21, LM, 14.75 ), Aluno( 12, Pedro, 22, LEI, 14.5 ), Aluno( 29, Luis, 21, LEI, 13.75 )]</a:t>
            </a:r>
          </a:p>
          <a:p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[Aluno( 20, Rita, 23, LM, 14.45 ), Aluno( 27, Artur, 24, LEE, 12.5 ), Aluno( 77, Luisa, 25, LEC, 13.9 ), Aluno( 18, Laura, 24, LEC, 11.5 )]</a:t>
            </a:r>
          </a:p>
        </p:txBody>
      </p:sp>
      <p:cxnSp>
        <p:nvCxnSpPr>
          <p:cNvPr id="13" name="Conexão recta 12"/>
          <p:cNvCxnSpPr/>
          <p:nvPr/>
        </p:nvCxnSpPr>
        <p:spPr>
          <a:xfrm>
            <a:off x="357158" y="3857628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643702" y="35716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partitioningBy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85720" y="4000504"/>
            <a:ext cx="84296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en-US" sz="1200" smtClean="0">
                <a:latin typeface="Source Sans Pro Semibold"/>
                <a:cs typeface="Courier New" pitchFamily="49" charset="0"/>
              </a:rPr>
              <a:t>"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Media dos menores: </a:t>
            </a:r>
            <a:r>
              <a:rPr lang="en-US" sz="1200" smtClean="0">
                <a:latin typeface="Source Sans Pro Semibold"/>
                <a:cs typeface="Courier New" pitchFamily="49" charset="0"/>
              </a:rPr>
              <a:t>"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+ 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menosEmaisDe23.get(true)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                     .collect(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averagingDouble(Aluno::getMedia))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Media dos menores: 13.9375</a:t>
            </a:r>
          </a:p>
          <a:p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out.println("Nomes dos maiores: " + 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menosEmaisDe23.get(false)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                     .map(Aluno::getNome)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                            .collect(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toSet()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Nomes dos maiores: [Rita, Laura, Artur, Luisa]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endParaRPr lang="pt-PT"/>
          </a:p>
        </p:txBody>
      </p:sp>
      <p:sp>
        <p:nvSpPr>
          <p:cNvPr id="23" name="CaixaDeTexto 22"/>
          <p:cNvSpPr txBox="1"/>
          <p:nvPr/>
        </p:nvSpPr>
        <p:spPr>
          <a:xfrm>
            <a:off x="5786446" y="3714752"/>
            <a:ext cx="2857520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bg1"/>
                </a:solidFill>
              </a:rPr>
              <a:t>partitioningBy evita 2 filtragens !</a:t>
            </a:r>
            <a:endParaRPr lang="pt-PT" sz="1400" b="1">
              <a:solidFill>
                <a:schemeClr val="bg1"/>
              </a:solidFill>
            </a:endParaRPr>
          </a:p>
        </p:txBody>
      </p:sp>
      <p:cxnSp>
        <p:nvCxnSpPr>
          <p:cNvPr id="25" name="Conexão recta unidireccional 24"/>
          <p:cNvCxnSpPr/>
          <p:nvPr/>
        </p:nvCxnSpPr>
        <p:spPr>
          <a:xfrm rot="10800000">
            <a:off x="5000628" y="3571876"/>
            <a:ext cx="571504" cy="3571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5720" y="1142984"/>
            <a:ext cx="85011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A segunda forma do método </a:t>
            </a:r>
            <a:r>
              <a:rPr lang="pt-PT" sz="1600" b="1" smtClean="0">
                <a:solidFill>
                  <a:srgbClr val="C00000"/>
                </a:solidFill>
              </a:rPr>
              <a:t>Collectors.partitioning()</a:t>
            </a:r>
            <a:r>
              <a:rPr lang="pt-PT" sz="1600" smtClean="0"/>
              <a:t>  tem a seguinte assinatura:</a:t>
            </a:r>
          </a:p>
          <a:p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</a:tabLst>
            </a:pPr>
            <a:r>
              <a:rPr lang="pt-PT" sz="1400" smtClean="0"/>
              <a:t>   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Collector&lt;T,?,</a:t>
            </a:r>
            <a:r>
              <a:rPr lang="pt-PT" sz="13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Map&lt;Boolean,D&gt;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tabLst>
                <a:tab pos="179388" algn="l"/>
              </a:tabLst>
            </a:pP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partitioningBy(</a:t>
            </a:r>
            <a:r>
              <a:rPr lang="pt-PT" sz="13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Predicate&lt;T&gt; predicate, Collector&lt;T,A,D&gt; col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PT" sz="1000" b="1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  Semântica: 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600" smtClean="0"/>
              <a:t>	</a:t>
            </a:r>
            <a:r>
              <a:rPr lang="pt-PT" sz="1400" smtClean="0"/>
              <a:t>- </a:t>
            </a:r>
            <a:r>
              <a:rPr lang="pt-PT" sz="1400" i="1" smtClean="0"/>
              <a:t>O predicado parâmetro serve de </a:t>
            </a:r>
            <a:r>
              <a:rPr lang="pt-PT" sz="1400" b="1" i="1" smtClean="0">
                <a:solidFill>
                  <a:schemeClr val="accent3">
                    <a:lumMod val="75000"/>
                  </a:schemeClr>
                </a:solidFill>
              </a:rPr>
              <a:t>função classificadora</a:t>
            </a:r>
            <a:r>
              <a:rPr lang="pt-PT" sz="1400" i="1" smtClean="0"/>
              <a:t>, transformando os T em Boolean, formando assim as </a:t>
            </a:r>
            <a:r>
              <a:rPr lang="pt-PT" sz="1400" b="1" i="1" smtClean="0">
                <a:solidFill>
                  <a:srgbClr val="C00000"/>
                </a:solidFill>
              </a:rPr>
              <a:t>chaves</a:t>
            </a:r>
            <a:r>
              <a:rPr lang="pt-PT" sz="1400" i="1" smtClean="0"/>
              <a:t> do </a:t>
            </a:r>
            <a:r>
              <a:rPr lang="pt-PT" sz="1400" b="1" smtClean="0"/>
              <a:t>Map&lt;Boolean, D&gt;</a:t>
            </a:r>
            <a:r>
              <a:rPr lang="pt-PT" sz="1400" i="1" smtClean="0"/>
              <a:t> que será o resultado do </a:t>
            </a:r>
            <a:r>
              <a:rPr lang="pt-PT" sz="1400" b="1" i="1" smtClean="0"/>
              <a:t>Collector</a:t>
            </a:r>
            <a:r>
              <a:rPr lang="pt-PT" sz="1400" i="1" smtClean="0"/>
              <a:t> que se está a criar;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400" i="1" smtClean="0"/>
              <a:t>	- O </a:t>
            </a:r>
            <a:r>
              <a:rPr lang="pt-PT" sz="1400" b="1" i="1" smtClean="0">
                <a:solidFill>
                  <a:schemeClr val="accent6">
                    <a:lumMod val="50000"/>
                  </a:schemeClr>
                </a:solidFill>
              </a:rPr>
              <a:t>Collector parâmetro </a:t>
            </a:r>
            <a:r>
              <a:rPr lang="pt-PT" sz="1400" i="1" smtClean="0"/>
              <a:t>reduz os valores de cada partição a um objecto do tipo </a:t>
            </a:r>
            <a:r>
              <a:rPr lang="pt-PT" sz="1400" b="1" i="1" smtClean="0"/>
              <a:t>D</a:t>
            </a:r>
            <a:r>
              <a:rPr lang="pt-PT" sz="1400" i="1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29454" y="357166"/>
            <a:ext cx="178595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partitioningBy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3286124"/>
            <a:ext cx="84296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Map&lt;Boolean,Double&gt; mediasMenosEmaisDe23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partitioningBy(alunoMenos23,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averagingDouble(Aluno::getMedia)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out.println(mediasMenosEmaisDe23);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{false=13.0875, true=13.9375}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Map&lt;Boolean,Long&gt; contaMenosEmaisDe23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.collect(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partitioningBy(alunoMenos23,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counting()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out.println(contaMenosEmaisDe23);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{false=4, true=4}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Map&lt;Boolean,String&gt; linhasMenosEmaisDe23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turma.stream()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   .collect(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partitioningBy(alunoMenos23,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mapping(Aluno::getNome, joining("/"))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out.println(linhasMenosEmaisDe23);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{false=Rita/Artur/Luisa/Laura, true=Rui/Ana/Pedro/Luis}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00826" y="1142984"/>
            <a:ext cx="221457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collectingAndThen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720" y="1142984"/>
            <a:ext cx="850112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O método </a:t>
            </a:r>
            <a:r>
              <a:rPr lang="pt-PT" sz="1600" b="1" smtClean="0">
                <a:solidFill>
                  <a:srgbClr val="C00000"/>
                </a:solidFill>
              </a:rPr>
              <a:t>Collectors.collectingAndThen()</a:t>
            </a:r>
            <a:r>
              <a:rPr lang="pt-PT" sz="1600" smtClean="0"/>
              <a:t>  tem a seguinte</a:t>
            </a:r>
          </a:p>
          <a:p>
            <a:r>
              <a:rPr lang="pt-PT" sz="1600" smtClean="0"/>
              <a:t> assinatura:</a:t>
            </a: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</a:tabLst>
            </a:pPr>
            <a:r>
              <a:rPr lang="pt-PT" sz="1400" smtClean="0"/>
              <a:t>   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Collector&lt;T,A,RR&gt; collectingAndThen(</a:t>
            </a:r>
            <a:r>
              <a:rPr lang="pt-PT" sz="13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Collector&lt;T,A,R&gt; dst, Function&lt;R,RR&gt; finisher</a:t>
            </a:r>
            <a:r>
              <a:rPr lang="pt-PT" sz="13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000" b="1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Semântica: </a:t>
            </a:r>
          </a:p>
          <a:p>
            <a:pPr marL="358775" indent="-358775">
              <a:tabLst>
                <a:tab pos="358775" algn="l"/>
                <a:tab pos="717550" algn="l"/>
              </a:tabLst>
            </a:pPr>
            <a:r>
              <a:rPr lang="pt-PT" sz="1600" smtClean="0"/>
              <a:t>	</a:t>
            </a:r>
            <a:r>
              <a:rPr lang="pt-PT" sz="1400" smtClean="0"/>
              <a:t>- </a:t>
            </a:r>
            <a:r>
              <a:rPr lang="pt-PT" sz="1400" i="1" smtClean="0"/>
              <a:t>O predicado parâmetro é um collector a aplicar à Stream&lt;T&gt; que cria um R. Porém, o segundo parâmetro é uma </a:t>
            </a:r>
            <a:r>
              <a:rPr lang="pt-PT" sz="1400" b="1" i="1" smtClean="0">
                <a:solidFill>
                  <a:schemeClr val="accent3">
                    <a:lumMod val="75000"/>
                  </a:schemeClr>
                </a:solidFill>
              </a:rPr>
              <a:t>função de transformação final</a:t>
            </a:r>
            <a:r>
              <a:rPr lang="pt-PT" sz="1400" i="1" smtClean="0"/>
              <a:t>, que transforma os R em RR. Assim, o collector final criado será do tipo Collector&lt;T,A,RR&gt;. Aplicam-se assim todos os componentes possíveis para a criação de um Collector.</a:t>
            </a:r>
          </a:p>
        </p:txBody>
      </p:sp>
      <p:sp>
        <p:nvSpPr>
          <p:cNvPr id="13" name="Seta para a direita 12"/>
          <p:cNvSpPr/>
          <p:nvPr/>
        </p:nvSpPr>
        <p:spPr>
          <a:xfrm>
            <a:off x="5429256" y="4143380"/>
            <a:ext cx="1428760" cy="21431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hamada com seta para a direita 13"/>
          <p:cNvSpPr/>
          <p:nvPr/>
        </p:nvSpPr>
        <p:spPr>
          <a:xfrm>
            <a:off x="2714612" y="3857628"/>
            <a:ext cx="1285884" cy="642942"/>
          </a:xfrm>
          <a:prstGeom prst="rightArrow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Supplier</a:t>
            </a:r>
            <a:endParaRPr lang="pt-PT" sz="1200" b="1">
              <a:solidFill>
                <a:schemeClr val="tx1"/>
              </a:solidFill>
            </a:endParaRPr>
          </a:p>
        </p:txBody>
      </p:sp>
      <p:sp>
        <p:nvSpPr>
          <p:cNvPr id="17" name="Cubo 16"/>
          <p:cNvSpPr/>
          <p:nvPr/>
        </p:nvSpPr>
        <p:spPr>
          <a:xfrm>
            <a:off x="4000496" y="3643314"/>
            <a:ext cx="1428760" cy="1000132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tx1"/>
                </a:solidFill>
              </a:rPr>
              <a:t>Container</a:t>
            </a:r>
            <a:endParaRPr lang="pt-PT" sz="1200" b="1">
              <a:solidFill>
                <a:schemeClr val="tx1"/>
              </a:solidFill>
            </a:endParaRPr>
          </a:p>
        </p:txBody>
      </p:sp>
      <p:cxnSp>
        <p:nvCxnSpPr>
          <p:cNvPr id="18" name="Conexão recta unidireccional 17"/>
          <p:cNvCxnSpPr>
            <a:stCxn id="19" idx="0"/>
          </p:cNvCxnSpPr>
          <p:nvPr/>
        </p:nvCxnSpPr>
        <p:spPr>
          <a:xfrm rot="5400000" flipH="1" flipV="1">
            <a:off x="3455783" y="4170172"/>
            <a:ext cx="285749" cy="123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visa 18"/>
          <p:cNvSpPr/>
          <p:nvPr/>
        </p:nvSpPr>
        <p:spPr>
          <a:xfrm>
            <a:off x="2357422" y="4929198"/>
            <a:ext cx="1571636" cy="64294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050" b="1" smtClean="0">
                <a:solidFill>
                  <a:schemeClr val="tx1"/>
                </a:solidFill>
              </a:rPr>
              <a:t>Accumulator</a:t>
            </a:r>
            <a:endParaRPr lang="pt-PT" sz="1050" b="1">
              <a:solidFill>
                <a:schemeClr val="tx1"/>
              </a:solidFill>
            </a:endParaRPr>
          </a:p>
        </p:txBody>
      </p:sp>
      <p:cxnSp>
        <p:nvCxnSpPr>
          <p:cNvPr id="20" name="Conexão recta unidireccional 19"/>
          <p:cNvCxnSpPr>
            <a:stCxn id="21" idx="0"/>
            <a:endCxn id="17" idx="3"/>
          </p:cNvCxnSpPr>
          <p:nvPr/>
        </p:nvCxnSpPr>
        <p:spPr>
          <a:xfrm rot="5400000" flipH="1" flipV="1">
            <a:off x="4393405" y="4732744"/>
            <a:ext cx="285752" cy="107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visa 20"/>
          <p:cNvSpPr/>
          <p:nvPr/>
        </p:nvSpPr>
        <p:spPr>
          <a:xfrm>
            <a:off x="3929058" y="4929198"/>
            <a:ext cx="1428760" cy="6429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smtClean="0">
                <a:solidFill>
                  <a:schemeClr val="tx1"/>
                </a:solidFill>
              </a:rPr>
              <a:t>Combiner</a:t>
            </a:r>
            <a:endParaRPr lang="pt-PT" sz="1050" b="1">
              <a:solidFill>
                <a:schemeClr val="tx1"/>
              </a:solidFill>
            </a:endParaRPr>
          </a:p>
        </p:txBody>
      </p:sp>
      <p:cxnSp>
        <p:nvCxnSpPr>
          <p:cNvPr id="22" name="Conexão recta unidireccional 21"/>
          <p:cNvCxnSpPr>
            <a:stCxn id="23" idx="0"/>
          </p:cNvCxnSpPr>
          <p:nvPr/>
        </p:nvCxnSpPr>
        <p:spPr>
          <a:xfrm rot="16200000" flipV="1">
            <a:off x="5241733" y="4259468"/>
            <a:ext cx="285752" cy="1053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visa 22"/>
          <p:cNvSpPr/>
          <p:nvPr/>
        </p:nvSpPr>
        <p:spPr>
          <a:xfrm>
            <a:off x="5357818" y="4929198"/>
            <a:ext cx="1428760" cy="64294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rgbClr val="FF0000"/>
                </a:solidFill>
              </a:rPr>
              <a:t>Finisher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428860" y="5643578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BiConsumer&lt;A,T&gt;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25" name="Explosão 1 24"/>
          <p:cNvSpPr/>
          <p:nvPr/>
        </p:nvSpPr>
        <p:spPr>
          <a:xfrm>
            <a:off x="4071934" y="4000504"/>
            <a:ext cx="1071570" cy="571504"/>
          </a:xfrm>
          <a:prstGeom prst="irregularSeal1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/>
          <p:cNvSpPr txBox="1"/>
          <p:nvPr/>
        </p:nvSpPr>
        <p:spPr>
          <a:xfrm>
            <a:off x="2643174" y="3571876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Supplier&lt;A&gt;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27" name="Pentágono 26"/>
          <p:cNvSpPr/>
          <p:nvPr/>
        </p:nvSpPr>
        <p:spPr>
          <a:xfrm>
            <a:off x="714348" y="4357694"/>
            <a:ext cx="1500198" cy="428628"/>
          </a:xfrm>
          <a:prstGeom prst="homePlate">
            <a:avLst/>
          </a:prstGeom>
          <a:solidFill>
            <a:srgbClr val="3FB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Stream&lt;T&gt;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857620" y="5643578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BinaryOperator&lt;A&gt;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429256" y="5643578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</a:rPr>
              <a:t>Function&lt;A,R&gt;</a:t>
            </a:r>
            <a:endParaRPr lang="pt-PT" sz="1100" b="1">
              <a:solidFill>
                <a:srgbClr val="0070C0"/>
              </a:solidFill>
            </a:endParaRPr>
          </a:p>
        </p:txBody>
      </p:sp>
      <p:sp>
        <p:nvSpPr>
          <p:cNvPr id="30" name="Pentágono 29"/>
          <p:cNvSpPr/>
          <p:nvPr/>
        </p:nvSpPr>
        <p:spPr>
          <a:xfrm>
            <a:off x="6858016" y="3714752"/>
            <a:ext cx="1500198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Collection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Pentágono 30"/>
          <p:cNvSpPr/>
          <p:nvPr/>
        </p:nvSpPr>
        <p:spPr>
          <a:xfrm>
            <a:off x="6858016" y="4286256"/>
            <a:ext cx="1500198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Statistics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Pentágono 31"/>
          <p:cNvSpPr/>
          <p:nvPr/>
        </p:nvSpPr>
        <p:spPr>
          <a:xfrm>
            <a:off x="6858016" y="4857760"/>
            <a:ext cx="1500198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Object/Value</a:t>
            </a:r>
            <a:endParaRPr lang="pt-PT" sz="1400" b="1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2214546" y="3357562"/>
            <a:ext cx="4643470" cy="2786082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/>
          <p:cNvSpPr txBox="1"/>
          <p:nvPr/>
        </p:nvSpPr>
        <p:spPr>
          <a:xfrm>
            <a:off x="3571868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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786050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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643438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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929322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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786446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</a:t>
            </a:r>
            <a:endParaRPr lang="pt-PT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00826" y="1142984"/>
            <a:ext cx="221457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collectingAndThen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357158" y="1142984"/>
            <a:ext cx="878684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Nome e média do melhor aluno em forma de String.</a:t>
            </a:r>
          </a:p>
          <a:p>
            <a:endParaRPr lang="pt-PT" sz="1600" b="1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 infoMelhor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.collect(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collectingAndThen(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maxBy(comparing(Aluno::getMedia))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(Optional&lt;Aluno&gt; tvAluno) -&gt; tvAluno.isPresent() ?</a:t>
            </a:r>
          </a:p>
          <a:p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tvAluno.get().getNome() + "/" + tvAluno.get().getMedia():</a:t>
            </a:r>
          </a:p>
          <a:p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    "Ups!"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out.println(infoMelhor);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Ana/14.75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ou melhor: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r>
              <a:rPr lang="pt-PT" sz="1200" b="1" smtClean="0">
                <a:solidFill>
                  <a:srgbClr val="A7293E"/>
                </a:solidFill>
                <a:latin typeface="Courier New" pitchFamily="49" charset="0"/>
                <a:cs typeface="Courier New" pitchFamily="49" charset="0"/>
              </a:rPr>
              <a:t>Function&lt;Optional&lt;Aluno&gt;, String&gt; getNomeMedAluno =</a:t>
            </a:r>
          </a:p>
          <a:p>
            <a:r>
              <a:rPr lang="pt-PT" sz="1200" b="1" smtClean="0">
                <a:solidFill>
                  <a:srgbClr val="A7293E"/>
                </a:solidFill>
                <a:latin typeface="Courier New" pitchFamily="49" charset="0"/>
                <a:cs typeface="Courier New" pitchFamily="49" charset="0"/>
              </a:rPr>
              <a:t>         (Optional&lt;Aluno&gt; tvAluno) -&gt; tvAluno.isPresent() ? </a:t>
            </a:r>
          </a:p>
          <a:p>
            <a:r>
              <a:rPr lang="pt-PT" sz="1200" b="1" smtClean="0">
                <a:solidFill>
                  <a:srgbClr val="A7293E"/>
                </a:solidFill>
                <a:latin typeface="Courier New" pitchFamily="49" charset="0"/>
                <a:cs typeface="Courier New" pitchFamily="49" charset="0"/>
              </a:rPr>
              <a:t>                          tvAluno.get().getNome() + "/" + tvAluno.get().getMedia() : "Ups!";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200" b="1" smtClean="0">
                <a:solidFill>
                  <a:srgbClr val="A7293E"/>
                </a:solidFill>
                <a:latin typeface="Courier New" pitchFamily="49" charset="0"/>
                <a:cs typeface="Courier New" pitchFamily="49" charset="0"/>
              </a:rPr>
              <a:t>String infoMelhor1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turma.stream()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.collect(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collectingAndThen(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maxBy(comparing(Aluno::getMedia))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                       </a:t>
            </a:r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(Optional&lt;Aluno&gt; aln) -&gt; getNomeMedAluno.apply(aln)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out.println(infoMelhor1);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Ana/14.75</a:t>
            </a:r>
          </a:p>
          <a:p>
            <a:endParaRPr lang="pt-PT" sz="12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2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600" b="1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pt-PT" sz="1600" b="1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43702" y="3000372"/>
            <a:ext cx="1500198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b="1" smtClean="0"/>
              <a:t>função finisher</a:t>
            </a:r>
            <a:endParaRPr lang="pt-PT" sz="1400" b="1"/>
          </a:p>
        </p:txBody>
      </p:sp>
      <p:cxnSp>
        <p:nvCxnSpPr>
          <p:cNvPr id="19" name="Conexão recta unidireccional 18"/>
          <p:cNvCxnSpPr/>
          <p:nvPr/>
        </p:nvCxnSpPr>
        <p:spPr>
          <a:xfrm rot="10800000">
            <a:off x="5429256" y="2714620"/>
            <a:ext cx="1143008" cy="4286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00826" y="1142984"/>
            <a:ext cx="221457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collectingAndThen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285720" y="1142984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b="1" smtClean="0">
                <a:latin typeface="Calibri" pitchFamily="34" charset="0"/>
                <a:cs typeface="Calibri" pitchFamily="34" charset="0"/>
              </a:rPr>
              <a:t>Nome e média do melhor aluno em forma de </a:t>
            </a:r>
            <a:r>
              <a:rPr lang="pt-PT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ParDeStrings</a:t>
            </a:r>
            <a:r>
              <a:rPr lang="pt-PT" b="1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pt-PT" b="1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72166" y="2500306"/>
            <a:ext cx="2786114" cy="272382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PT" sz="900" b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class ParDeStrings {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public static ParDeStrings of(String s1, String s2) {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    return new ParDeStrings(s1, s2);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}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private String str1;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private String str2;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private ParDeStrings(String s1, String s2) {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    str1 = s1; str2 = s2;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}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public String getPrim() { return str1; }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public String getSeg() { return str2; }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@Override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     public String toString() { return str1 + "$" + str2; }</a:t>
            </a:r>
          </a:p>
          <a:p>
            <a:r>
              <a:rPr lang="pt-PT" sz="9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900" b="1" smtClean="0">
                <a:latin typeface="Calibri" pitchFamily="34" charset="0"/>
                <a:cs typeface="Calibri" pitchFamily="34" charset="0"/>
              </a:rPr>
              <a:t> }</a:t>
            </a:r>
          </a:p>
          <a:p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357158" y="1714488"/>
            <a:ext cx="5572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Function&lt;Optional&lt;Aluno&gt;, ParDeStrings&gt; getParStrAluno </a:t>
            </a:r>
            <a:r>
              <a:rPr lang="pt-PT" sz="120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=</a:t>
            </a:r>
          </a:p>
          <a:p>
            <a:r>
              <a:rPr lang="pt-PT" sz="120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                    (Optional&lt;Aluno&gt; tvAluno) -&gt; tvAluno.isPresent() ? </a:t>
            </a:r>
          </a:p>
          <a:p>
            <a:r>
              <a:rPr lang="pt-PT" sz="120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                     ParDeStrings.of(tvAluno.get().getNome(), "" + tvAluno.get().getMedia()) : </a:t>
            </a:r>
          </a:p>
          <a:p>
            <a:r>
              <a:rPr lang="pt-PT" sz="120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                     ParDeStrings.of("Ups!", "Ups!");</a:t>
            </a:r>
          </a:p>
          <a:p>
            <a:r>
              <a:rPr lang="pt-PT" sz="1200" smtClean="0">
                <a:cs typeface="Courier New" pitchFamily="49" charset="0"/>
              </a:rPr>
              <a:t>            </a:t>
            </a:r>
          </a:p>
          <a:p>
            <a:r>
              <a:rPr lang="pt-PT" sz="1200" b="1" smtClean="0">
                <a:solidFill>
                  <a:srgbClr val="C00000"/>
                </a:solidFill>
                <a:cs typeface="Courier New" pitchFamily="49" charset="0"/>
              </a:rPr>
              <a:t>ParDeStrings infoMelhor2</a:t>
            </a:r>
            <a:r>
              <a:rPr lang="pt-PT" sz="1200" smtClean="0">
                <a:cs typeface="Courier New" pitchFamily="49" charset="0"/>
              </a:rPr>
              <a:t> = </a:t>
            </a:r>
          </a:p>
          <a:p>
            <a:r>
              <a:rPr lang="pt-PT" sz="1200" smtClean="0">
                <a:cs typeface="Courier New" pitchFamily="49" charset="0"/>
              </a:rPr>
              <a:t>      turma.stream()</a:t>
            </a:r>
          </a:p>
          <a:p>
            <a:r>
              <a:rPr lang="pt-PT" sz="1200" smtClean="0">
                <a:cs typeface="Courier New" pitchFamily="49" charset="0"/>
              </a:rPr>
              <a:t>                 .collect(</a:t>
            </a:r>
            <a:r>
              <a:rPr lang="pt-PT" sz="1200" b="1" smtClean="0">
                <a:solidFill>
                  <a:srgbClr val="0070C0"/>
                </a:solidFill>
                <a:cs typeface="Courier New" pitchFamily="49" charset="0"/>
              </a:rPr>
              <a:t>collectingAndThen(maxBy(comparing(Aluno::getMedia)),</a:t>
            </a:r>
          </a:p>
          <a:p>
            <a:r>
              <a:rPr lang="pt-PT" sz="1200" b="1" smtClean="0">
                <a:solidFill>
                  <a:srgbClr val="0070C0"/>
                </a:solidFill>
                <a:cs typeface="Courier New" pitchFamily="49" charset="0"/>
              </a:rPr>
              <a:t>	                                    (Optional&lt;Aluno&gt; al) -&gt;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getParStrAluno</a:t>
            </a:r>
            <a:r>
              <a:rPr lang="pt-PT" sz="1200" b="1" smtClean="0">
                <a:solidFill>
                  <a:srgbClr val="0070C0"/>
                </a:solidFill>
                <a:cs typeface="Courier New" pitchFamily="49" charset="0"/>
              </a:rPr>
              <a:t>.apply(al))</a:t>
            </a:r>
            <a:r>
              <a:rPr lang="pt-PT" sz="1200" smtClean="0">
                <a:cs typeface="Courier New" pitchFamily="49" charset="0"/>
              </a:rPr>
              <a:t>);      </a:t>
            </a:r>
          </a:p>
          <a:p>
            <a:r>
              <a:rPr lang="pt-PT" sz="1200" smtClean="0">
                <a:cs typeface="Courier New" pitchFamily="49" charset="0"/>
              </a:rPr>
              <a:t>out.println(infoMelhor2);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Ana$14.75</a:t>
            </a:r>
            <a:endParaRPr lang="pt-PT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071538" y="4500570"/>
            <a:ext cx="4572032" cy="7386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PT" sz="1400" smtClean="0"/>
              <a:t>Verificar como se preserva a simplicidade das pipelines </a:t>
            </a:r>
            <a:r>
              <a:rPr lang="pt-PT" sz="1400" b="1" smtClean="0">
                <a:solidFill>
                  <a:schemeClr val="bg1"/>
                </a:solidFill>
              </a:rPr>
              <a:t>escondendo detalhes sem interesse</a:t>
            </a:r>
            <a:r>
              <a:rPr lang="pt-PT" sz="1400" smtClean="0"/>
              <a:t>, por exemplo, numa Function.</a:t>
            </a:r>
            <a:endParaRPr lang="pt-PT" sz="1400"/>
          </a:p>
        </p:txBody>
      </p:sp>
      <p:cxnSp>
        <p:nvCxnSpPr>
          <p:cNvPr id="19" name="Conexão recta unidireccional 18"/>
          <p:cNvCxnSpPr/>
          <p:nvPr/>
        </p:nvCxnSpPr>
        <p:spPr>
          <a:xfrm rot="5400000" flipH="1" flipV="1">
            <a:off x="2751125" y="4035429"/>
            <a:ext cx="642942" cy="1588"/>
          </a:xfrm>
          <a:prstGeom prst="straightConnector1">
            <a:avLst/>
          </a:prstGeom>
          <a:ln w="44450" cmpd="thickThin">
            <a:solidFill>
              <a:srgbClr val="3FBB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57158" y="5643578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z="1600" smtClean="0"/>
              <a:t>   O método </a:t>
            </a:r>
            <a:r>
              <a:rPr lang="pt-PT" sz="1600" b="1" smtClean="0">
                <a:solidFill>
                  <a:srgbClr val="0070C0"/>
                </a:solidFill>
              </a:rPr>
              <a:t>collectingAndThen()</a:t>
            </a:r>
            <a:r>
              <a:rPr lang="pt-PT" sz="1600" smtClean="0"/>
              <a:t> cria um Collector&lt;T,A,R&gt; pelo que pode ser parâmetro de um qualquer método que aceite um Collector. 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57158" y="1214422"/>
            <a:ext cx="864399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z="1600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smtClean="0">
                <a:solidFill>
                  <a:srgbClr val="C00000"/>
                </a:solidFill>
              </a:rPr>
              <a:t>   </a:t>
            </a:r>
            <a:r>
              <a:rPr lang="pt-PT" sz="1600" b="1" smtClean="0">
                <a:solidFill>
                  <a:srgbClr val="C00000"/>
                </a:solidFill>
              </a:rPr>
              <a:t>Collectors especiais </a:t>
            </a:r>
            <a:r>
              <a:rPr lang="pt-PT" sz="1600" smtClean="0"/>
              <a:t>podem ser criados pelo programador. Para tal, o programador poderá invocar 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factory method</a:t>
            </a:r>
            <a:r>
              <a:rPr lang="pt-PT" sz="1600" smtClean="0"/>
              <a:t>:</a:t>
            </a:r>
          </a:p>
          <a:p>
            <a:pPr algn="just"/>
            <a:r>
              <a:rPr lang="pt-PT" sz="1600" smtClean="0"/>
              <a:t>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Collector&lt;T,A,R&gt;.of(Supplier&lt;T&gt; supp, </a:t>
            </a:r>
          </a:p>
          <a:p>
            <a:pPr algn="just"/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BiConsumer&lt;A,T&gt; accumulator,	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efeito lateral</a:t>
            </a:r>
          </a:p>
          <a:p>
            <a:pPr algn="just"/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BinaryOperator&lt;A&gt; combiner);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sem finisher</a:t>
            </a:r>
          </a:p>
          <a:p>
            <a:pPr algn="just"/>
            <a:endParaRPr lang="pt-PT" sz="1200" b="1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600" smtClean="0">
                <a:cs typeface="Courier New" pitchFamily="49" charset="0"/>
              </a:rPr>
              <a:t>e fornecer cada uma das funções indicadas. </a:t>
            </a:r>
          </a:p>
          <a:p>
            <a:pPr algn="just"/>
            <a:endParaRPr lang="pt-PT" sz="1600" smtClean="0">
              <a:cs typeface="Courier New" pitchFamily="49" charset="0"/>
            </a:endParaRPr>
          </a:p>
          <a:p>
            <a:pPr algn="just"/>
            <a:r>
              <a:rPr lang="pt-PT" sz="1600" smtClean="0">
                <a:cs typeface="Courier New" pitchFamily="49" charset="0"/>
                <a:sym typeface="Wingdings"/>
              </a:rPr>
              <a:t>  O </a:t>
            </a:r>
            <a:r>
              <a:rPr lang="pt-PT" sz="1600" b="1" smtClean="0">
                <a:solidFill>
                  <a:srgbClr val="00B050"/>
                </a:solidFill>
                <a:cs typeface="Courier New" pitchFamily="49" charset="0"/>
                <a:sym typeface="Wingdings"/>
              </a:rPr>
              <a:t>BiConsumer&lt;A,T&gt;</a:t>
            </a:r>
            <a:r>
              <a:rPr lang="pt-PT" sz="1600" smtClean="0">
                <a:cs typeface="Courier New" pitchFamily="49" charset="0"/>
                <a:sym typeface="Wingdings"/>
              </a:rPr>
              <a:t> é em geral uma função simples que define como é que um T é adicionado ao </a:t>
            </a:r>
            <a:r>
              <a:rPr lang="pt-PT" sz="1600" i="1" smtClean="0">
                <a:cs typeface="Courier New" pitchFamily="49" charset="0"/>
                <a:sym typeface="Wingdings"/>
              </a:rPr>
              <a:t>container</a:t>
            </a:r>
            <a:r>
              <a:rPr lang="pt-PT" sz="1600" smtClean="0">
                <a:cs typeface="Courier New" pitchFamily="49" charset="0"/>
                <a:sym typeface="Wingdings"/>
              </a:rPr>
              <a:t>. Pode ser implementada por lambdas como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  <a:sym typeface="Wingdings"/>
              </a:rPr>
              <a:t>(c, t) -&gt; c. insere(t);</a:t>
            </a:r>
            <a:r>
              <a:rPr lang="pt-PT" sz="1600" smtClean="0">
                <a:cs typeface="Courier New" pitchFamily="49" charset="0"/>
                <a:sym typeface="Wingdings"/>
              </a:rPr>
              <a:t> ou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  <a:sym typeface="Wingdings"/>
              </a:rPr>
              <a:t>TreeSet::add;</a:t>
            </a:r>
            <a:r>
              <a:rPr lang="pt-PT" sz="1600" smtClean="0">
                <a:cs typeface="Courier New" pitchFamily="49" charset="0"/>
                <a:sym typeface="Wingdings"/>
              </a:rPr>
              <a:t>  etc. </a:t>
            </a:r>
            <a:endParaRPr lang="pt-PT" sz="1600" smtClean="0">
              <a:cs typeface="Courier New" pitchFamily="49" charset="0"/>
            </a:endParaRPr>
          </a:p>
          <a:p>
            <a:pPr algn="just"/>
            <a:endParaRPr lang="pt-PT" sz="1600" smtClean="0">
              <a:cs typeface="Courier New" pitchFamily="49" charset="0"/>
            </a:endParaRPr>
          </a:p>
          <a:p>
            <a:pPr algn="just">
              <a:buFont typeface="Wingdings" pitchFamily="2" charset="2"/>
              <a:buChar char="n"/>
            </a:pPr>
            <a:r>
              <a:rPr lang="pt-PT" sz="1600" smtClean="0">
                <a:cs typeface="Courier New" pitchFamily="49" charset="0"/>
                <a:sym typeface="Wingdings"/>
              </a:rPr>
              <a:t>  O </a:t>
            </a:r>
            <a:r>
              <a:rPr lang="pt-PT" sz="1600" b="1" smtClean="0">
                <a:solidFill>
                  <a:srgbClr val="00B050"/>
                </a:solidFill>
                <a:cs typeface="Courier New" pitchFamily="49" charset="0"/>
                <a:sym typeface="Wingdings"/>
              </a:rPr>
              <a:t>BinaryOperator&lt;A&gt;</a:t>
            </a:r>
            <a:r>
              <a:rPr lang="pt-PT" sz="1600" smtClean="0">
                <a:cs typeface="Courier New" pitchFamily="49" charset="0"/>
                <a:sym typeface="Wingdings"/>
              </a:rPr>
              <a:t> é, aparentemente, o mais complexo de programar. Porém, o que ele faz é 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  <a:sym typeface="Wingdings"/>
              </a:rPr>
              <a:t>juntar dois containers do tipo A </a:t>
            </a:r>
            <a:r>
              <a:rPr lang="pt-PT" sz="1600" smtClean="0">
                <a:cs typeface="Courier New" pitchFamily="49" charset="0"/>
                <a:sym typeface="Wingdings"/>
              </a:rPr>
              <a:t>usando um método adequado ao tipo do container. </a:t>
            </a:r>
          </a:p>
          <a:p>
            <a:pPr algn="just">
              <a:buFont typeface="Wingdings" pitchFamily="2" charset="2"/>
              <a:buChar char="n"/>
            </a:pPr>
            <a:endParaRPr lang="pt-PT" sz="1600" smtClean="0">
              <a:cs typeface="Courier New" pitchFamily="49" charset="0"/>
              <a:sym typeface="Wingdings"/>
            </a:endParaRPr>
          </a:p>
          <a:p>
            <a:pPr marL="538163" algn="just">
              <a:buFont typeface="Wingdings" pitchFamily="2" charset="2"/>
              <a:buChar char="§"/>
            </a:pPr>
            <a:r>
              <a:rPr lang="pt-PT" sz="1600" smtClean="0">
                <a:cs typeface="Courier New" pitchFamily="49" charset="0"/>
                <a:sym typeface="Wingdings"/>
              </a:rPr>
              <a:t>  Se os containers são duas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  <a:sym typeface="Wingdings"/>
              </a:rPr>
              <a:t>Collection</a:t>
            </a:r>
            <a:r>
              <a:rPr lang="pt-PT" sz="1600" smtClean="0">
                <a:cs typeface="Courier New" pitchFamily="49" charset="0"/>
                <a:sym typeface="Wingdings"/>
              </a:rPr>
              <a:t> então a soma de duas colecções c1 e c2 pode ser feita usando o método 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  <a:sym typeface="Wingdings"/>
              </a:rPr>
              <a:t>addAll()</a:t>
            </a:r>
            <a:r>
              <a:rPr lang="pt-PT" sz="1600" smtClean="0">
                <a:cs typeface="Courier New" pitchFamily="49" charset="0"/>
                <a:sym typeface="Wingdings"/>
              </a:rPr>
              <a:t>. Teríamos: 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  <a:sym typeface="Wingdings"/>
              </a:rPr>
              <a:t>(c1, c2) -&gt; { c1.addAll(c2); return c1;  }</a:t>
            </a:r>
          </a:p>
          <a:p>
            <a:pPr algn="just">
              <a:buFont typeface="Wingdings" pitchFamily="2" charset="2"/>
              <a:buChar char="§"/>
            </a:pPr>
            <a:endParaRPr lang="pt-PT" sz="1600" smtClean="0">
              <a:cs typeface="Courier New" pitchFamily="49" charset="0"/>
              <a:sym typeface="Wingdings"/>
            </a:endParaRPr>
          </a:p>
          <a:p>
            <a:pPr marL="538163" algn="just">
              <a:buFont typeface="Wingdings" pitchFamily="2" charset="2"/>
              <a:buChar char="§"/>
            </a:pPr>
            <a:r>
              <a:rPr lang="pt-PT" sz="1600" smtClean="0">
                <a:cs typeface="Courier New" pitchFamily="49" charset="0"/>
                <a:sym typeface="Wingdings"/>
              </a:rPr>
              <a:t> Se os containers são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  <a:sym typeface="Wingdings"/>
              </a:rPr>
              <a:t>StringJoiner</a:t>
            </a:r>
            <a:r>
              <a:rPr lang="pt-PT" sz="1600" smtClean="0">
                <a:cs typeface="Courier New" pitchFamily="49" charset="0"/>
                <a:sym typeface="Wingdings"/>
              </a:rPr>
              <a:t> então a sua concatenação faz-se usando o método 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  <a:sym typeface="Wingdings"/>
              </a:rPr>
              <a:t>merge(). </a:t>
            </a:r>
            <a:r>
              <a:rPr lang="pt-PT" sz="1600" smtClean="0">
                <a:cs typeface="Courier New" pitchFamily="49" charset="0"/>
                <a:sym typeface="Wingdings"/>
              </a:rPr>
              <a:t>Teríamos: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  <a:sym typeface="Wingdings"/>
              </a:rPr>
              <a:t>(StringJoiner sj1, StringJoiner sj2) -&gt; sj1.merge(sj2); </a:t>
            </a:r>
          </a:p>
          <a:p>
            <a:pPr algn="just">
              <a:buFont typeface="Wingdings" pitchFamily="2" charset="2"/>
              <a:buChar char="§"/>
            </a:pPr>
            <a:endParaRPr lang="pt-PT" sz="1600" smtClean="0">
              <a:cs typeface="Courier New" pitchFamily="49" charset="0"/>
              <a:sym typeface="Wingdings"/>
            </a:endParaRPr>
          </a:p>
          <a:p>
            <a:pPr marL="538163" algn="just">
              <a:buFont typeface="Wingdings" pitchFamily="2" charset="2"/>
              <a:buChar char="§"/>
            </a:pPr>
            <a:r>
              <a:rPr lang="pt-PT" sz="1600" smtClean="0">
                <a:cs typeface="Courier New" pitchFamily="49" charset="0"/>
                <a:sym typeface="Wingdings"/>
              </a:rPr>
              <a:t>  etc.</a:t>
            </a:r>
            <a:endParaRPr lang="pt-PT" sz="1400" b="1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071546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z="1600" b="1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b="1" smtClean="0">
                <a:solidFill>
                  <a:srgbClr val="C00000"/>
                </a:solidFill>
              </a:rPr>
              <a:t>   </a:t>
            </a:r>
            <a:r>
              <a:rPr lang="pt-PT" sz="1600" smtClean="0"/>
              <a:t>Vamos então ver como programar</a:t>
            </a:r>
            <a:r>
              <a:rPr lang="pt-PT" sz="1600" b="1" smtClean="0">
                <a:solidFill>
                  <a:srgbClr val="C00000"/>
                </a:solidFill>
              </a:rPr>
              <a:t> Collectors  </a:t>
            </a:r>
            <a:r>
              <a:rPr lang="pt-PT" sz="1600" smtClean="0"/>
              <a:t>de que, supostamente, necessitamos:</a:t>
            </a:r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500034" y="1500174"/>
            <a:ext cx="850112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1600" smtClean="0">
                <a:solidFill>
                  <a:srgbClr val="00B0F0"/>
                </a:solidFill>
              </a:rPr>
              <a:t> </a:t>
            </a:r>
            <a:r>
              <a:rPr lang="pt-PT" sz="1600" smtClean="0"/>
              <a:t> </a:t>
            </a:r>
            <a:r>
              <a:rPr lang="pt-PT" sz="1600" b="1" smtClean="0"/>
              <a:t>Um collector que junte todos os nomes dos alunos numa String, tendo como prefixo </a:t>
            </a:r>
            <a:r>
              <a:rPr lang="pt-PT" sz="1600" smtClean="0"/>
              <a:t>"</a:t>
            </a:r>
            <a:r>
              <a:rPr lang="pt-PT" sz="1600" b="1" smtClean="0"/>
              <a:t>Nomes:  (</a:t>
            </a:r>
            <a:r>
              <a:rPr lang="pt-PT" sz="1600" smtClean="0"/>
              <a:t>"</a:t>
            </a:r>
            <a:r>
              <a:rPr lang="pt-PT" sz="1600" b="1" smtClean="0"/>
              <a:t>, separador </a:t>
            </a:r>
            <a:r>
              <a:rPr lang="pt-PT" sz="1600" smtClean="0"/>
              <a:t>"</a:t>
            </a:r>
            <a:r>
              <a:rPr lang="pt-PT" sz="1600" b="1" smtClean="0"/>
              <a:t> :: </a:t>
            </a:r>
            <a:r>
              <a:rPr lang="pt-PT" sz="1600" smtClean="0"/>
              <a:t>"</a:t>
            </a:r>
            <a:r>
              <a:rPr lang="pt-PT" sz="1600" b="1" smtClean="0"/>
              <a:t> e sufixo </a:t>
            </a:r>
            <a:r>
              <a:rPr lang="pt-PT" sz="1600" smtClean="0"/>
              <a:t>"</a:t>
            </a:r>
            <a:r>
              <a:rPr lang="pt-PT" sz="1600" b="1" smtClean="0"/>
              <a:t>)</a:t>
            </a:r>
            <a:r>
              <a:rPr lang="pt-PT" sz="1600" smtClean="0"/>
              <a:t>"</a:t>
            </a:r>
            <a:r>
              <a:rPr lang="pt-PT" sz="1600" b="1" smtClean="0"/>
              <a:t>. </a:t>
            </a:r>
          </a:p>
          <a:p>
            <a:endParaRPr lang="pt-PT" sz="1200" smtClean="0"/>
          </a:p>
          <a:p>
            <a:r>
              <a:rPr lang="pt-PT" sz="1400" smtClean="0"/>
              <a:t>Collector&lt;Aluno, StringJoiner, String&gt; collectNomesToStr = </a:t>
            </a:r>
          </a:p>
          <a:p>
            <a:r>
              <a:rPr lang="pt-PT" sz="1400" b="1" smtClean="0"/>
              <a:t>               Collector.of(</a:t>
            </a:r>
          </a:p>
          <a:p>
            <a:r>
              <a:rPr lang="pt-PT" sz="1400" smtClean="0"/>
              <a:t>                                      </a:t>
            </a:r>
            <a:r>
              <a:rPr lang="pt-PT" sz="1400" b="1" smtClean="0">
                <a:solidFill>
                  <a:srgbClr val="0070C0"/>
                </a:solidFill>
              </a:rPr>
              <a:t>() -&gt; new StringJoiner(" :: ", "Nomes: (", ")"),                                           </a:t>
            </a:r>
            <a:r>
              <a:rPr lang="pt-PT" sz="1400" smtClean="0"/>
              <a:t>// supplier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(nomes, aluno) -&gt; nomes.add(aluno.getNome().toUpperCase()), </a:t>
            </a:r>
            <a:r>
              <a:rPr lang="pt-PT" sz="140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pt-PT" sz="1400" smtClean="0"/>
              <a:t>    // accumulator</a:t>
            </a:r>
          </a:p>
          <a:p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</a:rPr>
              <a:t>                                      (sj1, sj2) -&gt; sj1.merge(sj2),				 </a:t>
            </a:r>
            <a:r>
              <a:rPr lang="pt-PT" sz="1400" smtClean="0"/>
              <a:t>//  combiner</a:t>
            </a:r>
          </a:p>
          <a:p>
            <a:r>
              <a:rPr lang="pt-PT" sz="1400" smtClean="0"/>
              <a:t>                                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StringJoiner::toString	</a:t>
            </a:r>
            <a:r>
              <a:rPr lang="pt-PT" sz="1400" b="1" smtClean="0">
                <a:solidFill>
                  <a:srgbClr val="C00000"/>
                </a:solidFill>
              </a:rPr>
              <a:t>			 </a:t>
            </a:r>
            <a:r>
              <a:rPr lang="pt-PT" sz="1400" smtClean="0"/>
              <a:t>//  finisher opcional</a:t>
            </a:r>
          </a:p>
          <a:p>
            <a:r>
              <a:rPr lang="pt-PT" sz="1400" b="1" smtClean="0"/>
              <a:t>                                    );</a:t>
            </a:r>
          </a:p>
          <a:p>
            <a:r>
              <a:rPr lang="pt-PT" sz="1400" b="1" smtClean="0">
                <a:solidFill>
                  <a:srgbClr val="C00000"/>
                </a:solidFill>
              </a:rPr>
              <a:t>String nomesTurma = </a:t>
            </a:r>
          </a:p>
          <a:p>
            <a:r>
              <a:rPr lang="pt-PT" sz="1400" smtClean="0"/>
              <a:t>             turma.stream()</a:t>
            </a:r>
          </a:p>
          <a:p>
            <a:r>
              <a:rPr lang="pt-PT" sz="1400" b="1" smtClean="0">
                <a:solidFill>
                  <a:srgbClr val="00B050"/>
                </a:solidFill>
              </a:rPr>
              <a:t>                        .collect(collectNomesToStr);</a:t>
            </a:r>
          </a:p>
          <a:p>
            <a:r>
              <a:rPr lang="pt-PT" sz="1400" smtClean="0"/>
              <a:t>out.println(nomesTurma);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Nomes: (RUI :: ANA :: PEDRO :: RITA :: LUIS :: ARTUR :: LUISA :: LAURA)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5357826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R container = </a:t>
            </a:r>
            <a:r>
              <a:rPr lang="pt-PT" sz="1400" b="1" smtClean="0">
                <a:solidFill>
                  <a:srgbClr val="0070C0"/>
                </a:solidFill>
              </a:rPr>
              <a:t>collector</a:t>
            </a:r>
            <a:r>
              <a:rPr lang="pt-PT" sz="1400" smtClean="0"/>
              <a:t>.supplier().get();</a:t>
            </a:r>
          </a:p>
          <a:p>
            <a:r>
              <a:rPr lang="pt-PT" sz="1400" smtClean="0"/>
              <a:t>for(T t: dataStream) </a:t>
            </a:r>
            <a:r>
              <a:rPr lang="pt-PT" sz="1400" b="1" smtClean="0">
                <a:solidFill>
                  <a:srgbClr val="0070C0"/>
                </a:solidFill>
              </a:rPr>
              <a:t>collector</a:t>
            </a:r>
            <a:r>
              <a:rPr lang="pt-PT" sz="1400" smtClean="0"/>
              <a:t>.accumulator().accept(container, t);</a:t>
            </a:r>
          </a:p>
          <a:p>
            <a:r>
              <a:rPr lang="pt-PT" sz="1400" smtClean="0"/>
              <a:t>return </a:t>
            </a:r>
            <a:r>
              <a:rPr lang="pt-PT" sz="1400" b="1" smtClean="0">
                <a:solidFill>
                  <a:srgbClr val="0070C0"/>
                </a:solidFill>
              </a:rPr>
              <a:t>collector</a:t>
            </a:r>
            <a:r>
              <a:rPr lang="pt-PT" sz="1400" smtClean="0"/>
              <a:t>.finisher().apply(container); </a:t>
            </a:r>
            <a:endParaRPr lang="pt-PT" sz="1400"/>
          </a:p>
        </p:txBody>
      </p:sp>
      <p:sp>
        <p:nvSpPr>
          <p:cNvPr id="13" name="CaixaDeTexto 12"/>
          <p:cNvSpPr txBox="1"/>
          <p:nvPr/>
        </p:nvSpPr>
        <p:spPr>
          <a:xfrm>
            <a:off x="357158" y="4929198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z="1600" b="1" smtClean="0">
                <a:solidFill>
                  <a:srgbClr val="00B0F0"/>
                </a:solidFill>
                <a:sym typeface="Wingdings"/>
              </a:rPr>
              <a:t></a:t>
            </a:r>
            <a:r>
              <a:rPr lang="pt-PT" sz="1600" b="1" smtClean="0">
                <a:solidFill>
                  <a:srgbClr val="C00000"/>
                </a:solidFill>
              </a:rPr>
              <a:t>   </a:t>
            </a:r>
            <a:r>
              <a:rPr lang="pt-PT" sz="1600" b="1" smtClean="0"/>
              <a:t>Como funciona? Muito simples.</a:t>
            </a:r>
            <a:endParaRPr lang="pt-PT" b="1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Collectors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/>
        </p:nvGraphicFramePr>
        <p:xfrm>
          <a:off x="857224" y="1000108"/>
          <a:ext cx="8001056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572000" y="2857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Criação de Streams 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peek(Consumer&lt;T&gt;);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720" y="1071546"/>
            <a:ext cx="8501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A operação </a:t>
            </a:r>
            <a:r>
              <a:rPr lang="pt-PT" sz="1600" b="1" smtClean="0">
                <a:solidFill>
                  <a:srgbClr val="C00000"/>
                </a:solidFill>
              </a:rPr>
              <a:t>peek(Consumer&lt;T&gt;) </a:t>
            </a:r>
            <a:r>
              <a:rPr lang="pt-PT" sz="1600" smtClean="0"/>
              <a:t>é uma operação intermédia que </a:t>
            </a:r>
            <a:r>
              <a:rPr lang="pt-PT" sz="1600" b="1" smtClean="0"/>
              <a:t>consome todos os elementos da stream receptora</a:t>
            </a:r>
            <a:r>
              <a:rPr lang="pt-PT" sz="1600" smtClean="0"/>
              <a:t>, processando-os cf. o </a:t>
            </a:r>
            <a:r>
              <a:rPr lang="pt-PT" sz="1600" b="1" smtClean="0"/>
              <a:t>Consumer&lt;T&gt;</a:t>
            </a:r>
            <a:r>
              <a:rPr lang="pt-PT" sz="1600" smtClean="0"/>
              <a:t> parâmetro, e </a:t>
            </a:r>
            <a:r>
              <a:rPr lang="pt-PT" sz="1600" b="1" smtClean="0"/>
              <a:t>devolve a stream intacta</a:t>
            </a:r>
            <a:r>
              <a:rPr lang="pt-PT" sz="1600" smtClean="0"/>
              <a:t>. Trata-se portanto de um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efeito lateral </a:t>
            </a:r>
            <a:r>
              <a:rPr lang="pt-PT" sz="1600" smtClean="0"/>
              <a:t>mas que nos vai ser muito útil, por exemplo, para observarmos que elementos passam por </a:t>
            </a:r>
            <a:r>
              <a:rPr lang="pt-PT" sz="1600" b="1" smtClean="0">
                <a:solidFill>
                  <a:srgbClr val="C00000"/>
                </a:solidFill>
              </a:rPr>
              <a:t>peek()</a:t>
            </a:r>
            <a:r>
              <a:rPr lang="pt-PT" sz="1600" smtClean="0"/>
              <a:t> a cada momento e por que ordem. Vejamos:</a:t>
            </a:r>
            <a:endParaRPr lang="pt-PT" sz="1400" i="1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357158" y="2285992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 soma = IntStream.of(6,5,7,1,2,3)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.peek(i -&gt; out.print("i=" + i + ","))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.map(x -&gt; x * 2)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.sum();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 Soma = " + soma);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i=6,i=5,i=7,i=1,i=2,i=3, Soma = 48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OK? Conforme esperado? Sim.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3500438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 soma1 = IntStream.of(6,5,7,1,2,3)</a:t>
            </a:r>
            <a:endParaRPr lang="pt-PT" sz="12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.map(x -&gt; x * 2)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.peek(t -&gt; out.print("t=" + t + ","))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.sum();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 Soma = " + soma1);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t=12,t=10,t=14,t=2,t=4,t=6, Soma = 48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OK? Conforme esperado? Sim.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57158" y="4786322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 soma2 = IntStream.of(6,5,7,1,2,3)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.peek(i -&gt; out.print("i=" + i + ","))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.map(x -&gt; x * 2)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.peek(t -&gt; out.print("t=" + t + ","))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.sum();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 Soma = " + soma2);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i=6,t=12,i=5,t=10,i=7,t=14,i=1,t=2,i=2,t=4,i=3,t=6, Soma = 48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OK? Conforme esperado? Não. Conclusão 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2276872"/>
            <a:ext cx="221457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peek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Stream&lt;T&gt;: peek(Consumer&lt;T&gt;);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5720" y="107154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</a:t>
            </a:r>
            <a:r>
              <a:rPr lang="pt-PT" smtClean="0"/>
              <a:t>  </a:t>
            </a:r>
            <a:r>
              <a:rPr lang="pt-PT" sz="1600" smtClean="0"/>
              <a:t>Vejamos mais alguns exemplos:</a:t>
            </a:r>
            <a:endParaRPr lang="pt-PT" sz="1400" i="1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428596" y="1500174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 soma3 = IntStream.of(6,5,7,1,2,3)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.peek(i -&gt; out.print("i=" + i + ","))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.map(x -&gt; x * 2)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.peek(t -&gt; out.print("t=" + t + ","))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.limit(3)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.sum();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 Soma = " + soma3);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i=6,t=12,i=5,t=10,i=7,t=14, Soma = 36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OK? Conforme esperado? Não. Conclusão?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8596" y="3286124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List&lt;String&gt; texto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asList("O", "método", "peek()", "deixa-nos", "ver", "a", "pipeline", "real");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texto.stream()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.peek(e -&gt; out.println("Peek1: " + e 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.map(pal-&gt; pal.length())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.peek(e -&gt; out.println("Peek2: " + e 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.filter(i -&gt; i &gt; 5)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.forEach(e -&gt; out.println("forEach: " + e));</a:t>
            </a:r>
            <a:endParaRPr lang="pt-PT" sz="12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7158" y="4929198"/>
            <a:ext cx="85011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smtClean="0"/>
              <a:t>Peek1: Este  Peek2:  </a:t>
            </a:r>
          </a:p>
          <a:p>
            <a:r>
              <a:rPr lang="pt-PT" sz="1100" smtClean="0"/>
              <a:t>Peek1: método Peek2:  6  </a:t>
            </a:r>
            <a:r>
              <a:rPr lang="pt-PT" sz="1100" b="1" smtClean="0">
                <a:solidFill>
                  <a:schemeClr val="accent6">
                    <a:lumMod val="75000"/>
                  </a:schemeClr>
                </a:solidFill>
              </a:rPr>
              <a:t>forEach: 6</a:t>
            </a:r>
          </a:p>
          <a:p>
            <a:r>
              <a:rPr lang="pt-PT" sz="1100" smtClean="0"/>
              <a:t>Peek1: peek() Peek2: 6  </a:t>
            </a:r>
            <a:r>
              <a:rPr lang="pt-PT" sz="1100" b="1" smtClean="0">
                <a:solidFill>
                  <a:schemeClr val="accent6">
                    <a:lumMod val="75000"/>
                  </a:schemeClr>
                </a:solidFill>
              </a:rPr>
              <a:t>forEach: 6</a:t>
            </a:r>
          </a:p>
          <a:p>
            <a:r>
              <a:rPr lang="pt-PT" sz="1100" smtClean="0"/>
              <a:t>Peek1: deixa-nos Peek2: 9  </a:t>
            </a:r>
            <a:r>
              <a:rPr lang="pt-PT" sz="1100" b="1" smtClean="0">
                <a:solidFill>
                  <a:schemeClr val="accent6">
                    <a:lumMod val="75000"/>
                  </a:schemeClr>
                </a:solidFill>
              </a:rPr>
              <a:t>forEach: 9</a:t>
            </a:r>
          </a:p>
          <a:p>
            <a:r>
              <a:rPr lang="pt-PT" sz="1100" smtClean="0"/>
              <a:t>Peek1: ver Peek2: 3</a:t>
            </a:r>
          </a:p>
          <a:p>
            <a:r>
              <a:rPr lang="pt-PT" sz="1100" smtClean="0"/>
              <a:t>Peek1: o Peek2: 1</a:t>
            </a:r>
          </a:p>
          <a:p>
            <a:r>
              <a:rPr lang="pt-PT" sz="1100" smtClean="0"/>
              <a:t>Peek1: que Peek2: 3 </a:t>
            </a:r>
          </a:p>
          <a:p>
            <a:r>
              <a:rPr lang="pt-PT" sz="1100" smtClean="0"/>
              <a:t>Peek1: se Peek2: 2</a:t>
            </a:r>
          </a:p>
          <a:p>
            <a:r>
              <a:rPr lang="pt-PT" sz="1100" smtClean="0"/>
              <a:t>Peek1: passa Peek2: 5</a:t>
            </a:r>
            <a:endParaRPr lang="pt-PT" sz="1100"/>
          </a:p>
        </p:txBody>
      </p:sp>
      <p:pic>
        <p:nvPicPr>
          <p:cNvPr id="21" name="Imagem 20" descr="STREAMS_VERTICAL_2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2198" y="3857628"/>
            <a:ext cx="2857520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/>
          <p:cNvSpPr txBox="1"/>
          <p:nvPr/>
        </p:nvSpPr>
        <p:spPr>
          <a:xfrm>
            <a:off x="4000496" y="5286388"/>
            <a:ext cx="157163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visão vertical</a:t>
            </a:r>
            <a:endParaRPr lang="pt-PT"/>
          </a:p>
        </p:txBody>
      </p:sp>
      <p:cxnSp>
        <p:nvCxnSpPr>
          <p:cNvPr id="27" name="Conexão recta unidireccional 26"/>
          <p:cNvCxnSpPr/>
          <p:nvPr/>
        </p:nvCxnSpPr>
        <p:spPr>
          <a:xfrm>
            <a:off x="5572132" y="5500702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286512" y="1500174"/>
            <a:ext cx="2571768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mtClean="0"/>
              <a:t>Elementos tratados 1 a 1</a:t>
            </a:r>
          </a:p>
          <a:p>
            <a:pPr algn="ctr"/>
            <a:r>
              <a:rPr lang="pt-PT" smtClean="0"/>
              <a:t>na vertical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53856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Execução da Pipeline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71802" y="1142984"/>
            <a:ext cx="378621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visão vertical da execução da pipeline</a:t>
            </a:r>
            <a:endParaRPr lang="pt-PT"/>
          </a:p>
        </p:txBody>
      </p:sp>
      <p:pic>
        <p:nvPicPr>
          <p:cNvPr id="22" name="Imagem 21" descr="STREAM_LAZ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19" y="1785926"/>
            <a:ext cx="4372733" cy="2214578"/>
          </a:xfrm>
          <a:prstGeom prst="rect">
            <a:avLst/>
          </a:prstGeom>
        </p:spPr>
      </p:pic>
      <p:pic>
        <p:nvPicPr>
          <p:cNvPr id="23" name="Imagem 22" descr="STREAM_LAZY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6248" y="4214818"/>
            <a:ext cx="4372734" cy="2214578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57158" y="5286388"/>
            <a:ext cx="342902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mtClean="0"/>
              <a:t>enorme optimização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29058" y="357166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Lambdas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85720" y="1071546"/>
            <a:ext cx="85011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</a:t>
            </a:r>
            <a:r>
              <a:rPr lang="pt-PT" smtClean="0"/>
              <a:t>  </a:t>
            </a:r>
            <a:r>
              <a:rPr lang="pt-PT" sz="1600" smtClean="0"/>
              <a:t>Vimos, com exemplos, 98% das operações com </a:t>
            </a:r>
            <a:r>
              <a:rPr lang="pt-PT" sz="1600" b="1" smtClean="0">
                <a:solidFill>
                  <a:srgbClr val="0070C0"/>
                </a:solidFill>
              </a:rPr>
              <a:t>Streams</a:t>
            </a:r>
            <a:r>
              <a:rPr lang="pt-PT" sz="1600" smtClean="0"/>
              <a:t>. Falaremos mais tarde das </a:t>
            </a:r>
            <a:r>
              <a:rPr lang="pt-PT" sz="1600" b="1" smtClean="0"/>
              <a:t>streams paralelas</a:t>
            </a:r>
            <a:r>
              <a:rPr lang="pt-PT" sz="1600" smtClean="0"/>
              <a:t>, sua implementação, utilização e performance. </a:t>
            </a:r>
            <a:endParaRPr lang="pt-PT" sz="1400" i="1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285720" y="178592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/>
              <a:t> </a:t>
            </a:r>
            <a:r>
              <a:rPr lang="pt-PT" smtClean="0">
                <a:solidFill>
                  <a:srgbClr val="FF0000"/>
                </a:solidFill>
                <a:sym typeface="Wingdings"/>
              </a:rPr>
              <a:t>  </a:t>
            </a:r>
            <a:r>
              <a:rPr lang="pt-PT" sz="1600" b="1" smtClean="0">
                <a:sym typeface="Wingdings"/>
              </a:rPr>
              <a:t>Agora:</a:t>
            </a:r>
            <a:endParaRPr lang="pt-PT" sz="1600" b="1" i="1" smtClean="0"/>
          </a:p>
        </p:txBody>
      </p:sp>
      <p:pic>
        <p:nvPicPr>
          <p:cNvPr id="24" name="Imagem 23" descr="DUKE_PIPELINE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2500306"/>
            <a:ext cx="5777506" cy="298134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357158" y="1071546"/>
            <a:ext cx="857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 </a:t>
            </a:r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>
                <a:sym typeface="Wingdings"/>
              </a:rPr>
              <a:t>  A classe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Optional&lt;T&gt;</a:t>
            </a:r>
            <a:r>
              <a:rPr lang="pt-PT" sz="1600" smtClean="0">
                <a:sym typeface="Wingdings"/>
              </a:rPr>
              <a:t> foi criada em Java 8 com o objectivo de eliminar do contexto da programação funcional de Java as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NullPointerException</a:t>
            </a:r>
            <a:r>
              <a:rPr lang="pt-PT" sz="1600" smtClean="0">
                <a:sym typeface="Wingdings"/>
              </a:rPr>
              <a:t> resultantes do uso abusivo de resultados de valor </a:t>
            </a:r>
            <a:r>
              <a:rPr lang="pt-PT" sz="1600" b="1" smtClean="0">
                <a:sym typeface="Wingdings"/>
              </a:rPr>
              <a:t>null</a:t>
            </a:r>
            <a:r>
              <a:rPr lang="pt-PT" sz="1600" smtClean="0">
                <a:sym typeface="Wingdings"/>
              </a:rPr>
              <a:t>;</a:t>
            </a:r>
          </a:p>
          <a:p>
            <a:pPr algn="just"/>
            <a:endParaRPr lang="pt-PT" sz="1000" smtClean="0">
              <a:sym typeface="Wingdings"/>
            </a:endParaRPr>
          </a:p>
          <a:p>
            <a:pPr algn="just"/>
            <a:r>
              <a:rPr lang="pt-PT" sz="1600" smtClean="0">
                <a:sym typeface="Wingdings"/>
              </a:rPr>
              <a:t> </a:t>
            </a:r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>
                <a:sym typeface="Wingdings"/>
              </a:rPr>
              <a:t>  A </a:t>
            </a:r>
            <a:r>
              <a:rPr lang="pt-PT" sz="1600" b="1" smtClean="0">
                <a:sym typeface="Wingdings"/>
              </a:rPr>
              <a:t>correcta</a:t>
            </a:r>
            <a:r>
              <a:rPr lang="pt-PT" sz="1600" smtClean="0">
                <a:sym typeface="Wingdings"/>
              </a:rPr>
              <a:t> definição da classe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Optional&lt;T&gt;</a:t>
            </a:r>
            <a:r>
              <a:rPr lang="pt-PT" sz="1600" smtClean="0">
                <a:sym typeface="Wingdings"/>
              </a:rPr>
              <a:t> vem do texto da </a:t>
            </a:r>
            <a:r>
              <a:rPr lang="pt-PT" sz="1600" b="1" smtClean="0">
                <a:sym typeface="Wingdings"/>
              </a:rPr>
              <a:t>Oracle</a:t>
            </a:r>
            <a:r>
              <a:rPr lang="pt-PT" sz="1600" smtClean="0">
                <a:sym typeface="Wingdings"/>
              </a:rPr>
              <a:t> que refere mesmo as origens da classe.</a:t>
            </a:r>
            <a:endParaRPr lang="pt-PT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143504" y="35716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Classe Optional&lt;T&gt; 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4" name="Imagem 13" descr="OPTIONAL_ORACL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2643182"/>
            <a:ext cx="7786742" cy="320509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143504" y="35716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Classe Optional&lt;T&gt; 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428596" y="2000240"/>
          <a:ext cx="8572560" cy="4428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58989"/>
                <a:gridCol w="1027290"/>
                <a:gridCol w="42862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smtClean="0"/>
                        <a:t>Métodos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smtClean="0"/>
                        <a:t>Tipo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smtClean="0"/>
                        <a:t>Significado</a:t>
                      </a:r>
                      <a:endParaRPr lang="pt-PT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Optional&lt;T&gt;  Optional.empty();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Factory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Devolve um</a:t>
                      </a:r>
                      <a:r>
                        <a:rPr lang="pt-PT" sz="1200" baseline="0" smtClean="0"/>
                        <a:t> Optional&lt;T&gt; vazio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Optional&lt;T&gt;  Optional.of(T t);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Factory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Devolve um Optional&lt;T&gt;</a:t>
                      </a:r>
                      <a:r>
                        <a:rPr lang="pt-PT" sz="1200" baseline="0" smtClean="0"/>
                        <a:t>  contendo um valor do tipo T; </a:t>
                      </a:r>
                      <a:r>
                        <a:rPr lang="pt-PT" sz="1200" b="1" baseline="0" smtClean="0"/>
                        <a:t>Se t for null</a:t>
                      </a:r>
                      <a:r>
                        <a:rPr lang="pt-PT" sz="1200" baseline="0" smtClean="0"/>
                        <a:t> lança uma </a:t>
                      </a:r>
                      <a:r>
                        <a:rPr lang="pt-PT" sz="1200" b="1" baseline="0" smtClean="0">
                          <a:solidFill>
                            <a:srgbClr val="C00000"/>
                          </a:solidFill>
                        </a:rPr>
                        <a:t>NullPointerException</a:t>
                      </a:r>
                      <a:r>
                        <a:rPr lang="pt-PT" sz="1200" baseline="0" smtClean="0"/>
                        <a:t>;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Optional&lt;T&gt;  Optional.ofNullable(T t);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Factory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Devolve um Optional&lt;T&gt; contendo o valor do</a:t>
                      </a:r>
                      <a:r>
                        <a:rPr lang="pt-PT" sz="1200" baseline="0" smtClean="0"/>
                        <a:t> tipo T; </a:t>
                      </a:r>
                      <a:r>
                        <a:rPr lang="pt-PT" sz="1200" b="1" baseline="0" smtClean="0">
                          <a:solidFill>
                            <a:schemeClr val="tx1"/>
                          </a:solidFill>
                        </a:rPr>
                        <a:t>Se t for null </a:t>
                      </a:r>
                      <a:r>
                        <a:rPr lang="pt-PT" sz="1200" baseline="0" smtClean="0"/>
                        <a:t>devolve um Optional&lt;T&gt; vazio;</a:t>
                      </a:r>
                      <a:endParaRPr lang="pt-PT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2746">
                <a:tc>
                  <a:txBody>
                    <a:bodyPr/>
                    <a:lstStyle/>
                    <a:p>
                      <a:r>
                        <a:rPr lang="pt-PT" sz="1200" smtClean="0"/>
                        <a:t>boolean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smtClean="0"/>
                        <a:t>isPresent();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Instância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Devolve true se</a:t>
                      </a:r>
                      <a:r>
                        <a:rPr lang="pt-PT" sz="1200" baseline="0" smtClean="0"/>
                        <a:t> o receptor contém um valor;</a:t>
                      </a:r>
                      <a:endParaRPr lang="pt-PT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void ifPresent(Consumer&lt; T&gt; consumer);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Instância</a:t>
                      </a:r>
                    </a:p>
                    <a:p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Se não existir um valor não faz nada; Se existir invoca o Consumer&lt;T&gt; para operar sobre; Retorna void.</a:t>
                      </a:r>
                      <a:endParaRPr lang="pt-PT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T get();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Se existir um valor devolve-o; Caso</a:t>
                      </a:r>
                      <a:r>
                        <a:rPr lang="pt-PT" sz="1200" baseline="0" smtClean="0"/>
                        <a:t> contrário</a:t>
                      </a:r>
                      <a:r>
                        <a:rPr lang="pt-PT" sz="1200" smtClean="0"/>
                        <a:t> lança uma </a:t>
                      </a:r>
                      <a:r>
                        <a:rPr lang="pt-PT" sz="1200" b="1" smtClean="0">
                          <a:solidFill>
                            <a:srgbClr val="C00000"/>
                          </a:solidFill>
                        </a:rPr>
                        <a:t>NoSuchElementException</a:t>
                      </a:r>
                      <a:r>
                        <a:rPr lang="pt-PT" sz="1200" smtClean="0"/>
                        <a:t>.</a:t>
                      </a:r>
                      <a:endParaRPr lang="pt-PT" sz="1200"/>
                    </a:p>
                  </a:txBody>
                  <a:tcPr/>
                </a:tc>
              </a:tr>
              <a:tr h="298472">
                <a:tc>
                  <a:txBody>
                    <a:bodyPr/>
                    <a:lstStyle/>
                    <a:p>
                      <a:r>
                        <a:rPr lang="pt-PT" sz="1200" smtClean="0"/>
                        <a:t>T orElse(T par);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Devolve o valor se existir; Se não devolve o parâmetro.</a:t>
                      </a:r>
                      <a:endParaRPr lang="pt-PT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T orElseGet(Supplier&lt;T&gt; s);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Devolve</a:t>
                      </a:r>
                      <a:r>
                        <a:rPr lang="pt-PT" sz="1200" baseline="0" smtClean="0"/>
                        <a:t> o valor se existir; Se não invoca o supplier que dará um T;</a:t>
                      </a:r>
                      <a:endParaRPr lang="pt-PT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Optional&lt;U&gt; map(Function&lt;T,U&gt; m);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Se o valor existe opera-o com a função</a:t>
                      </a:r>
                      <a:r>
                        <a:rPr lang="pt-PT" sz="1200" baseline="0" smtClean="0"/>
                        <a:t> m; Se o resultado de tipo U não for null devolve o Optional&lt;U&gt;.</a:t>
                      </a:r>
                      <a:endParaRPr lang="pt-PT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smtClean="0"/>
                        <a:t>Optional&lt;T&gt; filter(Predicate&lt;T&gt; p);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Instância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smtClean="0"/>
                        <a:t>Se o valor existe e satisfaz o predicado devolve Optional&lt;T&gt;; Se não devolve um Optional vazio; </a:t>
                      </a:r>
                      <a:endParaRPr lang="pt-PT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57158" y="1071546"/>
            <a:ext cx="8429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 </a:t>
            </a:r>
            <a:r>
              <a:rPr lang="pt-PT" smtClean="0">
                <a:solidFill>
                  <a:srgbClr val="00B050"/>
                </a:solidFill>
                <a:sym typeface="Wingdings"/>
              </a:rPr>
              <a:t> </a:t>
            </a:r>
            <a:r>
              <a:rPr lang="pt-PT" sz="1600" smtClean="0">
                <a:sym typeface="Wingdings"/>
              </a:rPr>
              <a:t>Assim, um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Optional&lt;T&gt;</a:t>
            </a:r>
            <a:r>
              <a:rPr lang="pt-PT" sz="1600" smtClean="0"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ou contém um valor de tipo T</a:t>
            </a:r>
            <a:r>
              <a:rPr lang="pt-PT" sz="1600" smtClean="0">
                <a:sym typeface="Wingdings"/>
              </a:rPr>
              <a:t> ou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não </a:t>
            </a:r>
            <a:r>
              <a:rPr lang="pt-PT" sz="1600" b="1" smtClean="0">
                <a:sym typeface="Wingdings"/>
              </a:rPr>
              <a:t>(ou seja, está vazio)</a:t>
            </a:r>
          </a:p>
          <a:p>
            <a:pPr algn="just"/>
            <a:r>
              <a:rPr lang="pt-PT" sz="1600" smtClean="0">
                <a:sym typeface="Wingdings"/>
              </a:rPr>
              <a:t>Em Java</a:t>
            </a:r>
            <a:r>
              <a:rPr lang="pt-PT" sz="1600" b="1" smtClean="0">
                <a:sym typeface="Wingdings"/>
              </a:rPr>
              <a:t> </a:t>
            </a:r>
            <a:r>
              <a:rPr lang="pt-PT" sz="1600" smtClean="0">
                <a:sym typeface="Wingdings"/>
              </a:rPr>
              <a:t>o literal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en-US" sz="1600" smtClean="0"/>
              <a:t> </a:t>
            </a:r>
            <a:r>
              <a:rPr lang="en-US" sz="1600" b="1" smtClean="0"/>
              <a:t>tem vários significados</a:t>
            </a:r>
            <a:r>
              <a:rPr lang="en-US" sz="1600" smtClean="0"/>
              <a:t>, sendo um dos mais comuns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denotar que um dado objecto não existe</a:t>
            </a:r>
            <a:r>
              <a:rPr lang="en-US" sz="1600" smtClean="0"/>
              <a:t>. </a:t>
            </a:r>
            <a:r>
              <a:rPr lang="en-US" sz="1600" b="1" smtClean="0">
                <a:solidFill>
                  <a:srgbClr val="C00000"/>
                </a:solidFill>
              </a:rPr>
              <a:t>Optional </a:t>
            </a:r>
            <a:r>
              <a:rPr lang="en-US" sz="1600" smtClean="0"/>
              <a:t>e os seus métodos procuram dar semântica clara a tal problema.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143504" y="35716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Classe Optional&lt;T&gt; 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1071546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00000"/>
                </a:solidFill>
                <a:latin typeface="Arial Rounded MT Bold" pitchFamily="34" charset="0"/>
              </a:rPr>
              <a:t>Exemplos básicos com a classe Pessoa:</a:t>
            </a:r>
            <a:endParaRPr lang="pt-PT" sz="1600" b="1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158" y="1500174"/>
            <a:ext cx="8572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/>
              <a:t>       </a:t>
            </a:r>
            <a:r>
              <a:rPr lang="pt-PT" sz="1200" b="1" smtClean="0">
                <a:solidFill>
                  <a:srgbClr val="0070C0"/>
                </a:solidFill>
              </a:rPr>
              <a:t>Optional&lt;Pessoa&gt; oP1 = Optional.empty();</a:t>
            </a:r>
          </a:p>
          <a:p>
            <a:r>
              <a:rPr lang="pt-PT" sz="1200" smtClean="0"/>
              <a:t>       out.println(oP1);		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Optional.empty 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oP1.ifPresent(out::println);</a:t>
            </a:r>
            <a:r>
              <a:rPr lang="pt-PT" sz="1200" smtClean="0"/>
              <a:t>	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Não faz nada !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out.println(oP1.orElse(Pessoa.of("xx", 0)));                                               </a:t>
            </a:r>
            <a:r>
              <a:rPr lang="pt-PT" sz="1200" smtClean="0"/>
              <a:t>                  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xx – 0</a:t>
            </a:r>
          </a:p>
          <a:p>
            <a:endParaRPr lang="pt-PT" sz="1200" smtClean="0"/>
          </a:p>
          <a:p>
            <a:r>
              <a:rPr lang="pt-PT" sz="1200" smtClean="0"/>
              <a:t>       </a:t>
            </a:r>
            <a:r>
              <a:rPr lang="pt-PT" sz="1200" b="1" smtClean="0">
                <a:solidFill>
                  <a:srgbClr val="0070C0"/>
                </a:solidFill>
              </a:rPr>
              <a:t>Optional&lt;Pessoa&gt; oP2 = Optional.of(Pessoa.of());</a:t>
            </a:r>
          </a:p>
          <a:p>
            <a:r>
              <a:rPr lang="pt-PT" sz="1200" smtClean="0"/>
              <a:t>       oP2.ifPresent(out::println);              	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null - null</a:t>
            </a:r>
          </a:p>
          <a:p>
            <a:r>
              <a:rPr lang="pt-PT" sz="1200" smtClean="0"/>
              <a:t> </a:t>
            </a:r>
          </a:p>
          <a:p>
            <a:r>
              <a:rPr lang="pt-PT" sz="1200" smtClean="0"/>
              <a:t>        Pessoa p2 = null;</a:t>
            </a:r>
          </a:p>
          <a:p>
            <a:r>
              <a:rPr lang="pt-PT" sz="1200" smtClean="0"/>
              <a:t>        </a:t>
            </a:r>
            <a:r>
              <a:rPr lang="pt-PT" sz="1200" b="1" smtClean="0">
                <a:solidFill>
                  <a:srgbClr val="0070C0"/>
                </a:solidFill>
              </a:rPr>
              <a:t>try { Optional&lt;Pessoa&gt; oP3 = Optional.of(p2);  }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vai lançar excepção !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catch(NullPointerException e) { out.println("NULLPOINTER"); }; </a:t>
            </a:r>
            <a:r>
              <a:rPr lang="pt-PT" sz="1200" smtClean="0"/>
              <a:t>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 NULLPOINTER</a:t>
            </a:r>
          </a:p>
          <a:p>
            <a:endParaRPr lang="pt-PT" sz="1200" smtClean="0"/>
          </a:p>
          <a:p>
            <a:r>
              <a:rPr lang="pt-PT" sz="1200" b="1" smtClean="0">
                <a:solidFill>
                  <a:srgbClr val="0070C0"/>
                </a:solidFill>
              </a:rPr>
              <a:t>         Optional&lt;Pessoa&gt; oP4 = Optional.ofNullable(p2); </a:t>
            </a:r>
          </a:p>
          <a:p>
            <a:r>
              <a:rPr lang="pt-PT" sz="1200" smtClean="0"/>
              <a:t>         out.println(oP4);		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Optional.empty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 out.println(oP4.orElseGet(() -&gt; Pessoa.of()));</a:t>
            </a:r>
            <a:r>
              <a:rPr lang="pt-PT" sz="1200" smtClean="0"/>
              <a:t>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null - null</a:t>
            </a:r>
          </a:p>
          <a:p>
            <a:r>
              <a:rPr lang="pt-PT" sz="1200" smtClean="0"/>
              <a:t>        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Optional&lt;Pessoa&gt; oP5 = Optional.of(Pessoa.of("Rui", 33));     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 if(oP5.isPresent()) out.println(oP5.get());</a:t>
            </a:r>
            <a:r>
              <a:rPr lang="pt-PT" sz="1200" smtClean="0"/>
              <a:t>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Rui - 33</a:t>
            </a:r>
          </a:p>
          <a:p>
            <a:r>
              <a:rPr lang="pt-PT" sz="1200" smtClean="0"/>
              <a:t>        </a:t>
            </a:r>
          </a:p>
          <a:p>
            <a:r>
              <a:rPr lang="pt-PT" sz="1200" smtClean="0"/>
              <a:t>         Pessoa pres1 = oP4.isPresent() ? oP4.get() : Pessoa.of("ZZ",0);		</a:t>
            </a:r>
          </a:p>
          <a:p>
            <a:r>
              <a:rPr lang="pt-PT" sz="1200" b="1" smtClean="0">
                <a:solidFill>
                  <a:srgbClr val="0070C0"/>
                </a:solidFill>
              </a:rPr>
              <a:t>         Pessoa pres2 = oP4.orElse(Pessoa.of("AA",0));</a:t>
            </a:r>
          </a:p>
          <a:p>
            <a:r>
              <a:rPr lang="pt-PT" sz="1200" smtClean="0"/>
              <a:t>         out.println(pres1 + " || " + pres2);	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ZZ – 0 || AA – 0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sz="1200" smtClean="0"/>
              <a:t>         out.println(</a:t>
            </a:r>
            <a:r>
              <a:rPr lang="pt-PT" sz="1200" b="1" smtClean="0">
                <a:solidFill>
                  <a:srgbClr val="0070C0"/>
                </a:solidFill>
              </a:rPr>
              <a:t>oP5.map(Pessoa::getIdade).get()</a:t>
            </a:r>
            <a:r>
              <a:rPr lang="pt-PT" sz="1200" smtClean="0"/>
              <a:t>);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33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pt-PT" sz="1200" smtClean="0"/>
              <a:t>out.println(</a:t>
            </a:r>
            <a:r>
              <a:rPr lang="pt-PT" sz="1200" b="1" smtClean="0">
                <a:solidFill>
                  <a:srgbClr val="0070C0"/>
                </a:solidFill>
              </a:rPr>
              <a:t>oP5.filter(p -&gt; p.getNome().length() &lt;= 3)</a:t>
            </a:r>
            <a:r>
              <a:rPr lang="pt-PT" sz="1200" smtClean="0"/>
              <a:t>);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// Optional[Rui – 33]</a:t>
            </a:r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5577</TotalTime>
  <Words>6933</Words>
  <Application>Microsoft Office PowerPoint</Application>
  <PresentationFormat>Apresentação no Ecrã (4:3)</PresentationFormat>
  <Paragraphs>1566</Paragraphs>
  <Slides>63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63</vt:i4>
      </vt:variant>
    </vt:vector>
  </HeadingPairs>
  <TitlesOfParts>
    <vt:vector size="64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  <vt:lpstr>Diapositivo 34</vt:lpstr>
      <vt:lpstr>Diapositivo 35</vt:lpstr>
      <vt:lpstr>Diapositivo 36</vt:lpstr>
      <vt:lpstr>Diapositivo 37</vt:lpstr>
      <vt:lpstr>Diapositivo 38</vt:lpstr>
      <vt:lpstr>Diapositivo 39</vt:lpstr>
      <vt:lpstr>Diapositivo 40</vt:lpstr>
      <vt:lpstr>Diapositivo 41</vt:lpstr>
      <vt:lpstr>Diapositivo 42</vt:lpstr>
      <vt:lpstr>Diapositivo 43</vt:lpstr>
      <vt:lpstr>Diapositivo 44</vt:lpstr>
      <vt:lpstr>Diapositivo 45</vt:lpstr>
      <vt:lpstr>Diapositivo 46</vt:lpstr>
      <vt:lpstr>Diapositivo 47</vt:lpstr>
      <vt:lpstr>Diapositivo 48</vt:lpstr>
      <vt:lpstr>Diapositivo 49</vt:lpstr>
      <vt:lpstr>Diapositivo 50</vt:lpstr>
      <vt:lpstr>Diapositivo 51</vt:lpstr>
      <vt:lpstr>Diapositivo 52</vt:lpstr>
      <vt:lpstr>Diapositivo 53</vt:lpstr>
      <vt:lpstr>Diapositivo 54</vt:lpstr>
      <vt:lpstr>Diapositivo 55</vt:lpstr>
      <vt:lpstr>Diapositivo 56</vt:lpstr>
      <vt:lpstr>Diapositivo 57</vt:lpstr>
      <vt:lpstr>Diapositivo 58</vt:lpstr>
      <vt:lpstr>Diapositivo 59</vt:lpstr>
      <vt:lpstr>Diapositivo 60</vt:lpstr>
      <vt:lpstr>Diapositivo 61</vt:lpstr>
      <vt:lpstr>Diapositivo 62</vt:lpstr>
      <vt:lpstr>Diapositivo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740</cp:revision>
  <dcterms:created xsi:type="dcterms:W3CDTF">2017-11-04T00:27:15Z</dcterms:created>
  <dcterms:modified xsi:type="dcterms:W3CDTF">2018-11-21T00:12:02Z</dcterms:modified>
</cp:coreProperties>
</file>