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4" r:id="rId4"/>
    <p:sldId id="305" r:id="rId5"/>
    <p:sldId id="302" r:id="rId6"/>
    <p:sldId id="306" r:id="rId7"/>
    <p:sldId id="304" r:id="rId8"/>
    <p:sldId id="307" r:id="rId9"/>
    <p:sldId id="308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4DD9-C5BF-4DE1-BEA8-90D14E3C97D3}" type="datetimeFigureOut">
              <a:rPr lang="pt-PT" smtClean="0"/>
              <a:pPr/>
              <a:t>06/11/2018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42910" y="1285860"/>
            <a:ext cx="771530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chemeClr val="tx1"/>
                </a:solidFill>
                <a:latin typeface="Arial Rounded MT Bold" pitchFamily="34" charset="0"/>
              </a:rPr>
              <a:t>TRABALHO PRÁTICO </a:t>
            </a:r>
          </a:p>
          <a:p>
            <a:pPr algn="ctr"/>
            <a:r>
              <a:rPr lang="pt-PT" sz="2400" b="1" smtClean="0">
                <a:solidFill>
                  <a:schemeClr val="tx1"/>
                </a:solidFill>
              </a:rPr>
              <a:t>(DATE-TIME API) </a:t>
            </a:r>
            <a:endParaRPr lang="pt-PT" sz="2400" b="1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2" name="Imagem 11" descr="toptal-blog-JAVATI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2428868"/>
            <a:ext cx="2928958" cy="292438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42976" y="5715016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smtClean="0">
                <a:solidFill>
                  <a:srgbClr val="002060"/>
                </a:solidFill>
              </a:rPr>
              <a:t>Calculadora Universal de Datas e Tempos</a:t>
            </a:r>
            <a:endParaRPr lang="pt-PT" sz="2800" b="1">
              <a:solidFill>
                <a:srgbClr val="00206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072330" y="657227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smtClean="0"/>
              <a:t>Outubro de </a:t>
            </a:r>
            <a:r>
              <a:rPr lang="pt-PT" sz="1400" i="1" smtClean="0"/>
              <a:t>2018</a:t>
            </a:r>
            <a:endParaRPr lang="pt-PT" sz="1400" i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28596" y="121442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☑  </a:t>
            </a:r>
            <a:r>
              <a:rPr lang="pt-PT" smtClean="0"/>
              <a:t>Existem à nossa disposição via internet muitos sites que fornecem páginas que correspondem à interface com o utilizador para diversos serviços de cálculo de datas e tempos e determinação de datas e tempos em diferentes fusos.</a:t>
            </a:r>
            <a:endParaRPr lang="pt-PT"/>
          </a:p>
        </p:txBody>
      </p:sp>
      <p:pic>
        <p:nvPicPr>
          <p:cNvPr id="18" name="Imagem 17" descr="CALCULATOR_IDE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76" y="3357562"/>
            <a:ext cx="6113019" cy="292895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00034" y="228599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☑  </a:t>
            </a:r>
            <a:r>
              <a:rPr lang="pt-PT" smtClean="0"/>
              <a:t>Alguns, mais simples, trabalham apenas sobre datas e indicam de forma simples também as limitadas possibilidades dos resultados a obter. Temos por exemplo uma que calcula a diferença em anos, meses e dias entre duas datas com Era.</a:t>
            </a:r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14" name="Imagem 13" descr="DATETIME_COM_CALC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100" y="1142984"/>
            <a:ext cx="6638170" cy="2214578"/>
          </a:xfrm>
          <a:prstGeom prst="rect">
            <a:avLst/>
          </a:prstGeom>
        </p:spPr>
      </p:pic>
      <p:pic>
        <p:nvPicPr>
          <p:cNvPr id="17" name="Imagem 16" descr="DATETIME_COM_CALC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100" y="3500438"/>
            <a:ext cx="6643734" cy="2362834"/>
          </a:xfrm>
          <a:prstGeom prst="rect">
            <a:avLst/>
          </a:prstGeom>
        </p:spPr>
      </p:pic>
      <p:pic>
        <p:nvPicPr>
          <p:cNvPr id="18" name="Imagem 17" descr="TIMEDATE_CO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1142984"/>
            <a:ext cx="1472184" cy="335280"/>
          </a:xfrm>
          <a:prstGeom prst="rect">
            <a:avLst/>
          </a:prstGeom>
        </p:spPr>
      </p:pic>
      <p:pic>
        <p:nvPicPr>
          <p:cNvPr id="19" name="Imagem 18" descr="TIMEDATE_CO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5206" y="3357562"/>
            <a:ext cx="1472184" cy="33528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8" name="Imagem 7" descr="CALCULATOR_NET_CALC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071546"/>
            <a:ext cx="4786346" cy="5100450"/>
          </a:xfrm>
          <a:prstGeom prst="rect">
            <a:avLst/>
          </a:prstGeom>
        </p:spPr>
      </p:pic>
      <p:cxnSp>
        <p:nvCxnSpPr>
          <p:cNvPr id="10" name="Conexão recta unidireccional 9"/>
          <p:cNvCxnSpPr/>
          <p:nvPr/>
        </p:nvCxnSpPr>
        <p:spPr>
          <a:xfrm>
            <a:off x="4071934" y="5929330"/>
            <a:ext cx="2214578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572264" y="5572140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/>
              <a:t>Outros serviços ou modos</a:t>
            </a:r>
            <a:endParaRPr lang="pt-PT" b="1"/>
          </a:p>
        </p:txBody>
      </p:sp>
      <p:pic>
        <p:nvPicPr>
          <p:cNvPr id="17" name="Imagem 16" descr="LOGO_CALCULATOR.N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6446" y="1285860"/>
            <a:ext cx="2205805" cy="57150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☑  </a:t>
            </a:r>
            <a:r>
              <a:rPr lang="pt-PT" smtClean="0"/>
              <a:t>Outros servem basicamente de relógios locais relativamente a determinados fusos horários e nem sempre usando até o formato ISO-6801, mas outras formatação.</a:t>
            </a:r>
            <a:endParaRPr lang="pt-PT"/>
          </a:p>
        </p:txBody>
      </p:sp>
      <p:pic>
        <p:nvPicPr>
          <p:cNvPr id="10" name="Imagem 9" descr="UTC_IMAGE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1857364"/>
            <a:ext cx="6292258" cy="19177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28596" y="421481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☑  </a:t>
            </a:r>
            <a:r>
              <a:rPr lang="pt-PT" smtClean="0"/>
              <a:t>Outros servem basicamente de conversores de ZonedDateTimes em outras ZonedDateTimes.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11" name="Imagem 10" descr="CALC_NET_TIMEZON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071546"/>
            <a:ext cx="4209476" cy="5500726"/>
          </a:xfrm>
          <a:prstGeom prst="rect">
            <a:avLst/>
          </a:prstGeom>
        </p:spPr>
      </p:pic>
      <p:pic>
        <p:nvPicPr>
          <p:cNvPr id="12" name="Imagem 11" descr="LOGO_CALCULATOR.N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1285860"/>
            <a:ext cx="2205805" cy="57150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☑  </a:t>
            </a:r>
            <a:r>
              <a:rPr lang="pt-PT" smtClean="0"/>
              <a:t>Outros parecem oferecer funcionalidades mais gerais.</a:t>
            </a:r>
            <a:endParaRPr lang="pt-PT"/>
          </a:p>
        </p:txBody>
      </p:sp>
      <p:pic>
        <p:nvPicPr>
          <p:cNvPr id="10" name="Imagem 9" descr="WORLD_CLOCK_WINDOW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166" y="1571612"/>
            <a:ext cx="5072098" cy="2078729"/>
          </a:xfrm>
          <a:prstGeom prst="rect">
            <a:avLst/>
          </a:prstGeom>
        </p:spPr>
      </p:pic>
      <p:pic>
        <p:nvPicPr>
          <p:cNvPr id="11" name="Imagem 10" descr="WORLDTIME_CAL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7224" y="3857628"/>
            <a:ext cx="6786610" cy="26648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OVERVIEW - MERCADO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REQUISITOS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Pretende-se neste projecto explorar ao máximo as funcionalidades que nos são fornecidas pela </a:t>
            </a:r>
            <a:r>
              <a:rPr lang="pt-PT" sz="1600" b="1" smtClean="0">
                <a:solidFill>
                  <a:srgbClr val="00B050"/>
                </a:solidFill>
              </a:rPr>
              <a:t>Date-Time API</a:t>
            </a:r>
            <a:r>
              <a:rPr lang="pt-PT" sz="1600" smtClean="0"/>
              <a:t>, para calcular diferenças de datas e de tempos, de fusos, etc. mas permitir que as mesmas possam ser respondidas usando diferentes date ou time </a:t>
            </a:r>
            <a:r>
              <a:rPr lang="pt-PT" sz="1600" i="1" smtClean="0"/>
              <a:t>units</a:t>
            </a:r>
            <a:r>
              <a:rPr lang="pt-PT" sz="1600" smtClean="0"/>
              <a:t>. Pretende-se também responder a questões não usuais com calcular coisas como o 1º dia da semana de um dado ano, a duração de um voo de avião entre duas cidades do mundo, contagem de dias úteis, cálculo de prazos finais, etc., cálculos de carácter e interesse mais comercial. Trata-se de integrar o que existe.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596" y="2786058"/>
            <a:ext cx="85725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>
                <a:latin typeface="+mj-lt"/>
              </a:rPr>
              <a:t>A Calculadora Universal deverá possuir o </a:t>
            </a:r>
            <a:r>
              <a:rPr lang="pt-PT" sz="1600" b="1" smtClean="0">
                <a:solidFill>
                  <a:srgbClr val="C00000"/>
                </a:solidFill>
                <a:latin typeface="+mj-lt"/>
              </a:rPr>
              <a:t>número de modos necessário a compartimentar de forma clara cada uma das suas especialidades</a:t>
            </a:r>
            <a:r>
              <a:rPr lang="pt-PT" sz="1600" smtClean="0">
                <a:latin typeface="+mj-lt"/>
              </a:rPr>
              <a:t>, sendo de assumir que a cada momento apresenta a data, hora, offset e fuso do sistema</a:t>
            </a:r>
            <a:r>
              <a:rPr lang="pt-PT" sz="1600" smtClean="0">
                <a:latin typeface="+mj-lt"/>
              </a:rPr>
              <a:t>. Consideram-se como modos obrigatórios: </a:t>
            </a:r>
            <a:r>
              <a:rPr lang="pt-PT" sz="1600" b="1" smtClean="0">
                <a:solidFill>
                  <a:srgbClr val="0070C0"/>
                </a:solidFill>
                <a:latin typeface="+mj-lt"/>
              </a:rPr>
              <a:t>Calculadora de datas e tempos locais,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Calculadora de tempos e datas com fusos </a:t>
            </a:r>
            <a:r>
              <a:rPr lang="pt-PT" sz="1600" b="1" smtClean="0">
                <a:solidFill>
                  <a:srgbClr val="0070C0"/>
                </a:solidFill>
                <a:latin typeface="+mj-lt"/>
              </a:rPr>
              <a:t>e </a:t>
            </a:r>
            <a:r>
              <a:rPr lang="pt-PT" sz="1600" b="1" smtClean="0">
                <a:solidFill>
                  <a:srgbClr val="00B050"/>
                </a:solidFill>
                <a:latin typeface="+mj-lt"/>
              </a:rPr>
              <a:t>Modo Agenda de Reuniões (gestão de slots de tempo)</a:t>
            </a:r>
            <a:r>
              <a:rPr lang="pt-PT" sz="1600" b="1" smtClean="0">
                <a:solidFill>
                  <a:srgbClr val="0070C0"/>
                </a:solidFill>
                <a:latin typeface="+mj-lt"/>
              </a:rPr>
              <a:t>. </a:t>
            </a:r>
            <a:endParaRPr lang="pt-PT" sz="1600" b="1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149080"/>
            <a:ext cx="85725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A concepção da Calculadora Universal deverá ser realizada incrementalmente usando interfaces adequadas aos vários modos disponíveis, </a:t>
            </a:r>
            <a:r>
              <a:rPr lang="pt-PT" sz="1600" smtClean="0"/>
              <a:t>pod</a:t>
            </a:r>
            <a:r>
              <a:rPr lang="pt-PT" sz="1600" smtClean="0"/>
              <a:t>endo </a:t>
            </a:r>
            <a:r>
              <a:rPr lang="pt-PT" sz="1600" smtClean="0"/>
              <a:t>ser </a:t>
            </a:r>
            <a:r>
              <a:rPr lang="pt-PT" sz="1600" smtClean="0"/>
              <a:t>usados</a:t>
            </a:r>
            <a:r>
              <a:rPr lang="pt-PT" sz="1600" smtClean="0"/>
              <a:t> </a:t>
            </a:r>
            <a:r>
              <a:rPr lang="pt-PT" sz="1600" b="1" i="1" smtClean="0"/>
              <a:t>default </a:t>
            </a:r>
            <a:r>
              <a:rPr lang="pt-PT" sz="1600" b="1" i="1" smtClean="0"/>
              <a:t>methods. </a:t>
            </a:r>
            <a:r>
              <a:rPr lang="pt-PT" sz="1600" b="1" i="1" smtClean="0">
                <a:solidFill>
                  <a:srgbClr val="C00000"/>
                </a:solidFill>
              </a:rPr>
              <a:t>A arquitectura final de ve respeitar rigorosamente o modelo MVC.</a:t>
            </a:r>
            <a:r>
              <a:rPr lang="pt-PT" sz="1600" b="1" i="1" smtClean="0"/>
              <a:t>  </a:t>
            </a:r>
            <a:endParaRPr lang="pt-PT" sz="1600" smtClean="0"/>
          </a:p>
          <a:p>
            <a:pPr algn="just"/>
            <a:endParaRPr lang="pt-PT" sz="1000" smtClean="0"/>
          </a:p>
          <a:p>
            <a:pPr algn="just"/>
            <a:r>
              <a:rPr lang="pt-PT" sz="2000" smtClean="0"/>
              <a:t>▶</a:t>
            </a:r>
            <a:r>
              <a:rPr lang="pt-PT" sz="1600" smtClean="0"/>
              <a:t>  Certos valores contantes necessários a usar no projecto devem ser sempre </a:t>
            </a:r>
            <a:r>
              <a:rPr lang="pt-PT" sz="1600" smtClean="0"/>
              <a:t>implementados usando </a:t>
            </a:r>
            <a:r>
              <a:rPr lang="pt-PT" sz="1600" smtClean="0"/>
              <a:t>variáveis </a:t>
            </a:r>
            <a:r>
              <a:rPr lang="pt-PT" sz="1600" b="1" smtClean="0"/>
              <a:t>static final</a:t>
            </a:r>
            <a:r>
              <a:rPr lang="pt-PT" sz="1600" smtClean="0"/>
              <a:t>.</a:t>
            </a:r>
          </a:p>
          <a:p>
            <a:pPr algn="just"/>
            <a:r>
              <a:rPr lang="pt-PT" sz="1600" smtClean="0"/>
              <a:t> </a:t>
            </a:r>
          </a:p>
          <a:p>
            <a:pPr algn="just"/>
            <a:r>
              <a:rPr lang="pt-PT" smtClean="0"/>
              <a:t>▶</a:t>
            </a:r>
            <a:r>
              <a:rPr lang="pt-PT" sz="1600" smtClean="0"/>
              <a:t>  Sugere-se o uso </a:t>
            </a:r>
            <a:r>
              <a:rPr lang="pt-PT" sz="1600" smtClean="0"/>
              <a:t>de </a:t>
            </a:r>
            <a:r>
              <a:rPr lang="pt-PT" sz="1600" b="1" smtClean="0"/>
              <a:t>Adjusters</a:t>
            </a:r>
            <a:r>
              <a:rPr lang="pt-PT" sz="1600" smtClean="0"/>
              <a:t> e </a:t>
            </a:r>
            <a:r>
              <a:rPr lang="pt-PT" sz="1600" b="1" smtClean="0"/>
              <a:t>TemporalQuery&lt;R&gt;</a:t>
            </a:r>
            <a:r>
              <a:rPr lang="pt-PT" sz="1600" smtClean="0"/>
              <a:t>  sempre que possível, e que os métodos usados sejam sempre os mais genéricos possíveis dentro da API, </a:t>
            </a:r>
            <a:r>
              <a:rPr lang="pt-PT" sz="1600" b="1" smtClean="0">
                <a:solidFill>
                  <a:srgbClr val="0070C0"/>
                </a:solidFill>
              </a:rPr>
              <a:t>evitando aritméticas manuais</a:t>
            </a:r>
            <a:r>
              <a:rPr lang="pt-PT" sz="1600" smtClean="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57686" y="35716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REQUISITOS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1268760"/>
            <a:ext cx="864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600" smtClean="0"/>
          </a:p>
          <a:p>
            <a:pPr algn="just"/>
            <a:r>
              <a:rPr lang="pt-PT" sz="1600" smtClean="0"/>
              <a:t>▶ A Interface com o utilizador deverá ser uma interface textual </a:t>
            </a:r>
            <a:r>
              <a:rPr lang="pt-PT" sz="1600" smtClean="0"/>
              <a:t>ou gráfica, mas </a:t>
            </a:r>
            <a:r>
              <a:rPr lang="pt-PT" sz="1600" smtClean="0"/>
              <a:t>o mais fácil de compreender </a:t>
            </a:r>
            <a:r>
              <a:rPr lang="pt-PT" sz="1600" smtClean="0"/>
              <a:t>possível  </a:t>
            </a:r>
            <a:r>
              <a:rPr lang="pt-PT" sz="1600" smtClean="0"/>
              <a:t>e </a:t>
            </a:r>
            <a:r>
              <a:rPr lang="pt-PT" sz="1600" smtClean="0"/>
              <a:t>com todos </a:t>
            </a:r>
            <a:r>
              <a:rPr lang="pt-PT" sz="1600" smtClean="0"/>
              <a:t>os </a:t>
            </a:r>
            <a:r>
              <a:rPr lang="pt-PT" sz="1600" b="1" i="1" smtClean="0"/>
              <a:t>inputs</a:t>
            </a:r>
            <a:r>
              <a:rPr lang="pt-PT" sz="1600" smtClean="0"/>
              <a:t> </a:t>
            </a:r>
            <a:r>
              <a:rPr lang="pt-PT" sz="1600" smtClean="0"/>
              <a:t>devidamente </a:t>
            </a:r>
            <a:r>
              <a:rPr lang="pt-PT" sz="1600" smtClean="0"/>
              <a:t>validados. 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▶ Queries que eventualmente produzam resultados mais extensos poderão ser guardados em ficheiro próprio.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▶  Deverá ser produzido um manual do utilizador estruturado e claro, indicando como funciona a Calculadora Universal, modos e para que servem, e sumário das operações disponíveis. 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▶ O trabalho prático será apresentado em </a:t>
            </a:r>
            <a:r>
              <a:rPr lang="pt-PT" sz="1600" smtClean="0"/>
              <a:t>semana a combinar. O </a:t>
            </a:r>
            <a:r>
              <a:rPr lang="pt-PT" sz="1600" smtClean="0"/>
              <a:t>código fonte final deverá ser entregue via BB ou outro meio a encontrar até ao dia </a:t>
            </a:r>
            <a:r>
              <a:rPr lang="pt-PT" sz="1600" b="1" smtClean="0">
                <a:solidFill>
                  <a:srgbClr val="C00000"/>
                </a:solidFill>
              </a:rPr>
              <a:t>1</a:t>
            </a:r>
            <a:r>
              <a:rPr lang="pt-PT" sz="1600" b="1" smtClean="0">
                <a:solidFill>
                  <a:srgbClr val="C00000"/>
                </a:solidFill>
              </a:rPr>
              <a:t> </a:t>
            </a:r>
            <a:r>
              <a:rPr lang="pt-PT" sz="1600" b="1" smtClean="0">
                <a:solidFill>
                  <a:srgbClr val="C00000"/>
                </a:solidFill>
              </a:rPr>
              <a:t>de Dezembro de </a:t>
            </a:r>
            <a:r>
              <a:rPr lang="pt-PT" sz="1600" b="1" smtClean="0">
                <a:solidFill>
                  <a:srgbClr val="C00000"/>
                </a:solidFill>
              </a:rPr>
              <a:t>2018</a:t>
            </a:r>
            <a:r>
              <a:rPr lang="pt-PT" sz="1600" smtClean="0"/>
              <a:t>.</a:t>
            </a:r>
            <a:endParaRPr lang="pt-PT" smtClean="0">
              <a:latin typeface="Source Sans Pro Semibold"/>
            </a:endParaRPr>
          </a:p>
        </p:txBody>
      </p:sp>
      <p:cxnSp>
        <p:nvCxnSpPr>
          <p:cNvPr id="12" name="Conexão recta 11"/>
          <p:cNvCxnSpPr/>
          <p:nvPr/>
        </p:nvCxnSpPr>
        <p:spPr>
          <a:xfrm>
            <a:off x="611560" y="4869160"/>
            <a:ext cx="82089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556</Words>
  <Application>Microsoft Office PowerPoint</Application>
  <PresentationFormat>Apresentação no Ecrã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268</cp:revision>
  <dcterms:created xsi:type="dcterms:W3CDTF">2017-10-03T21:54:53Z</dcterms:created>
  <dcterms:modified xsi:type="dcterms:W3CDTF">2018-11-06T23:57:18Z</dcterms:modified>
</cp:coreProperties>
</file>