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7" r:id="rId4"/>
    <p:sldId id="292" r:id="rId5"/>
    <p:sldId id="298" r:id="rId6"/>
    <p:sldId id="293" r:id="rId7"/>
    <p:sldId id="294" r:id="rId8"/>
    <p:sldId id="299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4DD9-C5BF-4DE1-BEA8-90D14E3C97D3}" type="datetimeFigureOut">
              <a:rPr lang="pt-PT" smtClean="0"/>
              <a:pPr/>
              <a:t>11/12/2018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1FF4-7DF0-47E4-8712-517B330D750A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42910" y="1285861"/>
            <a:ext cx="7715304" cy="1354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rgbClr val="C00000"/>
                </a:solidFill>
                <a:latin typeface="Arial Rounded MT Bold" pitchFamily="34" charset="0"/>
              </a:rPr>
              <a:t>TRABALHO PRÁTICO II</a:t>
            </a:r>
          </a:p>
          <a:p>
            <a:pPr algn="ctr"/>
            <a:r>
              <a:rPr lang="pt-PT" sz="1000" b="1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PT" sz="2400" b="1" smtClean="0">
                <a:solidFill>
                  <a:srgbClr val="002060"/>
                </a:solidFill>
                <a:latin typeface="Arial Rounded MT Bold" pitchFamily="34" charset="0"/>
              </a:rPr>
              <a:t>Arrays, Collections versus Streams</a:t>
            </a:r>
          </a:p>
          <a:p>
            <a:pPr algn="ctr"/>
            <a:r>
              <a:rPr lang="pt-PT" sz="2400" b="1" smtClean="0">
                <a:solidFill>
                  <a:srgbClr val="002060"/>
                </a:solidFill>
                <a:latin typeface="Arial Rounded MT Bold" pitchFamily="34" charset="0"/>
              </a:rPr>
              <a:t>Streams sequenciais versus paralelas</a:t>
            </a:r>
            <a:endParaRPr lang="pt-PT" sz="2400" b="1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857620" y="214290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Processamento de Dados com </a:t>
            </a:r>
            <a:r>
              <a:rPr lang="pt-PT" b="1" dirty="0" err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Streams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 de JAVA </a:t>
            </a:r>
            <a:endParaRPr lang="pt-PT" b="1">
              <a:solidFill>
                <a:schemeClr val="accent5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5805264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Java Benchmarking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164288" y="6597353"/>
            <a:ext cx="178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 smtClean="0"/>
              <a:t>Dezembro de 2017</a:t>
            </a:r>
            <a:endParaRPr lang="pt-PT" sz="1200" i="1"/>
          </a:p>
        </p:txBody>
      </p:sp>
      <p:pic>
        <p:nvPicPr>
          <p:cNvPr id="18" name="Imagem 17" descr="BENCHMARKING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7704" y="2996952"/>
            <a:ext cx="5040560" cy="266948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11247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</a:t>
            </a:r>
            <a:r>
              <a:rPr lang="pt-PT" smtClean="0">
                <a:sym typeface="Wingdings"/>
              </a:rPr>
              <a:t>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Introdução e Objectivos. 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4219570" y="332656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Benchmarking Java Streams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552" y="1484784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</a:t>
            </a:r>
            <a:r>
              <a:rPr lang="pt-PT" smtClean="0">
                <a:sym typeface="Wingdings"/>
              </a:rPr>
              <a:t>  </a:t>
            </a:r>
            <a:r>
              <a:rPr lang="pt-PT" sz="1400" smtClean="0">
                <a:sym typeface="Wingdings"/>
              </a:rPr>
              <a:t>Na Engenharia de Software, áreas como software testing, profiling, benchmarking, performance testing, são, só por si, áreas especiais de estudo, com bases científicas, técnicas e metodologias  próprias, em geral abordadas em disciplinas específicas, que cobrem desde aplicações desktop a aplicações web passando por aplicações móveis; </a:t>
            </a:r>
            <a:endParaRPr lang="pt-PT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539552" y="2276872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</a:t>
            </a:r>
            <a:r>
              <a:rPr lang="pt-PT" smtClean="0">
                <a:sym typeface="Wingdings"/>
              </a:rPr>
              <a:t>  </a:t>
            </a:r>
            <a:r>
              <a:rPr lang="pt-PT" sz="1400" smtClean="0">
                <a:sym typeface="Wingdings"/>
              </a:rPr>
              <a:t>O contexto deste trabalho é ainda mais fechado; </a:t>
            </a:r>
            <a:r>
              <a:rPr lang="pt-PT" sz="1400" b="1" smtClean="0">
                <a:sym typeface="Wingdings"/>
              </a:rPr>
              <a:t>Estaremos preocupados em medir a performance de porções de código Java desenvolvivo usando construções particulares como Arrays, Collecções e Streams, procurando compreender vantagens e desvantagens das várias alternativas disponíveis para igual solução; </a:t>
            </a:r>
            <a:endParaRPr lang="pt-PT" sz="1400" b="1"/>
          </a:p>
        </p:txBody>
      </p:sp>
      <p:sp>
        <p:nvSpPr>
          <p:cNvPr id="13" name="CaixaDeTexto 12"/>
          <p:cNvSpPr txBox="1"/>
          <p:nvPr/>
        </p:nvSpPr>
        <p:spPr>
          <a:xfrm>
            <a:off x="539552" y="3068960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</a:t>
            </a:r>
            <a:r>
              <a:rPr lang="pt-PT" smtClean="0">
                <a:sym typeface="Wingdings"/>
              </a:rPr>
              <a:t> </a:t>
            </a:r>
            <a:r>
              <a:rPr lang="pt-PT" sz="1400" smtClean="0">
                <a:sym typeface="Wingdings"/>
              </a:rPr>
              <a:t>Neste trabalho iremos fazer o que, em geral, se designa por </a:t>
            </a:r>
            <a:r>
              <a:rPr lang="pt-PT" sz="1400" b="1" smtClean="0">
                <a:solidFill>
                  <a:srgbClr val="0070C0"/>
                </a:solidFill>
                <a:sym typeface="Wingdings"/>
              </a:rPr>
              <a:t>Java Benchmarking for Massive Data</a:t>
            </a:r>
            <a:r>
              <a:rPr lang="pt-PT" sz="1400" smtClean="0">
                <a:sym typeface="Wingdings"/>
              </a:rPr>
              <a:t>; Existem algumas boas ferramentas de benchmarking para Java, em particular </a:t>
            </a:r>
            <a:r>
              <a:rPr lang="pt-PT" sz="1400" b="1" smtClean="0">
                <a:solidFill>
                  <a:srgbClr val="0070C0"/>
                </a:solidFill>
                <a:sym typeface="Wingdings"/>
              </a:rPr>
              <a:t>JMH</a:t>
            </a:r>
            <a:r>
              <a:rPr lang="pt-PT" sz="1400" smtClean="0">
                <a:sym typeface="Wingdings"/>
              </a:rPr>
              <a:t> (Java Benchmark Harness) e Caliper, estando JMH já disponível  como plugin de vários IDEs e, aparentemente, com JDK9;     </a:t>
            </a:r>
            <a:endParaRPr lang="pt-PT" sz="1400"/>
          </a:p>
        </p:txBody>
      </p:sp>
      <p:sp>
        <p:nvSpPr>
          <p:cNvPr id="14" name="CaixaDeTexto 13"/>
          <p:cNvSpPr txBox="1"/>
          <p:nvPr/>
        </p:nvSpPr>
        <p:spPr>
          <a:xfrm>
            <a:off x="539552" y="3861048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  </a:t>
            </a:r>
            <a:r>
              <a:rPr lang="pt-PT" sz="1400" smtClean="0">
                <a:sym typeface="Wingdings"/>
              </a:rPr>
              <a:t>Porém, estudar e usar convenientemente JMH tem um tempo de aprendizagem incompatível com uma disciplina semestral com os objectivos de PDSJ, pelo que usaremos uma técnica mais próxima de </a:t>
            </a:r>
            <a:r>
              <a:rPr lang="pt-PT" sz="1400" b="1" smtClean="0">
                <a:solidFill>
                  <a:srgbClr val="FF0000"/>
                </a:solidFill>
                <a:sym typeface="Wingdings"/>
              </a:rPr>
              <a:t>“</a:t>
            </a:r>
            <a:r>
              <a:rPr lang="pt-PT" sz="1400" b="1" smtClean="0">
                <a:solidFill>
                  <a:srgbClr val="FF0000"/>
                </a:solidFill>
              </a:rPr>
              <a:t>Experimentation and measurement”</a:t>
            </a:r>
            <a:r>
              <a:rPr lang="pt-PT" sz="1400" smtClean="0"/>
              <a:t>, o que, no nosso caso, não tem qualquer problema pois pretendemos resultados comparativos e não absolutos;</a:t>
            </a:r>
            <a:r>
              <a:rPr lang="pt-PT" sz="1400" smtClean="0">
                <a:sym typeface="Wingdings"/>
              </a:rPr>
              <a:t>   </a:t>
            </a:r>
            <a:endParaRPr lang="pt-PT" sz="1400"/>
          </a:p>
        </p:txBody>
      </p:sp>
      <p:sp>
        <p:nvSpPr>
          <p:cNvPr id="17" name="CaixaDeTexto 16"/>
          <p:cNvSpPr txBox="1"/>
          <p:nvPr/>
        </p:nvSpPr>
        <p:spPr>
          <a:xfrm>
            <a:off x="755576" y="558924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Microbenchmarking Comes to Java 9, Peter Verhas, Dzone, Sept, 2016 </a:t>
            </a:r>
            <a:endParaRPr lang="pt-PT" sz="1400" smtClean="0"/>
          </a:p>
          <a:p>
            <a:r>
              <a:rPr lang="pt-PT" sz="1400" smtClean="0"/>
              <a:t>https://dzone.com/articles/microbenchmarking-comes-to-java-9</a:t>
            </a:r>
            <a:endParaRPr lang="pt-PT" sz="1400"/>
          </a:p>
        </p:txBody>
      </p:sp>
      <p:sp>
        <p:nvSpPr>
          <p:cNvPr id="18" name="CaixaDeTexto 17"/>
          <p:cNvSpPr txBox="1"/>
          <p:nvPr/>
        </p:nvSpPr>
        <p:spPr>
          <a:xfrm>
            <a:off x="539552" y="494116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  </a:t>
            </a:r>
            <a:r>
              <a:rPr lang="pt-PT" sz="1400" smtClean="0">
                <a:sym typeface="Wingdings"/>
              </a:rPr>
              <a:t>O excelente pequeno artigo indicado a seguir estabelece muito bem os limites de credibilidade e interesse do benchmarking de aplicações por contraste com o benchmarking de porções de código:  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4219570" y="332656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Benchmarking Java Streams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24744"/>
            <a:ext cx="87849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  </a:t>
            </a:r>
            <a:r>
              <a:rPr lang="pt-PT" sz="1400" smtClean="0">
                <a:sym typeface="Wingdings"/>
              </a:rPr>
              <a:t>Clarificando ainda melhor o contexto e objectivos deste trabalho (um </a:t>
            </a:r>
            <a:r>
              <a:rPr lang="pt-PT" sz="1400" b="1" smtClean="0">
                <a:solidFill>
                  <a:srgbClr val="0070C0"/>
                </a:solidFill>
                <a:sym typeface="Wingdings"/>
              </a:rPr>
              <a:t>estudo comparativo de performance</a:t>
            </a:r>
            <a:r>
              <a:rPr lang="pt-PT" sz="1400" smtClean="0">
                <a:sym typeface="Wingdings"/>
              </a:rPr>
              <a:t>), outros dedicam-se mesmo, não a testar as existentes Colecções e Streams de Java, mas antes a desenvolver estruturas alternativas às existentes para lidarem com quantidades massivas de dados. No exemplo apresentado a seguir, uma equipa de programadores desenvolveu novas implementações de List e apresentam os testes de performance e de memória para 1_000_000 de valores;  </a:t>
            </a:r>
            <a:endParaRPr lang="pt-PT" sz="1400"/>
          </a:p>
        </p:txBody>
      </p:sp>
      <p:sp>
        <p:nvSpPr>
          <p:cNvPr id="19" name="CaixaDeTexto 18"/>
          <p:cNvSpPr txBox="1"/>
          <p:nvPr/>
        </p:nvSpPr>
        <p:spPr>
          <a:xfrm>
            <a:off x="503040" y="234888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BigList: a Scalable High-Performance List for Java, Tomas Mauch, 2014 </a:t>
            </a:r>
            <a:endParaRPr lang="pt-PT" sz="1400" smtClean="0"/>
          </a:p>
          <a:p>
            <a:r>
              <a:rPr lang="pt-PT" sz="1400" smtClean="0"/>
              <a:t>https://dzone.com/articles/biglist-scalable-high</a:t>
            </a:r>
            <a:endParaRPr lang="pt-PT" sz="1400"/>
          </a:p>
        </p:txBody>
      </p:sp>
      <p:pic>
        <p:nvPicPr>
          <p:cNvPr id="20" name="Imagem 19" descr="BIGLIST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2924944"/>
            <a:ext cx="4312839" cy="165618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251520" y="4797152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FF0000"/>
                </a:solidFill>
                <a:latin typeface="Source Sans Pro Semibold"/>
                <a:sym typeface="Wingdings"/>
              </a:rPr>
              <a:t>▶  </a:t>
            </a:r>
            <a:r>
              <a:rPr lang="pt-PT" sz="1400" smtClean="0">
                <a:sym typeface="Wingdings"/>
              </a:rPr>
              <a:t>No nosso caso, usaremos as classes standard de JDK7/8/9 e realizaremos testes comparativos de performance entre elas, em especial Collections versus Streams, para operações que irão processar de 1M a 8M de valores e de objectos, usando as construções de iteração actualmente disponíveis para tais processamentos, designadamente, Iterator&lt;T&gt;, iterador for e for-each de Java 7, forEach de Java 8, e lambdas e Streams de Java 8 e de Java 9, sequenciais e paralelas.  </a:t>
            </a:r>
            <a:endParaRPr lang="pt-PT" sz="14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5536" y="11247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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Realização dos testes. 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b="1" smtClean="0">
                <a:solidFill>
                  <a:srgbClr val="0070C0"/>
                </a:solidFill>
                <a:sym typeface="Wingdings"/>
              </a:rPr>
              <a:t> 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4219570" y="332656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Benchmarking Java Streams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11560" y="1556792"/>
            <a:ext cx="82809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z="1600" smtClean="0"/>
              <a:t>   </a:t>
            </a:r>
            <a:r>
              <a:rPr lang="pt-PT" sz="1400" smtClean="0"/>
              <a:t>Todo os testes serão realizados tendo por base os ficheiros de texto </a:t>
            </a:r>
            <a:r>
              <a:rPr lang="pt-PT" sz="1400" b="1" smtClean="0">
                <a:solidFill>
                  <a:srgbClr val="0070C0"/>
                </a:solidFill>
              </a:rPr>
              <a:t>transCaixa1M.txt</a:t>
            </a:r>
            <a:r>
              <a:rPr lang="pt-PT" sz="1400" smtClean="0"/>
              <a:t> (usado nas aulas práticas), </a:t>
            </a:r>
            <a:r>
              <a:rPr lang="pt-PT" sz="1400" b="1" smtClean="0">
                <a:solidFill>
                  <a:srgbClr val="0070C0"/>
                </a:solidFill>
              </a:rPr>
              <a:t>transCaixa2M.txt</a:t>
            </a:r>
            <a:r>
              <a:rPr lang="pt-PT" sz="1400" smtClean="0"/>
              <a:t>, </a:t>
            </a:r>
            <a:r>
              <a:rPr lang="pt-PT" sz="1400" b="1" smtClean="0">
                <a:solidFill>
                  <a:srgbClr val="0070C0"/>
                </a:solidFill>
              </a:rPr>
              <a:t>transCaixa4M.txt</a:t>
            </a:r>
            <a:r>
              <a:rPr lang="pt-PT" sz="1400" smtClean="0"/>
              <a:t> e </a:t>
            </a:r>
            <a:r>
              <a:rPr lang="pt-PT" sz="1400" b="1" smtClean="0">
                <a:solidFill>
                  <a:srgbClr val="0070C0"/>
                </a:solidFill>
              </a:rPr>
              <a:t>transCaixa8M.txt</a:t>
            </a:r>
            <a:r>
              <a:rPr lang="pt-PT" sz="1400" smtClean="0"/>
              <a:t>, respectivamente de 1, 2, 4 e 8 milhões de linhas de texto. Cada linha de texto representa uma transacção de caixa e, feito o seu </a:t>
            </a:r>
            <a:r>
              <a:rPr lang="pt-PT" sz="1400" i="1" smtClean="0"/>
              <a:t>parsing</a:t>
            </a:r>
            <a:r>
              <a:rPr lang="pt-PT" sz="1400" smtClean="0"/>
              <a:t>, gerará uma instância da classe </a:t>
            </a:r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</a:rPr>
              <a:t>TransCaixa</a:t>
            </a:r>
            <a:r>
              <a:rPr lang="pt-PT" sz="1400" smtClean="0"/>
              <a:t>;    </a:t>
            </a:r>
            <a:endParaRPr lang="pt-PT" sz="1400"/>
          </a:p>
        </p:txBody>
      </p:sp>
      <p:sp>
        <p:nvSpPr>
          <p:cNvPr id="13" name="CaixaDeTexto 12"/>
          <p:cNvSpPr txBox="1"/>
          <p:nvPr/>
        </p:nvSpPr>
        <p:spPr>
          <a:xfrm>
            <a:off x="611560" y="2708920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z="1600" smtClean="0"/>
              <a:t>   </a:t>
            </a:r>
            <a:r>
              <a:rPr lang="pt-PT" sz="1400" smtClean="0"/>
              <a:t>O método </a:t>
            </a:r>
            <a:r>
              <a:rPr lang="pt-PT" sz="1400" b="1" smtClean="0">
                <a:solidFill>
                  <a:srgbClr val="C00000"/>
                </a:solidFill>
              </a:rPr>
              <a:t>static List&lt;TransCaixa&gt; setup(String ficheiro);</a:t>
            </a:r>
            <a:r>
              <a:rPr lang="pt-PT" sz="1400" smtClean="0"/>
              <a:t>, cujo código está disponível, realiza a leitura e parsing das linhas do ficheiro indicado e criará a </a:t>
            </a:r>
            <a:r>
              <a:rPr lang="pt-PT" sz="1400" b="1" smtClean="0">
                <a:solidFill>
                  <a:srgbClr val="0070C0"/>
                </a:solidFill>
              </a:rPr>
              <a:t>List&lt;TransCaixa&gt;</a:t>
            </a:r>
            <a:r>
              <a:rPr lang="pt-PT" sz="1400" smtClean="0"/>
              <a:t> que servirá de base à maioria dos testes a realizar; </a:t>
            </a:r>
            <a:endParaRPr lang="pt-PT" sz="1400"/>
          </a:p>
        </p:txBody>
      </p:sp>
      <p:sp>
        <p:nvSpPr>
          <p:cNvPr id="14" name="CaixaDeTexto 13"/>
          <p:cNvSpPr txBox="1"/>
          <p:nvPr/>
        </p:nvSpPr>
        <p:spPr>
          <a:xfrm>
            <a:off x="611560" y="364502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z="1600" smtClean="0"/>
              <a:t>   </a:t>
            </a:r>
            <a:r>
              <a:rPr lang="pt-PT" sz="1400" smtClean="0"/>
              <a:t>O método static  genérico </a:t>
            </a:r>
            <a:r>
              <a:rPr lang="pt-PT" sz="1400" b="1" smtClean="0">
                <a:solidFill>
                  <a:srgbClr val="C00000"/>
                </a:solidFill>
              </a:rPr>
              <a:t>testeBoxGenW(Supplier&lt;? extends R&gt; supplier);</a:t>
            </a:r>
            <a:r>
              <a:rPr lang="pt-PT" sz="1400" smtClean="0"/>
              <a:t> será o método de referência a usar em todos os testes;     </a:t>
            </a:r>
            <a:endParaRPr lang="pt-PT" sz="1400"/>
          </a:p>
        </p:txBody>
      </p:sp>
      <p:sp>
        <p:nvSpPr>
          <p:cNvPr id="17" name="CaixaDeTexto 16"/>
          <p:cNvSpPr txBox="1"/>
          <p:nvPr/>
        </p:nvSpPr>
        <p:spPr>
          <a:xfrm>
            <a:off x="539552" y="4509120"/>
            <a:ext cx="828092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chemeClr val="tx1"/>
                </a:solidFill>
              </a:rPr>
              <a:t>public static &lt;R&gt; SimpleEntry&lt;Double,R&gt; testeBoxGenW(Supplier&lt;? extends R&gt; supplier)  {</a:t>
            </a:r>
          </a:p>
          <a:p>
            <a:r>
              <a:rPr lang="pt-PT" sz="1200" b="1" smtClean="0">
                <a:solidFill>
                  <a:schemeClr val="bg1">
                    <a:lumMod val="50000"/>
                  </a:schemeClr>
                </a:solidFill>
              </a:rPr>
              <a:t>        // com warmup de 5 runs</a:t>
            </a:r>
          </a:p>
          <a:p>
            <a:r>
              <a:rPr lang="pt-PT" sz="1200" smtClean="0"/>
              <a:t>        for(int i = 1 ; i &lt;= </a:t>
            </a:r>
            <a:r>
              <a:rPr lang="pt-PT" sz="1200" smtClean="0"/>
              <a:t>10; </a:t>
            </a:r>
            <a:r>
              <a:rPr lang="pt-PT" sz="1200" smtClean="0"/>
              <a:t>i++) supplier.get();</a:t>
            </a:r>
          </a:p>
          <a:p>
            <a:r>
              <a:rPr lang="pt-PT" sz="1200" smtClean="0"/>
              <a:t>        System.gc();</a:t>
            </a:r>
          </a:p>
          <a:p>
            <a:r>
              <a:rPr lang="pt-PT" sz="1200" smtClean="0"/>
              <a:t>        Crono.start();</a:t>
            </a:r>
          </a:p>
          <a:p>
            <a:r>
              <a:rPr lang="pt-PT" sz="1200" b="1" smtClean="0">
                <a:solidFill>
                  <a:srgbClr val="002060"/>
                </a:solidFill>
              </a:rPr>
              <a:t>        R resultado = supplier.get();</a:t>
            </a:r>
          </a:p>
          <a:p>
            <a:r>
              <a:rPr lang="pt-PT" sz="1200" smtClean="0"/>
              <a:t>        </a:t>
            </a:r>
            <a:r>
              <a:rPr lang="pt-PT" sz="1200" b="1" smtClean="0">
                <a:solidFill>
                  <a:srgbClr val="002060"/>
                </a:solidFill>
              </a:rPr>
              <a:t>Double tempo = Crono.stop();</a:t>
            </a:r>
          </a:p>
          <a:p>
            <a:r>
              <a:rPr lang="pt-PT" sz="1200" smtClean="0"/>
              <a:t>        return new SimpleEntry&lt;Double,R&gt;(tempo, resultado);</a:t>
            </a:r>
          </a:p>
          <a:p>
            <a:r>
              <a:rPr lang="pt-PT" sz="1200" b="1" smtClean="0"/>
              <a:t> }</a:t>
            </a:r>
            <a:endParaRPr lang="pt-PT" sz="1200" b="1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ângulo arredondado 23"/>
          <p:cNvSpPr/>
          <p:nvPr/>
        </p:nvSpPr>
        <p:spPr>
          <a:xfrm>
            <a:off x="179512" y="2276872"/>
            <a:ext cx="8568952" cy="4248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23528" y="105273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pt-PT" sz="1600" smtClean="0"/>
              <a:t>  </a:t>
            </a:r>
            <a:r>
              <a:rPr lang="pt-PT" sz="1400" smtClean="0"/>
              <a:t>Por questões de clareza  e referencial, deverá ser apresentado o ambiente software e hardware utilizado na realização dos testes, cf. OS, JDK, IDE, CPU (cores) e RAM. </a:t>
            </a:r>
            <a:endParaRPr lang="pt-PT" sz="1400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162880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solidFill>
                  <a:srgbClr val="C00000"/>
                </a:solidFill>
                <a:sym typeface="Wingdings"/>
              </a:rPr>
              <a:t>  </a:t>
            </a:r>
            <a:r>
              <a:rPr lang="pt-PT" sz="1400" smtClean="0">
                <a:sym typeface="Wingdings"/>
              </a:rPr>
              <a:t>Como guideline para a apresentação de resultados e visando até alguma normalização, sugere-se o seguinte formato por teste: </a:t>
            </a:r>
            <a:r>
              <a:rPr lang="pt-PT" sz="1400" smtClean="0"/>
              <a:t> </a:t>
            </a:r>
            <a:endParaRPr lang="pt-PT" sz="1400"/>
          </a:p>
        </p:txBody>
      </p:sp>
      <p:sp>
        <p:nvSpPr>
          <p:cNvPr id="11" name="CaixaDeTexto 10"/>
          <p:cNvSpPr txBox="1"/>
          <p:nvPr/>
        </p:nvSpPr>
        <p:spPr>
          <a:xfrm>
            <a:off x="755576" y="2492896"/>
            <a:ext cx="6696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 </a:t>
            </a:r>
            <a:r>
              <a:rPr lang="pt-PT" sz="1400" b="1" smtClean="0">
                <a:solidFill>
                  <a:schemeClr val="tx1"/>
                </a:solidFill>
              </a:rPr>
              <a:t>Teste Nº _: </a:t>
            </a:r>
            <a:r>
              <a:rPr lang="pt-PT" sz="1400" smtClean="0"/>
              <a:t>&lt;Descrição do teste realizado&gt;  </a:t>
            </a:r>
            <a:endParaRPr lang="pt-PT" sz="1400"/>
          </a:p>
        </p:txBody>
      </p:sp>
      <p:sp>
        <p:nvSpPr>
          <p:cNvPr id="12" name="CaixaDeTexto 11"/>
          <p:cNvSpPr txBox="1"/>
          <p:nvPr/>
        </p:nvSpPr>
        <p:spPr>
          <a:xfrm>
            <a:off x="755576" y="2852936"/>
            <a:ext cx="66967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 </a:t>
            </a:r>
            <a:r>
              <a:rPr lang="pt-PT" sz="1400" b="1" smtClean="0">
                <a:solidFill>
                  <a:schemeClr val="tx1"/>
                </a:solidFill>
              </a:rPr>
              <a:t>Obs:</a:t>
            </a:r>
            <a:r>
              <a:rPr lang="pt-PT" sz="1400" smtClean="0"/>
              <a:t> &lt;Descrição de circunstâncias particulares&gt;   </a:t>
            </a:r>
            <a:endParaRPr lang="pt-PT" sz="1400"/>
          </a:p>
        </p:txBody>
      </p:sp>
      <p:sp>
        <p:nvSpPr>
          <p:cNvPr id="13" name="CaixaDeTexto 12"/>
          <p:cNvSpPr txBox="1"/>
          <p:nvPr/>
        </p:nvSpPr>
        <p:spPr>
          <a:xfrm>
            <a:off x="827584" y="3284984"/>
            <a:ext cx="2448272" cy="9541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chemeClr val="tx1"/>
                </a:solidFill>
              </a:rPr>
              <a:t>Código A</a:t>
            </a:r>
          </a:p>
          <a:p>
            <a:endParaRPr lang="pt-PT" sz="1400" smtClean="0"/>
          </a:p>
          <a:p>
            <a:endParaRPr lang="pt-PT" sz="1400" smtClean="0"/>
          </a:p>
          <a:p>
            <a:endParaRPr lang="pt-PT" sz="1400"/>
          </a:p>
        </p:txBody>
      </p:sp>
      <p:sp>
        <p:nvSpPr>
          <p:cNvPr id="17" name="CaixaDeTexto 16"/>
          <p:cNvSpPr txBox="1"/>
          <p:nvPr/>
        </p:nvSpPr>
        <p:spPr>
          <a:xfrm>
            <a:off x="3563888" y="3284984"/>
            <a:ext cx="230425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Código B</a:t>
            </a:r>
          </a:p>
          <a:p>
            <a:endParaRPr lang="pt-PT" sz="1400" smtClean="0"/>
          </a:p>
          <a:p>
            <a:endParaRPr lang="pt-PT" sz="1400" smtClean="0"/>
          </a:p>
          <a:p>
            <a:endParaRPr lang="pt-PT" sz="1400"/>
          </a:p>
        </p:txBody>
      </p:sp>
      <p:sp>
        <p:nvSpPr>
          <p:cNvPr id="18" name="CaixaDeTexto 17"/>
          <p:cNvSpPr txBox="1"/>
          <p:nvPr/>
        </p:nvSpPr>
        <p:spPr>
          <a:xfrm>
            <a:off x="6156176" y="3284984"/>
            <a:ext cx="2304256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chemeClr val="tx1"/>
                </a:solidFill>
              </a:rPr>
              <a:t>Código C</a:t>
            </a:r>
          </a:p>
          <a:p>
            <a:endParaRPr lang="pt-PT" sz="1400" smtClean="0"/>
          </a:p>
          <a:p>
            <a:endParaRPr lang="pt-PT" sz="1400" smtClean="0"/>
          </a:p>
          <a:p>
            <a:endParaRPr lang="pt-PT" sz="1400"/>
          </a:p>
        </p:txBody>
      </p:sp>
      <p:pic>
        <p:nvPicPr>
          <p:cNvPr id="20" name="Imagem 19" descr="1 0CLJZP7kwMRhTvKIIQtPC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4437112"/>
            <a:ext cx="2207425" cy="1440160"/>
          </a:xfrm>
          <a:prstGeom prst="rect">
            <a:avLst/>
          </a:prstGeom>
        </p:spPr>
      </p:pic>
      <p:pic>
        <p:nvPicPr>
          <p:cNvPr id="21" name="Imagem 20" descr="RESULTADOS_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672" y="4509120"/>
            <a:ext cx="3828784" cy="1368152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755576" y="6021288"/>
            <a:ext cx="669674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400" smtClean="0"/>
              <a:t> </a:t>
            </a:r>
            <a:r>
              <a:rPr lang="pt-PT" sz="1400" b="1" smtClean="0">
                <a:solidFill>
                  <a:schemeClr val="tx1"/>
                </a:solidFill>
              </a:rPr>
              <a:t>Análise e Conclusões: </a:t>
            </a:r>
            <a:r>
              <a:rPr lang="pt-PT" sz="1400" smtClean="0"/>
              <a:t>  </a:t>
            </a:r>
            <a:endParaRPr lang="pt-PT" sz="1400"/>
          </a:p>
        </p:txBody>
      </p:sp>
      <p:sp>
        <p:nvSpPr>
          <p:cNvPr id="23" name="CaixaDeTexto 22"/>
          <p:cNvSpPr txBox="1"/>
          <p:nvPr/>
        </p:nvSpPr>
        <p:spPr>
          <a:xfrm>
            <a:off x="827584" y="465313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/>
              <a:t>Res:</a:t>
            </a:r>
            <a:endParaRPr lang="pt-PT" sz="1400" b="1"/>
          </a:p>
        </p:txBody>
      </p:sp>
      <p:sp>
        <p:nvSpPr>
          <p:cNvPr id="25" name="Rectângulo 24"/>
          <p:cNvSpPr/>
          <p:nvPr/>
        </p:nvSpPr>
        <p:spPr>
          <a:xfrm>
            <a:off x="4219570" y="332656"/>
            <a:ext cx="34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Benchmarking Java Streams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95536" y="11247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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Testes a realizar. </a:t>
            </a: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b="1" smtClean="0">
                <a:solidFill>
                  <a:srgbClr val="0070C0"/>
                </a:solidFill>
                <a:sym typeface="Wingdings"/>
              </a:rPr>
              <a:t>   </a:t>
            </a:r>
            <a:r>
              <a:rPr lang="pt-PT" sz="1600" b="1" smtClean="0">
                <a:solidFill>
                  <a:srgbClr val="0070C0"/>
                </a:solidFill>
                <a:sym typeface="Wingdings"/>
              </a:rPr>
              <a:t> </a:t>
            </a:r>
            <a:endParaRPr lang="pt-PT" sz="1600" b="1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7544" y="1556792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T1</a:t>
            </a:r>
            <a:r>
              <a:rPr lang="pt-PT" sz="1600" b="1" smtClean="0">
                <a:solidFill>
                  <a:srgbClr val="C00000"/>
                </a:solidFill>
              </a:rPr>
              <a:t>:</a:t>
            </a:r>
            <a:r>
              <a:rPr lang="pt-PT" sz="1600" smtClean="0"/>
              <a:t> </a:t>
            </a:r>
            <a:r>
              <a:rPr lang="pt-PT" sz="1400" smtClean="0"/>
              <a:t>Criar um double[], uma DoubleStream e uma Stream&lt;Double&gt; contendo desde 1M até 8M dos valores das transacções registadas em List&lt;TransCaixa&gt;. Usando para o array um ciclo for() e um forEach() e para as streams as operações respectivas e processamento sequencial e paralelo, comparar para cada caso os tempos de cálculo da soma </a:t>
            </a:r>
            <a:r>
              <a:rPr lang="pt-PT" sz="1400" smtClean="0"/>
              <a:t>e da média desses </a:t>
            </a:r>
            <a:r>
              <a:rPr lang="pt-PT" sz="1400" smtClean="0"/>
              <a:t>valores.  </a:t>
            </a:r>
            <a:endParaRPr lang="pt-PT" sz="1400"/>
          </a:p>
        </p:txBody>
      </p:sp>
      <p:sp>
        <p:nvSpPr>
          <p:cNvPr id="11" name="CaixaDeTexto 10"/>
          <p:cNvSpPr txBox="1"/>
          <p:nvPr/>
        </p:nvSpPr>
        <p:spPr>
          <a:xfrm>
            <a:off x="467544" y="2636912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T2:</a:t>
            </a:r>
            <a:r>
              <a:rPr lang="pt-PT" sz="1400" smtClean="0"/>
              <a:t> Considere o problema típico de a partir de um data set de dada dimensão se pretenderem criar dois outros data sets correspondentes aos </a:t>
            </a:r>
            <a:r>
              <a:rPr lang="pt-PT" sz="1400" smtClean="0"/>
              <a:t>30</a:t>
            </a:r>
            <a:r>
              <a:rPr lang="pt-PT" sz="1400" smtClean="0"/>
              <a:t>% primeiros e aos </a:t>
            </a:r>
            <a:r>
              <a:rPr lang="pt-PT" sz="1400" smtClean="0"/>
              <a:t>30</a:t>
            </a:r>
            <a:r>
              <a:rPr lang="pt-PT" sz="1400" smtClean="0"/>
              <a:t>% últimos do data set original segundo um dado critério.  Defina sobre TransCaixa um </a:t>
            </a:r>
            <a:r>
              <a:rPr lang="pt-PT" sz="1400" b="1" smtClean="0"/>
              <a:t>critério de comparação </a:t>
            </a:r>
            <a:r>
              <a:rPr lang="pt-PT" sz="1400" smtClean="0"/>
              <a:t>que envolva datas ou tempos </a:t>
            </a:r>
            <a:r>
              <a:rPr lang="pt-PT" sz="1400" smtClean="0"/>
              <a:t>e </a:t>
            </a:r>
            <a:r>
              <a:rPr lang="pt-PT" sz="1400" smtClean="0"/>
              <a:t>use-o neste teste, em que se pretende comparar a solução com streams sequenciais e paralelas às soluções usando List&lt;&gt; e TreeSet&lt;&gt;. </a:t>
            </a:r>
            <a:endParaRPr lang="pt-PT" sz="160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467544" y="37170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T3:</a:t>
            </a:r>
            <a:r>
              <a:rPr lang="pt-PT" sz="1400" smtClean="0"/>
              <a:t> Crie uma IntStream, um int[] e uma List&lt;Integer&gt; com de 1M a 8M de números aleatórios de valores entre 1 e 9_999. Determine o esforço de eliminar duplicados em cada situação.</a:t>
            </a:r>
            <a:endParaRPr lang="pt-PT" sz="160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4365104"/>
            <a:ext cx="8352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T4: </a:t>
            </a:r>
            <a:r>
              <a:rPr lang="pt-PT" sz="1400" smtClean="0"/>
              <a:t>Defina um método static, uma BiFunction e uma expressão lambda que dados dois </a:t>
            </a:r>
            <a:r>
              <a:rPr lang="pt-PT" sz="1400" smtClean="0"/>
              <a:t>numeros reais</a:t>
            </a:r>
            <a:r>
              <a:rPr lang="pt-PT" sz="1400" smtClean="0"/>
              <a:t> </a:t>
            </a:r>
            <a:r>
              <a:rPr lang="pt-PT" sz="1400" smtClean="0"/>
              <a:t>calculam o resultado da sua </a:t>
            </a:r>
            <a:r>
              <a:rPr lang="pt-PT" sz="1400" smtClean="0"/>
              <a:t>multiplicação</a:t>
            </a:r>
            <a:r>
              <a:rPr lang="pt-PT" sz="1400" smtClean="0"/>
              <a:t>. </a:t>
            </a:r>
            <a:r>
              <a:rPr lang="pt-PT" sz="1400" smtClean="0"/>
              <a:t>Crie em seguida  um </a:t>
            </a:r>
            <a:r>
              <a:rPr lang="pt-PT" sz="1400" smtClean="0"/>
              <a:t>double</a:t>
            </a:r>
            <a:r>
              <a:rPr lang="pt-PT" sz="1400" smtClean="0"/>
              <a:t>[] </a:t>
            </a:r>
            <a:r>
              <a:rPr lang="pt-PT" sz="1400" smtClean="0"/>
              <a:t>com sucessivamente 1M, 2M, 4M e 8M de </a:t>
            </a:r>
            <a:r>
              <a:rPr lang="pt-PT" sz="1400" smtClean="0"/>
              <a:t>reais resultantes valores de caixa dos ficheiros de transacções</a:t>
            </a:r>
            <a:r>
              <a:rPr lang="pt-PT" sz="1400" smtClean="0"/>
              <a:t>. </a:t>
            </a:r>
            <a:r>
              <a:rPr lang="pt-PT" sz="1400" smtClean="0"/>
              <a:t>Finalmente processe o array </a:t>
            </a:r>
            <a:r>
              <a:rPr lang="pt-PT" sz="1400" smtClean="0"/>
              <a:t>usando </a:t>
            </a:r>
            <a:r>
              <a:rPr lang="pt-PT" sz="1400" smtClean="0"/>
              <a:t>streams, sequenciais e paralelas, comparando os tempos de invocação e aplicação do método versus a bifunction e a expressão lambda explícita. </a:t>
            </a:r>
            <a:endParaRPr lang="pt-PT" sz="160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467544" y="558924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T5:  </a:t>
            </a:r>
            <a:r>
              <a:rPr lang="pt-PT" sz="1400" smtClean="0"/>
              <a:t>Usando os dados disponíveis crie um teste que permita comparar se dada a List&lt;TransCaixa&gt; e um Comparator&lt;TransCaixa&gt;, que deverá ser definido, é mais eficiente, usando streams, fazer o collect para um TreeSet&lt;TransCaixa&gt; ou usar a operação sorted() e fazer o collect para uma nova List&lt;TransCaixa&gt;. </a:t>
            </a:r>
            <a:endParaRPr lang="pt-PT" sz="16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1520" y="1124744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T6: </a:t>
            </a:r>
            <a:r>
              <a:rPr lang="pt-PT" sz="1400" smtClean="0"/>
              <a:t>Considere o exemplo prático das aulas de streams em que se criou uma tabela com as transacções catalogadas por Mês, Dia, Hora efectivos. Codifique em JAVA 7 o problema que foi resolvido com streams e compare tempos de execução. </a:t>
            </a:r>
            <a:r>
              <a:rPr lang="pt-PT" sz="1400" smtClean="0"/>
              <a:t> Faça o mesmo para um Map&lt;Dia_da_Semana, Hora&gt;.   </a:t>
            </a:r>
            <a:endParaRPr lang="pt-PT" sz="160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251520" y="198884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T7:  </a:t>
            </a:r>
            <a:r>
              <a:rPr lang="pt-PT" sz="1400" smtClean="0"/>
              <a:t>Usando List&lt;TransCaixa&gt; e Spliterator&lt;TransCaixa&gt; crie 4 partições cada uma com ¼ do data set. Compare os tempos de processamento de calcular a soma do valor das transacções com as quatro partições ou com o data set inteiro, quer usando List&lt;&gt; e forEach() quer usando streams sequenciais e paralelas.</a:t>
            </a:r>
            <a:endParaRPr lang="pt-PT" sz="160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285293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T8: </a:t>
            </a:r>
            <a:r>
              <a:rPr lang="pt-PT" sz="1400" smtClean="0"/>
              <a:t>Codifique em JAVA 7 e em Java 8 com streams, o problema de, dada a List&lt;TransCaixa&gt;, determinar o código da transacção de maior valor realizada num </a:t>
            </a:r>
            <a:r>
              <a:rPr lang="pt-PT" sz="1400" smtClean="0"/>
              <a:t>a dada data válida </a:t>
            </a:r>
            <a:r>
              <a:rPr lang="pt-PT" sz="1400" smtClean="0"/>
              <a:t>entre </a:t>
            </a:r>
            <a:r>
              <a:rPr lang="pt-PT" sz="1400" smtClean="0"/>
              <a:t>as 16 e as </a:t>
            </a:r>
            <a:r>
              <a:rPr lang="pt-PT" sz="1400" smtClean="0"/>
              <a:t>22 </a:t>
            </a:r>
            <a:r>
              <a:rPr lang="pt-PT" sz="1400" smtClean="0"/>
              <a:t>horas. </a:t>
            </a:r>
            <a:endParaRPr lang="pt-PT" sz="160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251520" y="3501008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T9: </a:t>
            </a:r>
            <a:r>
              <a:rPr lang="pt-PT" sz="1400" smtClean="0"/>
              <a:t>Crie uma List&lt;List&lt;TransCaixa&gt;&gt; em que cada lista elemento da lista contém todas as transacções realizadas nos dias de 1 a 7 de uma dada semana do ano (1 a 52/53). Codifique em JAVA 7 e em Java 8 com streams, o problema de, dada tal lista, se apurar o total facturado nessa semana.</a:t>
            </a:r>
            <a:endParaRPr lang="pt-PT" sz="160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4365104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T10: </a:t>
            </a:r>
            <a:r>
              <a:rPr lang="pt-PT" sz="1400" smtClean="0"/>
              <a:t>Admitindo que o IVA a entregar por transacção é de </a:t>
            </a:r>
            <a:r>
              <a:rPr lang="pt-PT" sz="1400" smtClean="0"/>
              <a:t>12% </a:t>
            </a:r>
            <a:r>
              <a:rPr lang="pt-PT" sz="1400" smtClean="0"/>
              <a:t>para transacções menores que 20 Euros, 20% entre 20 e 29 e 23% para valores superiores, crie uma tabela com o valor de IVA total a pagar por mês. Compare as soluções em JAVA 7 e Java 8.   </a:t>
            </a:r>
            <a:endParaRPr lang="pt-PT" sz="160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323528" y="522920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T11</a:t>
            </a:r>
            <a:r>
              <a:rPr lang="pt-PT" sz="1400" smtClean="0"/>
              <a:t>:  Seleccione 4 exemplos de processamento com streams que programou nestes testes. Compare os tempos encontrados em Java 8 com os tempos obtidos usando JDK 9, quer em processamento sequencial quer em paralelo.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1520" y="112474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b="1" smtClean="0">
                <a:solidFill>
                  <a:srgbClr val="C00000"/>
                </a:solidFill>
              </a:rPr>
              <a:t>T12: </a:t>
            </a:r>
            <a:r>
              <a:rPr lang="pt-PT" sz="1400" smtClean="0"/>
              <a:t>Considerando List&lt;TransCaixa&gt; criar uma tabela que associa a cada nº de caixa uma tabela contendo para cada mês as transacções dessa caixa. Desenvolva duas soluções, uma usando um Map&lt;&gt; como resultado e a outra usando um ConcurrentMap(). Em ambos os casos calcule depois o total facturado por caixa em Java 8 e em Java 9.</a:t>
            </a:r>
            <a:endParaRPr lang="pt-PT" sz="1600" smtClean="0"/>
          </a:p>
        </p:txBody>
      </p:sp>
      <p:cxnSp>
        <p:nvCxnSpPr>
          <p:cNvPr id="17" name="Conexão recta 16"/>
          <p:cNvCxnSpPr/>
          <p:nvPr/>
        </p:nvCxnSpPr>
        <p:spPr>
          <a:xfrm>
            <a:off x="323528" y="1988840"/>
            <a:ext cx="84249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1476</Words>
  <Application>Microsoft Office PowerPoint</Application>
  <PresentationFormat>Apresentação no Ecrã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369</cp:revision>
  <dcterms:created xsi:type="dcterms:W3CDTF">2017-10-03T21:54:53Z</dcterms:created>
  <dcterms:modified xsi:type="dcterms:W3CDTF">2018-12-11T23:28:13Z</dcterms:modified>
</cp:coreProperties>
</file>