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79" r:id="rId11"/>
    <p:sldId id="278" r:id="rId12"/>
    <p:sldId id="268" r:id="rId13"/>
    <p:sldId id="269" r:id="rId14"/>
    <p:sldId id="276" r:id="rId15"/>
    <p:sldId id="264" r:id="rId16"/>
    <p:sldId id="265" r:id="rId17"/>
    <p:sldId id="277" r:id="rId18"/>
    <p:sldId id="267" r:id="rId19"/>
    <p:sldId id="274" r:id="rId20"/>
    <p:sldId id="270" r:id="rId21"/>
    <p:sldId id="271" r:id="rId22"/>
    <p:sldId id="272" r:id="rId23"/>
    <p:sldId id="273" r:id="rId24"/>
    <p:sldId id="275" r:id="rId25"/>
  </p:sldIdLst>
  <p:sldSz cx="9144000" cy="6858000" type="screen4x3"/>
  <p:notesSz cx="9372600" cy="7086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007FA9"/>
    <a:srgbClr val="1B70A5"/>
    <a:srgbClr val="FFFFFF"/>
    <a:srgbClr val="96CDEE"/>
    <a:srgbClr val="0F3F5D"/>
    <a:srgbClr val="01773A"/>
    <a:srgbClr val="156B13"/>
    <a:srgbClr val="008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 autoAdjust="0"/>
    <p:restoredTop sz="95667" autoAdjust="0"/>
  </p:normalViewPr>
  <p:slideViewPr>
    <p:cSldViewPr>
      <p:cViewPr varScale="1">
        <p:scale>
          <a:sx n="143" d="100"/>
          <a:sy n="143" d="100"/>
        </p:scale>
        <p:origin x="200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6/6/20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6/6/20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82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demo this live in a command shell.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list positions become the x values by default.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Illustrated in </a:t>
            </a:r>
            <a:r>
              <a:rPr lang="en-US" dirty="0" err="1"/>
              <a:t>pythontutor.org</a:t>
            </a:r>
            <a:r>
              <a:rPr lang="en-US" dirty="0"/>
              <a:t> on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00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installing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9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leave off ‘i2’, you will get int64 = ‘i8’ by default for a. The </a:t>
            </a:r>
            <a:r>
              <a:rPr lang="en-US" dirty="0" err="1"/>
              <a:t>itemsize</a:t>
            </a:r>
            <a:r>
              <a:rPr lang="en-US" dirty="0"/>
              <a:t> would be 8 in that case.</a:t>
            </a:r>
          </a:p>
          <a:p>
            <a:r>
              <a:rPr lang="en-US" dirty="0"/>
              <a:t>Consider doing this in </a:t>
            </a:r>
            <a:r>
              <a:rPr lang="en-US" dirty="0" err="1"/>
              <a:t>pythontutor.com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2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0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numbers are simple values and have no deeper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51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analysis typically uses tables which are 2-d arrays.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7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97934" y="31590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8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97934" y="31590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81000" y="4724400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423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97934" y="2209801"/>
            <a:ext cx="8415338" cy="4572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81000" y="2819400"/>
            <a:ext cx="8415338" cy="4572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81000" y="3429000"/>
            <a:ext cx="8415338" cy="4572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381000" y="4038600"/>
            <a:ext cx="8415338" cy="4572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381000" y="4724400"/>
            <a:ext cx="8415338" cy="4572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0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7" r:id="rId4"/>
    <p:sldLayoutId id="2147483759" r:id="rId5"/>
    <p:sldLayoutId id="2147483758" r:id="rId6"/>
    <p:sldLayoutId id="2147483755" r:id="rId7"/>
    <p:sldLayoutId id="2147483756" r:id="rId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quidweb.com/kb/install-pip-window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658837"/>
            <a:ext cx="77470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8500" y="3352800"/>
            <a:ext cx="7747000" cy="321627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4581-0342-FD49-BA51-6F82052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AF7C24-FD88-C241-8779-63DC4DE415F9}"/>
              </a:ext>
            </a:extLst>
          </p:cNvPr>
          <p:cNvSpPr/>
          <p:nvPr/>
        </p:nvSpPr>
        <p:spPr>
          <a:xfrm>
            <a:off x="609600" y="1117967"/>
            <a:ext cx="7162800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408080"/>
                </a:solidFill>
                <a:latin typeface="Andale Mono" panose="020B0509000000000004" pitchFamily="49" charset="0"/>
              </a:rPr>
              <a:t># </a:t>
            </a:r>
            <a:r>
              <a:rPr lang="en-US" sz="1400" i="1" dirty="0" err="1">
                <a:solidFill>
                  <a:srgbClr val="408080"/>
                </a:solidFill>
                <a:latin typeface="Andale Mono" panose="020B0509000000000004" pitchFamily="49" charset="0"/>
              </a:rPr>
              <a:t>dot.py</a:t>
            </a:r>
            <a:r>
              <a:rPr lang="en-US" sz="1400" i="1" dirty="0">
                <a:solidFill>
                  <a:srgbClr val="408080"/>
                </a:solidFill>
                <a:latin typeface="Andale Mono" panose="020B0509000000000004" pitchFamily="49" charset="0"/>
              </a:rPr>
              <a:t>: Shows different ways to compute a dot product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import </a:t>
            </a:r>
            <a:r>
              <a:rPr lang="en-US" sz="1400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numpy</a:t>
            </a:r>
            <a:r>
              <a:rPr lang="en-US" sz="1400" b="1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as </a:t>
            </a:r>
            <a:r>
              <a:rPr lang="en-US" sz="1400" b="1" dirty="0">
                <a:solidFill>
                  <a:srgbClr val="0000FF"/>
                </a:solidFill>
                <a:latin typeface="Andale Mono" panose="020B0509000000000004" pitchFamily="49" charset="0"/>
              </a:rPr>
              <a:t>np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from </a:t>
            </a:r>
            <a:r>
              <a:rPr lang="en-US" sz="1400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functools</a:t>
            </a:r>
            <a:r>
              <a:rPr lang="en-US" sz="1400" b="1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import reduce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</a:t>
            </a:r>
            <a:r>
              <a:rPr lang="en-US" sz="1400" b="1" dirty="0">
                <a:solidFill>
                  <a:srgbClr val="666666"/>
                </a:solidFill>
                <a:latin typeface="Andale Mono" panose="020B0509000000000004" pitchFamily="49" charset="0"/>
              </a:rPr>
              <a:t>1*5 + 2*6 + 3*7 + 4*8)    </a:t>
            </a:r>
            <a:r>
              <a:rPr lang="en-US" sz="1400" b="1" i="1" dirty="0">
                <a:solidFill>
                  <a:srgbClr val="408080"/>
                </a:solidFill>
                <a:latin typeface="Andale Mono" panose="020B0509000000000004" pitchFamily="49" charset="0"/>
              </a:rPr>
              <a:t># The worst way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i="1" dirty="0">
                <a:solidFill>
                  <a:srgbClr val="408080"/>
                </a:solidFill>
                <a:latin typeface="Andale Mono" panose="020B0509000000000004" pitchFamily="49" charset="0"/>
              </a:rPr>
              <a:t># A better way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a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[1,2,3,4]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b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[5,6,7,8]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result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0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for </a:t>
            </a:r>
            <a:r>
              <a:rPr lang="en-US" sz="14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i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 </a:t>
            </a:r>
            <a:r>
              <a:rPr lang="en-US" sz="1400" b="1" dirty="0">
                <a:solidFill>
                  <a:srgbClr val="AA22FF"/>
                </a:solidFill>
                <a:latin typeface="Andale Mono" panose="020B0509000000000004" pitchFamily="49" charset="0"/>
              </a:rPr>
              <a:t>in 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range(</a:t>
            </a:r>
            <a:r>
              <a:rPr lang="en-US" sz="14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len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(a)):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result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+= a[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]*b[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]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print(result)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i="1" dirty="0">
                <a:solidFill>
                  <a:srgbClr val="408080"/>
                </a:solidFill>
                <a:latin typeface="Andale Mono" panose="020B0509000000000004" pitchFamily="49" charset="0"/>
              </a:rPr>
              <a:t># An okay way (if it makes sense to you)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print(reduce(lambda </a:t>
            </a:r>
            <a:r>
              <a:rPr lang="en-US" sz="14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sofar,p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: p[</a:t>
            </a:r>
            <a:r>
              <a:rPr lang="en-US" sz="1400" b="1" dirty="0">
                <a:solidFill>
                  <a:srgbClr val="666666"/>
                </a:solidFill>
                <a:latin typeface="Andale Mono" panose="020B0509000000000004" pitchFamily="49" charset="0"/>
              </a:rPr>
              <a:t>0]*p[1]+</a:t>
            </a:r>
            <a:r>
              <a:rPr lang="en-US" sz="14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sofar</a:t>
            </a:r>
            <a:r>
              <a:rPr lang="en-US" sz="1400" b="1" dirty="0">
                <a:solidFill>
                  <a:srgbClr val="666666"/>
                </a:solidFill>
                <a:latin typeface="Andale Mono" panose="020B0509000000000004" pitchFamily="49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zip(</a:t>
            </a:r>
            <a:r>
              <a:rPr lang="en-US" sz="14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a,b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), </a:t>
            </a:r>
            <a:r>
              <a:rPr lang="en-US" sz="1400" b="1" dirty="0">
                <a:solidFill>
                  <a:srgbClr val="666666"/>
                </a:solidFill>
                <a:latin typeface="Andale Mono" panose="020B0509000000000004" pitchFamily="49" charset="0"/>
              </a:rPr>
              <a:t>0))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a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np.array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([1,2,3,4])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b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np.array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([5,6,7,8])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i="1" dirty="0">
                <a:solidFill>
                  <a:srgbClr val="408080"/>
                </a:solidFill>
                <a:latin typeface="Andale Mono" panose="020B0509000000000004" pitchFamily="49" charset="0"/>
              </a:rPr>
              <a:t># The second-best way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print(sum(a</a:t>
            </a:r>
            <a:r>
              <a:rPr lang="en-US" sz="1400" b="1" dirty="0">
                <a:solidFill>
                  <a:srgbClr val="666666"/>
                </a:solidFill>
                <a:latin typeface="Andale Mono" panose="020B0509000000000004" pitchFamily="49" charset="0"/>
              </a:rPr>
              <a:t>*b))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i="1" dirty="0">
                <a:solidFill>
                  <a:srgbClr val="408080"/>
                </a:solidFill>
                <a:latin typeface="Andale Mono" panose="020B0509000000000004" pitchFamily="49" charset="0"/>
              </a:rPr>
              <a:t># The best way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</a:t>
            </a:r>
            <a:r>
              <a:rPr lang="en-US" sz="14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np</a:t>
            </a:r>
            <a:r>
              <a:rPr lang="en-US" sz="14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.dot</a:t>
            </a:r>
            <a:r>
              <a:rPr lang="en-US" sz="1400" b="1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4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a,b</a:t>
            </a:r>
            <a:r>
              <a:rPr lang="en-US" sz="1400" b="1" dirty="0">
                <a:solidFill>
                  <a:srgbClr val="666666"/>
                </a:solidFill>
                <a:latin typeface="Andale Mono" panose="020B0509000000000004" pitchFamily="49" charset="0"/>
              </a:rPr>
              <a:t>))</a:t>
            </a:r>
          </a:p>
          <a:p>
            <a:endParaRPr lang="en-US" sz="1600" b="1" i="1" dirty="0">
              <a:solidFill>
                <a:srgbClr val="408080"/>
              </a:solidFill>
              <a:latin typeface="Andale Mono" panose="020B05090000000000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9A1D4B-4693-5440-A7DD-897F8089B53F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6486751"/>
            <a:ext cx="228600" cy="14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B039-8324-1D42-8E15-809378C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 </a:t>
            </a:r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2727-2A03-344E-B376-125300C84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r>
              <a:rPr lang="en-US" dirty="0">
                <a:solidFill>
                  <a:srgbClr val="F20000"/>
                </a:solidFill>
              </a:rPr>
              <a:t>Warning</a:t>
            </a:r>
            <a:r>
              <a:rPr lang="en-US" dirty="0"/>
              <a:t>: Slices of </a:t>
            </a:r>
            <a:r>
              <a:rPr lang="en-US" b="1" dirty="0" err="1"/>
              <a:t>ndarray</a:t>
            </a:r>
            <a:r>
              <a:rPr lang="en-US" dirty="0" err="1"/>
              <a:t>s</a:t>
            </a:r>
            <a:r>
              <a:rPr lang="en-US" dirty="0"/>
              <a:t> don’t make copies!</a:t>
            </a:r>
          </a:p>
          <a:p>
            <a:r>
              <a:rPr lang="en-US" dirty="0"/>
              <a:t>Use </a:t>
            </a:r>
            <a:r>
              <a:rPr lang="en-US" b="1" dirty="0"/>
              <a:t>.copy( ) </a:t>
            </a:r>
            <a:r>
              <a:rPr lang="en-US" dirty="0"/>
              <a:t>to make a copy.</a:t>
            </a:r>
          </a:p>
        </p:txBody>
      </p:sp>
    </p:spTree>
    <p:extLst>
      <p:ext uri="{BB962C8B-B14F-4D97-AF65-F5344CB8AC3E}">
        <p14:creationId xmlns:p14="http://schemas.microsoft.com/office/powerpoint/2010/main" val="23271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42E4-9ACC-9F42-923A-945EB9C3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arange</a:t>
            </a:r>
            <a:r>
              <a:rPr lang="en-US" dirty="0"/>
              <a:t> </a:t>
            </a:r>
            <a:r>
              <a:rPr lang="en-US" b="0" dirty="0"/>
              <a:t>and</a:t>
            </a:r>
            <a:r>
              <a:rPr lang="en-US" dirty="0"/>
              <a:t> reshape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A59B-0758-554A-B467-8A7199BB3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371600"/>
            <a:ext cx="8415338" cy="1078757"/>
          </a:xfrm>
        </p:spPr>
        <p:txBody>
          <a:bodyPr/>
          <a:lstStyle/>
          <a:p>
            <a:r>
              <a:rPr lang="en-US" b="1" dirty="0" err="1"/>
              <a:t>arange</a:t>
            </a:r>
            <a:r>
              <a:rPr lang="en-US" dirty="0"/>
              <a:t>: a </a:t>
            </a:r>
            <a:r>
              <a:rPr lang="en-US" i="1" dirty="0"/>
              <a:t>range</a:t>
            </a:r>
            <a:r>
              <a:rPr lang="en-US" dirty="0"/>
              <a:t> function that returns a </a:t>
            </a:r>
            <a:r>
              <a:rPr lang="en-US" b="1" dirty="0" err="1"/>
              <a:t>ndarray</a:t>
            </a:r>
            <a:endParaRPr lang="en-US" b="1" dirty="0"/>
          </a:p>
          <a:p>
            <a:pPr lvl="1"/>
            <a:r>
              <a:rPr lang="en-US" dirty="0"/>
              <a:t>Useful for creating data for plotting</a:t>
            </a:r>
          </a:p>
          <a:p>
            <a:r>
              <a:rPr lang="en-US" b="1" dirty="0"/>
              <a:t>reshape</a:t>
            </a:r>
            <a:r>
              <a:rPr lang="en-US" dirty="0"/>
              <a:t>: can transform an </a:t>
            </a:r>
            <a:r>
              <a:rPr lang="en-US" b="1" dirty="0" err="1"/>
              <a:t>ndarray</a:t>
            </a:r>
            <a:r>
              <a:rPr lang="en-US" dirty="0"/>
              <a:t> into a </a:t>
            </a:r>
            <a:r>
              <a:rPr lang="en-US" i="1" dirty="0"/>
              <a:t>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105BB-4DEF-3E49-ABC2-4B924F92677D}"/>
              </a:ext>
            </a:extLst>
          </p:cNvPr>
          <p:cNvSpPr txBox="1"/>
          <p:nvPr/>
        </p:nvSpPr>
        <p:spPr>
          <a:xfrm>
            <a:off x="762000" y="2514600"/>
            <a:ext cx="6096000" cy="375487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&gt;&gt;&gt; </a:t>
            </a:r>
            <a:r>
              <a:rPr lang="en-US" sz="1400" b="1" dirty="0">
                <a:latin typeface="Andale Mono" panose="020B0509000000000004" pitchFamily="49" charset="0"/>
              </a:rPr>
              <a:t>x = </a:t>
            </a:r>
            <a:r>
              <a:rPr lang="en-US" sz="1400" b="1" dirty="0" err="1">
                <a:latin typeface="Andale Mono" panose="020B0509000000000004" pitchFamily="49" charset="0"/>
              </a:rPr>
              <a:t>np.arange</a:t>
            </a:r>
            <a:r>
              <a:rPr lang="en-US" sz="1400" b="1" dirty="0">
                <a:latin typeface="Andale Mono" panose="020B0509000000000004" pitchFamily="49" charset="0"/>
              </a:rPr>
              <a:t>(12)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&gt;&gt;&gt; </a:t>
            </a:r>
            <a:r>
              <a:rPr lang="en-US" sz="1400" b="1" dirty="0">
                <a:latin typeface="Andale Mono" panose="020B0509000000000004" pitchFamily="49" charset="0"/>
              </a:rPr>
              <a:t>x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array([ 0,  1,  2,  3,  4,  5,  6,  7,  8,  9, 10, 11])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&gt;&gt;&gt; </a:t>
            </a:r>
            <a:r>
              <a:rPr lang="en-US" sz="1400" b="1" dirty="0">
                <a:latin typeface="Andale Mono" panose="020B0509000000000004" pitchFamily="49" charset="0"/>
              </a:rPr>
              <a:t>y = </a:t>
            </a:r>
            <a:r>
              <a:rPr lang="en-US" sz="1400" b="1" dirty="0" err="1">
                <a:latin typeface="Andale Mono" panose="020B0509000000000004" pitchFamily="49" charset="0"/>
              </a:rPr>
              <a:t>x.reshape</a:t>
            </a:r>
            <a:r>
              <a:rPr lang="en-US" sz="1400" b="1" dirty="0">
                <a:latin typeface="Andale Mono" panose="020B0509000000000004" pitchFamily="49" charset="0"/>
              </a:rPr>
              <a:t>(2,6)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&gt;&gt;&gt; </a:t>
            </a:r>
            <a:r>
              <a:rPr lang="en-US" sz="1400" b="1" dirty="0">
                <a:latin typeface="Andale Mono" panose="020B0509000000000004" pitchFamily="49" charset="0"/>
              </a:rPr>
              <a:t>y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array([[ 0,  1,  2,  3,  4,  5],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       [ 6,  7,  8,  9, 10, 11]])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&gt;&gt;&gt; </a:t>
            </a:r>
            <a:r>
              <a:rPr lang="en-US" sz="1400" b="1" dirty="0" err="1">
                <a:latin typeface="Andale Mono" panose="020B0509000000000004" pitchFamily="49" charset="0"/>
              </a:rPr>
              <a:t>y.reshape</a:t>
            </a:r>
            <a:r>
              <a:rPr lang="en-US" sz="1400" b="1" dirty="0">
                <a:latin typeface="Andale Mono" panose="020B0509000000000004" pitchFamily="49" charset="0"/>
              </a:rPr>
              <a:t>(3,4)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array([[ 0,  1,  2,  3],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[ 4,  5,  6,  7],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[ 8,  9, 10, 11]])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&gt;&gt;&gt; </a:t>
            </a:r>
            <a:r>
              <a:rPr lang="en-US" sz="1400" dirty="0" err="1">
                <a:latin typeface="Andale Mono" panose="020B0509000000000004" pitchFamily="49" charset="0"/>
              </a:rPr>
              <a:t>y.</a:t>
            </a:r>
            <a:r>
              <a:rPr lang="en-US" sz="1400" b="1" dirty="0" err="1">
                <a:latin typeface="Andale Mono" panose="020B0509000000000004" pitchFamily="49" charset="0"/>
              </a:rPr>
              <a:t>reshape</a:t>
            </a:r>
            <a:r>
              <a:rPr lang="en-US" sz="1400" dirty="0">
                <a:latin typeface="Andale Mono" panose="020B0509000000000004" pitchFamily="49" charset="0"/>
              </a:rPr>
              <a:t>(2,2,3)	</a:t>
            </a:r>
            <a:r>
              <a:rPr lang="en-US" sz="1400" i="1" dirty="0">
                <a:latin typeface="Andale Mono" panose="020B0509000000000004" pitchFamily="49" charset="0"/>
              </a:rPr>
              <a:t># 3-dimensions!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array([[[ 0,  1,  2],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[ 3,  4,  5]],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   [[ 6,  7,  8],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[ 9, 10, 11]]])</a:t>
            </a:r>
          </a:p>
        </p:txBody>
      </p:sp>
    </p:spTree>
    <p:extLst>
      <p:ext uri="{BB962C8B-B14F-4D97-AF65-F5344CB8AC3E}">
        <p14:creationId xmlns:p14="http://schemas.microsoft.com/office/powerpoint/2010/main" val="225646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44D0-AFB1-0F47-A46D-031A4D67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4224-70BC-114F-9D29-96946F2C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36188"/>
          </a:xfrm>
        </p:spPr>
        <p:txBody>
          <a:bodyPr/>
          <a:lstStyle/>
          <a:p>
            <a:r>
              <a:rPr lang="en-US" dirty="0"/>
              <a:t>Useful for creating an </a:t>
            </a:r>
            <a:r>
              <a:rPr lang="en-US" b="1" dirty="0"/>
              <a:t>evenly spaced</a:t>
            </a:r>
            <a:r>
              <a:rPr lang="en-US" dirty="0"/>
              <a:t> range of numbers</a:t>
            </a:r>
          </a:p>
          <a:p>
            <a:pPr lvl="1"/>
            <a:r>
              <a:rPr lang="en-US" dirty="0"/>
              <a:t>Used for x-coordinates in plotting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above creates 25 equal-sized spaces (with 26 numbers altogether including both ends) between 0 and 100 </a:t>
            </a:r>
            <a:r>
              <a:rPr lang="en-US" i="1" dirty="0"/>
              <a:t>inclusive</a:t>
            </a:r>
          </a:p>
          <a:p>
            <a:pPr lvl="1"/>
            <a:r>
              <a:rPr lang="en-US" dirty="0"/>
              <a:t>So if you want </a:t>
            </a:r>
            <a:r>
              <a:rPr lang="en-US" i="1" dirty="0"/>
              <a:t>n</a:t>
            </a:r>
            <a:r>
              <a:rPr lang="en-US" dirty="0"/>
              <a:t> intervals, you need to specify </a:t>
            </a:r>
            <a:r>
              <a:rPr lang="en-US" i="1" dirty="0"/>
              <a:t>n</a:t>
            </a:r>
            <a:r>
              <a:rPr lang="en-US" dirty="0"/>
              <a:t>+</a:t>
            </a:r>
            <a:r>
              <a:rPr lang="en-US" i="1" dirty="0"/>
              <a:t>1</a:t>
            </a:r>
            <a:r>
              <a:rPr lang="en-US" dirty="0"/>
              <a:t>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92A260-2A06-A04A-A857-CD61623EF8E7}"/>
              </a:ext>
            </a:extLst>
          </p:cNvPr>
          <p:cNvSpPr/>
          <p:nvPr/>
        </p:nvSpPr>
        <p:spPr>
          <a:xfrm>
            <a:off x="762000" y="2402959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(0,100,26)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array([  0.,   4.,   8.,  12.,  16.,  20.,  24.,  28.,  32.,  36.,  40.,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        44.,  48.,  52.,  56.,  60.,  64.,  68.,  72.,  76.,  80.,  84.,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        88.,  92.,  96., 100.])</a:t>
            </a:r>
          </a:p>
        </p:txBody>
      </p:sp>
    </p:spTree>
    <p:extLst>
      <p:ext uri="{BB962C8B-B14F-4D97-AF65-F5344CB8AC3E}">
        <p14:creationId xmlns:p14="http://schemas.microsoft.com/office/powerpoint/2010/main" val="91542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E55-69E2-D941-8B97-1254E030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Numbers From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9141-A026-9A46-B1B2-CA523C42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255728"/>
          </a:xfrm>
        </p:spPr>
        <p:txBody>
          <a:bodyPr/>
          <a:lstStyle/>
          <a:p>
            <a:r>
              <a:rPr lang="en-US" dirty="0"/>
              <a:t>Fast and easy with </a:t>
            </a:r>
            <a:r>
              <a:rPr lang="en-US" b="1" dirty="0" err="1"/>
              <a:t>numpy.loadtxt</a:t>
            </a:r>
            <a:endParaRPr lang="en-US" b="1" dirty="0"/>
          </a:p>
          <a:p>
            <a:pPr lvl="1"/>
            <a:r>
              <a:rPr lang="en-US" dirty="0"/>
              <a:t>Each row in the file must have the same number of values</a:t>
            </a:r>
          </a:p>
          <a:p>
            <a:pPr lvl="1"/>
            <a:r>
              <a:rPr lang="en-US" dirty="0"/>
              <a:t>The code below reads one of the files from Project 6</a:t>
            </a:r>
          </a:p>
          <a:p>
            <a:pPr lvl="2"/>
            <a:r>
              <a:rPr lang="en-US" dirty="0"/>
              <a:t>Note that it assumes </a:t>
            </a:r>
            <a:r>
              <a:rPr lang="en-US" b="1" dirty="0"/>
              <a:t>float</a:t>
            </a:r>
            <a:r>
              <a:rPr lang="en-US" dirty="0"/>
              <a:t> by default, but we want </a:t>
            </a:r>
            <a:r>
              <a:rPr lang="en-US" b="1" dirty="0"/>
              <a:t>int</a:t>
            </a:r>
            <a:r>
              <a:rPr lang="en-US" dirty="0"/>
              <a:t> in Project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0E1C-30A2-704B-90E9-5C561873A00C}"/>
              </a:ext>
            </a:extLst>
          </p:cNvPr>
          <p:cNvSpPr/>
          <p:nvPr/>
        </p:nvSpPr>
        <p:spPr>
          <a:xfrm>
            <a:off x="762000" y="3124200"/>
            <a:ext cx="6477000" cy="1354217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a =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np.</a:t>
            </a:r>
            <a:r>
              <a:rPr lang="en-US" sz="16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loadtxt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('as_ch01-0537xx_Record1042.dat')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(a)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3072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a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array([  0., -36., -36., ..., -52.,  -8., -24.])</a:t>
            </a:r>
          </a:p>
        </p:txBody>
      </p:sp>
    </p:spTree>
    <p:extLst>
      <p:ext uri="{BB962C8B-B14F-4D97-AF65-F5344CB8AC3E}">
        <p14:creationId xmlns:p14="http://schemas.microsoft.com/office/powerpoint/2010/main" val="338871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0B53F5-B940-D74F-9242-8C706D7B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matplotlib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78955-0535-264A-A7BF-7BE17238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905685"/>
          </a:xfrm>
        </p:spPr>
        <p:txBody>
          <a:bodyPr/>
          <a:lstStyle/>
          <a:p>
            <a:r>
              <a:rPr lang="en-US" dirty="0"/>
              <a:t>You will also need to install this</a:t>
            </a:r>
          </a:p>
          <a:p>
            <a:pPr lvl="1"/>
            <a:r>
              <a:rPr lang="en-US" dirty="0"/>
              <a:t>&gt; </a:t>
            </a:r>
            <a:r>
              <a:rPr lang="en-US" b="1" dirty="0"/>
              <a:t>pip install matplotlib</a:t>
            </a:r>
            <a:r>
              <a:rPr lang="en-US" dirty="0"/>
              <a:t>  or  $ </a:t>
            </a:r>
            <a:r>
              <a:rPr lang="en-US" b="1" dirty="0"/>
              <a:t>python3 –m pip install matplotlib</a:t>
            </a:r>
          </a:p>
          <a:p>
            <a:r>
              <a:rPr lang="en-US" dirty="0"/>
              <a:t>Supports 2-dimensional plots of data values and equations</a:t>
            </a:r>
          </a:p>
          <a:p>
            <a:r>
              <a:rPr lang="en-US" dirty="0"/>
              <a:t>Also supports:</a:t>
            </a:r>
          </a:p>
          <a:p>
            <a:pPr lvl="1"/>
            <a:r>
              <a:rPr lang="en-US" dirty="0"/>
              <a:t>Multiple colors</a:t>
            </a:r>
          </a:p>
          <a:p>
            <a:pPr lvl="1"/>
            <a:r>
              <a:rPr lang="en-US" dirty="0"/>
              <a:t>Labels and titles</a:t>
            </a:r>
          </a:p>
          <a:p>
            <a:pPr lvl="1"/>
            <a:r>
              <a:rPr lang="en-US" dirty="0"/>
              <a:t>Axis tick marks</a:t>
            </a:r>
          </a:p>
          <a:p>
            <a:pPr lvl="1"/>
            <a:r>
              <a:rPr lang="en-US" dirty="0"/>
              <a:t>Multiple subplots in the same plot</a:t>
            </a:r>
          </a:p>
          <a:p>
            <a:pPr lvl="1"/>
            <a:r>
              <a:rPr lang="en-US" dirty="0"/>
              <a:t>Legends</a:t>
            </a:r>
          </a:p>
          <a:p>
            <a:pPr lvl="1"/>
            <a:r>
              <a:rPr lang="en-US" dirty="0"/>
              <a:t>Multiple line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3C58-506B-2844-886A-6574D8CDD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500" y="2614658"/>
            <a:ext cx="7747000" cy="475066"/>
          </a:xfrm>
        </p:spPr>
        <p:txBody>
          <a:bodyPr/>
          <a:lstStyle/>
          <a:p>
            <a:r>
              <a:rPr lang="en-US" sz="3600" b="1" dirty="0"/>
              <a:t>Review Project 6 Spec Now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0F189DC-20FA-334B-B53B-031DD2027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Observe the plots</a:t>
            </a:r>
          </a:p>
        </p:txBody>
      </p:sp>
    </p:spTree>
    <p:extLst>
      <p:ext uri="{BB962C8B-B14F-4D97-AF65-F5344CB8AC3E}">
        <p14:creationId xmlns:p14="http://schemas.microsoft.com/office/powerpoint/2010/main" val="111262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523398-49BE-7D4B-89F1-6AA7DF31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Usng</a:t>
            </a:r>
            <a:r>
              <a:rPr lang="en-US" dirty="0"/>
              <a:t> </a:t>
            </a:r>
            <a:r>
              <a:rPr lang="en-US" b="0" dirty="0" err="1"/>
              <a:t>glob.glob</a:t>
            </a:r>
            <a:r>
              <a:rPr lang="en-US" b="0" dirty="0"/>
              <a:t> </a:t>
            </a:r>
            <a:r>
              <a:rPr lang="en-US" dirty="0"/>
              <a:t>to Discover Files in a Folder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C93A3-34B5-5E4B-B37E-00250F195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54531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glob</a:t>
            </a:r>
            <a:r>
              <a:rPr lang="en-US" dirty="0"/>
              <a:t> module has a </a:t>
            </a:r>
            <a:r>
              <a:rPr lang="en-US" b="1" dirty="0"/>
              <a:t>glob</a:t>
            </a:r>
            <a:r>
              <a:rPr lang="en-US" dirty="0"/>
              <a:t> method </a:t>
            </a:r>
          </a:p>
          <a:p>
            <a:r>
              <a:rPr lang="en-US" dirty="0"/>
              <a:t>You give it a file path </a:t>
            </a:r>
            <a:r>
              <a:rPr lang="en-US" i="1" dirty="0"/>
              <a:t>wildcard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It responds with the names of the matching files</a:t>
            </a:r>
          </a:p>
          <a:p>
            <a:r>
              <a:rPr lang="en-US" b="1" dirty="0"/>
              <a:t>Wildcards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*</a:t>
            </a:r>
            <a:r>
              <a:rPr lang="en-US" dirty="0"/>
              <a:t> matches </a:t>
            </a:r>
            <a:r>
              <a:rPr lang="en-US" i="1" dirty="0"/>
              <a:t>0 or more </a:t>
            </a:r>
            <a:r>
              <a:rPr lang="en-US" dirty="0"/>
              <a:t>occurrences of any character</a:t>
            </a:r>
          </a:p>
          <a:p>
            <a:pPr lvl="1"/>
            <a:r>
              <a:rPr lang="en-US" b="1" dirty="0"/>
              <a:t>?</a:t>
            </a:r>
            <a:r>
              <a:rPr lang="en-US" dirty="0"/>
              <a:t> matches </a:t>
            </a:r>
            <a:r>
              <a:rPr lang="en-US" i="1" dirty="0"/>
              <a:t>exactly one </a:t>
            </a:r>
            <a:r>
              <a:rPr lang="en-US" dirty="0"/>
              <a:t>character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C1FEF5-C3A8-0E40-8F25-43A4B87F059E}"/>
              </a:ext>
            </a:extLst>
          </p:cNvPr>
          <p:cNvSpPr/>
          <p:nvPr/>
        </p:nvSpPr>
        <p:spPr>
          <a:xfrm>
            <a:off x="914400" y="4038600"/>
            <a:ext cx="5105400" cy="738664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$ ls *.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dat</a:t>
            </a:r>
            <a:endParaRPr lang="en-US" sz="14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2_Record2308.dat as_ch01-0537xx_Record1042.dat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2_Record3388.dat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3462A-4CBB-D64C-ABFA-5FB1CB45044E}"/>
              </a:ext>
            </a:extLst>
          </p:cNvPr>
          <p:cNvSpPr/>
          <p:nvPr/>
        </p:nvSpPr>
        <p:spPr>
          <a:xfrm>
            <a:off x="914400" y="4955533"/>
            <a:ext cx="8026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import glob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glob.glob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("*.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dat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")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['as_ch01-0537xx_Record1042.dat', '2_Record2308.dat', '2_Record3388.dat']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C8600AD1-ED5C-F843-8A53-8A7D1FF79861}"/>
              </a:ext>
            </a:extLst>
          </p:cNvPr>
          <p:cNvSpPr/>
          <p:nvPr/>
        </p:nvSpPr>
        <p:spPr>
          <a:xfrm>
            <a:off x="5638800" y="3505200"/>
            <a:ext cx="2438400" cy="381000"/>
          </a:xfrm>
          <a:prstGeom prst="borderCallout1">
            <a:avLst>
              <a:gd name="adj1" fmla="val 56645"/>
              <a:gd name="adj2" fmla="val -3596"/>
              <a:gd name="adj3" fmla="val 127658"/>
              <a:gd name="adj4" fmla="val -162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 </a:t>
            </a:r>
            <a:r>
              <a:rPr lang="en-US" b="1" dirty="0" err="1"/>
              <a:t>dir</a:t>
            </a:r>
            <a:r>
              <a:rPr lang="en-US" b="1" dirty="0"/>
              <a:t> *.</a:t>
            </a:r>
            <a:r>
              <a:rPr lang="en-US" b="1" dirty="0" err="1"/>
              <a:t>dat</a:t>
            </a:r>
            <a:r>
              <a:rPr lang="en-US" dirty="0"/>
              <a:t> on Windows</a:t>
            </a:r>
          </a:p>
        </p:txBody>
      </p:sp>
    </p:spTree>
    <p:extLst>
      <p:ext uri="{BB962C8B-B14F-4D97-AF65-F5344CB8AC3E}">
        <p14:creationId xmlns:p14="http://schemas.microsoft.com/office/powerpoint/2010/main" val="64566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2539D-2B59-644A-BE4C-07103B1A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pyplot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1D1873-071A-FB4A-8529-9D4F2F7A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632481"/>
          </a:xfrm>
        </p:spPr>
        <p:txBody>
          <a:bodyPr/>
          <a:lstStyle/>
          <a:p>
            <a:r>
              <a:rPr lang="en-US" dirty="0"/>
              <a:t>A class in matplotlib</a:t>
            </a:r>
          </a:p>
          <a:p>
            <a:pPr lvl="1"/>
            <a:r>
              <a:rPr lang="en-US" dirty="0"/>
              <a:t>This is the main class we use to plot data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2DACAD-E28D-CA45-8940-7A17F2787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71299"/>
            <a:ext cx="5165271" cy="4077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72DAEE-9E34-DC4E-A2F4-CB3D84841A8B}"/>
              </a:ext>
            </a:extLst>
          </p:cNvPr>
          <p:cNvSpPr txBox="1"/>
          <p:nvPr/>
        </p:nvSpPr>
        <p:spPr>
          <a:xfrm>
            <a:off x="6324600" y="3739690"/>
            <a:ext cx="167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Plots through the points:</a:t>
            </a:r>
          </a:p>
          <a:p>
            <a:endParaRPr lang="en-US" sz="1600" dirty="0"/>
          </a:p>
          <a:p>
            <a:r>
              <a:rPr lang="en-US" sz="1600" dirty="0"/>
              <a:t>(0,1)</a:t>
            </a:r>
          </a:p>
          <a:p>
            <a:r>
              <a:rPr lang="en-US" sz="1600" dirty="0"/>
              <a:t>(1,2)</a:t>
            </a:r>
          </a:p>
          <a:p>
            <a:r>
              <a:rPr lang="en-US" sz="1600" dirty="0"/>
              <a:t>(2,3)</a:t>
            </a:r>
          </a:p>
          <a:p>
            <a:r>
              <a:rPr lang="en-US" sz="1600" dirty="0"/>
              <a:t>(3,4)</a:t>
            </a:r>
          </a:p>
        </p:txBody>
      </p:sp>
    </p:spTree>
    <p:extLst>
      <p:ext uri="{BB962C8B-B14F-4D97-AF65-F5344CB8AC3E}">
        <p14:creationId xmlns:p14="http://schemas.microsoft.com/office/powerpoint/2010/main" val="394841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2F72-B50A-A54B-9A1D-79F5B3B6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Plot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26C4F-72AF-3543-8B34-73DCD1587D7B}"/>
              </a:ext>
            </a:extLst>
          </p:cNvPr>
          <p:cNvSpPr/>
          <p:nvPr/>
        </p:nvSpPr>
        <p:spPr>
          <a:xfrm>
            <a:off x="990600" y="1295400"/>
            <a:ext cx="6934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 panose="020B0509000000000004" pitchFamily="49" charset="0"/>
              </a:rPr>
              <a:t>_,axis 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plt.subplots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()	</a:t>
            </a:r>
            <a:r>
              <a:rPr lang="en-US" sz="1600" i="1" dirty="0">
                <a:solidFill>
                  <a:srgbClr val="666666"/>
                </a:solidFill>
                <a:latin typeface="Andale Mono" panose="020B0509000000000004" pitchFamily="49" charset="0"/>
              </a:rPr>
              <a:t># Defaults to </a:t>
            </a:r>
            <a:r>
              <a:rPr lang="en-US" sz="1600" b="1" i="1" dirty="0">
                <a:solidFill>
                  <a:srgbClr val="666666"/>
                </a:solidFill>
                <a:latin typeface="Andale Mono" panose="020B0509000000000004" pitchFamily="49" charset="0"/>
              </a:rPr>
              <a:t>one</a:t>
            </a:r>
            <a:r>
              <a:rPr lang="en-US" sz="1600" i="1" dirty="0">
                <a:solidFill>
                  <a:srgbClr val="666666"/>
                </a:solidFill>
                <a:latin typeface="Andale Mono" panose="020B0509000000000004" pitchFamily="49" charset="0"/>
              </a:rPr>
              <a:t> axis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 </a:t>
            </a:r>
          </a:p>
          <a:p>
            <a:r>
              <a:rPr lang="en-US" sz="1600" dirty="0" err="1">
                <a:latin typeface="Andale Mono" panose="020B0509000000000004" pitchFamily="49" charset="0"/>
              </a:rPr>
              <a:t>axis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.plot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([10,15,5,7,0,40])</a:t>
            </a:r>
            <a:endParaRPr lang="en-US" sz="1600" i="1" dirty="0">
              <a:solidFill>
                <a:srgbClr val="408080"/>
              </a:solidFill>
              <a:latin typeface="Andale Mono" panose="020B0509000000000004" pitchFamily="49" charset="0"/>
            </a:endParaRPr>
          </a:p>
          <a:p>
            <a:r>
              <a:rPr lang="en-US" sz="1600" dirty="0" err="1">
                <a:latin typeface="Andale Mono" panose="020B0509000000000004" pitchFamily="49" charset="0"/>
              </a:rPr>
              <a:t>axis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.set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(title=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</a:rPr>
              <a:t>"A simple line plot of y values")</a:t>
            </a:r>
          </a:p>
          <a:p>
            <a:r>
              <a:rPr lang="en-US" sz="1600" dirty="0" err="1">
                <a:latin typeface="Andale Mono" panose="020B0509000000000004" pitchFamily="49" charset="0"/>
              </a:rPr>
              <a:t>plt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.show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1ECB1-4EDB-0F40-BDDD-B72CE38F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25" y="2372618"/>
            <a:ext cx="4984750" cy="37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/>
          <a:lstStyle/>
          <a:p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1184940"/>
          </a:xfrm>
        </p:spPr>
        <p:txBody>
          <a:bodyPr/>
          <a:lstStyle/>
          <a:p>
            <a:r>
              <a:rPr lang="en-US" b="1" dirty="0">
                <a:solidFill>
                  <a:srgbClr val="007FA9"/>
                </a:solidFill>
              </a:rPr>
              <a:t>Uses for </a:t>
            </a:r>
            <a:r>
              <a:rPr lang="en-US" dirty="0" err="1">
                <a:solidFill>
                  <a:srgbClr val="007FA9"/>
                </a:solidFill>
              </a:rPr>
              <a:t>array.array</a:t>
            </a:r>
            <a:r>
              <a:rPr lang="en-US" dirty="0">
                <a:solidFill>
                  <a:srgbClr val="007FA9"/>
                </a:solidFill>
              </a:rPr>
              <a:t> </a:t>
            </a:r>
            <a:r>
              <a:rPr lang="en-US" b="1" dirty="0">
                <a:solidFill>
                  <a:srgbClr val="007FA9"/>
                </a:solidFill>
              </a:rPr>
              <a:t>instead of </a:t>
            </a:r>
            <a:r>
              <a:rPr lang="en-US" dirty="0">
                <a:solidFill>
                  <a:srgbClr val="007FA9"/>
                </a:solidFill>
              </a:rPr>
              <a:t>list</a:t>
            </a:r>
          </a:p>
          <a:p>
            <a:r>
              <a:rPr lang="en-US" dirty="0" err="1">
                <a:solidFill>
                  <a:srgbClr val="007FA9"/>
                </a:solidFill>
              </a:rPr>
              <a:t>numpy.ndarray</a:t>
            </a:r>
            <a:r>
              <a:rPr lang="en-US" dirty="0">
                <a:solidFill>
                  <a:srgbClr val="007FA9"/>
                </a:solidFill>
              </a:rPr>
              <a:t> </a:t>
            </a:r>
            <a:r>
              <a:rPr lang="en-US" b="1" dirty="0">
                <a:solidFill>
                  <a:srgbClr val="007FA9"/>
                </a:solidFill>
              </a:rPr>
              <a:t>is </a:t>
            </a:r>
            <a:r>
              <a:rPr lang="en-US" b="1" i="1" dirty="0">
                <a:solidFill>
                  <a:srgbClr val="007FA9"/>
                </a:solidFill>
              </a:rPr>
              <a:t>even better </a:t>
            </a:r>
            <a:r>
              <a:rPr lang="en-US" b="1" dirty="0">
                <a:solidFill>
                  <a:srgbClr val="007FA9"/>
                </a:solidFill>
              </a:rPr>
              <a:t>than </a:t>
            </a:r>
            <a:r>
              <a:rPr lang="en-US" dirty="0" err="1">
                <a:solidFill>
                  <a:srgbClr val="007FA9"/>
                </a:solidFill>
              </a:rPr>
              <a:t>array.array</a:t>
            </a:r>
            <a:endParaRPr lang="en-US" dirty="0">
              <a:solidFill>
                <a:srgbClr val="007FA9"/>
              </a:solidFill>
            </a:endParaRPr>
          </a:p>
          <a:p>
            <a:r>
              <a:rPr lang="en-US" b="1" dirty="0">
                <a:solidFill>
                  <a:srgbClr val="007FA9"/>
                </a:solidFill>
              </a:rPr>
              <a:t>Learn basic plotting with </a:t>
            </a:r>
            <a:r>
              <a:rPr lang="en-US" i="1" dirty="0">
                <a:solidFill>
                  <a:srgbClr val="007FA9"/>
                </a:solidFill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C476-0810-D74F-B78C-395C7C5E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604"/>
            <a:ext cx="8026400" cy="575542"/>
          </a:xfrm>
        </p:spPr>
        <p:txBody>
          <a:bodyPr/>
          <a:lstStyle/>
          <a:p>
            <a:r>
              <a:rPr lang="en-US" dirty="0"/>
              <a:t>The Nature of Floating-point Numbers</a:t>
            </a:r>
            <a:br>
              <a:rPr lang="en-US" dirty="0"/>
            </a:br>
            <a:r>
              <a:rPr lang="en-US" sz="1600" i="1" dirty="0"/>
              <a:t>Remember This?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002C-271B-9F4B-B34F-B8503134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r>
              <a:rPr lang="en-US" dirty="0"/>
              <a:t>They only </a:t>
            </a:r>
            <a:r>
              <a:rPr lang="en-US" i="1" dirty="0"/>
              <a:t>approximate</a:t>
            </a:r>
            <a:r>
              <a:rPr lang="en-US" dirty="0"/>
              <a:t> real numbers</a:t>
            </a:r>
          </a:p>
          <a:p>
            <a:r>
              <a:rPr lang="en-US" dirty="0"/>
              <a:t>They are </a:t>
            </a:r>
            <a:r>
              <a:rPr lang="en-US" i="1" dirty="0"/>
              <a:t>spread further apart </a:t>
            </a:r>
            <a:r>
              <a:rPr lang="en-US" dirty="0"/>
              <a:t>as the numbers get larger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7C978C-7695-C947-AE37-82155F67DB91}"/>
              </a:ext>
            </a:extLst>
          </p:cNvPr>
          <p:cNvSpPr/>
          <p:nvPr/>
        </p:nvSpPr>
        <p:spPr>
          <a:xfrm>
            <a:off x="685800" y="2667000"/>
            <a:ext cx="6934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x = 9223372036854775808.0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print(f"{(x - 512):f}")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9223372036854775808.000000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print(f"{(x - 513):f}")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9223372036854774784.000000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print(f"{((x-512) - (x-513)):f}")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1024.000000</a:t>
            </a:r>
          </a:p>
        </p:txBody>
      </p:sp>
    </p:spTree>
    <p:extLst>
      <p:ext uri="{BB962C8B-B14F-4D97-AF65-F5344CB8AC3E}">
        <p14:creationId xmlns:p14="http://schemas.microsoft.com/office/powerpoint/2010/main" val="184737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297-E3A6-1E46-AD0A-F3A7DFDE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Illustrating FP Number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6BCF-0460-EF48-8B11-4C175EEE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632481"/>
          </a:xfrm>
        </p:spPr>
        <p:txBody>
          <a:bodyPr/>
          <a:lstStyle/>
          <a:p>
            <a:r>
              <a:rPr lang="en-US" dirty="0"/>
              <a:t>How would we plot the graph below?</a:t>
            </a:r>
          </a:p>
          <a:p>
            <a:pPr lvl="1"/>
            <a:r>
              <a:rPr lang="en-US" dirty="0"/>
              <a:t>There are 8 evenly spaced numbers (7 spaces) between successive powers of 2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677E2F-D02E-3245-B90C-5B08A115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286000"/>
            <a:ext cx="607978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9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CE63-1D21-0042-AC59-80CA8C61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matplotlib code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99D9C5-3CC5-7C4D-9E24-90B2E74B0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594445"/>
            <a:ext cx="3733800" cy="23398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8B06F0-CF4B-0E41-9E10-39327B055DA1}"/>
              </a:ext>
            </a:extLst>
          </p:cNvPr>
          <p:cNvSpPr/>
          <p:nvPr/>
        </p:nvSpPr>
        <p:spPr>
          <a:xfrm>
            <a:off x="760430" y="1219200"/>
            <a:ext cx="556417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x0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(.25,.5,8)[:-1]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x1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(.5,1.0,8)[:-1]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x2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(1.0,2.0,8)[:-1]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x3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(2.0,4.0,8)[:-1]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x4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(4.0,8.0,8)[:-1]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x5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(8.0,16.0,8)[:-1]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x6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(16.0,32.0,8)[:-1]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x7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(32.0,64.0,8)[:-1]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np.concatenate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((x0,x1,x2,x3,x4,x5,x6,x7))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y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np.zeros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Andale Mono" panose="020B0509000000000004" pitchFamily="49" charset="0"/>
              </a:rPr>
              <a:t>len</a:t>
            </a:r>
            <a:r>
              <a:rPr lang="en-US" sz="1400" dirty="0">
                <a:solidFill>
                  <a:srgbClr val="008000"/>
                </a:solidFill>
                <a:latin typeface="Andale Mono" panose="020B0509000000000004" pitchFamily="49" charset="0"/>
              </a:rPr>
              <a:t>(x)) </a:t>
            </a:r>
            <a:r>
              <a:rPr lang="en-US" sz="1400" i="1" dirty="0">
                <a:solidFill>
                  <a:srgbClr val="008000"/>
                </a:solidFill>
                <a:latin typeface="Andale Mono" panose="020B0509000000000004" pitchFamily="49" charset="0"/>
              </a:rPr>
              <a:t># Set y’s to 0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_, ax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plt.subplots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()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ax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.plot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x,y,marker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'|')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plt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.show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32268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15CD-99E8-114A-A66A-C4C6320E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Legends and Line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19777-EDE4-2B49-BB20-4C46EF964BFA}"/>
              </a:ext>
            </a:extLst>
          </p:cNvPr>
          <p:cNvSpPr/>
          <p:nvPr/>
        </p:nvSpPr>
        <p:spPr>
          <a:xfrm>
            <a:off x="355600" y="1633478"/>
            <a:ext cx="353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</a:rPr>
              <a:t>_,axis </a:t>
            </a:r>
            <a:r>
              <a:rPr lang="en-US" sz="12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200" dirty="0" err="1">
                <a:solidFill>
                  <a:srgbClr val="666666"/>
                </a:solidFill>
                <a:latin typeface="Andale Mono" panose="020B0509000000000004" pitchFamily="49" charset="0"/>
              </a:rPr>
              <a:t>plt.subplots</a:t>
            </a:r>
            <a:r>
              <a:rPr lang="en-US" sz="1200" dirty="0">
                <a:solidFill>
                  <a:srgbClr val="666666"/>
                </a:solidFill>
                <a:latin typeface="Andale Mono" panose="020B0509000000000004" pitchFamily="49" charset="0"/>
              </a:rPr>
              <a:t>()</a:t>
            </a:r>
          </a:p>
          <a:p>
            <a:r>
              <a:rPr lang="en-US" sz="1200" dirty="0" err="1">
                <a:latin typeface="Andale Mono" panose="020B0509000000000004" pitchFamily="49" charset="0"/>
              </a:rPr>
              <a:t>xs</a:t>
            </a:r>
            <a:r>
              <a:rPr lang="en-US" sz="1200" dirty="0"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200" dirty="0">
                <a:solidFill>
                  <a:srgbClr val="008000"/>
                </a:solidFill>
                <a:latin typeface="Andale Mono" panose="020B0509000000000004" pitchFamily="49" charset="0"/>
              </a:rPr>
              <a:t>range(</a:t>
            </a:r>
            <a:r>
              <a:rPr lang="en-US" sz="1200" dirty="0">
                <a:solidFill>
                  <a:srgbClr val="666666"/>
                </a:solidFill>
                <a:latin typeface="Andale Mono" panose="020B0509000000000004" pitchFamily="49" charset="0"/>
              </a:rPr>
              <a:t>1,20)</a:t>
            </a:r>
          </a:p>
          <a:p>
            <a:r>
              <a:rPr lang="en-US" sz="1200" dirty="0" err="1">
                <a:latin typeface="Andale Mono" panose="020B0509000000000004" pitchFamily="49" charset="0"/>
              </a:rPr>
              <a:t>ys</a:t>
            </a:r>
            <a:r>
              <a:rPr lang="en-US" sz="1200" dirty="0"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Andale Mono" panose="020B0509000000000004" pitchFamily="49" charset="0"/>
              </a:rPr>
              <a:t>= [x**2 </a:t>
            </a:r>
            <a:r>
              <a:rPr lang="en-US" sz="1200" b="1" dirty="0">
                <a:solidFill>
                  <a:srgbClr val="008000"/>
                </a:solidFill>
                <a:latin typeface="Andale Mono" panose="020B0509000000000004" pitchFamily="49" charset="0"/>
              </a:rPr>
              <a:t>for x </a:t>
            </a:r>
            <a:r>
              <a:rPr lang="en-US" sz="1200" b="1" dirty="0">
                <a:solidFill>
                  <a:srgbClr val="AA22FF"/>
                </a:solidFill>
                <a:latin typeface="Andale Mono" panose="020B0509000000000004" pitchFamily="49" charset="0"/>
              </a:rPr>
              <a:t>in </a:t>
            </a:r>
            <a:r>
              <a:rPr lang="en-US" sz="1200" b="1" dirty="0" err="1">
                <a:solidFill>
                  <a:srgbClr val="AA22FF"/>
                </a:solidFill>
                <a:latin typeface="Andale Mono" panose="020B0509000000000004" pitchFamily="49" charset="0"/>
              </a:rPr>
              <a:t>xs</a:t>
            </a:r>
            <a:r>
              <a:rPr lang="en-US" sz="1200" b="1" dirty="0">
                <a:solidFill>
                  <a:srgbClr val="AA22FF"/>
                </a:solidFill>
                <a:latin typeface="Andale Mono" panose="020B0509000000000004" pitchFamily="49" charset="0"/>
              </a:rPr>
              <a:t>]</a:t>
            </a:r>
          </a:p>
          <a:p>
            <a:endParaRPr lang="en-US" sz="1200" i="1" dirty="0">
              <a:solidFill>
                <a:srgbClr val="408080"/>
              </a:solidFill>
              <a:latin typeface="Andale Mono" panose="020B0509000000000004" pitchFamily="49" charset="0"/>
            </a:endParaRPr>
          </a:p>
          <a:p>
            <a:r>
              <a:rPr lang="en-US" sz="1200" i="1" dirty="0">
                <a:solidFill>
                  <a:srgbClr val="408080"/>
                </a:solidFill>
                <a:latin typeface="Andale Mono" panose="020B0509000000000004" pitchFamily="49" charset="0"/>
              </a:rPr>
              <a:t># Labels go in the legend</a:t>
            </a:r>
          </a:p>
          <a:p>
            <a:r>
              <a:rPr lang="en-US" sz="1200" dirty="0" err="1">
                <a:latin typeface="Andale Mono" panose="020B0509000000000004" pitchFamily="49" charset="0"/>
              </a:rPr>
              <a:t>axis</a:t>
            </a:r>
            <a:r>
              <a:rPr lang="en-US" sz="12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.plot</a:t>
            </a:r>
            <a:r>
              <a:rPr lang="en-US" sz="12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666666"/>
                </a:solidFill>
                <a:latin typeface="Andale Mono" panose="020B0509000000000004" pitchFamily="49" charset="0"/>
              </a:rPr>
              <a:t>xs,ys,label</a:t>
            </a:r>
            <a:r>
              <a:rPr lang="en-US" sz="1200" dirty="0">
                <a:solidFill>
                  <a:srgbClr val="666666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rgbClr val="BA2121"/>
                </a:solidFill>
                <a:latin typeface="Andale Mono" panose="020B0509000000000004" pitchFamily="49" charset="0"/>
              </a:rPr>
              <a:t>"x**2")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ys3 </a:t>
            </a:r>
            <a:r>
              <a:rPr lang="en-US" sz="1200" dirty="0">
                <a:solidFill>
                  <a:srgbClr val="666666"/>
                </a:solidFill>
                <a:latin typeface="Andale Mono" panose="020B0509000000000004" pitchFamily="49" charset="0"/>
              </a:rPr>
              <a:t>= [x**3 </a:t>
            </a:r>
            <a:r>
              <a:rPr lang="en-US" sz="1200" b="1" dirty="0">
                <a:solidFill>
                  <a:srgbClr val="008000"/>
                </a:solidFill>
                <a:latin typeface="Andale Mono" panose="020B0509000000000004" pitchFamily="49" charset="0"/>
              </a:rPr>
              <a:t>for x </a:t>
            </a:r>
            <a:r>
              <a:rPr lang="en-US" sz="1200" b="1" dirty="0">
                <a:solidFill>
                  <a:srgbClr val="AA22FF"/>
                </a:solidFill>
                <a:latin typeface="Andale Mono" panose="020B0509000000000004" pitchFamily="49" charset="0"/>
              </a:rPr>
              <a:t>in </a:t>
            </a:r>
            <a:r>
              <a:rPr lang="en-US" sz="1200" b="1" dirty="0" err="1">
                <a:solidFill>
                  <a:srgbClr val="AA22FF"/>
                </a:solidFill>
                <a:latin typeface="Andale Mono" panose="020B0509000000000004" pitchFamily="49" charset="0"/>
              </a:rPr>
              <a:t>xs</a:t>
            </a:r>
            <a:r>
              <a:rPr lang="en-US" sz="1200" b="1" dirty="0">
                <a:solidFill>
                  <a:srgbClr val="AA22FF"/>
                </a:solidFill>
                <a:latin typeface="Andale Mono" panose="020B0509000000000004" pitchFamily="49" charset="0"/>
              </a:rPr>
              <a:t>]</a:t>
            </a:r>
          </a:p>
          <a:p>
            <a:endParaRPr lang="en-US" sz="1200" i="1" dirty="0">
              <a:solidFill>
                <a:srgbClr val="408080"/>
              </a:solidFill>
              <a:latin typeface="Andale Mono" panose="020B0509000000000004" pitchFamily="49" charset="0"/>
            </a:endParaRPr>
          </a:p>
          <a:p>
            <a:r>
              <a:rPr lang="en-US" sz="1200" i="1" dirty="0">
                <a:solidFill>
                  <a:srgbClr val="408080"/>
                </a:solidFill>
                <a:latin typeface="Andale Mono" panose="020B0509000000000004" pitchFamily="49" charset="0"/>
              </a:rPr>
              <a:t># r = red, -- = dashed line</a:t>
            </a:r>
          </a:p>
          <a:p>
            <a:r>
              <a:rPr lang="en-US" sz="1200" dirty="0" err="1">
                <a:latin typeface="Andale Mono" panose="020B0509000000000004" pitchFamily="49" charset="0"/>
              </a:rPr>
              <a:t>axis</a:t>
            </a:r>
            <a:r>
              <a:rPr lang="en-US" sz="12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.plot</a:t>
            </a:r>
            <a:r>
              <a:rPr lang="en-US" sz="1200" dirty="0">
                <a:solidFill>
                  <a:srgbClr val="666666"/>
                </a:solidFill>
                <a:latin typeface="Andale Mono" panose="020B0509000000000004" pitchFamily="49" charset="0"/>
              </a:rPr>
              <a:t>(xs,ys3,</a:t>
            </a:r>
            <a:r>
              <a:rPr lang="en-US" sz="1200" dirty="0">
                <a:solidFill>
                  <a:srgbClr val="BA2121"/>
                </a:solidFill>
                <a:latin typeface="Andale Mono" panose="020B0509000000000004" pitchFamily="49" charset="0"/>
              </a:rPr>
              <a:t>'r--',label</a:t>
            </a:r>
            <a:r>
              <a:rPr lang="en-US" sz="1200" dirty="0">
                <a:solidFill>
                  <a:srgbClr val="666666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rgbClr val="BA2121"/>
                </a:solidFill>
                <a:latin typeface="Andale Mono" panose="020B0509000000000004" pitchFamily="49" charset="0"/>
              </a:rPr>
              <a:t>"x**3")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i="1" dirty="0">
                <a:solidFill>
                  <a:srgbClr val="408080"/>
                </a:solidFill>
                <a:latin typeface="Andale Mono" panose="020B0509000000000004" pitchFamily="49" charset="0"/>
              </a:rPr>
              <a:t># Create and place legend</a:t>
            </a:r>
          </a:p>
          <a:p>
            <a:r>
              <a:rPr lang="en-US" sz="1200" dirty="0" err="1">
                <a:latin typeface="Andale Mono" panose="020B0509000000000004" pitchFamily="49" charset="0"/>
              </a:rPr>
              <a:t>axis</a:t>
            </a:r>
            <a:r>
              <a:rPr lang="en-US" sz="12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.legend</a:t>
            </a:r>
            <a:r>
              <a:rPr lang="en-US" sz="1200" dirty="0">
                <a:solidFill>
                  <a:srgbClr val="666666"/>
                </a:solidFill>
                <a:latin typeface="Andale Mono" panose="020B0509000000000004" pitchFamily="49" charset="0"/>
              </a:rPr>
              <a:t>(loc=</a:t>
            </a:r>
            <a:r>
              <a:rPr lang="en-US" sz="1200" dirty="0">
                <a:solidFill>
                  <a:srgbClr val="BA2121"/>
                </a:solidFill>
                <a:latin typeface="Andale Mono" panose="020B0509000000000004" pitchFamily="49" charset="0"/>
              </a:rPr>
              <a:t>"best")</a:t>
            </a:r>
          </a:p>
          <a:p>
            <a:r>
              <a:rPr lang="en-US" sz="1200" dirty="0" err="1">
                <a:latin typeface="Andale Mono" panose="020B0509000000000004" pitchFamily="49" charset="0"/>
              </a:rPr>
              <a:t>plt</a:t>
            </a:r>
            <a:r>
              <a:rPr lang="en-US" sz="12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.show</a:t>
            </a:r>
            <a:r>
              <a:rPr lang="en-US" sz="1200" dirty="0">
                <a:solidFill>
                  <a:srgbClr val="666666"/>
                </a:solidFill>
                <a:latin typeface="Andale Mono" panose="020B05090000000000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37A5A-1185-6447-A8B5-D6FCF504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66800"/>
            <a:ext cx="4902200" cy="3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6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83D48-5518-544A-A631-711FE2E2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Graphs in One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766B-B550-4449-B14F-85BF19C50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12667"/>
          </a:xfrm>
        </p:spPr>
        <p:txBody>
          <a:bodyPr/>
          <a:lstStyle/>
          <a:p>
            <a:r>
              <a:rPr lang="en-US" dirty="0"/>
              <a:t>Done by having </a:t>
            </a:r>
            <a:r>
              <a:rPr lang="en-US" i="1" dirty="0"/>
              <a:t>multiple axes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axis</a:t>
            </a:r>
            <a:r>
              <a:rPr lang="en-US" dirty="0"/>
              <a:t> is its own </a:t>
            </a:r>
            <a:r>
              <a:rPr lang="en-US" b="1" dirty="0"/>
              <a:t>graph</a:t>
            </a:r>
          </a:p>
          <a:p>
            <a:pPr lvl="1"/>
            <a:r>
              <a:rPr lang="en-US" dirty="0"/>
              <a:t>You need this for Project 6</a:t>
            </a:r>
          </a:p>
          <a:p>
            <a:pPr lvl="1"/>
            <a:r>
              <a:rPr lang="en-US" dirty="0"/>
              <a:t>Note the </a:t>
            </a:r>
            <a:r>
              <a:rPr lang="en-US" i="1" dirty="0"/>
              <a:t>subscripting</a:t>
            </a:r>
            <a:r>
              <a:rPr lang="en-US" dirty="0"/>
              <a:t> on </a:t>
            </a:r>
            <a:r>
              <a:rPr lang="en-US" b="1" dirty="0"/>
              <a:t>axes</a:t>
            </a:r>
            <a:r>
              <a:rPr lang="en-US" dirty="0"/>
              <a:t>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3BA27A-17BE-7547-AB69-30F015DC2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64321"/>
            <a:ext cx="4572000" cy="34314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291D82-56BA-054B-B1A3-E3212C75626F}"/>
              </a:ext>
            </a:extLst>
          </p:cNvPr>
          <p:cNvSpPr/>
          <p:nvPr/>
        </p:nvSpPr>
        <p:spPr>
          <a:xfrm>
            <a:off x="549165" y="3657600"/>
            <a:ext cx="6400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_,axes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plt.subplots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nrows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=2)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xs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>
                <a:solidFill>
                  <a:srgbClr val="008000"/>
                </a:solidFill>
                <a:latin typeface="Andale Mono" panose="020B0509000000000004" pitchFamily="49" charset="0"/>
              </a:rPr>
              <a:t>range(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1,20)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ys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[x**2 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for x </a:t>
            </a:r>
            <a:r>
              <a:rPr lang="en-US" sz="1400" b="1" dirty="0">
                <a:solidFill>
                  <a:srgbClr val="AA22FF"/>
                </a:solidFill>
                <a:latin typeface="Andale Mono" panose="020B0509000000000004" pitchFamily="49" charset="0"/>
              </a:rPr>
              <a:t>in </a:t>
            </a:r>
            <a:r>
              <a:rPr lang="en-US" sz="1400" b="1" dirty="0" err="1">
                <a:solidFill>
                  <a:srgbClr val="AA22FF"/>
                </a:solidFill>
                <a:latin typeface="Andale Mono" panose="020B0509000000000004" pitchFamily="49" charset="0"/>
              </a:rPr>
              <a:t>xs</a:t>
            </a:r>
            <a:r>
              <a:rPr lang="en-US" sz="1400" b="1" dirty="0">
                <a:solidFill>
                  <a:srgbClr val="AA22FF"/>
                </a:solidFill>
                <a:latin typeface="Andale Mono" panose="020B0509000000000004" pitchFamily="49" charset="0"/>
              </a:rPr>
              <a:t>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axes[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0].plot(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xs,ys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axes[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0].set(title=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"Multiple axes",</a:t>
            </a:r>
            <a:r>
              <a:rPr lang="en-US" sz="1400" dirty="0" err="1">
                <a:solidFill>
                  <a:srgbClr val="BA2121"/>
                </a:solidFill>
                <a:latin typeface="Andale Mono" panose="020B0509000000000004" pitchFamily="49" charset="0"/>
              </a:rPr>
              <a:t>ylabel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"x**2",xticks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=[])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ys3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[x**3 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for x </a:t>
            </a:r>
            <a:r>
              <a:rPr lang="en-US" sz="1400" b="1" dirty="0">
                <a:solidFill>
                  <a:srgbClr val="AA22FF"/>
                </a:solidFill>
                <a:latin typeface="Andale Mono" panose="020B0509000000000004" pitchFamily="49" charset="0"/>
              </a:rPr>
              <a:t>in </a:t>
            </a:r>
            <a:r>
              <a:rPr lang="en-US" sz="1400" b="1" dirty="0" err="1">
                <a:solidFill>
                  <a:srgbClr val="AA22FF"/>
                </a:solidFill>
                <a:latin typeface="Andale Mono" panose="020B0509000000000004" pitchFamily="49" charset="0"/>
              </a:rPr>
              <a:t>xs</a:t>
            </a:r>
            <a:r>
              <a:rPr lang="en-US" sz="1400" b="1" dirty="0">
                <a:solidFill>
                  <a:srgbClr val="AA22FF"/>
                </a:solidFill>
                <a:latin typeface="Andale Mono" panose="020B0509000000000004" pitchFamily="49" charset="0"/>
              </a:rPr>
              <a:t>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axes[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1].plot(xs,ys3,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'r--')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axes[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1].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set_ylabel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"x**3")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plt.savefig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"plot4.pdf")	</a:t>
            </a:r>
            <a:r>
              <a:rPr lang="en-US" sz="1400" i="1" dirty="0">
                <a:solidFill>
                  <a:srgbClr val="BA2121"/>
                </a:solidFill>
                <a:latin typeface="Andale Mono" panose="020B0509000000000004" pitchFamily="49" charset="0"/>
              </a:rPr>
              <a:t># Save plot to a PDF file</a:t>
            </a:r>
          </a:p>
        </p:txBody>
      </p:sp>
    </p:spTree>
    <p:extLst>
      <p:ext uri="{BB962C8B-B14F-4D97-AF65-F5344CB8AC3E}">
        <p14:creationId xmlns:p14="http://schemas.microsoft.com/office/powerpoint/2010/main" val="8483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0B2B3E-5B4C-5949-9B0E-862A3D40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vs. Lists (1 of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1ECFA1-1E79-F74A-AC6F-0A77A0159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24206"/>
          </a:xfrm>
        </p:spPr>
        <p:txBody>
          <a:bodyPr/>
          <a:lstStyle/>
          <a:p>
            <a:r>
              <a:rPr lang="en-US" b="1" dirty="0"/>
              <a:t>Lists</a:t>
            </a:r>
            <a:r>
              <a:rPr lang="en-US" dirty="0"/>
              <a:t> in Python are sequences of </a:t>
            </a:r>
            <a:r>
              <a:rPr lang="en-US" b="1" dirty="0"/>
              <a:t>pointers</a:t>
            </a:r>
          </a:p>
          <a:p>
            <a:pPr lvl="1"/>
            <a:r>
              <a:rPr lang="en-US" dirty="0"/>
              <a:t>Each pointer refers to an object </a:t>
            </a:r>
            <a:r>
              <a:rPr lang="en-US" b="1" dirty="0"/>
              <a:t>elsewhere</a:t>
            </a:r>
            <a:r>
              <a:rPr lang="en-US" dirty="0"/>
              <a:t> in memory</a:t>
            </a:r>
          </a:p>
          <a:p>
            <a:pPr lvl="1"/>
            <a:r>
              <a:rPr lang="en-US" dirty="0"/>
              <a:t>This is how Python supports lists with </a:t>
            </a:r>
            <a:r>
              <a:rPr lang="en-US" b="1" dirty="0"/>
              <a:t>mixed types </a:t>
            </a:r>
            <a:r>
              <a:rPr lang="en-US" dirty="0"/>
              <a:t>of entries</a:t>
            </a:r>
          </a:p>
          <a:p>
            <a:endParaRPr lang="en-US" b="1" dirty="0"/>
          </a:p>
          <a:p>
            <a:r>
              <a:rPr lang="en-US" dirty="0"/>
              <a:t>Real </a:t>
            </a:r>
            <a:r>
              <a:rPr lang="en-US" b="1" dirty="0"/>
              <a:t>arrays</a:t>
            </a:r>
            <a:r>
              <a:rPr lang="en-US" dirty="0"/>
              <a:t> </a:t>
            </a:r>
            <a:r>
              <a:rPr lang="en-US" i="1" dirty="0"/>
              <a:t>don’t do this</a:t>
            </a:r>
          </a:p>
          <a:p>
            <a:pPr lvl="1"/>
            <a:r>
              <a:rPr lang="en-US" dirty="0"/>
              <a:t>They store the values (not pointers) </a:t>
            </a:r>
            <a:r>
              <a:rPr lang="en-US" b="1" dirty="0"/>
              <a:t>contiguously</a:t>
            </a:r>
            <a:r>
              <a:rPr lang="en-US" dirty="0"/>
              <a:t> in memory</a:t>
            </a:r>
          </a:p>
          <a:p>
            <a:pPr lvl="2"/>
            <a:r>
              <a:rPr lang="en-US" dirty="0"/>
              <a:t>But in Python they can only store </a:t>
            </a:r>
            <a:r>
              <a:rPr lang="en-US" b="1" dirty="0"/>
              <a:t>numeric values </a:t>
            </a:r>
            <a:r>
              <a:rPr lang="en-US" dirty="0"/>
              <a:t>(bool, int, float, character codes)</a:t>
            </a:r>
          </a:p>
          <a:p>
            <a:pPr lvl="2"/>
            <a:r>
              <a:rPr lang="en-US" dirty="0"/>
              <a:t>And they all have to be the </a:t>
            </a:r>
            <a:r>
              <a:rPr lang="en-US" b="1" dirty="0"/>
              <a:t>same type</a:t>
            </a:r>
          </a:p>
          <a:p>
            <a:pPr lvl="1"/>
            <a:r>
              <a:rPr lang="en-US" dirty="0"/>
              <a:t>Arrays </a:t>
            </a:r>
            <a:r>
              <a:rPr lang="en-US" i="1" dirty="0"/>
              <a:t>use less memory </a:t>
            </a:r>
            <a:r>
              <a:rPr lang="en-US" dirty="0"/>
              <a:t>than lists</a:t>
            </a:r>
          </a:p>
          <a:p>
            <a:pPr lvl="2"/>
            <a:r>
              <a:rPr lang="en-US" b="1" dirty="0" err="1"/>
              <a:t>array.array</a:t>
            </a:r>
            <a:r>
              <a:rPr lang="en-US" b="1" dirty="0"/>
              <a:t> </a:t>
            </a:r>
            <a:r>
              <a:rPr lang="en-US" dirty="0"/>
              <a:t>isn’t necessarily faster than lists, however</a:t>
            </a:r>
          </a:p>
          <a:p>
            <a:pPr lvl="2"/>
            <a:r>
              <a:rPr lang="en-US" dirty="0"/>
              <a:t>For efficient </a:t>
            </a:r>
            <a:r>
              <a:rPr lang="en-US" b="1" dirty="0"/>
              <a:t>numerical</a:t>
            </a:r>
            <a:r>
              <a:rPr lang="en-US" dirty="0"/>
              <a:t> arrays, we use </a:t>
            </a:r>
            <a:r>
              <a:rPr lang="en-US" b="1" dirty="0" err="1"/>
              <a:t>numpy.ndarray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3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22E9D3-7005-4348-919E-F0374B72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Arrays vs. Lists (2 of 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7CF1F-07FD-8648-A796-AE1C090E49CB}"/>
              </a:ext>
            </a:extLst>
          </p:cNvPr>
          <p:cNvSpPr/>
          <p:nvPr/>
        </p:nvSpPr>
        <p:spPr>
          <a:xfrm>
            <a:off x="838200" y="1447800"/>
            <a:ext cx="27432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import </a:t>
            </a:r>
            <a:r>
              <a:rPr lang="en-US" sz="1400" b="1" dirty="0">
                <a:solidFill>
                  <a:srgbClr val="0000FF"/>
                </a:solidFill>
                <a:latin typeface="Andale Mono" panose="020B0509000000000004" pitchFamily="49" charset="0"/>
              </a:rPr>
              <a:t>array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list1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[1,2,3]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list2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[1,[2,3],(4,5)]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array2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array.array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'</a:t>
            </a:r>
            <a:r>
              <a:rPr lang="en-US" sz="1400" dirty="0" err="1">
                <a:solidFill>
                  <a:srgbClr val="BA2121"/>
                </a:solidFill>
                <a:latin typeface="Andale Mono" panose="020B0509000000000004" pitchFamily="49" charset="0"/>
              </a:rPr>
              <a:t>i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',[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1,2,3])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a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array.array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'b')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a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.frombytes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b</a:t>
            </a:r>
            <a:r>
              <a:rPr lang="en-US" sz="1400" dirty="0" err="1">
                <a:solidFill>
                  <a:srgbClr val="BA2121"/>
                </a:solidFill>
                <a:latin typeface="Andale Mono" panose="020B0509000000000004" pitchFamily="49" charset="0"/>
              </a:rPr>
              <a:t>"hello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")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6FFCFBEE-8D30-5E49-A71A-DF9EA75F4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30" y="1447800"/>
            <a:ext cx="3816570" cy="430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3EE7E4-CFEB-FB45-8706-49C2921320E8}"/>
              </a:ext>
            </a:extLst>
          </p:cNvPr>
          <p:cNvSpPr txBox="1"/>
          <p:nvPr/>
        </p:nvSpPr>
        <p:spPr>
          <a:xfrm>
            <a:off x="1365030" y="5206425"/>
            <a:ext cx="320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array </a:t>
            </a:r>
            <a:r>
              <a:rPr lang="en-US" sz="1600" b="1" dirty="0"/>
              <a:t>a</a:t>
            </a:r>
            <a:r>
              <a:rPr lang="en-US" sz="1600" dirty="0"/>
              <a:t> uses only 5 bytes for its data!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B08BFE-A5AD-4C47-ADD0-842ABD480E9B}"/>
              </a:ext>
            </a:extLst>
          </p:cNvPr>
          <p:cNvCxnSpPr/>
          <p:nvPr/>
        </p:nvCxnSpPr>
        <p:spPr>
          <a:xfrm>
            <a:off x="4572000" y="54864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3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4B751B-77DD-1147-B9EA-2C461473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for </a:t>
            </a:r>
            <a:r>
              <a:rPr lang="en-US" dirty="0" err="1"/>
              <a:t>array.array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A4E54DC-1217-B44F-A7AA-8CDB80288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975970"/>
              </p:ext>
            </p:extLst>
          </p:nvPr>
        </p:nvGraphicFramePr>
        <p:xfrm>
          <a:off x="1275396" y="1676400"/>
          <a:ext cx="428720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087">
                  <a:extLst>
                    <a:ext uri="{9D8B030D-6E8A-4147-A177-3AD203B41FA5}">
                      <a16:colId xmlns:a16="http://schemas.microsoft.com/office/drawing/2014/main" val="843426826"/>
                    </a:ext>
                  </a:extLst>
                </a:gridCol>
                <a:gridCol w="1037117">
                  <a:extLst>
                    <a:ext uri="{9D8B030D-6E8A-4147-A177-3AD203B41FA5}">
                      <a16:colId xmlns:a16="http://schemas.microsoft.com/office/drawing/2014/main" val="9100024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24541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Type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Python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Size in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36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7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9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or </a:t>
                      </a:r>
                      <a:r>
                        <a:rPr lang="en-US" b="1" dirty="0"/>
                        <a:t>4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9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‘l’ (letter “ell”)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1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‘q’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7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‘f’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54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C4AD-7BE0-5241-B8F1-061B91F5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array.array</a:t>
            </a:r>
            <a:r>
              <a:rPr lang="en-US" dirty="0"/>
              <a:t> Supports Most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5AD1-0954-6442-958C-2717B2C4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91588"/>
          </a:xfrm>
        </p:spPr>
        <p:txBody>
          <a:bodyPr/>
          <a:lstStyle/>
          <a:p>
            <a:r>
              <a:rPr lang="en-US" dirty="0"/>
              <a:t>Supports:</a:t>
            </a:r>
          </a:p>
          <a:p>
            <a:pPr lvl="1"/>
            <a:r>
              <a:rPr lang="en-US" b="1" dirty="0"/>
              <a:t>append</a:t>
            </a:r>
            <a:r>
              <a:rPr lang="en-US" dirty="0"/>
              <a:t>, </a:t>
            </a:r>
            <a:r>
              <a:rPr lang="en-US" b="1" dirty="0"/>
              <a:t>count</a:t>
            </a:r>
            <a:r>
              <a:rPr lang="en-US" dirty="0"/>
              <a:t>, </a:t>
            </a:r>
            <a:r>
              <a:rPr lang="en-US" b="1" dirty="0"/>
              <a:t>extend</a:t>
            </a:r>
            <a:r>
              <a:rPr lang="en-US" dirty="0"/>
              <a:t>, </a:t>
            </a:r>
            <a:r>
              <a:rPr lang="en-US" b="1" dirty="0"/>
              <a:t>index</a:t>
            </a:r>
            <a:r>
              <a:rPr lang="en-US" dirty="0"/>
              <a:t>, </a:t>
            </a:r>
            <a:r>
              <a:rPr lang="en-US" b="1" dirty="0"/>
              <a:t>insert</a:t>
            </a:r>
            <a:r>
              <a:rPr lang="en-US" dirty="0"/>
              <a:t>, </a:t>
            </a:r>
            <a:r>
              <a:rPr lang="en-US" b="1" dirty="0"/>
              <a:t>pop</a:t>
            </a:r>
            <a:r>
              <a:rPr lang="en-US" dirty="0"/>
              <a:t>, </a:t>
            </a:r>
            <a:r>
              <a:rPr lang="en-US" b="1" dirty="0"/>
              <a:t>remove</a:t>
            </a:r>
            <a:r>
              <a:rPr lang="en-US" dirty="0"/>
              <a:t>, </a:t>
            </a:r>
            <a:r>
              <a:rPr lang="en-US" b="1" dirty="0"/>
              <a:t>reverse</a:t>
            </a:r>
            <a:r>
              <a:rPr lang="en-US" dirty="0"/>
              <a:t>, </a:t>
            </a:r>
            <a:r>
              <a:rPr lang="en-US" b="1" dirty="0"/>
              <a:t>+</a:t>
            </a: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support:</a:t>
            </a:r>
          </a:p>
          <a:p>
            <a:pPr lvl="1"/>
            <a:r>
              <a:rPr lang="en-US" b="1" strike="sngStrike" dirty="0"/>
              <a:t>clear</a:t>
            </a:r>
            <a:r>
              <a:rPr lang="en-US" dirty="0"/>
              <a:t>, </a:t>
            </a:r>
            <a:r>
              <a:rPr lang="en-US" b="1" strike="sngStrike" dirty="0"/>
              <a:t>copy</a:t>
            </a:r>
            <a:r>
              <a:rPr lang="en-US" dirty="0"/>
              <a:t>, </a:t>
            </a:r>
            <a:r>
              <a:rPr lang="en-US" b="1" strike="sngStrike" dirty="0"/>
              <a:t>sort</a:t>
            </a:r>
          </a:p>
          <a:p>
            <a:endParaRPr lang="en-US" dirty="0"/>
          </a:p>
          <a:p>
            <a:r>
              <a:rPr lang="en-US" dirty="0"/>
              <a:t>So you pretty much use it like you do a list</a:t>
            </a:r>
          </a:p>
          <a:p>
            <a:pPr lvl="1"/>
            <a:r>
              <a:rPr lang="en-US" dirty="0"/>
              <a:t>Except you call </a:t>
            </a:r>
            <a:r>
              <a:rPr lang="en-US" b="1" dirty="0" err="1"/>
              <a:t>array.array</a:t>
            </a:r>
            <a:r>
              <a:rPr lang="en-US" b="1" dirty="0"/>
              <a:t>(</a:t>
            </a:r>
            <a:r>
              <a:rPr lang="en-US" dirty="0"/>
              <a:t>‘type-code’</a:t>
            </a:r>
            <a:r>
              <a:rPr lang="en-US" b="1" dirty="0"/>
              <a:t>)</a:t>
            </a:r>
            <a:r>
              <a:rPr lang="en-US" dirty="0"/>
              <a:t> to create an array</a:t>
            </a:r>
          </a:p>
          <a:p>
            <a:pPr lvl="1"/>
            <a:r>
              <a:rPr lang="en-US" dirty="0"/>
              <a:t>With an optional initializer sequence, as shown</a:t>
            </a:r>
          </a:p>
        </p:txBody>
      </p:sp>
    </p:spTree>
    <p:extLst>
      <p:ext uri="{BB962C8B-B14F-4D97-AF65-F5344CB8AC3E}">
        <p14:creationId xmlns:p14="http://schemas.microsoft.com/office/powerpoint/2010/main" val="121419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BDEF-B9CA-F447-927F-580C392C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numpy.ndarray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DAC9-84C6-5445-9BB7-E4DEFD217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070345"/>
          </a:xfrm>
        </p:spPr>
        <p:txBody>
          <a:bodyPr/>
          <a:lstStyle/>
          <a:p>
            <a:r>
              <a:rPr lang="en-US" dirty="0"/>
              <a:t>The third-party module </a:t>
            </a:r>
            <a:r>
              <a:rPr lang="en-US" b="1" dirty="0" err="1"/>
              <a:t>numpy</a:t>
            </a:r>
            <a:r>
              <a:rPr lang="en-US" dirty="0"/>
              <a:t> has support for mathematical </a:t>
            </a:r>
            <a:r>
              <a:rPr lang="en-US" b="1" dirty="0"/>
              <a:t>array processing </a:t>
            </a:r>
            <a:r>
              <a:rPr lang="en-US" dirty="0"/>
              <a:t>and </a:t>
            </a:r>
            <a:r>
              <a:rPr lang="en-US" b="1" dirty="0"/>
              <a:t>data analysis</a:t>
            </a:r>
          </a:p>
          <a:p>
            <a:r>
              <a:rPr lang="en-US" dirty="0"/>
              <a:t>It has an even </a:t>
            </a:r>
            <a:r>
              <a:rPr lang="en-US" i="1" dirty="0"/>
              <a:t>better</a:t>
            </a:r>
            <a:r>
              <a:rPr lang="en-US" dirty="0"/>
              <a:t> array type: </a:t>
            </a:r>
            <a:r>
              <a:rPr lang="en-US" b="1" dirty="0" err="1"/>
              <a:t>ndarray</a:t>
            </a:r>
            <a:endParaRPr lang="en-US" b="1" dirty="0"/>
          </a:p>
          <a:p>
            <a:pPr lvl="1"/>
            <a:r>
              <a:rPr lang="en-US" dirty="0"/>
              <a:t>You can operate on it </a:t>
            </a:r>
            <a:r>
              <a:rPr lang="en-US" b="1" dirty="0"/>
              <a:t>all at once </a:t>
            </a:r>
            <a:r>
              <a:rPr lang="en-US" dirty="0"/>
              <a:t>instead of only element-by-element!</a:t>
            </a:r>
          </a:p>
          <a:p>
            <a:pPr lvl="1"/>
            <a:r>
              <a:rPr lang="en-US" dirty="0"/>
              <a:t>Makes </a:t>
            </a:r>
            <a:r>
              <a:rPr lang="en-US" b="1" dirty="0"/>
              <a:t>multi-dimensional arrays </a:t>
            </a:r>
            <a:r>
              <a:rPr lang="en-US" dirty="0"/>
              <a:t>easy to use</a:t>
            </a:r>
          </a:p>
          <a:p>
            <a:r>
              <a:rPr lang="en-US" dirty="0"/>
              <a:t>If you don’t use </a:t>
            </a:r>
            <a:r>
              <a:rPr lang="en-US" dirty="0" err="1"/>
              <a:t>Thonny</a:t>
            </a:r>
            <a:r>
              <a:rPr lang="en-US" dirty="0"/>
              <a:t>, you have to install </a:t>
            </a:r>
            <a:r>
              <a:rPr lang="en-US" b="1" dirty="0" err="1"/>
              <a:t>numpy</a:t>
            </a:r>
            <a:r>
              <a:rPr lang="en-US" dirty="0"/>
              <a:t> separately:</a:t>
            </a:r>
          </a:p>
          <a:p>
            <a:pPr lvl="1"/>
            <a:r>
              <a:rPr lang="en-US" b="1" dirty="0"/>
              <a:t>&gt; pip install </a:t>
            </a:r>
            <a:r>
              <a:rPr lang="en-US" b="1" dirty="0" err="1"/>
              <a:t>numpy</a:t>
            </a:r>
            <a:r>
              <a:rPr lang="en-US" b="1" dirty="0"/>
              <a:t>  </a:t>
            </a:r>
            <a:r>
              <a:rPr lang="en-US" dirty="0"/>
              <a:t>or  </a:t>
            </a:r>
            <a:r>
              <a:rPr lang="en-US" b="1" dirty="0"/>
              <a:t>&gt; python –m pip install </a:t>
            </a:r>
            <a:r>
              <a:rPr lang="en-US" b="1" dirty="0" err="1"/>
              <a:t>numpy</a:t>
            </a:r>
            <a:endParaRPr lang="en-US" b="1" dirty="0"/>
          </a:p>
          <a:p>
            <a:pPr lvl="1"/>
            <a:r>
              <a:rPr lang="en-US" dirty="0"/>
              <a:t>(see </a:t>
            </a:r>
            <a:r>
              <a:rPr lang="en-US" dirty="0">
                <a:hlinkClick r:id="rId3"/>
              </a:rPr>
              <a:t>https://www.liquidweb.com/kb/install-pip-windows/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for Windows help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pip3</a:t>
            </a:r>
            <a:r>
              <a:rPr lang="en-US" dirty="0"/>
              <a:t> instead of </a:t>
            </a:r>
            <a:r>
              <a:rPr lang="en-US" b="1" dirty="0"/>
              <a:t>pip</a:t>
            </a:r>
            <a:r>
              <a:rPr lang="en-US" dirty="0"/>
              <a:t> on </a:t>
            </a:r>
            <a:r>
              <a:rPr lang="en-US" b="1" dirty="0"/>
              <a:t>mac</a:t>
            </a:r>
            <a:r>
              <a:rPr lang="en-US" dirty="0"/>
              <a:t>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Thonny</a:t>
            </a:r>
            <a:r>
              <a:rPr lang="en-US" dirty="0"/>
              <a:t> you can use the Package Manager</a:t>
            </a:r>
          </a:p>
          <a:p>
            <a:r>
              <a:rPr lang="en-US" dirty="0"/>
              <a:t>Can create </a:t>
            </a:r>
            <a:r>
              <a:rPr lang="en-US" b="1" dirty="0" err="1"/>
              <a:t>ndarray</a:t>
            </a:r>
            <a:r>
              <a:rPr lang="en-US" dirty="0" err="1"/>
              <a:t>s</a:t>
            </a:r>
            <a:r>
              <a:rPr lang="en-US" dirty="0"/>
              <a:t> from initial values with the </a:t>
            </a:r>
            <a:r>
              <a:rPr lang="en-US" b="1" dirty="0" err="1"/>
              <a:t>numpy.array</a:t>
            </a:r>
            <a:r>
              <a:rPr lang="en-US" b="1" dirty="0"/>
              <a:t> </a:t>
            </a:r>
            <a:r>
              <a:rPr lang="en-US" dirty="0"/>
              <a:t>function…</a:t>
            </a:r>
          </a:p>
        </p:txBody>
      </p:sp>
    </p:spTree>
    <p:extLst>
      <p:ext uri="{BB962C8B-B14F-4D97-AF65-F5344CB8AC3E}">
        <p14:creationId xmlns:p14="http://schemas.microsoft.com/office/powerpoint/2010/main" val="191377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1684B-C7F5-B046-83DB-583704F6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604"/>
            <a:ext cx="8026400" cy="575542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numpy.ndarray</a:t>
            </a:r>
            <a:br>
              <a:rPr lang="en-US" dirty="0"/>
            </a:br>
            <a:r>
              <a:rPr lang="en-US" sz="1600" i="1" dirty="0"/>
              <a:t>Code/</a:t>
            </a:r>
            <a:r>
              <a:rPr lang="en-US" sz="1600" i="1" dirty="0" err="1"/>
              <a:t>nptest.py</a:t>
            </a:r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6AEB5-096D-9348-9C85-9E3193C0F137}"/>
              </a:ext>
            </a:extLst>
          </p:cNvPr>
          <p:cNvSpPr/>
          <p:nvPr/>
        </p:nvSpPr>
        <p:spPr>
          <a:xfrm>
            <a:off x="914400" y="1219200"/>
            <a:ext cx="7874000" cy="267765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import </a:t>
            </a:r>
            <a:r>
              <a:rPr lang="en-US" sz="1400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numpy</a:t>
            </a:r>
            <a:r>
              <a:rPr lang="en-US" sz="1400" b="1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as </a:t>
            </a:r>
            <a:r>
              <a:rPr lang="en-US" sz="1400" b="1" dirty="0">
                <a:solidFill>
                  <a:srgbClr val="0000FF"/>
                </a:solidFill>
                <a:latin typeface="Andale Mono" panose="020B0509000000000004" pitchFamily="49" charset="0"/>
              </a:rPr>
              <a:t>np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a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np.array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Andale Mono" panose="020B0509000000000004" pitchFamily="49" charset="0"/>
              </a:rPr>
              <a:t>range(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10)</a:t>
            </a:r>
            <a:r>
              <a:rPr lang="en-US" sz="1400" u="sng" dirty="0">
                <a:solidFill>
                  <a:srgbClr val="666666"/>
                </a:solidFill>
                <a:latin typeface="Andale Mono" panose="020B0509000000000004" pitchFamily="49" charset="0"/>
              </a:rPr>
              <a:t>,’i2’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)      </a:t>
            </a:r>
            <a:r>
              <a:rPr lang="en-US" sz="1400" i="1" dirty="0">
                <a:solidFill>
                  <a:srgbClr val="666666"/>
                </a:solidFill>
                <a:latin typeface="Andale Mono" panose="020B0509000000000004" pitchFamily="49" charset="0"/>
              </a:rPr>
              <a:t># Optional type-spec (‘i2’ = int16)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print(a)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</a:t>
            </a:r>
            <a:r>
              <a:rPr lang="en-US" sz="1400" b="1" dirty="0">
                <a:solidFill>
                  <a:srgbClr val="666666"/>
                </a:solidFill>
                <a:latin typeface="Andale Mono" panose="020B0509000000000004" pitchFamily="49" charset="0"/>
              </a:rPr>
              <a:t>-a)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print(a</a:t>
            </a:r>
            <a:r>
              <a:rPr lang="en-US" sz="1400" b="1" dirty="0">
                <a:solidFill>
                  <a:srgbClr val="666666"/>
                </a:solidFill>
                <a:latin typeface="Andale Mono" panose="020B0509000000000004" pitchFamily="49" charset="0"/>
              </a:rPr>
              <a:t>+1)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</a:t>
            </a:r>
            <a:r>
              <a:rPr lang="en-US" sz="14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a</a:t>
            </a:r>
            <a:r>
              <a:rPr lang="en-US" sz="14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.dtype,a.itemsize,a.size,a.nbytes,a.shape</a:t>
            </a:r>
            <a:r>
              <a:rPr lang="en-US" sz="1400" b="1" dirty="0">
                <a:solidFill>
                  <a:srgbClr val="666666"/>
                </a:solidFill>
                <a:latin typeface="Andale Mono" panose="020B0509000000000004" pitchFamily="49" charset="0"/>
              </a:rPr>
              <a:t>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b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np.array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([[1,2,3],[4,5,6]])	</a:t>
            </a:r>
            <a:r>
              <a:rPr lang="en-US" sz="1400" i="1" dirty="0">
                <a:solidFill>
                  <a:srgbClr val="666666"/>
                </a:solidFill>
                <a:latin typeface="Andale Mono" panose="020B0509000000000004" pitchFamily="49" charset="0"/>
              </a:rPr>
              <a:t># Type inference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</a:t>
            </a:r>
            <a:r>
              <a:rPr lang="en-US" sz="14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b,b</a:t>
            </a:r>
            <a:r>
              <a:rPr lang="en-US" sz="14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.shape</a:t>
            </a:r>
            <a:r>
              <a:rPr lang="en-US" sz="1400" b="1" dirty="0">
                <a:solidFill>
                  <a:srgbClr val="666666"/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print(b[</a:t>
            </a:r>
            <a:r>
              <a:rPr lang="en-US" sz="1400" b="1" dirty="0">
                <a:solidFill>
                  <a:srgbClr val="666666"/>
                </a:solidFill>
                <a:latin typeface="Andale Mono" panose="020B0509000000000004" pitchFamily="49" charset="0"/>
              </a:rPr>
              <a:t>1],b[1].shape)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print(b[</a:t>
            </a:r>
            <a:r>
              <a:rPr lang="en-US" sz="1400" b="1" dirty="0">
                <a:solidFill>
                  <a:srgbClr val="666666"/>
                </a:solidFill>
                <a:latin typeface="Andale Mono" panose="020B0509000000000004" pitchFamily="49" charset="0"/>
              </a:rPr>
              <a:t>0]*b[1])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645C6-F7FD-FD42-BB50-421D91B3F6FD}"/>
              </a:ext>
            </a:extLst>
          </p:cNvPr>
          <p:cNvSpPr/>
          <p:nvPr/>
        </p:nvSpPr>
        <p:spPr>
          <a:xfrm>
            <a:off x="914400" y="4114800"/>
            <a:ext cx="411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[0 1 2 3 4 5 6 7 8 9]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[ 0 -1 -2 -3 -4 -5 -6 -7 -8 -9]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[ 1  2  3  4  5  6  7  8  9 10]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int16 2 10 20 (10,)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[[1 2 3]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[4 5 6]] (2, 3)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[4 5 6] (3,)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[ 4 10 18]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E3BB9-5FD6-D54F-BFD3-5BD2C0A319BF}"/>
              </a:ext>
            </a:extLst>
          </p:cNvPr>
          <p:cNvSpPr txBox="1"/>
          <p:nvPr/>
        </p:nvSpPr>
        <p:spPr>
          <a:xfrm>
            <a:off x="4851400" y="4761131"/>
            <a:ext cx="3200400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You can use </a:t>
            </a:r>
            <a:r>
              <a:rPr lang="en-US" sz="1400" b="1" dirty="0" err="1"/>
              <a:t>numpy.ndarray</a:t>
            </a:r>
            <a:r>
              <a:rPr lang="en-US" sz="1400" b="1" dirty="0"/>
              <a:t> </a:t>
            </a:r>
            <a:r>
              <a:rPr lang="en-US" sz="1400" dirty="0"/>
              <a:t>for Project 6.</a:t>
            </a:r>
          </a:p>
        </p:txBody>
      </p:sp>
    </p:spTree>
    <p:extLst>
      <p:ext uri="{BB962C8B-B14F-4D97-AF65-F5344CB8AC3E}">
        <p14:creationId xmlns:p14="http://schemas.microsoft.com/office/powerpoint/2010/main" val="66338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194B-5D75-8242-BC77-A07006FF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numpy.ndarray</a:t>
            </a:r>
            <a:r>
              <a:rPr lang="en-US" dirty="0"/>
              <a:t>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EC9549-5E8D-154C-8127-6786F2184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700659"/>
              </p:ext>
            </p:extLst>
          </p:nvPr>
        </p:nvGraphicFramePr>
        <p:xfrm>
          <a:off x="1447800" y="1371600"/>
          <a:ext cx="2438400" cy="2239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086">
                  <a:extLst>
                    <a:ext uri="{9D8B030D-6E8A-4147-A177-3AD203B41FA5}">
                      <a16:colId xmlns:a16="http://schemas.microsoft.com/office/drawing/2014/main" val="146022203"/>
                    </a:ext>
                  </a:extLst>
                </a:gridCol>
                <a:gridCol w="1211314">
                  <a:extLst>
                    <a:ext uri="{9D8B030D-6E8A-4147-A177-3AD203B41FA5}">
                      <a16:colId xmlns:a16="http://schemas.microsoft.com/office/drawing/2014/main" val="4085470848"/>
                    </a:ext>
                  </a:extLst>
                </a:gridCol>
              </a:tblGrid>
              <a:tr h="373221">
                <a:tc>
                  <a:txBody>
                    <a:bodyPr/>
                    <a:lstStyle/>
                    <a:p>
                      <a:r>
                        <a:rPr lang="en-US" dirty="0"/>
                        <a:t>Type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07126"/>
                  </a:ext>
                </a:extLst>
              </a:tr>
              <a:tr h="373221">
                <a:tc>
                  <a:txBody>
                    <a:bodyPr/>
                    <a:lstStyle/>
                    <a:p>
                      <a:r>
                        <a:rPr lang="en-US" dirty="0"/>
                        <a:t>‘?’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48940"/>
                  </a:ext>
                </a:extLst>
              </a:tr>
              <a:tr h="373221">
                <a:tc>
                  <a:txBody>
                    <a:bodyPr/>
                    <a:lstStyle/>
                    <a:p>
                      <a:r>
                        <a:rPr lang="en-US" dirty="0"/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83850"/>
                  </a:ext>
                </a:extLst>
              </a:tr>
              <a:tr h="373221">
                <a:tc>
                  <a:txBody>
                    <a:bodyPr/>
                    <a:lstStyle/>
                    <a:p>
                      <a:r>
                        <a:rPr lang="en-US" dirty="0"/>
                        <a:t>‘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756858"/>
                  </a:ext>
                </a:extLst>
              </a:tr>
              <a:tr h="373221">
                <a:tc>
                  <a:txBody>
                    <a:bodyPr/>
                    <a:lstStyle/>
                    <a:p>
                      <a:r>
                        <a:rPr lang="en-US" dirty="0"/>
                        <a:t>‘f’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819308"/>
                  </a:ext>
                </a:extLst>
              </a:tr>
              <a:tr h="373221">
                <a:tc>
                  <a:txBody>
                    <a:bodyPr/>
                    <a:lstStyle/>
                    <a:p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941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5F65B1-EFC0-2249-98D2-CB5E6F70D80F}"/>
              </a:ext>
            </a:extLst>
          </p:cNvPr>
          <p:cNvSpPr txBox="1"/>
          <p:nvPr/>
        </p:nvSpPr>
        <p:spPr>
          <a:xfrm>
            <a:off x="1143000" y="43434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last 3 types above can be suffixed with byte size: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‘i4’ = 4-byte (32-bit)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‘f8’ = double-precision floating-point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614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29474</TotalTime>
  <Words>2103</Words>
  <Application>Microsoft Macintosh PowerPoint</Application>
  <PresentationFormat>On-screen Show (4:3)</PresentationFormat>
  <Paragraphs>307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Andale Mono</vt:lpstr>
      <vt:lpstr>Arial</vt:lpstr>
      <vt:lpstr>Calibri</vt:lpstr>
      <vt:lpstr>Calibri Light</vt:lpstr>
      <vt:lpstr>Office Theme</vt:lpstr>
      <vt:lpstr>Module 6</vt:lpstr>
      <vt:lpstr>Objectives</vt:lpstr>
      <vt:lpstr>Arrays vs. Lists (1 of 2)</vt:lpstr>
      <vt:lpstr>Arrays vs. Lists (2 of 2)</vt:lpstr>
      <vt:lpstr>Basic Types for array.array</vt:lpstr>
      <vt:lpstr>array.array Supports Most List Operations</vt:lpstr>
      <vt:lpstr>numpy.ndarray</vt:lpstr>
      <vt:lpstr>Using numpy.ndarray Code/nptest.py</vt:lpstr>
      <vt:lpstr>Common numpy.ndarray Types</vt:lpstr>
      <vt:lpstr>Dot Product in numpy</vt:lpstr>
      <vt:lpstr>Copying a ndarray</vt:lpstr>
      <vt:lpstr>arange and reshape</vt:lpstr>
      <vt:lpstr>linspace</vt:lpstr>
      <vt:lpstr>Reading Numbers From a Text File</vt:lpstr>
      <vt:lpstr>The matplotlib Module</vt:lpstr>
      <vt:lpstr>Review Project 6 Spec Now</vt:lpstr>
      <vt:lpstr>Usng glob.glob to Discover Files in a Folder</vt:lpstr>
      <vt:lpstr>pyplot</vt:lpstr>
      <vt:lpstr>A Second Plot</vt:lpstr>
      <vt:lpstr>The Nature of Floating-point Numbers Remember This?</vt:lpstr>
      <vt:lpstr>Illustrating FP Number Distribution</vt:lpstr>
      <vt:lpstr>The matplotlib code</vt:lpstr>
      <vt:lpstr>Legends and Line Styles</vt:lpstr>
      <vt:lpstr>Multiple Graphs in One Plot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Programs, 2e</dc:title>
  <dc:creator>Author</dc:creator>
  <cp:lastModifiedBy>Chuck Allison</cp:lastModifiedBy>
  <cp:revision>1059</cp:revision>
  <cp:lastPrinted>2010-11-12T17:54:40Z</cp:lastPrinted>
  <dcterms:created xsi:type="dcterms:W3CDTF">2007-02-15T20:50:52Z</dcterms:created>
  <dcterms:modified xsi:type="dcterms:W3CDTF">2020-06-06T06:25:35Z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