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94651"/>
  </p:normalViewPr>
  <p:slideViewPr>
    <p:cSldViewPr snapToGrid="0" snapToObjects="1">
      <p:cViewPr>
        <p:scale>
          <a:sx n="153" d="100"/>
          <a:sy n="153" d="100"/>
        </p:scale>
        <p:origin x="-1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3C78B-EF7C-7043-95FF-AFCB0EDE6080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E2E5E-FFBB-084F-A071-73DD15E1135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017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E2E5E-FFBB-084F-A071-73DD15E1135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10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827DD-6BC2-5C42-9B03-30B7179E8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B899B-3F75-A147-A634-A97B751D6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CC6B4-E7FC-A24F-A029-9E2E369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100D-E188-144C-97D0-304F1C6DD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F4ADC-8001-2C4F-B10E-2D50E0A7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2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350-85FD-844E-BFA3-BAC89A25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F42B9-D469-E24B-B8F2-0E9D9B0B2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A421F-B481-BA4F-8B26-D98DB1CB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3B32D-D5D8-6B4C-A844-37C6BB15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0B8D-40BF-2C4F-91ED-2A001AF0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618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E4C3A-6565-D547-A5E1-01E1DBFE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0D2D-5358-4A4B-8EC1-68E7E3485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4A9B4-56CF-6746-9AF4-81D84A3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8C21-ECAE-6242-9C4F-C9DCE5A3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D2A4-CD02-814D-B2A7-9C76D538F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55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706A-5942-D54D-A339-77BC5D86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762FE-C391-B749-9989-1714E367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D2B3A-723A-EC41-AEB3-ACE85B33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8B2C0-7621-BF4A-9197-EF60B86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0F0CF-D58E-594E-AF74-ADBD1088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70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EC2A-82A7-9F4A-A216-2C97E170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19809-37B7-2E4A-8A0A-34829E5C3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FBA12-9302-854F-813F-1EDDFBD3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F505A-79CA-4A4B-8EF8-E74C5589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4D655-687A-8F42-B65D-8534D2B6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631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E492-BDCD-9B4D-9330-E19C7BA1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82B9-753E-5744-B45E-16DFDA5D3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D2070-EB4A-754F-A4CA-6C59BC3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2C5F8-200E-E241-88DD-E6FE10CD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21A59-3625-444F-A89A-193BC07C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2495B-14EA-FC40-B38B-8F1866F0D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989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557C-A1BC-9F4E-A241-411445A9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C503F-317C-B740-9AC8-763DB4F89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471E6-3782-AE47-B0B7-39538F1F7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DFCC0F-5158-054D-9054-2ED3EF3BB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6DC73-2599-2742-9B94-75EF7E73A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559D4-2DB6-A549-B748-9FC67662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F4ED3-2C59-F34D-A17F-B3741959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FFA63-0DA6-5949-BA98-B2F0546B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91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B646-24D1-2448-9D99-4781BBE4F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B5E8-049F-A247-8764-C54D5A53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D284B-6FC8-9543-A856-E61680E5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A48B90-E5F4-CB41-8774-3CAFF921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45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A69E5-2C8E-494E-9366-D9B51693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FB408-657A-3B4F-BAE6-9B042F9B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0C897-4430-904D-9DD9-8AFE7D9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1416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8D3C-66E8-284E-A4BF-75FD9884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8D62F-6198-9D42-B022-E4E36C96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F78D8-236D-4C4B-8A4F-F95A83CD7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6618-39F8-2649-83EF-BFC3EA38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2582B-1BD6-FF4D-8F05-EBB0B22A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57542-CC40-5241-BFC8-B4DEC494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363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55D3-E223-B046-BAAA-16AA0542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6BD627-D288-FC4B-9466-384429824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0DB92-5591-1248-9A06-FE8F1406A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09AAE-4A26-7A48-A095-5A2495F9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738B-8513-4644-BDE6-1AE0E184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0C80-892E-4549-8233-F2E77512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06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FE0314-4F92-CE4C-901E-273550B4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61E1-1E5F-2344-8A9A-F6AD78823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1C5EA-BF90-BD4B-8B7F-D19F07D7F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044B3-4844-0E4D-B962-3EE814484B02}" type="datetimeFigureOut">
              <a:rPr lang="en-AU" smtClean="0"/>
              <a:t>26/10/21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7A545-7A71-6345-B414-18AFD3516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F042-B98F-8B45-8902-B6C2E18D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4727-1369-3444-BF08-822F7C4125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81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7EBFC0-DE1E-FA4E-B306-3C502DDFB68A}"/>
              </a:ext>
            </a:extLst>
          </p:cNvPr>
          <p:cNvSpPr txBox="1"/>
          <p:nvPr/>
        </p:nvSpPr>
        <p:spPr>
          <a:xfrm>
            <a:off x="8079972" y="963230"/>
            <a:ext cx="3084532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Safety /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Security / Fairness</a:t>
            </a:r>
            <a:endParaRPr lang="en-AU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E9B2A-6BD0-8449-80AC-D61B7B4B47ED}"/>
              </a:ext>
            </a:extLst>
          </p:cNvPr>
          <p:cNvSpPr txBox="1"/>
          <p:nvPr/>
        </p:nvSpPr>
        <p:spPr>
          <a:xfrm>
            <a:off x="4114558" y="3183801"/>
            <a:ext cx="2804526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Reinforcement Learning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3180C34-6E55-C24E-87CE-137A9CE126DF}"/>
              </a:ext>
            </a:extLst>
          </p:cNvPr>
          <p:cNvSpPr/>
          <p:nvPr/>
        </p:nvSpPr>
        <p:spPr>
          <a:xfrm>
            <a:off x="1771656" y="4373614"/>
            <a:ext cx="1899408" cy="14484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A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9AC7800-42BB-9946-8CFB-643800835DC7}"/>
              </a:ext>
            </a:extLst>
          </p:cNvPr>
          <p:cNvSpPr/>
          <p:nvPr/>
        </p:nvSpPr>
        <p:spPr>
          <a:xfrm>
            <a:off x="1771656" y="2670712"/>
            <a:ext cx="1899409" cy="143955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ED4E3FA-3984-2E4E-8FF2-540E5DD89F67}"/>
              </a:ext>
            </a:extLst>
          </p:cNvPr>
          <p:cNvSpPr/>
          <p:nvPr/>
        </p:nvSpPr>
        <p:spPr>
          <a:xfrm>
            <a:off x="1771656" y="989470"/>
            <a:ext cx="1873350" cy="141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4B5E91-EBC1-6C40-92E7-736E024DF0CC}"/>
              </a:ext>
            </a:extLst>
          </p:cNvPr>
          <p:cNvSpPr txBox="1"/>
          <p:nvPr/>
        </p:nvSpPr>
        <p:spPr>
          <a:xfrm>
            <a:off x="7931005" y="1997569"/>
            <a:ext cx="1536528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Multimedia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19ED2-B9E3-AF49-8AB5-22A0FCDEBDD8}"/>
              </a:ext>
            </a:extLst>
          </p:cNvPr>
          <p:cNvSpPr txBox="1"/>
          <p:nvPr/>
        </p:nvSpPr>
        <p:spPr>
          <a:xfrm>
            <a:off x="4114559" y="963230"/>
            <a:ext cx="3756453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Cooperation</a:t>
            </a:r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 / 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Competition Games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EC3D09-721F-1045-84F2-8C8F3A71A0A0}"/>
              </a:ext>
            </a:extLst>
          </p:cNvPr>
          <p:cNvSpPr txBox="1"/>
          <p:nvPr/>
        </p:nvSpPr>
        <p:spPr>
          <a:xfrm>
            <a:off x="4114558" y="1489446"/>
            <a:ext cx="3756453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165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Self-Driving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AU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Cars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Transportation </a:t>
            </a:r>
            <a:endParaRPr lang="en-AU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C327E6-76C1-334C-A28F-CF39D56F16DD}"/>
              </a:ext>
            </a:extLst>
          </p:cNvPr>
          <p:cNvSpPr txBox="1"/>
          <p:nvPr/>
        </p:nvSpPr>
        <p:spPr>
          <a:xfrm>
            <a:off x="9742516" y="1997569"/>
            <a:ext cx="1421987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Healthcare</a:t>
            </a:r>
            <a:endParaRPr lang="en-AU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84F5A7-EA8B-4D48-93DA-163829B1EC31}"/>
              </a:ext>
            </a:extLst>
          </p:cNvPr>
          <p:cNvSpPr txBox="1"/>
          <p:nvPr/>
        </p:nvSpPr>
        <p:spPr>
          <a:xfrm>
            <a:off x="4114558" y="3703516"/>
            <a:ext cx="7093312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Multiagent Coordination, Collaboration, and Uncertainty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9571B2-2672-DD46-A778-5F2E5A91DE1A}"/>
              </a:ext>
            </a:extLst>
          </p:cNvPr>
          <p:cNvSpPr txBox="1"/>
          <p:nvPr/>
        </p:nvSpPr>
        <p:spPr>
          <a:xfrm>
            <a:off x="7119980" y="3183801"/>
            <a:ext cx="2128550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Imitation Learning </a:t>
            </a:r>
            <a:endParaRPr lang="en-AU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3DB4AE-79FD-AD4E-A36A-E58AFCE3A277}"/>
              </a:ext>
            </a:extLst>
          </p:cNvPr>
          <p:cNvSpPr txBox="1"/>
          <p:nvPr/>
        </p:nvSpPr>
        <p:spPr>
          <a:xfrm>
            <a:off x="4114558" y="5452721"/>
            <a:ext cx="7093312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832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Humans and </a:t>
            </a:r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for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Decision</a:t>
            </a:r>
            <a:r>
              <a:rPr lang="zh-CN" alt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Making</a:t>
            </a:r>
            <a:endParaRPr lang="en-AU" b="0" i="0" u="none" strike="noStrike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406135-459E-9248-BAAA-CF627727BCD5}"/>
              </a:ext>
            </a:extLst>
          </p:cNvPr>
          <p:cNvSpPr txBox="1"/>
          <p:nvPr/>
        </p:nvSpPr>
        <p:spPr>
          <a:xfrm>
            <a:off x="4114558" y="4913167"/>
            <a:ext cx="7093312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832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Human Behaviour and Brain-Sensing and Analysis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D4B05A-E592-D24F-96CC-D81ADD4290D4}"/>
              </a:ext>
            </a:extLst>
          </p:cNvPr>
          <p:cNvSpPr txBox="1"/>
          <p:nvPr/>
        </p:nvSpPr>
        <p:spPr>
          <a:xfrm>
            <a:off x="4114558" y="4373614"/>
            <a:ext cx="7093312" cy="369332"/>
          </a:xfrm>
          <a:prstGeom prst="rect">
            <a:avLst/>
          </a:prstGeom>
          <a:solidFill>
            <a:schemeClr val="accent1">
              <a:lumMod val="60000"/>
              <a:lumOff val="40000"/>
              <a:alpha val="8328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Interactive Machine Learning, </a:t>
            </a:r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Human-In-The-Loop Learning</a:t>
            </a:r>
            <a:endParaRPr lang="en-AU" dirty="0">
              <a:solidFill>
                <a:srgbClr val="000000"/>
              </a:solidFill>
              <a:latin typeface="Georgia" panose="02040502050405020303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703515-A458-4048-8EBE-1EFA17E91C80}"/>
              </a:ext>
            </a:extLst>
          </p:cNvPr>
          <p:cNvSpPr txBox="1"/>
          <p:nvPr/>
        </p:nvSpPr>
        <p:spPr>
          <a:xfrm>
            <a:off x="4114558" y="2670712"/>
            <a:ext cx="2987977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Brain-Computer Interface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C24058-DD69-0E4B-9B15-5AB9BAD7F1E9}"/>
              </a:ext>
            </a:extLst>
          </p:cNvPr>
          <p:cNvSpPr txBox="1"/>
          <p:nvPr/>
        </p:nvSpPr>
        <p:spPr>
          <a:xfrm>
            <a:off x="9431980" y="3183801"/>
            <a:ext cx="1777402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Fuzzy Systems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377E38B-4EE6-1543-B38E-AA83E420DB0E}"/>
              </a:ext>
            </a:extLst>
          </p:cNvPr>
          <p:cNvSpPr txBox="1"/>
          <p:nvPr/>
        </p:nvSpPr>
        <p:spPr>
          <a:xfrm>
            <a:off x="322721" y="34976"/>
            <a:ext cx="593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Strengthen and broaden my</a:t>
            </a:r>
            <a:r>
              <a:rPr lang="zh-CN" altLang="en-US" sz="2400" dirty="0"/>
              <a:t> </a:t>
            </a:r>
            <a:r>
              <a:rPr lang="en-AU" sz="2400" dirty="0"/>
              <a:t>research territory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A8381-5EBF-6343-9C4B-C0B19914C38B}"/>
              </a:ext>
            </a:extLst>
          </p:cNvPr>
          <p:cNvSpPr txBox="1"/>
          <p:nvPr/>
        </p:nvSpPr>
        <p:spPr>
          <a:xfrm>
            <a:off x="7265737" y="2670712"/>
            <a:ext cx="3942133" cy="369332"/>
          </a:xfrm>
          <a:prstGeom prst="rect">
            <a:avLst/>
          </a:prstGeom>
          <a:solidFill>
            <a:schemeClr val="accent6">
              <a:lumMod val="60000"/>
              <a:lumOff val="40000"/>
              <a:alpha val="59186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Human-Agent/Machine Negotiation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5A5A2-220D-F146-97C9-B07A2993E801}"/>
              </a:ext>
            </a:extLst>
          </p:cNvPr>
          <p:cNvSpPr txBox="1"/>
          <p:nvPr/>
        </p:nvSpPr>
        <p:spPr>
          <a:xfrm>
            <a:off x="8079970" y="1489446"/>
            <a:ext cx="3084532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Transparency / Trustworthy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66579-7488-B04D-8095-43FCAD6E0C6E}"/>
              </a:ext>
            </a:extLst>
          </p:cNvPr>
          <p:cNvSpPr txBox="1"/>
          <p:nvPr/>
        </p:nvSpPr>
        <p:spPr>
          <a:xfrm>
            <a:off x="4114558" y="1997569"/>
            <a:ext cx="3541464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57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AU" dirty="0">
                <a:solidFill>
                  <a:srgbClr val="000000"/>
                </a:solidFill>
                <a:latin typeface="Georgia" panose="02040502050405020303" pitchFamily="18" charset="0"/>
              </a:rPr>
              <a:t>Representation / Generalisation </a:t>
            </a:r>
          </a:p>
        </p:txBody>
      </p:sp>
    </p:spTree>
    <p:extLst>
      <p:ext uri="{BB962C8B-B14F-4D97-AF65-F5344CB8AC3E}">
        <p14:creationId xmlns:p14="http://schemas.microsoft.com/office/powerpoint/2010/main" val="142880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68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Zehong Cao</dc:creator>
  <cp:lastModifiedBy>Zehong Cao</cp:lastModifiedBy>
  <cp:revision>29</cp:revision>
  <dcterms:created xsi:type="dcterms:W3CDTF">2021-09-29T15:21:39Z</dcterms:created>
  <dcterms:modified xsi:type="dcterms:W3CDTF">2021-10-26T04:13:34Z</dcterms:modified>
</cp:coreProperties>
</file>