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0" r:id="rId5"/>
    <p:sldId id="258" r:id="rId6"/>
    <p:sldId id="259" r:id="rId7"/>
    <p:sldId id="261" r:id="rId8"/>
    <p:sldId id="262" r:id="rId9"/>
    <p:sldId id="263" r:id="rId10"/>
    <p:sldId id="264" r:id="rId11"/>
    <p:sldId id="265" r:id="rId12"/>
    <p:sldId id="266" r:id="rId13"/>
    <p:sldId id="267" r:id="rId14"/>
    <p:sldId id="269" r:id="rId15"/>
    <p:sldId id="270" r:id="rId16"/>
    <p:sldId id="271" r:id="rId17"/>
    <p:sldId id="272" r:id="rId18"/>
    <p:sldId id="268" r:id="rId19"/>
    <p:sldId id="273" r:id="rId20"/>
    <p:sldId id="274" r:id="rId21"/>
    <p:sldId id="275" r:id="rId22"/>
    <p:sldId id="276" r:id="rId23"/>
    <p:sldId id="277" r:id="rId24"/>
    <p:sldId id="278"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6.xml"/><Relationship Id="rId2" Type="http://schemas.openxmlformats.org/officeDocument/2006/relationships/image" Target="../media/image3.pn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7.xml"/><Relationship Id="rId2" Type="http://schemas.openxmlformats.org/officeDocument/2006/relationships/image" Target="../media/image5.png"/><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8.xml"/><Relationship Id="rId2" Type="http://schemas.openxmlformats.org/officeDocument/2006/relationships/image" Target="../media/image7.png"/><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9.xml"/><Relationship Id="rId2" Type="http://schemas.openxmlformats.org/officeDocument/2006/relationships/image" Target="../media/image9.png"/><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81.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83.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5.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6.xml"/><Relationship Id="rId1" Type="http://schemas.openxmlformats.org/officeDocument/2006/relationships/image" Target="../media/image16.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8.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9.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0.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1.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3.xml"/><Relationship Id="rId1" Type="http://schemas.openxmlformats.org/officeDocument/2006/relationships/hyperlink" Target="file:///C:\Documents%20and%20Settings\Administrator\Local%20Settings\Temporary%20Internet%20Files\qc25\bin\qc.exe" TargetMode="Externa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4.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5.xml"/></Relationships>
</file>

<file path=ppt/slides/_rels/slide4.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tags" Target="../tags/tag67.xml"/><Relationship Id="rId2" Type="http://schemas.openxmlformats.org/officeDocument/2006/relationships/image" Target="../media/image1.wmf"/><Relationship Id="rId1"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en-US" altLang="zh-CN"/>
              <a:t>C</a:t>
            </a:r>
            <a:r>
              <a:rPr lang="zh-CN" altLang="en-US"/>
              <a:t>语言</a:t>
            </a:r>
            <a:endParaRPr lang="zh-CN" altLang="en-US"/>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a:t>
            </a:r>
            <a:r>
              <a:rPr lang="zh-CN" altLang="en-US"/>
              <a:t>控制结构</a:t>
            </a:r>
            <a:endParaRPr lang="zh-CN" altLang="en-US"/>
          </a:p>
        </p:txBody>
      </p:sp>
      <p:sp>
        <p:nvSpPr>
          <p:cNvPr id="3" name="内容占位符 2"/>
          <p:cNvSpPr>
            <a:spLocks noGrp="1"/>
          </p:cNvSpPr>
          <p:nvPr>
            <p:ph idx="1"/>
          </p:nvPr>
        </p:nvSpPr>
        <p:spPr/>
        <p:txBody>
          <a:bodyPr/>
          <a:p>
            <a:pPr marL="0" indent="0">
              <a:buNone/>
            </a:pPr>
            <a:r>
              <a:rPr lang="zh-CN" altLang="en-US">
                <a:solidFill>
                  <a:schemeClr val="tx1"/>
                </a:solidFill>
                <a:latin typeface="Times New Roman" panose="02020603050405020304" pitchFamily="18" charset="0"/>
                <a:cs typeface="Times New Roman" panose="02020603050405020304" pitchFamily="18" charset="0"/>
              </a:rPr>
              <a:t>用于单分支控制的条件语句：</a:t>
            </a:r>
            <a:r>
              <a:rPr lang="en-US" altLang="zh-CN">
                <a:solidFill>
                  <a:schemeClr val="tx1"/>
                </a:solidFill>
                <a:latin typeface="Times New Roman" panose="02020603050405020304" pitchFamily="18" charset="0"/>
                <a:cs typeface="Times New Roman" panose="02020603050405020304" pitchFamily="18" charset="0"/>
              </a:rPr>
              <a:t>if (a&gt;b)  max = a;</a:t>
            </a:r>
            <a:endParaRPr lang="en-US" altLang="zh-CN">
              <a:solidFill>
                <a:schemeClr val="tx1"/>
              </a:solidFill>
              <a:latin typeface="Times New Roman" panose="02020603050405020304" pitchFamily="18" charset="0"/>
              <a:cs typeface="Times New Roman" panose="02020603050405020304" pitchFamily="18" charset="0"/>
            </a:endParaRPr>
          </a:p>
          <a:p>
            <a:pPr marL="0" indent="0">
              <a:buNone/>
            </a:pPr>
            <a:r>
              <a:rPr lang="zh-CN" altLang="en-US">
                <a:solidFill>
                  <a:schemeClr val="tx1"/>
                </a:solidFill>
                <a:latin typeface="Times New Roman" panose="02020603050405020304" pitchFamily="18" charset="0"/>
                <a:cs typeface="Times New Roman" panose="02020603050405020304" pitchFamily="18" charset="0"/>
              </a:rPr>
              <a:t>用于双分支控制的条件语句：</a:t>
            </a:r>
            <a:r>
              <a:rPr lang="en-US" altLang="zh-CN">
                <a:solidFill>
                  <a:schemeClr val="tx1"/>
                </a:solidFill>
                <a:latin typeface="Times New Roman" panose="02020603050405020304" pitchFamily="18" charset="0"/>
                <a:cs typeface="Times New Roman" panose="02020603050405020304" pitchFamily="18" charset="0"/>
              </a:rPr>
              <a:t>if (a&gt;b)  max = a;</a:t>
            </a:r>
            <a:endParaRPr lang="en-US" altLang="zh-CN">
              <a:solidFill>
                <a:schemeClr val="tx1"/>
              </a:solidFill>
              <a:latin typeface="Times New Roman" panose="02020603050405020304" pitchFamily="18" charset="0"/>
              <a:cs typeface="Times New Roman" panose="02020603050405020304" pitchFamily="18" charset="0"/>
            </a:endParaRPr>
          </a:p>
          <a:p>
            <a:pPr marL="0" indent="0">
              <a:buNone/>
            </a:pPr>
            <a:r>
              <a:rPr lang="en-US" altLang="zh-CN">
                <a:solidFill>
                  <a:schemeClr val="tx1"/>
                </a:solidFill>
                <a:latin typeface="Times New Roman" panose="02020603050405020304" pitchFamily="18" charset="0"/>
                <a:cs typeface="Times New Roman" panose="02020603050405020304" pitchFamily="18" charset="0"/>
              </a:rPr>
              <a:t>                                          else      max = b;</a:t>
            </a:r>
            <a:endParaRPr lang="en-US" altLang="zh-CN">
              <a:solidFill>
                <a:schemeClr val="tx1"/>
              </a:solidFill>
              <a:latin typeface="Times New Roman" panose="02020603050405020304" pitchFamily="18" charset="0"/>
              <a:cs typeface="Times New Roman" panose="02020603050405020304" pitchFamily="18" charset="0"/>
            </a:endParaRPr>
          </a:p>
          <a:p>
            <a:pPr marL="0" indent="0">
              <a:buNone/>
            </a:pPr>
            <a:r>
              <a:rPr lang="zh-CN" altLang="en-US">
                <a:solidFill>
                  <a:schemeClr val="tx1"/>
                </a:solidFill>
                <a:latin typeface="Times New Roman" panose="02020603050405020304" pitchFamily="18" charset="0"/>
                <a:cs typeface="Times New Roman" panose="02020603050405020304" pitchFamily="18" charset="0"/>
              </a:rPr>
              <a:t>条件运算符是</a:t>
            </a:r>
            <a:r>
              <a:rPr lang="en-US" altLang="zh-CN">
                <a:solidFill>
                  <a:schemeClr val="tx1"/>
                </a:solidFill>
                <a:latin typeface="Times New Roman" panose="02020603050405020304" pitchFamily="18" charset="0"/>
                <a:cs typeface="Times New Roman" panose="02020603050405020304" pitchFamily="18" charset="0"/>
              </a:rPr>
              <a:t>C</a:t>
            </a:r>
            <a:r>
              <a:rPr lang="zh-CN" altLang="en-US">
                <a:solidFill>
                  <a:schemeClr val="tx1"/>
                </a:solidFill>
                <a:latin typeface="Times New Roman" panose="02020603050405020304" pitchFamily="18" charset="0"/>
                <a:cs typeface="Times New Roman" panose="02020603050405020304" pitchFamily="18" charset="0"/>
              </a:rPr>
              <a:t>语言中唯一的一个三元运算符，由条件运算符和及其相应的操作数构成的表达式称为条件表达式，一般形式如下：表达式</a:t>
            </a:r>
            <a:r>
              <a:rPr lang="en-US" altLang="zh-CN">
                <a:solidFill>
                  <a:schemeClr val="tx1"/>
                </a:solidFill>
                <a:latin typeface="Times New Roman" panose="02020603050405020304" pitchFamily="18" charset="0"/>
                <a:cs typeface="Times New Roman" panose="02020603050405020304" pitchFamily="18" charset="0"/>
              </a:rPr>
              <a:t>1</a:t>
            </a:r>
            <a:r>
              <a:rPr lang="zh-CN" altLang="en-US">
                <a:solidFill>
                  <a:schemeClr val="tx1"/>
                </a:solidFill>
                <a:latin typeface="Times New Roman" panose="02020603050405020304" pitchFamily="18" charset="0"/>
                <a:cs typeface="Times New Roman" panose="02020603050405020304" pitchFamily="18" charset="0"/>
              </a:rPr>
              <a:t>？表达式</a:t>
            </a:r>
            <a:r>
              <a:rPr lang="en-US" altLang="zh-CN">
                <a:solidFill>
                  <a:schemeClr val="tx1"/>
                </a:solidFill>
                <a:latin typeface="Times New Roman" panose="02020603050405020304" pitchFamily="18" charset="0"/>
                <a:cs typeface="Times New Roman" panose="02020603050405020304" pitchFamily="18" charset="0"/>
              </a:rPr>
              <a:t>2</a:t>
            </a:r>
            <a:r>
              <a:rPr lang="zh-CN" altLang="en-US">
                <a:solidFill>
                  <a:schemeClr val="tx1"/>
                </a:solidFill>
                <a:latin typeface="Times New Roman" panose="02020603050405020304" pitchFamily="18" charset="0"/>
                <a:cs typeface="Times New Roman" panose="02020603050405020304" pitchFamily="18" charset="0"/>
              </a:rPr>
              <a:t>：表达式</a:t>
            </a:r>
            <a:r>
              <a:rPr lang="en-US" altLang="zh-CN">
                <a:solidFill>
                  <a:schemeClr val="tx1"/>
                </a:solidFill>
                <a:latin typeface="Times New Roman" panose="02020603050405020304" pitchFamily="18" charset="0"/>
                <a:cs typeface="Times New Roman" panose="02020603050405020304" pitchFamily="18" charset="0"/>
              </a:rPr>
              <a:t>3.</a:t>
            </a:r>
            <a:r>
              <a:rPr lang="zh-CN" altLang="en-US">
                <a:solidFill>
                  <a:schemeClr val="tx1"/>
                </a:solidFill>
                <a:latin typeface="Times New Roman" panose="02020603050405020304" pitchFamily="18" charset="0"/>
                <a:cs typeface="Times New Roman" panose="02020603050405020304" pitchFamily="18" charset="0"/>
              </a:rPr>
              <a:t>意思就是若表达式</a:t>
            </a:r>
            <a:r>
              <a:rPr lang="en-US" altLang="zh-CN">
                <a:solidFill>
                  <a:schemeClr val="tx1"/>
                </a:solidFill>
                <a:latin typeface="Times New Roman" panose="02020603050405020304" pitchFamily="18" charset="0"/>
                <a:cs typeface="Times New Roman" panose="02020603050405020304" pitchFamily="18" charset="0"/>
              </a:rPr>
              <a:t>1</a:t>
            </a:r>
            <a:r>
              <a:rPr lang="zh-CN" altLang="en-US">
                <a:solidFill>
                  <a:schemeClr val="tx1"/>
                </a:solidFill>
                <a:latin typeface="Times New Roman" panose="02020603050405020304" pitchFamily="18" charset="0"/>
                <a:cs typeface="Times New Roman" panose="02020603050405020304" pitchFamily="18" charset="0"/>
              </a:rPr>
              <a:t>的值非零，则该条件表达式的值取表达式</a:t>
            </a:r>
            <a:r>
              <a:rPr lang="en-US" altLang="zh-CN">
                <a:solidFill>
                  <a:schemeClr val="tx1"/>
                </a:solidFill>
                <a:latin typeface="Times New Roman" panose="02020603050405020304" pitchFamily="18" charset="0"/>
                <a:cs typeface="Times New Roman" panose="02020603050405020304" pitchFamily="18" charset="0"/>
              </a:rPr>
              <a:t>2</a:t>
            </a:r>
            <a:r>
              <a:rPr lang="zh-CN" altLang="en-US">
                <a:solidFill>
                  <a:schemeClr val="tx1"/>
                </a:solidFill>
                <a:latin typeface="Times New Roman" panose="02020603050405020304" pitchFamily="18" charset="0"/>
                <a:cs typeface="Times New Roman" panose="02020603050405020304" pitchFamily="18" charset="0"/>
              </a:rPr>
              <a:t>的值，否则是表达式</a:t>
            </a:r>
            <a:r>
              <a:rPr lang="en-US" altLang="zh-CN">
                <a:solidFill>
                  <a:schemeClr val="tx1"/>
                </a:solidFill>
                <a:latin typeface="Times New Roman" panose="02020603050405020304" pitchFamily="18" charset="0"/>
                <a:cs typeface="Times New Roman" panose="02020603050405020304" pitchFamily="18" charset="0"/>
              </a:rPr>
              <a:t>3</a:t>
            </a:r>
            <a:r>
              <a:rPr lang="zh-CN" altLang="en-US">
                <a:solidFill>
                  <a:schemeClr val="tx1"/>
                </a:solidFill>
                <a:latin typeface="Times New Roman" panose="02020603050405020304" pitchFamily="18" charset="0"/>
                <a:cs typeface="Times New Roman" panose="02020603050405020304" pitchFamily="18" charset="0"/>
              </a:rPr>
              <a:t>的值。</a:t>
            </a:r>
            <a:endParaRPr lang="zh-CN" altLang="en-US">
              <a:solidFill>
                <a:schemeClr val="tx1"/>
              </a:solidFill>
              <a:latin typeface="Times New Roman" panose="02020603050405020304" pitchFamily="18" charset="0"/>
              <a:cs typeface="Times New Roman" panose="02020603050405020304" pitchFamily="18" charset="0"/>
            </a:endParaRPr>
          </a:p>
          <a:p>
            <a:pPr marL="0" indent="0">
              <a:buNone/>
            </a:pPr>
            <a:r>
              <a:rPr lang="en-US" altLang="zh-CN">
                <a:solidFill>
                  <a:schemeClr val="tx1"/>
                </a:solidFill>
                <a:latin typeface="Times New Roman" panose="02020603050405020304" pitchFamily="18" charset="0"/>
                <a:cs typeface="Times New Roman" panose="02020603050405020304" pitchFamily="18" charset="0"/>
              </a:rPr>
              <a:t>max = a&gt;b ? a : b;</a:t>
            </a:r>
            <a:endParaRPr lang="en-US" altLang="zh-CN">
              <a:solidFill>
                <a:schemeClr val="tx1"/>
              </a:solidFill>
              <a:latin typeface="Times New Roman" panose="02020603050405020304" pitchFamily="18" charset="0"/>
              <a:cs typeface="Times New Roman" panose="02020603050405020304" pitchFamily="18" charset="0"/>
            </a:endParaRPr>
          </a:p>
          <a:p>
            <a:pPr marL="0" indent="0">
              <a:buNone/>
            </a:pPr>
            <a:r>
              <a:rPr lang="zh-CN" altLang="en-US">
                <a:solidFill>
                  <a:schemeClr val="tx1"/>
                </a:solidFill>
                <a:latin typeface="Times New Roman" panose="02020603050405020304" pitchFamily="18" charset="0"/>
                <a:cs typeface="Times New Roman" panose="02020603050405020304" pitchFamily="18" charset="0"/>
              </a:rPr>
              <a:t>用于多分支控制的条件语句：</a:t>
            </a:r>
            <a:r>
              <a:rPr lang="en-US" altLang="zh-CN">
                <a:solidFill>
                  <a:schemeClr val="tx1"/>
                </a:solidFill>
                <a:latin typeface="Times New Roman" panose="02020603050405020304" pitchFamily="18" charset="0"/>
                <a:cs typeface="Times New Roman" panose="02020603050405020304" pitchFamily="18" charset="0"/>
                <a:sym typeface="+mn-ea"/>
              </a:rPr>
              <a:t>if (</a:t>
            </a:r>
            <a:r>
              <a:rPr lang="zh-CN" altLang="en-US">
                <a:solidFill>
                  <a:schemeClr val="tx1"/>
                </a:solidFill>
                <a:latin typeface="Times New Roman" panose="02020603050405020304" pitchFamily="18" charset="0"/>
                <a:cs typeface="Times New Roman" panose="02020603050405020304" pitchFamily="18" charset="0"/>
                <a:sym typeface="+mn-ea"/>
              </a:rPr>
              <a:t>表达式</a:t>
            </a:r>
            <a:r>
              <a:rPr lang="en-US" altLang="zh-CN">
                <a:solidFill>
                  <a:schemeClr val="tx1"/>
                </a:solidFill>
                <a:latin typeface="Times New Roman" panose="02020603050405020304" pitchFamily="18" charset="0"/>
                <a:cs typeface="Times New Roman" panose="02020603050405020304" pitchFamily="18" charset="0"/>
                <a:sym typeface="+mn-ea"/>
              </a:rPr>
              <a:t>1)  </a:t>
            </a:r>
            <a:r>
              <a:rPr lang="zh-CN" altLang="en-US">
                <a:solidFill>
                  <a:schemeClr val="tx1"/>
                </a:solidFill>
                <a:latin typeface="Times New Roman" panose="02020603050405020304" pitchFamily="18" charset="0"/>
                <a:cs typeface="Times New Roman" panose="02020603050405020304" pitchFamily="18" charset="0"/>
                <a:sym typeface="+mn-ea"/>
              </a:rPr>
              <a:t>语句</a:t>
            </a:r>
            <a:r>
              <a:rPr lang="en-US" altLang="zh-CN">
                <a:solidFill>
                  <a:schemeClr val="tx1"/>
                </a:solidFill>
                <a:latin typeface="Times New Roman" panose="02020603050405020304" pitchFamily="18" charset="0"/>
                <a:cs typeface="Times New Roman" panose="02020603050405020304" pitchFamily="18" charset="0"/>
                <a:sym typeface="+mn-ea"/>
              </a:rPr>
              <a:t>1;</a:t>
            </a:r>
            <a:endParaRPr lang="en-US" altLang="zh-CN">
              <a:solidFill>
                <a:schemeClr val="tx1"/>
              </a:solidFill>
              <a:latin typeface="Times New Roman" panose="02020603050405020304" pitchFamily="18" charset="0"/>
              <a:cs typeface="Times New Roman" panose="02020603050405020304" pitchFamily="18" charset="0"/>
              <a:sym typeface="+mn-ea"/>
            </a:endParaRPr>
          </a:p>
          <a:p>
            <a:pPr marL="0" indent="0">
              <a:buNone/>
            </a:pPr>
            <a:r>
              <a:rPr lang="en-US" altLang="zh-CN">
                <a:solidFill>
                  <a:schemeClr val="tx1"/>
                </a:solidFill>
                <a:latin typeface="Times New Roman" panose="02020603050405020304" pitchFamily="18" charset="0"/>
                <a:cs typeface="Times New Roman" panose="02020603050405020304" pitchFamily="18" charset="0"/>
                <a:sym typeface="+mn-ea"/>
              </a:rPr>
              <a:t>                                          else if (</a:t>
            </a:r>
            <a:r>
              <a:rPr lang="zh-CN" altLang="en-US">
                <a:solidFill>
                  <a:schemeClr val="tx1"/>
                </a:solidFill>
                <a:latin typeface="Times New Roman" panose="02020603050405020304" pitchFamily="18" charset="0"/>
                <a:cs typeface="Times New Roman" panose="02020603050405020304" pitchFamily="18" charset="0"/>
                <a:sym typeface="+mn-ea"/>
              </a:rPr>
              <a:t>表达式</a:t>
            </a:r>
            <a:r>
              <a:rPr lang="en-US" altLang="zh-CN">
                <a:solidFill>
                  <a:schemeClr val="tx1"/>
                </a:solidFill>
                <a:latin typeface="Times New Roman" panose="02020603050405020304" pitchFamily="18" charset="0"/>
                <a:cs typeface="Times New Roman" panose="02020603050405020304" pitchFamily="18" charset="0"/>
                <a:sym typeface="+mn-ea"/>
              </a:rPr>
              <a:t>2) </a:t>
            </a:r>
            <a:r>
              <a:rPr lang="zh-CN" altLang="en-US">
                <a:solidFill>
                  <a:schemeClr val="tx1"/>
                </a:solidFill>
                <a:latin typeface="Times New Roman" panose="02020603050405020304" pitchFamily="18" charset="0"/>
                <a:cs typeface="Times New Roman" panose="02020603050405020304" pitchFamily="18" charset="0"/>
                <a:sym typeface="+mn-ea"/>
              </a:rPr>
              <a:t>语句</a:t>
            </a:r>
            <a:r>
              <a:rPr lang="en-US" altLang="zh-CN">
                <a:solidFill>
                  <a:schemeClr val="tx1"/>
                </a:solidFill>
                <a:latin typeface="Times New Roman" panose="02020603050405020304" pitchFamily="18" charset="0"/>
                <a:cs typeface="Times New Roman" panose="02020603050405020304" pitchFamily="18" charset="0"/>
                <a:sym typeface="+mn-ea"/>
              </a:rPr>
              <a:t>2</a:t>
            </a:r>
            <a:r>
              <a:rPr lang="zh-CN" altLang="en-US">
                <a:solidFill>
                  <a:schemeClr val="tx1"/>
                </a:solidFill>
                <a:latin typeface="Times New Roman" panose="02020603050405020304" pitchFamily="18" charset="0"/>
                <a:cs typeface="Times New Roman" panose="02020603050405020304" pitchFamily="18" charset="0"/>
                <a:sym typeface="+mn-ea"/>
              </a:rPr>
              <a:t>；</a:t>
            </a:r>
            <a:endParaRPr lang="en-US" altLang="zh-CN">
              <a:solidFill>
                <a:schemeClr val="tx1"/>
              </a:solidFill>
              <a:latin typeface="Times New Roman" panose="02020603050405020304" pitchFamily="18" charset="0"/>
              <a:cs typeface="Times New Roman" panose="02020603050405020304" pitchFamily="18" charset="0"/>
              <a:sym typeface="+mn-ea"/>
            </a:endParaRPr>
          </a:p>
          <a:p>
            <a:pPr marL="0" indent="0">
              <a:buNone/>
            </a:pPr>
            <a:r>
              <a:rPr lang="en-US" altLang="zh-CN">
                <a:solidFill>
                  <a:schemeClr val="tx1"/>
                </a:solidFill>
                <a:latin typeface="Times New Roman" panose="02020603050405020304" pitchFamily="18" charset="0"/>
                <a:cs typeface="Times New Roman" panose="02020603050405020304" pitchFamily="18" charset="0"/>
                <a:sym typeface="+mn-ea"/>
              </a:rPr>
              <a:t>                                           else      </a:t>
            </a:r>
            <a:r>
              <a:rPr lang="zh-CN" altLang="en-US">
                <a:solidFill>
                  <a:schemeClr val="tx1"/>
                </a:solidFill>
                <a:latin typeface="Times New Roman" panose="02020603050405020304" pitchFamily="18" charset="0"/>
                <a:cs typeface="Times New Roman" panose="02020603050405020304" pitchFamily="18" charset="0"/>
                <a:sym typeface="+mn-ea"/>
              </a:rPr>
              <a:t>语句</a:t>
            </a:r>
            <a:r>
              <a:rPr lang="en-US" altLang="zh-CN">
                <a:solidFill>
                  <a:schemeClr val="tx1"/>
                </a:solidFill>
                <a:latin typeface="Times New Roman" panose="02020603050405020304" pitchFamily="18" charset="0"/>
                <a:cs typeface="Times New Roman" panose="02020603050405020304" pitchFamily="18" charset="0"/>
                <a:sym typeface="+mn-ea"/>
              </a:rPr>
              <a:t>3;</a:t>
            </a:r>
            <a:endParaRPr lang="en-US" altLang="zh-CN">
              <a:solidFill>
                <a:schemeClr val="tx1"/>
              </a:solidFill>
              <a:latin typeface="Times New Roman" panose="02020603050405020304" pitchFamily="18" charset="0"/>
              <a:cs typeface="Times New Roman" panose="02020603050405020304" pitchFamily="18" charset="0"/>
            </a:endParaRPr>
          </a:p>
          <a:p>
            <a:pPr marL="0" indent="0">
              <a:buNone/>
            </a:pPr>
            <a:endParaRPr lang="en-US" altLang="zh-CN">
              <a:solidFill>
                <a:schemeClr val="tx1"/>
              </a:solidFill>
              <a:latin typeface="Times New Roman" panose="02020603050405020304" pitchFamily="18" charset="0"/>
              <a:cs typeface="Times New Roman" panose="02020603050405020304" pitchFamily="18" charset="0"/>
            </a:endParaRP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循环控制结构</a:t>
            </a:r>
            <a:endParaRPr lang="zh-CN" altLang="en-US"/>
          </a:p>
        </p:txBody>
      </p:sp>
      <p:sp>
        <p:nvSpPr>
          <p:cNvPr id="3" name="内容占位符 2"/>
          <p:cNvSpPr>
            <a:spLocks noGrp="1"/>
          </p:cNvSpPr>
          <p:nvPr>
            <p:ph idx="1"/>
          </p:nvPr>
        </p:nvSpPr>
        <p:spPr/>
        <p:txBody>
          <a:bodyPr>
            <a:normAutofit fontScale="90000" lnSpcReduction="20000"/>
          </a:bodyPr>
          <a:p>
            <a:r>
              <a:rPr lang="zh-CN" altLang="en-US">
                <a:solidFill>
                  <a:schemeClr val="tx1"/>
                </a:solidFill>
                <a:latin typeface="Times New Roman" panose="02020603050405020304" pitchFamily="18" charset="0"/>
                <a:cs typeface="Times New Roman" panose="02020603050405020304" pitchFamily="18" charset="0"/>
              </a:rPr>
              <a:t>循环结构通常有两种类型：</a:t>
            </a:r>
            <a:endParaRPr lang="zh-CN" altLang="en-US">
              <a:solidFill>
                <a:schemeClr val="tx1"/>
              </a:solidFill>
              <a:latin typeface="Times New Roman" panose="02020603050405020304" pitchFamily="18" charset="0"/>
              <a:cs typeface="Times New Roman" panose="02020603050405020304" pitchFamily="18" charset="0"/>
            </a:endParaRPr>
          </a:p>
          <a:p>
            <a:pPr marL="0" indent="0">
              <a:buNone/>
            </a:pPr>
            <a:r>
              <a:rPr lang="zh-CN" altLang="en-US">
                <a:solidFill>
                  <a:schemeClr val="tx1"/>
                </a:solidFill>
                <a:latin typeface="Times New Roman" panose="02020603050405020304" pitchFamily="18" charset="0"/>
                <a:cs typeface="Times New Roman" panose="02020603050405020304" pitchFamily="18" charset="0"/>
              </a:rPr>
              <a:t>当型循环结构，表示当</a:t>
            </a:r>
            <a:r>
              <a:rPr lang="en-US" altLang="zh-CN">
                <a:solidFill>
                  <a:schemeClr val="tx1"/>
                </a:solidFill>
                <a:latin typeface="Times New Roman" panose="02020603050405020304" pitchFamily="18" charset="0"/>
                <a:cs typeface="Times New Roman" panose="02020603050405020304" pitchFamily="18" charset="0"/>
              </a:rPr>
              <a:t>P</a:t>
            </a:r>
            <a:r>
              <a:rPr lang="zh-CN" altLang="en-US">
                <a:solidFill>
                  <a:schemeClr val="tx1"/>
                </a:solidFill>
                <a:latin typeface="Times New Roman" panose="02020603050405020304" pitchFamily="18" charset="0"/>
                <a:cs typeface="Times New Roman" panose="02020603050405020304" pitchFamily="18" charset="0"/>
              </a:rPr>
              <a:t>为真，反复执行</a:t>
            </a:r>
            <a:r>
              <a:rPr lang="en-US" altLang="zh-CN">
                <a:solidFill>
                  <a:schemeClr val="tx1"/>
                </a:solidFill>
                <a:latin typeface="Times New Roman" panose="02020603050405020304" pitchFamily="18" charset="0"/>
                <a:cs typeface="Times New Roman" panose="02020603050405020304" pitchFamily="18" charset="0"/>
              </a:rPr>
              <a:t>A</a:t>
            </a:r>
            <a:r>
              <a:rPr lang="zh-CN" altLang="en-US">
                <a:solidFill>
                  <a:schemeClr val="tx1"/>
                </a:solidFill>
                <a:latin typeface="Times New Roman" panose="02020603050405020304" pitchFamily="18" charset="0"/>
                <a:cs typeface="Times New Roman" panose="02020603050405020304" pitchFamily="18" charset="0"/>
              </a:rPr>
              <a:t>操作直到</a:t>
            </a:r>
            <a:r>
              <a:rPr lang="en-US" altLang="zh-CN">
                <a:solidFill>
                  <a:schemeClr val="tx1"/>
                </a:solidFill>
                <a:latin typeface="Times New Roman" panose="02020603050405020304" pitchFamily="18" charset="0"/>
                <a:cs typeface="Times New Roman" panose="02020603050405020304" pitchFamily="18" charset="0"/>
              </a:rPr>
              <a:t>P</a:t>
            </a:r>
            <a:r>
              <a:rPr lang="zh-CN" altLang="en-US">
                <a:solidFill>
                  <a:schemeClr val="tx1"/>
                </a:solidFill>
                <a:latin typeface="Times New Roman" panose="02020603050405020304" pitchFamily="18" charset="0"/>
                <a:cs typeface="Times New Roman" panose="02020603050405020304" pitchFamily="18" charset="0"/>
              </a:rPr>
              <a:t>为假时结束循环</a:t>
            </a:r>
            <a:endParaRPr lang="zh-CN" altLang="en-US">
              <a:solidFill>
                <a:schemeClr val="tx1"/>
              </a:solidFill>
              <a:latin typeface="Times New Roman" panose="02020603050405020304" pitchFamily="18" charset="0"/>
              <a:cs typeface="Times New Roman" panose="02020603050405020304" pitchFamily="18" charset="0"/>
            </a:endParaRPr>
          </a:p>
          <a:p>
            <a:pPr marL="0" indent="0">
              <a:buNone/>
            </a:pPr>
            <a:r>
              <a:rPr lang="zh-CN" altLang="en-US">
                <a:solidFill>
                  <a:schemeClr val="tx1"/>
                </a:solidFill>
                <a:latin typeface="Times New Roman" panose="02020603050405020304" pitchFamily="18" charset="0"/>
                <a:cs typeface="Times New Roman" panose="02020603050405020304" pitchFamily="18" charset="0"/>
              </a:rPr>
              <a:t>直到型循环结构，先执行</a:t>
            </a:r>
            <a:r>
              <a:rPr lang="en-US" altLang="zh-CN">
                <a:solidFill>
                  <a:schemeClr val="tx1"/>
                </a:solidFill>
                <a:latin typeface="Times New Roman" panose="02020603050405020304" pitchFamily="18" charset="0"/>
                <a:cs typeface="Times New Roman" panose="02020603050405020304" pitchFamily="18" charset="0"/>
              </a:rPr>
              <a:t>A</a:t>
            </a:r>
            <a:r>
              <a:rPr lang="zh-CN" altLang="en-US">
                <a:solidFill>
                  <a:schemeClr val="tx1"/>
                </a:solidFill>
                <a:latin typeface="Times New Roman" panose="02020603050405020304" pitchFamily="18" charset="0"/>
                <a:cs typeface="Times New Roman" panose="02020603050405020304" pitchFamily="18" charset="0"/>
              </a:rPr>
              <a:t>，在判断</a:t>
            </a:r>
            <a:r>
              <a:rPr lang="en-US" altLang="zh-CN">
                <a:solidFill>
                  <a:schemeClr val="tx1"/>
                </a:solidFill>
                <a:latin typeface="Times New Roman" panose="02020603050405020304" pitchFamily="18" charset="0"/>
                <a:cs typeface="Times New Roman" panose="02020603050405020304" pitchFamily="18" charset="0"/>
              </a:rPr>
              <a:t>P</a:t>
            </a:r>
            <a:r>
              <a:rPr lang="zh-CN" altLang="en-US">
                <a:solidFill>
                  <a:schemeClr val="tx1"/>
                </a:solidFill>
                <a:latin typeface="Times New Roman" panose="02020603050405020304" pitchFamily="18" charset="0"/>
                <a:cs typeface="Times New Roman" panose="02020603050405020304" pitchFamily="18" charset="0"/>
              </a:rPr>
              <a:t>是否为真，若为真则反复执行</a:t>
            </a:r>
            <a:r>
              <a:rPr lang="en-US" altLang="zh-CN">
                <a:solidFill>
                  <a:schemeClr val="tx1"/>
                </a:solidFill>
                <a:latin typeface="Times New Roman" panose="02020603050405020304" pitchFamily="18" charset="0"/>
                <a:cs typeface="Times New Roman" panose="02020603050405020304" pitchFamily="18" charset="0"/>
              </a:rPr>
              <a:t>A</a:t>
            </a:r>
            <a:r>
              <a:rPr lang="zh-CN" altLang="en-US">
                <a:solidFill>
                  <a:schemeClr val="tx1"/>
                </a:solidFill>
                <a:latin typeface="Times New Roman" panose="02020603050405020304" pitchFamily="18" charset="0"/>
                <a:cs typeface="Times New Roman" panose="02020603050405020304" pitchFamily="18" charset="0"/>
              </a:rPr>
              <a:t>直到</a:t>
            </a:r>
            <a:r>
              <a:rPr lang="en-US" altLang="zh-CN">
                <a:solidFill>
                  <a:schemeClr val="tx1"/>
                </a:solidFill>
                <a:latin typeface="Times New Roman" panose="02020603050405020304" pitchFamily="18" charset="0"/>
                <a:cs typeface="Times New Roman" panose="02020603050405020304" pitchFamily="18" charset="0"/>
              </a:rPr>
              <a:t>P</a:t>
            </a:r>
            <a:r>
              <a:rPr lang="zh-CN" altLang="en-US">
                <a:solidFill>
                  <a:schemeClr val="tx1"/>
                </a:solidFill>
                <a:latin typeface="Times New Roman" panose="02020603050405020304" pitchFamily="18" charset="0"/>
                <a:cs typeface="Times New Roman" panose="02020603050405020304" pitchFamily="18" charset="0"/>
              </a:rPr>
              <a:t>为假时结束循环</a:t>
            </a:r>
            <a:endParaRPr lang="zh-CN" altLang="en-US">
              <a:solidFill>
                <a:schemeClr val="tx1"/>
              </a:solidFill>
              <a:latin typeface="Times New Roman" panose="02020603050405020304" pitchFamily="18" charset="0"/>
              <a:cs typeface="Times New Roman" panose="02020603050405020304" pitchFamily="18" charset="0"/>
            </a:endParaRPr>
          </a:p>
          <a:p>
            <a:r>
              <a:rPr lang="en-US" altLang="zh-CN">
                <a:solidFill>
                  <a:schemeClr val="tx1"/>
                </a:solidFill>
                <a:latin typeface="Times New Roman" panose="02020603050405020304" pitchFamily="18" charset="0"/>
                <a:cs typeface="Times New Roman" panose="02020603050405020304" pitchFamily="18" charset="0"/>
              </a:rPr>
              <a:t>C</a:t>
            </a:r>
            <a:r>
              <a:rPr lang="zh-CN" altLang="en-US">
                <a:solidFill>
                  <a:schemeClr val="tx1"/>
                </a:solidFill>
                <a:latin typeface="Times New Roman" panose="02020603050405020304" pitchFamily="18" charset="0"/>
                <a:cs typeface="Times New Roman" panose="02020603050405020304" pitchFamily="18" charset="0"/>
              </a:rPr>
              <a:t>语言提供</a:t>
            </a:r>
            <a:r>
              <a:rPr lang="en-US" altLang="zh-CN">
                <a:solidFill>
                  <a:schemeClr val="tx1"/>
                </a:solidFill>
                <a:latin typeface="Times New Roman" panose="02020603050405020304" pitchFamily="18" charset="0"/>
                <a:cs typeface="Times New Roman" panose="02020603050405020304" pitchFamily="18" charset="0"/>
              </a:rPr>
              <a:t>for,while,do-while</a:t>
            </a:r>
            <a:r>
              <a:rPr lang="zh-CN" altLang="en-US">
                <a:solidFill>
                  <a:schemeClr val="tx1"/>
                </a:solidFill>
                <a:latin typeface="Times New Roman" panose="02020603050405020304" pitchFamily="18" charset="0"/>
                <a:cs typeface="Times New Roman" panose="02020603050405020304" pitchFamily="18" charset="0"/>
              </a:rPr>
              <a:t>三种循环语句来实现循环结构</a:t>
            </a:r>
            <a:endParaRPr lang="zh-CN" altLang="en-US">
              <a:solidFill>
                <a:schemeClr val="tx1"/>
              </a:solidFill>
              <a:latin typeface="Times New Roman" panose="02020603050405020304" pitchFamily="18" charset="0"/>
              <a:cs typeface="Times New Roman" panose="02020603050405020304" pitchFamily="18" charset="0"/>
            </a:endParaRPr>
          </a:p>
          <a:p>
            <a:r>
              <a:rPr lang="en-US" altLang="zh-CN">
                <a:solidFill>
                  <a:schemeClr val="tx1"/>
                </a:solidFill>
                <a:latin typeface="Times New Roman" panose="02020603050405020304" pitchFamily="18" charset="0"/>
                <a:cs typeface="Times New Roman" panose="02020603050405020304" pitchFamily="18" charset="0"/>
              </a:rPr>
              <a:t>while</a:t>
            </a:r>
            <a:r>
              <a:rPr lang="zh-CN" altLang="en-US">
                <a:solidFill>
                  <a:schemeClr val="tx1"/>
                </a:solidFill>
                <a:latin typeface="Times New Roman" panose="02020603050405020304" pitchFamily="18" charset="0"/>
                <a:cs typeface="Times New Roman" panose="02020603050405020304" pitchFamily="18" charset="0"/>
              </a:rPr>
              <a:t>属于当型循环，一般形式为</a:t>
            </a:r>
            <a:r>
              <a:rPr lang="en-US" altLang="zh-CN">
                <a:solidFill>
                  <a:schemeClr val="tx1"/>
                </a:solidFill>
                <a:latin typeface="Times New Roman" panose="02020603050405020304" pitchFamily="18" charset="0"/>
                <a:cs typeface="Times New Roman" panose="02020603050405020304" pitchFamily="18" charset="0"/>
              </a:rPr>
              <a:t>while(</a:t>
            </a:r>
            <a:r>
              <a:rPr lang="zh-CN" altLang="en-US">
                <a:solidFill>
                  <a:schemeClr val="tx1"/>
                </a:solidFill>
                <a:latin typeface="Times New Roman" panose="02020603050405020304" pitchFamily="18" charset="0"/>
                <a:cs typeface="Times New Roman" panose="02020603050405020304" pitchFamily="18" charset="0"/>
              </a:rPr>
              <a:t>循环控制表达式</a:t>
            </a:r>
            <a:r>
              <a:rPr lang="en-US" altLang="zh-CN">
                <a:solidFill>
                  <a:schemeClr val="tx1"/>
                </a:solidFill>
                <a:latin typeface="Times New Roman" panose="02020603050405020304" pitchFamily="18" charset="0"/>
                <a:cs typeface="Times New Roman" panose="02020603050405020304" pitchFamily="18" charset="0"/>
              </a:rPr>
              <a:t>)</a:t>
            </a:r>
            <a:endParaRPr lang="en-US" altLang="zh-CN">
              <a:solidFill>
                <a:schemeClr val="tx1"/>
              </a:solidFill>
              <a:latin typeface="Times New Roman" panose="02020603050405020304" pitchFamily="18" charset="0"/>
              <a:cs typeface="Times New Roman" panose="02020603050405020304" pitchFamily="18" charset="0"/>
            </a:endParaRPr>
          </a:p>
          <a:p>
            <a:pPr marL="0" indent="0">
              <a:buNone/>
            </a:pPr>
            <a:r>
              <a:rPr lang="en-US" altLang="zh-CN">
                <a:solidFill>
                  <a:schemeClr val="tx1"/>
                </a:solidFill>
                <a:latin typeface="Times New Roman" panose="02020603050405020304" pitchFamily="18" charset="0"/>
                <a:cs typeface="Times New Roman" panose="02020603050405020304" pitchFamily="18" charset="0"/>
              </a:rPr>
              <a:t>                                                  {    </a:t>
            </a:r>
            <a:endParaRPr lang="en-US" altLang="zh-CN">
              <a:solidFill>
                <a:schemeClr val="tx1"/>
              </a:solidFill>
              <a:latin typeface="Times New Roman" panose="02020603050405020304" pitchFamily="18" charset="0"/>
              <a:cs typeface="Times New Roman" panose="02020603050405020304" pitchFamily="18" charset="0"/>
            </a:endParaRPr>
          </a:p>
          <a:p>
            <a:pPr marL="0" indent="0">
              <a:buNone/>
            </a:pPr>
            <a:r>
              <a:rPr lang="en-US" altLang="zh-CN">
                <a:solidFill>
                  <a:schemeClr val="tx1"/>
                </a:solidFill>
                <a:latin typeface="Times New Roman" panose="02020603050405020304" pitchFamily="18" charset="0"/>
                <a:cs typeface="Times New Roman" panose="02020603050405020304" pitchFamily="18" charset="0"/>
              </a:rPr>
              <a:t>                                                          </a:t>
            </a:r>
            <a:r>
              <a:rPr lang="zh-CN" altLang="en-US">
                <a:solidFill>
                  <a:schemeClr val="tx1"/>
                </a:solidFill>
                <a:latin typeface="Times New Roman" panose="02020603050405020304" pitchFamily="18" charset="0"/>
                <a:cs typeface="Times New Roman" panose="02020603050405020304" pitchFamily="18" charset="0"/>
              </a:rPr>
              <a:t>语句序列</a:t>
            </a:r>
            <a:endParaRPr lang="zh-CN" altLang="en-US">
              <a:solidFill>
                <a:schemeClr val="tx1"/>
              </a:solidFill>
              <a:latin typeface="Times New Roman" panose="02020603050405020304" pitchFamily="18" charset="0"/>
              <a:cs typeface="Times New Roman" panose="02020603050405020304" pitchFamily="18" charset="0"/>
            </a:endParaRPr>
          </a:p>
          <a:p>
            <a:pPr marL="0" indent="0">
              <a:buNone/>
            </a:pPr>
            <a:r>
              <a:rPr lang="zh-CN" altLang="en-US">
                <a:solidFill>
                  <a:schemeClr val="tx1"/>
                </a:solidFill>
                <a:latin typeface="Times New Roman" panose="02020603050405020304" pitchFamily="18" charset="0"/>
                <a:cs typeface="Times New Roman" panose="02020603050405020304" pitchFamily="18" charset="0"/>
              </a:rPr>
              <a:t> </a:t>
            </a:r>
            <a:r>
              <a:rPr lang="en-US" altLang="zh-CN">
                <a:solidFill>
                  <a:schemeClr val="tx1"/>
                </a:solidFill>
                <a:latin typeface="Times New Roman" panose="02020603050405020304" pitchFamily="18" charset="0"/>
                <a:cs typeface="Times New Roman" panose="02020603050405020304" pitchFamily="18" charset="0"/>
              </a:rPr>
              <a:t>                                                  }</a:t>
            </a:r>
            <a:endParaRPr lang="en-US" altLang="zh-CN">
              <a:solidFill>
                <a:schemeClr val="tx1"/>
              </a:solidFill>
              <a:latin typeface="Times New Roman" panose="02020603050405020304" pitchFamily="18" charset="0"/>
              <a:cs typeface="Times New Roman" panose="02020603050405020304" pitchFamily="18" charset="0"/>
            </a:endParaRPr>
          </a:p>
          <a:p>
            <a:r>
              <a:rPr lang="en-US" altLang="zh-CN">
                <a:solidFill>
                  <a:schemeClr val="tx1"/>
                </a:solidFill>
                <a:latin typeface="Times New Roman" panose="02020603050405020304" pitchFamily="18" charset="0"/>
                <a:cs typeface="Times New Roman" panose="02020603050405020304" pitchFamily="18" charset="0"/>
              </a:rPr>
              <a:t>do-while </a:t>
            </a:r>
            <a:r>
              <a:rPr lang="zh-CN" altLang="en-US">
                <a:solidFill>
                  <a:schemeClr val="tx1"/>
                </a:solidFill>
                <a:latin typeface="Times New Roman" panose="02020603050405020304" pitchFamily="18" charset="0"/>
                <a:cs typeface="Times New Roman" panose="02020603050405020304" pitchFamily="18" charset="0"/>
              </a:rPr>
              <a:t>属于直到型循环，一般形式为</a:t>
            </a:r>
            <a:r>
              <a:rPr lang="en-US" altLang="zh-CN">
                <a:solidFill>
                  <a:schemeClr val="tx1"/>
                </a:solidFill>
                <a:latin typeface="Times New Roman" panose="02020603050405020304" pitchFamily="18" charset="0"/>
                <a:cs typeface="Times New Roman" panose="02020603050405020304" pitchFamily="18" charset="0"/>
              </a:rPr>
              <a:t>do</a:t>
            </a:r>
            <a:endParaRPr lang="en-US" altLang="zh-CN">
              <a:solidFill>
                <a:schemeClr val="tx1"/>
              </a:solidFill>
              <a:latin typeface="Times New Roman" panose="02020603050405020304" pitchFamily="18" charset="0"/>
              <a:cs typeface="Times New Roman" panose="02020603050405020304" pitchFamily="18" charset="0"/>
            </a:endParaRPr>
          </a:p>
          <a:p>
            <a:pPr marL="0" indent="0">
              <a:buNone/>
            </a:pPr>
            <a:r>
              <a:rPr lang="en-US" altLang="zh-CN">
                <a:solidFill>
                  <a:schemeClr val="tx1"/>
                </a:solidFill>
                <a:latin typeface="Times New Roman" panose="02020603050405020304" pitchFamily="18" charset="0"/>
                <a:cs typeface="Times New Roman" panose="02020603050405020304" pitchFamily="18" charset="0"/>
              </a:rPr>
              <a:t>                                                           {</a:t>
            </a:r>
            <a:endParaRPr lang="en-US" altLang="zh-CN">
              <a:solidFill>
                <a:schemeClr val="tx1"/>
              </a:solidFill>
              <a:latin typeface="Times New Roman" panose="02020603050405020304" pitchFamily="18" charset="0"/>
              <a:cs typeface="Times New Roman" panose="02020603050405020304" pitchFamily="18" charset="0"/>
            </a:endParaRPr>
          </a:p>
          <a:p>
            <a:pPr marL="0" indent="0">
              <a:buNone/>
            </a:pPr>
            <a:r>
              <a:rPr lang="en-US" altLang="zh-CN">
                <a:solidFill>
                  <a:schemeClr val="tx1"/>
                </a:solidFill>
                <a:latin typeface="Times New Roman" panose="02020603050405020304" pitchFamily="18" charset="0"/>
                <a:cs typeface="Times New Roman" panose="02020603050405020304" pitchFamily="18" charset="0"/>
              </a:rPr>
              <a:t>                                                                 </a:t>
            </a:r>
            <a:r>
              <a:rPr lang="zh-CN" altLang="en-US">
                <a:solidFill>
                  <a:schemeClr val="tx1"/>
                </a:solidFill>
                <a:latin typeface="Times New Roman" panose="02020603050405020304" pitchFamily="18" charset="0"/>
                <a:cs typeface="Times New Roman" panose="02020603050405020304" pitchFamily="18" charset="0"/>
              </a:rPr>
              <a:t>语句序列</a:t>
            </a:r>
            <a:endParaRPr lang="zh-CN" altLang="en-US">
              <a:solidFill>
                <a:schemeClr val="tx1"/>
              </a:solidFill>
              <a:latin typeface="Times New Roman" panose="02020603050405020304" pitchFamily="18" charset="0"/>
              <a:cs typeface="Times New Roman" panose="02020603050405020304" pitchFamily="18" charset="0"/>
            </a:endParaRPr>
          </a:p>
          <a:p>
            <a:pPr marL="0" indent="0">
              <a:buNone/>
            </a:pPr>
            <a:r>
              <a:rPr lang="zh-CN" altLang="en-US">
                <a:solidFill>
                  <a:schemeClr val="tx1"/>
                </a:solidFill>
                <a:latin typeface="Times New Roman" panose="02020603050405020304" pitchFamily="18" charset="0"/>
                <a:cs typeface="Times New Roman" panose="02020603050405020304" pitchFamily="18" charset="0"/>
              </a:rPr>
              <a:t> </a:t>
            </a:r>
            <a:r>
              <a:rPr lang="en-US" altLang="zh-CN">
                <a:solidFill>
                  <a:schemeClr val="tx1"/>
                </a:solidFill>
                <a:latin typeface="Times New Roman" panose="02020603050405020304" pitchFamily="18" charset="0"/>
                <a:cs typeface="Times New Roman" panose="02020603050405020304" pitchFamily="18" charset="0"/>
              </a:rPr>
              <a:t>                                                           }while(</a:t>
            </a:r>
            <a:r>
              <a:rPr lang="zh-CN" altLang="en-US">
                <a:solidFill>
                  <a:schemeClr val="tx1"/>
                </a:solidFill>
                <a:latin typeface="Times New Roman" panose="02020603050405020304" pitchFamily="18" charset="0"/>
                <a:cs typeface="Times New Roman" panose="02020603050405020304" pitchFamily="18" charset="0"/>
              </a:rPr>
              <a:t>循环控制表达式</a:t>
            </a:r>
            <a:r>
              <a:rPr lang="en-US" altLang="zh-CN">
                <a:solidFill>
                  <a:schemeClr val="tx1"/>
                </a:solidFill>
                <a:latin typeface="Times New Roman" panose="02020603050405020304" pitchFamily="18" charset="0"/>
                <a:cs typeface="Times New Roman" panose="02020603050405020304" pitchFamily="18" charset="0"/>
              </a:rPr>
              <a:t>)</a:t>
            </a:r>
            <a:r>
              <a:rPr lang="zh-CN" altLang="en-US">
                <a:solidFill>
                  <a:schemeClr val="tx1"/>
                </a:solidFill>
                <a:latin typeface="Times New Roman" panose="02020603050405020304" pitchFamily="18" charset="0"/>
                <a:cs typeface="Times New Roman" panose="02020603050405020304" pitchFamily="18" charset="0"/>
              </a:rPr>
              <a:t>；</a:t>
            </a:r>
            <a:endParaRPr lang="zh-CN" altLang="en-US">
              <a:solidFill>
                <a:schemeClr val="tx1"/>
              </a:solidFill>
              <a:latin typeface="Times New Roman" panose="02020603050405020304" pitchFamily="18" charset="0"/>
              <a:cs typeface="Times New Roman" panose="02020603050405020304" pitchFamily="18" charset="0"/>
            </a:endParaRP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en-US" altLang="zh-CN">
                <a:solidFill>
                  <a:schemeClr val="tx1"/>
                </a:solidFill>
                <a:latin typeface="Times New Roman" panose="02020603050405020304" pitchFamily="18" charset="0"/>
                <a:cs typeface="Times New Roman" panose="02020603050405020304" pitchFamily="18" charset="0"/>
              </a:rPr>
              <a:t>for</a:t>
            </a:r>
            <a:r>
              <a:rPr lang="zh-CN" altLang="en-US">
                <a:solidFill>
                  <a:schemeClr val="tx1"/>
                </a:solidFill>
                <a:latin typeface="Times New Roman" panose="02020603050405020304" pitchFamily="18" charset="0"/>
                <a:cs typeface="Times New Roman" panose="02020603050405020304" pitchFamily="18" charset="0"/>
              </a:rPr>
              <a:t>语句属于当型循环结构，一般形式为</a:t>
            </a:r>
            <a:r>
              <a:rPr lang="en-US" altLang="zh-CN">
                <a:solidFill>
                  <a:schemeClr val="tx1"/>
                </a:solidFill>
                <a:latin typeface="Times New Roman" panose="02020603050405020304" pitchFamily="18" charset="0"/>
                <a:cs typeface="Times New Roman" panose="02020603050405020304" pitchFamily="18" charset="0"/>
              </a:rPr>
              <a:t>for(</a:t>
            </a:r>
            <a:r>
              <a:rPr lang="zh-CN" altLang="en-US">
                <a:solidFill>
                  <a:schemeClr val="tx1"/>
                </a:solidFill>
                <a:latin typeface="Times New Roman" panose="02020603050405020304" pitchFamily="18" charset="0"/>
                <a:cs typeface="Times New Roman" panose="02020603050405020304" pitchFamily="18" charset="0"/>
              </a:rPr>
              <a:t>初始化表达式</a:t>
            </a:r>
            <a:r>
              <a:rPr lang="en-US" altLang="zh-CN">
                <a:solidFill>
                  <a:schemeClr val="tx1"/>
                </a:solidFill>
                <a:latin typeface="Times New Roman" panose="02020603050405020304" pitchFamily="18" charset="0"/>
                <a:cs typeface="Times New Roman" panose="02020603050405020304" pitchFamily="18" charset="0"/>
              </a:rPr>
              <a:t>;</a:t>
            </a:r>
            <a:r>
              <a:rPr lang="zh-CN" altLang="en-US">
                <a:solidFill>
                  <a:schemeClr val="tx1"/>
                </a:solidFill>
                <a:latin typeface="Times New Roman" panose="02020603050405020304" pitchFamily="18" charset="0"/>
                <a:cs typeface="Times New Roman" panose="02020603050405020304" pitchFamily="18" charset="0"/>
              </a:rPr>
              <a:t>循环控制表达式</a:t>
            </a:r>
            <a:r>
              <a:rPr lang="en-US" altLang="zh-CN">
                <a:solidFill>
                  <a:schemeClr val="tx1"/>
                </a:solidFill>
                <a:latin typeface="Times New Roman" panose="02020603050405020304" pitchFamily="18" charset="0"/>
                <a:cs typeface="Times New Roman" panose="02020603050405020304" pitchFamily="18" charset="0"/>
              </a:rPr>
              <a:t>;</a:t>
            </a:r>
            <a:r>
              <a:rPr lang="zh-CN" altLang="en-US">
                <a:solidFill>
                  <a:schemeClr val="tx1"/>
                </a:solidFill>
                <a:latin typeface="Times New Roman" panose="02020603050405020304" pitchFamily="18" charset="0"/>
                <a:cs typeface="Times New Roman" panose="02020603050405020304" pitchFamily="18" charset="0"/>
              </a:rPr>
              <a:t>增值表达式</a:t>
            </a:r>
            <a:r>
              <a:rPr lang="en-US" altLang="zh-CN">
                <a:solidFill>
                  <a:schemeClr val="tx1"/>
                </a:solidFill>
                <a:latin typeface="Times New Roman" panose="02020603050405020304" pitchFamily="18" charset="0"/>
                <a:cs typeface="Times New Roman" panose="02020603050405020304" pitchFamily="18" charset="0"/>
              </a:rPr>
              <a:t>)</a:t>
            </a:r>
            <a:endParaRPr lang="en-US" altLang="zh-CN">
              <a:solidFill>
                <a:schemeClr val="tx1"/>
              </a:solidFill>
              <a:latin typeface="Times New Roman" panose="02020603050405020304" pitchFamily="18" charset="0"/>
              <a:cs typeface="Times New Roman" panose="02020603050405020304" pitchFamily="18" charset="0"/>
            </a:endParaRPr>
          </a:p>
          <a:p>
            <a:pPr marL="0" indent="0">
              <a:buNone/>
            </a:pPr>
            <a:r>
              <a:rPr lang="en-US" altLang="zh-CN">
                <a:solidFill>
                  <a:schemeClr val="tx1"/>
                </a:solidFill>
                <a:latin typeface="Times New Roman" panose="02020603050405020304" pitchFamily="18" charset="0"/>
                <a:cs typeface="Times New Roman" panose="02020603050405020304" pitchFamily="18" charset="0"/>
              </a:rPr>
              <a:t>                                                           {</a:t>
            </a:r>
            <a:endParaRPr lang="en-US" altLang="zh-CN">
              <a:solidFill>
                <a:schemeClr val="tx1"/>
              </a:solidFill>
              <a:latin typeface="Times New Roman" panose="02020603050405020304" pitchFamily="18" charset="0"/>
              <a:cs typeface="Times New Roman" panose="02020603050405020304" pitchFamily="18" charset="0"/>
            </a:endParaRPr>
          </a:p>
          <a:p>
            <a:pPr marL="0" indent="0">
              <a:buNone/>
            </a:pPr>
            <a:r>
              <a:rPr lang="en-US" altLang="zh-CN">
                <a:solidFill>
                  <a:schemeClr val="tx1"/>
                </a:solidFill>
                <a:latin typeface="Times New Roman" panose="02020603050405020304" pitchFamily="18" charset="0"/>
                <a:cs typeface="Times New Roman" panose="02020603050405020304" pitchFamily="18" charset="0"/>
              </a:rPr>
              <a:t>                                                                    </a:t>
            </a:r>
            <a:r>
              <a:rPr lang="zh-CN" altLang="en-US">
                <a:solidFill>
                  <a:schemeClr val="tx1"/>
                </a:solidFill>
                <a:latin typeface="Times New Roman" panose="02020603050405020304" pitchFamily="18" charset="0"/>
                <a:cs typeface="Times New Roman" panose="02020603050405020304" pitchFamily="18" charset="0"/>
              </a:rPr>
              <a:t>语句序列</a:t>
            </a:r>
            <a:endParaRPr lang="zh-CN" altLang="en-US">
              <a:solidFill>
                <a:schemeClr val="tx1"/>
              </a:solidFill>
              <a:latin typeface="Times New Roman" panose="02020603050405020304" pitchFamily="18" charset="0"/>
              <a:cs typeface="Times New Roman" panose="02020603050405020304" pitchFamily="18" charset="0"/>
            </a:endParaRPr>
          </a:p>
          <a:p>
            <a:pPr marL="0" indent="0">
              <a:buNone/>
            </a:pPr>
            <a:r>
              <a:rPr lang="zh-CN" altLang="en-US">
                <a:solidFill>
                  <a:schemeClr val="tx1"/>
                </a:solidFill>
                <a:latin typeface="Times New Roman" panose="02020603050405020304" pitchFamily="18" charset="0"/>
                <a:cs typeface="Times New Roman" panose="02020603050405020304" pitchFamily="18" charset="0"/>
              </a:rPr>
              <a:t> </a:t>
            </a:r>
            <a:r>
              <a:rPr lang="en-US" altLang="zh-CN">
                <a:solidFill>
                  <a:schemeClr val="tx1"/>
                </a:solidFill>
                <a:latin typeface="Times New Roman" panose="02020603050405020304" pitchFamily="18" charset="0"/>
                <a:cs typeface="Times New Roman" panose="02020603050405020304" pitchFamily="18" charset="0"/>
              </a:rPr>
              <a:t>                                                           }    </a:t>
            </a:r>
            <a:endParaRPr lang="en-US" altLang="zh-CN">
              <a:solidFill>
                <a:schemeClr val="tx1"/>
              </a:solidFill>
              <a:latin typeface="Times New Roman" panose="02020603050405020304" pitchFamily="18" charset="0"/>
              <a:cs typeface="Times New Roman" panose="02020603050405020304" pitchFamily="18" charset="0"/>
            </a:endParaRPr>
          </a:p>
          <a:p>
            <a:pPr marL="0" indent="0">
              <a:buNone/>
            </a:pPr>
            <a:r>
              <a:rPr lang="zh-CN" altLang="en-US">
                <a:solidFill>
                  <a:schemeClr val="tx1"/>
                </a:solidFill>
                <a:latin typeface="Times New Roman" panose="02020603050405020304" pitchFamily="18" charset="0"/>
                <a:cs typeface="Times New Roman" panose="02020603050405020304" pitchFamily="18" charset="0"/>
              </a:rPr>
              <a:t>例如</a:t>
            </a:r>
            <a:r>
              <a:rPr lang="en-US" altLang="zh-CN">
                <a:solidFill>
                  <a:schemeClr val="tx1"/>
                </a:solidFill>
                <a:latin typeface="Times New Roman" panose="02020603050405020304" pitchFamily="18" charset="0"/>
                <a:cs typeface="Times New Roman" panose="02020603050405020304" pitchFamily="18" charset="0"/>
              </a:rPr>
              <a:t>for(i=1 ; i&lt;=n ; i++)</a:t>
            </a:r>
            <a:endParaRPr lang="en-US" altLang="zh-CN">
              <a:solidFill>
                <a:schemeClr val="tx1"/>
              </a:solidFill>
              <a:latin typeface="Times New Roman" panose="02020603050405020304" pitchFamily="18" charset="0"/>
              <a:cs typeface="Times New Roman" panose="02020603050405020304" pitchFamily="18" charset="0"/>
            </a:endParaRP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例题</a:t>
            </a:r>
            <a:r>
              <a:rPr lang="en-US" altLang="zh-CN"/>
              <a:t>1</a:t>
            </a:r>
            <a:r>
              <a:rPr lang="zh-CN" altLang="en-US"/>
              <a:t>：</a:t>
            </a:r>
            <a:endParaRPr lang="zh-CN" altLang="en-US"/>
          </a:p>
        </p:txBody>
      </p:sp>
      <p:sp>
        <p:nvSpPr>
          <p:cNvPr id="3" name="内容占位符 2"/>
          <p:cNvSpPr>
            <a:spLocks noGrp="1"/>
          </p:cNvSpPr>
          <p:nvPr>
            <p:ph idx="1"/>
          </p:nvPr>
        </p:nvSpPr>
        <p:spPr/>
        <p:txBody>
          <a:bodyPr/>
          <a:p>
            <a:pPr marL="0" indent="0">
              <a:buNone/>
            </a:pPr>
            <a:r>
              <a:rPr lang="en-US" altLang="zh-CN">
                <a:solidFill>
                  <a:schemeClr val="tx1"/>
                </a:solidFill>
              </a:rPr>
              <a:t>“</a:t>
            </a:r>
            <a:r>
              <a:rPr lang="zh-CN" altLang="en-US">
                <a:solidFill>
                  <a:schemeClr val="tx1"/>
                </a:solidFill>
              </a:rPr>
              <a:t>水仙花数</a:t>
            </a:r>
            <a:r>
              <a:rPr lang="en-US" altLang="zh-CN">
                <a:solidFill>
                  <a:schemeClr val="tx1"/>
                </a:solidFill>
              </a:rPr>
              <a:t>”</a:t>
            </a:r>
            <a:r>
              <a:rPr lang="zh-CN" altLang="en-US">
                <a:solidFill>
                  <a:schemeClr val="tx1"/>
                </a:solidFill>
              </a:rPr>
              <a:t>是指一个三位数，其各位数的立方之和正好等于该数本身。例如</a:t>
            </a:r>
            <a:r>
              <a:rPr lang="en-US" altLang="zh-CN">
                <a:solidFill>
                  <a:schemeClr val="tx1"/>
                </a:solidFill>
              </a:rPr>
              <a:t>153=1^3+5^3+3^3</a:t>
            </a:r>
            <a:endParaRPr lang="en-US" altLang="zh-CN">
              <a:solidFill>
                <a:schemeClr val="tx1"/>
              </a:solidFill>
            </a:endParaRPr>
          </a:p>
          <a:p>
            <a:pPr marL="0" indent="0">
              <a:buNone/>
            </a:pPr>
            <a:r>
              <a:rPr lang="zh-CN" altLang="en-US">
                <a:solidFill>
                  <a:schemeClr val="tx1"/>
                </a:solidFill>
              </a:rPr>
              <a:t>请输出所有的水仙花数。</a:t>
            </a:r>
            <a:endParaRPr lang="zh-CN" altLang="en-US">
              <a:solidFill>
                <a:schemeClr val="tx1"/>
              </a:solidFill>
            </a:endParaRPr>
          </a:p>
          <a:p>
            <a:pPr marL="0" indent="0">
              <a:buNone/>
            </a:pPr>
            <a:endParaRPr lang="zh-CN" altLang="en-US">
              <a:solidFill>
                <a:schemeClr val="tx1"/>
              </a:solidFill>
            </a:endParaRPr>
          </a:p>
        </p:txBody>
      </p:sp>
      <p:pic>
        <p:nvPicPr>
          <p:cNvPr id="4" name="图片 3"/>
          <p:cNvPicPr>
            <a:picLocks noChangeAspect="1"/>
          </p:cNvPicPr>
          <p:nvPr/>
        </p:nvPicPr>
        <p:blipFill>
          <a:blip r:embed="rId1"/>
          <a:stretch>
            <a:fillRect/>
          </a:stretch>
        </p:blipFill>
        <p:spPr>
          <a:xfrm>
            <a:off x="746760" y="2435860"/>
            <a:ext cx="6804025" cy="3972560"/>
          </a:xfrm>
          <a:prstGeom prst="rect">
            <a:avLst/>
          </a:prstGeom>
        </p:spPr>
      </p:pic>
      <p:pic>
        <p:nvPicPr>
          <p:cNvPr id="5" name="图片 4"/>
          <p:cNvPicPr>
            <a:picLocks noChangeAspect="1"/>
          </p:cNvPicPr>
          <p:nvPr/>
        </p:nvPicPr>
        <p:blipFill>
          <a:blip r:embed="rId2"/>
          <a:stretch>
            <a:fillRect/>
          </a:stretch>
        </p:blipFill>
        <p:spPr>
          <a:xfrm>
            <a:off x="7668260" y="2741930"/>
            <a:ext cx="4056380" cy="1374775"/>
          </a:xfrm>
          <a:prstGeom prst="rect">
            <a:avLst/>
          </a:prstGeom>
        </p:spPr>
      </p:pic>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heckerboard(across)">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checkerboard(across)">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例题</a:t>
            </a:r>
            <a:r>
              <a:rPr lang="en-US" altLang="zh-CN"/>
              <a:t>2</a:t>
            </a:r>
            <a:r>
              <a:rPr lang="zh-CN" altLang="en-US"/>
              <a:t>：</a:t>
            </a:r>
            <a:endParaRPr lang="zh-CN" altLang="en-US"/>
          </a:p>
        </p:txBody>
      </p:sp>
      <p:sp>
        <p:nvSpPr>
          <p:cNvPr id="3" name="内容占位符 2"/>
          <p:cNvSpPr>
            <a:spLocks noGrp="1"/>
          </p:cNvSpPr>
          <p:nvPr>
            <p:ph idx="1"/>
          </p:nvPr>
        </p:nvSpPr>
        <p:spPr/>
        <p:txBody>
          <a:bodyPr/>
          <a:p>
            <a:pPr marL="0" indent="0">
              <a:buNone/>
            </a:pPr>
            <a:r>
              <a:rPr lang="zh-CN" altLang="en-US">
                <a:solidFill>
                  <a:schemeClr val="tx1"/>
                </a:solidFill>
              </a:rPr>
              <a:t>某人摘下一堆桃子，卖掉一半，又吃了</a:t>
            </a:r>
            <a:r>
              <a:rPr lang="en-US" altLang="zh-CN">
                <a:solidFill>
                  <a:schemeClr val="tx1"/>
                </a:solidFill>
              </a:rPr>
              <a:t>1</a:t>
            </a:r>
            <a:r>
              <a:rPr lang="zh-CN" altLang="en-US">
                <a:solidFill>
                  <a:schemeClr val="tx1"/>
                </a:solidFill>
              </a:rPr>
              <a:t>只；第二天卖掉剩下桃子中的一半，又吃了一只；第三四五天都按此处理，第六天一看，发现只剩下一只桃子了，请编写程序求出某人共摘了多少只桃子。</a:t>
            </a:r>
            <a:endParaRPr lang="zh-CN" altLang="en-US"/>
          </a:p>
          <a:p>
            <a:pPr marL="0" indent="0">
              <a:buNone/>
            </a:pPr>
            <a:endParaRPr lang="zh-CN" altLang="en-US"/>
          </a:p>
        </p:txBody>
      </p:sp>
      <p:pic>
        <p:nvPicPr>
          <p:cNvPr id="4" name="图片 3"/>
          <p:cNvPicPr>
            <a:picLocks noChangeAspect="1"/>
          </p:cNvPicPr>
          <p:nvPr/>
        </p:nvPicPr>
        <p:blipFill>
          <a:blip r:embed="rId1"/>
          <a:stretch>
            <a:fillRect/>
          </a:stretch>
        </p:blipFill>
        <p:spPr>
          <a:xfrm>
            <a:off x="761365" y="2447925"/>
            <a:ext cx="7218680" cy="3801745"/>
          </a:xfrm>
          <a:prstGeom prst="rect">
            <a:avLst/>
          </a:prstGeom>
        </p:spPr>
      </p:pic>
      <p:pic>
        <p:nvPicPr>
          <p:cNvPr id="5" name="图片 4"/>
          <p:cNvPicPr>
            <a:picLocks noChangeAspect="1"/>
          </p:cNvPicPr>
          <p:nvPr/>
        </p:nvPicPr>
        <p:blipFill>
          <a:blip r:embed="rId2"/>
          <a:stretch>
            <a:fillRect/>
          </a:stretch>
        </p:blipFill>
        <p:spPr>
          <a:xfrm>
            <a:off x="5530215" y="2900045"/>
            <a:ext cx="5863590" cy="1341120"/>
          </a:xfrm>
          <a:prstGeom prst="rect">
            <a:avLst/>
          </a:prstGeom>
        </p:spPr>
      </p:pic>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trips(down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strips(downLeft)">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例题</a:t>
            </a:r>
            <a:r>
              <a:rPr lang="en-US" altLang="zh-CN"/>
              <a:t>3</a:t>
            </a:r>
            <a:endParaRPr lang="en-US" altLang="zh-CN"/>
          </a:p>
        </p:txBody>
      </p:sp>
      <p:sp>
        <p:nvSpPr>
          <p:cNvPr id="3" name="内容占位符 2"/>
          <p:cNvSpPr>
            <a:spLocks noGrp="1"/>
          </p:cNvSpPr>
          <p:nvPr>
            <p:ph idx="1"/>
          </p:nvPr>
        </p:nvSpPr>
        <p:spPr/>
        <p:txBody>
          <a:bodyPr/>
          <a:p>
            <a:pPr marL="0" indent="0">
              <a:buNone/>
            </a:pPr>
            <a:r>
              <a:rPr lang="en-US" altLang="zh-CN">
                <a:solidFill>
                  <a:schemeClr val="tx1"/>
                </a:solidFill>
              </a:rPr>
              <a:t>100</a:t>
            </a:r>
            <a:r>
              <a:rPr lang="zh-CN" altLang="en-US">
                <a:solidFill>
                  <a:schemeClr val="tx1"/>
                </a:solidFill>
              </a:rPr>
              <a:t>匹马驮</a:t>
            </a:r>
            <a:r>
              <a:rPr lang="en-US" altLang="zh-CN">
                <a:solidFill>
                  <a:schemeClr val="tx1"/>
                </a:solidFill>
              </a:rPr>
              <a:t>100</a:t>
            </a:r>
            <a:r>
              <a:rPr lang="zh-CN" altLang="en-US">
                <a:solidFill>
                  <a:schemeClr val="tx1"/>
                </a:solidFill>
              </a:rPr>
              <a:t>担货，大马一匹驮三担，中马一匹驮两担，小马两匹驮一担，计算大中小马的数量。</a:t>
            </a:r>
            <a:endParaRPr lang="zh-CN" altLang="en-US"/>
          </a:p>
          <a:p>
            <a:pPr marL="0" indent="0">
              <a:buNone/>
            </a:pPr>
            <a:endParaRPr lang="zh-CN" altLang="en-US"/>
          </a:p>
        </p:txBody>
      </p:sp>
      <p:pic>
        <p:nvPicPr>
          <p:cNvPr id="5" name="图片 4"/>
          <p:cNvPicPr>
            <a:picLocks noChangeAspect="1"/>
          </p:cNvPicPr>
          <p:nvPr/>
        </p:nvPicPr>
        <p:blipFill>
          <a:blip r:embed="rId1"/>
          <a:stretch>
            <a:fillRect/>
          </a:stretch>
        </p:blipFill>
        <p:spPr>
          <a:xfrm>
            <a:off x="686435" y="2018665"/>
            <a:ext cx="6842760" cy="4503420"/>
          </a:xfrm>
          <a:prstGeom prst="rect">
            <a:avLst/>
          </a:prstGeom>
        </p:spPr>
      </p:pic>
      <p:pic>
        <p:nvPicPr>
          <p:cNvPr id="6" name="图片 5"/>
          <p:cNvPicPr>
            <a:picLocks noChangeAspect="1"/>
          </p:cNvPicPr>
          <p:nvPr/>
        </p:nvPicPr>
        <p:blipFill>
          <a:blip r:embed="rId2"/>
          <a:stretch>
            <a:fillRect/>
          </a:stretch>
        </p:blipFill>
        <p:spPr>
          <a:xfrm>
            <a:off x="6328410" y="2652395"/>
            <a:ext cx="5339715" cy="2435225"/>
          </a:xfrm>
          <a:prstGeom prst="rect">
            <a:avLst/>
          </a:prstGeom>
        </p:spPr>
      </p:pic>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1000" fill="hold"/>
                                        <p:tgtEl>
                                          <p:spTgt spid="5"/>
                                        </p:tgtEl>
                                        <p:attrNameLst>
                                          <p:attrName>ppt_x</p:attrName>
                                        </p:attrNameLst>
                                      </p:cBhvr>
                                      <p:tavLst>
                                        <p:tav tm="0">
                                          <p:val>
                                            <p:strVal val="#ppt_x-.2"/>
                                          </p:val>
                                        </p:tav>
                                        <p:tav tm="100000">
                                          <p:val>
                                            <p:strVal val="#ppt_x"/>
                                          </p:val>
                                        </p:tav>
                                      </p:tavLst>
                                    </p:anim>
                                    <p:anim calcmode="lin" valueType="num">
                                      <p:cBhvr>
                                        <p:cTn id="15"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16" dur="10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1000" fill="hold"/>
                                        <p:tgtEl>
                                          <p:spTgt spid="6"/>
                                        </p:tgtEl>
                                        <p:attrNameLst>
                                          <p:attrName>ppt_x</p:attrName>
                                        </p:attrNameLst>
                                      </p:cBhvr>
                                      <p:tavLst>
                                        <p:tav tm="0">
                                          <p:val>
                                            <p:strVal val="#ppt_x-.2"/>
                                          </p:val>
                                        </p:tav>
                                        <p:tav tm="100000">
                                          <p:val>
                                            <p:strVal val="#ppt_x"/>
                                          </p:val>
                                        </p:tav>
                                      </p:tavLst>
                                    </p:anim>
                                    <p:anim calcmode="lin" valueType="num">
                                      <p:cBhvr>
                                        <p:cTn id="22"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23"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例题</a:t>
            </a:r>
            <a:r>
              <a:rPr lang="en-US" altLang="zh-CN"/>
              <a:t>4</a:t>
            </a:r>
            <a:endParaRPr lang="en-US" altLang="zh-CN"/>
          </a:p>
        </p:txBody>
      </p:sp>
      <p:sp>
        <p:nvSpPr>
          <p:cNvPr id="3" name="内容占位符 2"/>
          <p:cNvSpPr>
            <a:spLocks noGrp="1"/>
          </p:cNvSpPr>
          <p:nvPr>
            <p:ph idx="1"/>
          </p:nvPr>
        </p:nvSpPr>
        <p:spPr/>
        <p:txBody>
          <a:bodyPr/>
          <a:p>
            <a:pPr marL="0" indent="0">
              <a:buNone/>
            </a:pPr>
            <a:r>
              <a:rPr lang="zh-CN" altLang="en-US">
                <a:solidFill>
                  <a:schemeClr val="tx1"/>
                </a:solidFill>
              </a:rPr>
              <a:t>每个苹果</a:t>
            </a:r>
            <a:r>
              <a:rPr lang="en-US" altLang="zh-CN">
                <a:solidFill>
                  <a:schemeClr val="tx1"/>
                </a:solidFill>
              </a:rPr>
              <a:t>0.8</a:t>
            </a:r>
            <a:r>
              <a:rPr lang="zh-CN" altLang="en-US">
                <a:solidFill>
                  <a:schemeClr val="tx1"/>
                </a:solidFill>
              </a:rPr>
              <a:t>元，第一天买</a:t>
            </a:r>
            <a:r>
              <a:rPr lang="en-US" altLang="zh-CN">
                <a:solidFill>
                  <a:schemeClr val="tx1"/>
                </a:solidFill>
              </a:rPr>
              <a:t>2</a:t>
            </a:r>
            <a:r>
              <a:rPr lang="zh-CN" altLang="en-US">
                <a:solidFill>
                  <a:schemeClr val="tx1"/>
                </a:solidFill>
              </a:rPr>
              <a:t>个，从第二天开始，每天买的苹果数为前一天的</a:t>
            </a:r>
            <a:r>
              <a:rPr lang="en-US" altLang="zh-CN">
                <a:solidFill>
                  <a:schemeClr val="tx1"/>
                </a:solidFill>
              </a:rPr>
              <a:t>2</a:t>
            </a:r>
            <a:r>
              <a:rPr lang="zh-CN" altLang="en-US">
                <a:solidFill>
                  <a:schemeClr val="tx1"/>
                </a:solidFill>
              </a:rPr>
              <a:t>倍，直到购买苹果的数量达到</a:t>
            </a:r>
            <a:r>
              <a:rPr lang="en-US" altLang="zh-CN">
                <a:solidFill>
                  <a:schemeClr val="tx1"/>
                </a:solidFill>
              </a:rPr>
              <a:t>100</a:t>
            </a:r>
            <a:r>
              <a:rPr lang="zh-CN" altLang="en-US">
                <a:solidFill>
                  <a:schemeClr val="tx1"/>
                </a:solidFill>
              </a:rPr>
              <a:t>（即再购买就要超过</a:t>
            </a:r>
            <a:r>
              <a:rPr lang="en-US" altLang="zh-CN">
                <a:solidFill>
                  <a:schemeClr val="tx1"/>
                </a:solidFill>
              </a:rPr>
              <a:t>100</a:t>
            </a:r>
            <a:r>
              <a:rPr lang="zh-CN" altLang="en-US">
                <a:solidFill>
                  <a:schemeClr val="tx1"/>
                </a:solidFill>
              </a:rPr>
              <a:t>个了），请计算每天平均花多少钱。</a:t>
            </a:r>
            <a:endParaRPr lang="zh-CN" altLang="en-US">
              <a:solidFill>
                <a:schemeClr val="tx1"/>
              </a:solidFill>
            </a:endParaRPr>
          </a:p>
          <a:p>
            <a:endParaRPr lang="zh-CN" altLang="en-US">
              <a:solidFill>
                <a:schemeClr val="tx1"/>
              </a:solidFill>
            </a:endParaRPr>
          </a:p>
        </p:txBody>
      </p:sp>
      <p:pic>
        <p:nvPicPr>
          <p:cNvPr id="4" name="图片 3"/>
          <p:cNvPicPr>
            <a:picLocks noChangeAspect="1"/>
          </p:cNvPicPr>
          <p:nvPr/>
        </p:nvPicPr>
        <p:blipFill>
          <a:blip r:embed="rId1"/>
          <a:stretch>
            <a:fillRect/>
          </a:stretch>
        </p:blipFill>
        <p:spPr>
          <a:xfrm>
            <a:off x="608330" y="2286000"/>
            <a:ext cx="6896100" cy="4472940"/>
          </a:xfrm>
          <a:prstGeom prst="rect">
            <a:avLst/>
          </a:prstGeom>
        </p:spPr>
      </p:pic>
      <p:pic>
        <p:nvPicPr>
          <p:cNvPr id="5" name="图片 4"/>
          <p:cNvPicPr>
            <a:picLocks noChangeAspect="1"/>
          </p:cNvPicPr>
          <p:nvPr/>
        </p:nvPicPr>
        <p:blipFill>
          <a:blip r:embed="rId2"/>
          <a:stretch>
            <a:fillRect/>
          </a:stretch>
        </p:blipFill>
        <p:spPr>
          <a:xfrm>
            <a:off x="5043170" y="3032125"/>
            <a:ext cx="6174740" cy="1412240"/>
          </a:xfrm>
          <a:prstGeom prst="rect">
            <a:avLst/>
          </a:prstGeom>
        </p:spPr>
      </p:pic>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heckerboard(across)">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heckerboard(across)">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一维数组</a:t>
            </a:r>
            <a:endParaRPr lang="zh-CN" altLang="en-US"/>
          </a:p>
        </p:txBody>
      </p:sp>
      <p:sp>
        <p:nvSpPr>
          <p:cNvPr id="3" name="内容占位符 2"/>
          <p:cNvSpPr>
            <a:spLocks noGrp="1"/>
          </p:cNvSpPr>
          <p:nvPr>
            <p:ph idx="1"/>
          </p:nvPr>
        </p:nvSpPr>
        <p:spPr/>
        <p:txBody>
          <a:bodyPr/>
          <a:p>
            <a:r>
              <a:rPr lang="zh-CN" altLang="en-US">
                <a:solidFill>
                  <a:schemeClr val="tx1"/>
                </a:solidFill>
                <a:latin typeface="Times New Roman" panose="02020603050405020304" pitchFamily="18" charset="0"/>
                <a:cs typeface="Times New Roman" panose="02020603050405020304" pitchFamily="18" charset="0"/>
              </a:rPr>
              <a:t>定义：类型关键字</a:t>
            </a:r>
            <a:r>
              <a:rPr lang="en-US" altLang="zh-CN">
                <a:solidFill>
                  <a:schemeClr val="tx1"/>
                </a:solidFill>
                <a:latin typeface="Times New Roman" panose="02020603050405020304" pitchFamily="18" charset="0"/>
                <a:cs typeface="Times New Roman" panose="02020603050405020304" pitchFamily="18" charset="0"/>
              </a:rPr>
              <a:t> </a:t>
            </a:r>
            <a:r>
              <a:rPr lang="zh-CN" altLang="en-US">
                <a:solidFill>
                  <a:schemeClr val="tx1"/>
                </a:solidFill>
                <a:latin typeface="Times New Roman" panose="02020603050405020304" pitchFamily="18" charset="0"/>
                <a:cs typeface="Times New Roman" panose="02020603050405020304" pitchFamily="18" charset="0"/>
              </a:rPr>
              <a:t>数组名</a:t>
            </a:r>
            <a:r>
              <a:rPr lang="en-US" altLang="zh-CN">
                <a:solidFill>
                  <a:schemeClr val="tx1"/>
                </a:solidFill>
                <a:latin typeface="Times New Roman" panose="02020603050405020304" pitchFamily="18" charset="0"/>
                <a:cs typeface="Times New Roman" panose="02020603050405020304" pitchFamily="18" charset="0"/>
              </a:rPr>
              <a:t>[</a:t>
            </a:r>
            <a:r>
              <a:rPr lang="zh-CN" altLang="en-US">
                <a:solidFill>
                  <a:schemeClr val="tx1"/>
                </a:solidFill>
                <a:latin typeface="Times New Roman" panose="02020603050405020304" pitchFamily="18" charset="0"/>
                <a:cs typeface="Times New Roman" panose="02020603050405020304" pitchFamily="18" charset="0"/>
              </a:rPr>
              <a:t>常数表达式</a:t>
            </a:r>
            <a:r>
              <a:rPr lang="en-US" altLang="zh-CN">
                <a:solidFill>
                  <a:schemeClr val="tx1"/>
                </a:solidFill>
                <a:latin typeface="Times New Roman" panose="02020603050405020304" pitchFamily="18" charset="0"/>
                <a:cs typeface="Times New Roman" panose="02020603050405020304" pitchFamily="18" charset="0"/>
              </a:rPr>
              <a:t>]           </a:t>
            </a:r>
            <a:r>
              <a:rPr lang="zh-CN" altLang="en-US">
                <a:solidFill>
                  <a:schemeClr val="tx1"/>
                </a:solidFill>
                <a:latin typeface="Times New Roman" panose="02020603050405020304" pitchFamily="18" charset="0"/>
                <a:cs typeface="Times New Roman" panose="02020603050405020304" pitchFamily="18" charset="0"/>
              </a:rPr>
              <a:t>例如</a:t>
            </a:r>
            <a:r>
              <a:rPr lang="en-US" altLang="zh-CN">
                <a:solidFill>
                  <a:schemeClr val="tx1"/>
                </a:solidFill>
                <a:latin typeface="Times New Roman" panose="02020603050405020304" pitchFamily="18" charset="0"/>
                <a:cs typeface="Times New Roman" panose="02020603050405020304" pitchFamily="18" charset="0"/>
              </a:rPr>
              <a:t>int a[10];</a:t>
            </a:r>
            <a:endParaRPr lang="en-US" altLang="zh-CN">
              <a:solidFill>
                <a:schemeClr val="tx1"/>
              </a:solidFill>
              <a:latin typeface="Times New Roman" panose="02020603050405020304" pitchFamily="18" charset="0"/>
              <a:cs typeface="Times New Roman" panose="02020603050405020304" pitchFamily="18" charset="0"/>
            </a:endParaRPr>
          </a:p>
          <a:p>
            <a:r>
              <a:rPr lang="zh-CN" altLang="en-US">
                <a:solidFill>
                  <a:schemeClr val="tx1"/>
                </a:solidFill>
                <a:latin typeface="Times New Roman" panose="02020603050405020304" pitchFamily="18" charset="0"/>
                <a:cs typeface="Times New Roman" panose="02020603050405020304" pitchFamily="18" charset="0"/>
              </a:rPr>
              <a:t>数组的引用：以数组元素作为引用对象</a:t>
            </a:r>
            <a:r>
              <a:rPr lang="en-US" altLang="zh-CN">
                <a:solidFill>
                  <a:schemeClr val="tx1"/>
                </a:solidFill>
                <a:latin typeface="Times New Roman" panose="02020603050405020304" pitchFamily="18" charset="0"/>
                <a:cs typeface="Times New Roman" panose="02020603050405020304" pitchFamily="18" charset="0"/>
              </a:rPr>
              <a:t>           s += a[i];</a:t>
            </a:r>
            <a:endParaRPr lang="en-US" altLang="zh-CN">
              <a:solidFill>
                <a:schemeClr val="tx1"/>
              </a:solidFill>
              <a:latin typeface="Times New Roman" panose="02020603050405020304" pitchFamily="18" charset="0"/>
              <a:cs typeface="Times New Roman" panose="02020603050405020304" pitchFamily="18" charset="0"/>
            </a:endParaRPr>
          </a:p>
          <a:p>
            <a:r>
              <a:rPr lang="zh-CN" altLang="en-US">
                <a:solidFill>
                  <a:schemeClr val="tx1"/>
                </a:solidFill>
                <a:latin typeface="Times New Roman" panose="02020603050405020304" pitchFamily="18" charset="0"/>
                <a:cs typeface="Times New Roman" panose="02020603050405020304" pitchFamily="18" charset="0"/>
              </a:rPr>
              <a:t>一维数组的初始化：</a:t>
            </a:r>
            <a:endParaRPr lang="zh-CN" altLang="en-US">
              <a:solidFill>
                <a:schemeClr val="tx1"/>
              </a:solidFill>
              <a:latin typeface="Times New Roman" panose="02020603050405020304" pitchFamily="18" charset="0"/>
              <a:cs typeface="Times New Roman" panose="02020603050405020304" pitchFamily="18" charset="0"/>
            </a:endParaRPr>
          </a:p>
          <a:p>
            <a:r>
              <a:rPr lang="en-US" altLang="zh-CN">
                <a:solidFill>
                  <a:schemeClr val="tx1"/>
                </a:solidFill>
                <a:latin typeface="Times New Roman" panose="02020603050405020304" pitchFamily="18" charset="0"/>
                <a:cs typeface="Times New Roman" panose="02020603050405020304" pitchFamily="18" charset="0"/>
              </a:rPr>
              <a:t>1.</a:t>
            </a:r>
            <a:r>
              <a:rPr lang="zh-CN" altLang="en-US">
                <a:solidFill>
                  <a:schemeClr val="tx1"/>
                </a:solidFill>
                <a:latin typeface="Times New Roman" panose="02020603050405020304" pitchFamily="18" charset="0"/>
                <a:cs typeface="Times New Roman" panose="02020603050405020304" pitchFamily="18" charset="0"/>
              </a:rPr>
              <a:t>在定义数组时，给数组元素赋初值：</a:t>
            </a:r>
            <a:r>
              <a:rPr lang="en-US" altLang="zh-CN">
                <a:solidFill>
                  <a:schemeClr val="tx1"/>
                </a:solidFill>
                <a:latin typeface="Times New Roman" panose="02020603050405020304" pitchFamily="18" charset="0"/>
                <a:cs typeface="Times New Roman" panose="02020603050405020304" pitchFamily="18" charset="0"/>
              </a:rPr>
              <a:t>int a[6] = {1,2,3,4,5,6};</a:t>
            </a:r>
            <a:endParaRPr lang="en-US" altLang="zh-CN">
              <a:solidFill>
                <a:schemeClr val="tx1"/>
              </a:solidFill>
              <a:latin typeface="Times New Roman" panose="02020603050405020304" pitchFamily="18" charset="0"/>
              <a:cs typeface="Times New Roman" panose="02020603050405020304" pitchFamily="18" charset="0"/>
            </a:endParaRPr>
          </a:p>
          <a:p>
            <a:r>
              <a:rPr lang="en-US" altLang="zh-CN">
                <a:solidFill>
                  <a:schemeClr val="tx1"/>
                </a:solidFill>
                <a:latin typeface="Times New Roman" panose="02020603050405020304" pitchFamily="18" charset="0"/>
                <a:cs typeface="Times New Roman" panose="02020603050405020304" pitchFamily="18" charset="0"/>
              </a:rPr>
              <a:t>2.</a:t>
            </a:r>
            <a:r>
              <a:rPr lang="zh-CN" altLang="en-US">
                <a:solidFill>
                  <a:schemeClr val="tx1"/>
                </a:solidFill>
                <a:latin typeface="Times New Roman" panose="02020603050405020304" pitchFamily="18" charset="0"/>
                <a:cs typeface="Times New Roman" panose="02020603050405020304" pitchFamily="18" charset="0"/>
              </a:rPr>
              <a:t>可只给一部分数组元素赋初值：</a:t>
            </a:r>
            <a:r>
              <a:rPr lang="en-US" altLang="zh-CN">
                <a:solidFill>
                  <a:schemeClr val="tx1"/>
                </a:solidFill>
                <a:latin typeface="Times New Roman" panose="02020603050405020304" pitchFamily="18" charset="0"/>
                <a:cs typeface="Times New Roman" panose="02020603050405020304" pitchFamily="18" charset="0"/>
                <a:sym typeface="+mn-ea"/>
              </a:rPr>
              <a:t>int a[6] = {1,2,3};</a:t>
            </a:r>
            <a:endParaRPr lang="en-US" altLang="zh-CN">
              <a:solidFill>
                <a:schemeClr val="tx1"/>
              </a:solidFill>
              <a:latin typeface="Times New Roman" panose="02020603050405020304" pitchFamily="18" charset="0"/>
              <a:cs typeface="Times New Roman" panose="02020603050405020304" pitchFamily="18" charset="0"/>
              <a:sym typeface="+mn-ea"/>
            </a:endParaRPr>
          </a:p>
          <a:p>
            <a:r>
              <a:rPr lang="en-US" altLang="zh-CN">
                <a:solidFill>
                  <a:schemeClr val="tx1"/>
                </a:solidFill>
                <a:latin typeface="Times New Roman" panose="02020603050405020304" pitchFamily="18" charset="0"/>
                <a:cs typeface="Times New Roman" panose="02020603050405020304" pitchFamily="18" charset="0"/>
              </a:rPr>
              <a:t>3.</a:t>
            </a:r>
            <a:r>
              <a:rPr lang="zh-CN" altLang="en-US">
                <a:solidFill>
                  <a:schemeClr val="tx1"/>
                </a:solidFill>
                <a:latin typeface="Times New Roman" panose="02020603050405020304" pitchFamily="18" charset="0"/>
                <a:cs typeface="Times New Roman" panose="02020603050405020304" pitchFamily="18" charset="0"/>
              </a:rPr>
              <a:t>对于未赋初值的数组，各元素值不确定。</a:t>
            </a:r>
            <a:endParaRPr lang="zh-CN" altLang="en-US">
              <a:solidFill>
                <a:schemeClr val="tx1"/>
              </a:solidFill>
              <a:latin typeface="Times New Roman" panose="02020603050405020304" pitchFamily="18" charset="0"/>
              <a:cs typeface="Times New Roman" panose="02020603050405020304" pitchFamily="18" charset="0"/>
            </a:endParaRPr>
          </a:p>
          <a:p>
            <a:r>
              <a:rPr lang="en-US" altLang="zh-CN">
                <a:solidFill>
                  <a:schemeClr val="tx1"/>
                </a:solidFill>
                <a:latin typeface="Times New Roman" panose="02020603050405020304" pitchFamily="18" charset="0"/>
                <a:cs typeface="Times New Roman" panose="02020603050405020304" pitchFamily="18" charset="0"/>
              </a:rPr>
              <a:t>4.</a:t>
            </a:r>
            <a:r>
              <a:rPr lang="zh-CN" altLang="en-US">
                <a:solidFill>
                  <a:schemeClr val="tx1"/>
                </a:solidFill>
                <a:latin typeface="Times New Roman" panose="02020603050405020304" pitchFamily="18" charset="0"/>
                <a:cs typeface="Times New Roman" panose="02020603050405020304" pitchFamily="18" charset="0"/>
              </a:rPr>
              <a:t>数组的大小由初始化的数据个数决定：</a:t>
            </a:r>
            <a:r>
              <a:rPr lang="en-US" altLang="zh-CN">
                <a:solidFill>
                  <a:schemeClr val="tx1"/>
                </a:solidFill>
                <a:latin typeface="Times New Roman" panose="02020603050405020304" pitchFamily="18" charset="0"/>
                <a:cs typeface="Times New Roman" panose="02020603050405020304" pitchFamily="18" charset="0"/>
              </a:rPr>
              <a:t> int a[] = {1,2,3}</a:t>
            </a:r>
            <a:endParaRPr lang="en-US" altLang="zh-CN">
              <a:solidFill>
                <a:schemeClr val="tx1"/>
              </a:solidFill>
              <a:latin typeface="Times New Roman" panose="02020603050405020304" pitchFamily="18" charset="0"/>
              <a:cs typeface="Times New Roman" panose="02020603050405020304" pitchFamily="18" charset="0"/>
            </a:endParaRPr>
          </a:p>
          <a:p>
            <a:r>
              <a:rPr lang="en-US" altLang="zh-CN">
                <a:solidFill>
                  <a:schemeClr val="tx1"/>
                </a:solidFill>
                <a:latin typeface="Times New Roman" panose="02020603050405020304" pitchFamily="18" charset="0"/>
                <a:cs typeface="Times New Roman" panose="02020603050405020304" pitchFamily="18" charset="0"/>
              </a:rPr>
              <a:t>5.</a:t>
            </a:r>
            <a:r>
              <a:rPr lang="zh-CN" altLang="en-US">
                <a:solidFill>
                  <a:schemeClr val="tx1"/>
                </a:solidFill>
                <a:latin typeface="Times New Roman" panose="02020603050405020304" pitchFamily="18" charset="0"/>
                <a:cs typeface="Times New Roman" panose="02020603050405020304" pitchFamily="18" charset="0"/>
              </a:rPr>
              <a:t>数组中全部元素初始化未</a:t>
            </a:r>
            <a:r>
              <a:rPr lang="en-US" altLang="zh-CN">
                <a:solidFill>
                  <a:schemeClr val="tx1"/>
                </a:solidFill>
                <a:latin typeface="Times New Roman" panose="02020603050405020304" pitchFamily="18" charset="0"/>
                <a:cs typeface="Times New Roman" panose="02020603050405020304" pitchFamily="18" charset="0"/>
              </a:rPr>
              <a:t>0</a:t>
            </a:r>
            <a:r>
              <a:rPr lang="zh-CN" altLang="en-US">
                <a:solidFill>
                  <a:schemeClr val="tx1"/>
                </a:solidFill>
                <a:latin typeface="Times New Roman" panose="02020603050405020304" pitchFamily="18" charset="0"/>
                <a:cs typeface="Times New Roman" panose="02020603050405020304" pitchFamily="18" charset="0"/>
              </a:rPr>
              <a:t>：</a:t>
            </a:r>
            <a:r>
              <a:rPr lang="en-US" altLang="zh-CN">
                <a:solidFill>
                  <a:schemeClr val="tx1"/>
                </a:solidFill>
                <a:latin typeface="Times New Roman" panose="02020603050405020304" pitchFamily="18" charset="0"/>
                <a:cs typeface="Times New Roman" panose="02020603050405020304" pitchFamily="18" charset="0"/>
              </a:rPr>
              <a:t>int a[6] = {0};</a:t>
            </a:r>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4" name="圆角矩形标注 3"/>
          <p:cNvSpPr/>
          <p:nvPr/>
        </p:nvSpPr>
        <p:spPr>
          <a:xfrm>
            <a:off x="3184525" y="1023620"/>
            <a:ext cx="1024255" cy="466725"/>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标识符</a:t>
            </a:r>
            <a:endParaRPr lang="zh-CN" altLang="en-US"/>
          </a:p>
        </p:txBody>
      </p:sp>
      <p:sp>
        <p:nvSpPr>
          <p:cNvPr id="5" name="圆角矩形标注 4"/>
          <p:cNvSpPr/>
          <p:nvPr/>
        </p:nvSpPr>
        <p:spPr>
          <a:xfrm>
            <a:off x="4553585" y="922020"/>
            <a:ext cx="1115695" cy="568325"/>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数组体积</a:t>
            </a:r>
            <a:endParaRPr lang="zh-CN" altLang="en-US"/>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例题</a:t>
            </a:r>
            <a:r>
              <a:rPr lang="en-US" altLang="zh-CN"/>
              <a:t>5</a:t>
            </a:r>
            <a:r>
              <a:rPr lang="zh-CN" altLang="en-US"/>
              <a:t>：</a:t>
            </a:r>
            <a:endParaRPr lang="zh-CN" altLang="en-US"/>
          </a:p>
        </p:txBody>
      </p:sp>
      <p:sp>
        <p:nvSpPr>
          <p:cNvPr id="3" name="内容占位符 2"/>
          <p:cNvSpPr>
            <a:spLocks noGrp="1"/>
          </p:cNvSpPr>
          <p:nvPr>
            <p:ph idx="1"/>
          </p:nvPr>
        </p:nvSpPr>
        <p:spPr>
          <a:xfrm>
            <a:off x="611575" y="1490400"/>
            <a:ext cx="10969200" cy="4759200"/>
          </a:xfrm>
        </p:spPr>
        <p:txBody>
          <a:bodyPr/>
          <a:p>
            <a:pPr marL="0" indent="0">
              <a:buNone/>
            </a:pPr>
            <a:r>
              <a:rPr lang="zh-CN" altLang="en-US">
                <a:solidFill>
                  <a:schemeClr val="tx1"/>
                </a:solidFill>
                <a:latin typeface="Times New Roman" panose="02020603050405020304" pitchFamily="18" charset="0"/>
                <a:cs typeface="Times New Roman" panose="02020603050405020304" pitchFamily="18" charset="0"/>
              </a:rPr>
              <a:t>求</a:t>
            </a:r>
            <a:r>
              <a:rPr lang="en-US" altLang="zh-CN">
                <a:solidFill>
                  <a:schemeClr val="tx1"/>
                </a:solidFill>
                <a:latin typeface="Times New Roman" panose="02020603050405020304" pitchFamily="18" charset="0"/>
                <a:cs typeface="Times New Roman" panose="02020603050405020304" pitchFamily="18" charset="0"/>
              </a:rPr>
              <a:t>Fibonacci</a:t>
            </a:r>
            <a:r>
              <a:rPr lang="zh-CN" altLang="en-US">
                <a:solidFill>
                  <a:schemeClr val="tx1"/>
                </a:solidFill>
                <a:latin typeface="Times New Roman" panose="02020603050405020304" pitchFamily="18" charset="0"/>
                <a:cs typeface="Times New Roman" panose="02020603050405020304" pitchFamily="18" charset="0"/>
              </a:rPr>
              <a:t>数列的前</a:t>
            </a:r>
            <a:r>
              <a:rPr lang="en-US" altLang="zh-CN">
                <a:solidFill>
                  <a:schemeClr val="tx1"/>
                </a:solidFill>
                <a:latin typeface="Times New Roman" panose="02020603050405020304" pitchFamily="18" charset="0"/>
                <a:cs typeface="Times New Roman" panose="02020603050405020304" pitchFamily="18" charset="0"/>
              </a:rPr>
              <a:t>30</a:t>
            </a:r>
            <a:r>
              <a:rPr lang="zh-CN" altLang="en-US">
                <a:solidFill>
                  <a:schemeClr val="tx1"/>
                </a:solidFill>
                <a:latin typeface="Times New Roman" panose="02020603050405020304" pitchFamily="18" charset="0"/>
                <a:cs typeface="Times New Roman" panose="02020603050405020304" pitchFamily="18" charset="0"/>
              </a:rPr>
              <a:t>项，要求一行三个。（</a:t>
            </a:r>
            <a:r>
              <a:rPr lang="en-US" altLang="zh-CN">
                <a:solidFill>
                  <a:schemeClr val="tx1"/>
                </a:solidFill>
                <a:latin typeface="Times New Roman" panose="02020603050405020304" pitchFamily="18" charset="0"/>
                <a:cs typeface="Times New Roman" panose="02020603050405020304" pitchFamily="18" charset="0"/>
              </a:rPr>
              <a:t>Fibonacci</a:t>
            </a:r>
            <a:r>
              <a:rPr lang="zh-CN" altLang="en-US">
                <a:solidFill>
                  <a:schemeClr val="tx1"/>
                </a:solidFill>
                <a:latin typeface="Times New Roman" panose="02020603050405020304" pitchFamily="18" charset="0"/>
                <a:cs typeface="Times New Roman" panose="02020603050405020304" pitchFamily="18" charset="0"/>
              </a:rPr>
              <a:t>数列前两项为</a:t>
            </a:r>
            <a:r>
              <a:rPr lang="en-US" altLang="zh-CN">
                <a:solidFill>
                  <a:schemeClr val="tx1"/>
                </a:solidFill>
                <a:latin typeface="Times New Roman" panose="02020603050405020304" pitchFamily="18" charset="0"/>
                <a:cs typeface="Times New Roman" panose="02020603050405020304" pitchFamily="18" charset="0"/>
              </a:rPr>
              <a:t>0</a:t>
            </a:r>
            <a:r>
              <a:rPr lang="zh-CN" altLang="en-US">
                <a:solidFill>
                  <a:schemeClr val="tx1"/>
                </a:solidFill>
                <a:latin typeface="Times New Roman" panose="02020603050405020304" pitchFamily="18" charset="0"/>
                <a:cs typeface="Times New Roman" panose="02020603050405020304" pitchFamily="18" charset="0"/>
              </a:rPr>
              <a:t>，</a:t>
            </a:r>
            <a:r>
              <a:rPr lang="en-US" altLang="zh-CN">
                <a:solidFill>
                  <a:schemeClr val="tx1"/>
                </a:solidFill>
                <a:latin typeface="Times New Roman" panose="02020603050405020304" pitchFamily="18" charset="0"/>
                <a:cs typeface="Times New Roman" panose="02020603050405020304" pitchFamily="18" charset="0"/>
              </a:rPr>
              <a:t>1</a:t>
            </a:r>
            <a:r>
              <a:rPr lang="zh-CN" altLang="en-US">
                <a:solidFill>
                  <a:schemeClr val="tx1"/>
                </a:solidFill>
                <a:latin typeface="Times New Roman" panose="02020603050405020304" pitchFamily="18" charset="0"/>
                <a:cs typeface="Times New Roman" panose="02020603050405020304" pitchFamily="18" charset="0"/>
              </a:rPr>
              <a:t>，从第三项开始每一项等于前两项之和）</a:t>
            </a:r>
            <a:endParaRPr lang="zh-CN" altLang="en-US">
              <a:solidFill>
                <a:schemeClr val="tx1"/>
              </a:solidFill>
              <a:latin typeface="Times New Roman" panose="02020603050405020304" pitchFamily="18" charset="0"/>
              <a:cs typeface="Times New Roman" panose="02020603050405020304" pitchFamily="18" charset="0"/>
            </a:endParaRPr>
          </a:p>
          <a:p>
            <a:endParaRPr lang="zh-CN" altLang="en-US">
              <a:solidFill>
                <a:schemeClr val="tx1"/>
              </a:solidFill>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1"/>
          <a:stretch>
            <a:fillRect/>
          </a:stretch>
        </p:blipFill>
        <p:spPr>
          <a:xfrm>
            <a:off x="714375" y="2385695"/>
            <a:ext cx="7254240" cy="4175760"/>
          </a:xfrm>
          <a:prstGeom prst="rect">
            <a:avLst/>
          </a:prstGeom>
        </p:spPr>
      </p:pic>
      <p:pic>
        <p:nvPicPr>
          <p:cNvPr id="5" name="图片 4"/>
          <p:cNvPicPr>
            <a:picLocks noChangeAspect="1"/>
          </p:cNvPicPr>
          <p:nvPr/>
        </p:nvPicPr>
        <p:blipFill>
          <a:blip r:embed="rId2"/>
          <a:stretch>
            <a:fillRect/>
          </a:stretch>
        </p:blipFill>
        <p:spPr>
          <a:xfrm>
            <a:off x="8110855" y="2138045"/>
            <a:ext cx="3913505" cy="2146935"/>
          </a:xfrm>
          <a:prstGeom prst="rect">
            <a:avLst/>
          </a:prstGeom>
        </p:spPr>
      </p:pic>
      <p:pic>
        <p:nvPicPr>
          <p:cNvPr id="6" name="图片 5"/>
          <p:cNvPicPr>
            <a:picLocks noChangeAspect="1"/>
          </p:cNvPicPr>
          <p:nvPr/>
        </p:nvPicPr>
        <p:blipFill>
          <a:blip r:embed="rId3"/>
          <a:stretch>
            <a:fillRect/>
          </a:stretch>
        </p:blipFill>
        <p:spPr>
          <a:xfrm>
            <a:off x="8110855" y="4418330"/>
            <a:ext cx="3922395" cy="1530985"/>
          </a:xfrm>
          <a:prstGeom prst="rect">
            <a:avLst/>
          </a:prstGeom>
        </p:spPr>
      </p:pic>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二维</a:t>
            </a:r>
            <a:r>
              <a:rPr lang="zh-CN" altLang="en-US"/>
              <a:t>数组</a:t>
            </a:r>
            <a:endParaRPr lang="zh-CN" altLang="en-US"/>
          </a:p>
        </p:txBody>
      </p:sp>
      <p:sp>
        <p:nvSpPr>
          <p:cNvPr id="3" name="内容占位符 2"/>
          <p:cNvSpPr>
            <a:spLocks noGrp="1"/>
          </p:cNvSpPr>
          <p:nvPr>
            <p:ph idx="1"/>
          </p:nvPr>
        </p:nvSpPr>
        <p:spPr/>
        <p:txBody>
          <a:bodyPr/>
          <a:p>
            <a:r>
              <a:rPr lang="zh-CN" altLang="en-US">
                <a:solidFill>
                  <a:schemeClr val="tx1"/>
                </a:solidFill>
                <a:latin typeface="Times New Roman" panose="02020603050405020304" pitchFamily="18" charset="0"/>
                <a:cs typeface="Times New Roman" panose="02020603050405020304" pitchFamily="18" charset="0"/>
              </a:rPr>
              <a:t>定义：类型关键字</a:t>
            </a:r>
            <a:r>
              <a:rPr lang="en-US" altLang="zh-CN">
                <a:solidFill>
                  <a:schemeClr val="tx1"/>
                </a:solidFill>
                <a:latin typeface="Times New Roman" panose="02020603050405020304" pitchFamily="18" charset="0"/>
                <a:cs typeface="Times New Roman" panose="02020603050405020304" pitchFamily="18" charset="0"/>
              </a:rPr>
              <a:t> </a:t>
            </a:r>
            <a:r>
              <a:rPr lang="zh-CN" altLang="en-US">
                <a:solidFill>
                  <a:schemeClr val="tx1"/>
                </a:solidFill>
                <a:latin typeface="Times New Roman" panose="02020603050405020304" pitchFamily="18" charset="0"/>
                <a:cs typeface="Times New Roman" panose="02020603050405020304" pitchFamily="18" charset="0"/>
              </a:rPr>
              <a:t>数组名</a:t>
            </a:r>
            <a:r>
              <a:rPr lang="en-US" altLang="zh-CN">
                <a:solidFill>
                  <a:schemeClr val="tx1"/>
                </a:solidFill>
                <a:latin typeface="Times New Roman" panose="02020603050405020304" pitchFamily="18" charset="0"/>
                <a:cs typeface="Times New Roman" panose="02020603050405020304" pitchFamily="18" charset="0"/>
              </a:rPr>
              <a:t>[</a:t>
            </a:r>
            <a:r>
              <a:rPr lang="zh-CN" altLang="en-US">
                <a:solidFill>
                  <a:schemeClr val="tx1"/>
                </a:solidFill>
                <a:latin typeface="Times New Roman" panose="02020603050405020304" pitchFamily="18" charset="0"/>
                <a:cs typeface="Times New Roman" panose="02020603050405020304" pitchFamily="18" charset="0"/>
              </a:rPr>
              <a:t>常量表达式</a:t>
            </a:r>
            <a:r>
              <a:rPr lang="en-US" altLang="zh-CN">
                <a:solidFill>
                  <a:schemeClr val="tx1"/>
                </a:solidFill>
                <a:latin typeface="Times New Roman" panose="02020603050405020304" pitchFamily="18" charset="0"/>
                <a:cs typeface="Times New Roman" panose="02020603050405020304" pitchFamily="18" charset="0"/>
              </a:rPr>
              <a:t>1][</a:t>
            </a:r>
            <a:r>
              <a:rPr lang="zh-CN" altLang="en-US">
                <a:solidFill>
                  <a:schemeClr val="tx1"/>
                </a:solidFill>
                <a:latin typeface="Times New Roman" panose="02020603050405020304" pitchFamily="18" charset="0"/>
                <a:cs typeface="Times New Roman" panose="02020603050405020304" pitchFamily="18" charset="0"/>
              </a:rPr>
              <a:t>常量表达式</a:t>
            </a:r>
            <a:r>
              <a:rPr lang="en-US" altLang="zh-CN">
                <a:solidFill>
                  <a:schemeClr val="tx1"/>
                </a:solidFill>
                <a:latin typeface="Times New Roman" panose="02020603050405020304" pitchFamily="18" charset="0"/>
                <a:cs typeface="Times New Roman" panose="02020603050405020304" pitchFamily="18" charset="0"/>
              </a:rPr>
              <a:t>2]  </a:t>
            </a:r>
            <a:r>
              <a:rPr lang="zh-CN" altLang="en-US">
                <a:solidFill>
                  <a:schemeClr val="tx1"/>
                </a:solidFill>
                <a:latin typeface="Times New Roman" panose="02020603050405020304" pitchFamily="18" charset="0"/>
                <a:cs typeface="Times New Roman" panose="02020603050405020304" pitchFamily="18" charset="0"/>
              </a:rPr>
              <a:t>例如</a:t>
            </a:r>
            <a:r>
              <a:rPr lang="en-US" altLang="zh-CN">
                <a:solidFill>
                  <a:schemeClr val="tx1"/>
                </a:solidFill>
                <a:latin typeface="Times New Roman" panose="02020603050405020304" pitchFamily="18" charset="0"/>
                <a:cs typeface="Times New Roman" panose="02020603050405020304" pitchFamily="18" charset="0"/>
              </a:rPr>
              <a:t>:int a[3][4];</a:t>
            </a:r>
            <a:endParaRPr lang="en-US" altLang="zh-CN">
              <a:solidFill>
                <a:schemeClr val="tx1"/>
              </a:solidFill>
              <a:latin typeface="Times New Roman" panose="02020603050405020304" pitchFamily="18" charset="0"/>
              <a:cs typeface="Times New Roman" panose="02020603050405020304" pitchFamily="18" charset="0"/>
            </a:endParaRPr>
          </a:p>
          <a:p>
            <a:r>
              <a:rPr lang="zh-CN" altLang="en-US">
                <a:solidFill>
                  <a:schemeClr val="tx1"/>
                </a:solidFill>
                <a:latin typeface="Times New Roman" panose="02020603050405020304" pitchFamily="18" charset="0"/>
                <a:cs typeface="Times New Roman" panose="02020603050405020304" pitchFamily="18" charset="0"/>
              </a:rPr>
              <a:t>二维数组的输入：</a:t>
            </a:r>
            <a:r>
              <a:rPr lang="en-US" altLang="zh-CN">
                <a:solidFill>
                  <a:schemeClr val="tx1"/>
                </a:solidFill>
                <a:latin typeface="Times New Roman" panose="02020603050405020304" pitchFamily="18" charset="0"/>
                <a:cs typeface="Times New Roman" panose="02020603050405020304" pitchFamily="18" charset="0"/>
              </a:rPr>
              <a:t>for(i=0;i&lt;3;i++)</a:t>
            </a:r>
            <a:endParaRPr lang="en-US" altLang="zh-CN">
              <a:solidFill>
                <a:schemeClr val="tx1"/>
              </a:solidFill>
              <a:latin typeface="Times New Roman" panose="02020603050405020304" pitchFamily="18" charset="0"/>
              <a:cs typeface="Times New Roman" panose="02020603050405020304" pitchFamily="18" charset="0"/>
            </a:endParaRPr>
          </a:p>
          <a:p>
            <a:pPr marL="0" indent="0">
              <a:buNone/>
            </a:pPr>
            <a:r>
              <a:rPr lang="en-US" altLang="zh-CN">
                <a:solidFill>
                  <a:schemeClr val="tx1"/>
                </a:solidFill>
                <a:latin typeface="Times New Roman" panose="02020603050405020304" pitchFamily="18" charset="0"/>
                <a:cs typeface="Times New Roman" panose="02020603050405020304" pitchFamily="18" charset="0"/>
              </a:rPr>
              <a:t>                              for(j=0;j&lt;4;j++)</a:t>
            </a:r>
            <a:endParaRPr lang="en-US" altLang="zh-CN">
              <a:solidFill>
                <a:schemeClr val="tx1"/>
              </a:solidFill>
              <a:latin typeface="Times New Roman" panose="02020603050405020304" pitchFamily="18" charset="0"/>
              <a:cs typeface="Times New Roman" panose="02020603050405020304" pitchFamily="18" charset="0"/>
            </a:endParaRPr>
          </a:p>
          <a:p>
            <a:pPr marL="0" indent="0">
              <a:buNone/>
            </a:pPr>
            <a:r>
              <a:rPr lang="en-US" altLang="zh-CN">
                <a:solidFill>
                  <a:schemeClr val="tx1"/>
                </a:solidFill>
                <a:latin typeface="Times New Roman" panose="02020603050405020304" pitchFamily="18" charset="0"/>
                <a:cs typeface="Times New Roman" panose="02020603050405020304" pitchFamily="18" charset="0"/>
              </a:rPr>
              <a:t>                                 {scanf(“%f”,&amp;x);a[i][j]=x;</a:t>
            </a:r>
            <a:endParaRPr lang="zh-CN" altLang="en-US">
              <a:solidFill>
                <a:schemeClr val="tx1"/>
              </a:solidFill>
              <a:latin typeface="Times New Roman" panose="02020603050405020304" pitchFamily="18" charset="0"/>
              <a:cs typeface="Times New Roman" panose="02020603050405020304" pitchFamily="18" charset="0"/>
            </a:endParaRPr>
          </a:p>
          <a:p>
            <a:r>
              <a:rPr lang="zh-CN" altLang="en-US">
                <a:solidFill>
                  <a:schemeClr val="tx1"/>
                </a:solidFill>
                <a:latin typeface="Times New Roman" panose="02020603050405020304" pitchFamily="18" charset="0"/>
                <a:cs typeface="Times New Roman" panose="02020603050405020304" pitchFamily="18" charset="0"/>
              </a:rPr>
              <a:t>二维数组的初始化：</a:t>
            </a:r>
            <a:endParaRPr lang="zh-CN" altLang="en-US">
              <a:solidFill>
                <a:schemeClr val="tx1"/>
              </a:solidFill>
              <a:latin typeface="Times New Roman" panose="02020603050405020304" pitchFamily="18" charset="0"/>
              <a:cs typeface="Times New Roman" panose="02020603050405020304" pitchFamily="18" charset="0"/>
            </a:endParaRPr>
          </a:p>
          <a:p>
            <a:pPr marL="0" indent="0">
              <a:buNone/>
            </a:pPr>
            <a:r>
              <a:rPr lang="en-US" altLang="zh-CN">
                <a:solidFill>
                  <a:schemeClr val="tx1"/>
                </a:solidFill>
                <a:latin typeface="Times New Roman" panose="02020603050405020304" pitchFamily="18" charset="0"/>
                <a:cs typeface="Times New Roman" panose="02020603050405020304" pitchFamily="18" charset="0"/>
              </a:rPr>
              <a:t>1.</a:t>
            </a:r>
            <a:r>
              <a:rPr lang="zh-CN" altLang="en-US">
                <a:solidFill>
                  <a:schemeClr val="tx1"/>
                </a:solidFill>
                <a:latin typeface="Times New Roman" panose="02020603050405020304" pitchFamily="18" charset="0"/>
                <a:cs typeface="Times New Roman" panose="02020603050405020304" pitchFamily="18" charset="0"/>
              </a:rPr>
              <a:t>分行初始化：</a:t>
            </a:r>
            <a:r>
              <a:rPr lang="en-US" altLang="zh-CN">
                <a:solidFill>
                  <a:schemeClr val="tx1"/>
                </a:solidFill>
                <a:latin typeface="Times New Roman" panose="02020603050405020304" pitchFamily="18" charset="0"/>
                <a:cs typeface="Times New Roman" panose="02020603050405020304" pitchFamily="18" charset="0"/>
              </a:rPr>
              <a:t>int a[2][3]={{1,2,3},{4,5,6}};</a:t>
            </a:r>
            <a:endParaRPr lang="en-US" altLang="zh-CN">
              <a:solidFill>
                <a:schemeClr val="tx1"/>
              </a:solidFill>
              <a:latin typeface="Times New Roman" panose="02020603050405020304" pitchFamily="18" charset="0"/>
              <a:cs typeface="Times New Roman" panose="02020603050405020304" pitchFamily="18" charset="0"/>
            </a:endParaRPr>
          </a:p>
          <a:p>
            <a:pPr marL="0" indent="0">
              <a:buNone/>
            </a:pPr>
            <a:r>
              <a:rPr lang="en-US" altLang="zh-CN">
                <a:solidFill>
                  <a:schemeClr val="tx1"/>
                </a:solidFill>
                <a:latin typeface="Times New Roman" panose="02020603050405020304" pitchFamily="18" charset="0"/>
                <a:cs typeface="Times New Roman" panose="02020603050405020304" pitchFamily="18" charset="0"/>
              </a:rPr>
              <a:t>2.</a:t>
            </a:r>
            <a:r>
              <a:rPr lang="zh-CN" altLang="en-US">
                <a:solidFill>
                  <a:schemeClr val="tx1"/>
                </a:solidFill>
                <a:latin typeface="Times New Roman" panose="02020603050405020304" pitchFamily="18" charset="0"/>
                <a:cs typeface="Times New Roman" panose="02020603050405020304" pitchFamily="18" charset="0"/>
              </a:rPr>
              <a:t>按存放顺序整体初始化：</a:t>
            </a:r>
            <a:r>
              <a:rPr lang="en-US" altLang="zh-CN">
                <a:solidFill>
                  <a:schemeClr val="tx1"/>
                </a:solidFill>
                <a:latin typeface="Times New Roman" panose="02020603050405020304" pitchFamily="18" charset="0"/>
                <a:cs typeface="Times New Roman" panose="02020603050405020304" pitchFamily="18" charset="0"/>
              </a:rPr>
              <a:t>int a[3][2]={1,2,3,4,5,6};</a:t>
            </a:r>
            <a:endParaRPr lang="en-US" altLang="zh-CN">
              <a:solidFill>
                <a:schemeClr val="tx1"/>
              </a:solidFill>
              <a:latin typeface="Times New Roman" panose="02020603050405020304" pitchFamily="18" charset="0"/>
              <a:cs typeface="Times New Roman" panose="02020603050405020304" pitchFamily="18" charset="0"/>
            </a:endParaRPr>
          </a:p>
          <a:p>
            <a:pPr marL="0" indent="0">
              <a:buNone/>
            </a:pPr>
            <a:r>
              <a:rPr lang="en-US" altLang="zh-CN">
                <a:solidFill>
                  <a:schemeClr val="tx1"/>
                </a:solidFill>
                <a:latin typeface="Times New Roman" panose="02020603050405020304" pitchFamily="18" charset="0"/>
                <a:cs typeface="Times New Roman" panose="02020603050405020304" pitchFamily="18" charset="0"/>
              </a:rPr>
              <a:t>3.</a:t>
            </a:r>
            <a:r>
              <a:rPr lang="zh-CN" altLang="en-US">
                <a:solidFill>
                  <a:schemeClr val="tx1"/>
                </a:solidFill>
                <a:latin typeface="Times New Roman" panose="02020603050405020304" pitchFamily="18" charset="0"/>
                <a:cs typeface="Times New Roman" panose="02020603050405020304" pitchFamily="18" charset="0"/>
              </a:rPr>
              <a:t>部分元素初始化：</a:t>
            </a:r>
            <a:r>
              <a:rPr lang="en-US" altLang="zh-CN">
                <a:solidFill>
                  <a:schemeClr val="tx1"/>
                </a:solidFill>
                <a:latin typeface="Times New Roman" panose="02020603050405020304" pitchFamily="18" charset="0"/>
                <a:cs typeface="Times New Roman" panose="02020603050405020304" pitchFamily="18" charset="0"/>
              </a:rPr>
              <a:t>inta[3][3]={{1},{},{4,5,6}};</a:t>
            </a:r>
            <a:endParaRPr lang="en-US" altLang="zh-CN">
              <a:solidFill>
                <a:schemeClr val="tx1"/>
              </a:solidFill>
              <a:latin typeface="Times New Roman" panose="02020603050405020304" pitchFamily="18" charset="0"/>
              <a:cs typeface="Times New Roman" panose="02020603050405020304" pitchFamily="18" charset="0"/>
            </a:endParaRPr>
          </a:p>
          <a:p>
            <a:pPr marL="0" indent="0">
              <a:buNone/>
            </a:pPr>
            <a:r>
              <a:rPr lang="en-US" altLang="zh-CN">
                <a:solidFill>
                  <a:schemeClr val="tx1"/>
                </a:solidFill>
                <a:latin typeface="Times New Roman" panose="02020603050405020304" pitchFamily="18" charset="0"/>
                <a:cs typeface="Times New Roman" panose="02020603050405020304" pitchFamily="18" charset="0"/>
              </a:rPr>
              <a:t>4.</a:t>
            </a:r>
            <a:r>
              <a:rPr lang="zh-CN" altLang="en-US">
                <a:solidFill>
                  <a:schemeClr val="tx1"/>
                </a:solidFill>
                <a:latin typeface="Times New Roman" panose="02020603050405020304" pitchFamily="18" charset="0"/>
                <a:cs typeface="Times New Roman" panose="02020603050405020304" pitchFamily="18" charset="0"/>
              </a:rPr>
              <a:t>省略第一维的初始化：</a:t>
            </a:r>
            <a:r>
              <a:rPr lang="en-US" altLang="zh-CN">
                <a:solidFill>
                  <a:schemeClr val="tx1"/>
                </a:solidFill>
                <a:latin typeface="Times New Roman" panose="02020603050405020304" pitchFamily="18" charset="0"/>
                <a:cs typeface="Times New Roman" panose="02020603050405020304" pitchFamily="18" charset="0"/>
              </a:rPr>
              <a:t>int a[][3]=</a:t>
            </a:r>
            <a:r>
              <a:rPr lang="en-US" altLang="zh-CN">
                <a:solidFill>
                  <a:schemeClr val="tx1"/>
                </a:solidFill>
                <a:latin typeface="Times New Roman" panose="02020603050405020304" pitchFamily="18" charset="0"/>
                <a:cs typeface="Times New Roman" panose="02020603050405020304" pitchFamily="18" charset="0"/>
                <a:sym typeface="+mn-ea"/>
              </a:rPr>
              <a:t>{{1},{},{4,5,6}};</a:t>
            </a:r>
            <a:endParaRPr lang="en-US" altLang="zh-CN">
              <a:solidFill>
                <a:schemeClr val="tx1"/>
              </a:solidFill>
              <a:latin typeface="Times New Roman" panose="02020603050405020304" pitchFamily="18" charset="0"/>
              <a:cs typeface="Times New Roman" panose="02020603050405020304" pitchFamily="18" charset="0"/>
              <a:sym typeface="+mn-ea"/>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一</a:t>
            </a:r>
            <a:r>
              <a:rPr lang="en-US" altLang="zh-CN"/>
              <a:t>.</a:t>
            </a:r>
            <a:r>
              <a:rPr lang="zh-CN" altLang="en-US"/>
              <a:t>数据类型</a:t>
            </a:r>
            <a:endParaRPr lang="zh-CN" altLang="en-US"/>
          </a:p>
        </p:txBody>
      </p:sp>
      <p:sp>
        <p:nvSpPr>
          <p:cNvPr id="3" name="内容占位符 2"/>
          <p:cNvSpPr>
            <a:spLocks noGrp="1"/>
          </p:cNvSpPr>
          <p:nvPr>
            <p:ph idx="1"/>
          </p:nvPr>
        </p:nvSpPr>
        <p:spPr>
          <a:xfrm>
            <a:off x="608400" y="1402770"/>
            <a:ext cx="10969200" cy="4759200"/>
          </a:xfrm>
        </p:spPr>
        <p:txBody>
          <a:bodyPr/>
          <a:p>
            <a:endParaRPr lang="zh-CN" altLang="en-US"/>
          </a:p>
        </p:txBody>
      </p:sp>
      <p:sp>
        <p:nvSpPr>
          <p:cNvPr id="7170" name="文本框 7169"/>
          <p:cNvSpPr txBox="1"/>
          <p:nvPr/>
        </p:nvSpPr>
        <p:spPr>
          <a:xfrm>
            <a:off x="30480" y="3248025"/>
            <a:ext cx="611188" cy="2286000"/>
          </a:xfrm>
          <a:prstGeom prst="rect">
            <a:avLst/>
          </a:prstGeom>
          <a:noFill/>
          <a:ln w="12700">
            <a:noFill/>
          </a:ln>
        </p:spPr>
        <p:txBody>
          <a:bodyPr vert="eaVert">
            <a:spAutoFit/>
          </a:bodyPr>
          <a:p>
            <a:pPr>
              <a:spcBef>
                <a:spcPct val="50000"/>
              </a:spcBef>
            </a:pPr>
            <a:r>
              <a:rPr lang="en-US" altLang="zh-CN" sz="2800" b="1" dirty="0">
                <a:latin typeface="Times New Roman" panose="02020603050405020304" pitchFamily="18" charset="0"/>
              </a:rPr>
              <a:t> </a:t>
            </a:r>
            <a:r>
              <a:rPr lang="zh-CN" altLang="en-US" sz="2800" b="1" dirty="0">
                <a:latin typeface="宋体" panose="02010600030101010101" pitchFamily="2" charset="-122"/>
              </a:rPr>
              <a:t>数 据 类 型</a:t>
            </a:r>
            <a:endParaRPr lang="zh-CN" altLang="en-US" sz="2800" b="1">
              <a:latin typeface="Times New Roman" panose="02020603050405020304" pitchFamily="18" charset="0"/>
            </a:endParaRPr>
          </a:p>
        </p:txBody>
      </p:sp>
      <p:sp>
        <p:nvSpPr>
          <p:cNvPr id="7171" name="左大括号 7170"/>
          <p:cNvSpPr/>
          <p:nvPr/>
        </p:nvSpPr>
        <p:spPr>
          <a:xfrm>
            <a:off x="685800" y="2790825"/>
            <a:ext cx="304800" cy="3200400"/>
          </a:xfrm>
          <a:prstGeom prst="leftBrace">
            <a:avLst>
              <a:gd name="adj1" fmla="val 87500"/>
              <a:gd name="adj2" fmla="val 50000"/>
            </a:avLst>
          </a:prstGeom>
          <a:noFill/>
          <a:ln w="28575" cap="sq" cmpd="sng">
            <a:solidFill>
              <a:schemeClr val="tx1"/>
            </a:solidFill>
            <a:prstDash val="solid"/>
            <a:headEnd type="none" w="sm" len="sm"/>
            <a:tailEnd type="none" w="sm" len="sm"/>
          </a:ln>
        </p:spPr>
        <p:txBody>
          <a:bodyPr/>
          <a:p>
            <a:endParaRPr lang="zh-CN" altLang="en-US"/>
          </a:p>
        </p:txBody>
      </p:sp>
      <p:sp>
        <p:nvSpPr>
          <p:cNvPr id="7181" name="文本占位符 7180"/>
          <p:cNvSpPr txBox="1"/>
          <p:nvPr/>
        </p:nvSpPr>
        <p:spPr>
          <a:xfrm>
            <a:off x="1034415" y="2409825"/>
            <a:ext cx="1676400" cy="4038600"/>
          </a:xfrm>
          <a:prstGeom prst="rect">
            <a:avLst/>
          </a:prstGeom>
          <a:noFill/>
          <a:ln w="9525">
            <a:noFill/>
          </a:ln>
        </p:spPr>
        <p:txBody>
          <a:bodyPr vert="horz" wrap="square" lIns="91440" tIns="45720" rIns="91440" bIns="45720" anchor="t" anchorCtr="0"/>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lnSpc>
                <a:spcPct val="110000"/>
              </a:lnSpc>
              <a:spcBef>
                <a:spcPct val="50000"/>
              </a:spcBef>
              <a:buNone/>
            </a:pPr>
            <a:r>
              <a:rPr lang="zh-CN" altLang="en-US" sz="2800" b="1" dirty="0"/>
              <a:t>基本类型</a:t>
            </a:r>
            <a:endParaRPr lang="zh-CN" altLang="en-US" sz="2800" b="1" dirty="0"/>
          </a:p>
          <a:p>
            <a:pPr>
              <a:lnSpc>
                <a:spcPct val="110000"/>
              </a:lnSpc>
              <a:spcBef>
                <a:spcPct val="50000"/>
              </a:spcBef>
              <a:buNone/>
            </a:pPr>
            <a:endParaRPr lang="zh-CN" altLang="en-US" sz="2800" b="1" dirty="0"/>
          </a:p>
          <a:p>
            <a:pPr>
              <a:lnSpc>
                <a:spcPct val="110000"/>
              </a:lnSpc>
              <a:spcBef>
                <a:spcPct val="50000"/>
              </a:spcBef>
              <a:buNone/>
            </a:pPr>
            <a:endParaRPr lang="zh-CN" altLang="en-US" sz="2800" b="1" dirty="0"/>
          </a:p>
          <a:p>
            <a:pPr>
              <a:lnSpc>
                <a:spcPct val="110000"/>
              </a:lnSpc>
              <a:spcBef>
                <a:spcPct val="100000"/>
              </a:spcBef>
              <a:buNone/>
            </a:pPr>
            <a:r>
              <a:rPr lang="zh-CN" altLang="en-US" sz="2800" b="1" dirty="0"/>
              <a:t>构造类型</a:t>
            </a:r>
            <a:endParaRPr lang="zh-CN" altLang="en-US" sz="2800" b="1" dirty="0"/>
          </a:p>
          <a:p>
            <a:pPr>
              <a:lnSpc>
                <a:spcPct val="110000"/>
              </a:lnSpc>
              <a:spcBef>
                <a:spcPct val="50000"/>
              </a:spcBef>
              <a:buNone/>
            </a:pPr>
            <a:endParaRPr lang="zh-CN" altLang="en-US" b="1" dirty="0"/>
          </a:p>
          <a:p>
            <a:pPr>
              <a:lnSpc>
                <a:spcPct val="90000"/>
              </a:lnSpc>
              <a:spcBef>
                <a:spcPct val="0"/>
              </a:spcBef>
              <a:buNone/>
            </a:pPr>
            <a:r>
              <a:rPr lang="zh-CN" altLang="en-US" sz="2800" b="1" dirty="0">
                <a:solidFill>
                  <a:srgbClr val="FF0000"/>
                </a:solidFill>
              </a:rPr>
              <a:t>指针类型</a:t>
            </a:r>
            <a:endParaRPr lang="zh-CN" altLang="en-US" sz="2800" b="1" dirty="0">
              <a:solidFill>
                <a:srgbClr val="FF0000"/>
              </a:solidFill>
            </a:endParaRPr>
          </a:p>
          <a:p>
            <a:pPr>
              <a:lnSpc>
                <a:spcPct val="90000"/>
              </a:lnSpc>
              <a:spcBef>
                <a:spcPct val="0"/>
              </a:spcBef>
              <a:buNone/>
            </a:pPr>
            <a:r>
              <a:rPr lang="zh-CN" altLang="en-US" sz="2800" b="1" dirty="0"/>
              <a:t>空类型</a:t>
            </a:r>
            <a:r>
              <a:rPr lang="en-US" altLang="zh-CN" sz="2800" b="1" dirty="0"/>
              <a:t> </a:t>
            </a:r>
            <a:endParaRPr lang="en-US" altLang="zh-CN" sz="2800" b="1" dirty="0"/>
          </a:p>
        </p:txBody>
      </p:sp>
      <p:sp>
        <p:nvSpPr>
          <p:cNvPr id="7172" name="左大括号 7171"/>
          <p:cNvSpPr/>
          <p:nvPr/>
        </p:nvSpPr>
        <p:spPr>
          <a:xfrm>
            <a:off x="2590800" y="1780540"/>
            <a:ext cx="228600" cy="1828800"/>
          </a:xfrm>
          <a:prstGeom prst="leftBrace">
            <a:avLst>
              <a:gd name="adj1" fmla="val 66666"/>
              <a:gd name="adj2" fmla="val 50000"/>
            </a:avLst>
          </a:prstGeom>
          <a:noFill/>
          <a:ln w="28575" cap="flat" cmpd="sng">
            <a:solidFill>
              <a:schemeClr val="tx1"/>
            </a:solidFill>
            <a:prstDash val="solid"/>
            <a:headEnd type="none" w="med" len="med"/>
            <a:tailEnd type="none" w="med" len="med"/>
          </a:ln>
        </p:spPr>
        <p:txBody>
          <a:bodyPr/>
          <a:p>
            <a:endParaRPr lang="zh-CN" altLang="en-US"/>
          </a:p>
        </p:txBody>
      </p:sp>
      <p:sp>
        <p:nvSpPr>
          <p:cNvPr id="7173" name="文本框 7172"/>
          <p:cNvSpPr txBox="1"/>
          <p:nvPr/>
        </p:nvSpPr>
        <p:spPr>
          <a:xfrm>
            <a:off x="2819400" y="1378585"/>
            <a:ext cx="3124200" cy="2632710"/>
          </a:xfrm>
          <a:prstGeom prst="rect">
            <a:avLst/>
          </a:prstGeom>
          <a:noFill/>
          <a:ln w="9525">
            <a:noFill/>
          </a:ln>
        </p:spPr>
        <p:txBody>
          <a:bodyPr>
            <a:spAutoFit/>
          </a:bodyPr>
          <a:p>
            <a:pPr>
              <a:lnSpc>
                <a:spcPct val="110000"/>
              </a:lnSpc>
              <a:spcBef>
                <a:spcPct val="50000"/>
              </a:spcBef>
            </a:pPr>
            <a:r>
              <a:rPr lang="zh-CN" altLang="en-US" sz="2800" b="1" dirty="0">
                <a:solidFill>
                  <a:srgbClr val="FF0000"/>
                </a:solidFill>
                <a:latin typeface="Times New Roman" panose="02020603050405020304" pitchFamily="18" charset="0"/>
              </a:rPr>
              <a:t>字符型</a:t>
            </a:r>
            <a:r>
              <a:rPr lang="en-US" altLang="zh-CN" sz="2800" b="1" dirty="0">
                <a:solidFill>
                  <a:srgbClr val="FF0000"/>
                </a:solidFill>
                <a:latin typeface="Times New Roman" panose="02020603050405020304" pitchFamily="18" charset="0"/>
              </a:rPr>
              <a:t>(</a:t>
            </a:r>
            <a:r>
              <a:rPr lang="en-US" altLang="zh-CN" sz="2800" b="1">
                <a:solidFill>
                  <a:srgbClr val="FF0000"/>
                </a:solidFill>
                <a:latin typeface="Arial" panose="020B0604020202020204" pitchFamily="34" charset="0"/>
              </a:rPr>
              <a:t>char</a:t>
            </a:r>
            <a:r>
              <a:rPr lang="en-US" altLang="zh-CN" sz="2800" b="1">
                <a:solidFill>
                  <a:srgbClr val="FF0000"/>
                </a:solidFill>
                <a:latin typeface="Times New Roman" panose="02020603050405020304" pitchFamily="18" charset="0"/>
              </a:rPr>
              <a:t>)</a:t>
            </a:r>
            <a:endParaRPr lang="en-US" altLang="zh-CN" sz="2800" b="1">
              <a:solidFill>
                <a:srgbClr val="CC6600"/>
              </a:solidFill>
              <a:latin typeface="Times New Roman" panose="02020603050405020304" pitchFamily="18" charset="0"/>
            </a:endParaRPr>
          </a:p>
          <a:p>
            <a:pPr>
              <a:lnSpc>
                <a:spcPct val="110000"/>
              </a:lnSpc>
              <a:spcBef>
                <a:spcPct val="50000"/>
              </a:spcBef>
            </a:pPr>
            <a:r>
              <a:rPr lang="zh-CN" altLang="en-US" sz="2800" b="1" dirty="0">
                <a:solidFill>
                  <a:srgbClr val="FF0000"/>
                </a:solidFill>
                <a:latin typeface="Times New Roman" panose="02020603050405020304" pitchFamily="18" charset="0"/>
              </a:rPr>
              <a:t>整型</a:t>
            </a:r>
            <a:r>
              <a:rPr lang="en-US" altLang="zh-CN" sz="2800" b="1" dirty="0">
                <a:solidFill>
                  <a:srgbClr val="FF0000"/>
                </a:solidFill>
                <a:latin typeface="Times New Roman" panose="02020603050405020304" pitchFamily="18" charset="0"/>
              </a:rPr>
              <a:t>(</a:t>
            </a:r>
            <a:r>
              <a:rPr lang="en-US" altLang="zh-CN" sz="2800" b="1" dirty="0" err="1">
                <a:solidFill>
                  <a:srgbClr val="FF0000"/>
                </a:solidFill>
                <a:latin typeface="Arial" panose="020B0604020202020204" pitchFamily="34" charset="0"/>
              </a:rPr>
              <a:t>int</a:t>
            </a:r>
            <a:r>
              <a:rPr lang="en-US" altLang="zh-CN" sz="2800" b="1">
                <a:solidFill>
                  <a:srgbClr val="FF0000"/>
                </a:solidFill>
                <a:latin typeface="Times New Roman" panose="02020603050405020304" pitchFamily="18" charset="0"/>
              </a:rPr>
              <a:t>)</a:t>
            </a:r>
            <a:endParaRPr lang="en-US" altLang="zh-CN" sz="2800" b="1">
              <a:solidFill>
                <a:srgbClr val="FF0000"/>
              </a:solidFill>
              <a:latin typeface="宋体" panose="02010600030101010101" pitchFamily="2" charset="-122"/>
            </a:endParaRPr>
          </a:p>
          <a:p>
            <a:pPr>
              <a:lnSpc>
                <a:spcPct val="110000"/>
              </a:lnSpc>
              <a:spcBef>
                <a:spcPct val="50000"/>
              </a:spcBef>
            </a:pPr>
            <a:r>
              <a:rPr lang="zh-CN" altLang="en-US" sz="2800" b="1" dirty="0">
                <a:latin typeface="Times New Roman" panose="02020603050405020304" pitchFamily="18" charset="0"/>
              </a:rPr>
              <a:t>枚举类型</a:t>
            </a:r>
            <a:endParaRPr lang="zh-CN" altLang="en-US" sz="2800" b="1" dirty="0">
              <a:latin typeface="Times New Roman" panose="02020603050405020304" pitchFamily="18" charset="0"/>
            </a:endParaRPr>
          </a:p>
          <a:p>
            <a:pPr>
              <a:lnSpc>
                <a:spcPct val="110000"/>
              </a:lnSpc>
              <a:spcBef>
                <a:spcPct val="50000"/>
              </a:spcBef>
            </a:pPr>
            <a:r>
              <a:rPr lang="zh-CN" altLang="en-US" sz="2800" b="1" dirty="0">
                <a:solidFill>
                  <a:schemeClr val="tx1"/>
                </a:solidFill>
                <a:latin typeface="Times New Roman" panose="02020603050405020304" pitchFamily="18" charset="0"/>
              </a:rPr>
              <a:t>实型</a:t>
            </a:r>
            <a:r>
              <a:rPr lang="en-US" altLang="zh-CN" sz="2800" b="1" dirty="0">
                <a:solidFill>
                  <a:schemeClr val="tx1"/>
                </a:solidFill>
                <a:latin typeface="Times New Roman" panose="02020603050405020304" pitchFamily="18" charset="0"/>
              </a:rPr>
              <a:t>(</a:t>
            </a:r>
            <a:r>
              <a:rPr lang="zh-CN" altLang="en-US" sz="2800" b="1" dirty="0">
                <a:solidFill>
                  <a:schemeClr val="tx1"/>
                </a:solidFill>
                <a:latin typeface="Times New Roman" panose="02020603050405020304" pitchFamily="18" charset="0"/>
              </a:rPr>
              <a:t>浮点型</a:t>
            </a:r>
            <a:r>
              <a:rPr lang="en-US" altLang="zh-CN" sz="2800" b="1" dirty="0">
                <a:solidFill>
                  <a:schemeClr val="tx1"/>
                </a:solidFill>
                <a:latin typeface="Times New Roman" panose="02020603050405020304" pitchFamily="18" charset="0"/>
              </a:rPr>
              <a:t>)</a:t>
            </a:r>
            <a:endParaRPr lang="en-US" altLang="zh-CN" sz="2800" b="1" dirty="0">
              <a:solidFill>
                <a:schemeClr val="tx1"/>
              </a:solidFill>
              <a:latin typeface="Times New Roman" panose="02020603050405020304" pitchFamily="18" charset="0"/>
            </a:endParaRPr>
          </a:p>
        </p:txBody>
      </p:sp>
      <p:sp>
        <p:nvSpPr>
          <p:cNvPr id="7179" name="左大括号 7178"/>
          <p:cNvSpPr/>
          <p:nvPr/>
        </p:nvSpPr>
        <p:spPr>
          <a:xfrm>
            <a:off x="5257800" y="1654810"/>
            <a:ext cx="228600" cy="1371600"/>
          </a:xfrm>
          <a:prstGeom prst="leftBrace">
            <a:avLst>
              <a:gd name="adj1" fmla="val 50000"/>
              <a:gd name="adj2" fmla="val 53009"/>
            </a:avLst>
          </a:prstGeom>
          <a:noFill/>
          <a:ln w="28575" cap="flat" cmpd="sng">
            <a:solidFill>
              <a:schemeClr val="tx1"/>
            </a:solidFill>
            <a:prstDash val="solid"/>
            <a:headEnd type="none" w="med" len="med"/>
            <a:tailEnd type="none" w="med" len="med"/>
          </a:ln>
        </p:spPr>
        <p:txBody>
          <a:bodyPr/>
          <a:p>
            <a:endParaRPr lang="zh-CN" altLang="en-US"/>
          </a:p>
        </p:txBody>
      </p:sp>
      <p:sp>
        <p:nvSpPr>
          <p:cNvPr id="7178" name="文本框 7177"/>
          <p:cNvSpPr txBox="1"/>
          <p:nvPr/>
        </p:nvSpPr>
        <p:spPr>
          <a:xfrm>
            <a:off x="5819775" y="1432878"/>
            <a:ext cx="3276600" cy="1814830"/>
          </a:xfrm>
          <a:prstGeom prst="rect">
            <a:avLst/>
          </a:prstGeom>
          <a:noFill/>
          <a:ln w="9525">
            <a:noFill/>
          </a:ln>
        </p:spPr>
        <p:txBody>
          <a:bodyPr>
            <a:spAutoFit/>
          </a:bodyPr>
          <a:p>
            <a:pPr>
              <a:spcBef>
                <a:spcPct val="50000"/>
              </a:spcBef>
            </a:pPr>
            <a:r>
              <a:rPr lang="zh-CN" altLang="en-US" sz="2800" b="1" dirty="0">
                <a:solidFill>
                  <a:schemeClr val="tx2"/>
                </a:solidFill>
                <a:latin typeface="宋体" panose="02010600030101010101" pitchFamily="2" charset="-122"/>
              </a:rPr>
              <a:t>长整型</a:t>
            </a:r>
            <a:r>
              <a:rPr lang="en-US" altLang="zh-CN" sz="2800" b="1" dirty="0">
                <a:solidFill>
                  <a:schemeClr val="tx1"/>
                </a:solidFill>
                <a:latin typeface="宋体" panose="02010600030101010101" pitchFamily="2" charset="-122"/>
              </a:rPr>
              <a:t>(</a:t>
            </a:r>
            <a:r>
              <a:rPr lang="en-US" altLang="zh-CN" sz="2800" b="1">
                <a:solidFill>
                  <a:schemeClr val="tx1"/>
                </a:solidFill>
                <a:latin typeface="Arial" panose="020B0604020202020204" pitchFamily="34" charset="0"/>
              </a:rPr>
              <a:t>long</a:t>
            </a:r>
            <a:r>
              <a:rPr lang="en-US" altLang="zh-CN" sz="2800" b="1">
                <a:solidFill>
                  <a:schemeClr val="tx1"/>
                </a:solidFill>
                <a:latin typeface="宋体" panose="02010600030101010101" pitchFamily="2" charset="-122"/>
              </a:rPr>
              <a:t>)</a:t>
            </a:r>
            <a:endParaRPr lang="en-US" altLang="zh-CN" sz="2800" b="1">
              <a:solidFill>
                <a:srgbClr val="CC6600"/>
              </a:solidFill>
              <a:latin typeface="宋体" panose="02010600030101010101" pitchFamily="2" charset="-122"/>
            </a:endParaRPr>
          </a:p>
          <a:p>
            <a:pPr>
              <a:spcBef>
                <a:spcPct val="50000"/>
              </a:spcBef>
            </a:pPr>
            <a:r>
              <a:rPr lang="zh-CN" altLang="en-US" sz="2800" b="1" dirty="0">
                <a:solidFill>
                  <a:srgbClr val="FF0000"/>
                </a:solidFill>
                <a:latin typeface="宋体" panose="02010600030101010101" pitchFamily="2" charset="-122"/>
              </a:rPr>
              <a:t>基本整型</a:t>
            </a:r>
            <a:r>
              <a:rPr lang="en-US" altLang="zh-CN" sz="2800" b="1" dirty="0">
                <a:solidFill>
                  <a:srgbClr val="FF0000"/>
                </a:solidFill>
                <a:latin typeface="宋体" panose="02010600030101010101" pitchFamily="2" charset="-122"/>
              </a:rPr>
              <a:t>(</a:t>
            </a:r>
            <a:r>
              <a:rPr lang="en-US" altLang="zh-CN" sz="2800" b="1" dirty="0" err="1">
                <a:solidFill>
                  <a:srgbClr val="FF0000"/>
                </a:solidFill>
                <a:latin typeface="Arial" panose="020B0604020202020204" pitchFamily="34" charset="0"/>
              </a:rPr>
              <a:t>int</a:t>
            </a:r>
            <a:r>
              <a:rPr lang="en-US" altLang="zh-CN" sz="2800" b="1">
                <a:solidFill>
                  <a:srgbClr val="FF0000"/>
                </a:solidFill>
                <a:latin typeface="宋体" panose="02010600030101010101" pitchFamily="2" charset="-122"/>
              </a:rPr>
              <a:t>)</a:t>
            </a:r>
            <a:endParaRPr lang="en-US" altLang="zh-CN" sz="2800" b="1">
              <a:solidFill>
                <a:schemeClr val="tx2"/>
              </a:solidFill>
              <a:latin typeface="宋体" panose="02010600030101010101" pitchFamily="2" charset="-122"/>
            </a:endParaRPr>
          </a:p>
          <a:p>
            <a:pPr>
              <a:spcBef>
                <a:spcPct val="50000"/>
              </a:spcBef>
            </a:pPr>
            <a:r>
              <a:rPr lang="zh-CN" altLang="en-US" sz="2800" b="1" dirty="0">
                <a:solidFill>
                  <a:schemeClr val="tx2"/>
                </a:solidFill>
                <a:latin typeface="宋体" panose="02010600030101010101" pitchFamily="2" charset="-122"/>
              </a:rPr>
              <a:t>短整型</a:t>
            </a:r>
            <a:r>
              <a:rPr lang="en-US" altLang="zh-CN" sz="2800" b="1" dirty="0">
                <a:solidFill>
                  <a:schemeClr val="tx1"/>
                </a:solidFill>
                <a:latin typeface="宋体" panose="02010600030101010101" pitchFamily="2" charset="-122"/>
              </a:rPr>
              <a:t>(</a:t>
            </a:r>
            <a:r>
              <a:rPr lang="en-US" altLang="zh-CN" sz="2800" b="1">
                <a:solidFill>
                  <a:schemeClr val="tx1"/>
                </a:solidFill>
                <a:latin typeface="Arial" panose="020B0604020202020204" pitchFamily="34" charset="0"/>
              </a:rPr>
              <a:t>short</a:t>
            </a:r>
            <a:r>
              <a:rPr lang="en-US" altLang="zh-CN" sz="2800" b="1">
                <a:solidFill>
                  <a:schemeClr val="tx1"/>
                </a:solidFill>
                <a:latin typeface="宋体" panose="02010600030101010101" pitchFamily="2" charset="-122"/>
              </a:rPr>
              <a:t>)</a:t>
            </a:r>
            <a:endParaRPr lang="en-US" altLang="zh-CN" sz="2800" b="1">
              <a:solidFill>
                <a:schemeClr val="tx1"/>
              </a:solidFill>
              <a:latin typeface="宋体" panose="02010600030101010101" pitchFamily="2" charset="-122"/>
            </a:endParaRPr>
          </a:p>
        </p:txBody>
      </p:sp>
      <p:sp>
        <p:nvSpPr>
          <p:cNvPr id="4" name="左大括号 3"/>
          <p:cNvSpPr/>
          <p:nvPr/>
        </p:nvSpPr>
        <p:spPr>
          <a:xfrm>
            <a:off x="2590800" y="4126865"/>
            <a:ext cx="228600" cy="1828800"/>
          </a:xfrm>
          <a:prstGeom prst="leftBrace">
            <a:avLst>
              <a:gd name="adj1" fmla="val 66666"/>
              <a:gd name="adj2" fmla="val 50000"/>
            </a:avLst>
          </a:prstGeom>
          <a:noFill/>
          <a:ln w="28575" cap="flat" cmpd="sng">
            <a:solidFill>
              <a:schemeClr val="tx1"/>
            </a:solidFill>
            <a:prstDash val="solid"/>
            <a:headEnd type="none" w="med" len="med"/>
            <a:tailEnd type="none" w="med" len="med"/>
          </a:ln>
        </p:spPr>
        <p:txBody>
          <a:bodyPr/>
          <a:p>
            <a:endParaRPr lang="zh-CN" altLang="en-US"/>
          </a:p>
        </p:txBody>
      </p:sp>
      <p:sp>
        <p:nvSpPr>
          <p:cNvPr id="7175" name="文本框 7174"/>
          <p:cNvSpPr txBox="1"/>
          <p:nvPr/>
        </p:nvSpPr>
        <p:spPr>
          <a:xfrm>
            <a:off x="2971800" y="4011295"/>
            <a:ext cx="2133600" cy="1930400"/>
          </a:xfrm>
          <a:prstGeom prst="rect">
            <a:avLst/>
          </a:prstGeom>
          <a:noFill/>
          <a:ln w="9525">
            <a:noFill/>
          </a:ln>
        </p:spPr>
        <p:txBody>
          <a:bodyPr>
            <a:spAutoFit/>
          </a:bodyPr>
          <a:p>
            <a:pPr>
              <a:lnSpc>
                <a:spcPct val="110000"/>
              </a:lnSpc>
              <a:spcBef>
                <a:spcPct val="50000"/>
              </a:spcBef>
            </a:pPr>
            <a:r>
              <a:rPr lang="zh-CN" altLang="en-US" sz="2800" b="1" dirty="0">
                <a:solidFill>
                  <a:srgbClr val="FF0000"/>
                </a:solidFill>
                <a:latin typeface="Times New Roman" panose="02020603050405020304" pitchFamily="18" charset="0"/>
              </a:rPr>
              <a:t>数组型</a:t>
            </a:r>
            <a:endParaRPr lang="zh-CN" altLang="en-US" sz="2800" b="1" dirty="0">
              <a:solidFill>
                <a:srgbClr val="FF0000"/>
              </a:solidFill>
              <a:latin typeface="Times New Roman" panose="02020603050405020304" pitchFamily="18" charset="0"/>
            </a:endParaRPr>
          </a:p>
          <a:p>
            <a:pPr>
              <a:lnSpc>
                <a:spcPct val="110000"/>
              </a:lnSpc>
              <a:spcBef>
                <a:spcPct val="50000"/>
              </a:spcBef>
            </a:pPr>
            <a:r>
              <a:rPr lang="zh-CN" altLang="en-US" sz="2800" b="1" dirty="0">
                <a:solidFill>
                  <a:srgbClr val="FF0000"/>
                </a:solidFill>
                <a:latin typeface="Times New Roman" panose="02020603050405020304" pitchFamily="18" charset="0"/>
              </a:rPr>
              <a:t>结构体</a:t>
            </a:r>
            <a:endParaRPr lang="zh-CN" altLang="en-US" sz="2800" b="1" dirty="0">
              <a:solidFill>
                <a:srgbClr val="FF0000"/>
              </a:solidFill>
              <a:latin typeface="Times New Roman" panose="02020603050405020304" pitchFamily="18" charset="0"/>
            </a:endParaRPr>
          </a:p>
          <a:p>
            <a:pPr>
              <a:lnSpc>
                <a:spcPct val="110000"/>
              </a:lnSpc>
              <a:spcBef>
                <a:spcPct val="50000"/>
              </a:spcBef>
            </a:pPr>
            <a:r>
              <a:rPr lang="zh-CN" altLang="en-US" sz="2800" b="1" dirty="0">
                <a:latin typeface="Times New Roman" panose="02020603050405020304" pitchFamily="18" charset="0"/>
              </a:rPr>
              <a:t>共用体</a:t>
            </a:r>
            <a:endParaRPr lang="zh-CN" altLang="en-US" sz="2800" b="1">
              <a:latin typeface="Times New Roman" panose="02020603050405020304" pitchFamily="18" charset="0"/>
            </a:endParaRPr>
          </a:p>
        </p:txBody>
      </p:sp>
      <p:sp>
        <p:nvSpPr>
          <p:cNvPr id="7177" name="左大括号 7176"/>
          <p:cNvSpPr/>
          <p:nvPr/>
        </p:nvSpPr>
        <p:spPr>
          <a:xfrm>
            <a:off x="5029200" y="3401060"/>
            <a:ext cx="228600" cy="762000"/>
          </a:xfrm>
          <a:prstGeom prst="leftBrace">
            <a:avLst>
              <a:gd name="adj1" fmla="val 27777"/>
              <a:gd name="adj2" fmla="val 50000"/>
            </a:avLst>
          </a:prstGeom>
          <a:noFill/>
          <a:ln w="28575" cap="flat" cmpd="sng">
            <a:solidFill>
              <a:schemeClr val="tx1"/>
            </a:solidFill>
            <a:prstDash val="solid"/>
            <a:headEnd type="none" w="med" len="med"/>
            <a:tailEnd type="none" w="med" len="med"/>
          </a:ln>
        </p:spPr>
        <p:txBody>
          <a:bodyPr/>
          <a:p>
            <a:endParaRPr lang="zh-CN" altLang="en-US"/>
          </a:p>
        </p:txBody>
      </p:sp>
      <p:sp>
        <p:nvSpPr>
          <p:cNvPr id="7174" name="文本框 7173"/>
          <p:cNvSpPr txBox="1"/>
          <p:nvPr/>
        </p:nvSpPr>
        <p:spPr>
          <a:xfrm>
            <a:off x="5366385" y="3248025"/>
            <a:ext cx="3505200" cy="1254125"/>
          </a:xfrm>
          <a:prstGeom prst="rect">
            <a:avLst/>
          </a:prstGeom>
          <a:noFill/>
          <a:ln w="9525">
            <a:noFill/>
          </a:ln>
        </p:spPr>
        <p:txBody>
          <a:bodyPr>
            <a:spAutoFit/>
          </a:bodyPr>
          <a:p>
            <a:pPr>
              <a:lnSpc>
                <a:spcPct val="110000"/>
              </a:lnSpc>
              <a:spcBef>
                <a:spcPct val="50000"/>
              </a:spcBef>
            </a:pPr>
            <a:r>
              <a:rPr lang="zh-CN" altLang="en-US" sz="2800" b="1" dirty="0">
                <a:latin typeface="Times New Roman" panose="02020603050405020304" pitchFamily="18" charset="0"/>
              </a:rPr>
              <a:t>单精度</a:t>
            </a:r>
            <a:r>
              <a:rPr lang="en-US" altLang="zh-CN" sz="2800" b="1" dirty="0">
                <a:solidFill>
                  <a:schemeClr val="tx1"/>
                </a:solidFill>
                <a:latin typeface="Times New Roman" panose="02020603050405020304" pitchFamily="18" charset="0"/>
              </a:rPr>
              <a:t>(</a:t>
            </a:r>
            <a:r>
              <a:rPr lang="en-US" altLang="zh-CN" sz="2800" b="1">
                <a:solidFill>
                  <a:schemeClr val="tx1"/>
                </a:solidFill>
                <a:latin typeface="Arial" panose="020B0604020202020204" pitchFamily="34" charset="0"/>
              </a:rPr>
              <a:t>float</a:t>
            </a:r>
            <a:r>
              <a:rPr lang="en-US" altLang="zh-CN" sz="2800" b="1">
                <a:solidFill>
                  <a:schemeClr val="tx1"/>
                </a:solidFill>
                <a:latin typeface="Times New Roman" panose="02020603050405020304" pitchFamily="18" charset="0"/>
              </a:rPr>
              <a:t>)</a:t>
            </a:r>
            <a:endParaRPr lang="en-US" altLang="zh-CN" sz="2800" b="1">
              <a:solidFill>
                <a:schemeClr val="tx2"/>
              </a:solidFill>
              <a:latin typeface="宋体" panose="02010600030101010101" pitchFamily="2" charset="-122"/>
            </a:endParaRPr>
          </a:p>
          <a:p>
            <a:pPr>
              <a:lnSpc>
                <a:spcPct val="110000"/>
              </a:lnSpc>
              <a:spcBef>
                <a:spcPct val="50000"/>
              </a:spcBef>
            </a:pPr>
            <a:r>
              <a:rPr lang="zh-CN" altLang="en-US" sz="2800" b="1" dirty="0">
                <a:latin typeface="Times New Roman" panose="02020603050405020304" pitchFamily="18" charset="0"/>
              </a:rPr>
              <a:t>双精度</a:t>
            </a:r>
            <a:r>
              <a:rPr lang="en-US" altLang="zh-CN" sz="2800" b="1" dirty="0">
                <a:solidFill>
                  <a:schemeClr val="tx1"/>
                </a:solidFill>
                <a:latin typeface="Times New Roman" panose="02020603050405020304" pitchFamily="18" charset="0"/>
              </a:rPr>
              <a:t>(</a:t>
            </a:r>
            <a:r>
              <a:rPr lang="en-US" altLang="zh-CN" sz="2800" b="1">
                <a:solidFill>
                  <a:schemeClr val="tx1"/>
                </a:solidFill>
                <a:latin typeface="Arial" panose="020B0604020202020204" pitchFamily="34" charset="0"/>
              </a:rPr>
              <a:t>double</a:t>
            </a:r>
            <a:r>
              <a:rPr lang="en-US" altLang="zh-CN" sz="2800" b="1">
                <a:solidFill>
                  <a:schemeClr val="tx1"/>
                </a:solidFill>
                <a:latin typeface="Times New Roman" panose="02020603050405020304" pitchFamily="18" charset="0"/>
              </a:rPr>
              <a:t>)</a:t>
            </a:r>
            <a:endParaRPr lang="en-US" altLang="zh-CN" sz="2800" b="1">
              <a:solidFill>
                <a:schemeClr val="tx1"/>
              </a:solidFill>
              <a:latin typeface="Times New Roman" panose="02020603050405020304" pitchFamily="18" charset="0"/>
            </a:endParaRP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例题</a:t>
            </a:r>
            <a:r>
              <a:rPr lang="en-US" altLang="zh-CN"/>
              <a:t>6</a:t>
            </a:r>
            <a:endParaRPr lang="en-US" altLang="zh-CN"/>
          </a:p>
        </p:txBody>
      </p:sp>
      <p:sp>
        <p:nvSpPr>
          <p:cNvPr id="3" name="内容占位符 2"/>
          <p:cNvSpPr>
            <a:spLocks noGrp="1"/>
          </p:cNvSpPr>
          <p:nvPr>
            <p:ph idx="1"/>
          </p:nvPr>
        </p:nvSpPr>
        <p:spPr/>
        <p:txBody>
          <a:bodyPr/>
          <a:p>
            <a:pPr marL="0" indent="0">
              <a:buNone/>
            </a:pPr>
            <a:r>
              <a:rPr lang="zh-CN" altLang="en-US">
                <a:solidFill>
                  <a:schemeClr val="tx1"/>
                </a:solidFill>
              </a:rPr>
              <a:t>打印出杨辉三角形，要求打印出</a:t>
            </a:r>
            <a:r>
              <a:rPr lang="en-US" altLang="zh-CN">
                <a:solidFill>
                  <a:schemeClr val="tx1"/>
                </a:solidFill>
              </a:rPr>
              <a:t>10</a:t>
            </a:r>
            <a:r>
              <a:rPr lang="zh-CN" altLang="en-US">
                <a:solidFill>
                  <a:schemeClr val="tx1"/>
                </a:solidFill>
              </a:rPr>
              <a:t>行。</a:t>
            </a:r>
            <a:endParaRPr lang="zh-CN" altLang="en-US">
              <a:solidFill>
                <a:schemeClr val="tx1"/>
              </a:solidFill>
            </a:endParaRPr>
          </a:p>
          <a:p>
            <a:endParaRPr lang="zh-CN" altLang="en-US">
              <a:solidFill>
                <a:schemeClr val="tx1"/>
              </a:solidFill>
            </a:endParaRPr>
          </a:p>
        </p:txBody>
      </p:sp>
      <p:pic>
        <p:nvPicPr>
          <p:cNvPr id="6" name="图片 5"/>
          <p:cNvPicPr>
            <a:picLocks noChangeAspect="1"/>
          </p:cNvPicPr>
          <p:nvPr/>
        </p:nvPicPr>
        <p:blipFill>
          <a:blip r:embed="rId1"/>
          <a:stretch>
            <a:fillRect/>
          </a:stretch>
        </p:blipFill>
        <p:spPr>
          <a:xfrm>
            <a:off x="7795260" y="64770"/>
            <a:ext cx="4267835" cy="2599690"/>
          </a:xfrm>
          <a:prstGeom prst="rect">
            <a:avLst/>
          </a:prstGeom>
        </p:spPr>
      </p:pic>
      <p:pic>
        <p:nvPicPr>
          <p:cNvPr id="7" name="图片 6"/>
          <p:cNvPicPr>
            <a:picLocks noChangeAspect="1"/>
          </p:cNvPicPr>
          <p:nvPr/>
        </p:nvPicPr>
        <p:blipFill>
          <a:blip r:embed="rId2"/>
          <a:stretch>
            <a:fillRect/>
          </a:stretch>
        </p:blipFill>
        <p:spPr>
          <a:xfrm>
            <a:off x="608330" y="1948180"/>
            <a:ext cx="7186930" cy="4909820"/>
          </a:xfrm>
          <a:prstGeom prst="rect">
            <a:avLst/>
          </a:prstGeom>
        </p:spPr>
      </p:pic>
      <p:pic>
        <p:nvPicPr>
          <p:cNvPr id="8" name="图片 7"/>
          <p:cNvPicPr>
            <a:picLocks noChangeAspect="1"/>
          </p:cNvPicPr>
          <p:nvPr/>
        </p:nvPicPr>
        <p:blipFill>
          <a:blip r:embed="rId3"/>
          <a:stretch>
            <a:fillRect/>
          </a:stretch>
        </p:blipFill>
        <p:spPr>
          <a:xfrm>
            <a:off x="5770880" y="3206115"/>
            <a:ext cx="6217285" cy="2698750"/>
          </a:xfrm>
          <a:prstGeom prst="rect">
            <a:avLst/>
          </a:prstGeom>
        </p:spPr>
      </p:pic>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330" y="466090"/>
            <a:ext cx="10563860" cy="482600"/>
          </a:xfrm>
        </p:spPr>
        <p:txBody>
          <a:bodyPr>
            <a:normAutofit fontScale="90000"/>
          </a:bodyPr>
          <a:p>
            <a:r>
              <a:rPr lang="zh-CN" altLang="en-US"/>
              <a:t>字符数组</a:t>
            </a:r>
            <a:endParaRPr lang="zh-CN" altLang="en-US"/>
          </a:p>
        </p:txBody>
      </p:sp>
      <p:sp>
        <p:nvSpPr>
          <p:cNvPr id="3" name="内容占位符 2"/>
          <p:cNvSpPr>
            <a:spLocks noGrp="1"/>
          </p:cNvSpPr>
          <p:nvPr>
            <p:ph idx="1"/>
          </p:nvPr>
        </p:nvSpPr>
        <p:spPr>
          <a:xfrm>
            <a:off x="601345" y="1176655"/>
            <a:ext cx="10989310" cy="5499100"/>
          </a:xfrm>
        </p:spPr>
        <p:txBody>
          <a:bodyPr>
            <a:normAutofit fontScale="80000"/>
          </a:bodyPr>
          <a:p>
            <a:r>
              <a:rPr lang="zh-CN" altLang="en-US" sz="1750">
                <a:solidFill>
                  <a:schemeClr val="tx1"/>
                </a:solidFill>
                <a:latin typeface="Times New Roman" panose="02020603050405020304" pitchFamily="18" charset="0"/>
                <a:cs typeface="Times New Roman" panose="02020603050405020304" pitchFamily="18" charset="0"/>
              </a:rPr>
              <a:t>初始化</a:t>
            </a:r>
            <a:endParaRPr lang="zh-CN" altLang="en-US" sz="1750">
              <a:solidFill>
                <a:schemeClr val="tx1"/>
              </a:solidFill>
              <a:latin typeface="Times New Roman" panose="02020603050405020304" pitchFamily="18" charset="0"/>
              <a:cs typeface="Times New Roman" panose="02020603050405020304" pitchFamily="18" charset="0"/>
            </a:endParaRPr>
          </a:p>
          <a:p>
            <a:pPr marL="0" indent="0">
              <a:buNone/>
            </a:pPr>
            <a:r>
              <a:rPr lang="en-US" altLang="zh-CN" sz="1750">
                <a:solidFill>
                  <a:schemeClr val="tx1"/>
                </a:solidFill>
                <a:latin typeface="Times New Roman" panose="02020603050405020304" pitchFamily="18" charset="0"/>
                <a:cs typeface="Times New Roman" panose="02020603050405020304" pitchFamily="18" charset="0"/>
              </a:rPr>
              <a:t>1.</a:t>
            </a:r>
            <a:r>
              <a:rPr lang="zh-CN" altLang="en-US" sz="1750">
                <a:solidFill>
                  <a:schemeClr val="tx1"/>
                </a:solidFill>
                <a:latin typeface="Times New Roman" panose="02020603050405020304" pitchFamily="18" charset="0"/>
                <a:cs typeface="Times New Roman" panose="02020603050405020304" pitchFamily="18" charset="0"/>
              </a:rPr>
              <a:t>用字符常量结尾（结尾无</a:t>
            </a:r>
            <a:r>
              <a:rPr lang="en-US" altLang="zh-CN" sz="1750">
                <a:solidFill>
                  <a:schemeClr val="tx1"/>
                </a:solidFill>
                <a:latin typeface="Times New Roman" panose="02020603050405020304" pitchFamily="18" charset="0"/>
                <a:cs typeface="Times New Roman" panose="02020603050405020304" pitchFamily="18" charset="0"/>
              </a:rPr>
              <a:t>’\0’</a:t>
            </a:r>
            <a:r>
              <a:rPr lang="zh-CN" altLang="en-US" sz="1750">
                <a:solidFill>
                  <a:schemeClr val="tx1"/>
                </a:solidFill>
                <a:latin typeface="Times New Roman" panose="02020603050405020304" pitchFamily="18" charset="0"/>
                <a:cs typeface="Times New Roman" panose="02020603050405020304" pitchFamily="18" charset="0"/>
              </a:rPr>
              <a:t>构不成字符串）例：</a:t>
            </a:r>
            <a:r>
              <a:rPr lang="en-US" altLang="zh-CN" sz="1750">
                <a:solidFill>
                  <a:schemeClr val="tx1"/>
                </a:solidFill>
                <a:latin typeface="Times New Roman" panose="02020603050405020304" pitchFamily="18" charset="0"/>
                <a:cs typeface="Times New Roman" panose="02020603050405020304" pitchFamily="18" charset="0"/>
              </a:rPr>
              <a:t>char a[]={‘H’,’a’,’p’,’p’,’y’};</a:t>
            </a:r>
            <a:r>
              <a:rPr lang="zh-CN" altLang="en-US" sz="1750">
                <a:solidFill>
                  <a:schemeClr val="tx1"/>
                </a:solidFill>
                <a:latin typeface="Times New Roman" panose="02020603050405020304" pitchFamily="18" charset="0"/>
                <a:cs typeface="Times New Roman" panose="02020603050405020304" pitchFamily="18" charset="0"/>
              </a:rPr>
              <a:t>（长度为</a:t>
            </a:r>
            <a:r>
              <a:rPr lang="en-US" altLang="zh-CN" sz="1750">
                <a:solidFill>
                  <a:schemeClr val="tx1"/>
                </a:solidFill>
                <a:latin typeface="Times New Roman" panose="02020603050405020304" pitchFamily="18" charset="0"/>
                <a:cs typeface="Times New Roman" panose="02020603050405020304" pitchFamily="18" charset="0"/>
              </a:rPr>
              <a:t>5</a:t>
            </a:r>
            <a:r>
              <a:rPr lang="zh-CN" altLang="en-US" sz="1750">
                <a:solidFill>
                  <a:schemeClr val="tx1"/>
                </a:solidFill>
                <a:latin typeface="Times New Roman" panose="02020603050405020304" pitchFamily="18" charset="0"/>
                <a:cs typeface="Times New Roman" panose="02020603050405020304" pitchFamily="18" charset="0"/>
              </a:rPr>
              <a:t>）</a:t>
            </a:r>
            <a:endParaRPr lang="en-US" altLang="zh-CN" sz="1750">
              <a:solidFill>
                <a:schemeClr val="tx1"/>
              </a:solidFill>
              <a:latin typeface="Times New Roman" panose="02020603050405020304" pitchFamily="18" charset="0"/>
              <a:cs typeface="Times New Roman" panose="02020603050405020304" pitchFamily="18" charset="0"/>
            </a:endParaRPr>
          </a:p>
          <a:p>
            <a:pPr marL="0" indent="0">
              <a:buNone/>
            </a:pPr>
            <a:r>
              <a:rPr lang="en-US" altLang="zh-CN" sz="1750">
                <a:solidFill>
                  <a:schemeClr val="tx1"/>
                </a:solidFill>
                <a:latin typeface="Times New Roman" panose="02020603050405020304" pitchFamily="18" charset="0"/>
                <a:cs typeface="Times New Roman" panose="02020603050405020304" pitchFamily="18" charset="0"/>
              </a:rPr>
              <a:t>2.</a:t>
            </a:r>
            <a:r>
              <a:rPr lang="zh-CN" altLang="en-US" sz="1750">
                <a:solidFill>
                  <a:schemeClr val="tx1"/>
                </a:solidFill>
                <a:latin typeface="Times New Roman" panose="02020603050405020304" pitchFamily="18" charset="0"/>
                <a:cs typeface="Times New Roman" panose="02020603050405020304" pitchFamily="18" charset="0"/>
              </a:rPr>
              <a:t>用字符串常量</a:t>
            </a:r>
            <a:r>
              <a:rPr lang="en-US" altLang="zh-CN" sz="1750">
                <a:solidFill>
                  <a:schemeClr val="tx1"/>
                </a:solidFill>
                <a:latin typeface="Times New Roman" panose="02020603050405020304" pitchFamily="18" charset="0"/>
                <a:cs typeface="Times New Roman" panose="02020603050405020304" pitchFamily="18" charset="0"/>
              </a:rPr>
              <a:t> </a:t>
            </a:r>
            <a:r>
              <a:rPr lang="zh-CN" altLang="en-US" sz="1750">
                <a:solidFill>
                  <a:schemeClr val="tx1"/>
                </a:solidFill>
                <a:latin typeface="Times New Roman" panose="02020603050405020304" pitchFamily="18" charset="0"/>
                <a:cs typeface="Times New Roman" panose="02020603050405020304" pitchFamily="18" charset="0"/>
              </a:rPr>
              <a:t>例：</a:t>
            </a:r>
            <a:r>
              <a:rPr lang="en-US" altLang="zh-CN" sz="1750">
                <a:solidFill>
                  <a:schemeClr val="tx1"/>
                </a:solidFill>
                <a:latin typeface="Times New Roman" panose="02020603050405020304" pitchFamily="18" charset="0"/>
                <a:cs typeface="Times New Roman" panose="02020603050405020304" pitchFamily="18" charset="0"/>
              </a:rPr>
              <a:t>char a[]={“Happy”};(</a:t>
            </a:r>
            <a:r>
              <a:rPr lang="zh-CN" altLang="en-US" sz="1750">
                <a:solidFill>
                  <a:schemeClr val="tx1"/>
                </a:solidFill>
                <a:latin typeface="Times New Roman" panose="02020603050405020304" pitchFamily="18" charset="0"/>
                <a:cs typeface="Times New Roman" panose="02020603050405020304" pitchFamily="18" charset="0"/>
              </a:rPr>
              <a:t>长度为</a:t>
            </a:r>
            <a:r>
              <a:rPr lang="en-US" altLang="zh-CN" sz="1750">
                <a:solidFill>
                  <a:schemeClr val="tx1"/>
                </a:solidFill>
                <a:latin typeface="Times New Roman" panose="02020603050405020304" pitchFamily="18" charset="0"/>
                <a:cs typeface="Times New Roman" panose="02020603050405020304" pitchFamily="18" charset="0"/>
              </a:rPr>
              <a:t>6</a:t>
            </a:r>
            <a:r>
              <a:rPr lang="zh-CN" altLang="en-US" sz="1750">
                <a:solidFill>
                  <a:schemeClr val="tx1"/>
                </a:solidFill>
                <a:latin typeface="Times New Roman" panose="02020603050405020304" pitchFamily="18" charset="0"/>
                <a:cs typeface="Times New Roman" panose="02020603050405020304" pitchFamily="18" charset="0"/>
              </a:rPr>
              <a:t>，其中</a:t>
            </a:r>
            <a:r>
              <a:rPr lang="en-US" altLang="zh-CN" sz="1750">
                <a:solidFill>
                  <a:schemeClr val="tx1"/>
                </a:solidFill>
                <a:latin typeface="Times New Roman" panose="02020603050405020304" pitchFamily="18" charset="0"/>
                <a:cs typeface="Times New Roman" panose="02020603050405020304" pitchFamily="18" charset="0"/>
              </a:rPr>
              <a:t>a[5]=’\0’)</a:t>
            </a:r>
            <a:endParaRPr lang="en-US" altLang="zh-CN" sz="1750">
              <a:solidFill>
                <a:schemeClr val="tx1"/>
              </a:solidFill>
              <a:latin typeface="Times New Roman" panose="02020603050405020304" pitchFamily="18" charset="0"/>
              <a:cs typeface="Times New Roman" panose="02020603050405020304" pitchFamily="18" charset="0"/>
            </a:endParaRPr>
          </a:p>
          <a:p>
            <a:pPr marL="0" indent="0">
              <a:buNone/>
            </a:pPr>
            <a:r>
              <a:rPr lang="en-US" altLang="zh-CN" sz="1750">
                <a:solidFill>
                  <a:schemeClr val="tx1"/>
                </a:solidFill>
                <a:latin typeface="Times New Roman" panose="02020603050405020304" pitchFamily="18" charset="0"/>
                <a:cs typeface="Times New Roman" panose="02020603050405020304" pitchFamily="18" charset="0"/>
              </a:rPr>
              <a:t>3.</a:t>
            </a:r>
            <a:r>
              <a:rPr lang="zh-CN" altLang="en-US" sz="1750">
                <a:solidFill>
                  <a:schemeClr val="tx1"/>
                </a:solidFill>
                <a:latin typeface="Times New Roman" panose="02020603050405020304" pitchFamily="18" charset="0"/>
                <a:cs typeface="Times New Roman" panose="02020603050405020304" pitchFamily="18" charset="0"/>
              </a:rPr>
              <a:t>输入输出：用</a:t>
            </a:r>
            <a:r>
              <a:rPr lang="en-US" altLang="zh-CN" sz="1750">
                <a:solidFill>
                  <a:schemeClr val="tx1"/>
                </a:solidFill>
                <a:latin typeface="Times New Roman" panose="02020603050405020304" pitchFamily="18" charset="0"/>
                <a:cs typeface="Times New Roman" panose="02020603050405020304" pitchFamily="18" charset="0"/>
              </a:rPr>
              <a:t>%c:</a:t>
            </a:r>
            <a:r>
              <a:rPr lang="zh-CN" altLang="en-US" sz="1750">
                <a:solidFill>
                  <a:schemeClr val="tx1"/>
                </a:solidFill>
                <a:latin typeface="Times New Roman" panose="02020603050405020304" pitchFamily="18" charset="0"/>
                <a:cs typeface="Times New Roman" panose="02020603050405020304" pitchFamily="18" charset="0"/>
              </a:rPr>
              <a:t>逐个元素的输入输出；用</a:t>
            </a:r>
            <a:r>
              <a:rPr lang="en-US" altLang="zh-CN" sz="1750">
                <a:solidFill>
                  <a:schemeClr val="tx1"/>
                </a:solidFill>
                <a:latin typeface="Times New Roman" panose="02020603050405020304" pitchFamily="18" charset="0"/>
                <a:cs typeface="Times New Roman" panose="02020603050405020304" pitchFamily="18" charset="0"/>
              </a:rPr>
              <a:t>%s</a:t>
            </a:r>
            <a:r>
              <a:rPr lang="zh-CN" altLang="en-US" sz="1750">
                <a:solidFill>
                  <a:schemeClr val="tx1"/>
                </a:solidFill>
                <a:latin typeface="Times New Roman" panose="02020603050405020304" pitchFamily="18" charset="0"/>
                <a:cs typeface="Times New Roman" panose="02020603050405020304" pitchFamily="18" charset="0"/>
              </a:rPr>
              <a:t>整个字符串的输入输出。例如</a:t>
            </a:r>
            <a:r>
              <a:rPr lang="en-US" altLang="zh-CN" sz="1750">
                <a:solidFill>
                  <a:schemeClr val="tx1"/>
                </a:solidFill>
                <a:latin typeface="Times New Roman" panose="02020603050405020304" pitchFamily="18" charset="0"/>
                <a:cs typeface="Times New Roman" panose="02020603050405020304" pitchFamily="18" charset="0"/>
              </a:rPr>
              <a:t>char c[20];</a:t>
            </a:r>
            <a:endParaRPr lang="en-US" altLang="zh-CN" sz="1750">
              <a:solidFill>
                <a:schemeClr val="tx1"/>
              </a:solidFill>
              <a:latin typeface="Times New Roman" panose="02020603050405020304" pitchFamily="18" charset="0"/>
              <a:cs typeface="Times New Roman" panose="02020603050405020304" pitchFamily="18" charset="0"/>
            </a:endParaRPr>
          </a:p>
          <a:p>
            <a:pPr marL="0" indent="0">
              <a:buNone/>
            </a:pPr>
            <a:r>
              <a:rPr lang="en-US" altLang="zh-CN" sz="1750">
                <a:solidFill>
                  <a:schemeClr val="tx1"/>
                </a:solidFill>
                <a:latin typeface="Times New Roman" panose="02020603050405020304" pitchFamily="18" charset="0"/>
                <a:cs typeface="Times New Roman" panose="02020603050405020304" pitchFamily="18" charset="0"/>
              </a:rPr>
              <a:t>scanf(“%s”,c);printf(“%s”,c); </a:t>
            </a:r>
            <a:r>
              <a:rPr lang="zh-CN" altLang="en-US" sz="1750">
                <a:solidFill>
                  <a:schemeClr val="tx1"/>
                </a:solidFill>
                <a:latin typeface="Times New Roman" panose="02020603050405020304" pitchFamily="18" charset="0"/>
                <a:cs typeface="Times New Roman" panose="02020603050405020304" pitchFamily="18" charset="0"/>
              </a:rPr>
              <a:t>注意：</a:t>
            </a:r>
            <a:r>
              <a:rPr lang="en-US" altLang="zh-CN" sz="1750">
                <a:solidFill>
                  <a:schemeClr val="tx1"/>
                </a:solidFill>
                <a:latin typeface="Times New Roman" panose="02020603050405020304" pitchFamily="18" charset="0"/>
                <a:cs typeface="Times New Roman" panose="02020603050405020304" pitchFamily="18" charset="0"/>
              </a:rPr>
              <a:t>c</a:t>
            </a:r>
            <a:r>
              <a:rPr lang="zh-CN" altLang="en-US" sz="1750">
                <a:solidFill>
                  <a:schemeClr val="tx1"/>
                </a:solidFill>
                <a:latin typeface="Times New Roman" panose="02020603050405020304" pitchFamily="18" charset="0"/>
                <a:cs typeface="Times New Roman" panose="02020603050405020304" pitchFamily="18" charset="0"/>
              </a:rPr>
              <a:t>为数组名，其作为输入项时不需要加</a:t>
            </a:r>
            <a:r>
              <a:rPr lang="en-US" altLang="zh-CN" sz="1750">
                <a:solidFill>
                  <a:schemeClr val="tx1"/>
                </a:solidFill>
                <a:latin typeface="Times New Roman" panose="02020603050405020304" pitchFamily="18" charset="0"/>
                <a:cs typeface="Times New Roman" panose="02020603050405020304" pitchFamily="18" charset="0"/>
              </a:rPr>
              <a:t>&amp;</a:t>
            </a:r>
            <a:r>
              <a:rPr lang="zh-CN" altLang="en-US" sz="1750">
                <a:solidFill>
                  <a:schemeClr val="tx1"/>
                </a:solidFill>
                <a:latin typeface="Times New Roman" panose="02020603050405020304" pitchFamily="18" charset="0"/>
                <a:cs typeface="Times New Roman" panose="02020603050405020304" pitchFamily="18" charset="0"/>
              </a:rPr>
              <a:t>。用字符串输入输出函数：</a:t>
            </a:r>
            <a:r>
              <a:rPr lang="en-US" altLang="zh-CN" sz="1750">
                <a:solidFill>
                  <a:schemeClr val="tx1"/>
                </a:solidFill>
                <a:latin typeface="Times New Roman" panose="02020603050405020304" pitchFamily="18" charset="0"/>
                <a:cs typeface="Times New Roman" panose="02020603050405020304" pitchFamily="18" charset="0"/>
              </a:rPr>
              <a:t>puts(c)</a:t>
            </a:r>
            <a:r>
              <a:rPr lang="zh-CN" altLang="en-US" sz="1750">
                <a:solidFill>
                  <a:schemeClr val="tx1"/>
                </a:solidFill>
                <a:latin typeface="Times New Roman" panose="02020603050405020304" pitchFamily="18" charset="0"/>
                <a:cs typeface="Times New Roman" panose="02020603050405020304" pitchFamily="18" charset="0"/>
              </a:rPr>
              <a:t>和</a:t>
            </a:r>
            <a:r>
              <a:rPr lang="en-US" altLang="zh-CN" sz="1750">
                <a:solidFill>
                  <a:schemeClr val="tx1"/>
                </a:solidFill>
                <a:latin typeface="Times New Roman" panose="02020603050405020304" pitchFamily="18" charset="0"/>
                <a:cs typeface="Times New Roman" panose="02020603050405020304" pitchFamily="18" charset="0"/>
              </a:rPr>
              <a:t>gets(c)</a:t>
            </a:r>
            <a:endParaRPr lang="en-US" altLang="zh-CN" sz="1750">
              <a:solidFill>
                <a:schemeClr val="tx1"/>
              </a:solidFill>
              <a:latin typeface="Times New Roman" panose="02020603050405020304" pitchFamily="18" charset="0"/>
              <a:cs typeface="Times New Roman" panose="02020603050405020304" pitchFamily="18" charset="0"/>
            </a:endParaRPr>
          </a:p>
          <a:p>
            <a:pPr marL="0" indent="0">
              <a:buFont typeface="Wingdings" panose="05000000000000000000" charset="0"/>
              <a:buNone/>
            </a:pPr>
            <a:r>
              <a:rPr lang="en-US" altLang="zh-CN" sz="1750">
                <a:solidFill>
                  <a:schemeClr val="tx1"/>
                </a:solidFill>
                <a:latin typeface="Times New Roman" panose="02020603050405020304" pitchFamily="18" charset="0"/>
                <a:cs typeface="Times New Roman" panose="02020603050405020304" pitchFamily="18" charset="0"/>
              </a:rPr>
              <a:t>4.</a:t>
            </a:r>
            <a:r>
              <a:rPr lang="zh-CN" altLang="en-US" sz="1750">
                <a:solidFill>
                  <a:schemeClr val="tx1"/>
                </a:solidFill>
                <a:latin typeface="Times New Roman" panose="02020603050405020304" pitchFamily="18" charset="0"/>
                <a:cs typeface="Times New Roman" panose="02020603050405020304" pitchFamily="18" charset="0"/>
              </a:rPr>
              <a:t>复制字符串：</a:t>
            </a:r>
            <a:r>
              <a:rPr lang="en-US" altLang="zh-CN" sz="1750">
                <a:solidFill>
                  <a:schemeClr val="tx1"/>
                </a:solidFill>
                <a:latin typeface="Times New Roman" panose="02020603050405020304" pitchFamily="18" charset="0"/>
                <a:cs typeface="Times New Roman" panose="02020603050405020304" pitchFamily="18" charset="0"/>
              </a:rPr>
              <a:t>strcpy(</a:t>
            </a:r>
            <a:r>
              <a:rPr lang="en-US" altLang="zh-CN" sz="1750">
                <a:solidFill>
                  <a:schemeClr val="tx1"/>
                </a:solidFill>
                <a:latin typeface="Times New Roman" panose="02020603050405020304" pitchFamily="18" charset="0"/>
                <a:cs typeface="Times New Roman" panose="02020603050405020304" pitchFamily="18" charset="0"/>
                <a:sym typeface="+mn-ea"/>
              </a:rPr>
              <a:t>str1,str2</a:t>
            </a:r>
            <a:r>
              <a:rPr lang="en-US" altLang="zh-CN" sz="1750">
                <a:solidFill>
                  <a:schemeClr val="tx1"/>
                </a:solidFill>
                <a:latin typeface="Times New Roman" panose="02020603050405020304" pitchFamily="18" charset="0"/>
                <a:cs typeface="Times New Roman" panose="02020603050405020304" pitchFamily="18" charset="0"/>
              </a:rPr>
              <a:t>)  </a:t>
            </a:r>
            <a:r>
              <a:rPr lang="zh-CN" altLang="en-US" sz="1750">
                <a:solidFill>
                  <a:schemeClr val="tx1"/>
                </a:solidFill>
                <a:latin typeface="Times New Roman" panose="02020603050405020304" pitchFamily="18" charset="0"/>
                <a:cs typeface="Times New Roman" panose="02020603050405020304" pitchFamily="18" charset="0"/>
              </a:rPr>
              <a:t>将</a:t>
            </a:r>
            <a:r>
              <a:rPr lang="en-US" altLang="zh-CN" sz="1750">
                <a:solidFill>
                  <a:schemeClr val="tx1"/>
                </a:solidFill>
                <a:latin typeface="Times New Roman" panose="02020603050405020304" pitchFamily="18" charset="0"/>
                <a:cs typeface="Times New Roman" panose="02020603050405020304" pitchFamily="18" charset="0"/>
              </a:rPr>
              <a:t>str2</a:t>
            </a:r>
            <a:r>
              <a:rPr lang="zh-CN" altLang="en-US" sz="1750">
                <a:solidFill>
                  <a:schemeClr val="tx1"/>
                </a:solidFill>
                <a:latin typeface="Times New Roman" panose="02020603050405020304" pitchFamily="18" charset="0"/>
                <a:cs typeface="Times New Roman" panose="02020603050405020304" pitchFamily="18" charset="0"/>
              </a:rPr>
              <a:t>复制给</a:t>
            </a:r>
            <a:r>
              <a:rPr lang="en-US" altLang="zh-CN" sz="1750">
                <a:solidFill>
                  <a:schemeClr val="tx1"/>
                </a:solidFill>
                <a:latin typeface="Times New Roman" panose="02020603050405020304" pitchFamily="18" charset="0"/>
                <a:cs typeface="Times New Roman" panose="02020603050405020304" pitchFamily="18" charset="0"/>
              </a:rPr>
              <a:t>str1</a:t>
            </a:r>
            <a:endParaRPr lang="en-US" altLang="zh-CN" sz="1750">
              <a:solidFill>
                <a:schemeClr val="tx1"/>
              </a:solidFill>
              <a:latin typeface="Times New Roman" panose="02020603050405020304" pitchFamily="18" charset="0"/>
              <a:cs typeface="Times New Roman" panose="02020603050405020304" pitchFamily="18" charset="0"/>
            </a:endParaRPr>
          </a:p>
          <a:p>
            <a:pPr marL="0" indent="0">
              <a:buFont typeface="Wingdings" panose="05000000000000000000" charset="0"/>
              <a:buNone/>
            </a:pPr>
            <a:r>
              <a:rPr lang="zh-CN" altLang="en-US" sz="1750">
                <a:solidFill>
                  <a:schemeClr val="tx1"/>
                </a:solidFill>
                <a:latin typeface="Times New Roman" panose="02020603050405020304" pitchFamily="18" charset="0"/>
                <a:cs typeface="Times New Roman" panose="02020603050405020304" pitchFamily="18" charset="0"/>
              </a:rPr>
              <a:t>例：</a:t>
            </a:r>
            <a:r>
              <a:rPr lang="en-US" altLang="zh-CN" sz="1750">
                <a:solidFill>
                  <a:schemeClr val="tx1"/>
                </a:solidFill>
                <a:latin typeface="Times New Roman" panose="02020603050405020304" pitchFamily="18" charset="0"/>
                <a:cs typeface="Times New Roman" panose="02020603050405020304" pitchFamily="18" charset="0"/>
              </a:rPr>
              <a:t>char str1[10]={“Apple”};</a:t>
            </a:r>
            <a:endParaRPr lang="en-US" altLang="zh-CN" sz="1750">
              <a:solidFill>
                <a:schemeClr val="tx1"/>
              </a:solidFill>
              <a:latin typeface="Times New Roman" panose="02020603050405020304" pitchFamily="18" charset="0"/>
              <a:cs typeface="Times New Roman" panose="02020603050405020304" pitchFamily="18" charset="0"/>
            </a:endParaRPr>
          </a:p>
          <a:p>
            <a:pPr marL="0" indent="0">
              <a:buFont typeface="Wingdings" panose="05000000000000000000" charset="0"/>
              <a:buNone/>
            </a:pPr>
            <a:r>
              <a:rPr lang="en-US" altLang="zh-CN" sz="1750">
                <a:solidFill>
                  <a:schemeClr val="tx1"/>
                </a:solidFill>
                <a:latin typeface="Times New Roman" panose="02020603050405020304" pitchFamily="18" charset="0"/>
                <a:cs typeface="Times New Roman" panose="02020603050405020304" pitchFamily="18" charset="0"/>
              </a:rPr>
              <a:t>         char str2[10];</a:t>
            </a:r>
            <a:endParaRPr lang="en-US" altLang="zh-CN" sz="1750">
              <a:solidFill>
                <a:schemeClr val="tx1"/>
              </a:solidFill>
              <a:latin typeface="Times New Roman" panose="02020603050405020304" pitchFamily="18" charset="0"/>
              <a:cs typeface="Times New Roman" panose="02020603050405020304" pitchFamily="18" charset="0"/>
            </a:endParaRPr>
          </a:p>
          <a:p>
            <a:pPr marL="0" indent="0">
              <a:buFont typeface="Wingdings" panose="05000000000000000000" charset="0"/>
              <a:buNone/>
            </a:pPr>
            <a:r>
              <a:rPr lang="en-US" altLang="zh-CN" sz="1750">
                <a:solidFill>
                  <a:schemeClr val="tx1"/>
                </a:solidFill>
                <a:latin typeface="Times New Roman" panose="02020603050405020304" pitchFamily="18" charset="0"/>
                <a:cs typeface="Times New Roman" panose="02020603050405020304" pitchFamily="18" charset="0"/>
              </a:rPr>
              <a:t>         strcpy(str2,str1);            </a:t>
            </a:r>
            <a:endParaRPr lang="en-US" altLang="zh-CN" sz="1750">
              <a:solidFill>
                <a:schemeClr val="tx1"/>
              </a:solidFill>
              <a:latin typeface="Times New Roman" panose="02020603050405020304" pitchFamily="18" charset="0"/>
              <a:cs typeface="Times New Roman" panose="02020603050405020304" pitchFamily="18" charset="0"/>
            </a:endParaRPr>
          </a:p>
          <a:p>
            <a:pPr marL="0" lvl="0" indent="0">
              <a:buFont typeface="Arial" panose="020B0604020202020204" pitchFamily="34" charset="0"/>
              <a:buNone/>
            </a:pPr>
            <a:r>
              <a:rPr lang="en-US" altLang="zh-CN" sz="1750">
                <a:solidFill>
                  <a:schemeClr val="tx1"/>
                </a:solidFill>
                <a:latin typeface="Times New Roman" panose="02020603050405020304" pitchFamily="18" charset="0"/>
                <a:cs typeface="Times New Roman" panose="02020603050405020304" pitchFamily="18" charset="0"/>
              </a:rPr>
              <a:t>5.</a:t>
            </a:r>
            <a:r>
              <a:rPr lang="zh-CN" altLang="en-US" sz="1750">
                <a:solidFill>
                  <a:schemeClr val="tx1"/>
                </a:solidFill>
                <a:latin typeface="Times New Roman" panose="02020603050405020304" pitchFamily="18" charset="0"/>
                <a:cs typeface="Times New Roman" panose="02020603050405020304" pitchFamily="18" charset="0"/>
              </a:rPr>
              <a:t>比较字符串：</a:t>
            </a:r>
            <a:r>
              <a:rPr lang="en-US" altLang="zh-CN" sz="1750">
                <a:solidFill>
                  <a:schemeClr val="tx1"/>
                </a:solidFill>
                <a:latin typeface="Times New Roman" panose="02020603050405020304" pitchFamily="18" charset="0"/>
                <a:cs typeface="Times New Roman" panose="02020603050405020304" pitchFamily="18" charset="0"/>
              </a:rPr>
              <a:t>strcmp(str1,str2) </a:t>
            </a:r>
            <a:r>
              <a:rPr lang="zh-CN" altLang="en-US" sz="1750">
                <a:solidFill>
                  <a:schemeClr val="tx1"/>
                </a:solidFill>
                <a:latin typeface="Times New Roman" panose="02020603050405020304" pitchFamily="18" charset="0"/>
                <a:cs typeface="Times New Roman" panose="02020603050405020304" pitchFamily="18" charset="0"/>
              </a:rPr>
              <a:t>若</a:t>
            </a:r>
            <a:r>
              <a:rPr lang="en-US" altLang="zh-CN" sz="1750">
                <a:solidFill>
                  <a:schemeClr val="tx1"/>
                </a:solidFill>
                <a:latin typeface="Times New Roman" panose="02020603050405020304" pitchFamily="18" charset="0"/>
                <a:cs typeface="Times New Roman" panose="02020603050405020304" pitchFamily="18" charset="0"/>
              </a:rPr>
              <a:t>str1==str2</a:t>
            </a:r>
            <a:r>
              <a:rPr lang="zh-CN" altLang="en-US" sz="1750">
                <a:solidFill>
                  <a:schemeClr val="tx1"/>
                </a:solidFill>
                <a:latin typeface="Times New Roman" panose="02020603050405020304" pitchFamily="18" charset="0"/>
                <a:cs typeface="Times New Roman" panose="02020603050405020304" pitchFamily="18" charset="0"/>
              </a:rPr>
              <a:t>为真则返回零，若</a:t>
            </a:r>
            <a:r>
              <a:rPr lang="en-US" altLang="zh-CN" sz="1750">
                <a:solidFill>
                  <a:schemeClr val="tx1"/>
                </a:solidFill>
                <a:latin typeface="Times New Roman" panose="02020603050405020304" pitchFamily="18" charset="0"/>
                <a:cs typeface="Times New Roman" panose="02020603050405020304" pitchFamily="18" charset="0"/>
              </a:rPr>
              <a:t>str1&lt;str2</a:t>
            </a:r>
            <a:r>
              <a:rPr lang="zh-CN" altLang="en-US" sz="1750">
                <a:solidFill>
                  <a:schemeClr val="tx1"/>
                </a:solidFill>
                <a:latin typeface="Times New Roman" panose="02020603050405020304" pitchFamily="18" charset="0"/>
                <a:cs typeface="Times New Roman" panose="02020603050405020304" pitchFamily="18" charset="0"/>
              </a:rPr>
              <a:t>则返回负数，若</a:t>
            </a:r>
            <a:r>
              <a:rPr lang="en-US" altLang="zh-CN" sz="1750">
                <a:solidFill>
                  <a:schemeClr val="tx1"/>
                </a:solidFill>
                <a:latin typeface="Times New Roman" panose="02020603050405020304" pitchFamily="18" charset="0"/>
                <a:cs typeface="Times New Roman" panose="02020603050405020304" pitchFamily="18" charset="0"/>
              </a:rPr>
              <a:t>str1&gt;str2</a:t>
            </a:r>
            <a:r>
              <a:rPr lang="zh-CN" altLang="en-US" sz="1750">
                <a:solidFill>
                  <a:schemeClr val="tx1"/>
                </a:solidFill>
                <a:latin typeface="Times New Roman" panose="02020603050405020304" pitchFamily="18" charset="0"/>
                <a:cs typeface="Times New Roman" panose="02020603050405020304" pitchFamily="18" charset="0"/>
              </a:rPr>
              <a:t>则返回正数（比较规则为两个字符串自左向右逐个字符按</a:t>
            </a:r>
            <a:r>
              <a:rPr lang="en-US" altLang="zh-CN" sz="1750">
                <a:solidFill>
                  <a:schemeClr val="tx1"/>
                </a:solidFill>
                <a:latin typeface="Times New Roman" panose="02020603050405020304" pitchFamily="18" charset="0"/>
                <a:cs typeface="Times New Roman" panose="02020603050405020304" pitchFamily="18" charset="0"/>
              </a:rPr>
              <a:t>ASCLL</a:t>
            </a:r>
            <a:r>
              <a:rPr lang="zh-CN" altLang="en-US" sz="1750">
                <a:solidFill>
                  <a:schemeClr val="tx1"/>
                </a:solidFill>
                <a:latin typeface="Times New Roman" panose="02020603050405020304" pitchFamily="18" charset="0"/>
                <a:cs typeface="Times New Roman" panose="02020603050405020304" pitchFamily="18" charset="0"/>
              </a:rPr>
              <a:t>值大小相比，直到出现不同的字符或遇到</a:t>
            </a:r>
            <a:r>
              <a:rPr lang="en-US" altLang="zh-CN" sz="1750">
                <a:solidFill>
                  <a:schemeClr val="tx1"/>
                </a:solidFill>
                <a:latin typeface="Times New Roman" panose="02020603050405020304" pitchFamily="18" charset="0"/>
                <a:cs typeface="Times New Roman" panose="02020603050405020304" pitchFamily="18" charset="0"/>
              </a:rPr>
              <a:t>’\0’</a:t>
            </a:r>
            <a:r>
              <a:rPr lang="zh-CN" altLang="en-US" sz="1750">
                <a:solidFill>
                  <a:schemeClr val="tx1"/>
                </a:solidFill>
                <a:latin typeface="Times New Roman" panose="02020603050405020304" pitchFamily="18" charset="0"/>
                <a:cs typeface="Times New Roman" panose="02020603050405020304" pitchFamily="18" charset="0"/>
              </a:rPr>
              <a:t>为止）</a:t>
            </a:r>
            <a:endParaRPr lang="en-US" altLang="zh-CN" sz="1750">
              <a:solidFill>
                <a:schemeClr val="tx1"/>
              </a:solidFill>
              <a:latin typeface="Times New Roman" panose="02020603050405020304" pitchFamily="18" charset="0"/>
              <a:cs typeface="Times New Roman" panose="02020603050405020304" pitchFamily="18" charset="0"/>
            </a:endParaRPr>
          </a:p>
          <a:p>
            <a:pPr marL="0" lvl="0" indent="0">
              <a:buFont typeface="Arial" panose="020B0604020202020204" pitchFamily="34" charset="0"/>
              <a:buNone/>
            </a:pPr>
            <a:r>
              <a:rPr lang="en-US" altLang="zh-CN" sz="1750">
                <a:solidFill>
                  <a:schemeClr val="tx1"/>
                </a:solidFill>
                <a:latin typeface="Times New Roman" panose="02020603050405020304" pitchFamily="18" charset="0"/>
                <a:cs typeface="Times New Roman" panose="02020603050405020304" pitchFamily="18" charset="0"/>
              </a:rPr>
              <a:t> </a:t>
            </a:r>
            <a:r>
              <a:rPr lang="zh-CN" altLang="en-US" sz="1750">
                <a:solidFill>
                  <a:schemeClr val="tx1"/>
                </a:solidFill>
                <a:latin typeface="Times New Roman" panose="02020603050405020304" pitchFamily="18" charset="0"/>
                <a:cs typeface="Times New Roman" panose="02020603050405020304" pitchFamily="18" charset="0"/>
              </a:rPr>
              <a:t>例：</a:t>
            </a:r>
            <a:r>
              <a:rPr lang="en-US" altLang="zh-CN" sz="1750">
                <a:solidFill>
                  <a:schemeClr val="tx1"/>
                </a:solidFill>
                <a:latin typeface="Times New Roman" panose="02020603050405020304" pitchFamily="18" charset="0"/>
                <a:cs typeface="Times New Roman" panose="02020603050405020304" pitchFamily="18" charset="0"/>
              </a:rPr>
              <a:t>char str2[10]={“Banana”}; int a= strcmp(str1,str2);    //</a:t>
            </a:r>
            <a:r>
              <a:rPr lang="zh-CN" altLang="en-US" sz="1750">
                <a:solidFill>
                  <a:schemeClr val="tx1"/>
                </a:solidFill>
                <a:latin typeface="Times New Roman" panose="02020603050405020304" pitchFamily="18" charset="0"/>
                <a:cs typeface="Times New Roman" panose="02020603050405020304" pitchFamily="18" charset="0"/>
              </a:rPr>
              <a:t>此时返回的</a:t>
            </a:r>
            <a:r>
              <a:rPr lang="en-US" altLang="zh-CN" sz="1750">
                <a:solidFill>
                  <a:schemeClr val="tx1"/>
                </a:solidFill>
                <a:latin typeface="Times New Roman" panose="02020603050405020304" pitchFamily="18" charset="0"/>
                <a:cs typeface="Times New Roman" panose="02020603050405020304" pitchFamily="18" charset="0"/>
              </a:rPr>
              <a:t>a</a:t>
            </a:r>
            <a:r>
              <a:rPr lang="zh-CN" altLang="en-US" sz="1750">
                <a:solidFill>
                  <a:schemeClr val="tx1"/>
                </a:solidFill>
                <a:latin typeface="Times New Roman" panose="02020603050405020304" pitchFamily="18" charset="0"/>
                <a:cs typeface="Times New Roman" panose="02020603050405020304" pitchFamily="18" charset="0"/>
              </a:rPr>
              <a:t>为负数</a:t>
            </a:r>
            <a:endParaRPr lang="zh-CN" altLang="en-US" sz="1750">
              <a:solidFill>
                <a:schemeClr val="tx1"/>
              </a:solidFill>
              <a:latin typeface="Times New Roman" panose="02020603050405020304" pitchFamily="18" charset="0"/>
              <a:cs typeface="Times New Roman" panose="02020603050405020304" pitchFamily="18" charset="0"/>
            </a:endParaRPr>
          </a:p>
          <a:p>
            <a:pPr marL="0" lvl="0" indent="0">
              <a:buFont typeface="Arial" panose="020B0604020202020204" pitchFamily="34" charset="0"/>
              <a:buNone/>
            </a:pPr>
            <a:r>
              <a:rPr lang="en-US" altLang="zh-CN" sz="1750">
                <a:solidFill>
                  <a:schemeClr val="tx1"/>
                </a:solidFill>
                <a:latin typeface="Times New Roman" panose="02020603050405020304" pitchFamily="18" charset="0"/>
                <a:cs typeface="Times New Roman" panose="02020603050405020304" pitchFamily="18" charset="0"/>
              </a:rPr>
              <a:t>6.</a:t>
            </a:r>
            <a:r>
              <a:rPr lang="zh-CN" altLang="en-US" sz="1750">
                <a:solidFill>
                  <a:schemeClr val="tx1"/>
                </a:solidFill>
                <a:latin typeface="Times New Roman" panose="02020603050405020304" pitchFamily="18" charset="0"/>
                <a:cs typeface="Times New Roman" panose="02020603050405020304" pitchFamily="18" charset="0"/>
              </a:rPr>
              <a:t>求字符串长度：</a:t>
            </a:r>
            <a:r>
              <a:rPr lang="en-US" altLang="zh-CN" sz="1750">
                <a:solidFill>
                  <a:schemeClr val="tx1"/>
                </a:solidFill>
                <a:latin typeface="Times New Roman" panose="02020603050405020304" pitchFamily="18" charset="0"/>
                <a:cs typeface="Times New Roman" panose="02020603050405020304" pitchFamily="18" charset="0"/>
              </a:rPr>
              <a:t>strlen()  </a:t>
            </a:r>
            <a:r>
              <a:rPr lang="zh-CN" altLang="en-US" sz="1750">
                <a:solidFill>
                  <a:schemeClr val="tx1"/>
                </a:solidFill>
                <a:latin typeface="Times New Roman" panose="02020603050405020304" pitchFamily="18" charset="0"/>
                <a:cs typeface="Times New Roman" panose="02020603050405020304" pitchFamily="18" charset="0"/>
              </a:rPr>
              <a:t>例：</a:t>
            </a:r>
            <a:r>
              <a:rPr lang="en-US" altLang="zh-CN" sz="1750">
                <a:solidFill>
                  <a:schemeClr val="tx1"/>
                </a:solidFill>
                <a:latin typeface="Times New Roman" panose="02020603050405020304" pitchFamily="18" charset="0"/>
                <a:cs typeface="Times New Roman" panose="02020603050405020304" pitchFamily="18" charset="0"/>
              </a:rPr>
              <a:t>char str[10]={“12345”}</a:t>
            </a:r>
            <a:r>
              <a:rPr lang="zh-CN" altLang="en-US" sz="1750">
                <a:solidFill>
                  <a:schemeClr val="tx1"/>
                </a:solidFill>
                <a:latin typeface="Times New Roman" panose="02020603050405020304" pitchFamily="18" charset="0"/>
                <a:cs typeface="Times New Roman" panose="02020603050405020304" pitchFamily="18" charset="0"/>
              </a:rPr>
              <a:t>；</a:t>
            </a:r>
            <a:r>
              <a:rPr lang="en-US" altLang="zh-CN" sz="1750">
                <a:solidFill>
                  <a:schemeClr val="tx1"/>
                </a:solidFill>
                <a:latin typeface="Times New Roman" panose="02020603050405020304" pitchFamily="18" charset="0"/>
                <a:cs typeface="Times New Roman" panose="02020603050405020304" pitchFamily="18" charset="0"/>
              </a:rPr>
              <a:t>int len = strlen(str);   //</a:t>
            </a:r>
            <a:r>
              <a:rPr lang="zh-CN" altLang="en-US" sz="1750">
                <a:solidFill>
                  <a:schemeClr val="tx1"/>
                </a:solidFill>
                <a:latin typeface="Times New Roman" panose="02020603050405020304" pitchFamily="18" charset="0"/>
                <a:cs typeface="Times New Roman" panose="02020603050405020304" pitchFamily="18" charset="0"/>
              </a:rPr>
              <a:t>此时</a:t>
            </a:r>
            <a:r>
              <a:rPr lang="en-US" altLang="zh-CN" sz="1750">
                <a:solidFill>
                  <a:schemeClr val="tx1"/>
                </a:solidFill>
                <a:latin typeface="Times New Roman" panose="02020603050405020304" pitchFamily="18" charset="0"/>
                <a:cs typeface="Times New Roman" panose="02020603050405020304" pitchFamily="18" charset="0"/>
              </a:rPr>
              <a:t>len=5 </a:t>
            </a:r>
            <a:r>
              <a:rPr lang="zh-CN" altLang="en-US" sz="1750">
                <a:solidFill>
                  <a:schemeClr val="tx1"/>
                </a:solidFill>
                <a:latin typeface="Times New Roman" panose="02020603050405020304" pitchFamily="18" charset="0"/>
                <a:cs typeface="Times New Roman" panose="02020603050405020304" pitchFamily="18" charset="0"/>
              </a:rPr>
              <a:t>不包含</a:t>
            </a:r>
            <a:r>
              <a:rPr lang="en-US" altLang="zh-CN" sz="1750">
                <a:solidFill>
                  <a:schemeClr val="tx1"/>
                </a:solidFill>
                <a:latin typeface="Times New Roman" panose="02020603050405020304" pitchFamily="18" charset="0"/>
                <a:cs typeface="Times New Roman" panose="02020603050405020304" pitchFamily="18" charset="0"/>
              </a:rPr>
              <a:t>’\0’,</a:t>
            </a:r>
            <a:r>
              <a:rPr lang="zh-CN" altLang="en-US" sz="1750">
                <a:solidFill>
                  <a:schemeClr val="tx1"/>
                </a:solidFill>
                <a:latin typeface="Times New Roman" panose="02020603050405020304" pitchFamily="18" charset="0"/>
                <a:cs typeface="Times New Roman" panose="02020603050405020304" pitchFamily="18" charset="0"/>
              </a:rPr>
              <a:t>而如果时</a:t>
            </a:r>
            <a:r>
              <a:rPr lang="en-US" altLang="zh-CN" sz="1750">
                <a:solidFill>
                  <a:schemeClr val="tx1"/>
                </a:solidFill>
                <a:latin typeface="Times New Roman" panose="02020603050405020304" pitchFamily="18" charset="0"/>
                <a:cs typeface="Times New Roman" panose="02020603050405020304" pitchFamily="18" charset="0"/>
              </a:rPr>
              <a:t>sizeof</a:t>
            </a:r>
            <a:r>
              <a:rPr lang="zh-CN" altLang="en-US" sz="1750">
                <a:solidFill>
                  <a:schemeClr val="tx1"/>
                </a:solidFill>
                <a:latin typeface="Times New Roman" panose="02020603050405020304" pitchFamily="18" charset="0"/>
                <a:cs typeface="Times New Roman" panose="02020603050405020304" pitchFamily="18" charset="0"/>
              </a:rPr>
              <a:t>的话则是</a:t>
            </a:r>
            <a:r>
              <a:rPr lang="en-US" altLang="zh-CN" sz="1750">
                <a:solidFill>
                  <a:schemeClr val="tx1"/>
                </a:solidFill>
                <a:latin typeface="Times New Roman" panose="02020603050405020304" pitchFamily="18" charset="0"/>
                <a:cs typeface="Times New Roman" panose="02020603050405020304" pitchFamily="18" charset="0"/>
              </a:rPr>
              <a:t>6</a:t>
            </a:r>
            <a:r>
              <a:rPr lang="zh-CN" altLang="en-US" sz="1750">
                <a:solidFill>
                  <a:schemeClr val="tx1"/>
                </a:solidFill>
                <a:latin typeface="Times New Roman" panose="02020603050405020304" pitchFamily="18" charset="0"/>
                <a:cs typeface="Times New Roman" panose="02020603050405020304" pitchFamily="18" charset="0"/>
              </a:rPr>
              <a:t>，包含</a:t>
            </a:r>
            <a:r>
              <a:rPr lang="en-US" altLang="zh-CN" sz="1750">
                <a:solidFill>
                  <a:schemeClr val="tx1"/>
                </a:solidFill>
                <a:latin typeface="Times New Roman" panose="02020603050405020304" pitchFamily="18" charset="0"/>
                <a:cs typeface="Times New Roman" panose="02020603050405020304" pitchFamily="18" charset="0"/>
              </a:rPr>
              <a:t>’\0’,</a:t>
            </a:r>
            <a:r>
              <a:rPr lang="zh-CN" altLang="en-US" sz="1750">
                <a:solidFill>
                  <a:schemeClr val="tx1"/>
                </a:solidFill>
                <a:latin typeface="Times New Roman" panose="02020603050405020304" pitchFamily="18" charset="0"/>
                <a:cs typeface="Times New Roman" panose="02020603050405020304" pitchFamily="18" charset="0"/>
              </a:rPr>
              <a:t>而且</a:t>
            </a:r>
            <a:r>
              <a:rPr lang="en-US" altLang="zh-CN" sz="1750">
                <a:solidFill>
                  <a:schemeClr val="tx1"/>
                </a:solidFill>
                <a:latin typeface="Times New Roman" panose="02020603050405020304" pitchFamily="18" charset="0"/>
                <a:cs typeface="Times New Roman" panose="02020603050405020304" pitchFamily="18" charset="0"/>
              </a:rPr>
              <a:t>strlen</a:t>
            </a:r>
            <a:r>
              <a:rPr lang="zh-CN" altLang="en-US" sz="1750">
                <a:solidFill>
                  <a:schemeClr val="tx1"/>
                </a:solidFill>
                <a:latin typeface="Times New Roman" panose="02020603050405020304" pitchFamily="18" charset="0"/>
                <a:cs typeface="Times New Roman" panose="02020603050405020304" pitchFamily="18" charset="0"/>
              </a:rPr>
              <a:t>是函数而</a:t>
            </a:r>
            <a:r>
              <a:rPr lang="en-US" altLang="zh-CN" sz="1750">
                <a:solidFill>
                  <a:schemeClr val="tx1"/>
                </a:solidFill>
                <a:latin typeface="Times New Roman" panose="02020603050405020304" pitchFamily="18" charset="0"/>
                <a:cs typeface="Times New Roman" panose="02020603050405020304" pitchFamily="18" charset="0"/>
              </a:rPr>
              <a:t>sizeof</a:t>
            </a:r>
            <a:r>
              <a:rPr lang="zh-CN" altLang="en-US" sz="1750">
                <a:solidFill>
                  <a:schemeClr val="tx1"/>
                </a:solidFill>
                <a:latin typeface="Times New Roman" panose="02020603050405020304" pitchFamily="18" charset="0"/>
                <a:cs typeface="Times New Roman" panose="02020603050405020304" pitchFamily="18" charset="0"/>
              </a:rPr>
              <a:t>只是一个运算符</a:t>
            </a:r>
            <a:endParaRPr lang="zh-CN" altLang="en-US" sz="1750">
              <a:solidFill>
                <a:schemeClr val="tx1"/>
              </a:solidFill>
              <a:latin typeface="Times New Roman" panose="02020603050405020304" pitchFamily="18" charset="0"/>
              <a:cs typeface="Times New Roman" panose="02020603050405020304" pitchFamily="18" charset="0"/>
            </a:endParaRPr>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例题</a:t>
            </a:r>
            <a:r>
              <a:rPr lang="en-US" altLang="zh-CN"/>
              <a:t>7</a:t>
            </a:r>
            <a:endParaRPr lang="en-US" altLang="zh-CN"/>
          </a:p>
        </p:txBody>
      </p:sp>
      <p:sp>
        <p:nvSpPr>
          <p:cNvPr id="3" name="内容占位符 2"/>
          <p:cNvSpPr>
            <a:spLocks noGrp="1"/>
          </p:cNvSpPr>
          <p:nvPr>
            <p:ph idx="1"/>
          </p:nvPr>
        </p:nvSpPr>
        <p:spPr/>
        <p:txBody>
          <a:bodyPr/>
          <a:p>
            <a:r>
              <a:rPr lang="zh-CN" altLang="en-US">
                <a:solidFill>
                  <a:schemeClr val="tx1"/>
                </a:solidFill>
                <a:latin typeface="Times New Roman" panose="02020603050405020304" pitchFamily="18" charset="0"/>
                <a:cs typeface="Times New Roman" panose="02020603050405020304" pitchFamily="18" charset="0"/>
              </a:rPr>
              <a:t>已知数组</a:t>
            </a:r>
            <a:r>
              <a:rPr lang="en-US" altLang="zh-CN">
                <a:solidFill>
                  <a:schemeClr val="tx1"/>
                </a:solidFill>
                <a:latin typeface="Times New Roman" panose="02020603050405020304" pitchFamily="18" charset="0"/>
                <a:cs typeface="Times New Roman" panose="02020603050405020304" pitchFamily="18" charset="0"/>
              </a:rPr>
              <a:t>A[1...n]</a:t>
            </a:r>
            <a:r>
              <a:rPr lang="zh-CN" altLang="en-US">
                <a:solidFill>
                  <a:schemeClr val="tx1"/>
                </a:solidFill>
                <a:latin typeface="Times New Roman" panose="02020603050405020304" pitchFamily="18" charset="0"/>
                <a:cs typeface="Times New Roman" panose="02020603050405020304" pitchFamily="18" charset="0"/>
              </a:rPr>
              <a:t>的元素类型为整型</a:t>
            </a:r>
            <a:r>
              <a:rPr lang="en-US" altLang="zh-CN">
                <a:solidFill>
                  <a:schemeClr val="tx1"/>
                </a:solidFill>
                <a:latin typeface="Times New Roman" panose="02020603050405020304" pitchFamily="18" charset="0"/>
                <a:cs typeface="Times New Roman" panose="02020603050405020304" pitchFamily="18" charset="0"/>
              </a:rPr>
              <a:t>int</a:t>
            </a:r>
            <a:r>
              <a:rPr lang="zh-CN" altLang="en-US">
                <a:solidFill>
                  <a:schemeClr val="tx1"/>
                </a:solidFill>
                <a:latin typeface="Times New Roman" panose="02020603050405020304" pitchFamily="18" charset="0"/>
                <a:cs typeface="Times New Roman" panose="02020603050405020304" pitchFamily="18" charset="0"/>
              </a:rPr>
              <a:t>，设计一个时间和空间上尽可能高效的算法，将其调整为左右两部分，左边所有元素为奇数，右边所有元素为偶数，不要求对这些元素排序。</a:t>
            </a:r>
            <a:endParaRPr lang="zh-CN" altLang="en-US">
              <a:solidFill>
                <a:schemeClr val="tx1"/>
              </a:solidFill>
              <a:latin typeface="Times New Roman" panose="02020603050405020304" pitchFamily="18" charset="0"/>
              <a:cs typeface="Times New Roman" panose="02020603050405020304" pitchFamily="18" charset="0"/>
            </a:endParaRPr>
          </a:p>
          <a:p>
            <a:pPr marL="0" indent="0">
              <a:buNone/>
            </a:pPr>
            <a:r>
              <a:rPr lang="zh-CN" altLang="en-US">
                <a:solidFill>
                  <a:schemeClr val="tx1"/>
                </a:solidFill>
                <a:latin typeface="Times New Roman" panose="02020603050405020304" pitchFamily="18" charset="0"/>
                <a:cs typeface="Times New Roman" panose="02020603050405020304" pitchFamily="18" charset="0"/>
              </a:rPr>
              <a:t>（</a:t>
            </a:r>
            <a:r>
              <a:rPr lang="en-US" altLang="zh-CN">
                <a:solidFill>
                  <a:schemeClr val="tx1"/>
                </a:solidFill>
                <a:latin typeface="Times New Roman" panose="02020603050405020304" pitchFamily="18" charset="0"/>
                <a:cs typeface="Times New Roman" panose="02020603050405020304" pitchFamily="18" charset="0"/>
              </a:rPr>
              <a:t>1</a:t>
            </a:r>
            <a:r>
              <a:rPr lang="zh-CN" altLang="en-US">
                <a:solidFill>
                  <a:schemeClr val="tx1"/>
                </a:solidFill>
                <a:latin typeface="Times New Roman" panose="02020603050405020304" pitchFamily="18" charset="0"/>
                <a:cs typeface="Times New Roman" panose="02020603050405020304" pitchFamily="18" charset="0"/>
              </a:rPr>
              <a:t>）给出算法的基本设计思路</a:t>
            </a:r>
            <a:endParaRPr lang="zh-CN" altLang="en-US">
              <a:solidFill>
                <a:schemeClr val="tx1"/>
              </a:solidFill>
              <a:latin typeface="Times New Roman" panose="02020603050405020304" pitchFamily="18" charset="0"/>
              <a:cs typeface="Times New Roman" panose="02020603050405020304" pitchFamily="18" charset="0"/>
            </a:endParaRPr>
          </a:p>
          <a:p>
            <a:pPr marL="0" indent="0">
              <a:buNone/>
            </a:pPr>
            <a:r>
              <a:rPr lang="zh-CN" altLang="en-US">
                <a:solidFill>
                  <a:schemeClr val="tx1"/>
                </a:solidFill>
                <a:latin typeface="Times New Roman" panose="02020603050405020304" pitchFamily="18" charset="0"/>
                <a:cs typeface="Times New Roman" panose="02020603050405020304" pitchFamily="18" charset="0"/>
              </a:rPr>
              <a:t>（</a:t>
            </a:r>
            <a:r>
              <a:rPr lang="en-US" altLang="zh-CN">
                <a:solidFill>
                  <a:schemeClr val="tx1"/>
                </a:solidFill>
                <a:latin typeface="Times New Roman" panose="02020603050405020304" pitchFamily="18" charset="0"/>
                <a:cs typeface="Times New Roman" panose="02020603050405020304" pitchFamily="18" charset="0"/>
              </a:rPr>
              <a:t>2</a:t>
            </a:r>
            <a:r>
              <a:rPr lang="zh-CN" altLang="en-US">
                <a:solidFill>
                  <a:schemeClr val="tx1"/>
                </a:solidFill>
                <a:latin typeface="Times New Roman" panose="02020603050405020304" pitchFamily="18" charset="0"/>
                <a:cs typeface="Times New Roman" panose="02020603050405020304" pitchFamily="18" charset="0"/>
              </a:rPr>
              <a:t>）根据设计思想，采用</a:t>
            </a:r>
            <a:r>
              <a:rPr lang="en-US" altLang="zh-CN">
                <a:solidFill>
                  <a:schemeClr val="tx1"/>
                </a:solidFill>
                <a:latin typeface="Times New Roman" panose="02020603050405020304" pitchFamily="18" charset="0"/>
                <a:cs typeface="Times New Roman" panose="02020603050405020304" pitchFamily="18" charset="0"/>
              </a:rPr>
              <a:t>C</a:t>
            </a:r>
            <a:r>
              <a:rPr lang="zh-CN" altLang="en-US">
                <a:solidFill>
                  <a:schemeClr val="tx1"/>
                </a:solidFill>
                <a:latin typeface="Times New Roman" panose="02020603050405020304" pitchFamily="18" charset="0"/>
                <a:cs typeface="Times New Roman" panose="02020603050405020304" pitchFamily="18" charset="0"/>
              </a:rPr>
              <a:t>语言表达算法，关键之处给出注释</a:t>
            </a:r>
            <a:endParaRPr lang="zh-CN" altLang="en-US">
              <a:solidFill>
                <a:schemeClr val="tx1"/>
              </a:solidFill>
              <a:latin typeface="Times New Roman" panose="02020603050405020304" pitchFamily="18" charset="0"/>
              <a:cs typeface="Times New Roman" panose="02020603050405020304" pitchFamily="18" charset="0"/>
            </a:endParaRPr>
          </a:p>
          <a:p>
            <a:pPr marL="0" indent="0">
              <a:buNone/>
            </a:pPr>
            <a:r>
              <a:rPr lang="zh-CN" altLang="en-US">
                <a:solidFill>
                  <a:schemeClr val="tx1"/>
                </a:solidFill>
                <a:latin typeface="Times New Roman" panose="02020603050405020304" pitchFamily="18" charset="0"/>
                <a:cs typeface="Times New Roman" panose="02020603050405020304" pitchFamily="18" charset="0"/>
              </a:rPr>
              <a:t>（</a:t>
            </a:r>
            <a:r>
              <a:rPr lang="en-US" altLang="zh-CN">
                <a:solidFill>
                  <a:schemeClr val="tx1"/>
                </a:solidFill>
                <a:latin typeface="Times New Roman" panose="02020603050405020304" pitchFamily="18" charset="0"/>
                <a:cs typeface="Times New Roman" panose="02020603050405020304" pitchFamily="18" charset="0"/>
              </a:rPr>
              <a:t>1</a:t>
            </a:r>
            <a:r>
              <a:rPr lang="zh-CN" altLang="en-US">
                <a:solidFill>
                  <a:schemeClr val="tx1"/>
                </a:solidFill>
                <a:latin typeface="Times New Roman" panose="02020603050405020304" pitchFamily="18" charset="0"/>
                <a:cs typeface="Times New Roman" panose="02020603050405020304" pitchFamily="18" charset="0"/>
              </a:rPr>
              <a:t>）基本设计思路是先设置好上下界和轴值，然后分别从数组前端查找奇数和数组末端查找偶数，找到后进行交换，直到上下界相遇。</a:t>
            </a:r>
            <a:endParaRPr lang="zh-CN" altLang="en-US">
              <a:solidFill>
                <a:schemeClr val="tx1"/>
              </a:solidFill>
              <a:latin typeface="Times New Roman" panose="02020603050405020304" pitchFamily="18" charset="0"/>
              <a:cs typeface="Times New Roman" panose="02020603050405020304" pitchFamily="18" charset="0"/>
            </a:endParaRPr>
          </a:p>
          <a:p>
            <a:pPr marL="0" indent="0">
              <a:buNone/>
            </a:pPr>
            <a:r>
              <a:rPr lang="zh-CN" altLang="en-US">
                <a:solidFill>
                  <a:schemeClr val="tx1"/>
                </a:solidFill>
                <a:latin typeface="Times New Roman" panose="02020603050405020304" pitchFamily="18" charset="0"/>
                <a:cs typeface="Times New Roman" panose="02020603050405020304" pitchFamily="18" charset="0"/>
              </a:rPr>
              <a:t> </a:t>
            </a:r>
            <a:r>
              <a:rPr lang="en-US" altLang="zh-CN">
                <a:solidFill>
                  <a:schemeClr val="tx1"/>
                </a:solidFill>
                <a:latin typeface="Times New Roman" panose="02020603050405020304" pitchFamily="18" charset="0"/>
                <a:cs typeface="Times New Roman" panose="02020603050405020304" pitchFamily="18" charset="0"/>
              </a:rPr>
              <a:t>      </a:t>
            </a:r>
            <a:r>
              <a:rPr lang="zh-CN" altLang="en-US">
                <a:solidFill>
                  <a:schemeClr val="tx1"/>
                </a:solidFill>
                <a:latin typeface="Times New Roman" panose="02020603050405020304" pitchFamily="18" charset="0"/>
                <a:cs typeface="Times New Roman" panose="02020603050405020304" pitchFamily="18" charset="0"/>
              </a:rPr>
              <a:t>具体的做法是：设置两个指示器</a:t>
            </a:r>
            <a:r>
              <a:rPr lang="en-US" altLang="zh-CN">
                <a:solidFill>
                  <a:schemeClr val="tx1"/>
                </a:solidFill>
                <a:latin typeface="Times New Roman" panose="02020603050405020304" pitchFamily="18" charset="0"/>
                <a:cs typeface="Times New Roman" panose="02020603050405020304" pitchFamily="18" charset="0"/>
              </a:rPr>
              <a:t>i</a:t>
            </a:r>
            <a:r>
              <a:rPr lang="zh-CN" altLang="en-US">
                <a:solidFill>
                  <a:schemeClr val="tx1"/>
                </a:solidFill>
                <a:latin typeface="Times New Roman" panose="02020603050405020304" pitchFamily="18" charset="0"/>
                <a:cs typeface="Times New Roman" panose="02020603050405020304" pitchFamily="18" charset="0"/>
              </a:rPr>
              <a:t>和</a:t>
            </a:r>
            <a:r>
              <a:rPr lang="en-US" altLang="zh-CN">
                <a:solidFill>
                  <a:schemeClr val="tx1"/>
                </a:solidFill>
                <a:latin typeface="Times New Roman" panose="02020603050405020304" pitchFamily="18" charset="0"/>
                <a:cs typeface="Times New Roman" panose="02020603050405020304" pitchFamily="18" charset="0"/>
              </a:rPr>
              <a:t>j</a:t>
            </a:r>
            <a:r>
              <a:rPr lang="zh-CN" altLang="en-US">
                <a:solidFill>
                  <a:schemeClr val="tx1"/>
                </a:solidFill>
                <a:latin typeface="Times New Roman" panose="02020603050405020304" pitchFamily="18" charset="0"/>
                <a:cs typeface="Times New Roman" panose="02020603050405020304" pitchFamily="18" charset="0"/>
              </a:rPr>
              <a:t>，其中</a:t>
            </a:r>
            <a:r>
              <a:rPr lang="en-US" altLang="zh-CN">
                <a:solidFill>
                  <a:schemeClr val="tx1"/>
                </a:solidFill>
                <a:latin typeface="Times New Roman" panose="02020603050405020304" pitchFamily="18" charset="0"/>
                <a:cs typeface="Times New Roman" panose="02020603050405020304" pitchFamily="18" charset="0"/>
              </a:rPr>
              <a:t>i=1</a:t>
            </a:r>
            <a:r>
              <a:rPr lang="zh-CN" altLang="en-US">
                <a:solidFill>
                  <a:schemeClr val="tx1"/>
                </a:solidFill>
                <a:latin typeface="Times New Roman" panose="02020603050405020304" pitchFamily="18" charset="0"/>
                <a:cs typeface="Times New Roman" panose="02020603050405020304" pitchFamily="18" charset="0"/>
              </a:rPr>
              <a:t>，</a:t>
            </a:r>
            <a:r>
              <a:rPr lang="en-US" altLang="zh-CN">
                <a:solidFill>
                  <a:schemeClr val="tx1"/>
                </a:solidFill>
                <a:latin typeface="Times New Roman" panose="02020603050405020304" pitchFamily="18" charset="0"/>
                <a:cs typeface="Times New Roman" panose="02020603050405020304" pitchFamily="18" charset="0"/>
              </a:rPr>
              <a:t>j=n</a:t>
            </a:r>
            <a:r>
              <a:rPr lang="zh-CN" altLang="en-US">
                <a:solidFill>
                  <a:schemeClr val="tx1"/>
                </a:solidFill>
                <a:latin typeface="Times New Roman" panose="02020603050405020304" pitchFamily="18" charset="0"/>
                <a:cs typeface="Times New Roman" panose="02020603050405020304" pitchFamily="18" charset="0"/>
              </a:rPr>
              <a:t>；当</a:t>
            </a:r>
            <a:r>
              <a:rPr lang="en-US" altLang="zh-CN">
                <a:solidFill>
                  <a:schemeClr val="tx1"/>
                </a:solidFill>
                <a:latin typeface="Times New Roman" panose="02020603050405020304" pitchFamily="18" charset="0"/>
                <a:cs typeface="Times New Roman" panose="02020603050405020304" pitchFamily="18" charset="0"/>
              </a:rPr>
              <a:t>A[i]</a:t>
            </a:r>
            <a:r>
              <a:rPr lang="zh-CN" altLang="en-US">
                <a:solidFill>
                  <a:schemeClr val="tx1"/>
                </a:solidFill>
                <a:latin typeface="Times New Roman" panose="02020603050405020304" pitchFamily="18" charset="0"/>
                <a:cs typeface="Times New Roman" panose="02020603050405020304" pitchFamily="18" charset="0"/>
              </a:rPr>
              <a:t>为偶数，</a:t>
            </a:r>
            <a:r>
              <a:rPr lang="en-US" altLang="zh-CN">
                <a:solidFill>
                  <a:schemeClr val="tx1"/>
                </a:solidFill>
                <a:latin typeface="Times New Roman" panose="02020603050405020304" pitchFamily="18" charset="0"/>
                <a:cs typeface="Times New Roman" panose="02020603050405020304" pitchFamily="18" charset="0"/>
              </a:rPr>
              <a:t>A[j]</a:t>
            </a:r>
            <a:r>
              <a:rPr lang="zh-CN" altLang="en-US">
                <a:solidFill>
                  <a:schemeClr val="tx1"/>
                </a:solidFill>
                <a:latin typeface="Times New Roman" panose="02020603050405020304" pitchFamily="18" charset="0"/>
                <a:cs typeface="Times New Roman" panose="02020603050405020304" pitchFamily="18" charset="0"/>
              </a:rPr>
              <a:t>为奇数时，</a:t>
            </a:r>
            <a:r>
              <a:rPr lang="en-US" altLang="zh-CN">
                <a:solidFill>
                  <a:schemeClr val="tx1"/>
                </a:solidFill>
                <a:latin typeface="Times New Roman" panose="02020603050405020304" pitchFamily="18" charset="0"/>
                <a:cs typeface="Times New Roman" panose="02020603050405020304" pitchFamily="18" charset="0"/>
              </a:rPr>
              <a:t>A[i]</a:t>
            </a:r>
            <a:r>
              <a:rPr lang="zh-CN" altLang="en-US">
                <a:solidFill>
                  <a:schemeClr val="tx1"/>
                </a:solidFill>
                <a:latin typeface="Times New Roman" panose="02020603050405020304" pitchFamily="18" charset="0"/>
                <a:cs typeface="Times New Roman" panose="02020603050405020304" pitchFamily="18" charset="0"/>
              </a:rPr>
              <a:t>和</a:t>
            </a:r>
            <a:r>
              <a:rPr lang="en-US" altLang="zh-CN">
                <a:solidFill>
                  <a:schemeClr val="tx1"/>
                </a:solidFill>
                <a:latin typeface="Times New Roman" panose="02020603050405020304" pitchFamily="18" charset="0"/>
                <a:cs typeface="Times New Roman" panose="02020603050405020304" pitchFamily="18" charset="0"/>
              </a:rPr>
              <a:t>A[j]</a:t>
            </a:r>
            <a:r>
              <a:rPr lang="zh-CN" altLang="en-US">
                <a:solidFill>
                  <a:schemeClr val="tx1"/>
                </a:solidFill>
                <a:latin typeface="Times New Roman" panose="02020603050405020304" pitchFamily="18" charset="0"/>
                <a:cs typeface="Times New Roman" panose="02020603050405020304" pitchFamily="18" charset="0"/>
              </a:rPr>
              <a:t>交换；否则，</a:t>
            </a:r>
            <a:r>
              <a:rPr lang="en-US" altLang="zh-CN">
                <a:solidFill>
                  <a:schemeClr val="tx1"/>
                </a:solidFill>
                <a:latin typeface="Times New Roman" panose="02020603050405020304" pitchFamily="18" charset="0"/>
                <a:cs typeface="Times New Roman" panose="02020603050405020304" pitchFamily="18" charset="0"/>
              </a:rPr>
              <a:t>A[i]</a:t>
            </a:r>
            <a:r>
              <a:rPr lang="zh-CN" altLang="en-US">
                <a:solidFill>
                  <a:schemeClr val="tx1"/>
                </a:solidFill>
                <a:latin typeface="Times New Roman" panose="02020603050405020304" pitchFamily="18" charset="0"/>
                <a:cs typeface="Times New Roman" panose="02020603050405020304" pitchFamily="18" charset="0"/>
              </a:rPr>
              <a:t>为奇数，</a:t>
            </a:r>
            <a:r>
              <a:rPr lang="en-US" altLang="zh-CN">
                <a:solidFill>
                  <a:schemeClr val="tx1"/>
                </a:solidFill>
                <a:latin typeface="Times New Roman" panose="02020603050405020304" pitchFamily="18" charset="0"/>
                <a:cs typeface="Times New Roman" panose="02020603050405020304" pitchFamily="18" charset="0"/>
              </a:rPr>
              <a:t>i++;A[j]</a:t>
            </a:r>
            <a:r>
              <a:rPr lang="zh-CN" altLang="en-US">
                <a:solidFill>
                  <a:schemeClr val="tx1"/>
                </a:solidFill>
                <a:latin typeface="Times New Roman" panose="02020603050405020304" pitchFamily="18" charset="0"/>
                <a:cs typeface="Times New Roman" panose="02020603050405020304" pitchFamily="18" charset="0"/>
              </a:rPr>
              <a:t>为偶数，</a:t>
            </a:r>
            <a:r>
              <a:rPr lang="en-US" altLang="zh-CN">
                <a:solidFill>
                  <a:schemeClr val="tx1"/>
                </a:solidFill>
                <a:latin typeface="Times New Roman" panose="02020603050405020304" pitchFamily="18" charset="0"/>
                <a:cs typeface="Times New Roman" panose="02020603050405020304" pitchFamily="18" charset="0"/>
              </a:rPr>
              <a:t>j--</a:t>
            </a:r>
            <a:r>
              <a:rPr lang="zh-CN" altLang="en-US">
                <a:solidFill>
                  <a:schemeClr val="tx1"/>
                </a:solidFill>
                <a:latin typeface="Times New Roman" panose="02020603050405020304" pitchFamily="18" charset="0"/>
                <a:cs typeface="Times New Roman" panose="02020603050405020304" pitchFamily="18" charset="0"/>
              </a:rPr>
              <a:t>。</a:t>
            </a:r>
            <a:endParaRPr lang="zh-CN" altLang="en-US">
              <a:solidFill>
                <a:schemeClr val="tx1"/>
              </a:solidFill>
              <a:latin typeface="Times New Roman" panose="02020603050405020304" pitchFamily="18" charset="0"/>
              <a:cs typeface="Times New Roman" panose="02020603050405020304" pitchFamily="18"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1040765" y="405130"/>
            <a:ext cx="10293985" cy="6371590"/>
          </a:xfrm>
          <a:prstGeom prst="rect">
            <a:avLst/>
          </a:prstGeom>
        </p:spPr>
      </p:pic>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位运算</a:t>
            </a:r>
            <a:endParaRPr lang="zh-CN" altLang="en-US"/>
          </a:p>
        </p:txBody>
      </p:sp>
      <p:sp>
        <p:nvSpPr>
          <p:cNvPr id="3" name="内容占位符 2"/>
          <p:cNvSpPr>
            <a:spLocks noGrp="1"/>
          </p:cNvSpPr>
          <p:nvPr>
            <p:ph idx="1"/>
          </p:nvPr>
        </p:nvSpPr>
        <p:spPr/>
        <p:txBody>
          <a:bodyPr>
            <a:normAutofit lnSpcReduction="10000"/>
          </a:bodyPr>
          <a:p>
            <a:pPr marL="0" indent="0">
              <a:buNone/>
            </a:pPr>
            <a:r>
              <a:rPr lang="zh-CN" altLang="en-US">
                <a:solidFill>
                  <a:schemeClr val="tx1"/>
                </a:solidFill>
                <a:latin typeface="Times New Roman" panose="02020603050405020304" pitchFamily="18" charset="0"/>
                <a:cs typeface="Times New Roman" panose="02020603050405020304" pitchFamily="18" charset="0"/>
              </a:rPr>
              <a:t>按位与</a:t>
            </a:r>
            <a:r>
              <a:rPr lang="en-US" altLang="zh-CN">
                <a:solidFill>
                  <a:schemeClr val="tx1"/>
                </a:solidFill>
                <a:latin typeface="Times New Roman" panose="02020603050405020304" pitchFamily="18" charset="0"/>
                <a:cs typeface="Times New Roman" panose="02020603050405020304" pitchFamily="18" charset="0"/>
              </a:rPr>
              <a:t>&amp;</a:t>
            </a:r>
            <a:r>
              <a:rPr lang="zh-CN" altLang="en-US">
                <a:solidFill>
                  <a:schemeClr val="tx1"/>
                </a:solidFill>
                <a:latin typeface="Times New Roman" panose="02020603050405020304" pitchFamily="18" charset="0"/>
                <a:cs typeface="Times New Roman" panose="02020603050405020304" pitchFamily="18" charset="0"/>
              </a:rPr>
              <a:t>：例</a:t>
            </a:r>
            <a:r>
              <a:rPr lang="en-US" altLang="zh-CN">
                <a:solidFill>
                  <a:schemeClr val="tx1"/>
                </a:solidFill>
                <a:latin typeface="Times New Roman" panose="02020603050405020304" pitchFamily="18" charset="0"/>
                <a:cs typeface="Times New Roman" panose="02020603050405020304" pitchFamily="18" charset="0"/>
              </a:rPr>
              <a:t>12&amp;5=4     00001100</a:t>
            </a:r>
            <a:endParaRPr lang="en-US" altLang="zh-CN">
              <a:solidFill>
                <a:schemeClr val="tx1"/>
              </a:solidFill>
              <a:latin typeface="Times New Roman" panose="02020603050405020304" pitchFamily="18" charset="0"/>
              <a:cs typeface="Times New Roman" panose="02020603050405020304" pitchFamily="18" charset="0"/>
            </a:endParaRPr>
          </a:p>
          <a:p>
            <a:pPr marL="0" indent="0">
              <a:buNone/>
            </a:pPr>
            <a:r>
              <a:rPr lang="en-US" altLang="zh-CN">
                <a:solidFill>
                  <a:schemeClr val="tx1"/>
                </a:solidFill>
                <a:latin typeface="Times New Roman" panose="02020603050405020304" pitchFamily="18" charset="0"/>
                <a:cs typeface="Times New Roman" panose="02020603050405020304" pitchFamily="18" charset="0"/>
              </a:rPr>
              <a:t>                               &amp;00000101</a:t>
            </a:r>
            <a:endParaRPr lang="en-US" altLang="zh-CN">
              <a:solidFill>
                <a:schemeClr val="tx1"/>
              </a:solidFill>
              <a:latin typeface="Times New Roman" panose="02020603050405020304" pitchFamily="18" charset="0"/>
              <a:cs typeface="Times New Roman" panose="02020603050405020304" pitchFamily="18" charset="0"/>
            </a:endParaRPr>
          </a:p>
          <a:p>
            <a:pPr marL="0" indent="0">
              <a:buNone/>
            </a:pPr>
            <a:r>
              <a:rPr lang="en-US" altLang="zh-CN">
                <a:solidFill>
                  <a:schemeClr val="tx1"/>
                </a:solidFill>
                <a:latin typeface="Times New Roman" panose="02020603050405020304" pitchFamily="18" charset="0"/>
                <a:cs typeface="Times New Roman" panose="02020603050405020304" pitchFamily="18" charset="0"/>
              </a:rPr>
              <a:t>                                 00000100</a:t>
            </a:r>
            <a:endParaRPr lang="en-US" altLang="zh-CN">
              <a:solidFill>
                <a:schemeClr val="tx1"/>
              </a:solidFill>
              <a:latin typeface="Times New Roman" panose="02020603050405020304" pitchFamily="18" charset="0"/>
              <a:cs typeface="Times New Roman" panose="02020603050405020304" pitchFamily="18" charset="0"/>
            </a:endParaRPr>
          </a:p>
          <a:p>
            <a:pPr marL="0" indent="0">
              <a:buNone/>
            </a:pPr>
            <a:r>
              <a:rPr lang="zh-CN" altLang="en-US">
                <a:solidFill>
                  <a:schemeClr val="tx1"/>
                </a:solidFill>
                <a:latin typeface="Times New Roman" panose="02020603050405020304" pitchFamily="18" charset="0"/>
                <a:cs typeface="Times New Roman" panose="02020603050405020304" pitchFamily="18" charset="0"/>
              </a:rPr>
              <a:t>按位或</a:t>
            </a:r>
            <a:r>
              <a:rPr lang="en-US" altLang="zh-CN">
                <a:solidFill>
                  <a:schemeClr val="tx1"/>
                </a:solidFill>
                <a:latin typeface="Times New Roman" panose="02020603050405020304" pitchFamily="18" charset="0"/>
                <a:cs typeface="Times New Roman" panose="02020603050405020304" pitchFamily="18" charset="0"/>
              </a:rPr>
              <a:t>|</a:t>
            </a:r>
            <a:r>
              <a:rPr lang="zh-CN" altLang="en-US">
                <a:solidFill>
                  <a:schemeClr val="tx1"/>
                </a:solidFill>
                <a:latin typeface="Times New Roman" panose="02020603050405020304" pitchFamily="18" charset="0"/>
                <a:cs typeface="Times New Roman" panose="02020603050405020304" pitchFamily="18" charset="0"/>
              </a:rPr>
              <a:t>：例</a:t>
            </a:r>
            <a:r>
              <a:rPr lang="en-US" altLang="zh-CN">
                <a:solidFill>
                  <a:schemeClr val="tx1"/>
                </a:solidFill>
                <a:latin typeface="Times New Roman" panose="02020603050405020304" pitchFamily="18" charset="0"/>
                <a:cs typeface="Times New Roman" panose="02020603050405020304" pitchFamily="18" charset="0"/>
              </a:rPr>
              <a:t>12|5=13      </a:t>
            </a:r>
            <a:r>
              <a:rPr lang="en-US" altLang="zh-CN">
                <a:solidFill>
                  <a:schemeClr val="tx1"/>
                </a:solidFill>
                <a:latin typeface="Times New Roman" panose="02020603050405020304" pitchFamily="18" charset="0"/>
                <a:cs typeface="Times New Roman" panose="02020603050405020304" pitchFamily="18" charset="0"/>
                <a:sym typeface="+mn-ea"/>
              </a:rPr>
              <a:t>00001100</a:t>
            </a:r>
            <a:endParaRPr lang="en-US" altLang="zh-CN">
              <a:solidFill>
                <a:schemeClr val="tx1"/>
              </a:solidFill>
              <a:latin typeface="Times New Roman" panose="02020603050405020304" pitchFamily="18" charset="0"/>
              <a:cs typeface="Times New Roman" panose="02020603050405020304" pitchFamily="18" charset="0"/>
            </a:endParaRPr>
          </a:p>
          <a:p>
            <a:pPr marL="0" indent="0">
              <a:buNone/>
            </a:pPr>
            <a:r>
              <a:rPr lang="en-US" altLang="zh-CN">
                <a:solidFill>
                  <a:schemeClr val="tx1"/>
                </a:solidFill>
                <a:latin typeface="Times New Roman" panose="02020603050405020304" pitchFamily="18" charset="0"/>
                <a:cs typeface="Times New Roman" panose="02020603050405020304" pitchFamily="18" charset="0"/>
                <a:sym typeface="+mn-ea"/>
              </a:rPr>
              <a:t>                               | 00000101</a:t>
            </a:r>
            <a:endParaRPr lang="en-US" altLang="zh-CN">
              <a:solidFill>
                <a:schemeClr val="tx1"/>
              </a:solidFill>
              <a:latin typeface="Times New Roman" panose="02020603050405020304" pitchFamily="18" charset="0"/>
              <a:cs typeface="Times New Roman" panose="02020603050405020304" pitchFamily="18" charset="0"/>
            </a:endParaRPr>
          </a:p>
          <a:p>
            <a:pPr marL="0" indent="0">
              <a:buNone/>
            </a:pPr>
            <a:r>
              <a:rPr lang="en-US" altLang="zh-CN">
                <a:solidFill>
                  <a:schemeClr val="tx1"/>
                </a:solidFill>
                <a:latin typeface="Times New Roman" panose="02020603050405020304" pitchFamily="18" charset="0"/>
                <a:cs typeface="Times New Roman" panose="02020603050405020304" pitchFamily="18" charset="0"/>
                <a:sym typeface="+mn-ea"/>
              </a:rPr>
              <a:t>                                 00001101</a:t>
            </a:r>
            <a:endParaRPr lang="en-US" altLang="zh-CN">
              <a:solidFill>
                <a:schemeClr val="tx1"/>
              </a:solidFill>
              <a:latin typeface="Times New Roman" panose="02020603050405020304" pitchFamily="18" charset="0"/>
              <a:cs typeface="Times New Roman" panose="02020603050405020304" pitchFamily="18" charset="0"/>
              <a:sym typeface="+mn-ea"/>
            </a:endParaRPr>
          </a:p>
          <a:p>
            <a:pPr marL="0" indent="0">
              <a:buNone/>
            </a:pPr>
            <a:r>
              <a:rPr lang="zh-CN" altLang="en-US">
                <a:solidFill>
                  <a:schemeClr val="tx1"/>
                </a:solidFill>
                <a:latin typeface="Times New Roman" panose="02020603050405020304" pitchFamily="18" charset="0"/>
                <a:cs typeface="Times New Roman" panose="02020603050405020304" pitchFamily="18" charset="0"/>
              </a:rPr>
              <a:t>按位异或</a:t>
            </a:r>
            <a:r>
              <a:rPr lang="en-US" altLang="zh-CN">
                <a:solidFill>
                  <a:schemeClr val="tx1"/>
                </a:solidFill>
                <a:latin typeface="Times New Roman" panose="02020603050405020304" pitchFamily="18" charset="0"/>
                <a:cs typeface="Times New Roman" panose="02020603050405020304" pitchFamily="18" charset="0"/>
              </a:rPr>
              <a:t>^: </a:t>
            </a:r>
            <a:r>
              <a:rPr lang="zh-CN" altLang="en-US">
                <a:solidFill>
                  <a:schemeClr val="tx1"/>
                </a:solidFill>
                <a:latin typeface="Times New Roman" panose="02020603050405020304" pitchFamily="18" charset="0"/>
                <a:cs typeface="Times New Roman" panose="02020603050405020304" pitchFamily="18" charset="0"/>
              </a:rPr>
              <a:t>例</a:t>
            </a:r>
            <a:r>
              <a:rPr lang="en-US" altLang="zh-CN">
                <a:solidFill>
                  <a:schemeClr val="tx1"/>
                </a:solidFill>
                <a:latin typeface="Times New Roman" panose="02020603050405020304" pitchFamily="18" charset="0"/>
                <a:cs typeface="Times New Roman" panose="02020603050405020304" pitchFamily="18" charset="0"/>
              </a:rPr>
              <a:t>12^5=11    </a:t>
            </a:r>
            <a:r>
              <a:rPr lang="en-US" altLang="zh-CN">
                <a:solidFill>
                  <a:schemeClr val="tx1"/>
                </a:solidFill>
                <a:latin typeface="Times New Roman" panose="02020603050405020304" pitchFamily="18" charset="0"/>
                <a:cs typeface="Times New Roman" panose="02020603050405020304" pitchFamily="18" charset="0"/>
                <a:sym typeface="+mn-ea"/>
              </a:rPr>
              <a:t>00001100</a:t>
            </a:r>
            <a:endParaRPr lang="en-US" altLang="zh-CN">
              <a:solidFill>
                <a:schemeClr val="tx1"/>
              </a:solidFill>
              <a:latin typeface="Times New Roman" panose="02020603050405020304" pitchFamily="18" charset="0"/>
              <a:cs typeface="Times New Roman" panose="02020603050405020304" pitchFamily="18" charset="0"/>
            </a:endParaRPr>
          </a:p>
          <a:p>
            <a:pPr marL="0" indent="0">
              <a:buNone/>
            </a:pPr>
            <a:r>
              <a:rPr lang="en-US" altLang="zh-CN">
                <a:solidFill>
                  <a:schemeClr val="tx1"/>
                </a:solidFill>
                <a:latin typeface="Times New Roman" panose="02020603050405020304" pitchFamily="18" charset="0"/>
                <a:cs typeface="Times New Roman" panose="02020603050405020304" pitchFamily="18" charset="0"/>
                <a:sym typeface="+mn-ea"/>
              </a:rPr>
              <a:t>                               ^  00000101</a:t>
            </a:r>
            <a:endParaRPr lang="en-US" altLang="zh-CN">
              <a:solidFill>
                <a:schemeClr val="tx1"/>
              </a:solidFill>
              <a:latin typeface="Times New Roman" panose="02020603050405020304" pitchFamily="18" charset="0"/>
              <a:cs typeface="Times New Roman" panose="02020603050405020304" pitchFamily="18" charset="0"/>
            </a:endParaRPr>
          </a:p>
          <a:p>
            <a:pPr marL="0" indent="0">
              <a:buNone/>
            </a:pPr>
            <a:r>
              <a:rPr lang="en-US" altLang="zh-CN">
                <a:solidFill>
                  <a:schemeClr val="tx1"/>
                </a:solidFill>
                <a:latin typeface="Times New Roman" panose="02020603050405020304" pitchFamily="18" charset="0"/>
                <a:cs typeface="Times New Roman" panose="02020603050405020304" pitchFamily="18" charset="0"/>
                <a:sym typeface="+mn-ea"/>
              </a:rPr>
              <a:t>                                   00001001</a:t>
            </a:r>
            <a:endParaRPr lang="en-US" altLang="zh-CN">
              <a:solidFill>
                <a:schemeClr val="tx1"/>
              </a:solidFill>
              <a:latin typeface="Times New Roman" panose="02020603050405020304" pitchFamily="18" charset="0"/>
              <a:cs typeface="Times New Roman" panose="02020603050405020304" pitchFamily="18" charset="0"/>
              <a:sym typeface="+mn-ea"/>
            </a:endParaRPr>
          </a:p>
          <a:p>
            <a:pPr marL="0" indent="0">
              <a:buNone/>
            </a:pPr>
            <a:r>
              <a:rPr lang="zh-CN" altLang="en-US">
                <a:solidFill>
                  <a:schemeClr val="tx1"/>
                </a:solidFill>
                <a:latin typeface="Times New Roman" panose="02020603050405020304" pitchFamily="18" charset="0"/>
                <a:cs typeface="Times New Roman" panose="02020603050405020304" pitchFamily="18" charset="0"/>
                <a:sym typeface="+mn-ea"/>
              </a:rPr>
              <a:t>取反</a:t>
            </a:r>
            <a:r>
              <a:rPr lang="en-US" altLang="zh-CN">
                <a:solidFill>
                  <a:schemeClr val="tx1"/>
                </a:solidFill>
                <a:latin typeface="Times New Roman" panose="02020603050405020304" pitchFamily="18" charset="0"/>
                <a:cs typeface="Times New Roman" panose="02020603050405020304" pitchFamily="18" charset="0"/>
                <a:sym typeface="+mn-ea"/>
              </a:rPr>
              <a:t>~</a:t>
            </a:r>
            <a:endParaRPr lang="en-US" altLang="zh-CN">
              <a:solidFill>
                <a:schemeClr val="tx1"/>
              </a:solidFill>
              <a:latin typeface="Times New Roman" panose="02020603050405020304" pitchFamily="18" charset="0"/>
              <a:cs typeface="Times New Roman" panose="02020603050405020304" pitchFamily="18" charset="0"/>
            </a:endParaRPr>
          </a:p>
          <a:p>
            <a:pPr marL="0" indent="0">
              <a:buNone/>
            </a:pPr>
            <a:endParaRPr lang="en-US" altLang="zh-CN">
              <a:solidFill>
                <a:schemeClr val="tx1"/>
              </a:solidFill>
              <a:latin typeface="Times New Roman" panose="02020603050405020304" pitchFamily="18" charset="0"/>
              <a:cs typeface="Times New Roman" panose="02020603050405020304" pitchFamily="18" charset="0"/>
            </a:endParaRP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400" y="202635"/>
            <a:ext cx="10969200" cy="705600"/>
          </a:xfrm>
        </p:spPr>
        <p:txBody>
          <a:bodyPr/>
          <a:p>
            <a:r>
              <a:rPr lang="zh-CN" altLang="en-US"/>
              <a:t>文件</a:t>
            </a:r>
            <a:r>
              <a:rPr lang="zh-CN" altLang="en-US"/>
              <a:t>操作</a:t>
            </a:r>
            <a:endParaRPr lang="zh-CN" altLang="en-US"/>
          </a:p>
        </p:txBody>
      </p:sp>
      <p:sp>
        <p:nvSpPr>
          <p:cNvPr id="3" name="内容占位符 2"/>
          <p:cNvSpPr>
            <a:spLocks noGrp="1"/>
          </p:cNvSpPr>
          <p:nvPr>
            <p:ph idx="1"/>
          </p:nvPr>
        </p:nvSpPr>
        <p:spPr>
          <a:xfrm>
            <a:off x="608330" y="1024890"/>
            <a:ext cx="10968990" cy="5599430"/>
          </a:xfrm>
        </p:spPr>
        <p:txBody>
          <a:bodyPr>
            <a:normAutofit fontScale="80000"/>
          </a:bodyPr>
          <a:p>
            <a:pPr marL="457200" indent="-457200">
              <a:lnSpc>
                <a:spcPct val="130000"/>
              </a:lnSpc>
              <a:spcBef>
                <a:spcPct val="50000"/>
              </a:spcBef>
              <a:buNone/>
            </a:pPr>
            <a:r>
              <a:rPr lang="zh-CN" altLang="en-US">
                <a:solidFill>
                  <a:schemeClr val="tx1"/>
                </a:solidFill>
                <a:latin typeface="Times New Roman" panose="02020603050405020304" pitchFamily="18" charset="0"/>
                <a:cs typeface="Times New Roman" panose="02020603050405020304" pitchFamily="18" charset="0"/>
              </a:rPr>
              <a:t>熟练掌握</a:t>
            </a:r>
            <a:r>
              <a:rPr lang="en-US" altLang="zh-CN" dirty="0" err="1">
                <a:solidFill>
                  <a:schemeClr val="tx1"/>
                </a:solidFill>
                <a:latin typeface="Times New Roman" panose="02020603050405020304" pitchFamily="18" charset="0"/>
                <a:cs typeface="Times New Roman" panose="02020603050405020304" pitchFamily="18" charset="0"/>
                <a:sym typeface="+mn-ea"/>
              </a:rPr>
              <a:t>fputc</a:t>
            </a:r>
            <a:r>
              <a:rPr lang="en-US" altLang="zh-CN">
                <a:solidFill>
                  <a:schemeClr val="tx1"/>
                </a:solidFill>
                <a:latin typeface="Times New Roman" panose="02020603050405020304" pitchFamily="18" charset="0"/>
                <a:cs typeface="Times New Roman" panose="02020603050405020304" pitchFamily="18" charset="0"/>
                <a:sym typeface="+mn-ea"/>
              </a:rPr>
              <a:t>( ) </a:t>
            </a:r>
            <a:r>
              <a:rPr lang="zh-CN" altLang="en-US">
                <a:solidFill>
                  <a:schemeClr val="tx1"/>
                </a:solidFill>
                <a:latin typeface="Times New Roman" panose="02020603050405020304" pitchFamily="18" charset="0"/>
                <a:cs typeface="Times New Roman" panose="02020603050405020304" pitchFamily="18" charset="0"/>
                <a:sym typeface="+mn-ea"/>
              </a:rPr>
              <a:t>、</a:t>
            </a:r>
            <a:r>
              <a:rPr lang="en-US" altLang="zh-CN" dirty="0" err="1">
                <a:solidFill>
                  <a:schemeClr val="tx1"/>
                </a:solidFill>
                <a:latin typeface="Times New Roman" panose="02020603050405020304" pitchFamily="18" charset="0"/>
                <a:cs typeface="Times New Roman" panose="02020603050405020304" pitchFamily="18" charset="0"/>
                <a:sym typeface="+mn-ea"/>
              </a:rPr>
              <a:t>fgtc</a:t>
            </a:r>
            <a:r>
              <a:rPr lang="en-US" altLang="zh-CN">
                <a:solidFill>
                  <a:schemeClr val="tx1"/>
                </a:solidFill>
                <a:latin typeface="Times New Roman" panose="02020603050405020304" pitchFamily="18" charset="0"/>
                <a:cs typeface="Times New Roman" panose="02020603050405020304" pitchFamily="18" charset="0"/>
                <a:sym typeface="+mn-ea"/>
              </a:rPr>
              <a:t>( ) </a:t>
            </a:r>
            <a:r>
              <a:rPr lang="zh-CN" altLang="en-US">
                <a:solidFill>
                  <a:schemeClr val="tx1"/>
                </a:solidFill>
                <a:latin typeface="Times New Roman" panose="02020603050405020304" pitchFamily="18" charset="0"/>
                <a:cs typeface="Times New Roman" panose="02020603050405020304" pitchFamily="18" charset="0"/>
                <a:sym typeface="+mn-ea"/>
              </a:rPr>
              <a:t>、</a:t>
            </a:r>
            <a:r>
              <a:rPr lang="en-US" altLang="zh-CN" dirty="0" err="1">
                <a:solidFill>
                  <a:schemeClr val="tx1"/>
                </a:solidFill>
                <a:latin typeface="Times New Roman" panose="02020603050405020304" pitchFamily="18" charset="0"/>
                <a:cs typeface="Times New Roman" panose="02020603050405020304" pitchFamily="18" charset="0"/>
                <a:sym typeface="+mn-ea"/>
              </a:rPr>
              <a:t> fgets</a:t>
            </a:r>
            <a:r>
              <a:rPr lang="en-US" altLang="zh-CN">
                <a:solidFill>
                  <a:schemeClr val="tx1"/>
                </a:solidFill>
                <a:latin typeface="Times New Roman" panose="02020603050405020304" pitchFamily="18" charset="0"/>
                <a:cs typeface="Times New Roman" panose="02020603050405020304" pitchFamily="18" charset="0"/>
                <a:sym typeface="+mn-ea"/>
              </a:rPr>
              <a:t>( ) </a:t>
            </a:r>
            <a:r>
              <a:rPr lang="zh-CN" altLang="en-US">
                <a:solidFill>
                  <a:schemeClr val="tx1"/>
                </a:solidFill>
                <a:latin typeface="Times New Roman" panose="02020603050405020304" pitchFamily="18" charset="0"/>
                <a:cs typeface="Times New Roman" panose="02020603050405020304" pitchFamily="18" charset="0"/>
                <a:sym typeface="+mn-ea"/>
              </a:rPr>
              <a:t>、</a:t>
            </a:r>
            <a:r>
              <a:rPr lang="en-US" altLang="zh-CN" dirty="0" err="1">
                <a:solidFill>
                  <a:schemeClr val="tx1"/>
                </a:solidFill>
                <a:latin typeface="Times New Roman" panose="02020603050405020304" pitchFamily="18" charset="0"/>
                <a:cs typeface="Times New Roman" panose="02020603050405020304" pitchFamily="18" charset="0"/>
                <a:sym typeface="+mn-ea"/>
              </a:rPr>
              <a:t> fputs</a:t>
            </a:r>
            <a:r>
              <a:rPr lang="en-US" altLang="zh-CN">
                <a:solidFill>
                  <a:schemeClr val="tx1"/>
                </a:solidFill>
                <a:latin typeface="Times New Roman" panose="02020603050405020304" pitchFamily="18" charset="0"/>
                <a:cs typeface="Times New Roman" panose="02020603050405020304" pitchFamily="18" charset="0"/>
                <a:sym typeface="+mn-ea"/>
              </a:rPr>
              <a:t>( )</a:t>
            </a:r>
            <a:r>
              <a:rPr lang="zh-CN" altLang="en-US">
                <a:solidFill>
                  <a:schemeClr val="tx1"/>
                </a:solidFill>
                <a:latin typeface="Times New Roman" panose="02020603050405020304" pitchFamily="18" charset="0"/>
                <a:cs typeface="Times New Roman" panose="02020603050405020304" pitchFamily="18" charset="0"/>
                <a:sym typeface="+mn-ea"/>
              </a:rPr>
              <a:t>、</a:t>
            </a:r>
            <a:r>
              <a:rPr lang="en-US" altLang="zh-CN" dirty="0" err="1">
                <a:solidFill>
                  <a:schemeClr val="tx1"/>
                </a:solidFill>
                <a:latin typeface="Times New Roman" panose="02020603050405020304" pitchFamily="18" charset="0"/>
                <a:cs typeface="Times New Roman" panose="02020603050405020304" pitchFamily="18" charset="0"/>
                <a:sym typeface="+mn-ea"/>
              </a:rPr>
              <a:t>fread</a:t>
            </a:r>
            <a:r>
              <a:rPr lang="en-US" altLang="zh-CN">
                <a:solidFill>
                  <a:schemeClr val="tx1"/>
                </a:solidFill>
                <a:latin typeface="Times New Roman" panose="02020603050405020304" pitchFamily="18" charset="0"/>
                <a:cs typeface="Times New Roman" panose="02020603050405020304" pitchFamily="18" charset="0"/>
                <a:sym typeface="+mn-ea"/>
              </a:rPr>
              <a:t>( ) </a:t>
            </a:r>
            <a:r>
              <a:rPr lang="zh-CN" altLang="en-US">
                <a:solidFill>
                  <a:schemeClr val="tx1"/>
                </a:solidFill>
                <a:latin typeface="Times New Roman" panose="02020603050405020304" pitchFamily="18" charset="0"/>
                <a:cs typeface="Times New Roman" panose="02020603050405020304" pitchFamily="18" charset="0"/>
                <a:sym typeface="+mn-ea"/>
              </a:rPr>
              <a:t>、</a:t>
            </a:r>
            <a:r>
              <a:rPr lang="en-US" altLang="zh-CN" dirty="0" err="1">
                <a:solidFill>
                  <a:schemeClr val="tx1"/>
                </a:solidFill>
                <a:latin typeface="Times New Roman" panose="02020603050405020304" pitchFamily="18" charset="0"/>
                <a:cs typeface="Times New Roman" panose="02020603050405020304" pitchFamily="18" charset="0"/>
                <a:sym typeface="+mn-ea"/>
              </a:rPr>
              <a:t>fwrite</a:t>
            </a:r>
            <a:r>
              <a:rPr lang="en-US" altLang="zh-CN">
                <a:solidFill>
                  <a:schemeClr val="tx1"/>
                </a:solidFill>
                <a:latin typeface="Times New Roman" panose="02020603050405020304" pitchFamily="18" charset="0"/>
                <a:cs typeface="Times New Roman" panose="02020603050405020304" pitchFamily="18" charset="0"/>
                <a:sym typeface="+mn-ea"/>
              </a:rPr>
              <a:t>( )</a:t>
            </a:r>
            <a:r>
              <a:rPr lang="zh-CN" altLang="en-US">
                <a:solidFill>
                  <a:schemeClr val="tx1"/>
                </a:solidFill>
                <a:latin typeface="Times New Roman" panose="02020603050405020304" pitchFamily="18" charset="0"/>
                <a:cs typeface="Times New Roman" panose="02020603050405020304" pitchFamily="18" charset="0"/>
                <a:sym typeface="+mn-ea"/>
              </a:rPr>
              <a:t>、</a:t>
            </a:r>
            <a:r>
              <a:rPr lang="en-US" altLang="zh-CN" dirty="0" err="1">
                <a:solidFill>
                  <a:schemeClr val="tx1"/>
                </a:solidFill>
                <a:latin typeface="Times New Roman" panose="02020603050405020304" pitchFamily="18" charset="0"/>
                <a:cs typeface="Times New Roman" panose="02020603050405020304" pitchFamily="18" charset="0"/>
                <a:sym typeface="+mn-ea"/>
              </a:rPr>
              <a:t>fprintf</a:t>
            </a:r>
            <a:r>
              <a:rPr lang="en-US" altLang="zh-CN">
                <a:solidFill>
                  <a:schemeClr val="tx1"/>
                </a:solidFill>
                <a:latin typeface="Times New Roman" panose="02020603050405020304" pitchFamily="18" charset="0"/>
                <a:cs typeface="Times New Roman" panose="02020603050405020304" pitchFamily="18" charset="0"/>
                <a:sym typeface="+mn-ea"/>
              </a:rPr>
              <a:t>( )</a:t>
            </a:r>
            <a:r>
              <a:rPr lang="zh-CN" altLang="en-US">
                <a:solidFill>
                  <a:schemeClr val="tx1"/>
                </a:solidFill>
                <a:latin typeface="Times New Roman" panose="02020603050405020304" pitchFamily="18" charset="0"/>
                <a:cs typeface="Times New Roman" panose="02020603050405020304" pitchFamily="18" charset="0"/>
                <a:sym typeface="+mn-ea"/>
              </a:rPr>
              <a:t>、</a:t>
            </a:r>
            <a:r>
              <a:rPr lang="en-US" altLang="zh-CN" dirty="0" err="1">
                <a:solidFill>
                  <a:schemeClr val="tx1"/>
                </a:solidFill>
                <a:latin typeface="Times New Roman" panose="02020603050405020304" pitchFamily="18" charset="0"/>
                <a:cs typeface="Times New Roman" panose="02020603050405020304" pitchFamily="18" charset="0"/>
                <a:sym typeface="+mn-ea"/>
              </a:rPr>
              <a:t>fscanf</a:t>
            </a:r>
            <a:r>
              <a:rPr lang="en-US" altLang="zh-CN">
                <a:solidFill>
                  <a:schemeClr val="tx1"/>
                </a:solidFill>
                <a:latin typeface="Times New Roman" panose="02020603050405020304" pitchFamily="18" charset="0"/>
                <a:cs typeface="Times New Roman" panose="02020603050405020304" pitchFamily="18" charset="0"/>
                <a:sym typeface="+mn-ea"/>
              </a:rPr>
              <a:t>( )</a:t>
            </a:r>
            <a:endParaRPr lang="en-US" altLang="zh-CN">
              <a:solidFill>
                <a:schemeClr val="tx1"/>
              </a:solidFill>
              <a:latin typeface="Times New Roman" panose="02020603050405020304" pitchFamily="18" charset="0"/>
              <a:cs typeface="Times New Roman" panose="02020603050405020304" pitchFamily="18" charset="0"/>
            </a:endParaRPr>
          </a:p>
          <a:p>
            <a:r>
              <a:rPr lang="zh-CN" altLang="en-US">
                <a:solidFill>
                  <a:schemeClr val="tx1"/>
                </a:solidFill>
                <a:latin typeface="Times New Roman" panose="02020603050405020304" pitchFamily="18" charset="0"/>
                <a:cs typeface="Times New Roman" panose="02020603050405020304" pitchFamily="18" charset="0"/>
              </a:rPr>
              <a:t>打开文件</a:t>
            </a:r>
            <a:endParaRPr lang="zh-CN" altLang="en-US">
              <a:solidFill>
                <a:schemeClr val="tx1"/>
              </a:solidFill>
              <a:latin typeface="Times New Roman" panose="02020603050405020304" pitchFamily="18" charset="0"/>
              <a:cs typeface="Times New Roman" panose="02020603050405020304" pitchFamily="18" charset="0"/>
            </a:endParaRPr>
          </a:p>
          <a:p>
            <a:pPr marL="0" indent="0">
              <a:lnSpc>
                <a:spcPct val="140000"/>
              </a:lnSpc>
              <a:buNone/>
            </a:pPr>
            <a:r>
              <a:rPr lang="en-US" altLang="zh-CN">
                <a:solidFill>
                  <a:schemeClr val="tx1"/>
                </a:solidFill>
                <a:latin typeface="Times New Roman" panose="02020603050405020304" pitchFamily="18" charset="0"/>
                <a:cs typeface="Times New Roman" panose="02020603050405020304" pitchFamily="18" charset="0"/>
                <a:sym typeface="+mn-ea"/>
              </a:rPr>
              <a:t>file  *</a:t>
            </a:r>
            <a:r>
              <a:rPr lang="en-US" altLang="zh-CN" dirty="0" err="1">
                <a:solidFill>
                  <a:schemeClr val="tx1"/>
                </a:solidFill>
                <a:latin typeface="Times New Roman" panose="02020603050405020304" pitchFamily="18" charset="0"/>
                <a:cs typeface="Times New Roman" panose="02020603050405020304" pitchFamily="18" charset="0"/>
                <a:sym typeface="+mn-ea"/>
              </a:rPr>
              <a:t>fp</a:t>
            </a:r>
            <a:r>
              <a:rPr lang="en-US" altLang="zh-CN">
                <a:solidFill>
                  <a:schemeClr val="tx1"/>
                </a:solidFill>
                <a:latin typeface="Times New Roman" panose="02020603050405020304" pitchFamily="18" charset="0"/>
                <a:cs typeface="Times New Roman" panose="02020603050405020304" pitchFamily="18" charset="0"/>
                <a:sym typeface="+mn-ea"/>
              </a:rPr>
              <a:t> ; </a:t>
            </a:r>
            <a:r>
              <a:rPr lang="en-US" altLang="zh-CN" dirty="0">
                <a:solidFill>
                  <a:schemeClr val="tx1"/>
                </a:solidFill>
                <a:latin typeface="Times New Roman" panose="02020603050405020304" pitchFamily="18" charset="0"/>
                <a:cs typeface="Times New Roman" panose="02020603050405020304" pitchFamily="18" charset="0"/>
                <a:sym typeface="+mn-ea"/>
              </a:rPr>
              <a:t>    </a:t>
            </a:r>
            <a:r>
              <a:rPr lang="en-US" altLang="zh-CN">
                <a:solidFill>
                  <a:schemeClr val="tx1"/>
                </a:solidFill>
                <a:latin typeface="Times New Roman" panose="02020603050405020304" pitchFamily="18" charset="0"/>
                <a:cs typeface="Times New Roman" panose="02020603050405020304" pitchFamily="18" charset="0"/>
                <a:sym typeface="+mn-ea"/>
              </a:rPr>
              <a:t>  </a:t>
            </a:r>
            <a:r>
              <a:rPr lang="en-US" altLang="zh-CN" dirty="0" err="1">
                <a:solidFill>
                  <a:schemeClr val="tx1"/>
                </a:solidFill>
                <a:latin typeface="Times New Roman" panose="02020603050405020304" pitchFamily="18" charset="0"/>
                <a:cs typeface="Times New Roman" panose="02020603050405020304" pitchFamily="18" charset="0"/>
                <a:sym typeface="+mn-ea"/>
              </a:rPr>
              <a:t>fp</a:t>
            </a:r>
            <a:r>
              <a:rPr lang="en-US" altLang="zh-CN">
                <a:solidFill>
                  <a:schemeClr val="tx1"/>
                </a:solidFill>
                <a:latin typeface="Times New Roman" panose="02020603050405020304" pitchFamily="18" charset="0"/>
                <a:cs typeface="Times New Roman" panose="02020603050405020304" pitchFamily="18" charset="0"/>
                <a:sym typeface="+mn-ea"/>
              </a:rPr>
              <a:t>=</a:t>
            </a:r>
            <a:r>
              <a:rPr lang="en-US" altLang="zh-CN" dirty="0" err="1">
                <a:solidFill>
                  <a:schemeClr val="tx1"/>
                </a:solidFill>
                <a:latin typeface="Times New Roman" panose="02020603050405020304" pitchFamily="18" charset="0"/>
                <a:cs typeface="Times New Roman" panose="02020603050405020304" pitchFamily="18" charset="0"/>
                <a:sym typeface="+mn-ea"/>
              </a:rPr>
              <a:t>fopen</a:t>
            </a:r>
            <a:r>
              <a:rPr lang="en-US" altLang="zh-CN">
                <a:solidFill>
                  <a:schemeClr val="tx1"/>
                </a:solidFill>
                <a:latin typeface="Times New Roman" panose="02020603050405020304" pitchFamily="18" charset="0"/>
                <a:cs typeface="Times New Roman" panose="02020603050405020304" pitchFamily="18" charset="0"/>
                <a:sym typeface="+mn-ea"/>
              </a:rPr>
              <a:t>( filename, mode); </a:t>
            </a:r>
            <a:endParaRPr lang="en-US" altLang="zh-CN">
              <a:solidFill>
                <a:schemeClr val="tx1"/>
              </a:solidFill>
              <a:latin typeface="Times New Roman" panose="02020603050405020304" pitchFamily="18" charset="0"/>
              <a:cs typeface="Times New Roman" panose="02020603050405020304" pitchFamily="18" charset="0"/>
            </a:endParaRPr>
          </a:p>
          <a:p>
            <a:pPr marL="0" indent="0">
              <a:lnSpc>
                <a:spcPct val="140000"/>
              </a:lnSpc>
              <a:buNone/>
            </a:pPr>
            <a:r>
              <a:rPr lang="en-US" altLang="zh-CN">
                <a:solidFill>
                  <a:schemeClr val="tx1"/>
                </a:solidFill>
                <a:latin typeface="Times New Roman" panose="02020603050405020304" pitchFamily="18" charset="0"/>
                <a:cs typeface="Times New Roman" panose="02020603050405020304" pitchFamily="18" charset="0"/>
                <a:sym typeface="+mn-ea"/>
              </a:rPr>
              <a:t>filename</a:t>
            </a:r>
            <a:r>
              <a:rPr lang="zh-CN" altLang="en-US" dirty="0">
                <a:solidFill>
                  <a:schemeClr val="tx1"/>
                </a:solidFill>
                <a:latin typeface="Times New Roman" panose="02020603050405020304" pitchFamily="18" charset="0"/>
                <a:cs typeface="Times New Roman" panose="02020603050405020304" pitchFamily="18" charset="0"/>
                <a:sym typeface="+mn-ea"/>
              </a:rPr>
              <a:t>为文件名</a:t>
            </a:r>
            <a:r>
              <a:rPr lang="en-US" altLang="zh-CN" dirty="0">
                <a:solidFill>
                  <a:schemeClr val="tx1"/>
                </a:solidFill>
                <a:latin typeface="Times New Roman" panose="02020603050405020304" pitchFamily="18" charset="0"/>
                <a:cs typeface="Times New Roman" panose="02020603050405020304" pitchFamily="18" charset="0"/>
                <a:sym typeface="+mn-ea"/>
              </a:rPr>
              <a:t>(</a:t>
            </a:r>
            <a:r>
              <a:rPr lang="zh-CN" altLang="en-US" dirty="0">
                <a:solidFill>
                  <a:schemeClr val="tx1"/>
                </a:solidFill>
                <a:latin typeface="Times New Roman" panose="02020603050405020304" pitchFamily="18" charset="0"/>
                <a:cs typeface="Times New Roman" panose="02020603050405020304" pitchFamily="18" charset="0"/>
                <a:sym typeface="+mn-ea"/>
              </a:rPr>
              <a:t>路径名</a:t>
            </a:r>
            <a:r>
              <a:rPr lang="en-US" altLang="zh-CN" dirty="0">
                <a:solidFill>
                  <a:schemeClr val="tx1"/>
                </a:solidFill>
                <a:latin typeface="Times New Roman" panose="02020603050405020304" pitchFamily="18" charset="0"/>
                <a:cs typeface="Times New Roman" panose="02020603050405020304" pitchFamily="18" charset="0"/>
                <a:sym typeface="+mn-ea"/>
              </a:rPr>
              <a:t>)</a:t>
            </a:r>
            <a:r>
              <a:rPr lang="zh-CN" altLang="en-US" dirty="0">
                <a:solidFill>
                  <a:schemeClr val="tx1"/>
                </a:solidFill>
                <a:latin typeface="Times New Roman" panose="02020603050405020304" pitchFamily="18" charset="0"/>
                <a:cs typeface="Times New Roman" panose="02020603050405020304" pitchFamily="18" charset="0"/>
                <a:sym typeface="+mn-ea"/>
              </a:rPr>
              <a:t>。</a:t>
            </a:r>
            <a:r>
              <a:rPr lang="en-US" altLang="zh-CN">
                <a:solidFill>
                  <a:schemeClr val="tx1"/>
                </a:solidFill>
                <a:latin typeface="Times New Roman" panose="02020603050405020304" pitchFamily="18" charset="0"/>
                <a:cs typeface="Times New Roman" panose="02020603050405020304" pitchFamily="18" charset="0"/>
                <a:sym typeface="+mn-ea"/>
              </a:rPr>
              <a:t>mode</a:t>
            </a:r>
            <a:r>
              <a:rPr lang="zh-CN" altLang="en-US" dirty="0">
                <a:solidFill>
                  <a:schemeClr val="tx1"/>
                </a:solidFill>
                <a:latin typeface="Times New Roman" panose="02020603050405020304" pitchFamily="18" charset="0"/>
                <a:cs typeface="Times New Roman" panose="02020603050405020304" pitchFamily="18" charset="0"/>
                <a:sym typeface="+mn-ea"/>
              </a:rPr>
              <a:t>对文件的访问方式</a:t>
            </a:r>
            <a:endParaRPr lang="zh-CN" altLang="en-US" dirty="0">
              <a:solidFill>
                <a:schemeClr val="tx1"/>
              </a:solidFill>
              <a:latin typeface="Times New Roman" panose="02020603050405020304" pitchFamily="18" charset="0"/>
              <a:cs typeface="Times New Roman" panose="02020603050405020304" pitchFamily="18" charset="0"/>
            </a:endParaRPr>
          </a:p>
          <a:p>
            <a:pPr marL="0" indent="0" algn="just">
              <a:lnSpc>
                <a:spcPct val="140000"/>
              </a:lnSpc>
              <a:buNone/>
            </a:pPr>
            <a:r>
              <a:rPr lang="zh-CN" altLang="en-US" dirty="0">
                <a:solidFill>
                  <a:schemeClr val="tx1"/>
                </a:solidFill>
                <a:latin typeface="Times New Roman" panose="02020603050405020304" pitchFamily="18" charset="0"/>
                <a:cs typeface="Times New Roman" panose="02020603050405020304" pitchFamily="18" charset="0"/>
                <a:sym typeface="+mn-ea"/>
              </a:rPr>
              <a:t>一般方法如下：</a:t>
            </a:r>
            <a:endParaRPr lang="zh-CN" altLang="en-US" dirty="0">
              <a:solidFill>
                <a:schemeClr val="tx1"/>
              </a:solidFill>
              <a:latin typeface="Times New Roman" panose="02020603050405020304" pitchFamily="18" charset="0"/>
              <a:cs typeface="Times New Roman" panose="02020603050405020304" pitchFamily="18" charset="0"/>
            </a:endParaRPr>
          </a:p>
          <a:p>
            <a:pPr marL="0" indent="0" algn="just">
              <a:lnSpc>
                <a:spcPct val="140000"/>
              </a:lnSpc>
              <a:buNone/>
            </a:pPr>
            <a:r>
              <a:rPr lang="zh-CN" altLang="zh-CN">
                <a:solidFill>
                  <a:schemeClr val="tx1"/>
                </a:solidFill>
                <a:latin typeface="Times New Roman" panose="02020603050405020304" pitchFamily="18" charset="0"/>
                <a:cs typeface="Times New Roman" panose="02020603050405020304" pitchFamily="18" charset="0"/>
                <a:sym typeface="+mn-ea"/>
              </a:rPr>
              <a:t> </a:t>
            </a:r>
            <a:r>
              <a:rPr lang="zh-CN" altLang="en-US">
                <a:solidFill>
                  <a:schemeClr val="tx1"/>
                </a:solidFill>
                <a:latin typeface="Times New Roman" panose="02020603050405020304" pitchFamily="18" charset="0"/>
                <a:cs typeface="Times New Roman" panose="02020603050405020304" pitchFamily="18" charset="0"/>
                <a:sym typeface="+mn-ea"/>
              </a:rPr>
              <a:t>    </a:t>
            </a:r>
            <a:r>
              <a:rPr lang="en-US" altLang="zh-CN">
                <a:solidFill>
                  <a:schemeClr val="tx1"/>
                </a:solidFill>
                <a:latin typeface="Times New Roman" panose="02020603050405020304" pitchFamily="18" charset="0"/>
                <a:cs typeface="Times New Roman" panose="02020603050405020304" pitchFamily="18" charset="0"/>
                <a:sym typeface="+mn-ea"/>
              </a:rPr>
              <a:t>file  *</a:t>
            </a:r>
            <a:r>
              <a:rPr lang="en-US" altLang="zh-CN" dirty="0" err="1">
                <a:solidFill>
                  <a:schemeClr val="tx1"/>
                </a:solidFill>
                <a:latin typeface="Times New Roman" panose="02020603050405020304" pitchFamily="18" charset="0"/>
                <a:cs typeface="Times New Roman" panose="02020603050405020304" pitchFamily="18" charset="0"/>
                <a:sym typeface="+mn-ea"/>
              </a:rPr>
              <a:t>fp</a:t>
            </a:r>
            <a:r>
              <a:rPr lang="en-US" altLang="zh-CN">
                <a:solidFill>
                  <a:schemeClr val="tx1"/>
                </a:solidFill>
                <a:latin typeface="Times New Roman" panose="02020603050405020304" pitchFamily="18" charset="0"/>
                <a:cs typeface="Times New Roman" panose="02020603050405020304" pitchFamily="18" charset="0"/>
                <a:sym typeface="+mn-ea"/>
              </a:rPr>
              <a:t>;</a:t>
            </a:r>
            <a:endParaRPr lang="en-US" altLang="zh-CN">
              <a:solidFill>
                <a:schemeClr val="tx1"/>
              </a:solidFill>
              <a:latin typeface="Times New Roman" panose="02020603050405020304" pitchFamily="18" charset="0"/>
              <a:cs typeface="Times New Roman" panose="02020603050405020304" pitchFamily="18" charset="0"/>
            </a:endParaRPr>
          </a:p>
          <a:p>
            <a:pPr marL="0" indent="0" algn="just">
              <a:lnSpc>
                <a:spcPct val="140000"/>
              </a:lnSpc>
              <a:buNone/>
            </a:pPr>
            <a:r>
              <a:rPr lang="en-US" altLang="zh-CN">
                <a:solidFill>
                  <a:schemeClr val="tx1"/>
                </a:solidFill>
                <a:latin typeface="Times New Roman" panose="02020603050405020304" pitchFamily="18" charset="0"/>
                <a:cs typeface="Times New Roman" panose="02020603050405020304" pitchFamily="18" charset="0"/>
                <a:sym typeface="+mn-ea"/>
              </a:rPr>
              <a:t>     if ((</a:t>
            </a:r>
            <a:r>
              <a:rPr lang="en-US" altLang="zh-CN" dirty="0" err="1">
                <a:solidFill>
                  <a:schemeClr val="tx1"/>
                </a:solidFill>
                <a:latin typeface="Times New Roman" panose="02020603050405020304" pitchFamily="18" charset="0"/>
                <a:cs typeface="Times New Roman" panose="02020603050405020304" pitchFamily="18" charset="0"/>
                <a:sym typeface="+mn-ea"/>
              </a:rPr>
              <a:t>fp</a:t>
            </a:r>
            <a:r>
              <a:rPr lang="en-US" altLang="zh-CN">
                <a:solidFill>
                  <a:schemeClr val="tx1"/>
                </a:solidFill>
                <a:latin typeface="Times New Roman" panose="02020603050405020304" pitchFamily="18" charset="0"/>
                <a:cs typeface="Times New Roman" panose="02020603050405020304" pitchFamily="18" charset="0"/>
                <a:sym typeface="+mn-ea"/>
              </a:rPr>
              <a:t>=</a:t>
            </a:r>
            <a:r>
              <a:rPr lang="en-US" altLang="zh-CN" dirty="0" err="1">
                <a:solidFill>
                  <a:schemeClr val="tx1"/>
                </a:solidFill>
                <a:latin typeface="Times New Roman" panose="02020603050405020304" pitchFamily="18" charset="0"/>
                <a:cs typeface="Times New Roman" panose="02020603050405020304" pitchFamily="18" charset="0"/>
                <a:sym typeface="+mn-ea"/>
              </a:rPr>
              <a:t>fopen</a:t>
            </a:r>
            <a:r>
              <a:rPr lang="en-US" altLang="zh-CN">
                <a:solidFill>
                  <a:schemeClr val="tx1"/>
                </a:solidFill>
                <a:latin typeface="Times New Roman" panose="02020603050405020304" pitchFamily="18" charset="0"/>
                <a:cs typeface="Times New Roman" panose="02020603050405020304" pitchFamily="18" charset="0"/>
                <a:sym typeface="+mn-ea"/>
              </a:rPr>
              <a:t>(“c:\\doc\\exam.txt”</a:t>
            </a:r>
            <a:r>
              <a:rPr lang="zh-CN" altLang="en-US">
                <a:solidFill>
                  <a:schemeClr val="tx1"/>
                </a:solidFill>
                <a:latin typeface="Times New Roman" panose="02020603050405020304" pitchFamily="18" charset="0"/>
                <a:cs typeface="Times New Roman" panose="02020603050405020304" pitchFamily="18" charset="0"/>
                <a:sym typeface="+mn-ea"/>
              </a:rPr>
              <a:t>，“</a:t>
            </a:r>
            <a:r>
              <a:rPr lang="en-US" altLang="zh-CN">
                <a:solidFill>
                  <a:schemeClr val="tx1"/>
                </a:solidFill>
                <a:latin typeface="Times New Roman" panose="02020603050405020304" pitchFamily="18" charset="0"/>
                <a:cs typeface="Times New Roman" panose="02020603050405020304" pitchFamily="18" charset="0"/>
                <a:sym typeface="+mn-ea"/>
              </a:rPr>
              <a:t>w”)) = = NULL) </a:t>
            </a:r>
            <a:endParaRPr lang="en-US" altLang="zh-CN">
              <a:solidFill>
                <a:schemeClr val="tx1"/>
              </a:solidFill>
              <a:latin typeface="Times New Roman" panose="02020603050405020304" pitchFamily="18" charset="0"/>
              <a:cs typeface="Times New Roman" panose="02020603050405020304" pitchFamily="18" charset="0"/>
            </a:endParaRPr>
          </a:p>
          <a:p>
            <a:pPr marL="0" indent="0" algn="just">
              <a:lnSpc>
                <a:spcPct val="140000"/>
              </a:lnSpc>
              <a:buNone/>
            </a:pPr>
            <a:r>
              <a:rPr lang="en-US" altLang="zh-CN">
                <a:solidFill>
                  <a:schemeClr val="tx1"/>
                </a:solidFill>
                <a:latin typeface="Times New Roman" panose="02020603050405020304" pitchFamily="18" charset="0"/>
                <a:cs typeface="Times New Roman" panose="02020603050405020304" pitchFamily="18" charset="0"/>
                <a:sym typeface="+mn-ea"/>
              </a:rPr>
              <a:t>    </a:t>
            </a:r>
            <a:r>
              <a:rPr lang="en-US" altLang="zh-CN" dirty="0">
                <a:solidFill>
                  <a:schemeClr val="tx1"/>
                </a:solidFill>
                <a:latin typeface="Times New Roman" panose="02020603050405020304" pitchFamily="18" charset="0"/>
                <a:cs typeface="Times New Roman" panose="02020603050405020304" pitchFamily="18" charset="0"/>
                <a:sym typeface="+mn-ea"/>
              </a:rPr>
              <a:t>   </a:t>
            </a:r>
            <a:r>
              <a:rPr lang="en-US" altLang="zh-CN">
                <a:solidFill>
                  <a:schemeClr val="tx1"/>
                </a:solidFill>
                <a:latin typeface="Times New Roman" panose="02020603050405020304" pitchFamily="18" charset="0"/>
                <a:cs typeface="Times New Roman" panose="02020603050405020304" pitchFamily="18" charset="0"/>
                <a:sym typeface="+mn-ea"/>
              </a:rPr>
              <a:t> { puts(“cannot  open  the file\n”);     exit(1); }</a:t>
            </a:r>
            <a:endParaRPr lang="en-US" altLang="zh-CN">
              <a:solidFill>
                <a:schemeClr val="tx1"/>
              </a:solidFill>
              <a:latin typeface="Times New Roman" panose="02020603050405020304" pitchFamily="18" charset="0"/>
              <a:cs typeface="Times New Roman" panose="02020603050405020304" pitchFamily="18" charset="0"/>
              <a:sym typeface="+mn-ea"/>
            </a:endParaRPr>
          </a:p>
          <a:p>
            <a:pPr algn="just">
              <a:lnSpc>
                <a:spcPct val="140000"/>
              </a:lnSpc>
            </a:pPr>
            <a:r>
              <a:rPr lang="zh-CN" altLang="en-US">
                <a:solidFill>
                  <a:schemeClr val="tx1"/>
                </a:solidFill>
                <a:latin typeface="Times New Roman" panose="02020603050405020304" pitchFamily="18" charset="0"/>
                <a:cs typeface="Times New Roman" panose="02020603050405020304" pitchFamily="18" charset="0"/>
                <a:sym typeface="+mn-ea"/>
              </a:rPr>
              <a:t>关闭文件</a:t>
            </a:r>
            <a:r>
              <a:rPr lang="en-US" altLang="zh-CN">
                <a:solidFill>
                  <a:schemeClr val="tx1"/>
                </a:solidFill>
                <a:latin typeface="Times New Roman" panose="02020603050405020304" pitchFamily="18" charset="0"/>
                <a:cs typeface="Times New Roman" panose="02020603050405020304" pitchFamily="18" charset="0"/>
                <a:sym typeface="+mn-ea"/>
              </a:rPr>
              <a:t> </a:t>
            </a:r>
            <a:endParaRPr lang="en-US" altLang="zh-CN">
              <a:solidFill>
                <a:schemeClr val="tx1"/>
              </a:solidFill>
              <a:latin typeface="Times New Roman" panose="02020603050405020304" pitchFamily="18" charset="0"/>
              <a:cs typeface="Times New Roman" panose="02020603050405020304" pitchFamily="18" charset="0"/>
              <a:sym typeface="+mn-ea"/>
            </a:endParaRPr>
          </a:p>
          <a:p>
            <a:pPr marL="0" indent="0">
              <a:lnSpc>
                <a:spcPct val="200000"/>
              </a:lnSpc>
              <a:buNone/>
            </a:pPr>
            <a:r>
              <a:rPr lang="en-US" altLang="zh-CN" dirty="0" err="1">
                <a:solidFill>
                  <a:schemeClr val="tx1"/>
                </a:solidFill>
                <a:latin typeface="Times New Roman" panose="02020603050405020304" pitchFamily="18" charset="0"/>
                <a:cs typeface="Times New Roman" panose="02020603050405020304" pitchFamily="18" charset="0"/>
                <a:sym typeface="+mn-ea"/>
              </a:rPr>
              <a:t>fclose</a:t>
            </a:r>
            <a:r>
              <a:rPr lang="en-US" altLang="zh-CN">
                <a:solidFill>
                  <a:schemeClr val="tx1"/>
                </a:solidFill>
                <a:latin typeface="Times New Roman" panose="02020603050405020304" pitchFamily="18" charset="0"/>
                <a:cs typeface="Times New Roman" panose="02020603050405020304" pitchFamily="18" charset="0"/>
                <a:sym typeface="+mn-ea"/>
              </a:rPr>
              <a:t>(</a:t>
            </a:r>
            <a:r>
              <a:rPr lang="en-US" altLang="zh-CN" dirty="0" err="1">
                <a:solidFill>
                  <a:schemeClr val="tx1"/>
                </a:solidFill>
                <a:latin typeface="Times New Roman" panose="02020603050405020304" pitchFamily="18" charset="0"/>
                <a:cs typeface="Times New Roman" panose="02020603050405020304" pitchFamily="18" charset="0"/>
                <a:sym typeface="+mn-ea"/>
              </a:rPr>
              <a:t>filepointer</a:t>
            </a:r>
            <a:r>
              <a:rPr lang="en-US" altLang="zh-CN">
                <a:solidFill>
                  <a:schemeClr val="tx1"/>
                </a:solidFill>
                <a:latin typeface="Times New Roman" panose="02020603050405020304" pitchFamily="18" charset="0"/>
                <a:cs typeface="Times New Roman" panose="02020603050405020304" pitchFamily="18" charset="0"/>
                <a:sym typeface="+mn-ea"/>
              </a:rPr>
              <a:t>);</a:t>
            </a:r>
            <a:r>
              <a:rPr lang="zh-CN" altLang="en-US">
                <a:solidFill>
                  <a:schemeClr val="tx1"/>
                </a:solidFill>
                <a:latin typeface="Times New Roman" panose="02020603050405020304" pitchFamily="18" charset="0"/>
                <a:cs typeface="Times New Roman" panose="02020603050405020304" pitchFamily="18" charset="0"/>
                <a:sym typeface="+mn-ea"/>
              </a:rPr>
              <a:t>　</a:t>
            </a:r>
            <a:r>
              <a:rPr lang="zh-CN" altLang="en-US" dirty="0">
                <a:solidFill>
                  <a:schemeClr val="tx1"/>
                </a:solidFill>
                <a:latin typeface="Times New Roman" panose="02020603050405020304" pitchFamily="18" charset="0"/>
                <a:cs typeface="Times New Roman" panose="02020603050405020304" pitchFamily="18" charset="0"/>
                <a:sym typeface="+mn-ea"/>
              </a:rPr>
              <a:t>或：</a:t>
            </a:r>
            <a:endParaRPr lang="zh-CN" altLang="en-US" dirty="0">
              <a:solidFill>
                <a:schemeClr val="tx1"/>
              </a:solidFill>
              <a:latin typeface="Times New Roman" panose="02020603050405020304" pitchFamily="18" charset="0"/>
              <a:cs typeface="Times New Roman" panose="02020603050405020304" pitchFamily="18" charset="0"/>
            </a:endParaRPr>
          </a:p>
          <a:p>
            <a:pPr marL="0" indent="0">
              <a:lnSpc>
                <a:spcPct val="200000"/>
              </a:lnSpc>
              <a:buNone/>
            </a:pPr>
            <a:r>
              <a:rPr lang="en-US" altLang="zh-CN">
                <a:solidFill>
                  <a:schemeClr val="tx1"/>
                </a:solidFill>
                <a:latin typeface="Times New Roman" panose="02020603050405020304" pitchFamily="18" charset="0"/>
                <a:cs typeface="Times New Roman" panose="02020603050405020304" pitchFamily="18" charset="0"/>
                <a:sym typeface="+mn-ea"/>
              </a:rPr>
              <a:t>if(</a:t>
            </a:r>
            <a:r>
              <a:rPr lang="en-US" altLang="zh-CN" dirty="0" err="1">
                <a:solidFill>
                  <a:schemeClr val="tx1"/>
                </a:solidFill>
                <a:latin typeface="Times New Roman" panose="02020603050405020304" pitchFamily="18" charset="0"/>
                <a:cs typeface="Times New Roman" panose="02020603050405020304" pitchFamily="18" charset="0"/>
                <a:sym typeface="+mn-ea"/>
              </a:rPr>
              <a:t>fclose</a:t>
            </a:r>
            <a:r>
              <a:rPr lang="en-US" altLang="zh-CN">
                <a:solidFill>
                  <a:schemeClr val="tx1"/>
                </a:solidFill>
                <a:latin typeface="Times New Roman" panose="02020603050405020304" pitchFamily="18" charset="0"/>
                <a:cs typeface="Times New Roman" panose="02020603050405020304" pitchFamily="18" charset="0"/>
                <a:sym typeface="+mn-ea"/>
              </a:rPr>
              <a:t>(</a:t>
            </a:r>
            <a:r>
              <a:rPr lang="en-US" altLang="zh-CN" dirty="0" err="1">
                <a:solidFill>
                  <a:schemeClr val="tx1"/>
                </a:solidFill>
                <a:latin typeface="Times New Roman" panose="02020603050405020304" pitchFamily="18" charset="0"/>
                <a:cs typeface="Times New Roman" panose="02020603050405020304" pitchFamily="18" charset="0"/>
                <a:sym typeface="+mn-ea"/>
              </a:rPr>
              <a:t>filepointer</a:t>
            </a:r>
            <a:r>
              <a:rPr lang="en-US" altLang="zh-CN">
                <a:solidFill>
                  <a:schemeClr val="tx1"/>
                </a:solidFill>
                <a:latin typeface="Times New Roman" panose="02020603050405020304" pitchFamily="18" charset="0"/>
                <a:cs typeface="Times New Roman" panose="02020603050405020304" pitchFamily="18" charset="0"/>
                <a:sym typeface="+mn-ea"/>
              </a:rPr>
              <a:t>)) {</a:t>
            </a:r>
            <a:r>
              <a:rPr lang="en-US" altLang="zh-CN" dirty="0" err="1">
                <a:solidFill>
                  <a:schemeClr val="tx1"/>
                </a:solidFill>
                <a:latin typeface="Times New Roman" panose="02020603050405020304" pitchFamily="18" charset="0"/>
                <a:cs typeface="Times New Roman" panose="02020603050405020304" pitchFamily="18" charset="0"/>
                <a:sym typeface="+mn-ea"/>
              </a:rPr>
              <a:t>printf</a:t>
            </a:r>
            <a:r>
              <a:rPr lang="en-US" altLang="zh-CN">
                <a:solidFill>
                  <a:schemeClr val="tx1"/>
                </a:solidFill>
                <a:latin typeface="Times New Roman" panose="02020603050405020304" pitchFamily="18" charset="0"/>
                <a:cs typeface="Times New Roman" panose="02020603050405020304" pitchFamily="18" charset="0"/>
                <a:sym typeface="+mn-ea"/>
              </a:rPr>
              <a:t>(“close error”);exit(2);}     </a:t>
            </a:r>
            <a:endParaRPr lang="en-US" altLang="zh-CN">
              <a:solidFill>
                <a:schemeClr val="tx1"/>
              </a:solidFill>
              <a:latin typeface="Times New Roman" panose="02020603050405020304" pitchFamily="18" charset="0"/>
              <a:cs typeface="Times New Roman" panose="02020603050405020304" pitchFamily="18" charset="0"/>
            </a:endParaRPr>
          </a:p>
          <a:p>
            <a:pPr marL="0" indent="0">
              <a:lnSpc>
                <a:spcPct val="200000"/>
              </a:lnSpc>
              <a:buNone/>
            </a:pPr>
            <a:r>
              <a:rPr lang="en-US" altLang="zh-CN">
                <a:solidFill>
                  <a:schemeClr val="tx1"/>
                </a:solidFill>
                <a:latin typeface="Times New Roman" panose="02020603050405020304" pitchFamily="18" charset="0"/>
                <a:cs typeface="Times New Roman" panose="02020603050405020304" pitchFamily="18" charset="0"/>
                <a:sym typeface="+mn-ea"/>
              </a:rPr>
              <a:t>   </a:t>
            </a:r>
            <a:r>
              <a:rPr lang="zh-CN" altLang="en-US" dirty="0">
                <a:solidFill>
                  <a:schemeClr val="tx1"/>
                </a:solidFill>
                <a:latin typeface="Times New Roman" panose="02020603050405020304" pitchFamily="18" charset="0"/>
                <a:cs typeface="Times New Roman" panose="02020603050405020304" pitchFamily="18" charset="0"/>
                <a:sym typeface="+mn-ea"/>
              </a:rPr>
              <a:t>使用</a:t>
            </a:r>
            <a:r>
              <a:rPr lang="en-US" altLang="zh-CN">
                <a:solidFill>
                  <a:schemeClr val="tx1"/>
                </a:solidFill>
                <a:latin typeface="Times New Roman" panose="02020603050405020304" pitchFamily="18" charset="0"/>
                <a:cs typeface="Times New Roman" panose="02020603050405020304" pitchFamily="18" charset="0"/>
                <a:sym typeface="+mn-ea"/>
              </a:rPr>
              <a:t>FILE</a:t>
            </a:r>
            <a:r>
              <a:rPr lang="zh-CN" altLang="en-US" dirty="0">
                <a:solidFill>
                  <a:schemeClr val="tx1"/>
                </a:solidFill>
                <a:latin typeface="Times New Roman" panose="02020603050405020304" pitchFamily="18" charset="0"/>
                <a:cs typeface="Times New Roman" panose="02020603050405020304" pitchFamily="18" charset="0"/>
                <a:sym typeface="+mn-ea"/>
              </a:rPr>
              <a:t>类型和</a:t>
            </a:r>
            <a:r>
              <a:rPr lang="en-US" altLang="zh-CN" dirty="0" err="1">
                <a:solidFill>
                  <a:schemeClr val="tx1"/>
                </a:solidFill>
                <a:latin typeface="Times New Roman" panose="02020603050405020304" pitchFamily="18" charset="0"/>
                <a:cs typeface="Times New Roman" panose="02020603050405020304" pitchFamily="18" charset="0"/>
                <a:sym typeface="+mn-ea"/>
              </a:rPr>
              <a:t>fopen</a:t>
            </a:r>
            <a:r>
              <a:rPr lang="en-US" altLang="zh-CN">
                <a:solidFill>
                  <a:schemeClr val="tx1"/>
                </a:solidFill>
                <a:latin typeface="Times New Roman" panose="02020603050405020304" pitchFamily="18" charset="0"/>
                <a:cs typeface="Times New Roman" panose="02020603050405020304" pitchFamily="18" charset="0"/>
                <a:sym typeface="+mn-ea"/>
              </a:rPr>
              <a:t>( )</a:t>
            </a:r>
            <a:r>
              <a:rPr lang="zh-CN" altLang="en-US">
                <a:solidFill>
                  <a:schemeClr val="tx1"/>
                </a:solidFill>
                <a:latin typeface="Times New Roman" panose="02020603050405020304" pitchFamily="18" charset="0"/>
                <a:cs typeface="Times New Roman" panose="02020603050405020304" pitchFamily="18" charset="0"/>
                <a:sym typeface="+mn-ea"/>
              </a:rPr>
              <a:t>、</a:t>
            </a:r>
            <a:r>
              <a:rPr lang="en-US" altLang="zh-CN" dirty="0" err="1">
                <a:solidFill>
                  <a:schemeClr val="tx1"/>
                </a:solidFill>
                <a:latin typeface="Times New Roman" panose="02020603050405020304" pitchFamily="18" charset="0"/>
                <a:cs typeface="Times New Roman" panose="02020603050405020304" pitchFamily="18" charset="0"/>
                <a:sym typeface="+mn-ea"/>
              </a:rPr>
              <a:t>fclose</a:t>
            </a:r>
            <a:r>
              <a:rPr lang="en-US" altLang="zh-CN">
                <a:solidFill>
                  <a:schemeClr val="tx1"/>
                </a:solidFill>
                <a:latin typeface="Times New Roman" panose="02020603050405020304" pitchFamily="18" charset="0"/>
                <a:cs typeface="Times New Roman" panose="02020603050405020304" pitchFamily="18" charset="0"/>
                <a:sym typeface="+mn-ea"/>
              </a:rPr>
              <a:t>( )</a:t>
            </a:r>
            <a:r>
              <a:rPr lang="zh-CN" altLang="en-US" dirty="0">
                <a:solidFill>
                  <a:schemeClr val="tx1"/>
                </a:solidFill>
                <a:latin typeface="Times New Roman" panose="02020603050405020304" pitchFamily="18" charset="0"/>
                <a:cs typeface="Times New Roman" panose="02020603050405020304" pitchFamily="18" charset="0"/>
                <a:sym typeface="+mn-ea"/>
              </a:rPr>
              <a:t>函数应包含</a:t>
            </a:r>
            <a:r>
              <a:rPr lang="en-US" altLang="zh-CN" dirty="0" err="1">
                <a:solidFill>
                  <a:schemeClr val="tx1"/>
                </a:solidFill>
                <a:latin typeface="Times New Roman" panose="02020603050405020304" pitchFamily="18" charset="0"/>
                <a:cs typeface="Times New Roman" panose="02020603050405020304" pitchFamily="18" charset="0"/>
                <a:sym typeface="+mn-ea"/>
              </a:rPr>
              <a:t>stdio</a:t>
            </a:r>
            <a:r>
              <a:rPr lang="en-US" altLang="zh-CN">
                <a:solidFill>
                  <a:schemeClr val="tx1"/>
                </a:solidFill>
                <a:latin typeface="Times New Roman" panose="02020603050405020304" pitchFamily="18" charset="0"/>
                <a:cs typeface="Times New Roman" panose="02020603050405020304" pitchFamily="18" charset="0"/>
                <a:sym typeface="+mn-ea"/>
              </a:rPr>
              <a:t>.h</a:t>
            </a:r>
            <a:endParaRPr lang="en-US" altLang="zh-CN">
              <a:solidFill>
                <a:schemeClr val="tx1"/>
              </a:solidFill>
              <a:latin typeface="Times New Roman" panose="02020603050405020304" pitchFamily="18" charset="0"/>
              <a:cs typeface="Times New Roman" panose="02020603050405020304" pitchFamily="18" charset="0"/>
              <a:sym typeface="+mn-ea"/>
            </a:endParaRPr>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en-US" altLang="zh-CN">
                <a:solidFill>
                  <a:schemeClr val="tx1"/>
                </a:solidFill>
                <a:latin typeface="Times New Roman" panose="02020603050405020304" pitchFamily="18" charset="0"/>
                <a:cs typeface="Times New Roman" panose="02020603050405020304" pitchFamily="18" charset="0"/>
                <a:sym typeface="+mn-ea"/>
              </a:rPr>
              <a:t>mode         </a:t>
            </a:r>
            <a:r>
              <a:rPr lang="zh-CN" altLang="en-US" dirty="0">
                <a:solidFill>
                  <a:schemeClr val="tx1"/>
                </a:solidFill>
                <a:latin typeface="Times New Roman" panose="02020603050405020304" pitchFamily="18" charset="0"/>
                <a:cs typeface="Times New Roman" panose="02020603050405020304" pitchFamily="18" charset="0"/>
                <a:sym typeface="+mn-ea"/>
              </a:rPr>
              <a:t>意   义	</a:t>
            </a:r>
            <a:endParaRPr lang="zh-CN" altLang="en-US" dirty="0">
              <a:solidFill>
                <a:schemeClr val="tx1"/>
              </a:solidFill>
              <a:latin typeface="Times New Roman" panose="02020603050405020304" pitchFamily="18" charset="0"/>
              <a:cs typeface="Times New Roman" panose="02020603050405020304" pitchFamily="18" charset="0"/>
            </a:endParaRPr>
          </a:p>
          <a:p>
            <a:pPr marL="0" indent="0">
              <a:lnSpc>
                <a:spcPct val="160000"/>
              </a:lnSpc>
              <a:buNone/>
            </a:pPr>
            <a:r>
              <a:rPr lang="zh-CN" altLang="en-US" dirty="0">
                <a:solidFill>
                  <a:schemeClr val="tx1"/>
                </a:solidFill>
                <a:latin typeface="Times New Roman" panose="02020603050405020304" pitchFamily="18" charset="0"/>
                <a:cs typeface="Times New Roman" panose="02020603050405020304" pitchFamily="18" charset="0"/>
                <a:sym typeface="+mn-ea"/>
              </a:rPr>
              <a:t>  “</a:t>
            </a:r>
            <a:r>
              <a:rPr lang="en-US" altLang="zh-CN">
                <a:solidFill>
                  <a:schemeClr val="tx1"/>
                </a:solidFill>
                <a:latin typeface="Times New Roman" panose="02020603050405020304" pitchFamily="18" charset="0"/>
                <a:cs typeface="Times New Roman" panose="02020603050405020304" pitchFamily="18" charset="0"/>
                <a:sym typeface="+mn-ea"/>
              </a:rPr>
              <a:t>r”   </a:t>
            </a:r>
            <a:r>
              <a:rPr lang="en-US" altLang="zh-CN" dirty="0">
                <a:solidFill>
                  <a:schemeClr val="tx1"/>
                </a:solidFill>
                <a:latin typeface="Times New Roman" panose="02020603050405020304" pitchFamily="18" charset="0"/>
                <a:cs typeface="Times New Roman" panose="02020603050405020304" pitchFamily="18" charset="0"/>
                <a:sym typeface="+mn-ea"/>
              </a:rPr>
              <a:t> </a:t>
            </a:r>
            <a:r>
              <a:rPr lang="en-US" altLang="zh-CN">
                <a:solidFill>
                  <a:schemeClr val="tx1"/>
                </a:solidFill>
                <a:latin typeface="Times New Roman" panose="02020603050405020304" pitchFamily="18" charset="0"/>
                <a:cs typeface="Times New Roman" panose="02020603050405020304" pitchFamily="18" charset="0"/>
                <a:sym typeface="+mn-ea"/>
              </a:rPr>
              <a:t>    </a:t>
            </a:r>
            <a:r>
              <a:rPr lang="zh-CN" altLang="en-US" dirty="0">
                <a:solidFill>
                  <a:schemeClr val="tx1"/>
                </a:solidFill>
                <a:latin typeface="Times New Roman" panose="02020603050405020304" pitchFamily="18" charset="0"/>
                <a:cs typeface="Times New Roman" panose="02020603050405020304" pitchFamily="18" charset="0"/>
                <a:sym typeface="+mn-ea"/>
              </a:rPr>
              <a:t>读文本文件</a:t>
            </a:r>
            <a:endParaRPr lang="zh-CN" altLang="zh-CN" dirty="0">
              <a:solidFill>
                <a:schemeClr val="tx1"/>
              </a:solidFill>
              <a:latin typeface="Times New Roman" panose="02020603050405020304" pitchFamily="18" charset="0"/>
              <a:cs typeface="Times New Roman" panose="02020603050405020304" pitchFamily="18" charset="0"/>
            </a:endParaRPr>
          </a:p>
          <a:p>
            <a:pPr marL="0" indent="0">
              <a:lnSpc>
                <a:spcPct val="160000"/>
              </a:lnSpc>
              <a:buNone/>
            </a:pPr>
            <a:r>
              <a:rPr lang="en-US" altLang="zh-CN" dirty="0">
                <a:solidFill>
                  <a:schemeClr val="tx1"/>
                </a:solidFill>
                <a:latin typeface="Times New Roman" panose="02020603050405020304" pitchFamily="18" charset="0"/>
                <a:cs typeface="Times New Roman" panose="02020603050405020304" pitchFamily="18" charset="0"/>
                <a:sym typeface="+mn-ea"/>
              </a:rPr>
              <a:t> </a:t>
            </a:r>
            <a:r>
              <a:rPr lang="zh-CN" altLang="zh-CN" dirty="0">
                <a:solidFill>
                  <a:schemeClr val="tx1"/>
                </a:solidFill>
                <a:latin typeface="Times New Roman" panose="02020603050405020304" pitchFamily="18" charset="0"/>
                <a:cs typeface="Times New Roman" panose="02020603050405020304" pitchFamily="18" charset="0"/>
                <a:sym typeface="+mn-ea"/>
              </a:rPr>
              <a:t> “</a:t>
            </a:r>
            <a:r>
              <a:rPr lang="en-US" altLang="zh-CN">
                <a:solidFill>
                  <a:schemeClr val="tx1"/>
                </a:solidFill>
                <a:latin typeface="Times New Roman" panose="02020603050405020304" pitchFamily="18" charset="0"/>
                <a:cs typeface="Times New Roman" panose="02020603050405020304" pitchFamily="18" charset="0"/>
                <a:sym typeface="+mn-ea"/>
              </a:rPr>
              <a:t>w”       </a:t>
            </a:r>
            <a:r>
              <a:rPr lang="zh-CN" altLang="en-US" dirty="0">
                <a:solidFill>
                  <a:schemeClr val="tx1"/>
                </a:solidFill>
                <a:latin typeface="Times New Roman" panose="02020603050405020304" pitchFamily="18" charset="0"/>
                <a:cs typeface="Times New Roman" panose="02020603050405020304" pitchFamily="18" charset="0"/>
                <a:sym typeface="+mn-ea"/>
              </a:rPr>
              <a:t>写或创建文本文件</a:t>
            </a:r>
            <a:endParaRPr lang="zh-CN" altLang="en-US" dirty="0">
              <a:solidFill>
                <a:schemeClr val="tx1"/>
              </a:solidFill>
              <a:latin typeface="Times New Roman" panose="02020603050405020304" pitchFamily="18" charset="0"/>
              <a:cs typeface="Times New Roman" panose="02020603050405020304" pitchFamily="18" charset="0"/>
            </a:endParaRPr>
          </a:p>
          <a:p>
            <a:pPr marL="0" indent="0">
              <a:lnSpc>
                <a:spcPct val="160000"/>
              </a:lnSpc>
              <a:buNone/>
            </a:pPr>
            <a:r>
              <a:rPr lang="zh-CN" altLang="zh-CN" dirty="0">
                <a:solidFill>
                  <a:schemeClr val="tx1"/>
                </a:solidFill>
                <a:latin typeface="Times New Roman" panose="02020603050405020304" pitchFamily="18" charset="0"/>
                <a:cs typeface="Times New Roman" panose="02020603050405020304" pitchFamily="18" charset="0"/>
                <a:sym typeface="+mn-ea"/>
              </a:rPr>
              <a:t>  “</a:t>
            </a:r>
            <a:r>
              <a:rPr lang="en-US" altLang="zh-CN">
                <a:solidFill>
                  <a:schemeClr val="tx1"/>
                </a:solidFill>
                <a:latin typeface="Times New Roman" panose="02020603050405020304" pitchFamily="18" charset="0"/>
                <a:cs typeface="Times New Roman" panose="02020603050405020304" pitchFamily="18" charset="0"/>
                <a:sym typeface="+mn-ea"/>
              </a:rPr>
              <a:t>a”        </a:t>
            </a:r>
            <a:r>
              <a:rPr lang="zh-CN" altLang="en-US" dirty="0">
                <a:solidFill>
                  <a:schemeClr val="tx1"/>
                </a:solidFill>
                <a:latin typeface="Times New Roman" panose="02020603050405020304" pitchFamily="18" charset="0"/>
                <a:cs typeface="Times New Roman" panose="02020603050405020304" pitchFamily="18" charset="0"/>
                <a:sym typeface="+mn-ea"/>
              </a:rPr>
              <a:t>向文本文件追加</a:t>
            </a:r>
            <a:endParaRPr lang="zh-CN" altLang="zh-CN" dirty="0">
              <a:solidFill>
                <a:schemeClr val="tx1"/>
              </a:solidFill>
              <a:latin typeface="Times New Roman" panose="02020603050405020304" pitchFamily="18" charset="0"/>
              <a:cs typeface="Times New Roman" panose="02020603050405020304" pitchFamily="18" charset="0"/>
            </a:endParaRPr>
          </a:p>
          <a:p>
            <a:pPr marL="0" indent="0">
              <a:lnSpc>
                <a:spcPct val="160000"/>
              </a:lnSpc>
              <a:buNone/>
            </a:pPr>
            <a:r>
              <a:rPr lang="zh-CN" altLang="zh-CN" dirty="0">
                <a:solidFill>
                  <a:schemeClr val="tx1"/>
                </a:solidFill>
                <a:latin typeface="Times New Roman" panose="02020603050405020304" pitchFamily="18" charset="0"/>
                <a:cs typeface="Times New Roman" panose="02020603050405020304" pitchFamily="18" charset="0"/>
                <a:sym typeface="+mn-ea"/>
              </a:rPr>
              <a:t>  “</a:t>
            </a:r>
            <a:r>
              <a:rPr lang="en-US" altLang="zh-CN" dirty="0" err="1">
                <a:solidFill>
                  <a:schemeClr val="tx1"/>
                </a:solidFill>
                <a:latin typeface="Times New Roman" panose="02020603050405020304" pitchFamily="18" charset="0"/>
                <a:cs typeface="Times New Roman" panose="02020603050405020304" pitchFamily="18" charset="0"/>
                <a:sym typeface="+mn-ea"/>
              </a:rPr>
              <a:t>rb</a:t>
            </a:r>
            <a:r>
              <a:rPr lang="en-US" altLang="zh-CN">
                <a:solidFill>
                  <a:schemeClr val="tx1"/>
                </a:solidFill>
                <a:latin typeface="Times New Roman" panose="02020603050405020304" pitchFamily="18" charset="0"/>
                <a:cs typeface="Times New Roman" panose="02020603050405020304" pitchFamily="18" charset="0"/>
                <a:sym typeface="+mn-ea"/>
              </a:rPr>
              <a:t>”      </a:t>
            </a:r>
            <a:r>
              <a:rPr lang="zh-CN" altLang="en-US" dirty="0">
                <a:solidFill>
                  <a:schemeClr val="tx1"/>
                </a:solidFill>
                <a:latin typeface="Times New Roman" panose="02020603050405020304" pitchFamily="18" charset="0"/>
                <a:cs typeface="Times New Roman" panose="02020603050405020304" pitchFamily="18" charset="0"/>
                <a:sym typeface="+mn-ea"/>
              </a:rPr>
              <a:t>读二进制文件</a:t>
            </a:r>
            <a:endParaRPr lang="zh-CN" altLang="zh-CN" dirty="0">
              <a:solidFill>
                <a:schemeClr val="tx1"/>
              </a:solidFill>
              <a:latin typeface="Times New Roman" panose="02020603050405020304" pitchFamily="18" charset="0"/>
              <a:cs typeface="Times New Roman" panose="02020603050405020304" pitchFamily="18" charset="0"/>
            </a:endParaRPr>
          </a:p>
          <a:p>
            <a:pPr marL="0" indent="0">
              <a:lnSpc>
                <a:spcPct val="160000"/>
              </a:lnSpc>
              <a:buNone/>
            </a:pPr>
            <a:r>
              <a:rPr lang="zh-CN" altLang="zh-CN" dirty="0">
                <a:solidFill>
                  <a:schemeClr val="tx1"/>
                </a:solidFill>
                <a:latin typeface="Times New Roman" panose="02020603050405020304" pitchFamily="18" charset="0"/>
                <a:cs typeface="Times New Roman" panose="02020603050405020304" pitchFamily="18" charset="0"/>
                <a:sym typeface="+mn-ea"/>
              </a:rPr>
              <a:t>  “</a:t>
            </a:r>
            <a:r>
              <a:rPr lang="en-US" altLang="zh-CN" dirty="0" err="1">
                <a:solidFill>
                  <a:schemeClr val="tx1"/>
                </a:solidFill>
                <a:latin typeface="Times New Roman" panose="02020603050405020304" pitchFamily="18" charset="0"/>
                <a:cs typeface="Times New Roman" panose="02020603050405020304" pitchFamily="18" charset="0"/>
                <a:sym typeface="+mn-ea"/>
              </a:rPr>
              <a:t>wb</a:t>
            </a:r>
            <a:r>
              <a:rPr lang="en-US" altLang="zh-CN">
                <a:solidFill>
                  <a:schemeClr val="tx1"/>
                </a:solidFill>
                <a:latin typeface="Times New Roman" panose="02020603050405020304" pitchFamily="18" charset="0"/>
                <a:cs typeface="Times New Roman" panose="02020603050405020304" pitchFamily="18" charset="0"/>
                <a:sym typeface="+mn-ea"/>
              </a:rPr>
              <a:t>”    </a:t>
            </a:r>
            <a:r>
              <a:rPr lang="zh-CN" altLang="en-US" dirty="0">
                <a:solidFill>
                  <a:schemeClr val="tx1"/>
                </a:solidFill>
                <a:latin typeface="Times New Roman" panose="02020603050405020304" pitchFamily="18" charset="0"/>
                <a:cs typeface="Times New Roman" panose="02020603050405020304" pitchFamily="18" charset="0"/>
                <a:sym typeface="+mn-ea"/>
              </a:rPr>
              <a:t>写或创建二进制文件</a:t>
            </a:r>
            <a:endParaRPr lang="zh-CN" altLang="zh-CN" dirty="0">
              <a:solidFill>
                <a:schemeClr val="tx1"/>
              </a:solidFill>
              <a:latin typeface="Times New Roman" panose="02020603050405020304" pitchFamily="18" charset="0"/>
              <a:cs typeface="Times New Roman" panose="02020603050405020304" pitchFamily="18" charset="0"/>
            </a:endParaRPr>
          </a:p>
          <a:p>
            <a:pPr marL="0" indent="0">
              <a:lnSpc>
                <a:spcPct val="160000"/>
              </a:lnSpc>
              <a:buNone/>
            </a:pPr>
            <a:r>
              <a:rPr lang="zh-CN" altLang="zh-CN" dirty="0">
                <a:solidFill>
                  <a:schemeClr val="tx1"/>
                </a:solidFill>
                <a:latin typeface="Times New Roman" panose="02020603050405020304" pitchFamily="18" charset="0"/>
                <a:cs typeface="Times New Roman" panose="02020603050405020304" pitchFamily="18" charset="0"/>
                <a:sym typeface="+mn-ea"/>
              </a:rPr>
              <a:t>  “</a:t>
            </a:r>
            <a:r>
              <a:rPr lang="en-US" altLang="zh-CN" dirty="0" err="1">
                <a:solidFill>
                  <a:schemeClr val="tx1"/>
                </a:solidFill>
                <a:latin typeface="Times New Roman" panose="02020603050405020304" pitchFamily="18" charset="0"/>
                <a:cs typeface="Times New Roman" panose="02020603050405020304" pitchFamily="18" charset="0"/>
                <a:sym typeface="+mn-ea"/>
              </a:rPr>
              <a:t>ab</a:t>
            </a:r>
            <a:r>
              <a:rPr lang="en-US" altLang="zh-CN">
                <a:solidFill>
                  <a:schemeClr val="tx1"/>
                </a:solidFill>
                <a:latin typeface="Times New Roman" panose="02020603050405020304" pitchFamily="18" charset="0"/>
                <a:cs typeface="Times New Roman" panose="02020603050405020304" pitchFamily="18" charset="0"/>
                <a:sym typeface="+mn-ea"/>
              </a:rPr>
              <a:t>”     </a:t>
            </a:r>
            <a:r>
              <a:rPr lang="zh-CN" altLang="en-US" dirty="0">
                <a:solidFill>
                  <a:schemeClr val="tx1"/>
                </a:solidFill>
                <a:latin typeface="Times New Roman" panose="02020603050405020304" pitchFamily="18" charset="0"/>
                <a:cs typeface="Times New Roman" panose="02020603050405020304" pitchFamily="18" charset="0"/>
                <a:sym typeface="+mn-ea"/>
              </a:rPr>
              <a:t>向二进制文件追加</a:t>
            </a:r>
            <a:endParaRPr lang="zh-CN" altLang="en-US">
              <a:solidFill>
                <a:schemeClr val="tx1"/>
              </a:solidFill>
              <a:latin typeface="Times New Roman" panose="02020603050405020304" pitchFamily="18" charset="0"/>
              <a:cs typeface="Times New Roman" panose="02020603050405020304" pitchFamily="18" charset="0"/>
            </a:endParaRPr>
          </a:p>
          <a:p>
            <a:endParaRPr lang="zh-CN" altLang="en-US">
              <a:solidFill>
                <a:schemeClr val="tx1"/>
              </a:solidFill>
              <a:latin typeface="Times New Roman" panose="02020603050405020304" pitchFamily="18" charset="0"/>
              <a:cs typeface="Times New Roman" panose="02020603050405020304" pitchFamily="18" charset="0"/>
            </a:endParaRPr>
          </a:p>
        </p:txBody>
      </p:sp>
      <p:sp>
        <p:nvSpPr>
          <p:cNvPr id="5" name="文本框 4"/>
          <p:cNvSpPr txBox="1"/>
          <p:nvPr/>
        </p:nvSpPr>
        <p:spPr>
          <a:xfrm>
            <a:off x="4872355" y="1638300"/>
            <a:ext cx="6603365" cy="3857625"/>
          </a:xfrm>
          <a:prstGeom prst="rect">
            <a:avLst/>
          </a:prstGeom>
          <a:noFill/>
        </p:spPr>
        <p:txBody>
          <a:bodyPr wrap="square" rtlCol="0">
            <a:spAutoFit/>
          </a:bodyPr>
          <a:p>
            <a:r>
              <a:rPr lang="en-US" altLang="zh-CN">
                <a:solidFill>
                  <a:schemeClr val="tx1"/>
                </a:solidFill>
                <a:latin typeface="Times New Roman" panose="02020603050405020304" pitchFamily="18" charset="0"/>
                <a:cs typeface="Times New Roman" panose="02020603050405020304" pitchFamily="18" charset="0"/>
                <a:sym typeface="+mn-ea"/>
              </a:rPr>
              <a:t>mode          </a:t>
            </a:r>
            <a:r>
              <a:rPr lang="zh-CN" altLang="en-US" dirty="0">
                <a:solidFill>
                  <a:schemeClr val="tx1"/>
                </a:solidFill>
                <a:latin typeface="Times New Roman" panose="02020603050405020304" pitchFamily="18" charset="0"/>
                <a:cs typeface="Times New Roman" panose="02020603050405020304" pitchFamily="18" charset="0"/>
                <a:sym typeface="+mn-ea"/>
              </a:rPr>
              <a:t>意   义</a:t>
            </a:r>
            <a:endParaRPr lang="zh-CN" altLang="en-US" dirty="0">
              <a:solidFill>
                <a:schemeClr val="tx1"/>
              </a:solidFill>
              <a:latin typeface="Times New Roman" panose="02020603050405020304" pitchFamily="18" charset="0"/>
              <a:cs typeface="Times New Roman" panose="02020603050405020304" pitchFamily="18" charset="0"/>
              <a:sym typeface="+mn-ea"/>
            </a:endParaRPr>
          </a:p>
          <a:p>
            <a:r>
              <a:rPr lang="zh-CN" altLang="en-US" dirty="0">
                <a:solidFill>
                  <a:schemeClr val="tx1"/>
                </a:solidFill>
                <a:latin typeface="Times New Roman" panose="02020603050405020304" pitchFamily="18" charset="0"/>
                <a:cs typeface="Times New Roman" panose="02020603050405020304" pitchFamily="18" charset="0"/>
                <a:sym typeface="+mn-ea"/>
              </a:rPr>
              <a:t>	</a:t>
            </a:r>
            <a:endParaRPr lang="zh-CN" altLang="en-US" dirty="0">
              <a:solidFill>
                <a:schemeClr val="tx1"/>
              </a:solidFill>
              <a:latin typeface="Times New Roman" panose="02020603050405020304" pitchFamily="18" charset="0"/>
              <a:cs typeface="Times New Roman" panose="02020603050405020304" pitchFamily="18" charset="0"/>
            </a:endParaRPr>
          </a:p>
          <a:p>
            <a:pPr>
              <a:lnSpc>
                <a:spcPct val="160000"/>
              </a:lnSpc>
            </a:pPr>
            <a:r>
              <a:rPr lang="zh-CN" altLang="en-US" dirty="0">
                <a:solidFill>
                  <a:schemeClr val="tx1"/>
                </a:solidFill>
                <a:latin typeface="Times New Roman" panose="02020603050405020304" pitchFamily="18" charset="0"/>
                <a:cs typeface="Times New Roman" panose="02020603050405020304" pitchFamily="18" charset="0"/>
                <a:sym typeface="+mn-ea"/>
              </a:rPr>
              <a:t>“</a:t>
            </a:r>
            <a:r>
              <a:rPr lang="en-US" altLang="zh-CN">
                <a:solidFill>
                  <a:schemeClr val="tx1"/>
                </a:solidFill>
                <a:latin typeface="Times New Roman" panose="02020603050405020304" pitchFamily="18" charset="0"/>
                <a:cs typeface="Times New Roman" panose="02020603050405020304" pitchFamily="18" charset="0"/>
                <a:sym typeface="+mn-ea"/>
              </a:rPr>
              <a:t>r+”     </a:t>
            </a:r>
            <a:r>
              <a:rPr lang="en-US" altLang="zh-CN" dirty="0">
                <a:solidFill>
                  <a:schemeClr val="tx1"/>
                </a:solidFill>
                <a:latin typeface="Times New Roman" panose="02020603050405020304" pitchFamily="18" charset="0"/>
                <a:cs typeface="Times New Roman" panose="02020603050405020304" pitchFamily="18" charset="0"/>
                <a:sym typeface="+mn-ea"/>
              </a:rPr>
              <a:t> </a:t>
            </a:r>
            <a:r>
              <a:rPr lang="en-US" altLang="zh-CN">
                <a:solidFill>
                  <a:schemeClr val="tx1"/>
                </a:solidFill>
                <a:latin typeface="Times New Roman" panose="02020603050405020304" pitchFamily="18" charset="0"/>
                <a:cs typeface="Times New Roman" panose="02020603050405020304" pitchFamily="18" charset="0"/>
                <a:sym typeface="+mn-ea"/>
              </a:rPr>
              <a:t> </a:t>
            </a:r>
            <a:r>
              <a:rPr lang="zh-CN" altLang="en-US" dirty="0">
                <a:solidFill>
                  <a:schemeClr val="tx1"/>
                </a:solidFill>
                <a:latin typeface="Times New Roman" panose="02020603050405020304" pitchFamily="18" charset="0"/>
                <a:cs typeface="Times New Roman" panose="02020603050405020304" pitchFamily="18" charset="0"/>
                <a:sym typeface="+mn-ea"/>
              </a:rPr>
              <a:t>读写文本文件</a:t>
            </a:r>
            <a:endParaRPr lang="zh-CN" altLang="en-US" dirty="0">
              <a:solidFill>
                <a:schemeClr val="tx1"/>
              </a:solidFill>
              <a:latin typeface="Times New Roman" panose="02020603050405020304" pitchFamily="18" charset="0"/>
              <a:cs typeface="Times New Roman" panose="02020603050405020304" pitchFamily="18" charset="0"/>
              <a:sym typeface="+mn-ea"/>
            </a:endParaRPr>
          </a:p>
          <a:p>
            <a:pPr>
              <a:lnSpc>
                <a:spcPct val="160000"/>
              </a:lnSpc>
            </a:pPr>
            <a:r>
              <a:rPr lang="zh-CN" altLang="zh-CN" dirty="0">
                <a:solidFill>
                  <a:schemeClr val="tx1"/>
                </a:solidFill>
                <a:latin typeface="Times New Roman" panose="02020603050405020304" pitchFamily="18" charset="0"/>
                <a:cs typeface="Times New Roman" panose="02020603050405020304" pitchFamily="18" charset="0"/>
                <a:sym typeface="+mn-ea"/>
              </a:rPr>
              <a:t>“</a:t>
            </a:r>
            <a:r>
              <a:rPr lang="en-US" altLang="zh-CN">
                <a:solidFill>
                  <a:schemeClr val="tx1"/>
                </a:solidFill>
                <a:latin typeface="Times New Roman" panose="02020603050405020304" pitchFamily="18" charset="0"/>
                <a:cs typeface="Times New Roman" panose="02020603050405020304" pitchFamily="18" charset="0"/>
                <a:sym typeface="+mn-ea"/>
              </a:rPr>
              <a:t>w+”     </a:t>
            </a:r>
            <a:r>
              <a:rPr lang="en-US" altLang="zh-CN" dirty="0">
                <a:solidFill>
                  <a:schemeClr val="tx1"/>
                </a:solidFill>
                <a:latin typeface="Times New Roman" panose="02020603050405020304" pitchFamily="18" charset="0"/>
                <a:cs typeface="Times New Roman" panose="02020603050405020304" pitchFamily="18" charset="0"/>
                <a:sym typeface="+mn-ea"/>
              </a:rPr>
              <a:t> </a:t>
            </a:r>
            <a:r>
              <a:rPr lang="zh-CN" altLang="en-US" dirty="0">
                <a:solidFill>
                  <a:schemeClr val="tx1"/>
                </a:solidFill>
                <a:latin typeface="Times New Roman" panose="02020603050405020304" pitchFamily="18" charset="0"/>
                <a:cs typeface="Times New Roman" panose="02020603050405020304" pitchFamily="18" charset="0"/>
                <a:sym typeface="+mn-ea"/>
              </a:rPr>
              <a:t>读写</a:t>
            </a:r>
            <a:r>
              <a:rPr lang="en-US" altLang="zh-CN" dirty="0">
                <a:solidFill>
                  <a:schemeClr val="tx1"/>
                </a:solidFill>
                <a:latin typeface="Times New Roman" panose="02020603050405020304" pitchFamily="18" charset="0"/>
                <a:cs typeface="Times New Roman" panose="02020603050405020304" pitchFamily="18" charset="0"/>
                <a:sym typeface="+mn-ea"/>
              </a:rPr>
              <a:t>(</a:t>
            </a:r>
            <a:r>
              <a:rPr lang="zh-CN" altLang="en-US" dirty="0">
                <a:solidFill>
                  <a:schemeClr val="tx1"/>
                </a:solidFill>
                <a:latin typeface="Times New Roman" panose="02020603050405020304" pitchFamily="18" charset="0"/>
                <a:cs typeface="Times New Roman" panose="02020603050405020304" pitchFamily="18" charset="0"/>
                <a:sym typeface="+mn-ea"/>
              </a:rPr>
              <a:t>创建</a:t>
            </a:r>
            <a:r>
              <a:rPr lang="en-US" altLang="zh-CN" dirty="0">
                <a:solidFill>
                  <a:schemeClr val="tx1"/>
                </a:solidFill>
                <a:latin typeface="Times New Roman" panose="02020603050405020304" pitchFamily="18" charset="0"/>
                <a:cs typeface="Times New Roman" panose="02020603050405020304" pitchFamily="18" charset="0"/>
                <a:sym typeface="+mn-ea"/>
              </a:rPr>
              <a:t>)</a:t>
            </a:r>
            <a:r>
              <a:rPr lang="zh-CN" altLang="en-US" dirty="0">
                <a:solidFill>
                  <a:schemeClr val="tx1"/>
                </a:solidFill>
                <a:latin typeface="Times New Roman" panose="02020603050405020304" pitchFamily="18" charset="0"/>
                <a:cs typeface="Times New Roman" panose="02020603050405020304" pitchFamily="18" charset="0"/>
                <a:sym typeface="+mn-ea"/>
              </a:rPr>
              <a:t>文本文件</a:t>
            </a:r>
            <a:endParaRPr lang="zh-CN" altLang="en-US" dirty="0">
              <a:solidFill>
                <a:schemeClr val="tx1"/>
              </a:solidFill>
              <a:latin typeface="Times New Roman" panose="02020603050405020304" pitchFamily="18" charset="0"/>
              <a:cs typeface="Times New Roman" panose="02020603050405020304" pitchFamily="18" charset="0"/>
              <a:sym typeface="+mn-ea"/>
            </a:endParaRPr>
          </a:p>
          <a:p>
            <a:pPr>
              <a:lnSpc>
                <a:spcPct val="160000"/>
              </a:lnSpc>
            </a:pPr>
            <a:r>
              <a:rPr lang="zh-CN" altLang="zh-CN" dirty="0">
                <a:solidFill>
                  <a:schemeClr val="tx1"/>
                </a:solidFill>
                <a:latin typeface="Times New Roman" panose="02020603050405020304" pitchFamily="18" charset="0"/>
                <a:cs typeface="Times New Roman" panose="02020603050405020304" pitchFamily="18" charset="0"/>
                <a:sym typeface="+mn-ea"/>
              </a:rPr>
              <a:t>“</a:t>
            </a:r>
            <a:r>
              <a:rPr lang="en-US" altLang="zh-CN">
                <a:solidFill>
                  <a:schemeClr val="tx1"/>
                </a:solidFill>
                <a:latin typeface="Times New Roman" panose="02020603050405020304" pitchFamily="18" charset="0"/>
                <a:cs typeface="Times New Roman" panose="02020603050405020304" pitchFamily="18" charset="0"/>
                <a:sym typeface="+mn-ea"/>
              </a:rPr>
              <a:t>a+”     </a:t>
            </a:r>
            <a:r>
              <a:rPr lang="en-US" altLang="zh-CN" dirty="0">
                <a:solidFill>
                  <a:schemeClr val="tx1"/>
                </a:solidFill>
                <a:latin typeface="Times New Roman" panose="02020603050405020304" pitchFamily="18" charset="0"/>
                <a:cs typeface="Times New Roman" panose="02020603050405020304" pitchFamily="18" charset="0"/>
                <a:sym typeface="+mn-ea"/>
              </a:rPr>
              <a:t> </a:t>
            </a:r>
            <a:r>
              <a:rPr lang="en-US" altLang="zh-CN">
                <a:solidFill>
                  <a:schemeClr val="tx1"/>
                </a:solidFill>
                <a:latin typeface="Times New Roman" panose="02020603050405020304" pitchFamily="18" charset="0"/>
                <a:cs typeface="Times New Roman" panose="02020603050405020304" pitchFamily="18" charset="0"/>
                <a:sym typeface="+mn-ea"/>
              </a:rPr>
              <a:t> </a:t>
            </a:r>
            <a:r>
              <a:rPr lang="zh-CN" altLang="en-US" dirty="0">
                <a:solidFill>
                  <a:schemeClr val="tx1"/>
                </a:solidFill>
                <a:latin typeface="Times New Roman" panose="02020603050405020304" pitchFamily="18" charset="0"/>
                <a:cs typeface="Times New Roman" panose="02020603050405020304" pitchFamily="18" charset="0"/>
                <a:sym typeface="+mn-ea"/>
              </a:rPr>
              <a:t>向文本文件追加</a:t>
            </a:r>
            <a:endParaRPr lang="zh-CN" altLang="en-US" dirty="0">
              <a:solidFill>
                <a:schemeClr val="tx1"/>
              </a:solidFill>
              <a:latin typeface="Times New Roman" panose="02020603050405020304" pitchFamily="18" charset="0"/>
              <a:cs typeface="Times New Roman" panose="02020603050405020304" pitchFamily="18" charset="0"/>
              <a:sym typeface="+mn-ea"/>
            </a:endParaRPr>
          </a:p>
          <a:p>
            <a:pPr>
              <a:lnSpc>
                <a:spcPct val="160000"/>
              </a:lnSpc>
            </a:pPr>
            <a:r>
              <a:rPr lang="zh-CN" altLang="zh-CN" i="1" dirty="0">
                <a:solidFill>
                  <a:schemeClr val="tx1"/>
                </a:solidFill>
                <a:latin typeface="Times New Roman" panose="02020603050405020304" pitchFamily="18" charset="0"/>
                <a:cs typeface="Times New Roman" panose="02020603050405020304" pitchFamily="18" charset="0"/>
                <a:sym typeface="+mn-ea"/>
              </a:rPr>
              <a:t>“</a:t>
            </a:r>
            <a:r>
              <a:rPr lang="en-US" altLang="zh-CN" i="1" dirty="0" err="1">
                <a:solidFill>
                  <a:schemeClr val="tx1"/>
                </a:solidFill>
                <a:latin typeface="Times New Roman" panose="02020603050405020304" pitchFamily="18" charset="0"/>
                <a:cs typeface="Times New Roman" panose="02020603050405020304" pitchFamily="18" charset="0"/>
                <a:sym typeface="+mn-ea"/>
              </a:rPr>
              <a:t>rb</a:t>
            </a:r>
            <a:r>
              <a:rPr lang="en-US" altLang="zh-CN" i="1">
                <a:solidFill>
                  <a:schemeClr val="tx1"/>
                </a:solidFill>
                <a:latin typeface="Times New Roman" panose="02020603050405020304" pitchFamily="18" charset="0"/>
                <a:cs typeface="Times New Roman" panose="02020603050405020304" pitchFamily="18" charset="0"/>
                <a:sym typeface="+mn-ea"/>
              </a:rPr>
              <a:t>+”     “</a:t>
            </a:r>
            <a:r>
              <a:rPr lang="zh-CN" altLang="en-US" i="1" dirty="0">
                <a:solidFill>
                  <a:schemeClr val="tx1"/>
                </a:solidFill>
                <a:latin typeface="Times New Roman" panose="02020603050405020304" pitchFamily="18" charset="0"/>
                <a:cs typeface="Times New Roman" panose="02020603050405020304" pitchFamily="18" charset="0"/>
                <a:sym typeface="+mn-ea"/>
              </a:rPr>
              <a:t>读打开”二进制文件</a:t>
            </a:r>
            <a:endParaRPr lang="zh-CN" altLang="en-US" i="1" dirty="0">
              <a:solidFill>
                <a:schemeClr val="tx1"/>
              </a:solidFill>
              <a:latin typeface="Times New Roman" panose="02020603050405020304" pitchFamily="18" charset="0"/>
              <a:cs typeface="Times New Roman" panose="02020603050405020304" pitchFamily="18" charset="0"/>
              <a:sym typeface="+mn-ea"/>
            </a:endParaRPr>
          </a:p>
          <a:p>
            <a:pPr>
              <a:lnSpc>
                <a:spcPct val="160000"/>
              </a:lnSpc>
            </a:pPr>
            <a:r>
              <a:rPr lang="zh-CN" altLang="zh-CN" i="1" dirty="0">
                <a:solidFill>
                  <a:schemeClr val="tx1"/>
                </a:solidFill>
                <a:latin typeface="Times New Roman" panose="02020603050405020304" pitchFamily="18" charset="0"/>
                <a:cs typeface="Times New Roman" panose="02020603050405020304" pitchFamily="18" charset="0"/>
                <a:sym typeface="+mn-ea"/>
              </a:rPr>
              <a:t>“</a:t>
            </a:r>
            <a:r>
              <a:rPr lang="en-US" altLang="zh-CN" i="1" dirty="0" err="1">
                <a:solidFill>
                  <a:schemeClr val="tx1"/>
                </a:solidFill>
                <a:latin typeface="Times New Roman" panose="02020603050405020304" pitchFamily="18" charset="0"/>
                <a:cs typeface="Times New Roman" panose="02020603050405020304" pitchFamily="18" charset="0"/>
                <a:sym typeface="+mn-ea"/>
              </a:rPr>
              <a:t>wb</a:t>
            </a:r>
            <a:r>
              <a:rPr lang="en-US" altLang="zh-CN" i="1">
                <a:solidFill>
                  <a:schemeClr val="tx1"/>
                </a:solidFill>
                <a:latin typeface="Times New Roman" panose="02020603050405020304" pitchFamily="18" charset="0"/>
                <a:cs typeface="Times New Roman" panose="02020603050405020304" pitchFamily="18" charset="0"/>
                <a:sym typeface="+mn-ea"/>
              </a:rPr>
              <a:t>+”   </a:t>
            </a:r>
            <a:r>
              <a:rPr lang="zh-CN" altLang="en-US" i="1" dirty="0">
                <a:solidFill>
                  <a:schemeClr val="tx1"/>
                </a:solidFill>
                <a:latin typeface="Times New Roman" panose="02020603050405020304" pitchFamily="18" charset="0"/>
                <a:cs typeface="Times New Roman" panose="02020603050405020304" pitchFamily="18" charset="0"/>
                <a:sym typeface="+mn-ea"/>
              </a:rPr>
              <a:t>读写</a:t>
            </a:r>
            <a:r>
              <a:rPr lang="en-US" altLang="zh-CN" i="1" dirty="0">
                <a:solidFill>
                  <a:schemeClr val="tx1"/>
                </a:solidFill>
                <a:latin typeface="Times New Roman" panose="02020603050405020304" pitchFamily="18" charset="0"/>
                <a:cs typeface="Times New Roman" panose="02020603050405020304" pitchFamily="18" charset="0"/>
                <a:sym typeface="+mn-ea"/>
              </a:rPr>
              <a:t>(</a:t>
            </a:r>
            <a:r>
              <a:rPr lang="zh-CN" altLang="en-US" i="1" dirty="0">
                <a:solidFill>
                  <a:schemeClr val="tx1"/>
                </a:solidFill>
                <a:latin typeface="Times New Roman" panose="02020603050405020304" pitchFamily="18" charset="0"/>
                <a:cs typeface="Times New Roman" panose="02020603050405020304" pitchFamily="18" charset="0"/>
                <a:sym typeface="+mn-ea"/>
              </a:rPr>
              <a:t>创建</a:t>
            </a:r>
            <a:r>
              <a:rPr lang="en-US" altLang="zh-CN" i="1" dirty="0">
                <a:solidFill>
                  <a:schemeClr val="tx1"/>
                </a:solidFill>
                <a:latin typeface="Times New Roman" panose="02020603050405020304" pitchFamily="18" charset="0"/>
                <a:cs typeface="Times New Roman" panose="02020603050405020304" pitchFamily="18" charset="0"/>
                <a:sym typeface="+mn-ea"/>
              </a:rPr>
              <a:t>)</a:t>
            </a:r>
            <a:r>
              <a:rPr lang="zh-CN" altLang="en-US" i="1" dirty="0">
                <a:solidFill>
                  <a:schemeClr val="tx1"/>
                </a:solidFill>
                <a:latin typeface="Times New Roman" panose="02020603050405020304" pitchFamily="18" charset="0"/>
                <a:cs typeface="Times New Roman" panose="02020603050405020304" pitchFamily="18" charset="0"/>
                <a:sym typeface="+mn-ea"/>
              </a:rPr>
              <a:t>二进制文件</a:t>
            </a:r>
            <a:endParaRPr lang="zh-CN" altLang="en-US" i="1" dirty="0">
              <a:solidFill>
                <a:schemeClr val="tx1"/>
              </a:solidFill>
              <a:latin typeface="Times New Roman" panose="02020603050405020304" pitchFamily="18" charset="0"/>
              <a:cs typeface="Times New Roman" panose="02020603050405020304" pitchFamily="18" charset="0"/>
              <a:sym typeface="+mn-ea"/>
            </a:endParaRPr>
          </a:p>
          <a:p>
            <a:pPr>
              <a:lnSpc>
                <a:spcPct val="160000"/>
              </a:lnSpc>
            </a:pPr>
            <a:r>
              <a:rPr lang="zh-CN" altLang="zh-CN" i="1" dirty="0">
                <a:solidFill>
                  <a:schemeClr val="tx1"/>
                </a:solidFill>
                <a:latin typeface="Times New Roman" panose="02020603050405020304" pitchFamily="18" charset="0"/>
                <a:cs typeface="Times New Roman" panose="02020603050405020304" pitchFamily="18" charset="0"/>
                <a:sym typeface="+mn-ea"/>
              </a:rPr>
              <a:t>“</a:t>
            </a:r>
            <a:r>
              <a:rPr lang="en-US" altLang="zh-CN" i="1" dirty="0" err="1">
                <a:solidFill>
                  <a:schemeClr val="tx1"/>
                </a:solidFill>
                <a:latin typeface="Times New Roman" panose="02020603050405020304" pitchFamily="18" charset="0"/>
                <a:cs typeface="Times New Roman" panose="02020603050405020304" pitchFamily="18" charset="0"/>
                <a:sym typeface="+mn-ea"/>
              </a:rPr>
              <a:t>ab</a:t>
            </a:r>
            <a:r>
              <a:rPr lang="en-US" altLang="zh-CN" i="1">
                <a:solidFill>
                  <a:schemeClr val="tx1"/>
                </a:solidFill>
                <a:latin typeface="Times New Roman" panose="02020603050405020304" pitchFamily="18" charset="0"/>
                <a:cs typeface="Times New Roman" panose="02020603050405020304" pitchFamily="18" charset="0"/>
                <a:sym typeface="+mn-ea"/>
              </a:rPr>
              <a:t>+”    </a:t>
            </a:r>
            <a:r>
              <a:rPr lang="zh-CN" altLang="en-US" i="1" dirty="0">
                <a:solidFill>
                  <a:schemeClr val="tx1"/>
                </a:solidFill>
                <a:latin typeface="Times New Roman" panose="02020603050405020304" pitchFamily="18" charset="0"/>
                <a:cs typeface="Times New Roman" panose="02020603050405020304" pitchFamily="18" charset="0"/>
                <a:sym typeface="+mn-ea"/>
              </a:rPr>
              <a:t>向二进制文件读写</a:t>
            </a:r>
            <a:r>
              <a:rPr lang="en-US" altLang="zh-CN" i="1" dirty="0">
                <a:solidFill>
                  <a:schemeClr val="tx1"/>
                </a:solidFill>
                <a:latin typeface="Times New Roman" panose="02020603050405020304" pitchFamily="18" charset="0"/>
                <a:cs typeface="Times New Roman" panose="02020603050405020304" pitchFamily="18" charset="0"/>
                <a:sym typeface="+mn-ea"/>
              </a:rPr>
              <a:t>(</a:t>
            </a:r>
            <a:r>
              <a:rPr lang="zh-CN" altLang="en-US" i="1" dirty="0">
                <a:solidFill>
                  <a:schemeClr val="tx1"/>
                </a:solidFill>
                <a:latin typeface="Times New Roman" panose="02020603050405020304" pitchFamily="18" charset="0"/>
                <a:cs typeface="Times New Roman" panose="02020603050405020304" pitchFamily="18" charset="0"/>
                <a:sym typeface="+mn-ea"/>
              </a:rPr>
              <a:t>追加</a:t>
            </a:r>
            <a:r>
              <a:rPr lang="en-US" altLang="zh-CN" i="1" dirty="0">
                <a:solidFill>
                  <a:schemeClr val="tx1"/>
                </a:solidFill>
                <a:latin typeface="Times New Roman" panose="02020603050405020304" pitchFamily="18" charset="0"/>
                <a:cs typeface="Times New Roman" panose="02020603050405020304" pitchFamily="18" charset="0"/>
                <a:sym typeface="+mn-ea"/>
              </a:rPr>
              <a:t>)</a:t>
            </a:r>
            <a:endParaRPr lang="en-US" altLang="zh-CN" i="1" dirty="0">
              <a:solidFill>
                <a:schemeClr val="tx1"/>
              </a:solidFill>
              <a:latin typeface="Times New Roman" panose="02020603050405020304" pitchFamily="18" charset="0"/>
              <a:cs typeface="Times New Roman" panose="02020603050405020304" pitchFamily="18" charset="0"/>
            </a:endParaRPr>
          </a:p>
          <a:p>
            <a:endParaRPr lang="en-US" altLang="zh-CN" i="1" dirty="0">
              <a:solidFill>
                <a:schemeClr val="tx1"/>
              </a:solidFill>
              <a:latin typeface="Times New Roman" panose="02020603050405020304" pitchFamily="18" charset="0"/>
              <a:cs typeface="Times New Roman" panose="02020603050405020304" pitchFamily="18" charset="0"/>
            </a:endParaRPr>
          </a:p>
          <a:p>
            <a:endParaRPr lang="en-US" altLang="zh-CN" i="1" dirty="0">
              <a:solidFill>
                <a:schemeClr val="tx1"/>
              </a:solidFill>
              <a:latin typeface="Times New Roman" panose="02020603050405020304" pitchFamily="18" charset="0"/>
              <a:cs typeface="Times New Roman" panose="02020603050405020304" pitchFamily="18" charset="0"/>
            </a:endParaRPr>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lnSpcReduction="20000"/>
          </a:bodyPr>
          <a:p>
            <a:r>
              <a:rPr lang="zh-CN" altLang="en-US">
                <a:solidFill>
                  <a:schemeClr val="tx1"/>
                </a:solidFill>
                <a:latin typeface="Times New Roman" panose="02020603050405020304" pitchFamily="18" charset="0"/>
                <a:cs typeface="Times New Roman" panose="02020603050405020304" pitchFamily="18" charset="0"/>
              </a:rPr>
              <a:t>读写文件</a:t>
            </a:r>
            <a:endParaRPr lang="zh-CN" altLang="en-US">
              <a:solidFill>
                <a:schemeClr val="tx1"/>
              </a:solidFill>
              <a:latin typeface="Times New Roman" panose="02020603050405020304" pitchFamily="18" charset="0"/>
              <a:cs typeface="Times New Roman" panose="02020603050405020304" pitchFamily="18" charset="0"/>
            </a:endParaRPr>
          </a:p>
          <a:p>
            <a:pPr>
              <a:lnSpc>
                <a:spcPct val="150000"/>
              </a:lnSpc>
            </a:pPr>
            <a:r>
              <a:rPr lang="en-US" altLang="zh-CN" dirty="0">
                <a:solidFill>
                  <a:schemeClr val="tx1"/>
                </a:solidFill>
                <a:latin typeface="Times New Roman" panose="02020603050405020304" pitchFamily="18" charset="0"/>
                <a:cs typeface="Times New Roman" panose="02020603050405020304" pitchFamily="18" charset="0"/>
                <a:sym typeface="+mn-ea"/>
              </a:rPr>
              <a:t>1. </a:t>
            </a:r>
            <a:r>
              <a:rPr lang="zh-CN" altLang="en-US" dirty="0">
                <a:solidFill>
                  <a:schemeClr val="tx1"/>
                </a:solidFill>
                <a:latin typeface="Times New Roman" panose="02020603050405020304" pitchFamily="18" charset="0"/>
                <a:cs typeface="Times New Roman" panose="02020603050405020304" pitchFamily="18" charset="0"/>
                <a:sym typeface="+mn-ea"/>
              </a:rPr>
              <a:t>输入输出字符</a:t>
            </a:r>
            <a:endParaRPr lang="zh-CN" altLang="en-US" dirty="0">
              <a:solidFill>
                <a:schemeClr val="tx1"/>
              </a:solidFill>
              <a:latin typeface="Times New Roman" panose="02020603050405020304" pitchFamily="18" charset="0"/>
              <a:cs typeface="Times New Roman" panose="02020603050405020304" pitchFamily="18" charset="0"/>
            </a:endParaRPr>
          </a:p>
          <a:p>
            <a:pPr marL="0" indent="0">
              <a:lnSpc>
                <a:spcPct val="150000"/>
              </a:lnSpc>
              <a:buNone/>
            </a:pPr>
            <a:r>
              <a:rPr lang="zh-CN" altLang="en-US" dirty="0">
                <a:solidFill>
                  <a:schemeClr val="tx1"/>
                </a:solidFill>
                <a:latin typeface="Times New Roman" panose="02020603050405020304" pitchFamily="18" charset="0"/>
                <a:cs typeface="Times New Roman" panose="02020603050405020304" pitchFamily="18" charset="0"/>
                <a:sym typeface="+mn-ea"/>
              </a:rPr>
              <a:t>    </a:t>
            </a:r>
            <a:r>
              <a:rPr lang="en-US" altLang="zh-CN" dirty="0">
                <a:solidFill>
                  <a:schemeClr val="tx1"/>
                </a:solidFill>
                <a:latin typeface="Times New Roman" panose="02020603050405020304" pitchFamily="18" charset="0"/>
                <a:cs typeface="Times New Roman" panose="02020603050405020304" pitchFamily="18" charset="0"/>
                <a:sym typeface="+mn-ea"/>
              </a:rPr>
              <a:t>1</a:t>
            </a:r>
            <a:r>
              <a:rPr lang="zh-CN" altLang="en-US" dirty="0">
                <a:solidFill>
                  <a:schemeClr val="tx1"/>
                </a:solidFill>
                <a:latin typeface="Times New Roman" panose="02020603050405020304" pitchFamily="18" charset="0"/>
                <a:cs typeface="Times New Roman" panose="02020603050405020304" pitchFamily="18" charset="0"/>
                <a:sym typeface="+mn-ea"/>
              </a:rPr>
              <a:t>）</a:t>
            </a:r>
            <a:r>
              <a:rPr lang="en-US" altLang="zh-CN">
                <a:solidFill>
                  <a:schemeClr val="tx1"/>
                </a:solidFill>
                <a:latin typeface="Times New Roman" panose="02020603050405020304" pitchFamily="18" charset="0"/>
                <a:cs typeface="Times New Roman" panose="02020603050405020304" pitchFamily="18" charset="0"/>
                <a:sym typeface="+mn-ea"/>
              </a:rPr>
              <a:t>I/O</a:t>
            </a:r>
            <a:r>
              <a:rPr lang="zh-CN" altLang="en-US" dirty="0">
                <a:solidFill>
                  <a:schemeClr val="tx1"/>
                </a:solidFill>
                <a:latin typeface="Times New Roman" panose="02020603050405020304" pitchFamily="18" charset="0"/>
                <a:cs typeface="Times New Roman" panose="02020603050405020304" pitchFamily="18" charset="0"/>
                <a:sym typeface="+mn-ea"/>
              </a:rPr>
              <a:t>字符</a:t>
            </a:r>
            <a:endParaRPr lang="zh-CN" altLang="en-US" dirty="0">
              <a:solidFill>
                <a:schemeClr val="tx1"/>
              </a:solidFill>
              <a:latin typeface="Times New Roman" panose="02020603050405020304" pitchFamily="18" charset="0"/>
              <a:cs typeface="Times New Roman" panose="02020603050405020304" pitchFamily="18" charset="0"/>
            </a:endParaRPr>
          </a:p>
          <a:p>
            <a:pPr marL="0" indent="0">
              <a:lnSpc>
                <a:spcPct val="150000"/>
              </a:lnSpc>
              <a:buNone/>
            </a:pPr>
            <a:r>
              <a:rPr lang="zh-CN" altLang="en-US" dirty="0">
                <a:solidFill>
                  <a:schemeClr val="tx1"/>
                </a:solidFill>
                <a:latin typeface="Times New Roman" panose="02020603050405020304" pitchFamily="18" charset="0"/>
                <a:cs typeface="Times New Roman" panose="02020603050405020304" pitchFamily="18" charset="0"/>
                <a:sym typeface="+mn-ea"/>
              </a:rPr>
              <a:t>              </a:t>
            </a:r>
            <a:r>
              <a:rPr lang="en-US" altLang="zh-CN" dirty="0" err="1">
                <a:solidFill>
                  <a:schemeClr val="tx1"/>
                </a:solidFill>
                <a:latin typeface="Times New Roman" panose="02020603050405020304" pitchFamily="18" charset="0"/>
                <a:cs typeface="Times New Roman" panose="02020603050405020304" pitchFamily="18" charset="0"/>
                <a:sym typeface="+mn-ea"/>
              </a:rPr>
              <a:t>ch</a:t>
            </a:r>
            <a:r>
              <a:rPr lang="en-US" altLang="zh-CN">
                <a:solidFill>
                  <a:schemeClr val="tx1"/>
                </a:solidFill>
                <a:latin typeface="Times New Roman" panose="02020603050405020304" pitchFamily="18" charset="0"/>
                <a:cs typeface="Times New Roman" panose="02020603050405020304" pitchFamily="18" charset="0"/>
                <a:sym typeface="+mn-ea"/>
              </a:rPr>
              <a:t>=</a:t>
            </a:r>
            <a:r>
              <a:rPr lang="en-US" altLang="zh-CN" dirty="0" err="1">
                <a:solidFill>
                  <a:schemeClr val="tx1"/>
                </a:solidFill>
                <a:latin typeface="Times New Roman" panose="02020603050405020304" pitchFamily="18" charset="0"/>
                <a:cs typeface="Times New Roman" panose="02020603050405020304" pitchFamily="18" charset="0"/>
                <a:sym typeface="+mn-ea"/>
              </a:rPr>
              <a:t>fgetc</a:t>
            </a:r>
            <a:r>
              <a:rPr lang="en-US" altLang="zh-CN">
                <a:solidFill>
                  <a:schemeClr val="tx1"/>
                </a:solidFill>
                <a:latin typeface="Times New Roman" panose="02020603050405020304" pitchFamily="18" charset="0"/>
                <a:cs typeface="Times New Roman" panose="02020603050405020304" pitchFamily="18" charset="0"/>
                <a:sym typeface="+mn-ea"/>
              </a:rPr>
              <a:t>(</a:t>
            </a:r>
            <a:r>
              <a:rPr lang="en-US" altLang="zh-CN" dirty="0" err="1">
                <a:solidFill>
                  <a:schemeClr val="tx1"/>
                </a:solidFill>
                <a:latin typeface="Times New Roman" panose="02020603050405020304" pitchFamily="18" charset="0"/>
                <a:cs typeface="Times New Roman" panose="02020603050405020304" pitchFamily="18" charset="0"/>
                <a:sym typeface="+mn-ea"/>
              </a:rPr>
              <a:t>fp</a:t>
            </a:r>
            <a:r>
              <a:rPr lang="en-US" altLang="zh-CN">
                <a:solidFill>
                  <a:schemeClr val="tx1"/>
                </a:solidFill>
                <a:latin typeface="Times New Roman" panose="02020603050405020304" pitchFamily="18" charset="0"/>
                <a:cs typeface="Times New Roman" panose="02020603050405020304" pitchFamily="18" charset="0"/>
                <a:sym typeface="+mn-ea"/>
              </a:rPr>
              <a:t>);           </a:t>
            </a:r>
            <a:r>
              <a:rPr lang="en-US" altLang="zh-CN" dirty="0" err="1">
                <a:solidFill>
                  <a:schemeClr val="tx1"/>
                </a:solidFill>
                <a:latin typeface="Times New Roman" panose="02020603050405020304" pitchFamily="18" charset="0"/>
                <a:cs typeface="Times New Roman" panose="02020603050405020304" pitchFamily="18" charset="0"/>
                <a:sym typeface="+mn-ea"/>
              </a:rPr>
              <a:t>fputc</a:t>
            </a:r>
            <a:r>
              <a:rPr lang="en-US" altLang="zh-CN">
                <a:solidFill>
                  <a:schemeClr val="tx1"/>
                </a:solidFill>
                <a:latin typeface="Times New Roman" panose="02020603050405020304" pitchFamily="18" charset="0"/>
                <a:cs typeface="Times New Roman" panose="02020603050405020304" pitchFamily="18" charset="0"/>
                <a:sym typeface="+mn-ea"/>
              </a:rPr>
              <a:t>(</a:t>
            </a:r>
            <a:r>
              <a:rPr lang="en-US" altLang="zh-CN" dirty="0" err="1">
                <a:solidFill>
                  <a:schemeClr val="tx1"/>
                </a:solidFill>
                <a:latin typeface="Times New Roman" panose="02020603050405020304" pitchFamily="18" charset="0"/>
                <a:cs typeface="Times New Roman" panose="02020603050405020304" pitchFamily="18" charset="0"/>
                <a:sym typeface="+mn-ea"/>
              </a:rPr>
              <a:t>ch</a:t>
            </a:r>
            <a:r>
              <a:rPr lang="en-US" altLang="zh-CN">
                <a:solidFill>
                  <a:schemeClr val="tx1"/>
                </a:solidFill>
                <a:latin typeface="Times New Roman" panose="02020603050405020304" pitchFamily="18" charset="0"/>
                <a:cs typeface="Times New Roman" panose="02020603050405020304" pitchFamily="18" charset="0"/>
                <a:sym typeface="+mn-ea"/>
              </a:rPr>
              <a:t>,</a:t>
            </a:r>
            <a:r>
              <a:rPr lang="en-US" altLang="zh-CN" dirty="0" err="1">
                <a:solidFill>
                  <a:schemeClr val="tx1"/>
                </a:solidFill>
                <a:latin typeface="Times New Roman" panose="02020603050405020304" pitchFamily="18" charset="0"/>
                <a:cs typeface="Times New Roman" panose="02020603050405020304" pitchFamily="18" charset="0"/>
                <a:sym typeface="+mn-ea"/>
              </a:rPr>
              <a:t>fp</a:t>
            </a:r>
            <a:r>
              <a:rPr lang="en-US" altLang="zh-CN">
                <a:solidFill>
                  <a:schemeClr val="tx1"/>
                </a:solidFill>
                <a:latin typeface="Times New Roman" panose="02020603050405020304" pitchFamily="18" charset="0"/>
                <a:cs typeface="Times New Roman" panose="02020603050405020304" pitchFamily="18" charset="0"/>
                <a:sym typeface="+mn-ea"/>
              </a:rPr>
              <a:t>);</a:t>
            </a:r>
            <a:endParaRPr lang="en-US" altLang="zh-CN">
              <a:solidFill>
                <a:schemeClr val="tx1"/>
              </a:solidFill>
              <a:latin typeface="Times New Roman" panose="02020603050405020304" pitchFamily="18" charset="0"/>
              <a:cs typeface="Times New Roman" panose="02020603050405020304" pitchFamily="18" charset="0"/>
            </a:endParaRPr>
          </a:p>
          <a:p>
            <a:pPr marL="0" indent="0">
              <a:lnSpc>
                <a:spcPct val="150000"/>
              </a:lnSpc>
              <a:spcBef>
                <a:spcPct val="50000"/>
              </a:spcBef>
              <a:buNone/>
            </a:pPr>
            <a:r>
              <a:rPr lang="en-US" altLang="zh-CN" dirty="0" err="1">
                <a:solidFill>
                  <a:schemeClr val="tx1"/>
                </a:solidFill>
                <a:latin typeface="Times New Roman" panose="02020603050405020304" pitchFamily="18" charset="0"/>
                <a:cs typeface="Times New Roman" panose="02020603050405020304" pitchFamily="18" charset="0"/>
                <a:sym typeface="+mn-ea"/>
              </a:rPr>
              <a:t>putchar</a:t>
            </a:r>
            <a:r>
              <a:rPr lang="en-US" altLang="zh-CN">
                <a:solidFill>
                  <a:schemeClr val="tx1"/>
                </a:solidFill>
                <a:latin typeface="Times New Roman" panose="02020603050405020304" pitchFamily="18" charset="0"/>
                <a:cs typeface="Times New Roman" panose="02020603050405020304" pitchFamily="18" charset="0"/>
                <a:sym typeface="+mn-ea"/>
              </a:rPr>
              <a:t>(</a:t>
            </a:r>
            <a:r>
              <a:rPr lang="en-US" altLang="zh-CN" dirty="0" err="1">
                <a:solidFill>
                  <a:schemeClr val="tx1"/>
                </a:solidFill>
                <a:latin typeface="Times New Roman" panose="02020603050405020304" pitchFamily="18" charset="0"/>
                <a:cs typeface="Times New Roman" panose="02020603050405020304" pitchFamily="18" charset="0"/>
                <a:sym typeface="+mn-ea"/>
              </a:rPr>
              <a:t>ch</a:t>
            </a:r>
            <a:r>
              <a:rPr lang="en-US" altLang="zh-CN">
                <a:solidFill>
                  <a:schemeClr val="tx1"/>
                </a:solidFill>
                <a:latin typeface="Times New Roman" panose="02020603050405020304" pitchFamily="18" charset="0"/>
                <a:cs typeface="Times New Roman" panose="02020603050405020304" pitchFamily="18" charset="0"/>
                <a:sym typeface="+mn-ea"/>
              </a:rPr>
              <a:t>)</a:t>
            </a:r>
            <a:r>
              <a:rPr lang="zh-CN" altLang="en-US" dirty="0">
                <a:solidFill>
                  <a:schemeClr val="tx1"/>
                </a:solidFill>
                <a:latin typeface="Times New Roman" panose="02020603050405020304" pitchFamily="18" charset="0"/>
                <a:cs typeface="Times New Roman" panose="02020603050405020304" pitchFamily="18" charset="0"/>
                <a:sym typeface="+mn-ea"/>
              </a:rPr>
              <a:t>实际上是用</a:t>
            </a:r>
            <a:r>
              <a:rPr lang="en-US" altLang="zh-CN" dirty="0" err="1">
                <a:solidFill>
                  <a:schemeClr val="tx1"/>
                </a:solidFill>
                <a:latin typeface="Times New Roman" panose="02020603050405020304" pitchFamily="18" charset="0"/>
                <a:cs typeface="Times New Roman" panose="02020603050405020304" pitchFamily="18" charset="0"/>
                <a:sym typeface="+mn-ea"/>
              </a:rPr>
              <a:t>fputc</a:t>
            </a:r>
            <a:r>
              <a:rPr lang="en-US" altLang="zh-CN">
                <a:solidFill>
                  <a:schemeClr val="tx1"/>
                </a:solidFill>
                <a:latin typeface="Times New Roman" panose="02020603050405020304" pitchFamily="18" charset="0"/>
                <a:cs typeface="Times New Roman" panose="02020603050405020304" pitchFamily="18" charset="0"/>
                <a:sym typeface="+mn-ea"/>
              </a:rPr>
              <a:t>(</a:t>
            </a:r>
            <a:r>
              <a:rPr lang="en-US" altLang="zh-CN" dirty="0" err="1">
                <a:solidFill>
                  <a:schemeClr val="tx1"/>
                </a:solidFill>
                <a:latin typeface="Times New Roman" panose="02020603050405020304" pitchFamily="18" charset="0"/>
                <a:cs typeface="Times New Roman" panose="02020603050405020304" pitchFamily="18" charset="0"/>
                <a:sym typeface="+mn-ea"/>
              </a:rPr>
              <a:t>ch</a:t>
            </a:r>
            <a:r>
              <a:rPr lang="en-US" altLang="zh-CN">
                <a:solidFill>
                  <a:schemeClr val="tx1"/>
                </a:solidFill>
                <a:latin typeface="Times New Roman" panose="02020603050405020304" pitchFamily="18" charset="0"/>
                <a:cs typeface="Times New Roman" panose="02020603050405020304" pitchFamily="18" charset="0"/>
                <a:sym typeface="+mn-ea"/>
              </a:rPr>
              <a:t>,</a:t>
            </a:r>
            <a:r>
              <a:rPr lang="en-US" altLang="zh-CN" dirty="0" err="1">
                <a:solidFill>
                  <a:schemeClr val="tx1"/>
                </a:solidFill>
                <a:latin typeface="Times New Roman" panose="02020603050405020304" pitchFamily="18" charset="0"/>
                <a:cs typeface="Times New Roman" panose="02020603050405020304" pitchFamily="18" charset="0"/>
                <a:sym typeface="+mn-ea"/>
              </a:rPr>
              <a:t> fp</a:t>
            </a:r>
            <a:r>
              <a:rPr lang="en-US" altLang="zh-CN">
                <a:solidFill>
                  <a:schemeClr val="tx1"/>
                </a:solidFill>
                <a:latin typeface="Times New Roman" panose="02020603050405020304" pitchFamily="18" charset="0"/>
                <a:cs typeface="Times New Roman" panose="02020603050405020304" pitchFamily="18" charset="0"/>
                <a:sym typeface="+mn-ea"/>
              </a:rPr>
              <a:t>)</a:t>
            </a:r>
            <a:r>
              <a:rPr lang="zh-CN" altLang="en-US" dirty="0">
                <a:solidFill>
                  <a:schemeClr val="tx1"/>
                </a:solidFill>
                <a:latin typeface="Times New Roman" panose="02020603050405020304" pitchFamily="18" charset="0"/>
                <a:cs typeface="Times New Roman" panose="02020603050405020304" pitchFamily="18" charset="0"/>
                <a:sym typeface="+mn-ea"/>
              </a:rPr>
              <a:t>定义的一个宏</a:t>
            </a:r>
            <a:r>
              <a:rPr lang="en-US" altLang="zh-CN" dirty="0">
                <a:solidFill>
                  <a:schemeClr val="tx1"/>
                </a:solidFill>
                <a:latin typeface="Times New Roman" panose="02020603050405020304" pitchFamily="18" charset="0"/>
                <a:cs typeface="Times New Roman" panose="02020603050405020304" pitchFamily="18" charset="0"/>
                <a:sym typeface="+mn-ea"/>
              </a:rPr>
              <a:t>:</a:t>
            </a:r>
            <a:endParaRPr lang="en-US" altLang="zh-CN" dirty="0">
              <a:solidFill>
                <a:schemeClr val="tx1"/>
              </a:solidFill>
              <a:latin typeface="Times New Roman" panose="02020603050405020304" pitchFamily="18" charset="0"/>
              <a:cs typeface="Times New Roman" panose="02020603050405020304" pitchFamily="18" charset="0"/>
            </a:endParaRPr>
          </a:p>
          <a:p>
            <a:pPr marL="0" indent="0">
              <a:lnSpc>
                <a:spcPct val="150000"/>
              </a:lnSpc>
              <a:spcBef>
                <a:spcPct val="50000"/>
              </a:spcBef>
              <a:buNone/>
            </a:pPr>
            <a:r>
              <a:rPr lang="en-US" altLang="zh-CN" dirty="0">
                <a:solidFill>
                  <a:schemeClr val="tx1"/>
                </a:solidFill>
                <a:latin typeface="Times New Roman" panose="02020603050405020304" pitchFamily="18" charset="0"/>
                <a:cs typeface="Times New Roman" panose="02020603050405020304" pitchFamily="18" charset="0"/>
                <a:sym typeface="+mn-ea"/>
              </a:rPr>
              <a:t>      #</a:t>
            </a:r>
            <a:r>
              <a:rPr lang="en-US" altLang="zh-CN">
                <a:solidFill>
                  <a:schemeClr val="tx1"/>
                </a:solidFill>
                <a:latin typeface="Times New Roman" panose="02020603050405020304" pitchFamily="18" charset="0"/>
                <a:cs typeface="Times New Roman" panose="02020603050405020304" pitchFamily="18" charset="0"/>
                <a:sym typeface="+mn-ea"/>
              </a:rPr>
              <a:t>define</a:t>
            </a:r>
            <a:r>
              <a:rPr lang="en-US" altLang="zh-CN" dirty="0" err="1">
                <a:solidFill>
                  <a:schemeClr val="tx1"/>
                </a:solidFill>
                <a:latin typeface="Times New Roman" panose="02020603050405020304" pitchFamily="18" charset="0"/>
                <a:cs typeface="Times New Roman" panose="02020603050405020304" pitchFamily="18" charset="0"/>
                <a:sym typeface="+mn-ea"/>
              </a:rPr>
              <a:t>  putchar</a:t>
            </a:r>
            <a:r>
              <a:rPr lang="en-US" altLang="zh-CN">
                <a:solidFill>
                  <a:schemeClr val="tx1"/>
                </a:solidFill>
                <a:latin typeface="Times New Roman" panose="02020603050405020304" pitchFamily="18" charset="0"/>
                <a:cs typeface="Times New Roman" panose="02020603050405020304" pitchFamily="18" charset="0"/>
                <a:sym typeface="+mn-ea"/>
              </a:rPr>
              <a:t>(</a:t>
            </a:r>
            <a:r>
              <a:rPr lang="en-US" altLang="zh-CN" dirty="0" err="1">
                <a:solidFill>
                  <a:schemeClr val="tx1"/>
                </a:solidFill>
                <a:latin typeface="Times New Roman" panose="02020603050405020304" pitchFamily="18" charset="0"/>
                <a:cs typeface="Times New Roman" panose="02020603050405020304" pitchFamily="18" charset="0"/>
                <a:sym typeface="+mn-ea"/>
              </a:rPr>
              <a:t>ch</a:t>
            </a:r>
            <a:r>
              <a:rPr lang="en-US" altLang="zh-CN">
                <a:solidFill>
                  <a:schemeClr val="tx1"/>
                </a:solidFill>
                <a:latin typeface="Times New Roman" panose="02020603050405020304" pitchFamily="18" charset="0"/>
                <a:cs typeface="Times New Roman" panose="02020603050405020304" pitchFamily="18" charset="0"/>
                <a:sym typeface="+mn-ea"/>
              </a:rPr>
              <a:t>)</a:t>
            </a:r>
            <a:r>
              <a:rPr lang="en-US" altLang="zh-CN" dirty="0" err="1">
                <a:solidFill>
                  <a:schemeClr val="tx1"/>
                </a:solidFill>
                <a:latin typeface="Times New Roman" panose="02020603050405020304" pitchFamily="18" charset="0"/>
                <a:cs typeface="Times New Roman" panose="02020603050405020304" pitchFamily="18" charset="0"/>
                <a:sym typeface="+mn-ea"/>
              </a:rPr>
              <a:t>   fputc</a:t>
            </a:r>
            <a:r>
              <a:rPr lang="en-US" altLang="zh-CN">
                <a:solidFill>
                  <a:schemeClr val="tx1"/>
                </a:solidFill>
                <a:latin typeface="Times New Roman" panose="02020603050405020304" pitchFamily="18" charset="0"/>
                <a:cs typeface="Times New Roman" panose="02020603050405020304" pitchFamily="18" charset="0"/>
                <a:sym typeface="+mn-ea"/>
              </a:rPr>
              <a:t>(</a:t>
            </a:r>
            <a:r>
              <a:rPr lang="en-US" altLang="zh-CN" dirty="0" err="1">
                <a:solidFill>
                  <a:schemeClr val="tx1"/>
                </a:solidFill>
                <a:latin typeface="Times New Roman" panose="02020603050405020304" pitchFamily="18" charset="0"/>
                <a:cs typeface="Times New Roman" panose="02020603050405020304" pitchFamily="18" charset="0"/>
                <a:sym typeface="+mn-ea"/>
              </a:rPr>
              <a:t>ch</a:t>
            </a:r>
            <a:r>
              <a:rPr lang="en-US" altLang="zh-CN">
                <a:solidFill>
                  <a:schemeClr val="tx1"/>
                </a:solidFill>
                <a:latin typeface="Times New Roman" panose="02020603050405020304" pitchFamily="18" charset="0"/>
                <a:cs typeface="Times New Roman" panose="02020603050405020304" pitchFamily="18" charset="0"/>
                <a:sym typeface="+mn-ea"/>
              </a:rPr>
              <a:t>,</a:t>
            </a:r>
            <a:r>
              <a:rPr lang="en-US" altLang="zh-CN" dirty="0" err="1">
                <a:solidFill>
                  <a:schemeClr val="tx1"/>
                </a:solidFill>
                <a:latin typeface="Times New Roman" panose="02020603050405020304" pitchFamily="18" charset="0"/>
                <a:cs typeface="Times New Roman" panose="02020603050405020304" pitchFamily="18" charset="0"/>
                <a:sym typeface="+mn-ea"/>
              </a:rPr>
              <a:t> stdout</a:t>
            </a:r>
            <a:r>
              <a:rPr lang="en-US" altLang="zh-CN">
                <a:solidFill>
                  <a:schemeClr val="tx1"/>
                </a:solidFill>
                <a:latin typeface="Times New Roman" panose="02020603050405020304" pitchFamily="18" charset="0"/>
                <a:cs typeface="Times New Roman" panose="02020603050405020304" pitchFamily="18" charset="0"/>
                <a:sym typeface="+mn-ea"/>
              </a:rPr>
              <a:t>) </a:t>
            </a:r>
            <a:endParaRPr lang="en-US" altLang="zh-CN">
              <a:solidFill>
                <a:schemeClr val="tx1"/>
              </a:solidFill>
              <a:latin typeface="Times New Roman" panose="02020603050405020304" pitchFamily="18" charset="0"/>
              <a:cs typeface="Times New Roman" panose="02020603050405020304" pitchFamily="18" charset="0"/>
            </a:endParaRPr>
          </a:p>
          <a:p>
            <a:pPr marL="0" indent="0">
              <a:lnSpc>
                <a:spcPct val="150000"/>
              </a:lnSpc>
              <a:spcBef>
                <a:spcPct val="50000"/>
              </a:spcBef>
              <a:buNone/>
            </a:pPr>
            <a:r>
              <a:rPr lang="en-US" altLang="zh-CN">
                <a:solidFill>
                  <a:schemeClr val="tx1"/>
                </a:solidFill>
                <a:latin typeface="Times New Roman" panose="02020603050405020304" pitchFamily="18" charset="0"/>
                <a:cs typeface="Times New Roman" panose="02020603050405020304" pitchFamily="18" charset="0"/>
                <a:sym typeface="+mn-ea"/>
              </a:rPr>
              <a:t> </a:t>
            </a:r>
            <a:r>
              <a:rPr lang="en-US" altLang="zh-CN" dirty="0">
                <a:solidFill>
                  <a:schemeClr val="tx1"/>
                </a:solidFill>
                <a:latin typeface="Times New Roman" panose="02020603050405020304" pitchFamily="18" charset="0"/>
                <a:cs typeface="Times New Roman" panose="02020603050405020304" pitchFamily="18" charset="0"/>
                <a:sym typeface="+mn-ea"/>
              </a:rPr>
              <a:t>              </a:t>
            </a:r>
            <a:r>
              <a:rPr lang="zh-CN" altLang="en-US" dirty="0">
                <a:solidFill>
                  <a:schemeClr val="tx1"/>
                </a:solidFill>
                <a:latin typeface="Times New Roman" panose="02020603050405020304" pitchFamily="18" charset="0"/>
                <a:cs typeface="Times New Roman" panose="02020603050405020304" pitchFamily="18" charset="0"/>
                <a:sym typeface="+mn-ea"/>
              </a:rPr>
              <a:t>默认输出到显示器即标准输出文件</a:t>
            </a:r>
            <a:r>
              <a:rPr lang="en-US" altLang="zh-CN" dirty="0" err="1">
                <a:solidFill>
                  <a:schemeClr val="tx1"/>
                </a:solidFill>
                <a:latin typeface="Times New Roman" panose="02020603050405020304" pitchFamily="18" charset="0"/>
                <a:cs typeface="Times New Roman" panose="02020603050405020304" pitchFamily="18" charset="0"/>
                <a:sym typeface="+mn-ea"/>
              </a:rPr>
              <a:t>stdout</a:t>
            </a:r>
            <a:endParaRPr lang="en-US" altLang="zh-CN">
              <a:solidFill>
                <a:schemeClr val="tx1"/>
              </a:solidFill>
              <a:latin typeface="Times New Roman" panose="02020603050405020304" pitchFamily="18" charset="0"/>
              <a:cs typeface="Times New Roman" panose="02020603050405020304" pitchFamily="18" charset="0"/>
            </a:endParaRPr>
          </a:p>
          <a:p>
            <a:endParaRPr lang="en-US" altLang="zh-CN">
              <a:solidFill>
                <a:schemeClr val="tx1"/>
              </a:solidFill>
              <a:latin typeface="Times New Roman" panose="02020603050405020304" pitchFamily="18" charset="0"/>
              <a:cs typeface="Times New Roman" panose="02020603050405020304" pitchFamily="18" charset="0"/>
            </a:endParaRPr>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a:bodyPr>
          <a:p>
            <a:pPr>
              <a:lnSpc>
                <a:spcPct val="160000"/>
              </a:lnSpc>
            </a:pPr>
            <a:r>
              <a:rPr lang="en-US" altLang="zh-CN" dirty="0">
                <a:solidFill>
                  <a:schemeClr val="tx1"/>
                </a:solidFill>
                <a:latin typeface="Times New Roman" panose="02020603050405020304" pitchFamily="18" charset="0"/>
                <a:cs typeface="Times New Roman" panose="02020603050405020304" pitchFamily="18" charset="0"/>
                <a:sym typeface="+mn-ea"/>
              </a:rPr>
              <a:t>2</a:t>
            </a:r>
            <a:r>
              <a:rPr lang="zh-CN" altLang="en-US">
                <a:solidFill>
                  <a:schemeClr val="tx1"/>
                </a:solidFill>
                <a:latin typeface="Times New Roman" panose="02020603050405020304" pitchFamily="18" charset="0"/>
                <a:cs typeface="Times New Roman" panose="02020603050405020304" pitchFamily="18" charset="0"/>
                <a:sym typeface="+mn-ea"/>
              </a:rPr>
              <a:t>）</a:t>
            </a:r>
            <a:r>
              <a:rPr lang="zh-CN" altLang="en-US" dirty="0">
                <a:solidFill>
                  <a:schemeClr val="tx1"/>
                </a:solidFill>
                <a:latin typeface="Times New Roman" panose="02020603050405020304" pitchFamily="18" charset="0"/>
                <a:cs typeface="Times New Roman" panose="02020603050405020304" pitchFamily="18" charset="0"/>
                <a:sym typeface="+mn-ea"/>
              </a:rPr>
              <a:t>判断文件尾</a:t>
            </a:r>
            <a:endParaRPr lang="zh-CN" altLang="en-US" dirty="0">
              <a:solidFill>
                <a:schemeClr val="tx1"/>
              </a:solidFill>
              <a:latin typeface="Times New Roman" panose="02020603050405020304" pitchFamily="18" charset="0"/>
              <a:cs typeface="Times New Roman" panose="02020603050405020304" pitchFamily="18" charset="0"/>
            </a:endParaRPr>
          </a:p>
          <a:p>
            <a:pPr marL="0" indent="0">
              <a:lnSpc>
                <a:spcPct val="160000"/>
              </a:lnSpc>
              <a:buNone/>
            </a:pPr>
            <a:r>
              <a:rPr lang="zh-CN" altLang="en-US" dirty="0">
                <a:solidFill>
                  <a:schemeClr val="tx1"/>
                </a:solidFill>
                <a:latin typeface="Times New Roman" panose="02020603050405020304" pitchFamily="18" charset="0"/>
                <a:cs typeface="Times New Roman" panose="02020603050405020304" pitchFamily="18" charset="0"/>
                <a:sym typeface="+mn-ea"/>
              </a:rPr>
              <a:t>       </a:t>
            </a:r>
            <a:r>
              <a:rPr lang="en-US" altLang="zh-CN" dirty="0" err="1">
                <a:solidFill>
                  <a:schemeClr val="tx1"/>
                </a:solidFill>
                <a:latin typeface="Times New Roman" panose="02020603050405020304" pitchFamily="18" charset="0"/>
                <a:cs typeface="Times New Roman" panose="02020603050405020304" pitchFamily="18" charset="0"/>
                <a:sym typeface="+mn-ea"/>
              </a:rPr>
              <a:t>fgetc</a:t>
            </a:r>
            <a:r>
              <a:rPr lang="en-US" altLang="zh-CN">
                <a:solidFill>
                  <a:schemeClr val="tx1"/>
                </a:solidFill>
                <a:latin typeface="Times New Roman" panose="02020603050405020304" pitchFamily="18" charset="0"/>
                <a:cs typeface="Times New Roman" panose="02020603050405020304" pitchFamily="18" charset="0"/>
                <a:sym typeface="+mn-ea"/>
              </a:rPr>
              <a:t>( )</a:t>
            </a:r>
            <a:r>
              <a:rPr lang="zh-CN" altLang="en-US" dirty="0">
                <a:solidFill>
                  <a:schemeClr val="tx1"/>
                </a:solidFill>
                <a:latin typeface="Times New Roman" panose="02020603050405020304" pitchFamily="18" charset="0"/>
                <a:cs typeface="Times New Roman" panose="02020603050405020304" pitchFamily="18" charset="0"/>
                <a:sym typeface="+mn-ea"/>
              </a:rPr>
              <a:t>在读到文件末尾时，返回文件结束标志</a:t>
            </a:r>
            <a:r>
              <a:rPr lang="en-US" altLang="zh-CN">
                <a:solidFill>
                  <a:schemeClr val="tx1"/>
                </a:solidFill>
                <a:latin typeface="Times New Roman" panose="02020603050405020304" pitchFamily="18" charset="0"/>
                <a:cs typeface="Times New Roman" panose="02020603050405020304" pitchFamily="18" charset="0"/>
                <a:sym typeface="+mn-ea"/>
              </a:rPr>
              <a:t>EOF</a:t>
            </a:r>
            <a:endParaRPr lang="en-US" altLang="zh-CN">
              <a:solidFill>
                <a:schemeClr val="tx1"/>
              </a:solidFill>
              <a:latin typeface="Times New Roman" panose="02020603050405020304" pitchFamily="18" charset="0"/>
              <a:cs typeface="Times New Roman" panose="02020603050405020304" pitchFamily="18" charset="0"/>
            </a:endParaRPr>
          </a:p>
          <a:p>
            <a:pPr marL="0" indent="0">
              <a:lnSpc>
                <a:spcPct val="160000"/>
              </a:lnSpc>
              <a:buNone/>
            </a:pPr>
            <a:r>
              <a:rPr lang="en-US" altLang="zh-CN">
                <a:solidFill>
                  <a:schemeClr val="tx1"/>
                </a:solidFill>
                <a:latin typeface="Times New Roman" panose="02020603050405020304" pitchFamily="18" charset="0"/>
                <a:cs typeface="Times New Roman" panose="02020603050405020304" pitchFamily="18" charset="0"/>
                <a:sym typeface="+mn-ea"/>
              </a:rPr>
              <a:t>(</a:t>
            </a:r>
            <a:r>
              <a:rPr lang="zh-CN" altLang="en-US">
                <a:solidFill>
                  <a:schemeClr val="tx1"/>
                </a:solidFill>
                <a:latin typeface="Times New Roman" panose="02020603050405020304" pitchFamily="18" charset="0"/>
                <a:cs typeface="Times New Roman" panose="02020603050405020304" pitchFamily="18" charset="0"/>
                <a:sym typeface="+mn-ea"/>
              </a:rPr>
              <a:t>在</a:t>
            </a:r>
            <a:r>
              <a:rPr lang="en-US" altLang="zh-CN" dirty="0" err="1">
                <a:solidFill>
                  <a:schemeClr val="tx1"/>
                </a:solidFill>
                <a:latin typeface="Times New Roman" panose="02020603050405020304" pitchFamily="18" charset="0"/>
                <a:cs typeface="Times New Roman" panose="02020603050405020304" pitchFamily="18" charset="0"/>
                <a:sym typeface="+mn-ea"/>
              </a:rPr>
              <a:t>stdio</a:t>
            </a:r>
            <a:r>
              <a:rPr lang="en-US" altLang="zh-CN">
                <a:solidFill>
                  <a:schemeClr val="tx1"/>
                </a:solidFill>
                <a:latin typeface="Times New Roman" panose="02020603050405020304" pitchFamily="18" charset="0"/>
                <a:cs typeface="Times New Roman" panose="02020603050405020304" pitchFamily="18" charset="0"/>
                <a:sym typeface="+mn-ea"/>
              </a:rPr>
              <a:t>.h</a:t>
            </a:r>
            <a:r>
              <a:rPr lang="zh-CN" altLang="en-US" dirty="0">
                <a:solidFill>
                  <a:schemeClr val="tx1"/>
                </a:solidFill>
                <a:latin typeface="Times New Roman" panose="02020603050405020304" pitchFamily="18" charset="0"/>
                <a:cs typeface="Times New Roman" panose="02020603050405020304" pitchFamily="18" charset="0"/>
                <a:sym typeface="+mn-ea"/>
              </a:rPr>
              <a:t>中定义为 </a:t>
            </a:r>
            <a:r>
              <a:rPr lang="en-US" altLang="zh-CN" dirty="0">
                <a:solidFill>
                  <a:schemeClr val="tx1"/>
                </a:solidFill>
                <a:latin typeface="Times New Roman" panose="02020603050405020304" pitchFamily="18" charset="0"/>
                <a:cs typeface="Times New Roman" panose="02020603050405020304" pitchFamily="18" charset="0"/>
                <a:sym typeface="+mn-ea"/>
              </a:rPr>
              <a:t>–1)</a:t>
            </a:r>
            <a:r>
              <a:rPr lang="zh-CN" altLang="en-US" dirty="0">
                <a:solidFill>
                  <a:schemeClr val="tx1"/>
                </a:solidFill>
                <a:latin typeface="Times New Roman" panose="02020603050405020304" pitchFamily="18" charset="0"/>
                <a:cs typeface="Times New Roman" panose="02020603050405020304" pitchFamily="18" charset="0"/>
                <a:sym typeface="+mn-ea"/>
              </a:rPr>
              <a:t>。此标志只适合于文本文件，因为二进制文件中的数值</a:t>
            </a:r>
            <a:r>
              <a:rPr lang="en-US" altLang="zh-CN" dirty="0">
                <a:solidFill>
                  <a:schemeClr val="tx1"/>
                </a:solidFill>
                <a:latin typeface="Times New Roman" panose="02020603050405020304" pitchFamily="18" charset="0"/>
                <a:cs typeface="Times New Roman" panose="02020603050405020304" pitchFamily="18" charset="0"/>
                <a:sym typeface="+mn-ea"/>
              </a:rPr>
              <a:t>-1</a:t>
            </a:r>
            <a:r>
              <a:rPr lang="zh-CN" altLang="en-US" dirty="0">
                <a:solidFill>
                  <a:schemeClr val="tx1"/>
                </a:solidFill>
                <a:latin typeface="Times New Roman" panose="02020603050405020304" pitchFamily="18" charset="0"/>
                <a:cs typeface="Times New Roman" panose="02020603050405020304" pitchFamily="18" charset="0"/>
                <a:sym typeface="+mn-ea"/>
              </a:rPr>
              <a:t>会与其相混，造成提前结束。常用</a:t>
            </a:r>
            <a:r>
              <a:rPr lang="en-US" altLang="zh-CN" dirty="0" err="1">
                <a:solidFill>
                  <a:schemeClr val="tx1"/>
                </a:solidFill>
                <a:latin typeface="Times New Roman" panose="02020603050405020304" pitchFamily="18" charset="0"/>
                <a:cs typeface="Times New Roman" panose="02020603050405020304" pitchFamily="18" charset="0"/>
                <a:sym typeface="+mn-ea"/>
              </a:rPr>
              <a:t>feof</a:t>
            </a:r>
            <a:r>
              <a:rPr lang="en-US" altLang="zh-CN">
                <a:solidFill>
                  <a:schemeClr val="tx1"/>
                </a:solidFill>
                <a:latin typeface="Times New Roman" panose="02020603050405020304" pitchFamily="18" charset="0"/>
                <a:cs typeface="Times New Roman" panose="02020603050405020304" pitchFamily="18" charset="0"/>
                <a:sym typeface="+mn-ea"/>
              </a:rPr>
              <a:t>( )</a:t>
            </a:r>
            <a:r>
              <a:rPr lang="zh-CN" altLang="zh-CN" dirty="0">
                <a:solidFill>
                  <a:schemeClr val="tx1"/>
                </a:solidFill>
                <a:latin typeface="Times New Roman" panose="02020603050405020304" pitchFamily="18" charset="0"/>
                <a:cs typeface="Times New Roman" panose="02020603050405020304" pitchFamily="18" charset="0"/>
                <a:sym typeface="+mn-ea"/>
              </a:rPr>
              <a:t>函数测试文件尾。若是文件结束返回值1。它既可以用于二进制文件也可以用于文本文件。</a:t>
            </a:r>
            <a:endParaRPr lang="en-US" altLang="zh-CN">
              <a:solidFill>
                <a:schemeClr val="tx1"/>
              </a:solidFill>
              <a:latin typeface="Times New Roman" panose="02020603050405020304" pitchFamily="18" charset="0"/>
              <a:cs typeface="Times New Roman" panose="02020603050405020304" pitchFamily="18" charset="0"/>
            </a:endParaRPr>
          </a:p>
          <a:p>
            <a:pPr marL="0" indent="0">
              <a:lnSpc>
                <a:spcPct val="160000"/>
              </a:lnSpc>
              <a:buNone/>
            </a:pPr>
            <a:r>
              <a:rPr lang="en-US" altLang="zh-CN">
                <a:solidFill>
                  <a:schemeClr val="tx1"/>
                </a:solidFill>
                <a:latin typeface="Times New Roman" panose="02020603050405020304" pitchFamily="18" charset="0"/>
                <a:cs typeface="Times New Roman" panose="02020603050405020304" pitchFamily="18" charset="0"/>
                <a:sym typeface="+mn-ea"/>
              </a:rPr>
              <a:t>                         </a:t>
            </a:r>
            <a:r>
              <a:rPr lang="en-US" altLang="zh-CN" dirty="0" err="1">
                <a:solidFill>
                  <a:schemeClr val="tx1"/>
                </a:solidFill>
                <a:latin typeface="Times New Roman" panose="02020603050405020304" pitchFamily="18" charset="0"/>
                <a:cs typeface="Times New Roman" panose="02020603050405020304" pitchFamily="18" charset="0"/>
                <a:sym typeface="+mn-ea"/>
              </a:rPr>
              <a:t>feof</a:t>
            </a:r>
            <a:r>
              <a:rPr lang="en-US" altLang="zh-CN">
                <a:solidFill>
                  <a:schemeClr val="tx1"/>
                </a:solidFill>
                <a:latin typeface="Times New Roman" panose="02020603050405020304" pitchFamily="18" charset="0"/>
                <a:cs typeface="Times New Roman" panose="02020603050405020304" pitchFamily="18" charset="0"/>
                <a:sym typeface="+mn-ea"/>
              </a:rPr>
              <a:t>(</a:t>
            </a:r>
            <a:r>
              <a:rPr lang="zh-CN" altLang="en-US" dirty="0">
                <a:solidFill>
                  <a:schemeClr val="tx1"/>
                </a:solidFill>
                <a:latin typeface="Times New Roman" panose="02020603050405020304" pitchFamily="18" charset="0"/>
                <a:cs typeface="Times New Roman" panose="02020603050405020304" pitchFamily="18" charset="0"/>
                <a:sym typeface="+mn-ea"/>
              </a:rPr>
              <a:t>文件指针</a:t>
            </a:r>
            <a:r>
              <a:rPr lang="zh-CN" altLang="en-US">
                <a:solidFill>
                  <a:schemeClr val="tx1"/>
                </a:solidFill>
                <a:latin typeface="Times New Roman" panose="02020603050405020304" pitchFamily="18" charset="0"/>
                <a:cs typeface="Times New Roman" panose="02020603050405020304" pitchFamily="18" charset="0"/>
                <a:sym typeface="+mn-ea"/>
              </a:rPr>
              <a:t> </a:t>
            </a:r>
            <a:r>
              <a:rPr lang="en-US" altLang="zh-CN" dirty="0">
                <a:solidFill>
                  <a:schemeClr val="tx1"/>
                </a:solidFill>
                <a:latin typeface="Times New Roman" panose="02020603050405020304" pitchFamily="18" charset="0"/>
                <a:cs typeface="Times New Roman" panose="02020603050405020304" pitchFamily="18" charset="0"/>
                <a:sym typeface="+mn-ea"/>
              </a:rPr>
              <a:t>)</a:t>
            </a:r>
            <a:endParaRPr lang="en-US" altLang="zh-CN" dirty="0">
              <a:solidFill>
                <a:schemeClr val="tx1"/>
              </a:solidFill>
              <a:latin typeface="Times New Roman" panose="02020603050405020304" pitchFamily="18" charset="0"/>
              <a:cs typeface="Times New Roman" panose="02020603050405020304" pitchFamily="18" charset="0"/>
            </a:endParaRPr>
          </a:p>
          <a:p>
            <a:pPr marL="0" indent="0">
              <a:lnSpc>
                <a:spcPct val="160000"/>
              </a:lnSpc>
              <a:buNone/>
            </a:pPr>
            <a:r>
              <a:rPr lang="en-US" altLang="zh-CN" dirty="0">
                <a:solidFill>
                  <a:schemeClr val="tx1"/>
                </a:solidFill>
                <a:latin typeface="Times New Roman" panose="02020603050405020304" pitchFamily="18" charset="0"/>
                <a:cs typeface="Times New Roman" panose="02020603050405020304" pitchFamily="18" charset="0"/>
                <a:sym typeface="+mn-ea"/>
              </a:rPr>
              <a:t>                                                </a:t>
            </a:r>
            <a:r>
              <a:rPr lang="zh-CN" altLang="en-US" i="1" dirty="0">
                <a:solidFill>
                  <a:schemeClr val="tx1"/>
                </a:solidFill>
                <a:latin typeface="Times New Roman" panose="02020603050405020304" pitchFamily="18" charset="0"/>
                <a:cs typeface="Times New Roman" panose="02020603050405020304" pitchFamily="18" charset="0"/>
                <a:sym typeface="+mn-ea"/>
              </a:rPr>
              <a:t>返回值为</a:t>
            </a:r>
            <a:r>
              <a:rPr lang="en-US" altLang="zh-CN" i="1" dirty="0">
                <a:solidFill>
                  <a:schemeClr val="tx1"/>
                </a:solidFill>
                <a:latin typeface="Times New Roman" panose="02020603050405020304" pitchFamily="18" charset="0"/>
                <a:cs typeface="Times New Roman" panose="02020603050405020304" pitchFamily="18" charset="0"/>
                <a:sym typeface="+mn-ea"/>
              </a:rPr>
              <a:t>1</a:t>
            </a:r>
            <a:r>
              <a:rPr lang="zh-CN" altLang="en-US" i="1" dirty="0">
                <a:solidFill>
                  <a:schemeClr val="tx1"/>
                </a:solidFill>
                <a:latin typeface="Times New Roman" panose="02020603050405020304" pitchFamily="18" charset="0"/>
                <a:cs typeface="Times New Roman" panose="02020603050405020304" pitchFamily="18" charset="0"/>
                <a:sym typeface="+mn-ea"/>
              </a:rPr>
              <a:t>表示文件结束</a:t>
            </a:r>
            <a:endParaRPr lang="zh-CN" altLang="en-US" i="1">
              <a:solidFill>
                <a:schemeClr val="tx1"/>
              </a:solidFill>
              <a:latin typeface="Times New Roman" panose="02020603050405020304" pitchFamily="18" charset="0"/>
              <a:cs typeface="Times New Roman" panose="02020603050405020304" pitchFamily="18" charset="0"/>
            </a:endParaRPr>
          </a:p>
          <a:p>
            <a:endParaRPr lang="zh-CN" altLang="en-US" i="1">
              <a:solidFill>
                <a:schemeClr val="tx1"/>
              </a:solidFill>
              <a:latin typeface="Times New Roman" panose="02020603050405020304" pitchFamily="18" charset="0"/>
              <a:cs typeface="Times New Roman" panose="02020603050405020304" pitchFamily="18" charset="0"/>
            </a:endParaRPr>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lnSpcReduction="10000"/>
          </a:bodyPr>
          <a:p>
            <a:r>
              <a:rPr lang="en-US" altLang="zh-CN" dirty="0">
                <a:solidFill>
                  <a:schemeClr val="tx1"/>
                </a:solidFill>
                <a:latin typeface="Times New Roman" panose="02020603050405020304" pitchFamily="18" charset="0"/>
                <a:cs typeface="Times New Roman" panose="02020603050405020304" pitchFamily="18" charset="0"/>
                <a:sym typeface="+mn-ea"/>
              </a:rPr>
              <a:t>3. </a:t>
            </a:r>
            <a:r>
              <a:rPr lang="zh-CN" altLang="en-US" dirty="0">
                <a:solidFill>
                  <a:schemeClr val="tx1"/>
                </a:solidFill>
                <a:latin typeface="Times New Roman" panose="02020603050405020304" pitchFamily="18" charset="0"/>
                <a:cs typeface="Times New Roman" panose="02020603050405020304" pitchFamily="18" charset="0"/>
                <a:sym typeface="+mn-ea"/>
              </a:rPr>
              <a:t>格式化</a:t>
            </a:r>
            <a:r>
              <a:rPr lang="en-US" altLang="zh-CN">
                <a:solidFill>
                  <a:schemeClr val="tx1"/>
                </a:solidFill>
                <a:latin typeface="Times New Roman" panose="02020603050405020304" pitchFamily="18" charset="0"/>
                <a:cs typeface="Times New Roman" panose="02020603050405020304" pitchFamily="18" charset="0"/>
                <a:sym typeface="+mn-ea"/>
              </a:rPr>
              <a:t>I/O</a:t>
            </a:r>
            <a:endParaRPr lang="en-US" altLang="zh-CN" dirty="0" err="1">
              <a:solidFill>
                <a:schemeClr val="tx1"/>
              </a:solidFill>
              <a:latin typeface="Times New Roman" panose="02020603050405020304" pitchFamily="18" charset="0"/>
              <a:cs typeface="Times New Roman" panose="02020603050405020304" pitchFamily="18" charset="0"/>
            </a:endParaRPr>
          </a:p>
          <a:p>
            <a:endParaRPr lang="en-US" altLang="zh-CN" dirty="0" err="1">
              <a:solidFill>
                <a:schemeClr val="tx1"/>
              </a:solidFill>
              <a:latin typeface="Times New Roman" panose="02020603050405020304" pitchFamily="18" charset="0"/>
              <a:cs typeface="Times New Roman" panose="02020603050405020304" pitchFamily="18" charset="0"/>
            </a:endParaRPr>
          </a:p>
          <a:p>
            <a:pPr marL="0" indent="0">
              <a:buNone/>
            </a:pPr>
            <a:r>
              <a:rPr lang="en-US" altLang="zh-CN" dirty="0" err="1">
                <a:solidFill>
                  <a:schemeClr val="tx1"/>
                </a:solidFill>
                <a:latin typeface="Times New Roman" panose="02020603050405020304" pitchFamily="18" charset="0"/>
                <a:cs typeface="Times New Roman" panose="02020603050405020304" pitchFamily="18" charset="0"/>
                <a:sym typeface="+mn-ea"/>
              </a:rPr>
              <a:t>          fprintf</a:t>
            </a:r>
            <a:r>
              <a:rPr lang="en-US" altLang="zh-CN">
                <a:solidFill>
                  <a:schemeClr val="tx1"/>
                </a:solidFill>
                <a:latin typeface="Times New Roman" panose="02020603050405020304" pitchFamily="18" charset="0"/>
                <a:cs typeface="Times New Roman" panose="02020603050405020304" pitchFamily="18" charset="0"/>
                <a:sym typeface="+mn-ea"/>
              </a:rPr>
              <a:t>(</a:t>
            </a:r>
            <a:r>
              <a:rPr lang="en-US" altLang="zh-CN" dirty="0" err="1">
                <a:solidFill>
                  <a:schemeClr val="tx1"/>
                </a:solidFill>
                <a:latin typeface="Times New Roman" panose="02020603050405020304" pitchFamily="18" charset="0"/>
                <a:cs typeface="Times New Roman" panose="02020603050405020304" pitchFamily="18" charset="0"/>
                <a:sym typeface="+mn-ea"/>
              </a:rPr>
              <a:t>fp</a:t>
            </a:r>
            <a:r>
              <a:rPr lang="en-US" altLang="zh-CN">
                <a:solidFill>
                  <a:schemeClr val="tx1"/>
                </a:solidFill>
                <a:latin typeface="Times New Roman" panose="02020603050405020304" pitchFamily="18" charset="0"/>
                <a:cs typeface="Times New Roman" panose="02020603050405020304" pitchFamily="18" charset="0"/>
                <a:sym typeface="+mn-ea"/>
              </a:rPr>
              <a:t>, </a:t>
            </a:r>
            <a:r>
              <a:rPr lang="zh-CN" altLang="zh-CN" dirty="0">
                <a:solidFill>
                  <a:schemeClr val="tx1"/>
                </a:solidFill>
                <a:latin typeface="Times New Roman" panose="02020603050405020304" pitchFamily="18" charset="0"/>
                <a:cs typeface="Times New Roman" panose="02020603050405020304" pitchFamily="18" charset="0"/>
                <a:sym typeface="+mn-ea"/>
              </a:rPr>
              <a:t>格式字符串</a:t>
            </a:r>
            <a:r>
              <a:rPr lang="en-US" altLang="zh-CN">
                <a:solidFill>
                  <a:schemeClr val="tx1"/>
                </a:solidFill>
                <a:latin typeface="Times New Roman" panose="02020603050405020304" pitchFamily="18" charset="0"/>
                <a:cs typeface="Times New Roman" panose="02020603050405020304" pitchFamily="18" charset="0"/>
                <a:sym typeface="+mn-ea"/>
              </a:rPr>
              <a:t>,</a:t>
            </a:r>
            <a:r>
              <a:rPr lang="zh-CN" altLang="en-US" dirty="0">
                <a:solidFill>
                  <a:schemeClr val="tx1"/>
                </a:solidFill>
                <a:latin typeface="Times New Roman" panose="02020603050405020304" pitchFamily="18" charset="0"/>
                <a:cs typeface="Times New Roman" panose="02020603050405020304" pitchFamily="18" charset="0"/>
                <a:sym typeface="+mn-ea"/>
              </a:rPr>
              <a:t>输出表列</a:t>
            </a:r>
            <a:r>
              <a:rPr lang="zh-CN" altLang="en-US">
                <a:solidFill>
                  <a:schemeClr val="tx1"/>
                </a:solidFill>
                <a:latin typeface="Times New Roman" panose="02020603050405020304" pitchFamily="18" charset="0"/>
                <a:cs typeface="Times New Roman" panose="02020603050405020304" pitchFamily="18" charset="0"/>
                <a:sym typeface="+mn-ea"/>
              </a:rPr>
              <a:t> </a:t>
            </a:r>
            <a:r>
              <a:rPr lang="en-US" altLang="zh-CN">
                <a:solidFill>
                  <a:schemeClr val="tx1"/>
                </a:solidFill>
                <a:latin typeface="Times New Roman" panose="02020603050405020304" pitchFamily="18" charset="0"/>
                <a:cs typeface="Times New Roman" panose="02020603050405020304" pitchFamily="18" charset="0"/>
                <a:sym typeface="+mn-ea"/>
              </a:rPr>
              <a:t>)   </a:t>
            </a:r>
            <a:endParaRPr lang="en-US" altLang="zh-CN">
              <a:solidFill>
                <a:schemeClr val="tx1"/>
              </a:solidFill>
              <a:latin typeface="Times New Roman" panose="02020603050405020304" pitchFamily="18" charset="0"/>
              <a:cs typeface="Times New Roman" panose="02020603050405020304" pitchFamily="18" charset="0"/>
            </a:endParaRPr>
          </a:p>
          <a:p>
            <a:pPr marL="0" indent="0">
              <a:buNone/>
            </a:pPr>
            <a:r>
              <a:rPr lang="en-US" altLang="zh-CN">
                <a:solidFill>
                  <a:schemeClr val="tx1"/>
                </a:solidFill>
                <a:latin typeface="Times New Roman" panose="02020603050405020304" pitchFamily="18" charset="0"/>
                <a:cs typeface="Times New Roman" panose="02020603050405020304" pitchFamily="18" charset="0"/>
                <a:sym typeface="+mn-ea"/>
              </a:rPr>
              <a:t>                                 </a:t>
            </a:r>
            <a:endParaRPr lang="en-US" altLang="zh-CN">
              <a:solidFill>
                <a:schemeClr val="tx1"/>
              </a:solidFill>
              <a:latin typeface="Times New Roman" panose="02020603050405020304" pitchFamily="18" charset="0"/>
              <a:cs typeface="Times New Roman" panose="02020603050405020304" pitchFamily="18" charset="0"/>
            </a:endParaRPr>
          </a:p>
          <a:p>
            <a:pPr marL="0" indent="0">
              <a:buNone/>
            </a:pPr>
            <a:r>
              <a:rPr lang="en-US" altLang="zh-CN">
                <a:solidFill>
                  <a:schemeClr val="tx1"/>
                </a:solidFill>
                <a:latin typeface="Times New Roman" panose="02020603050405020304" pitchFamily="18" charset="0"/>
                <a:cs typeface="Times New Roman" panose="02020603050405020304" pitchFamily="18" charset="0"/>
                <a:sym typeface="+mn-ea"/>
              </a:rPr>
              <a:t>          </a:t>
            </a:r>
            <a:r>
              <a:rPr lang="en-US" altLang="zh-CN" dirty="0" err="1">
                <a:solidFill>
                  <a:schemeClr val="tx1"/>
                </a:solidFill>
                <a:latin typeface="Times New Roman" panose="02020603050405020304" pitchFamily="18" charset="0"/>
                <a:cs typeface="Times New Roman" panose="02020603050405020304" pitchFamily="18" charset="0"/>
                <a:sym typeface="+mn-ea"/>
              </a:rPr>
              <a:t>fscanf</a:t>
            </a:r>
            <a:r>
              <a:rPr lang="en-US" altLang="zh-CN">
                <a:solidFill>
                  <a:schemeClr val="tx1"/>
                </a:solidFill>
                <a:latin typeface="Times New Roman" panose="02020603050405020304" pitchFamily="18" charset="0"/>
                <a:cs typeface="Times New Roman" panose="02020603050405020304" pitchFamily="18" charset="0"/>
                <a:sym typeface="+mn-ea"/>
              </a:rPr>
              <a:t>(</a:t>
            </a:r>
            <a:r>
              <a:rPr lang="en-US" altLang="zh-CN" dirty="0" err="1">
                <a:solidFill>
                  <a:schemeClr val="tx1"/>
                </a:solidFill>
                <a:latin typeface="Times New Roman" panose="02020603050405020304" pitchFamily="18" charset="0"/>
                <a:cs typeface="Times New Roman" panose="02020603050405020304" pitchFamily="18" charset="0"/>
                <a:sym typeface="+mn-ea"/>
              </a:rPr>
              <a:t>fp</a:t>
            </a:r>
            <a:r>
              <a:rPr lang="en-US" altLang="zh-CN">
                <a:solidFill>
                  <a:schemeClr val="tx1"/>
                </a:solidFill>
                <a:latin typeface="Times New Roman" panose="02020603050405020304" pitchFamily="18" charset="0"/>
                <a:cs typeface="Times New Roman" panose="02020603050405020304" pitchFamily="18" charset="0"/>
                <a:sym typeface="+mn-ea"/>
              </a:rPr>
              <a:t>,</a:t>
            </a:r>
            <a:r>
              <a:rPr lang="zh-CN" altLang="zh-CN" dirty="0">
                <a:solidFill>
                  <a:schemeClr val="tx1"/>
                </a:solidFill>
                <a:latin typeface="Times New Roman" panose="02020603050405020304" pitchFamily="18" charset="0"/>
                <a:cs typeface="Times New Roman" panose="02020603050405020304" pitchFamily="18" charset="0"/>
                <a:sym typeface="+mn-ea"/>
              </a:rPr>
              <a:t>格式字符串</a:t>
            </a:r>
            <a:r>
              <a:rPr lang="en-US" altLang="zh-CN" dirty="0">
                <a:solidFill>
                  <a:schemeClr val="tx1"/>
                </a:solidFill>
                <a:latin typeface="Times New Roman" panose="02020603050405020304" pitchFamily="18" charset="0"/>
                <a:cs typeface="Times New Roman" panose="02020603050405020304" pitchFamily="18" charset="0"/>
                <a:sym typeface="+mn-ea"/>
              </a:rPr>
              <a:t>,</a:t>
            </a:r>
            <a:r>
              <a:rPr lang="zh-CN" altLang="en-US" dirty="0">
                <a:solidFill>
                  <a:schemeClr val="tx1"/>
                </a:solidFill>
                <a:latin typeface="Times New Roman" panose="02020603050405020304" pitchFamily="18" charset="0"/>
                <a:cs typeface="Times New Roman" panose="02020603050405020304" pitchFamily="18" charset="0"/>
                <a:sym typeface="+mn-ea"/>
              </a:rPr>
              <a:t>输入表列 </a:t>
            </a:r>
            <a:r>
              <a:rPr lang="en-US" altLang="zh-CN">
                <a:solidFill>
                  <a:schemeClr val="tx1"/>
                </a:solidFill>
                <a:latin typeface="Times New Roman" panose="02020603050405020304" pitchFamily="18" charset="0"/>
                <a:cs typeface="Times New Roman" panose="02020603050405020304" pitchFamily="18" charset="0"/>
                <a:sym typeface="+mn-ea"/>
              </a:rPr>
              <a:t>)         </a:t>
            </a:r>
            <a:endParaRPr lang="en-US" altLang="zh-CN">
              <a:solidFill>
                <a:schemeClr val="tx1"/>
              </a:solidFill>
              <a:latin typeface="Times New Roman" panose="02020603050405020304" pitchFamily="18" charset="0"/>
              <a:cs typeface="Times New Roman" panose="02020603050405020304" pitchFamily="18" charset="0"/>
            </a:endParaRPr>
          </a:p>
          <a:p>
            <a:endParaRPr lang="en-US" altLang="zh-CN">
              <a:solidFill>
                <a:schemeClr val="tx1"/>
              </a:solidFill>
              <a:latin typeface="Times New Roman" panose="02020603050405020304" pitchFamily="18" charset="0"/>
              <a:cs typeface="Times New Roman" panose="02020603050405020304" pitchFamily="18" charset="0"/>
            </a:endParaRPr>
          </a:p>
          <a:p>
            <a:pPr marL="0" indent="0">
              <a:buNone/>
            </a:pPr>
            <a:r>
              <a:rPr lang="en-US" altLang="zh-CN" dirty="0">
                <a:solidFill>
                  <a:schemeClr val="tx1"/>
                </a:solidFill>
                <a:latin typeface="Times New Roman" panose="02020603050405020304" pitchFamily="18" charset="0"/>
                <a:cs typeface="Times New Roman" panose="02020603050405020304" pitchFamily="18" charset="0"/>
                <a:sym typeface="+mn-ea"/>
              </a:rPr>
              <a:t>                            </a:t>
            </a:r>
            <a:r>
              <a:rPr lang="zh-CN" altLang="en-US" dirty="0">
                <a:solidFill>
                  <a:schemeClr val="tx1"/>
                </a:solidFill>
                <a:latin typeface="Times New Roman" panose="02020603050405020304" pitchFamily="18" charset="0"/>
                <a:cs typeface="Times New Roman" panose="02020603050405020304" pitchFamily="18" charset="0"/>
                <a:sym typeface="+mn-ea"/>
              </a:rPr>
              <a:t>除</a:t>
            </a:r>
            <a:r>
              <a:rPr lang="en-US" altLang="zh-CN" dirty="0" err="1">
                <a:solidFill>
                  <a:schemeClr val="tx1"/>
                </a:solidFill>
                <a:latin typeface="Times New Roman" panose="02020603050405020304" pitchFamily="18" charset="0"/>
                <a:cs typeface="Times New Roman" panose="02020603050405020304" pitchFamily="18" charset="0"/>
                <a:sym typeface="+mn-ea"/>
              </a:rPr>
              <a:t>fp</a:t>
            </a:r>
            <a:r>
              <a:rPr lang="zh-CN" altLang="zh-CN" dirty="0">
                <a:solidFill>
                  <a:schemeClr val="tx1"/>
                </a:solidFill>
                <a:latin typeface="Times New Roman" panose="02020603050405020304" pitchFamily="18" charset="0"/>
                <a:cs typeface="Times New Roman" panose="02020603050405020304" pitchFamily="18" charset="0"/>
                <a:sym typeface="+mn-ea"/>
              </a:rPr>
              <a:t>外，其余同</a:t>
            </a:r>
            <a:r>
              <a:rPr lang="en-US" altLang="zh-CN" dirty="0" err="1">
                <a:solidFill>
                  <a:schemeClr val="tx1"/>
                </a:solidFill>
                <a:latin typeface="Times New Roman" panose="02020603050405020304" pitchFamily="18" charset="0"/>
                <a:cs typeface="Times New Roman" panose="02020603050405020304" pitchFamily="18" charset="0"/>
                <a:sym typeface="+mn-ea"/>
              </a:rPr>
              <a:t>printf</a:t>
            </a:r>
            <a:r>
              <a:rPr lang="en-US" altLang="zh-CN">
                <a:solidFill>
                  <a:schemeClr val="tx1"/>
                </a:solidFill>
                <a:latin typeface="Times New Roman" panose="02020603050405020304" pitchFamily="18" charset="0"/>
                <a:cs typeface="Times New Roman" panose="02020603050405020304" pitchFamily="18" charset="0"/>
                <a:sym typeface="+mn-ea"/>
              </a:rPr>
              <a:t>( ),</a:t>
            </a:r>
            <a:r>
              <a:rPr lang="en-US" altLang="zh-CN" dirty="0" err="1">
                <a:solidFill>
                  <a:schemeClr val="tx1"/>
                </a:solidFill>
                <a:latin typeface="Times New Roman" panose="02020603050405020304" pitchFamily="18" charset="0"/>
                <a:cs typeface="Times New Roman" panose="02020603050405020304" pitchFamily="18" charset="0"/>
                <a:sym typeface="+mn-ea"/>
              </a:rPr>
              <a:t>scanf</a:t>
            </a:r>
            <a:r>
              <a:rPr lang="en-US" altLang="zh-CN">
                <a:solidFill>
                  <a:schemeClr val="tx1"/>
                </a:solidFill>
                <a:latin typeface="Times New Roman" panose="02020603050405020304" pitchFamily="18" charset="0"/>
                <a:cs typeface="Times New Roman" panose="02020603050405020304" pitchFamily="18" charset="0"/>
                <a:sym typeface="+mn-ea"/>
              </a:rPr>
              <a:t>( ) </a:t>
            </a:r>
            <a:endParaRPr lang="en-US" altLang="zh-CN">
              <a:solidFill>
                <a:schemeClr val="tx1"/>
              </a:solidFill>
              <a:latin typeface="Times New Roman" panose="02020603050405020304" pitchFamily="18" charset="0"/>
              <a:cs typeface="Times New Roman" panose="02020603050405020304" pitchFamily="18" charset="0"/>
            </a:endParaRPr>
          </a:p>
          <a:p>
            <a:endParaRPr lang="en-US" altLang="zh-CN">
              <a:solidFill>
                <a:schemeClr val="tx1"/>
              </a:solidFill>
              <a:latin typeface="Times New Roman" panose="02020603050405020304" pitchFamily="18" charset="0"/>
              <a:cs typeface="Times New Roman" panose="02020603050405020304" pitchFamily="18" charset="0"/>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符号常量及命名</a:t>
            </a:r>
            <a:r>
              <a:rPr lang="zh-CN" altLang="en-US"/>
              <a:t>规则</a:t>
            </a:r>
            <a:endParaRPr lang="zh-CN" altLang="en-US"/>
          </a:p>
        </p:txBody>
      </p:sp>
      <p:sp>
        <p:nvSpPr>
          <p:cNvPr id="3" name="内容占位符 2"/>
          <p:cNvSpPr>
            <a:spLocks noGrp="1"/>
          </p:cNvSpPr>
          <p:nvPr>
            <p:ph idx="1"/>
          </p:nvPr>
        </p:nvSpPr>
        <p:spPr/>
        <p:txBody>
          <a:bodyPr>
            <a:normAutofit fontScale="90000"/>
          </a:bodyPr>
          <a:p>
            <a:pPr>
              <a:lnSpc>
                <a:spcPct val="90000"/>
              </a:lnSpc>
              <a:spcBef>
                <a:spcPct val="50000"/>
              </a:spcBef>
              <a:buNone/>
            </a:pPr>
            <a:r>
              <a:rPr lang="zh-CN" altLang="en-US" b="1" dirty="0">
                <a:solidFill>
                  <a:schemeClr val="tx1"/>
                </a:solidFill>
                <a:sym typeface="+mn-ea"/>
              </a:rPr>
              <a:t>用一个标识符代表一个常量。</a:t>
            </a:r>
            <a:endParaRPr lang="zh-CN" altLang="en-US" b="1" dirty="0">
              <a:solidFill>
                <a:schemeClr val="tx1"/>
              </a:solidFill>
            </a:endParaRPr>
          </a:p>
          <a:p>
            <a:pPr>
              <a:lnSpc>
                <a:spcPct val="90000"/>
              </a:lnSpc>
              <a:spcBef>
                <a:spcPct val="50000"/>
              </a:spcBef>
              <a:buNone/>
            </a:pPr>
            <a:r>
              <a:rPr lang="zh-CN" altLang="en-US" b="1" dirty="0">
                <a:solidFill>
                  <a:schemeClr val="tx1"/>
                </a:solidFill>
                <a:sym typeface="+mn-ea"/>
              </a:rPr>
              <a:t>             </a:t>
            </a:r>
            <a:r>
              <a:rPr lang="en-US" altLang="zh-CN" b="1" dirty="0">
                <a:solidFill>
                  <a:schemeClr val="tx1"/>
                </a:solidFill>
                <a:latin typeface="Times New Roman" panose="02020603050405020304" pitchFamily="18" charset="0"/>
                <a:cs typeface="Times New Roman" panose="02020603050405020304" pitchFamily="18" charset="0"/>
                <a:sym typeface="+mn-ea"/>
              </a:rPr>
              <a:t>#</a:t>
            </a:r>
            <a:r>
              <a:rPr lang="en-US" altLang="zh-CN" b="1">
                <a:solidFill>
                  <a:schemeClr val="tx1"/>
                </a:solidFill>
                <a:latin typeface="Times New Roman" panose="02020603050405020304" pitchFamily="18" charset="0"/>
                <a:cs typeface="Times New Roman" panose="02020603050405020304" pitchFamily="18" charset="0"/>
                <a:sym typeface="+mn-ea"/>
              </a:rPr>
              <a:t>define </a:t>
            </a:r>
            <a:r>
              <a:rPr lang="en-US" altLang="zh-CN" b="1" dirty="0">
                <a:solidFill>
                  <a:schemeClr val="tx1"/>
                </a:solidFill>
                <a:latin typeface="Times New Roman" panose="02020603050405020304" pitchFamily="18" charset="0"/>
                <a:cs typeface="Times New Roman" panose="02020603050405020304" pitchFamily="18" charset="0"/>
                <a:sym typeface="+mn-ea"/>
              </a:rPr>
              <a:t>  </a:t>
            </a:r>
            <a:r>
              <a:rPr lang="zh-CN" altLang="zh-CN" b="1" dirty="0">
                <a:solidFill>
                  <a:schemeClr val="tx1"/>
                </a:solidFill>
                <a:latin typeface="Times New Roman" panose="02020603050405020304" pitchFamily="18" charset="0"/>
                <a:cs typeface="Times New Roman" panose="02020603050405020304" pitchFamily="18" charset="0"/>
                <a:sym typeface="+mn-ea"/>
              </a:rPr>
              <a:t>符号常量标识符</a:t>
            </a:r>
            <a:r>
              <a:rPr lang="en-US" altLang="zh-CN" b="1">
                <a:solidFill>
                  <a:schemeClr val="tx1"/>
                </a:solidFill>
                <a:latin typeface="Times New Roman" panose="02020603050405020304" pitchFamily="18" charset="0"/>
                <a:cs typeface="Times New Roman" panose="02020603050405020304" pitchFamily="18" charset="0"/>
                <a:sym typeface="+mn-ea"/>
              </a:rPr>
              <a:t>    </a:t>
            </a:r>
            <a:r>
              <a:rPr lang="zh-CN" altLang="en-US" b="1" dirty="0">
                <a:solidFill>
                  <a:schemeClr val="tx1"/>
                </a:solidFill>
                <a:latin typeface="Times New Roman" panose="02020603050405020304" pitchFamily="18" charset="0"/>
                <a:cs typeface="Times New Roman" panose="02020603050405020304" pitchFamily="18" charset="0"/>
                <a:sym typeface="+mn-ea"/>
              </a:rPr>
              <a:t>常量表达式</a:t>
            </a:r>
            <a:endParaRPr lang="zh-CN" altLang="zh-CN" b="1" dirty="0">
              <a:solidFill>
                <a:schemeClr val="tx1"/>
              </a:solidFill>
              <a:latin typeface="Times New Roman" panose="02020603050405020304" pitchFamily="18" charset="0"/>
              <a:cs typeface="Times New Roman" panose="02020603050405020304" pitchFamily="18" charset="0"/>
            </a:endParaRPr>
          </a:p>
          <a:p>
            <a:pPr>
              <a:lnSpc>
                <a:spcPct val="90000"/>
              </a:lnSpc>
              <a:spcBef>
                <a:spcPct val="50000"/>
              </a:spcBef>
              <a:buNone/>
            </a:pPr>
            <a:r>
              <a:rPr lang="zh-CN" altLang="zh-CN" b="1" dirty="0">
                <a:solidFill>
                  <a:schemeClr val="tx1"/>
                </a:solidFill>
                <a:latin typeface="Times New Roman" panose="02020603050405020304" pitchFamily="18" charset="0"/>
                <a:cs typeface="Times New Roman" panose="02020603050405020304" pitchFamily="18" charset="0"/>
                <a:sym typeface="+mn-ea"/>
              </a:rPr>
              <a:t>例如</a:t>
            </a:r>
            <a:r>
              <a:rPr lang="zh-CN" altLang="en-US" b="1">
                <a:solidFill>
                  <a:schemeClr val="tx1"/>
                </a:solidFill>
                <a:latin typeface="Times New Roman" panose="02020603050405020304" pitchFamily="18" charset="0"/>
                <a:cs typeface="Times New Roman" panose="02020603050405020304" pitchFamily="18" charset="0"/>
                <a:sym typeface="+mn-ea"/>
              </a:rPr>
              <a:t>：  </a:t>
            </a:r>
            <a:r>
              <a:rPr lang="en-US" altLang="zh-CN" b="1">
                <a:solidFill>
                  <a:schemeClr val="tx1"/>
                </a:solidFill>
                <a:latin typeface="Times New Roman" panose="02020603050405020304" pitchFamily="18" charset="0"/>
                <a:cs typeface="Times New Roman" panose="02020603050405020304" pitchFamily="18" charset="0"/>
                <a:sym typeface="+mn-ea"/>
              </a:rPr>
              <a:t>#define   MAX  100000</a:t>
            </a:r>
            <a:endParaRPr lang="en-US" altLang="zh-CN" b="1">
              <a:solidFill>
                <a:schemeClr val="tx1"/>
              </a:solidFill>
              <a:latin typeface="Times New Roman" panose="02020603050405020304" pitchFamily="18" charset="0"/>
              <a:cs typeface="Times New Roman" panose="02020603050405020304" pitchFamily="18" charset="0"/>
            </a:endParaRPr>
          </a:p>
          <a:p>
            <a:pPr>
              <a:lnSpc>
                <a:spcPct val="90000"/>
              </a:lnSpc>
              <a:spcBef>
                <a:spcPct val="50000"/>
              </a:spcBef>
              <a:buNone/>
            </a:pPr>
            <a:r>
              <a:rPr lang="en-US" altLang="zh-CN" b="1">
                <a:solidFill>
                  <a:schemeClr val="tx1"/>
                </a:solidFill>
                <a:latin typeface="Times New Roman" panose="02020603050405020304" pitchFamily="18" charset="0"/>
                <a:cs typeface="Times New Roman" panose="02020603050405020304" pitchFamily="18" charset="0"/>
                <a:sym typeface="+mn-ea"/>
              </a:rPr>
              <a:t> </a:t>
            </a:r>
            <a:r>
              <a:rPr lang="zh-CN" altLang="en-US" b="1" dirty="0">
                <a:solidFill>
                  <a:schemeClr val="tx1"/>
                </a:solidFill>
                <a:latin typeface="Times New Roman" panose="02020603050405020304" pitchFamily="18" charset="0"/>
                <a:cs typeface="Times New Roman" panose="02020603050405020304" pitchFamily="18" charset="0"/>
                <a:sym typeface="+mn-ea"/>
              </a:rPr>
              <a:t>注意：符号常量一旦被定义，在整个作用域中不能被改变，也不能再被赋值。在函数体中使用符号常量如同使用其他常量一样可直接参加运算。</a:t>
            </a:r>
            <a:endParaRPr lang="zh-CN" altLang="en-US" b="1" dirty="0">
              <a:solidFill>
                <a:schemeClr val="tx1"/>
              </a:solidFill>
              <a:latin typeface="Times New Roman" panose="02020603050405020304" pitchFamily="18" charset="0"/>
              <a:cs typeface="Times New Roman" panose="02020603050405020304" pitchFamily="18" charset="0"/>
              <a:sym typeface="+mn-ea"/>
            </a:endParaRPr>
          </a:p>
          <a:p>
            <a:pPr>
              <a:lnSpc>
                <a:spcPct val="90000"/>
              </a:lnSpc>
              <a:spcBef>
                <a:spcPct val="50000"/>
              </a:spcBef>
              <a:buNone/>
            </a:pPr>
            <a:r>
              <a:rPr lang="zh-CN" altLang="en-US" b="1" dirty="0">
                <a:solidFill>
                  <a:schemeClr val="tx1"/>
                </a:solidFill>
                <a:latin typeface="Times New Roman" panose="02020603050405020304" pitchFamily="18" charset="0"/>
                <a:cs typeface="Times New Roman" panose="02020603050405020304" pitchFamily="18" charset="0"/>
                <a:sym typeface="+mn-ea"/>
              </a:rPr>
              <a:t>命名规则：</a:t>
            </a:r>
            <a:r>
              <a:rPr lang="en-US" altLang="zh-CN" b="1" dirty="0">
                <a:solidFill>
                  <a:schemeClr val="tx1"/>
                </a:solidFill>
                <a:latin typeface="Times New Roman" panose="02020603050405020304" pitchFamily="18" charset="0"/>
                <a:cs typeface="Times New Roman" panose="02020603050405020304" pitchFamily="18" charset="0"/>
                <a:sym typeface="+mn-ea"/>
              </a:rPr>
              <a:t>——</a:t>
            </a:r>
            <a:r>
              <a:rPr lang="zh-CN" altLang="en-US" b="1" dirty="0">
                <a:solidFill>
                  <a:schemeClr val="tx1"/>
                </a:solidFill>
                <a:latin typeface="Times New Roman" panose="02020603050405020304" pitchFamily="18" charset="0"/>
                <a:cs typeface="Times New Roman" panose="02020603050405020304" pitchFamily="18" charset="0"/>
                <a:sym typeface="+mn-ea"/>
              </a:rPr>
              <a:t>遵循标识符的规则</a:t>
            </a:r>
            <a:endParaRPr lang="zh-CN" altLang="en-US" b="1" dirty="0">
              <a:solidFill>
                <a:schemeClr val="tx1"/>
              </a:solidFill>
              <a:latin typeface="Times New Roman" panose="02020603050405020304" pitchFamily="18" charset="0"/>
              <a:cs typeface="Times New Roman" panose="02020603050405020304" pitchFamily="18" charset="0"/>
            </a:endParaRPr>
          </a:p>
          <a:p>
            <a:pPr>
              <a:lnSpc>
                <a:spcPct val="90000"/>
              </a:lnSpc>
              <a:spcBef>
                <a:spcPct val="50000"/>
              </a:spcBef>
              <a:buNone/>
            </a:pPr>
            <a:r>
              <a:rPr lang="zh-CN" altLang="en-US" b="1" dirty="0">
                <a:solidFill>
                  <a:schemeClr val="tx1"/>
                </a:solidFill>
                <a:latin typeface="Times New Roman" panose="02020603050405020304" pitchFamily="18" charset="0"/>
                <a:cs typeface="Times New Roman" panose="02020603050405020304" pitchFamily="18" charset="0"/>
                <a:sym typeface="+mn-ea"/>
              </a:rPr>
              <a:t>    </a:t>
            </a:r>
            <a:r>
              <a:rPr lang="en-US" altLang="zh-CN" b="1" dirty="0">
                <a:solidFill>
                  <a:schemeClr val="tx1"/>
                </a:solidFill>
                <a:latin typeface="Times New Roman" panose="02020603050405020304" pitchFamily="18" charset="0"/>
                <a:cs typeface="Times New Roman" panose="02020603050405020304" pitchFamily="18" charset="0"/>
                <a:sym typeface="+mn-ea"/>
              </a:rPr>
              <a:t>①</a:t>
            </a:r>
            <a:r>
              <a:rPr lang="zh-CN" altLang="en-US" b="1" dirty="0">
                <a:solidFill>
                  <a:schemeClr val="tx1"/>
                </a:solidFill>
                <a:latin typeface="Times New Roman" panose="02020603050405020304" pitchFamily="18" charset="0"/>
                <a:cs typeface="Times New Roman" panose="02020603050405020304" pitchFamily="18" charset="0"/>
                <a:sym typeface="+mn-ea"/>
              </a:rPr>
              <a:t>变量名（标识符）由字母或下划线开头，其后可跟字母</a:t>
            </a:r>
            <a:r>
              <a:rPr lang="en-US" altLang="zh-CN" b="1" dirty="0">
                <a:solidFill>
                  <a:schemeClr val="tx1"/>
                </a:solidFill>
                <a:latin typeface="Times New Roman" panose="02020603050405020304" pitchFamily="18" charset="0"/>
                <a:cs typeface="Times New Roman" panose="02020603050405020304" pitchFamily="18" charset="0"/>
                <a:sym typeface="+mn-ea"/>
              </a:rPr>
              <a:t>,</a:t>
            </a:r>
            <a:r>
              <a:rPr lang="zh-CN" altLang="en-US" b="1" dirty="0">
                <a:solidFill>
                  <a:schemeClr val="tx1"/>
                </a:solidFill>
                <a:latin typeface="Times New Roman" panose="02020603050405020304" pitchFamily="18" charset="0"/>
                <a:cs typeface="Times New Roman" panose="02020603050405020304" pitchFamily="18" charset="0"/>
                <a:sym typeface="+mn-ea"/>
              </a:rPr>
              <a:t>数字或下划线组成的字符序列。</a:t>
            </a:r>
            <a:endParaRPr lang="zh-CN" altLang="en-US" b="1" dirty="0">
              <a:solidFill>
                <a:schemeClr val="tx1"/>
              </a:solidFill>
              <a:latin typeface="Times New Roman" panose="02020603050405020304" pitchFamily="18" charset="0"/>
              <a:cs typeface="Times New Roman" panose="02020603050405020304" pitchFamily="18" charset="0"/>
            </a:endParaRPr>
          </a:p>
          <a:p>
            <a:pPr>
              <a:lnSpc>
                <a:spcPct val="90000"/>
              </a:lnSpc>
              <a:spcBef>
                <a:spcPct val="50000"/>
              </a:spcBef>
              <a:buNone/>
            </a:pPr>
            <a:r>
              <a:rPr lang="zh-CN" altLang="en-US" b="1" dirty="0">
                <a:solidFill>
                  <a:schemeClr val="tx1"/>
                </a:solidFill>
                <a:latin typeface="Times New Roman" panose="02020603050405020304" pitchFamily="18" charset="0"/>
                <a:cs typeface="Times New Roman" panose="02020603050405020304" pitchFamily="18" charset="0"/>
                <a:sym typeface="+mn-ea"/>
              </a:rPr>
              <a:t>    </a:t>
            </a:r>
            <a:r>
              <a:rPr lang="en-US" altLang="zh-CN" b="1" dirty="0">
                <a:solidFill>
                  <a:schemeClr val="tx1"/>
                </a:solidFill>
                <a:latin typeface="Times New Roman" panose="02020603050405020304" pitchFamily="18" charset="0"/>
                <a:cs typeface="Times New Roman" panose="02020603050405020304" pitchFamily="18" charset="0"/>
                <a:sym typeface="+mn-ea"/>
              </a:rPr>
              <a:t>②</a:t>
            </a:r>
            <a:r>
              <a:rPr lang="zh-CN" altLang="en-US" b="1" dirty="0">
                <a:solidFill>
                  <a:schemeClr val="tx1"/>
                </a:solidFill>
                <a:latin typeface="Times New Roman" panose="02020603050405020304" pitchFamily="18" charset="0"/>
                <a:cs typeface="Times New Roman" panose="02020603050405020304" pitchFamily="18" charset="0"/>
                <a:sym typeface="+mn-ea"/>
              </a:rPr>
              <a:t>大小字母被认为是不同的字符。</a:t>
            </a:r>
            <a:endParaRPr lang="zh-CN" altLang="en-US" b="1" dirty="0">
              <a:solidFill>
                <a:schemeClr val="tx1"/>
              </a:solidFill>
              <a:latin typeface="Times New Roman" panose="02020603050405020304" pitchFamily="18" charset="0"/>
              <a:cs typeface="Times New Roman" panose="02020603050405020304" pitchFamily="18" charset="0"/>
            </a:endParaRPr>
          </a:p>
          <a:p>
            <a:pPr>
              <a:lnSpc>
                <a:spcPct val="90000"/>
              </a:lnSpc>
              <a:spcBef>
                <a:spcPct val="50000"/>
              </a:spcBef>
              <a:buNone/>
            </a:pPr>
            <a:r>
              <a:rPr lang="zh-CN" altLang="en-US" b="1" dirty="0">
                <a:solidFill>
                  <a:schemeClr val="tx1"/>
                </a:solidFill>
                <a:latin typeface="Times New Roman" panose="02020603050405020304" pitchFamily="18" charset="0"/>
                <a:cs typeface="Times New Roman" panose="02020603050405020304" pitchFamily="18" charset="0"/>
                <a:sym typeface="+mn-ea"/>
              </a:rPr>
              <a:t>    </a:t>
            </a:r>
            <a:r>
              <a:rPr lang="en-US" altLang="zh-CN" b="1" dirty="0">
                <a:solidFill>
                  <a:schemeClr val="tx1"/>
                </a:solidFill>
                <a:latin typeface="Times New Roman" panose="02020603050405020304" pitchFamily="18" charset="0"/>
                <a:cs typeface="Times New Roman" panose="02020603050405020304" pitchFamily="18" charset="0"/>
                <a:sym typeface="+mn-ea"/>
              </a:rPr>
              <a:t>③</a:t>
            </a:r>
            <a:r>
              <a:rPr lang="en-US" altLang="zh-CN" b="1">
                <a:solidFill>
                  <a:schemeClr val="tx1"/>
                </a:solidFill>
                <a:latin typeface="Times New Roman" panose="02020603050405020304" pitchFamily="18" charset="0"/>
                <a:cs typeface="Times New Roman" panose="02020603050405020304" pitchFamily="18" charset="0"/>
                <a:sym typeface="+mn-ea"/>
              </a:rPr>
              <a:t>C</a:t>
            </a:r>
            <a:r>
              <a:rPr lang="zh-CN" altLang="en-US" b="1" dirty="0">
                <a:solidFill>
                  <a:schemeClr val="tx1"/>
                </a:solidFill>
                <a:latin typeface="Times New Roman" panose="02020603050405020304" pitchFamily="18" charset="0"/>
                <a:cs typeface="Times New Roman" panose="02020603050405020304" pitchFamily="18" charset="0"/>
                <a:sym typeface="+mn-ea"/>
              </a:rPr>
              <a:t>语言中对标识符的字符个数无统一规定。</a:t>
            </a:r>
            <a:endParaRPr lang="zh-CN" altLang="en-US" b="1" dirty="0">
              <a:solidFill>
                <a:schemeClr val="tx1"/>
              </a:solidFill>
              <a:latin typeface="Times New Roman" panose="02020603050405020304" pitchFamily="18" charset="0"/>
              <a:cs typeface="Times New Roman" panose="02020603050405020304" pitchFamily="18" charset="0"/>
            </a:endParaRPr>
          </a:p>
          <a:p>
            <a:pPr>
              <a:lnSpc>
                <a:spcPct val="90000"/>
              </a:lnSpc>
              <a:spcBef>
                <a:spcPct val="50000"/>
              </a:spcBef>
              <a:buNone/>
            </a:pPr>
            <a:r>
              <a:rPr lang="zh-CN" altLang="en-US" b="1" dirty="0">
                <a:solidFill>
                  <a:schemeClr val="tx1"/>
                </a:solidFill>
                <a:latin typeface="Times New Roman" panose="02020603050405020304" pitchFamily="18" charset="0"/>
                <a:cs typeface="Times New Roman" panose="02020603050405020304" pitchFamily="18" charset="0"/>
                <a:sym typeface="+mn-ea"/>
              </a:rPr>
              <a:t>    </a:t>
            </a:r>
            <a:r>
              <a:rPr lang="en-US" altLang="zh-CN" b="1" dirty="0">
                <a:solidFill>
                  <a:schemeClr val="tx1"/>
                </a:solidFill>
                <a:latin typeface="Times New Roman" panose="02020603050405020304" pitchFamily="18" charset="0"/>
                <a:cs typeface="Times New Roman" panose="02020603050405020304" pitchFamily="18" charset="0"/>
                <a:sym typeface="+mn-ea"/>
              </a:rPr>
              <a:t>④</a:t>
            </a:r>
            <a:r>
              <a:rPr lang="zh-CN" altLang="en-US" b="1" dirty="0">
                <a:solidFill>
                  <a:schemeClr val="tx1"/>
                </a:solidFill>
                <a:latin typeface="Times New Roman" panose="02020603050405020304" pitchFamily="18" charset="0"/>
                <a:cs typeface="Times New Roman" panose="02020603050405020304" pitchFamily="18" charset="0"/>
                <a:sym typeface="+mn-ea"/>
              </a:rPr>
              <a:t>禁止使用</a:t>
            </a:r>
            <a:r>
              <a:rPr lang="en-US" altLang="zh-CN" b="1">
                <a:solidFill>
                  <a:schemeClr val="tx1"/>
                </a:solidFill>
                <a:latin typeface="Times New Roman" panose="02020603050405020304" pitchFamily="18" charset="0"/>
                <a:cs typeface="Times New Roman" panose="02020603050405020304" pitchFamily="18" charset="0"/>
                <a:sym typeface="+mn-ea"/>
              </a:rPr>
              <a:t>C</a:t>
            </a:r>
            <a:r>
              <a:rPr lang="zh-CN" altLang="en-US" b="1" dirty="0">
                <a:solidFill>
                  <a:schemeClr val="tx1"/>
                </a:solidFill>
                <a:latin typeface="Times New Roman" panose="02020603050405020304" pitchFamily="18" charset="0"/>
                <a:cs typeface="Times New Roman" panose="02020603050405020304" pitchFamily="18" charset="0"/>
                <a:sym typeface="+mn-ea"/>
              </a:rPr>
              <a:t>保留的</a:t>
            </a:r>
            <a:r>
              <a:rPr lang="en-US" altLang="zh-CN" b="1" dirty="0">
                <a:solidFill>
                  <a:schemeClr val="tx1"/>
                </a:solidFill>
                <a:latin typeface="Times New Roman" panose="02020603050405020304" pitchFamily="18" charset="0"/>
                <a:cs typeface="Times New Roman" panose="02020603050405020304" pitchFamily="18" charset="0"/>
                <a:sym typeface="+mn-ea"/>
              </a:rPr>
              <a:t>32</a:t>
            </a:r>
            <a:r>
              <a:rPr lang="zh-CN" altLang="en-US" b="1" dirty="0">
                <a:solidFill>
                  <a:schemeClr val="tx1"/>
                </a:solidFill>
                <a:latin typeface="Times New Roman" panose="02020603050405020304" pitchFamily="18" charset="0"/>
                <a:cs typeface="Times New Roman" panose="02020603050405020304" pitchFamily="18" charset="0"/>
                <a:sym typeface="+mn-ea"/>
              </a:rPr>
              <a:t>个关键字做变量名。</a:t>
            </a:r>
            <a:endParaRPr lang="zh-CN" altLang="en-US" b="1" dirty="0">
              <a:solidFill>
                <a:schemeClr val="tx1"/>
              </a:solidFill>
              <a:latin typeface="Times New Roman" panose="02020603050405020304" pitchFamily="18" charset="0"/>
              <a:cs typeface="Times New Roman" panose="02020603050405020304" pitchFamily="18" charset="0"/>
            </a:endParaRPr>
          </a:p>
          <a:p>
            <a:pPr>
              <a:lnSpc>
                <a:spcPct val="90000"/>
              </a:lnSpc>
              <a:spcBef>
                <a:spcPct val="50000"/>
              </a:spcBef>
              <a:buNone/>
            </a:pPr>
            <a:endParaRPr lang="zh-CN" altLang="en-US" b="1" dirty="0">
              <a:solidFill>
                <a:schemeClr val="tx1"/>
              </a:solidFill>
              <a:latin typeface="Times New Roman" panose="02020603050405020304" pitchFamily="18" charset="0"/>
              <a:cs typeface="Times New Roman" panose="02020603050405020304" pitchFamily="18" charset="0"/>
            </a:endParaRP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374650"/>
            <a:ext cx="10968990" cy="6310630"/>
          </a:xfrm>
        </p:spPr>
        <p:txBody>
          <a:bodyPr>
            <a:normAutofit/>
          </a:bodyPr>
          <a:p>
            <a:pPr>
              <a:lnSpc>
                <a:spcPct val="160000"/>
              </a:lnSpc>
            </a:pPr>
            <a:r>
              <a:rPr lang="zh-CN" altLang="zh-CN" dirty="0">
                <a:solidFill>
                  <a:schemeClr val="tx1"/>
                </a:solidFill>
                <a:latin typeface="Times New Roman" panose="02020603050405020304" pitchFamily="18" charset="0"/>
                <a:cs typeface="Times New Roman" panose="02020603050405020304" pitchFamily="18" charset="0"/>
                <a:sym typeface="+mn-ea"/>
              </a:rPr>
              <a:t>4. 串输入输出  </a:t>
            </a:r>
            <a:endParaRPr lang="zh-CN" altLang="zh-CN" dirty="0">
              <a:solidFill>
                <a:schemeClr val="tx1"/>
              </a:solidFill>
              <a:latin typeface="Times New Roman" panose="02020603050405020304" pitchFamily="18" charset="0"/>
              <a:cs typeface="Times New Roman" panose="02020603050405020304" pitchFamily="18" charset="0"/>
            </a:endParaRPr>
          </a:p>
          <a:p>
            <a:pPr marL="0" indent="0">
              <a:lnSpc>
                <a:spcPct val="160000"/>
              </a:lnSpc>
              <a:buNone/>
            </a:pPr>
            <a:r>
              <a:rPr lang="zh-CN" altLang="zh-CN" dirty="0">
                <a:solidFill>
                  <a:schemeClr val="tx1"/>
                </a:solidFill>
                <a:latin typeface="Times New Roman" panose="02020603050405020304" pitchFamily="18" charset="0"/>
                <a:cs typeface="Times New Roman" panose="02020603050405020304" pitchFamily="18" charset="0"/>
                <a:sym typeface="+mn-ea"/>
              </a:rPr>
              <a:t>  </a:t>
            </a:r>
            <a:r>
              <a:rPr lang="en-US" altLang="zh-CN">
                <a:solidFill>
                  <a:schemeClr val="tx1"/>
                </a:solidFill>
                <a:latin typeface="Times New Roman" panose="02020603050405020304" pitchFamily="18" charset="0"/>
                <a:cs typeface="Times New Roman" panose="02020603050405020304" pitchFamily="18" charset="0"/>
                <a:sym typeface="+mn-ea"/>
              </a:rPr>
              <a:t>                          </a:t>
            </a:r>
            <a:r>
              <a:rPr lang="en-US" altLang="zh-CN" dirty="0" err="1">
                <a:solidFill>
                  <a:schemeClr val="tx1"/>
                </a:solidFill>
                <a:latin typeface="Times New Roman" panose="02020603050405020304" pitchFamily="18" charset="0"/>
                <a:cs typeface="Times New Roman" panose="02020603050405020304" pitchFamily="18" charset="0"/>
                <a:sym typeface="+mn-ea"/>
              </a:rPr>
              <a:t>fgets</a:t>
            </a:r>
            <a:r>
              <a:rPr lang="en-US" altLang="zh-CN">
                <a:solidFill>
                  <a:schemeClr val="tx1"/>
                </a:solidFill>
                <a:latin typeface="Times New Roman" panose="02020603050405020304" pitchFamily="18" charset="0"/>
                <a:cs typeface="Times New Roman" panose="02020603050405020304" pitchFamily="18" charset="0"/>
                <a:sym typeface="+mn-ea"/>
              </a:rPr>
              <a:t>(str1, n,</a:t>
            </a:r>
            <a:r>
              <a:rPr lang="en-US" altLang="zh-CN" dirty="0" err="1">
                <a:solidFill>
                  <a:schemeClr val="tx1"/>
                </a:solidFill>
                <a:latin typeface="Times New Roman" panose="02020603050405020304" pitchFamily="18" charset="0"/>
                <a:cs typeface="Times New Roman" panose="02020603050405020304" pitchFamily="18" charset="0"/>
                <a:sym typeface="+mn-ea"/>
              </a:rPr>
              <a:t> fp</a:t>
            </a:r>
            <a:r>
              <a:rPr lang="en-US" altLang="zh-CN">
                <a:solidFill>
                  <a:schemeClr val="tx1"/>
                </a:solidFill>
                <a:latin typeface="Times New Roman" panose="02020603050405020304" pitchFamily="18" charset="0"/>
                <a:cs typeface="Times New Roman" panose="02020603050405020304" pitchFamily="18" charset="0"/>
                <a:sym typeface="+mn-ea"/>
              </a:rPr>
              <a:t>)  </a:t>
            </a:r>
            <a:endParaRPr lang="en-US" altLang="zh-CN">
              <a:solidFill>
                <a:schemeClr val="tx1"/>
              </a:solidFill>
              <a:latin typeface="Times New Roman" panose="02020603050405020304" pitchFamily="18" charset="0"/>
              <a:cs typeface="Times New Roman" panose="02020603050405020304" pitchFamily="18" charset="0"/>
            </a:endParaRPr>
          </a:p>
          <a:p>
            <a:pPr marL="0" indent="0">
              <a:lnSpc>
                <a:spcPct val="160000"/>
              </a:lnSpc>
              <a:buNone/>
            </a:pPr>
            <a:r>
              <a:rPr lang="en-US" altLang="zh-CN">
                <a:solidFill>
                  <a:schemeClr val="tx1"/>
                </a:solidFill>
                <a:latin typeface="Times New Roman" panose="02020603050405020304" pitchFamily="18" charset="0"/>
                <a:cs typeface="Times New Roman" panose="02020603050405020304" pitchFamily="18" charset="0"/>
                <a:sym typeface="+mn-ea"/>
              </a:rPr>
              <a:t>   </a:t>
            </a:r>
            <a:r>
              <a:rPr lang="en-US" altLang="zh-CN" dirty="0">
                <a:solidFill>
                  <a:schemeClr val="tx1"/>
                </a:solidFill>
                <a:latin typeface="Times New Roman" panose="02020603050405020304" pitchFamily="18" charset="0"/>
                <a:cs typeface="Times New Roman" panose="02020603050405020304" pitchFamily="18" charset="0"/>
                <a:sym typeface="+mn-ea"/>
              </a:rPr>
              <a:t>   </a:t>
            </a:r>
            <a:r>
              <a:rPr lang="zh-CN" altLang="zh-CN">
                <a:solidFill>
                  <a:schemeClr val="tx1"/>
                </a:solidFill>
                <a:latin typeface="Times New Roman" panose="02020603050405020304" pitchFamily="18" charset="0"/>
                <a:cs typeface="Times New Roman" panose="02020603050405020304" pitchFamily="18" charset="0"/>
                <a:sym typeface="+mn-ea"/>
              </a:rPr>
              <a:t>从</a:t>
            </a:r>
            <a:r>
              <a:rPr lang="en-US" altLang="zh-CN" dirty="0" err="1">
                <a:solidFill>
                  <a:schemeClr val="tx1"/>
                </a:solidFill>
                <a:latin typeface="Times New Roman" panose="02020603050405020304" pitchFamily="18" charset="0"/>
                <a:cs typeface="Times New Roman" panose="02020603050405020304" pitchFamily="18" charset="0"/>
                <a:sym typeface="+mn-ea"/>
              </a:rPr>
              <a:t>fp</a:t>
            </a:r>
            <a:r>
              <a:rPr lang="zh-CN" altLang="en-US" dirty="0">
                <a:solidFill>
                  <a:schemeClr val="tx1"/>
                </a:solidFill>
                <a:latin typeface="Times New Roman" panose="02020603050405020304" pitchFamily="18" charset="0"/>
                <a:cs typeface="Times New Roman" panose="02020603050405020304" pitchFamily="18" charset="0"/>
                <a:sym typeface="+mn-ea"/>
              </a:rPr>
              <a:t>指定的文件中读出</a:t>
            </a:r>
            <a:r>
              <a:rPr lang="en-US" altLang="zh-CN">
                <a:solidFill>
                  <a:schemeClr val="tx1"/>
                </a:solidFill>
                <a:latin typeface="Times New Roman" panose="02020603050405020304" pitchFamily="18" charset="0"/>
                <a:cs typeface="Times New Roman" panose="02020603050405020304" pitchFamily="18" charset="0"/>
                <a:sym typeface="+mn-ea"/>
              </a:rPr>
              <a:t>n-1</a:t>
            </a:r>
            <a:r>
              <a:rPr lang="zh-CN" altLang="zh-CN" dirty="0">
                <a:solidFill>
                  <a:schemeClr val="tx1"/>
                </a:solidFill>
                <a:latin typeface="Times New Roman" panose="02020603050405020304" pitchFamily="18" charset="0"/>
                <a:cs typeface="Times New Roman" panose="02020603050405020304" pitchFamily="18" charset="0"/>
                <a:sym typeface="+mn-ea"/>
              </a:rPr>
              <a:t>个字符到</a:t>
            </a:r>
            <a:r>
              <a:rPr lang="en-US" altLang="zh-CN">
                <a:solidFill>
                  <a:schemeClr val="tx1"/>
                </a:solidFill>
                <a:latin typeface="Times New Roman" panose="02020603050405020304" pitchFamily="18" charset="0"/>
                <a:cs typeface="Times New Roman" panose="02020603050405020304" pitchFamily="18" charset="0"/>
                <a:sym typeface="+mn-ea"/>
              </a:rPr>
              <a:t>str1</a:t>
            </a:r>
            <a:r>
              <a:rPr lang="zh-CN" altLang="en-US">
                <a:solidFill>
                  <a:schemeClr val="tx1"/>
                </a:solidFill>
                <a:latin typeface="Times New Roman" panose="02020603050405020304" pitchFamily="18" charset="0"/>
                <a:cs typeface="Times New Roman" panose="02020603050405020304" pitchFamily="18" charset="0"/>
                <a:sym typeface="+mn-ea"/>
              </a:rPr>
              <a:t>，</a:t>
            </a:r>
            <a:r>
              <a:rPr lang="zh-CN" altLang="en-US" dirty="0">
                <a:solidFill>
                  <a:schemeClr val="tx1"/>
                </a:solidFill>
                <a:latin typeface="Times New Roman" panose="02020603050405020304" pitchFamily="18" charset="0"/>
                <a:cs typeface="Times New Roman" panose="02020603050405020304" pitchFamily="18" charset="0"/>
                <a:sym typeface="+mn-ea"/>
              </a:rPr>
              <a:t>并在最后添加一个‘</a:t>
            </a:r>
            <a:r>
              <a:rPr lang="en-US" altLang="zh-CN" dirty="0">
                <a:solidFill>
                  <a:schemeClr val="tx1"/>
                </a:solidFill>
                <a:latin typeface="Times New Roman" panose="02020603050405020304" pitchFamily="18" charset="0"/>
                <a:cs typeface="Times New Roman" panose="02020603050405020304" pitchFamily="18" charset="0"/>
                <a:sym typeface="+mn-ea"/>
              </a:rPr>
              <a:t>\0’.</a:t>
            </a:r>
            <a:r>
              <a:rPr lang="zh-CN" altLang="en-US" dirty="0">
                <a:solidFill>
                  <a:schemeClr val="tx1"/>
                </a:solidFill>
                <a:latin typeface="Times New Roman" panose="02020603050405020304" pitchFamily="18" charset="0"/>
                <a:cs typeface="Times New Roman" panose="02020603050405020304" pitchFamily="18" charset="0"/>
                <a:sym typeface="+mn-ea"/>
              </a:rPr>
              <a:t>或</a:t>
            </a:r>
            <a:r>
              <a:rPr lang="zh-CN" altLang="zh-CN" dirty="0">
                <a:solidFill>
                  <a:schemeClr val="tx1"/>
                </a:solidFill>
                <a:latin typeface="Times New Roman" panose="02020603050405020304" pitchFamily="18" charset="0"/>
                <a:cs typeface="Times New Roman" panose="02020603050405020304" pitchFamily="18" charset="0"/>
                <a:sym typeface="+mn-ea"/>
              </a:rPr>
              <a:t>遇换行符、</a:t>
            </a:r>
            <a:r>
              <a:rPr lang="en-US" altLang="zh-CN">
                <a:solidFill>
                  <a:schemeClr val="tx1"/>
                </a:solidFill>
                <a:latin typeface="Times New Roman" panose="02020603050405020304" pitchFamily="18" charset="0"/>
                <a:cs typeface="Times New Roman" panose="02020603050405020304" pitchFamily="18" charset="0"/>
                <a:sym typeface="+mn-ea"/>
              </a:rPr>
              <a:t>EOF</a:t>
            </a:r>
            <a:r>
              <a:rPr lang="zh-CN" altLang="zh-CN" dirty="0">
                <a:solidFill>
                  <a:schemeClr val="tx1"/>
                </a:solidFill>
                <a:latin typeface="Times New Roman" panose="02020603050405020304" pitchFamily="18" charset="0"/>
                <a:cs typeface="Times New Roman" panose="02020603050405020304" pitchFamily="18" charset="0"/>
                <a:sym typeface="+mn-ea"/>
              </a:rPr>
              <a:t>符停止。</a:t>
            </a:r>
            <a:endParaRPr lang="zh-CN" altLang="zh-CN" dirty="0">
              <a:solidFill>
                <a:schemeClr val="tx1"/>
              </a:solidFill>
              <a:latin typeface="Times New Roman" panose="02020603050405020304" pitchFamily="18" charset="0"/>
              <a:cs typeface="Times New Roman" panose="02020603050405020304" pitchFamily="18" charset="0"/>
            </a:endParaRPr>
          </a:p>
          <a:p>
            <a:pPr marL="0" indent="0">
              <a:lnSpc>
                <a:spcPct val="160000"/>
              </a:lnSpc>
              <a:buNone/>
            </a:pPr>
            <a:r>
              <a:rPr lang="zh-CN" altLang="zh-CN" dirty="0">
                <a:solidFill>
                  <a:schemeClr val="tx1"/>
                </a:solidFill>
                <a:latin typeface="Times New Roman" panose="02020603050405020304" pitchFamily="18" charset="0"/>
                <a:cs typeface="Times New Roman" panose="02020603050405020304" pitchFamily="18" charset="0"/>
                <a:sym typeface="+mn-ea"/>
              </a:rPr>
              <a:t>   </a:t>
            </a:r>
            <a:r>
              <a:rPr lang="en-US" altLang="zh-CN">
                <a:solidFill>
                  <a:schemeClr val="tx1"/>
                </a:solidFill>
                <a:latin typeface="Times New Roman" panose="02020603050405020304" pitchFamily="18" charset="0"/>
                <a:cs typeface="Times New Roman" panose="02020603050405020304" pitchFamily="18" charset="0"/>
                <a:sym typeface="+mn-ea"/>
              </a:rPr>
              <a:t>                         </a:t>
            </a:r>
            <a:r>
              <a:rPr lang="en-US" altLang="zh-CN" dirty="0" err="1">
                <a:solidFill>
                  <a:schemeClr val="tx1"/>
                </a:solidFill>
                <a:latin typeface="Times New Roman" panose="02020603050405020304" pitchFamily="18" charset="0"/>
                <a:cs typeface="Times New Roman" panose="02020603050405020304" pitchFamily="18" charset="0"/>
                <a:sym typeface="+mn-ea"/>
              </a:rPr>
              <a:t>fputs</a:t>
            </a:r>
            <a:r>
              <a:rPr lang="en-US" altLang="zh-CN">
                <a:solidFill>
                  <a:schemeClr val="tx1"/>
                </a:solidFill>
                <a:latin typeface="Times New Roman" panose="02020603050405020304" pitchFamily="18" charset="0"/>
                <a:cs typeface="Times New Roman" panose="02020603050405020304" pitchFamily="18" charset="0"/>
                <a:sym typeface="+mn-ea"/>
              </a:rPr>
              <a:t>( str2,</a:t>
            </a:r>
            <a:r>
              <a:rPr lang="en-US" altLang="zh-CN" dirty="0" err="1">
                <a:solidFill>
                  <a:schemeClr val="tx1"/>
                </a:solidFill>
                <a:latin typeface="Times New Roman" panose="02020603050405020304" pitchFamily="18" charset="0"/>
                <a:cs typeface="Times New Roman" panose="02020603050405020304" pitchFamily="18" charset="0"/>
                <a:sym typeface="+mn-ea"/>
              </a:rPr>
              <a:t> fp</a:t>
            </a:r>
            <a:r>
              <a:rPr lang="en-US" altLang="zh-CN">
                <a:solidFill>
                  <a:schemeClr val="tx1"/>
                </a:solidFill>
                <a:latin typeface="Times New Roman" panose="02020603050405020304" pitchFamily="18" charset="0"/>
                <a:cs typeface="Times New Roman" panose="02020603050405020304" pitchFamily="18" charset="0"/>
                <a:sym typeface="+mn-ea"/>
              </a:rPr>
              <a:t>)  </a:t>
            </a:r>
            <a:endParaRPr lang="en-US" altLang="zh-CN">
              <a:solidFill>
                <a:schemeClr val="tx1"/>
              </a:solidFill>
              <a:latin typeface="Times New Roman" panose="02020603050405020304" pitchFamily="18" charset="0"/>
              <a:cs typeface="Times New Roman" panose="02020603050405020304" pitchFamily="18" charset="0"/>
            </a:endParaRPr>
          </a:p>
          <a:p>
            <a:pPr marL="0" indent="0">
              <a:lnSpc>
                <a:spcPct val="160000"/>
              </a:lnSpc>
              <a:buNone/>
            </a:pPr>
            <a:r>
              <a:rPr lang="en-US" altLang="zh-CN">
                <a:solidFill>
                  <a:schemeClr val="tx1"/>
                </a:solidFill>
                <a:latin typeface="Times New Roman" panose="02020603050405020304" pitchFamily="18" charset="0"/>
                <a:cs typeface="Times New Roman" panose="02020603050405020304" pitchFamily="18" charset="0"/>
                <a:sym typeface="+mn-ea"/>
              </a:rPr>
              <a:t>   </a:t>
            </a:r>
            <a:r>
              <a:rPr lang="en-US" altLang="zh-CN" dirty="0">
                <a:solidFill>
                  <a:schemeClr val="tx1"/>
                </a:solidFill>
                <a:latin typeface="Times New Roman" panose="02020603050405020304" pitchFamily="18" charset="0"/>
                <a:cs typeface="Times New Roman" panose="02020603050405020304" pitchFamily="18" charset="0"/>
                <a:sym typeface="+mn-ea"/>
              </a:rPr>
              <a:t>   </a:t>
            </a:r>
            <a:r>
              <a:rPr lang="zh-CN" altLang="en-US">
                <a:solidFill>
                  <a:schemeClr val="tx1"/>
                </a:solidFill>
                <a:latin typeface="Times New Roman" panose="02020603050405020304" pitchFamily="18" charset="0"/>
                <a:cs typeface="Times New Roman" panose="02020603050405020304" pitchFamily="18" charset="0"/>
                <a:sym typeface="+mn-ea"/>
              </a:rPr>
              <a:t>把</a:t>
            </a:r>
            <a:r>
              <a:rPr lang="en-US" altLang="zh-CN">
                <a:solidFill>
                  <a:schemeClr val="tx1"/>
                </a:solidFill>
                <a:latin typeface="Times New Roman" panose="02020603050405020304" pitchFamily="18" charset="0"/>
                <a:cs typeface="Times New Roman" panose="02020603050405020304" pitchFamily="18" charset="0"/>
                <a:sym typeface="+mn-ea"/>
              </a:rPr>
              <a:t>str2</a:t>
            </a:r>
            <a:r>
              <a:rPr lang="zh-CN" altLang="en-US" dirty="0">
                <a:solidFill>
                  <a:schemeClr val="tx1"/>
                </a:solidFill>
                <a:latin typeface="Times New Roman" panose="02020603050405020304" pitchFamily="18" charset="0"/>
                <a:cs typeface="Times New Roman" panose="02020603050405020304" pitchFamily="18" charset="0"/>
                <a:sym typeface="+mn-ea"/>
              </a:rPr>
              <a:t>的内容输出到</a:t>
            </a:r>
            <a:r>
              <a:rPr lang="en-US" altLang="zh-CN" dirty="0" err="1">
                <a:solidFill>
                  <a:schemeClr val="tx1"/>
                </a:solidFill>
                <a:latin typeface="Times New Roman" panose="02020603050405020304" pitchFamily="18" charset="0"/>
                <a:cs typeface="Times New Roman" panose="02020603050405020304" pitchFamily="18" charset="0"/>
                <a:sym typeface="+mn-ea"/>
              </a:rPr>
              <a:t>fp</a:t>
            </a:r>
            <a:r>
              <a:rPr lang="zh-CN" altLang="en-US" dirty="0">
                <a:solidFill>
                  <a:schemeClr val="tx1"/>
                </a:solidFill>
                <a:latin typeface="Times New Roman" panose="02020603050405020304" pitchFamily="18" charset="0"/>
                <a:cs typeface="Times New Roman" panose="02020603050405020304" pitchFamily="18" charset="0"/>
                <a:sym typeface="+mn-ea"/>
              </a:rPr>
              <a:t>指定的文件中</a:t>
            </a:r>
            <a:r>
              <a:rPr lang="zh-CN" altLang="en-US">
                <a:solidFill>
                  <a:schemeClr val="tx1"/>
                </a:solidFill>
                <a:latin typeface="Times New Roman" panose="02020603050405020304" pitchFamily="18" charset="0"/>
                <a:cs typeface="Times New Roman" panose="02020603050405020304" pitchFamily="18" charset="0"/>
                <a:sym typeface="+mn-ea"/>
              </a:rPr>
              <a:t>，</a:t>
            </a:r>
            <a:endParaRPr lang="zh-CN" altLang="en-US">
              <a:solidFill>
                <a:schemeClr val="tx1"/>
              </a:solidFill>
              <a:latin typeface="Times New Roman" panose="02020603050405020304" pitchFamily="18" charset="0"/>
              <a:cs typeface="Times New Roman" panose="02020603050405020304" pitchFamily="18" charset="0"/>
            </a:endParaRPr>
          </a:p>
          <a:p>
            <a:pPr marL="0" indent="0">
              <a:lnSpc>
                <a:spcPct val="160000"/>
              </a:lnSpc>
              <a:buNone/>
            </a:pPr>
            <a:r>
              <a:rPr lang="zh-CN" altLang="en-US" dirty="0">
                <a:solidFill>
                  <a:schemeClr val="tx1"/>
                </a:solidFill>
                <a:latin typeface="Times New Roman" panose="02020603050405020304" pitchFamily="18" charset="0"/>
                <a:cs typeface="Times New Roman" panose="02020603050405020304" pitchFamily="18" charset="0"/>
                <a:sym typeface="+mn-ea"/>
              </a:rPr>
              <a:t>      </a:t>
            </a:r>
            <a:r>
              <a:rPr lang="en-US" altLang="zh-CN">
                <a:solidFill>
                  <a:schemeClr val="tx1"/>
                </a:solidFill>
                <a:latin typeface="Times New Roman" panose="02020603050405020304" pitchFamily="18" charset="0"/>
                <a:cs typeface="Times New Roman" panose="02020603050405020304" pitchFamily="18" charset="0"/>
                <a:sym typeface="+mn-ea"/>
              </a:rPr>
              <a:t>str2</a:t>
            </a:r>
            <a:r>
              <a:rPr lang="zh-CN" altLang="zh-CN" dirty="0">
                <a:solidFill>
                  <a:schemeClr val="tx1"/>
                </a:solidFill>
                <a:latin typeface="Times New Roman" panose="02020603050405020304" pitchFamily="18" charset="0"/>
                <a:cs typeface="Times New Roman" panose="02020603050405020304" pitchFamily="18" charset="0"/>
                <a:sym typeface="+mn-ea"/>
              </a:rPr>
              <a:t>可以是字符串常量、字符数组、字符型指针。</a:t>
            </a:r>
            <a:endParaRPr lang="zh-CN" altLang="zh-CN" dirty="0">
              <a:solidFill>
                <a:schemeClr val="tx1"/>
              </a:solidFill>
              <a:latin typeface="Times New Roman" panose="02020603050405020304" pitchFamily="18" charset="0"/>
              <a:cs typeface="Times New Roman" panose="02020603050405020304" pitchFamily="18" charset="0"/>
            </a:endParaRPr>
          </a:p>
          <a:p>
            <a:pPr marL="0" indent="0">
              <a:lnSpc>
                <a:spcPct val="160000"/>
              </a:lnSpc>
              <a:buNone/>
            </a:pPr>
            <a:r>
              <a:rPr lang="zh-CN" altLang="zh-CN" i="1" dirty="0">
                <a:solidFill>
                  <a:schemeClr val="tx1"/>
                </a:solidFill>
                <a:latin typeface="Times New Roman" panose="02020603050405020304" pitchFamily="18" charset="0"/>
                <a:cs typeface="Times New Roman" panose="02020603050405020304" pitchFamily="18" charset="0"/>
                <a:sym typeface="+mn-ea"/>
              </a:rPr>
              <a:t>   </a:t>
            </a:r>
            <a:r>
              <a:rPr lang="en-US" altLang="zh-CN" i="1">
                <a:solidFill>
                  <a:schemeClr val="tx1"/>
                </a:solidFill>
                <a:latin typeface="Times New Roman" panose="02020603050405020304" pitchFamily="18" charset="0"/>
                <a:cs typeface="Times New Roman" panose="02020603050405020304" pitchFamily="18" charset="0"/>
                <a:sym typeface="+mn-ea"/>
              </a:rPr>
              <a:t>                                       </a:t>
            </a:r>
            <a:r>
              <a:rPr lang="zh-CN" altLang="zh-CN" dirty="0">
                <a:solidFill>
                  <a:schemeClr val="tx1"/>
                </a:solidFill>
                <a:latin typeface="Times New Roman" panose="02020603050405020304" pitchFamily="18" charset="0"/>
                <a:cs typeface="Times New Roman" panose="02020603050405020304" pitchFamily="18" charset="0"/>
                <a:sym typeface="+mn-ea"/>
              </a:rPr>
              <a:t>注：使用方法与</a:t>
            </a:r>
            <a:r>
              <a:rPr lang="en-US" altLang="zh-CN">
                <a:solidFill>
                  <a:schemeClr val="tx1"/>
                </a:solidFill>
                <a:latin typeface="Times New Roman" panose="02020603050405020304" pitchFamily="18" charset="0"/>
                <a:cs typeface="Times New Roman" panose="02020603050405020304" pitchFamily="18" charset="0"/>
                <a:sym typeface="+mn-ea"/>
              </a:rPr>
              <a:t>gets\puts</a:t>
            </a:r>
            <a:r>
              <a:rPr lang="zh-CN" altLang="zh-CN" dirty="0">
                <a:solidFill>
                  <a:schemeClr val="tx1"/>
                </a:solidFill>
                <a:latin typeface="Times New Roman" panose="02020603050405020304" pitchFamily="18" charset="0"/>
                <a:cs typeface="Times New Roman" panose="02020603050405020304" pitchFamily="18" charset="0"/>
                <a:sym typeface="+mn-ea"/>
              </a:rPr>
              <a:t>类似</a:t>
            </a:r>
            <a:endParaRPr lang="zh-CN" altLang="zh-CN" dirty="0">
              <a:solidFill>
                <a:schemeClr val="tx1"/>
              </a:solidFill>
              <a:latin typeface="Times New Roman" panose="02020603050405020304" pitchFamily="18" charset="0"/>
              <a:cs typeface="Times New Roman" panose="02020603050405020304" pitchFamily="18" charset="0"/>
              <a:sym typeface="+mn-ea"/>
            </a:endParaRPr>
          </a:p>
          <a:p>
            <a:pPr marL="0" indent="0">
              <a:lnSpc>
                <a:spcPct val="140000"/>
              </a:lnSpc>
              <a:buNone/>
            </a:pPr>
            <a:r>
              <a:rPr lang="en-US" altLang="zh-CN" dirty="0">
                <a:solidFill>
                  <a:schemeClr val="tx1"/>
                </a:solidFill>
                <a:latin typeface="Times New Roman" panose="02020603050405020304" pitchFamily="18" charset="0"/>
                <a:cs typeface="Times New Roman" panose="02020603050405020304" pitchFamily="18" charset="0"/>
                <a:sym typeface="+mn-ea"/>
              </a:rPr>
              <a:t>(1). </a:t>
            </a:r>
            <a:r>
              <a:rPr lang="zh-CN" altLang="en-US" dirty="0">
                <a:solidFill>
                  <a:schemeClr val="tx1"/>
                </a:solidFill>
                <a:latin typeface="Times New Roman" panose="02020603050405020304" pitchFamily="18" charset="0"/>
                <a:cs typeface="Times New Roman" panose="02020603050405020304" pitchFamily="18" charset="0"/>
                <a:sym typeface="+mn-ea"/>
              </a:rPr>
              <a:t>返回文件开头</a:t>
            </a:r>
            <a:endParaRPr lang="zh-CN" altLang="en-US" dirty="0">
              <a:solidFill>
                <a:schemeClr val="tx1"/>
              </a:solidFill>
              <a:latin typeface="Times New Roman" panose="02020603050405020304" pitchFamily="18" charset="0"/>
              <a:cs typeface="Times New Roman" panose="02020603050405020304" pitchFamily="18" charset="0"/>
            </a:endParaRPr>
          </a:p>
          <a:p>
            <a:pPr marL="0" indent="0">
              <a:lnSpc>
                <a:spcPct val="140000"/>
              </a:lnSpc>
              <a:buNone/>
            </a:pPr>
            <a:r>
              <a:rPr lang="zh-CN" altLang="en-US" dirty="0">
                <a:solidFill>
                  <a:schemeClr val="tx1"/>
                </a:solidFill>
                <a:latin typeface="Times New Roman" panose="02020603050405020304" pitchFamily="18" charset="0"/>
                <a:cs typeface="Times New Roman" panose="02020603050405020304" pitchFamily="18" charset="0"/>
                <a:sym typeface="+mn-ea"/>
              </a:rPr>
              <a:t>                     </a:t>
            </a:r>
            <a:r>
              <a:rPr lang="en-US" altLang="zh-CN">
                <a:solidFill>
                  <a:schemeClr val="tx1"/>
                </a:solidFill>
                <a:latin typeface="Times New Roman" panose="02020603050405020304" pitchFamily="18" charset="0"/>
                <a:cs typeface="Times New Roman" panose="02020603050405020304" pitchFamily="18" charset="0"/>
                <a:sym typeface="+mn-ea"/>
              </a:rPr>
              <a:t>rewind(</a:t>
            </a:r>
            <a:r>
              <a:rPr lang="en-US" altLang="zh-CN" dirty="0" err="1">
                <a:solidFill>
                  <a:schemeClr val="tx1"/>
                </a:solidFill>
                <a:latin typeface="Times New Roman" panose="02020603050405020304" pitchFamily="18" charset="0"/>
                <a:cs typeface="Times New Roman" panose="02020603050405020304" pitchFamily="18" charset="0"/>
                <a:sym typeface="+mn-ea"/>
              </a:rPr>
              <a:t>fp</a:t>
            </a:r>
            <a:r>
              <a:rPr lang="en-US" altLang="zh-CN">
                <a:solidFill>
                  <a:schemeClr val="tx1"/>
                </a:solidFill>
                <a:latin typeface="Times New Roman" panose="02020603050405020304" pitchFamily="18" charset="0"/>
                <a:cs typeface="Times New Roman" panose="02020603050405020304" pitchFamily="18" charset="0"/>
                <a:sym typeface="+mn-ea"/>
              </a:rPr>
              <a:t>) </a:t>
            </a:r>
            <a:r>
              <a:rPr lang="en-US" altLang="zh-CN">
                <a:solidFill>
                  <a:schemeClr val="tx1"/>
                </a:solidFill>
                <a:latin typeface="Times New Roman" panose="02020603050405020304" pitchFamily="18" charset="0"/>
                <a:cs typeface="Times New Roman" panose="02020603050405020304" pitchFamily="18" charset="0"/>
                <a:sym typeface="+mn-ea"/>
                <a:hlinkClick r:id="rId1" action="ppaction://hlinkfile"/>
              </a:rPr>
              <a:t>     </a:t>
            </a:r>
            <a:endParaRPr lang="en-US" altLang="zh-CN">
              <a:solidFill>
                <a:schemeClr val="tx1"/>
              </a:solidFill>
              <a:latin typeface="Times New Roman" panose="02020603050405020304" pitchFamily="18" charset="0"/>
              <a:cs typeface="Times New Roman" panose="02020603050405020304" pitchFamily="18" charset="0"/>
            </a:endParaRPr>
          </a:p>
          <a:p>
            <a:pPr marL="0" indent="0">
              <a:lnSpc>
                <a:spcPct val="140000"/>
              </a:lnSpc>
              <a:buNone/>
            </a:pPr>
            <a:r>
              <a:rPr lang="en-US" altLang="zh-CN">
                <a:solidFill>
                  <a:schemeClr val="tx1"/>
                </a:solidFill>
                <a:latin typeface="Times New Roman" panose="02020603050405020304" pitchFamily="18" charset="0"/>
                <a:cs typeface="Times New Roman" panose="02020603050405020304" pitchFamily="18" charset="0"/>
                <a:sym typeface="+mn-ea"/>
              </a:rPr>
              <a:t>(2). </a:t>
            </a:r>
            <a:r>
              <a:rPr lang="zh-CN" altLang="en-US" dirty="0">
                <a:solidFill>
                  <a:schemeClr val="tx1"/>
                </a:solidFill>
                <a:latin typeface="Times New Roman" panose="02020603050405020304" pitchFamily="18" charset="0"/>
                <a:cs typeface="Times New Roman" panose="02020603050405020304" pitchFamily="18" charset="0"/>
                <a:sym typeface="+mn-ea"/>
              </a:rPr>
              <a:t>随机定位</a:t>
            </a:r>
            <a:endParaRPr lang="zh-CN" altLang="en-US" dirty="0">
              <a:solidFill>
                <a:schemeClr val="tx1"/>
              </a:solidFill>
              <a:latin typeface="Times New Roman" panose="02020603050405020304" pitchFamily="18" charset="0"/>
              <a:cs typeface="Times New Roman" panose="02020603050405020304" pitchFamily="18" charset="0"/>
            </a:endParaRPr>
          </a:p>
          <a:p>
            <a:pPr marL="0" indent="0">
              <a:lnSpc>
                <a:spcPct val="140000"/>
              </a:lnSpc>
              <a:buNone/>
            </a:pPr>
            <a:r>
              <a:rPr lang="zh-CN" altLang="en-US" dirty="0">
                <a:solidFill>
                  <a:schemeClr val="tx1"/>
                </a:solidFill>
                <a:latin typeface="Times New Roman" panose="02020603050405020304" pitchFamily="18" charset="0"/>
                <a:cs typeface="Times New Roman" panose="02020603050405020304" pitchFamily="18" charset="0"/>
                <a:sym typeface="+mn-ea"/>
              </a:rPr>
              <a:t>                     </a:t>
            </a:r>
            <a:r>
              <a:rPr lang="en-US" altLang="zh-CN" dirty="0" err="1">
                <a:solidFill>
                  <a:schemeClr val="tx1"/>
                </a:solidFill>
                <a:latin typeface="Times New Roman" panose="02020603050405020304" pitchFamily="18" charset="0"/>
                <a:cs typeface="Times New Roman" panose="02020603050405020304" pitchFamily="18" charset="0"/>
                <a:sym typeface="+mn-ea"/>
              </a:rPr>
              <a:t>fseek</a:t>
            </a:r>
            <a:r>
              <a:rPr lang="en-US" altLang="zh-CN">
                <a:solidFill>
                  <a:schemeClr val="tx1"/>
                </a:solidFill>
                <a:latin typeface="Times New Roman" panose="02020603050405020304" pitchFamily="18" charset="0"/>
                <a:cs typeface="Times New Roman" panose="02020603050405020304" pitchFamily="18" charset="0"/>
                <a:sym typeface="+mn-ea"/>
              </a:rPr>
              <a:t>(</a:t>
            </a:r>
            <a:r>
              <a:rPr lang="en-US" altLang="zh-CN" dirty="0" err="1">
                <a:solidFill>
                  <a:schemeClr val="tx1"/>
                </a:solidFill>
                <a:latin typeface="Times New Roman" panose="02020603050405020304" pitchFamily="18" charset="0"/>
                <a:cs typeface="Times New Roman" panose="02020603050405020304" pitchFamily="18" charset="0"/>
                <a:sym typeface="+mn-ea"/>
              </a:rPr>
              <a:t>fp</a:t>
            </a:r>
            <a:r>
              <a:rPr lang="en-US" altLang="zh-CN">
                <a:solidFill>
                  <a:schemeClr val="tx1"/>
                </a:solidFill>
                <a:latin typeface="Times New Roman" panose="02020603050405020304" pitchFamily="18" charset="0"/>
                <a:cs typeface="Times New Roman" panose="02020603050405020304" pitchFamily="18" charset="0"/>
                <a:sym typeface="+mn-ea"/>
              </a:rPr>
              <a:t>, </a:t>
            </a:r>
            <a:r>
              <a:rPr lang="zh-CN" altLang="en-US" dirty="0">
                <a:solidFill>
                  <a:schemeClr val="tx1"/>
                </a:solidFill>
                <a:latin typeface="Times New Roman" panose="02020603050405020304" pitchFamily="18" charset="0"/>
                <a:cs typeface="Times New Roman" panose="02020603050405020304" pitchFamily="18" charset="0"/>
                <a:sym typeface="+mn-ea"/>
              </a:rPr>
              <a:t>偏移量，基点）</a:t>
            </a:r>
            <a:endParaRPr lang="zh-CN" altLang="zh-CN">
              <a:solidFill>
                <a:schemeClr val="tx1"/>
              </a:solidFill>
              <a:latin typeface="Times New Roman" panose="02020603050405020304" pitchFamily="18" charset="0"/>
              <a:cs typeface="Times New Roman" panose="02020603050405020304" pitchFamily="18" charset="0"/>
            </a:endParaRPr>
          </a:p>
          <a:p>
            <a:pPr>
              <a:lnSpc>
                <a:spcPct val="160000"/>
              </a:lnSpc>
            </a:pPr>
            <a:endParaRPr lang="zh-CN" altLang="zh-CN">
              <a:solidFill>
                <a:schemeClr val="tx1"/>
              </a:solidFill>
              <a:latin typeface="Times New Roman" panose="02020603050405020304" pitchFamily="18" charset="0"/>
              <a:cs typeface="Times New Roman" panose="02020603050405020304" pitchFamily="18" charset="0"/>
            </a:endParaRPr>
          </a:p>
        </p:txBody>
      </p:sp>
    </p:spTree>
    <p:custDataLst>
      <p:tags r:id="rId2"/>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例题</a:t>
            </a:r>
            <a:r>
              <a:rPr lang="en-US" altLang="zh-CN"/>
              <a:t>8</a:t>
            </a:r>
            <a:endParaRPr lang="en-US" altLang="zh-CN"/>
          </a:p>
        </p:txBody>
      </p:sp>
      <p:sp>
        <p:nvSpPr>
          <p:cNvPr id="3" name="内容占位符 2"/>
          <p:cNvSpPr>
            <a:spLocks noGrp="1"/>
          </p:cNvSpPr>
          <p:nvPr>
            <p:ph idx="1"/>
          </p:nvPr>
        </p:nvSpPr>
        <p:spPr/>
        <p:txBody>
          <a:bodyPr>
            <a:normAutofit fontScale="90000" lnSpcReduction="10000"/>
          </a:bodyPr>
          <a:p>
            <a:pPr marL="0" indent="0">
              <a:buNone/>
            </a:pPr>
            <a:r>
              <a:rPr lang="zh-CN" altLang="en-US" dirty="0">
                <a:solidFill>
                  <a:schemeClr val="tx1"/>
                </a:solidFill>
                <a:latin typeface="Times New Roman" panose="02020603050405020304" pitchFamily="18" charset="0"/>
                <a:cs typeface="Times New Roman" panose="02020603050405020304" pitchFamily="18" charset="0"/>
                <a:sym typeface="+mn-ea"/>
              </a:rPr>
              <a:t>从键盘输入数据“</a:t>
            </a:r>
            <a:r>
              <a:rPr lang="en-US" altLang="zh-CN" dirty="0">
                <a:solidFill>
                  <a:schemeClr val="tx1"/>
                </a:solidFill>
                <a:latin typeface="Times New Roman" panose="02020603050405020304" pitchFamily="18" charset="0"/>
                <a:cs typeface="Times New Roman" panose="02020603050405020304" pitchFamily="18" charset="0"/>
                <a:sym typeface="+mn-ea"/>
              </a:rPr>
              <a:t>97101,</a:t>
            </a:r>
            <a:r>
              <a:rPr lang="zh-CN" altLang="en-US" dirty="0">
                <a:solidFill>
                  <a:schemeClr val="tx1"/>
                </a:solidFill>
                <a:latin typeface="Times New Roman" panose="02020603050405020304" pitchFamily="18" charset="0"/>
                <a:cs typeface="Times New Roman" panose="02020603050405020304" pitchFamily="18" charset="0"/>
                <a:sym typeface="+mn-ea"/>
              </a:rPr>
              <a:t>李明</a:t>
            </a:r>
            <a:r>
              <a:rPr lang="en-US" altLang="zh-CN" dirty="0">
                <a:solidFill>
                  <a:schemeClr val="tx1"/>
                </a:solidFill>
                <a:latin typeface="Times New Roman" panose="02020603050405020304" pitchFamily="18" charset="0"/>
                <a:cs typeface="Times New Roman" panose="02020603050405020304" pitchFamily="18" charset="0"/>
                <a:sym typeface="+mn-ea"/>
              </a:rPr>
              <a:t>,</a:t>
            </a:r>
            <a:r>
              <a:rPr lang="zh-CN" altLang="en-US" dirty="0">
                <a:solidFill>
                  <a:schemeClr val="tx1"/>
                </a:solidFill>
                <a:latin typeface="Times New Roman" panose="02020603050405020304" pitchFamily="18" charset="0"/>
                <a:cs typeface="Times New Roman" panose="02020603050405020304" pitchFamily="18" charset="0"/>
                <a:sym typeface="+mn-ea"/>
              </a:rPr>
              <a:t>男</a:t>
            </a:r>
            <a:r>
              <a:rPr lang="en-US" altLang="zh-CN" dirty="0">
                <a:solidFill>
                  <a:schemeClr val="tx1"/>
                </a:solidFill>
                <a:latin typeface="Times New Roman" panose="02020603050405020304" pitchFamily="18" charset="0"/>
                <a:cs typeface="Times New Roman" panose="02020603050405020304" pitchFamily="18" charset="0"/>
                <a:sym typeface="+mn-ea"/>
              </a:rPr>
              <a:t>,20 ”</a:t>
            </a:r>
            <a:r>
              <a:rPr lang="zh-CN" altLang="en-US" dirty="0">
                <a:solidFill>
                  <a:schemeClr val="tx1"/>
                </a:solidFill>
                <a:latin typeface="Times New Roman" panose="02020603050405020304" pitchFamily="18" charset="0"/>
                <a:cs typeface="Times New Roman" panose="02020603050405020304" pitchFamily="18" charset="0"/>
                <a:sym typeface="+mn-ea"/>
              </a:rPr>
              <a:t>和“</a:t>
            </a:r>
            <a:r>
              <a:rPr lang="en-US" altLang="zh-CN" dirty="0">
                <a:solidFill>
                  <a:schemeClr val="tx1"/>
                </a:solidFill>
                <a:latin typeface="Times New Roman" panose="02020603050405020304" pitchFamily="18" charset="0"/>
                <a:cs typeface="Times New Roman" panose="02020603050405020304" pitchFamily="18" charset="0"/>
                <a:sym typeface="+mn-ea"/>
              </a:rPr>
              <a:t>97102,</a:t>
            </a:r>
            <a:r>
              <a:rPr lang="zh-CN" altLang="en-US" dirty="0">
                <a:solidFill>
                  <a:schemeClr val="tx1"/>
                </a:solidFill>
                <a:latin typeface="Times New Roman" panose="02020603050405020304" pitchFamily="18" charset="0"/>
                <a:cs typeface="Times New Roman" panose="02020603050405020304" pitchFamily="18" charset="0"/>
                <a:sym typeface="+mn-ea"/>
              </a:rPr>
              <a:t>王小丽</a:t>
            </a:r>
            <a:r>
              <a:rPr lang="en-US" altLang="zh-CN" dirty="0">
                <a:solidFill>
                  <a:schemeClr val="tx1"/>
                </a:solidFill>
                <a:latin typeface="Times New Roman" panose="02020603050405020304" pitchFamily="18" charset="0"/>
                <a:cs typeface="Times New Roman" panose="02020603050405020304" pitchFamily="18" charset="0"/>
                <a:sym typeface="+mn-ea"/>
              </a:rPr>
              <a:t>,</a:t>
            </a:r>
            <a:r>
              <a:rPr lang="zh-CN" altLang="en-US" dirty="0">
                <a:solidFill>
                  <a:schemeClr val="tx1"/>
                </a:solidFill>
                <a:latin typeface="Times New Roman" panose="02020603050405020304" pitchFamily="18" charset="0"/>
                <a:cs typeface="Times New Roman" panose="02020603050405020304" pitchFamily="18" charset="0"/>
                <a:sym typeface="+mn-ea"/>
              </a:rPr>
              <a:t>女</a:t>
            </a:r>
            <a:r>
              <a:rPr lang="en-US" altLang="zh-CN" dirty="0">
                <a:solidFill>
                  <a:schemeClr val="tx1"/>
                </a:solidFill>
                <a:latin typeface="Times New Roman" panose="02020603050405020304" pitchFamily="18" charset="0"/>
                <a:cs typeface="Times New Roman" panose="02020603050405020304" pitchFamily="18" charset="0"/>
                <a:sym typeface="+mn-ea"/>
              </a:rPr>
              <a:t>,18 "</a:t>
            </a:r>
            <a:r>
              <a:rPr lang="zh-CN" altLang="en-US" dirty="0">
                <a:solidFill>
                  <a:schemeClr val="tx1"/>
                </a:solidFill>
                <a:latin typeface="Times New Roman" panose="02020603050405020304" pitchFamily="18" charset="0"/>
                <a:cs typeface="Times New Roman" panose="02020603050405020304" pitchFamily="18" charset="0"/>
                <a:sym typeface="+mn-ea"/>
              </a:rPr>
              <a:t>存放在文件</a:t>
            </a:r>
            <a:r>
              <a:rPr lang="en-US" altLang="zh-CN" dirty="0">
                <a:solidFill>
                  <a:schemeClr val="tx1"/>
                </a:solidFill>
                <a:latin typeface="Times New Roman" panose="02020603050405020304" pitchFamily="18" charset="0"/>
                <a:cs typeface="Times New Roman" panose="02020603050405020304" pitchFamily="18" charset="0"/>
                <a:sym typeface="+mn-ea"/>
              </a:rPr>
              <a:t>"</a:t>
            </a:r>
            <a:r>
              <a:rPr lang="en-US" altLang="zh-CN" dirty="0" err="1">
                <a:solidFill>
                  <a:schemeClr val="tx1"/>
                </a:solidFill>
                <a:latin typeface="Times New Roman" panose="02020603050405020304" pitchFamily="18" charset="0"/>
                <a:cs typeface="Times New Roman" panose="02020603050405020304" pitchFamily="18" charset="0"/>
                <a:sym typeface="+mn-ea"/>
              </a:rPr>
              <a:t>txtl</a:t>
            </a:r>
            <a:r>
              <a:rPr lang="en-US" altLang="zh-CN">
                <a:solidFill>
                  <a:schemeClr val="tx1"/>
                </a:solidFill>
                <a:latin typeface="Times New Roman" panose="02020603050405020304" pitchFamily="18" charset="0"/>
                <a:cs typeface="Times New Roman" panose="02020603050405020304" pitchFamily="18" charset="0"/>
                <a:sym typeface="+mn-ea"/>
              </a:rPr>
              <a:t>.</a:t>
            </a:r>
            <a:r>
              <a:rPr lang="en-US" altLang="zh-CN" dirty="0" err="1">
                <a:solidFill>
                  <a:schemeClr val="tx1"/>
                </a:solidFill>
                <a:latin typeface="Times New Roman" panose="02020603050405020304" pitchFamily="18" charset="0"/>
                <a:cs typeface="Times New Roman" panose="02020603050405020304" pitchFamily="18" charset="0"/>
                <a:sym typeface="+mn-ea"/>
              </a:rPr>
              <a:t>dat</a:t>
            </a:r>
            <a:r>
              <a:rPr lang="en-US" altLang="zh-CN">
                <a:solidFill>
                  <a:schemeClr val="tx1"/>
                </a:solidFill>
                <a:latin typeface="Times New Roman" panose="02020603050405020304" pitchFamily="18" charset="0"/>
                <a:cs typeface="Times New Roman" panose="02020603050405020304" pitchFamily="18" charset="0"/>
                <a:sym typeface="+mn-ea"/>
              </a:rPr>
              <a:t>”</a:t>
            </a:r>
            <a:r>
              <a:rPr lang="zh-CN" altLang="en-US" dirty="0">
                <a:solidFill>
                  <a:schemeClr val="tx1"/>
                </a:solidFill>
                <a:latin typeface="Times New Roman" panose="02020603050405020304" pitchFamily="18" charset="0"/>
                <a:cs typeface="Times New Roman" panose="02020603050405020304" pitchFamily="18" charset="0"/>
                <a:sym typeface="+mn-ea"/>
              </a:rPr>
              <a:t>中。再将文件</a:t>
            </a:r>
            <a:r>
              <a:rPr lang="en-US" altLang="zh-CN" dirty="0">
                <a:solidFill>
                  <a:schemeClr val="tx1"/>
                </a:solidFill>
                <a:latin typeface="Times New Roman" panose="02020603050405020304" pitchFamily="18" charset="0"/>
                <a:cs typeface="Times New Roman" panose="02020603050405020304" pitchFamily="18" charset="0"/>
                <a:sym typeface="+mn-ea"/>
              </a:rPr>
              <a:t>"</a:t>
            </a:r>
            <a:r>
              <a:rPr lang="en-US" altLang="zh-CN" dirty="0" err="1">
                <a:solidFill>
                  <a:schemeClr val="tx1"/>
                </a:solidFill>
                <a:latin typeface="Times New Roman" panose="02020603050405020304" pitchFamily="18" charset="0"/>
                <a:cs typeface="Times New Roman" panose="02020603050405020304" pitchFamily="18" charset="0"/>
                <a:sym typeface="+mn-ea"/>
              </a:rPr>
              <a:t>txtl</a:t>
            </a:r>
            <a:r>
              <a:rPr lang="en-US" altLang="zh-CN">
                <a:solidFill>
                  <a:schemeClr val="tx1"/>
                </a:solidFill>
                <a:latin typeface="Times New Roman" panose="02020603050405020304" pitchFamily="18" charset="0"/>
                <a:cs typeface="Times New Roman" panose="02020603050405020304" pitchFamily="18" charset="0"/>
                <a:sym typeface="+mn-ea"/>
              </a:rPr>
              <a:t>.</a:t>
            </a:r>
            <a:r>
              <a:rPr lang="en-US" altLang="zh-CN" dirty="0" err="1">
                <a:solidFill>
                  <a:schemeClr val="tx1"/>
                </a:solidFill>
                <a:latin typeface="Times New Roman" panose="02020603050405020304" pitchFamily="18" charset="0"/>
                <a:cs typeface="Times New Roman" panose="02020603050405020304" pitchFamily="18" charset="0"/>
                <a:sym typeface="+mn-ea"/>
              </a:rPr>
              <a:t>dat</a:t>
            </a:r>
            <a:r>
              <a:rPr lang="en-US" altLang="zh-CN">
                <a:solidFill>
                  <a:schemeClr val="tx1"/>
                </a:solidFill>
                <a:latin typeface="Times New Roman" panose="02020603050405020304" pitchFamily="18" charset="0"/>
                <a:cs typeface="Times New Roman" panose="02020603050405020304" pitchFamily="18" charset="0"/>
                <a:sym typeface="+mn-ea"/>
              </a:rPr>
              <a:t>”</a:t>
            </a:r>
            <a:r>
              <a:rPr lang="zh-CN" altLang="en-US" dirty="0">
                <a:solidFill>
                  <a:schemeClr val="tx1"/>
                </a:solidFill>
                <a:latin typeface="Times New Roman" panose="02020603050405020304" pitchFamily="18" charset="0"/>
                <a:cs typeface="Times New Roman" panose="02020603050405020304" pitchFamily="18" charset="0"/>
                <a:sym typeface="+mn-ea"/>
              </a:rPr>
              <a:t>的数据读出并显示。</a:t>
            </a:r>
            <a:endParaRPr lang="zh-CN" altLang="en-US" dirty="0">
              <a:solidFill>
                <a:schemeClr val="tx1"/>
              </a:solidFill>
              <a:latin typeface="Times New Roman" panose="02020603050405020304" pitchFamily="18" charset="0"/>
              <a:cs typeface="Times New Roman" panose="02020603050405020304" pitchFamily="18" charset="0"/>
              <a:sym typeface="+mn-ea"/>
            </a:endParaRPr>
          </a:p>
          <a:p>
            <a:pPr marL="0" indent="0">
              <a:lnSpc>
                <a:spcPct val="130000"/>
              </a:lnSpc>
              <a:buNone/>
            </a:pPr>
            <a:r>
              <a:rPr lang="en-US" altLang="zh-CN" dirty="0">
                <a:solidFill>
                  <a:schemeClr val="tx1"/>
                </a:solidFill>
                <a:latin typeface="Times New Roman" panose="02020603050405020304" pitchFamily="18" charset="0"/>
                <a:cs typeface="Times New Roman" panose="02020603050405020304" pitchFamily="18" charset="0"/>
                <a:sym typeface="+mn-ea"/>
              </a:rPr>
              <a:t>#</a:t>
            </a:r>
            <a:r>
              <a:rPr lang="en-US" altLang="zh-CN">
                <a:solidFill>
                  <a:schemeClr val="tx1"/>
                </a:solidFill>
                <a:latin typeface="Times New Roman" panose="02020603050405020304" pitchFamily="18" charset="0"/>
                <a:cs typeface="Times New Roman" panose="02020603050405020304" pitchFamily="18" charset="0"/>
                <a:sym typeface="+mn-ea"/>
              </a:rPr>
              <a:t>include     &lt;</a:t>
            </a:r>
            <a:r>
              <a:rPr lang="en-US" altLang="zh-CN" dirty="0" err="1">
                <a:solidFill>
                  <a:schemeClr val="tx1"/>
                </a:solidFill>
                <a:latin typeface="Times New Roman" panose="02020603050405020304" pitchFamily="18" charset="0"/>
                <a:cs typeface="Times New Roman" panose="02020603050405020304" pitchFamily="18" charset="0"/>
                <a:sym typeface="+mn-ea"/>
              </a:rPr>
              <a:t>stdio</a:t>
            </a:r>
            <a:r>
              <a:rPr lang="zh-CN" altLang="en-US">
                <a:solidFill>
                  <a:schemeClr val="tx1"/>
                </a:solidFill>
                <a:latin typeface="Times New Roman" panose="02020603050405020304" pitchFamily="18" charset="0"/>
                <a:cs typeface="Times New Roman" panose="02020603050405020304" pitchFamily="18" charset="0"/>
                <a:sym typeface="+mn-ea"/>
              </a:rPr>
              <a:t>．</a:t>
            </a:r>
            <a:r>
              <a:rPr lang="en-US" altLang="zh-CN">
                <a:solidFill>
                  <a:schemeClr val="tx1"/>
                </a:solidFill>
                <a:latin typeface="Times New Roman" panose="02020603050405020304" pitchFamily="18" charset="0"/>
                <a:cs typeface="Times New Roman" panose="02020603050405020304" pitchFamily="18" charset="0"/>
                <a:sym typeface="+mn-ea"/>
              </a:rPr>
              <a:t>h&gt;</a:t>
            </a:r>
            <a:endParaRPr lang="en-US" altLang="zh-CN">
              <a:solidFill>
                <a:schemeClr val="tx1"/>
              </a:solidFill>
              <a:latin typeface="Times New Roman" panose="02020603050405020304" pitchFamily="18" charset="0"/>
              <a:cs typeface="Times New Roman" panose="02020603050405020304" pitchFamily="18" charset="0"/>
            </a:endParaRPr>
          </a:p>
          <a:p>
            <a:pPr marL="0" indent="0">
              <a:lnSpc>
                <a:spcPct val="130000"/>
              </a:lnSpc>
              <a:buNone/>
            </a:pPr>
            <a:r>
              <a:rPr lang="en-US" altLang="zh-CN">
                <a:solidFill>
                  <a:schemeClr val="tx1"/>
                </a:solidFill>
                <a:latin typeface="Times New Roman" panose="02020603050405020304" pitchFamily="18" charset="0"/>
                <a:cs typeface="Times New Roman" panose="02020603050405020304" pitchFamily="18" charset="0"/>
                <a:sym typeface="+mn-ea"/>
              </a:rPr>
              <a:t>    </a:t>
            </a:r>
            <a:r>
              <a:rPr lang="en-US" altLang="zh-CN" dirty="0" err="1">
                <a:solidFill>
                  <a:schemeClr val="tx1"/>
                </a:solidFill>
                <a:latin typeface="Times New Roman" panose="02020603050405020304" pitchFamily="18" charset="0"/>
                <a:cs typeface="Times New Roman" panose="02020603050405020304" pitchFamily="18" charset="0"/>
                <a:sym typeface="+mn-ea"/>
              </a:rPr>
              <a:t>struct   </a:t>
            </a:r>
            <a:r>
              <a:rPr lang="en-US" altLang="zh-CN">
                <a:solidFill>
                  <a:schemeClr val="tx1"/>
                </a:solidFill>
                <a:latin typeface="Times New Roman" panose="02020603050405020304" pitchFamily="18" charset="0"/>
                <a:cs typeface="Times New Roman" panose="02020603050405020304" pitchFamily="18" charset="0"/>
                <a:sym typeface="+mn-ea"/>
              </a:rPr>
              <a:t> std</a:t>
            </a:r>
            <a:endParaRPr lang="en-US" altLang="zh-CN">
              <a:solidFill>
                <a:schemeClr val="tx1"/>
              </a:solidFill>
              <a:latin typeface="Times New Roman" panose="02020603050405020304" pitchFamily="18" charset="0"/>
              <a:cs typeface="Times New Roman" panose="02020603050405020304" pitchFamily="18" charset="0"/>
            </a:endParaRPr>
          </a:p>
          <a:p>
            <a:pPr marL="0" indent="0">
              <a:lnSpc>
                <a:spcPct val="130000"/>
              </a:lnSpc>
              <a:buNone/>
            </a:pPr>
            <a:r>
              <a:rPr lang="en-US" altLang="zh-CN">
                <a:solidFill>
                  <a:schemeClr val="tx1"/>
                </a:solidFill>
                <a:latin typeface="Times New Roman" panose="02020603050405020304" pitchFamily="18" charset="0"/>
                <a:cs typeface="Times New Roman" panose="02020603050405020304" pitchFamily="18" charset="0"/>
                <a:sym typeface="+mn-ea"/>
              </a:rPr>
              <a:t>      { long  </a:t>
            </a:r>
            <a:r>
              <a:rPr lang="en-US" altLang="zh-CN" dirty="0" err="1">
                <a:solidFill>
                  <a:schemeClr val="tx1"/>
                </a:solidFill>
                <a:latin typeface="Times New Roman" panose="02020603050405020304" pitchFamily="18" charset="0"/>
                <a:cs typeface="Times New Roman" panose="02020603050405020304" pitchFamily="18" charset="0"/>
                <a:sym typeface="+mn-ea"/>
              </a:rPr>
              <a:t>xh</a:t>
            </a:r>
            <a:r>
              <a:rPr lang="en-US" altLang="zh-CN">
                <a:solidFill>
                  <a:schemeClr val="tx1"/>
                </a:solidFill>
                <a:latin typeface="Times New Roman" panose="02020603050405020304" pitchFamily="18" charset="0"/>
                <a:cs typeface="Times New Roman" panose="02020603050405020304" pitchFamily="18" charset="0"/>
                <a:sym typeface="+mn-ea"/>
              </a:rPr>
              <a:t>; char name[7]; char sex[3];</a:t>
            </a:r>
            <a:r>
              <a:rPr lang="en-US" altLang="zh-CN" dirty="0" err="1">
                <a:solidFill>
                  <a:schemeClr val="tx1"/>
                </a:solidFill>
                <a:latin typeface="Times New Roman" panose="02020603050405020304" pitchFamily="18" charset="0"/>
                <a:cs typeface="Times New Roman" panose="02020603050405020304" pitchFamily="18" charset="0"/>
                <a:sym typeface="+mn-ea"/>
              </a:rPr>
              <a:t> int nl</a:t>
            </a:r>
            <a:r>
              <a:rPr lang="en-US" altLang="zh-CN">
                <a:solidFill>
                  <a:schemeClr val="tx1"/>
                </a:solidFill>
                <a:latin typeface="Times New Roman" panose="02020603050405020304" pitchFamily="18" charset="0"/>
                <a:cs typeface="Times New Roman" panose="02020603050405020304" pitchFamily="18" charset="0"/>
                <a:sym typeface="+mn-ea"/>
              </a:rPr>
              <a:t>; };</a:t>
            </a:r>
            <a:endParaRPr lang="en-US" altLang="zh-CN">
              <a:solidFill>
                <a:schemeClr val="tx1"/>
              </a:solidFill>
              <a:latin typeface="Times New Roman" panose="02020603050405020304" pitchFamily="18" charset="0"/>
              <a:cs typeface="Times New Roman" panose="02020603050405020304" pitchFamily="18" charset="0"/>
            </a:endParaRPr>
          </a:p>
          <a:p>
            <a:pPr marL="0" indent="0">
              <a:lnSpc>
                <a:spcPct val="130000"/>
              </a:lnSpc>
              <a:buNone/>
            </a:pPr>
            <a:r>
              <a:rPr lang="en-US" altLang="zh-CN">
                <a:solidFill>
                  <a:schemeClr val="tx1"/>
                </a:solidFill>
                <a:latin typeface="Times New Roman" panose="02020603050405020304" pitchFamily="18" charset="0"/>
                <a:cs typeface="Times New Roman" panose="02020603050405020304" pitchFamily="18" charset="0"/>
                <a:sym typeface="+mn-ea"/>
              </a:rPr>
              <a:t>    main( )</a:t>
            </a:r>
            <a:endParaRPr lang="en-US" altLang="zh-CN">
              <a:solidFill>
                <a:schemeClr val="tx1"/>
              </a:solidFill>
              <a:latin typeface="Times New Roman" panose="02020603050405020304" pitchFamily="18" charset="0"/>
              <a:cs typeface="Times New Roman" panose="02020603050405020304" pitchFamily="18" charset="0"/>
            </a:endParaRPr>
          </a:p>
          <a:p>
            <a:pPr marL="0" indent="0">
              <a:lnSpc>
                <a:spcPct val="130000"/>
              </a:lnSpc>
              <a:buNone/>
            </a:pPr>
            <a:r>
              <a:rPr lang="en-US" altLang="zh-CN">
                <a:solidFill>
                  <a:schemeClr val="tx1"/>
                </a:solidFill>
                <a:latin typeface="Times New Roman" panose="02020603050405020304" pitchFamily="18" charset="0"/>
                <a:cs typeface="Times New Roman" panose="02020603050405020304" pitchFamily="18" charset="0"/>
                <a:sym typeface="+mn-ea"/>
              </a:rPr>
              <a:t>      { FILE  *</a:t>
            </a:r>
            <a:r>
              <a:rPr lang="en-US" altLang="zh-CN" dirty="0" err="1">
                <a:solidFill>
                  <a:schemeClr val="tx1"/>
                </a:solidFill>
                <a:latin typeface="Times New Roman" panose="02020603050405020304" pitchFamily="18" charset="0"/>
                <a:cs typeface="Times New Roman" panose="02020603050405020304" pitchFamily="18" charset="0"/>
                <a:sym typeface="+mn-ea"/>
              </a:rPr>
              <a:t>fp</a:t>
            </a:r>
            <a:r>
              <a:rPr lang="en-US" altLang="zh-CN">
                <a:solidFill>
                  <a:schemeClr val="tx1"/>
                </a:solidFill>
                <a:latin typeface="Times New Roman" panose="02020603050405020304" pitchFamily="18" charset="0"/>
                <a:cs typeface="Times New Roman" panose="02020603050405020304" pitchFamily="18" charset="0"/>
                <a:sym typeface="+mn-ea"/>
              </a:rPr>
              <a:t>;</a:t>
            </a:r>
            <a:r>
              <a:rPr lang="en-US" altLang="zh-CN" dirty="0" err="1">
                <a:solidFill>
                  <a:schemeClr val="tx1"/>
                </a:solidFill>
                <a:latin typeface="Times New Roman" panose="02020603050405020304" pitchFamily="18" charset="0"/>
                <a:cs typeface="Times New Roman" panose="02020603050405020304" pitchFamily="18" charset="0"/>
                <a:sym typeface="+mn-ea"/>
              </a:rPr>
              <a:t> struct   </a:t>
            </a:r>
            <a:r>
              <a:rPr lang="en-US" altLang="zh-CN">
                <a:solidFill>
                  <a:schemeClr val="tx1"/>
                </a:solidFill>
                <a:latin typeface="Times New Roman" panose="02020603050405020304" pitchFamily="18" charset="0"/>
                <a:cs typeface="Times New Roman" panose="02020603050405020304" pitchFamily="18" charset="0"/>
                <a:sym typeface="+mn-ea"/>
              </a:rPr>
              <a:t>std   a;</a:t>
            </a:r>
            <a:r>
              <a:rPr lang="en-US" altLang="zh-CN" dirty="0" err="1">
                <a:solidFill>
                  <a:schemeClr val="tx1"/>
                </a:solidFill>
                <a:latin typeface="Times New Roman" panose="02020603050405020304" pitchFamily="18" charset="0"/>
                <a:cs typeface="Times New Roman" panose="02020603050405020304" pitchFamily="18" charset="0"/>
                <a:sym typeface="+mn-ea"/>
              </a:rPr>
              <a:t> int   </a:t>
            </a:r>
            <a:r>
              <a:rPr lang="en-US" altLang="zh-CN">
                <a:solidFill>
                  <a:schemeClr val="tx1"/>
                </a:solidFill>
                <a:latin typeface="Times New Roman" panose="02020603050405020304" pitchFamily="18" charset="0"/>
                <a:cs typeface="Times New Roman" panose="02020603050405020304" pitchFamily="18" charset="0"/>
                <a:sym typeface="+mn-ea"/>
              </a:rPr>
              <a:t>i; </a:t>
            </a:r>
            <a:endParaRPr lang="en-US" altLang="zh-CN">
              <a:solidFill>
                <a:schemeClr val="tx1"/>
              </a:solidFill>
              <a:latin typeface="Times New Roman" panose="02020603050405020304" pitchFamily="18" charset="0"/>
              <a:cs typeface="Times New Roman" panose="02020603050405020304" pitchFamily="18" charset="0"/>
            </a:endParaRPr>
          </a:p>
          <a:p>
            <a:pPr marL="0" indent="0">
              <a:lnSpc>
                <a:spcPct val="130000"/>
              </a:lnSpc>
              <a:buNone/>
            </a:pPr>
            <a:r>
              <a:rPr lang="en-US" altLang="zh-CN">
                <a:solidFill>
                  <a:schemeClr val="tx1"/>
                </a:solidFill>
                <a:latin typeface="Times New Roman" panose="02020603050405020304" pitchFamily="18" charset="0"/>
                <a:cs typeface="Times New Roman" panose="02020603050405020304" pitchFamily="18" charset="0"/>
                <a:sym typeface="+mn-ea"/>
              </a:rPr>
              <a:t>      if ((</a:t>
            </a:r>
            <a:r>
              <a:rPr lang="en-US" altLang="zh-CN" dirty="0" err="1">
                <a:solidFill>
                  <a:schemeClr val="tx1"/>
                </a:solidFill>
                <a:latin typeface="Times New Roman" panose="02020603050405020304" pitchFamily="18" charset="0"/>
                <a:cs typeface="Times New Roman" panose="02020603050405020304" pitchFamily="18" charset="0"/>
                <a:sym typeface="+mn-ea"/>
              </a:rPr>
              <a:t>fp</a:t>
            </a:r>
            <a:r>
              <a:rPr lang="en-US" altLang="zh-CN">
                <a:solidFill>
                  <a:schemeClr val="tx1"/>
                </a:solidFill>
                <a:latin typeface="Times New Roman" panose="02020603050405020304" pitchFamily="18" charset="0"/>
                <a:cs typeface="Times New Roman" panose="02020603050405020304" pitchFamily="18" charset="0"/>
                <a:sym typeface="+mn-ea"/>
              </a:rPr>
              <a:t>=</a:t>
            </a:r>
            <a:r>
              <a:rPr lang="en-US" altLang="zh-CN" dirty="0" err="1">
                <a:solidFill>
                  <a:schemeClr val="tx1"/>
                </a:solidFill>
                <a:latin typeface="Times New Roman" panose="02020603050405020304" pitchFamily="18" charset="0"/>
                <a:cs typeface="Times New Roman" panose="02020603050405020304" pitchFamily="18" charset="0"/>
                <a:sym typeface="+mn-ea"/>
              </a:rPr>
              <a:t>fopen</a:t>
            </a:r>
            <a:r>
              <a:rPr lang="en-US" altLang="zh-CN">
                <a:solidFill>
                  <a:schemeClr val="tx1"/>
                </a:solidFill>
                <a:latin typeface="Times New Roman" panose="02020603050405020304" pitchFamily="18" charset="0"/>
                <a:cs typeface="Times New Roman" panose="02020603050405020304" pitchFamily="18" charset="0"/>
                <a:sym typeface="+mn-ea"/>
              </a:rPr>
              <a:t>(“txt1.</a:t>
            </a:r>
            <a:r>
              <a:rPr lang="en-US" altLang="zh-CN" dirty="0" err="1">
                <a:solidFill>
                  <a:schemeClr val="tx1"/>
                </a:solidFill>
                <a:latin typeface="Times New Roman" panose="02020603050405020304" pitchFamily="18" charset="0"/>
                <a:cs typeface="Times New Roman" panose="02020603050405020304" pitchFamily="18" charset="0"/>
                <a:sym typeface="+mn-ea"/>
              </a:rPr>
              <a:t>dat</a:t>
            </a:r>
            <a:r>
              <a:rPr lang="en-US" altLang="zh-CN">
                <a:solidFill>
                  <a:schemeClr val="tx1"/>
                </a:solidFill>
                <a:latin typeface="Times New Roman" panose="02020603050405020304" pitchFamily="18" charset="0"/>
                <a:cs typeface="Times New Roman" panose="02020603050405020304" pitchFamily="18" charset="0"/>
                <a:sym typeface="+mn-ea"/>
              </a:rPr>
              <a:t>”</a:t>
            </a:r>
            <a:r>
              <a:rPr lang="zh-CN" altLang="en-US">
                <a:solidFill>
                  <a:schemeClr val="tx1"/>
                </a:solidFill>
                <a:latin typeface="Times New Roman" panose="02020603050405020304" pitchFamily="18" charset="0"/>
                <a:cs typeface="Times New Roman" panose="02020603050405020304" pitchFamily="18" charset="0"/>
                <a:sym typeface="+mn-ea"/>
              </a:rPr>
              <a:t>，“</a:t>
            </a:r>
            <a:r>
              <a:rPr lang="en-US" altLang="zh-CN">
                <a:solidFill>
                  <a:schemeClr val="tx1"/>
                </a:solidFill>
                <a:latin typeface="Times New Roman" panose="02020603050405020304" pitchFamily="18" charset="0"/>
                <a:cs typeface="Times New Roman" panose="02020603050405020304" pitchFamily="18" charset="0"/>
                <a:sym typeface="+mn-ea"/>
              </a:rPr>
              <a:t>w+”))==NULL)</a:t>
            </a:r>
            <a:endParaRPr lang="en-US" altLang="zh-CN">
              <a:solidFill>
                <a:schemeClr val="tx1"/>
              </a:solidFill>
              <a:latin typeface="Times New Roman" panose="02020603050405020304" pitchFamily="18" charset="0"/>
              <a:cs typeface="Times New Roman" panose="02020603050405020304" pitchFamily="18" charset="0"/>
            </a:endParaRPr>
          </a:p>
          <a:p>
            <a:pPr marL="0" indent="0">
              <a:lnSpc>
                <a:spcPct val="130000"/>
              </a:lnSpc>
              <a:buNone/>
            </a:pPr>
            <a:r>
              <a:rPr lang="en-US" altLang="zh-CN" dirty="0">
                <a:solidFill>
                  <a:schemeClr val="tx1"/>
                </a:solidFill>
                <a:latin typeface="Times New Roman" panose="02020603050405020304" pitchFamily="18" charset="0"/>
                <a:cs typeface="Times New Roman" panose="02020603050405020304" pitchFamily="18" charset="0"/>
                <a:sym typeface="+mn-ea"/>
              </a:rPr>
              <a:t>             </a:t>
            </a:r>
            <a:r>
              <a:rPr lang="en-US" altLang="zh-CN">
                <a:solidFill>
                  <a:schemeClr val="tx1"/>
                </a:solidFill>
                <a:latin typeface="Times New Roman" panose="02020603050405020304" pitchFamily="18" charset="0"/>
                <a:cs typeface="Times New Roman" panose="02020603050405020304" pitchFamily="18" charset="0"/>
                <a:sym typeface="+mn-ea"/>
              </a:rPr>
              <a:t>                 </a:t>
            </a:r>
            <a:r>
              <a:rPr lang="zh-CN" altLang="en-US">
                <a:solidFill>
                  <a:schemeClr val="tx1"/>
                </a:solidFill>
                <a:latin typeface="Times New Roman" panose="02020603050405020304" pitchFamily="18" charset="0"/>
                <a:cs typeface="Times New Roman" panose="02020603050405020304" pitchFamily="18" charset="0"/>
                <a:sym typeface="+mn-ea"/>
              </a:rPr>
              <a:t>／</a:t>
            </a:r>
            <a:r>
              <a:rPr lang="en-US" altLang="zh-CN">
                <a:solidFill>
                  <a:schemeClr val="tx1"/>
                </a:solidFill>
                <a:latin typeface="Times New Roman" panose="02020603050405020304" pitchFamily="18" charset="0"/>
                <a:cs typeface="Times New Roman" panose="02020603050405020304" pitchFamily="18" charset="0"/>
                <a:sym typeface="+mn-ea"/>
              </a:rPr>
              <a:t>* </a:t>
            </a:r>
            <a:r>
              <a:rPr lang="en-US" altLang="zh-CN" dirty="0" err="1">
                <a:solidFill>
                  <a:schemeClr val="tx1"/>
                </a:solidFill>
                <a:latin typeface="Times New Roman" panose="02020603050405020304" pitchFamily="18" charset="0"/>
                <a:cs typeface="Times New Roman" panose="02020603050405020304" pitchFamily="18" charset="0"/>
                <a:sym typeface="+mn-ea"/>
              </a:rPr>
              <a:t>fp</a:t>
            </a:r>
            <a:r>
              <a:rPr lang="zh-CN" altLang="en-US">
                <a:solidFill>
                  <a:schemeClr val="tx1"/>
                </a:solidFill>
                <a:latin typeface="Times New Roman" panose="02020603050405020304" pitchFamily="18" charset="0"/>
                <a:cs typeface="Times New Roman" panose="02020603050405020304" pitchFamily="18" charset="0"/>
                <a:sym typeface="+mn-ea"/>
              </a:rPr>
              <a:t>为</a:t>
            </a:r>
            <a:r>
              <a:rPr lang="en-US" altLang="zh-CN">
                <a:solidFill>
                  <a:schemeClr val="tx1"/>
                </a:solidFill>
                <a:latin typeface="Times New Roman" panose="02020603050405020304" pitchFamily="18" charset="0"/>
                <a:cs typeface="Times New Roman" panose="02020603050405020304" pitchFamily="18" charset="0"/>
                <a:sym typeface="+mn-ea"/>
              </a:rPr>
              <a:t>NULL</a:t>
            </a:r>
            <a:r>
              <a:rPr lang="zh-CN" altLang="en-US">
                <a:solidFill>
                  <a:schemeClr val="tx1"/>
                </a:solidFill>
                <a:latin typeface="Times New Roman" panose="02020603050405020304" pitchFamily="18" charset="0"/>
                <a:cs typeface="Times New Roman" panose="02020603050405020304" pitchFamily="18" charset="0"/>
                <a:sym typeface="+mn-ea"/>
              </a:rPr>
              <a:t>，</a:t>
            </a:r>
            <a:r>
              <a:rPr lang="zh-CN" altLang="en-US" dirty="0">
                <a:solidFill>
                  <a:schemeClr val="tx1"/>
                </a:solidFill>
                <a:latin typeface="Times New Roman" panose="02020603050405020304" pitchFamily="18" charset="0"/>
                <a:cs typeface="Times New Roman" panose="02020603050405020304" pitchFamily="18" charset="0"/>
                <a:sym typeface="+mn-ea"/>
              </a:rPr>
              <a:t>表示文件打开失败</a:t>
            </a:r>
            <a:r>
              <a:rPr lang="en-US" altLang="zh-CN" dirty="0">
                <a:solidFill>
                  <a:schemeClr val="tx1"/>
                </a:solidFill>
                <a:latin typeface="Times New Roman" panose="02020603050405020304" pitchFamily="18" charset="0"/>
                <a:cs typeface="Times New Roman" panose="02020603050405020304" pitchFamily="18" charset="0"/>
                <a:sym typeface="+mn-ea"/>
              </a:rPr>
              <a:t>*/</a:t>
            </a:r>
            <a:endParaRPr lang="en-US" altLang="zh-CN" dirty="0">
              <a:solidFill>
                <a:schemeClr val="tx1"/>
              </a:solidFill>
              <a:latin typeface="Times New Roman" panose="02020603050405020304" pitchFamily="18" charset="0"/>
              <a:cs typeface="Times New Roman" panose="02020603050405020304" pitchFamily="18" charset="0"/>
            </a:endParaRPr>
          </a:p>
          <a:p>
            <a:pPr marL="0" indent="0">
              <a:lnSpc>
                <a:spcPct val="130000"/>
              </a:lnSpc>
              <a:buNone/>
            </a:pPr>
            <a:r>
              <a:rPr lang="en-US" altLang="zh-CN" dirty="0">
                <a:solidFill>
                  <a:schemeClr val="tx1"/>
                </a:solidFill>
                <a:latin typeface="Times New Roman" panose="02020603050405020304" pitchFamily="18" charset="0"/>
                <a:cs typeface="Times New Roman" panose="02020603050405020304" pitchFamily="18" charset="0"/>
                <a:sym typeface="+mn-ea"/>
              </a:rPr>
              <a:t>         { </a:t>
            </a:r>
            <a:r>
              <a:rPr lang="en-US" altLang="zh-CN" dirty="0" err="1">
                <a:solidFill>
                  <a:schemeClr val="tx1"/>
                </a:solidFill>
                <a:latin typeface="Times New Roman" panose="02020603050405020304" pitchFamily="18" charset="0"/>
                <a:cs typeface="Times New Roman" panose="02020603050405020304" pitchFamily="18" charset="0"/>
                <a:sym typeface="+mn-ea"/>
              </a:rPr>
              <a:t>printf</a:t>
            </a:r>
            <a:r>
              <a:rPr lang="en-US" altLang="zh-CN">
                <a:solidFill>
                  <a:schemeClr val="tx1"/>
                </a:solidFill>
                <a:latin typeface="Times New Roman" panose="02020603050405020304" pitchFamily="18" charset="0"/>
                <a:cs typeface="Times New Roman" panose="02020603050405020304" pitchFamily="18" charset="0"/>
                <a:sym typeface="+mn-ea"/>
              </a:rPr>
              <a:t>(“</a:t>
            </a:r>
            <a:r>
              <a:rPr lang="zh-CN" altLang="en-US" dirty="0">
                <a:solidFill>
                  <a:schemeClr val="tx1"/>
                </a:solidFill>
                <a:latin typeface="Times New Roman" panose="02020603050405020304" pitchFamily="18" charset="0"/>
                <a:cs typeface="Times New Roman" panose="02020603050405020304" pitchFamily="18" charset="0"/>
                <a:sym typeface="+mn-ea"/>
              </a:rPr>
              <a:t>磁盘空间不够＼</a:t>
            </a:r>
            <a:r>
              <a:rPr lang="en-US" altLang="zh-CN">
                <a:solidFill>
                  <a:schemeClr val="tx1"/>
                </a:solidFill>
                <a:latin typeface="Times New Roman" panose="02020603050405020304" pitchFamily="18" charset="0"/>
                <a:cs typeface="Times New Roman" panose="02020603050405020304" pitchFamily="18" charset="0"/>
                <a:sym typeface="+mn-ea"/>
              </a:rPr>
              <a:t>n”);  exit(0);  }</a:t>
            </a:r>
            <a:endParaRPr lang="en-US" altLang="zh-CN">
              <a:solidFill>
                <a:schemeClr val="tx1"/>
              </a:solidFill>
              <a:latin typeface="Times New Roman" panose="02020603050405020304" pitchFamily="18" charset="0"/>
              <a:cs typeface="Times New Roman" panose="02020603050405020304" pitchFamily="18" charset="0"/>
            </a:endParaRPr>
          </a:p>
          <a:p>
            <a:pPr marL="0" indent="0">
              <a:lnSpc>
                <a:spcPct val="130000"/>
              </a:lnSpc>
              <a:buNone/>
            </a:pPr>
            <a:r>
              <a:rPr lang="en-US" altLang="zh-CN">
                <a:solidFill>
                  <a:schemeClr val="tx1"/>
                </a:solidFill>
                <a:latin typeface="Times New Roman" panose="02020603050405020304" pitchFamily="18" charset="0"/>
                <a:cs typeface="Times New Roman" panose="02020603050405020304" pitchFamily="18" charset="0"/>
                <a:sym typeface="+mn-ea"/>
              </a:rPr>
              <a:t>      for (i=0</a:t>
            </a:r>
            <a:r>
              <a:rPr lang="zh-CN" altLang="en-US">
                <a:solidFill>
                  <a:schemeClr val="tx1"/>
                </a:solidFill>
                <a:latin typeface="Times New Roman" panose="02020603050405020304" pitchFamily="18" charset="0"/>
                <a:cs typeface="Times New Roman" panose="02020603050405020304" pitchFamily="18" charset="0"/>
                <a:sym typeface="+mn-ea"/>
              </a:rPr>
              <a:t>；</a:t>
            </a:r>
            <a:r>
              <a:rPr lang="en-US" altLang="zh-CN">
                <a:solidFill>
                  <a:schemeClr val="tx1"/>
                </a:solidFill>
                <a:latin typeface="Times New Roman" panose="02020603050405020304" pitchFamily="18" charset="0"/>
                <a:cs typeface="Times New Roman" panose="02020603050405020304" pitchFamily="18" charset="0"/>
                <a:sym typeface="+mn-ea"/>
              </a:rPr>
              <a:t>i&lt;2</a:t>
            </a:r>
            <a:r>
              <a:rPr lang="zh-CN" altLang="en-US">
                <a:solidFill>
                  <a:schemeClr val="tx1"/>
                </a:solidFill>
                <a:latin typeface="Times New Roman" panose="02020603050405020304" pitchFamily="18" charset="0"/>
                <a:cs typeface="Times New Roman" panose="02020603050405020304" pitchFamily="18" charset="0"/>
                <a:sym typeface="+mn-ea"/>
              </a:rPr>
              <a:t>；</a:t>
            </a:r>
            <a:r>
              <a:rPr lang="en-US" altLang="zh-CN">
                <a:solidFill>
                  <a:schemeClr val="tx1"/>
                </a:solidFill>
                <a:latin typeface="Times New Roman" panose="02020603050405020304" pitchFamily="18" charset="0"/>
                <a:cs typeface="Times New Roman" panose="02020603050405020304" pitchFamily="18" charset="0"/>
                <a:sym typeface="+mn-ea"/>
              </a:rPr>
              <a:t>i++)</a:t>
            </a:r>
            <a:endParaRPr lang="en-US" altLang="zh-CN">
              <a:solidFill>
                <a:schemeClr val="tx1"/>
              </a:solidFill>
              <a:latin typeface="Times New Roman" panose="02020603050405020304" pitchFamily="18" charset="0"/>
              <a:cs typeface="Times New Roman" panose="02020603050405020304" pitchFamily="18" charset="0"/>
              <a:sym typeface="+mn-ea"/>
            </a:endParaRPr>
          </a:p>
          <a:p>
            <a:pPr>
              <a:lnSpc>
                <a:spcPct val="130000"/>
              </a:lnSpc>
            </a:pPr>
            <a:endParaRPr lang="en-US" altLang="zh-CN" b="1">
              <a:solidFill>
                <a:schemeClr val="tx2"/>
              </a:solidFill>
              <a:latin typeface="Arial" panose="020B0604020202020204" pitchFamily="34" charset="0"/>
            </a:endParaRPr>
          </a:p>
          <a:p>
            <a:pPr marL="0" indent="0">
              <a:buNone/>
            </a:pPr>
            <a:endParaRPr lang="zh-CN" altLang="en-US"/>
          </a:p>
        </p:txBody>
      </p:sp>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568325"/>
            <a:ext cx="10968990" cy="5681345"/>
          </a:xfrm>
        </p:spPr>
        <p:txBody>
          <a:bodyPr>
            <a:normAutofit fontScale="90000"/>
          </a:bodyPr>
          <a:p>
            <a:pPr marL="0" indent="0">
              <a:lnSpc>
                <a:spcPct val="130000"/>
              </a:lnSpc>
              <a:buNone/>
            </a:pPr>
            <a:r>
              <a:rPr lang="en-US" altLang="zh-CN" dirty="0">
                <a:solidFill>
                  <a:schemeClr val="tx1"/>
                </a:solidFill>
                <a:latin typeface="Times New Roman" panose="02020603050405020304" pitchFamily="18" charset="0"/>
                <a:cs typeface="Times New Roman" panose="02020603050405020304" pitchFamily="18" charset="0"/>
                <a:sym typeface="+mn-ea"/>
              </a:rPr>
              <a:t>{ </a:t>
            </a:r>
            <a:r>
              <a:rPr lang="en-US" altLang="zh-CN" dirty="0" err="1">
                <a:solidFill>
                  <a:schemeClr val="tx1"/>
                </a:solidFill>
                <a:latin typeface="Times New Roman" panose="02020603050405020304" pitchFamily="18" charset="0"/>
                <a:cs typeface="Times New Roman" panose="02020603050405020304" pitchFamily="18" charset="0"/>
                <a:sym typeface="+mn-ea"/>
              </a:rPr>
              <a:t>scanf</a:t>
            </a:r>
            <a:r>
              <a:rPr lang="en-US" altLang="zh-CN">
                <a:solidFill>
                  <a:schemeClr val="tx1"/>
                </a:solidFill>
                <a:latin typeface="Times New Roman" panose="02020603050405020304" pitchFamily="18" charset="0"/>
                <a:cs typeface="Times New Roman" panose="02020603050405020304" pitchFamily="18" charset="0"/>
                <a:sym typeface="+mn-ea"/>
              </a:rPr>
              <a:t> (“</a:t>
            </a:r>
            <a:r>
              <a:rPr lang="zh-CN" altLang="en-US">
                <a:solidFill>
                  <a:schemeClr val="tx1"/>
                </a:solidFill>
                <a:latin typeface="Times New Roman" panose="02020603050405020304" pitchFamily="18" charset="0"/>
                <a:cs typeface="Times New Roman" panose="02020603050405020304" pitchFamily="18" charset="0"/>
                <a:sym typeface="+mn-ea"/>
              </a:rPr>
              <a:t>％</a:t>
            </a:r>
            <a:r>
              <a:rPr lang="en-US" altLang="zh-CN">
                <a:solidFill>
                  <a:schemeClr val="tx1"/>
                </a:solidFill>
                <a:latin typeface="Times New Roman" panose="02020603050405020304" pitchFamily="18" charset="0"/>
                <a:cs typeface="Times New Roman" panose="02020603050405020304" pitchFamily="18" charset="0"/>
                <a:sym typeface="+mn-ea"/>
              </a:rPr>
              <a:t>ld</a:t>
            </a:r>
            <a:r>
              <a:rPr lang="zh-CN" altLang="en-US">
                <a:solidFill>
                  <a:schemeClr val="tx1"/>
                </a:solidFill>
                <a:latin typeface="Times New Roman" panose="02020603050405020304" pitchFamily="18" charset="0"/>
                <a:cs typeface="Times New Roman" panose="02020603050405020304" pitchFamily="18" charset="0"/>
                <a:sym typeface="+mn-ea"/>
              </a:rPr>
              <a:t>％</a:t>
            </a:r>
            <a:r>
              <a:rPr lang="en-US" altLang="zh-CN">
                <a:solidFill>
                  <a:schemeClr val="tx1"/>
                </a:solidFill>
                <a:latin typeface="Times New Roman" panose="02020603050405020304" pitchFamily="18" charset="0"/>
                <a:cs typeface="Times New Roman" panose="02020603050405020304" pitchFamily="18" charset="0"/>
                <a:sym typeface="+mn-ea"/>
              </a:rPr>
              <a:t>s</a:t>
            </a:r>
            <a:r>
              <a:rPr lang="zh-CN" altLang="en-US">
                <a:solidFill>
                  <a:schemeClr val="tx1"/>
                </a:solidFill>
                <a:latin typeface="Times New Roman" panose="02020603050405020304" pitchFamily="18" charset="0"/>
                <a:cs typeface="Times New Roman" panose="02020603050405020304" pitchFamily="18" charset="0"/>
                <a:sym typeface="+mn-ea"/>
              </a:rPr>
              <a:t>％</a:t>
            </a:r>
            <a:r>
              <a:rPr lang="en-US" altLang="zh-CN">
                <a:solidFill>
                  <a:schemeClr val="tx1"/>
                </a:solidFill>
                <a:latin typeface="Times New Roman" panose="02020603050405020304" pitchFamily="18" charset="0"/>
                <a:cs typeface="Times New Roman" panose="02020603050405020304" pitchFamily="18" charset="0"/>
                <a:sym typeface="+mn-ea"/>
              </a:rPr>
              <a:t>d”</a:t>
            </a:r>
            <a:r>
              <a:rPr lang="zh-CN" altLang="en-US">
                <a:solidFill>
                  <a:schemeClr val="tx1"/>
                </a:solidFill>
                <a:latin typeface="Times New Roman" panose="02020603050405020304" pitchFamily="18" charset="0"/>
                <a:cs typeface="Times New Roman" panose="02020603050405020304" pitchFamily="18" charset="0"/>
                <a:sym typeface="+mn-ea"/>
              </a:rPr>
              <a:t>，</a:t>
            </a:r>
            <a:r>
              <a:rPr lang="en-US" altLang="zh-CN">
                <a:solidFill>
                  <a:schemeClr val="tx1"/>
                </a:solidFill>
                <a:latin typeface="Times New Roman" panose="02020603050405020304" pitchFamily="18" charset="0"/>
                <a:cs typeface="Times New Roman" panose="02020603050405020304" pitchFamily="18" charset="0"/>
                <a:sym typeface="+mn-ea"/>
              </a:rPr>
              <a:t>&amp;a.</a:t>
            </a:r>
            <a:r>
              <a:rPr lang="en-US" altLang="zh-CN" dirty="0" err="1">
                <a:solidFill>
                  <a:schemeClr val="tx1"/>
                </a:solidFill>
                <a:latin typeface="Times New Roman" panose="02020603050405020304" pitchFamily="18" charset="0"/>
                <a:cs typeface="Times New Roman" panose="02020603050405020304" pitchFamily="18" charset="0"/>
                <a:sym typeface="+mn-ea"/>
              </a:rPr>
              <a:t>xh</a:t>
            </a:r>
            <a:r>
              <a:rPr lang="zh-CN" altLang="en-US">
                <a:solidFill>
                  <a:schemeClr val="tx1"/>
                </a:solidFill>
                <a:latin typeface="Times New Roman" panose="02020603050405020304" pitchFamily="18" charset="0"/>
                <a:cs typeface="Times New Roman" panose="02020603050405020304" pitchFamily="18" charset="0"/>
                <a:sym typeface="+mn-ea"/>
              </a:rPr>
              <a:t>，</a:t>
            </a:r>
            <a:r>
              <a:rPr lang="en-US" altLang="zh-CN">
                <a:solidFill>
                  <a:schemeClr val="tx1"/>
                </a:solidFill>
                <a:latin typeface="Times New Roman" panose="02020603050405020304" pitchFamily="18" charset="0"/>
                <a:cs typeface="Times New Roman" panose="02020603050405020304" pitchFamily="18" charset="0"/>
                <a:sym typeface="+mn-ea"/>
              </a:rPr>
              <a:t>a.sex</a:t>
            </a:r>
            <a:r>
              <a:rPr lang="zh-CN" altLang="en-US">
                <a:solidFill>
                  <a:schemeClr val="tx1"/>
                </a:solidFill>
                <a:latin typeface="Times New Roman" panose="02020603050405020304" pitchFamily="18" charset="0"/>
                <a:cs typeface="Times New Roman" panose="02020603050405020304" pitchFamily="18" charset="0"/>
                <a:sym typeface="+mn-ea"/>
              </a:rPr>
              <a:t>，</a:t>
            </a:r>
            <a:r>
              <a:rPr lang="en-US" altLang="zh-CN">
                <a:solidFill>
                  <a:schemeClr val="tx1"/>
                </a:solidFill>
                <a:latin typeface="Times New Roman" panose="02020603050405020304" pitchFamily="18" charset="0"/>
                <a:cs typeface="Times New Roman" panose="02020603050405020304" pitchFamily="18" charset="0"/>
                <a:sym typeface="+mn-ea"/>
              </a:rPr>
              <a:t>&amp;a.n1) ;</a:t>
            </a:r>
            <a:endParaRPr lang="en-US" altLang="zh-CN">
              <a:solidFill>
                <a:schemeClr val="tx1"/>
              </a:solidFill>
              <a:latin typeface="Times New Roman" panose="02020603050405020304" pitchFamily="18" charset="0"/>
              <a:cs typeface="Times New Roman" panose="02020603050405020304" pitchFamily="18" charset="0"/>
            </a:endParaRPr>
          </a:p>
          <a:p>
            <a:pPr marL="0" indent="0">
              <a:lnSpc>
                <a:spcPct val="130000"/>
              </a:lnSpc>
              <a:buNone/>
            </a:pPr>
            <a:r>
              <a:rPr lang="en-US" altLang="zh-CN">
                <a:solidFill>
                  <a:schemeClr val="tx1"/>
                </a:solidFill>
                <a:latin typeface="Times New Roman" panose="02020603050405020304" pitchFamily="18" charset="0"/>
                <a:cs typeface="Times New Roman" panose="02020603050405020304" pitchFamily="18" charset="0"/>
                <a:sym typeface="+mn-ea"/>
              </a:rPr>
              <a:t>   gets (a.name) ;                               </a:t>
            </a:r>
            <a:r>
              <a:rPr lang="zh-CN" altLang="en-US">
                <a:solidFill>
                  <a:schemeClr val="tx1"/>
                </a:solidFill>
                <a:latin typeface="Times New Roman" panose="02020603050405020304" pitchFamily="18" charset="0"/>
                <a:cs typeface="Times New Roman" panose="02020603050405020304" pitchFamily="18" charset="0"/>
                <a:sym typeface="+mn-ea"/>
              </a:rPr>
              <a:t>／</a:t>
            </a:r>
            <a:r>
              <a:rPr lang="en-US" altLang="zh-CN">
                <a:solidFill>
                  <a:schemeClr val="tx1"/>
                </a:solidFill>
                <a:latin typeface="Times New Roman" panose="02020603050405020304" pitchFamily="18" charset="0"/>
                <a:cs typeface="Times New Roman" panose="02020603050405020304" pitchFamily="18" charset="0"/>
                <a:sym typeface="+mn-ea"/>
              </a:rPr>
              <a:t>*</a:t>
            </a:r>
            <a:r>
              <a:rPr lang="zh-CN" altLang="en-US" dirty="0">
                <a:solidFill>
                  <a:schemeClr val="tx1"/>
                </a:solidFill>
                <a:latin typeface="Times New Roman" panose="02020603050405020304" pitchFamily="18" charset="0"/>
                <a:cs typeface="Times New Roman" panose="02020603050405020304" pitchFamily="18" charset="0"/>
                <a:sym typeface="+mn-ea"/>
              </a:rPr>
              <a:t>从键盘读数据 </a:t>
            </a:r>
            <a:r>
              <a:rPr lang="en-US" altLang="zh-CN" dirty="0">
                <a:solidFill>
                  <a:schemeClr val="tx1"/>
                </a:solidFill>
                <a:latin typeface="Times New Roman" panose="02020603050405020304" pitchFamily="18" charset="0"/>
                <a:cs typeface="Times New Roman" panose="02020603050405020304" pitchFamily="18" charset="0"/>
                <a:sym typeface="+mn-ea"/>
              </a:rPr>
              <a:t>*</a:t>
            </a:r>
            <a:r>
              <a:rPr lang="zh-CN" altLang="en-US">
                <a:solidFill>
                  <a:schemeClr val="tx1"/>
                </a:solidFill>
                <a:latin typeface="Times New Roman" panose="02020603050405020304" pitchFamily="18" charset="0"/>
                <a:cs typeface="Times New Roman" panose="02020603050405020304" pitchFamily="18" charset="0"/>
                <a:sym typeface="+mn-ea"/>
              </a:rPr>
              <a:t>／</a:t>
            </a:r>
            <a:endParaRPr lang="zh-CN" altLang="en-US">
              <a:solidFill>
                <a:schemeClr val="tx1"/>
              </a:solidFill>
              <a:latin typeface="Times New Roman" panose="02020603050405020304" pitchFamily="18" charset="0"/>
              <a:cs typeface="Times New Roman" panose="02020603050405020304" pitchFamily="18" charset="0"/>
            </a:endParaRPr>
          </a:p>
          <a:p>
            <a:pPr marL="0" indent="0">
              <a:lnSpc>
                <a:spcPct val="130000"/>
              </a:lnSpc>
              <a:buNone/>
            </a:pPr>
            <a:r>
              <a:rPr lang="zh-CN" altLang="en-US">
                <a:solidFill>
                  <a:schemeClr val="tx1"/>
                </a:solidFill>
                <a:latin typeface="Times New Roman" panose="02020603050405020304" pitchFamily="18" charset="0"/>
                <a:cs typeface="Times New Roman" panose="02020603050405020304" pitchFamily="18" charset="0"/>
                <a:sym typeface="+mn-ea"/>
              </a:rPr>
              <a:t>   </a:t>
            </a:r>
            <a:r>
              <a:rPr lang="en-US" altLang="zh-CN" dirty="0" err="1">
                <a:solidFill>
                  <a:schemeClr val="tx1"/>
                </a:solidFill>
                <a:latin typeface="Times New Roman" panose="02020603050405020304" pitchFamily="18" charset="0"/>
                <a:cs typeface="Times New Roman" panose="02020603050405020304" pitchFamily="18" charset="0"/>
                <a:sym typeface="+mn-ea"/>
              </a:rPr>
              <a:t>fprintf</a:t>
            </a:r>
            <a:r>
              <a:rPr lang="en-US" altLang="zh-CN">
                <a:solidFill>
                  <a:schemeClr val="tx1"/>
                </a:solidFill>
                <a:latin typeface="Times New Roman" panose="02020603050405020304" pitchFamily="18" charset="0"/>
                <a:cs typeface="Times New Roman" panose="02020603050405020304" pitchFamily="18" charset="0"/>
                <a:sym typeface="+mn-ea"/>
              </a:rPr>
              <a:t> (</a:t>
            </a:r>
            <a:r>
              <a:rPr lang="en-US" altLang="zh-CN" dirty="0" err="1">
                <a:solidFill>
                  <a:schemeClr val="tx1"/>
                </a:solidFill>
                <a:latin typeface="Times New Roman" panose="02020603050405020304" pitchFamily="18" charset="0"/>
                <a:cs typeface="Times New Roman" panose="02020603050405020304" pitchFamily="18" charset="0"/>
                <a:sym typeface="+mn-ea"/>
              </a:rPr>
              <a:t>fp</a:t>
            </a:r>
            <a:r>
              <a:rPr lang="en-US" altLang="zh-CN">
                <a:solidFill>
                  <a:schemeClr val="tx1"/>
                </a:solidFill>
                <a:latin typeface="Times New Roman" panose="02020603050405020304" pitchFamily="18" charset="0"/>
                <a:cs typeface="Times New Roman" panose="02020603050405020304" pitchFamily="18" charset="0"/>
                <a:sym typeface="+mn-ea"/>
              </a:rPr>
              <a:t>, “</a:t>
            </a:r>
            <a:r>
              <a:rPr lang="zh-CN" altLang="en-US">
                <a:solidFill>
                  <a:schemeClr val="tx1"/>
                </a:solidFill>
                <a:latin typeface="Times New Roman" panose="02020603050405020304" pitchFamily="18" charset="0"/>
                <a:cs typeface="Times New Roman" panose="02020603050405020304" pitchFamily="18" charset="0"/>
                <a:sym typeface="+mn-ea"/>
              </a:rPr>
              <a:t>％</a:t>
            </a:r>
            <a:r>
              <a:rPr lang="en-US" altLang="zh-CN">
                <a:solidFill>
                  <a:schemeClr val="tx1"/>
                </a:solidFill>
                <a:latin typeface="Times New Roman" panose="02020603050405020304" pitchFamily="18" charset="0"/>
                <a:cs typeface="Times New Roman" panose="02020603050405020304" pitchFamily="18" charset="0"/>
                <a:sym typeface="+mn-ea"/>
              </a:rPr>
              <a:t>ld  </a:t>
            </a:r>
            <a:r>
              <a:rPr lang="zh-CN" altLang="en-US">
                <a:solidFill>
                  <a:schemeClr val="tx1"/>
                </a:solidFill>
                <a:latin typeface="Times New Roman" panose="02020603050405020304" pitchFamily="18" charset="0"/>
                <a:cs typeface="Times New Roman" panose="02020603050405020304" pitchFamily="18" charset="0"/>
                <a:sym typeface="+mn-ea"/>
              </a:rPr>
              <a:t>％</a:t>
            </a:r>
            <a:r>
              <a:rPr lang="en-US" altLang="zh-CN">
                <a:solidFill>
                  <a:schemeClr val="tx1"/>
                </a:solidFill>
                <a:latin typeface="Times New Roman" panose="02020603050405020304" pitchFamily="18" charset="0"/>
                <a:cs typeface="Times New Roman" panose="02020603050405020304" pitchFamily="18" charset="0"/>
                <a:sym typeface="+mn-ea"/>
              </a:rPr>
              <a:t>s  </a:t>
            </a:r>
            <a:r>
              <a:rPr lang="zh-CN" altLang="en-US">
                <a:solidFill>
                  <a:schemeClr val="tx1"/>
                </a:solidFill>
                <a:latin typeface="Times New Roman" panose="02020603050405020304" pitchFamily="18" charset="0"/>
                <a:cs typeface="Times New Roman" panose="02020603050405020304" pitchFamily="18" charset="0"/>
                <a:sym typeface="+mn-ea"/>
              </a:rPr>
              <a:t>％</a:t>
            </a:r>
            <a:r>
              <a:rPr lang="en-US" altLang="zh-CN">
                <a:solidFill>
                  <a:schemeClr val="tx1"/>
                </a:solidFill>
                <a:latin typeface="Times New Roman" panose="02020603050405020304" pitchFamily="18" charset="0"/>
                <a:cs typeface="Times New Roman" panose="02020603050405020304" pitchFamily="18" charset="0"/>
                <a:sym typeface="+mn-ea"/>
              </a:rPr>
              <a:t>d</a:t>
            </a:r>
            <a:r>
              <a:rPr lang="zh-CN" altLang="en-US">
                <a:solidFill>
                  <a:schemeClr val="tx1"/>
                </a:solidFill>
                <a:latin typeface="Times New Roman" panose="02020603050405020304" pitchFamily="18" charset="0"/>
                <a:cs typeface="Times New Roman" panose="02020603050405020304" pitchFamily="18" charset="0"/>
                <a:sym typeface="+mn-ea"/>
              </a:rPr>
              <a:t>＼</a:t>
            </a:r>
            <a:r>
              <a:rPr lang="en-US" altLang="zh-CN">
                <a:solidFill>
                  <a:schemeClr val="tx1"/>
                </a:solidFill>
                <a:latin typeface="Times New Roman" panose="02020603050405020304" pitchFamily="18" charset="0"/>
                <a:cs typeface="Times New Roman" panose="02020603050405020304" pitchFamily="18" charset="0"/>
                <a:sym typeface="+mn-ea"/>
              </a:rPr>
              <a:t>n”, a.</a:t>
            </a:r>
            <a:r>
              <a:rPr lang="en-US" altLang="zh-CN" dirty="0" err="1">
                <a:solidFill>
                  <a:schemeClr val="tx1"/>
                </a:solidFill>
                <a:latin typeface="Times New Roman" panose="02020603050405020304" pitchFamily="18" charset="0"/>
                <a:cs typeface="Times New Roman" panose="02020603050405020304" pitchFamily="18" charset="0"/>
                <a:sym typeface="+mn-ea"/>
              </a:rPr>
              <a:t>xh</a:t>
            </a:r>
            <a:r>
              <a:rPr lang="en-US" altLang="zh-CN">
                <a:solidFill>
                  <a:schemeClr val="tx1"/>
                </a:solidFill>
                <a:latin typeface="Times New Roman" panose="02020603050405020304" pitchFamily="18" charset="0"/>
                <a:cs typeface="Times New Roman" panose="02020603050405020304" pitchFamily="18" charset="0"/>
                <a:sym typeface="+mn-ea"/>
              </a:rPr>
              <a:t>, a.sex, a.n1) ;</a:t>
            </a:r>
            <a:endParaRPr lang="en-US" altLang="zh-CN">
              <a:solidFill>
                <a:schemeClr val="tx1"/>
              </a:solidFill>
              <a:latin typeface="Times New Roman" panose="02020603050405020304" pitchFamily="18" charset="0"/>
              <a:cs typeface="Times New Roman" panose="02020603050405020304" pitchFamily="18" charset="0"/>
            </a:endParaRPr>
          </a:p>
          <a:p>
            <a:pPr marL="0" indent="0">
              <a:lnSpc>
                <a:spcPct val="130000"/>
              </a:lnSpc>
              <a:buNone/>
            </a:pPr>
            <a:r>
              <a:rPr lang="en-US" altLang="zh-CN">
                <a:solidFill>
                  <a:schemeClr val="tx1"/>
                </a:solidFill>
                <a:latin typeface="Times New Roman" panose="02020603050405020304" pitchFamily="18" charset="0"/>
                <a:cs typeface="Times New Roman" panose="02020603050405020304" pitchFamily="18" charset="0"/>
                <a:sym typeface="+mn-ea"/>
              </a:rPr>
              <a:t>   </a:t>
            </a:r>
            <a:r>
              <a:rPr lang="en-US" altLang="zh-CN" dirty="0" err="1">
                <a:solidFill>
                  <a:schemeClr val="tx1"/>
                </a:solidFill>
                <a:latin typeface="Times New Roman" panose="02020603050405020304" pitchFamily="18" charset="0"/>
                <a:cs typeface="Times New Roman" panose="02020603050405020304" pitchFamily="18" charset="0"/>
                <a:sym typeface="+mn-ea"/>
              </a:rPr>
              <a:t>fputs</a:t>
            </a:r>
            <a:r>
              <a:rPr lang="en-US" altLang="zh-CN">
                <a:solidFill>
                  <a:schemeClr val="tx1"/>
                </a:solidFill>
                <a:latin typeface="Times New Roman" panose="02020603050405020304" pitchFamily="18" charset="0"/>
                <a:cs typeface="Times New Roman" panose="02020603050405020304" pitchFamily="18" charset="0"/>
                <a:sym typeface="+mn-ea"/>
              </a:rPr>
              <a:t> (a.name,</a:t>
            </a:r>
            <a:r>
              <a:rPr lang="en-US" altLang="zh-CN" dirty="0" err="1">
                <a:solidFill>
                  <a:schemeClr val="tx1"/>
                </a:solidFill>
                <a:latin typeface="Times New Roman" panose="02020603050405020304" pitchFamily="18" charset="0"/>
                <a:cs typeface="Times New Roman" panose="02020603050405020304" pitchFamily="18" charset="0"/>
                <a:sym typeface="+mn-ea"/>
              </a:rPr>
              <a:t> fp</a:t>
            </a:r>
            <a:r>
              <a:rPr lang="en-US" altLang="zh-CN">
                <a:solidFill>
                  <a:schemeClr val="tx1"/>
                </a:solidFill>
                <a:latin typeface="Times New Roman" panose="02020603050405020304" pitchFamily="18" charset="0"/>
                <a:cs typeface="Times New Roman" panose="02020603050405020304" pitchFamily="18" charset="0"/>
                <a:sym typeface="+mn-ea"/>
              </a:rPr>
              <a:t>) ;                         </a:t>
            </a:r>
            <a:r>
              <a:rPr lang="zh-CN" altLang="en-US">
                <a:solidFill>
                  <a:schemeClr val="tx1"/>
                </a:solidFill>
                <a:latin typeface="Times New Roman" panose="02020603050405020304" pitchFamily="18" charset="0"/>
                <a:cs typeface="Times New Roman" panose="02020603050405020304" pitchFamily="18" charset="0"/>
                <a:sym typeface="+mn-ea"/>
              </a:rPr>
              <a:t>／</a:t>
            </a:r>
            <a:r>
              <a:rPr lang="en-US" altLang="zh-CN">
                <a:solidFill>
                  <a:schemeClr val="tx1"/>
                </a:solidFill>
                <a:latin typeface="Times New Roman" panose="02020603050405020304" pitchFamily="18" charset="0"/>
                <a:cs typeface="Times New Roman" panose="02020603050405020304" pitchFamily="18" charset="0"/>
                <a:sym typeface="+mn-ea"/>
              </a:rPr>
              <a:t>*</a:t>
            </a:r>
            <a:r>
              <a:rPr lang="zh-CN" altLang="en-US" dirty="0">
                <a:solidFill>
                  <a:schemeClr val="tx1"/>
                </a:solidFill>
                <a:latin typeface="Times New Roman" panose="02020603050405020304" pitchFamily="18" charset="0"/>
                <a:cs typeface="Times New Roman" panose="02020603050405020304" pitchFamily="18" charset="0"/>
                <a:sym typeface="+mn-ea"/>
              </a:rPr>
              <a:t>向文件写数据</a:t>
            </a:r>
            <a:r>
              <a:rPr lang="en-US" altLang="zh-CN" dirty="0">
                <a:solidFill>
                  <a:schemeClr val="tx1"/>
                </a:solidFill>
                <a:latin typeface="Times New Roman" panose="02020603050405020304" pitchFamily="18" charset="0"/>
                <a:cs typeface="Times New Roman" panose="02020603050405020304" pitchFamily="18" charset="0"/>
                <a:sym typeface="+mn-ea"/>
              </a:rPr>
              <a:t>*</a:t>
            </a:r>
            <a:r>
              <a:rPr lang="zh-CN" altLang="en-US" dirty="0">
                <a:solidFill>
                  <a:schemeClr val="tx1"/>
                </a:solidFill>
                <a:latin typeface="Times New Roman" panose="02020603050405020304" pitchFamily="18" charset="0"/>
                <a:cs typeface="Times New Roman" panose="02020603050405020304" pitchFamily="18" charset="0"/>
                <a:sym typeface="+mn-ea"/>
              </a:rPr>
              <a:t>／ </a:t>
            </a:r>
            <a:r>
              <a:rPr lang="en-US" altLang="zh-CN" dirty="0">
                <a:solidFill>
                  <a:schemeClr val="tx1"/>
                </a:solidFill>
                <a:latin typeface="Times New Roman" panose="02020603050405020304" pitchFamily="18" charset="0"/>
                <a:cs typeface="Times New Roman" panose="02020603050405020304" pitchFamily="18" charset="0"/>
                <a:sym typeface="+mn-ea"/>
              </a:rPr>
              <a:t>}</a:t>
            </a:r>
            <a:endParaRPr lang="en-US" altLang="zh-CN" dirty="0">
              <a:solidFill>
                <a:schemeClr val="tx1"/>
              </a:solidFill>
              <a:latin typeface="Times New Roman" panose="02020603050405020304" pitchFamily="18" charset="0"/>
              <a:cs typeface="Times New Roman" panose="02020603050405020304" pitchFamily="18" charset="0"/>
            </a:endParaRPr>
          </a:p>
          <a:p>
            <a:pPr marL="0" indent="0">
              <a:lnSpc>
                <a:spcPct val="130000"/>
              </a:lnSpc>
              <a:buNone/>
            </a:pPr>
            <a:r>
              <a:rPr lang="en-US" altLang="zh-CN" dirty="0">
                <a:solidFill>
                  <a:schemeClr val="tx1"/>
                </a:solidFill>
                <a:latin typeface="Times New Roman" panose="02020603050405020304" pitchFamily="18" charset="0"/>
                <a:cs typeface="Times New Roman" panose="02020603050405020304" pitchFamily="18" charset="0"/>
                <a:sym typeface="+mn-ea"/>
              </a:rPr>
              <a:t>   </a:t>
            </a:r>
            <a:r>
              <a:rPr lang="en-US" altLang="zh-CN">
                <a:solidFill>
                  <a:schemeClr val="tx1"/>
                </a:solidFill>
                <a:latin typeface="Times New Roman" panose="02020603050405020304" pitchFamily="18" charset="0"/>
                <a:cs typeface="Times New Roman" panose="02020603050405020304" pitchFamily="18" charset="0"/>
                <a:sym typeface="+mn-ea"/>
              </a:rPr>
              <a:t>rewind (</a:t>
            </a:r>
            <a:r>
              <a:rPr lang="en-US" altLang="zh-CN" dirty="0" err="1">
                <a:solidFill>
                  <a:schemeClr val="tx1"/>
                </a:solidFill>
                <a:latin typeface="Times New Roman" panose="02020603050405020304" pitchFamily="18" charset="0"/>
                <a:cs typeface="Times New Roman" panose="02020603050405020304" pitchFamily="18" charset="0"/>
                <a:sym typeface="+mn-ea"/>
              </a:rPr>
              <a:t>fp</a:t>
            </a:r>
            <a:r>
              <a:rPr lang="en-US" altLang="zh-CN">
                <a:solidFill>
                  <a:schemeClr val="tx1"/>
                </a:solidFill>
                <a:latin typeface="Times New Roman" panose="02020603050405020304" pitchFamily="18" charset="0"/>
                <a:cs typeface="Times New Roman" panose="02020603050405020304" pitchFamily="18" charset="0"/>
                <a:sym typeface="+mn-ea"/>
              </a:rPr>
              <a:t>) ;</a:t>
            </a:r>
            <a:endParaRPr lang="en-US" altLang="zh-CN">
              <a:solidFill>
                <a:schemeClr val="tx1"/>
              </a:solidFill>
              <a:latin typeface="Times New Roman" panose="02020603050405020304" pitchFamily="18" charset="0"/>
              <a:cs typeface="Times New Roman" panose="02020603050405020304" pitchFamily="18" charset="0"/>
            </a:endParaRPr>
          </a:p>
          <a:p>
            <a:pPr marL="0" indent="0">
              <a:lnSpc>
                <a:spcPct val="130000"/>
              </a:lnSpc>
              <a:buNone/>
            </a:pPr>
            <a:r>
              <a:rPr lang="en-US" altLang="zh-CN">
                <a:solidFill>
                  <a:schemeClr val="tx1"/>
                </a:solidFill>
                <a:latin typeface="Times New Roman" panose="02020603050405020304" pitchFamily="18" charset="0"/>
                <a:cs typeface="Times New Roman" panose="02020603050405020304" pitchFamily="18" charset="0"/>
                <a:sym typeface="+mn-ea"/>
              </a:rPr>
              <a:t>   </a:t>
            </a:r>
            <a:r>
              <a:rPr lang="en-US" altLang="zh-CN" dirty="0" err="1">
                <a:solidFill>
                  <a:schemeClr val="tx1"/>
                </a:solidFill>
                <a:latin typeface="Times New Roman" panose="02020603050405020304" pitchFamily="18" charset="0"/>
                <a:cs typeface="Times New Roman" panose="02020603050405020304" pitchFamily="18" charset="0"/>
                <a:sym typeface="+mn-ea"/>
              </a:rPr>
              <a:t>printf</a:t>
            </a:r>
            <a:r>
              <a:rPr lang="en-US" altLang="zh-CN">
                <a:solidFill>
                  <a:schemeClr val="tx1"/>
                </a:solidFill>
                <a:latin typeface="Times New Roman" panose="02020603050405020304" pitchFamily="18" charset="0"/>
                <a:cs typeface="Times New Roman" panose="02020603050405020304" pitchFamily="18" charset="0"/>
                <a:sym typeface="+mn-ea"/>
              </a:rPr>
              <a:t> (“</a:t>
            </a:r>
            <a:r>
              <a:rPr lang="zh-CN" altLang="en-US" dirty="0">
                <a:solidFill>
                  <a:schemeClr val="tx1"/>
                </a:solidFill>
                <a:latin typeface="Times New Roman" panose="02020603050405020304" pitchFamily="18" charset="0"/>
                <a:cs typeface="Times New Roman" panose="02020603050405020304" pitchFamily="18" charset="0"/>
                <a:sym typeface="+mn-ea"/>
              </a:rPr>
              <a:t>文件中的数据为：＼</a:t>
            </a:r>
            <a:r>
              <a:rPr lang="en-US" altLang="zh-CN">
                <a:solidFill>
                  <a:schemeClr val="tx1"/>
                </a:solidFill>
                <a:latin typeface="Times New Roman" panose="02020603050405020304" pitchFamily="18" charset="0"/>
                <a:cs typeface="Times New Roman" panose="02020603050405020304" pitchFamily="18" charset="0"/>
                <a:sym typeface="+mn-ea"/>
              </a:rPr>
              <a:t>n”) ;</a:t>
            </a:r>
            <a:endParaRPr lang="en-US" altLang="zh-CN">
              <a:solidFill>
                <a:schemeClr val="tx1"/>
              </a:solidFill>
              <a:latin typeface="Times New Roman" panose="02020603050405020304" pitchFamily="18" charset="0"/>
              <a:cs typeface="Times New Roman" panose="02020603050405020304" pitchFamily="18" charset="0"/>
            </a:endParaRPr>
          </a:p>
          <a:p>
            <a:pPr marL="0" indent="0">
              <a:lnSpc>
                <a:spcPct val="130000"/>
              </a:lnSpc>
              <a:buNone/>
            </a:pPr>
            <a:r>
              <a:rPr lang="en-US" altLang="zh-CN">
                <a:solidFill>
                  <a:schemeClr val="tx1"/>
                </a:solidFill>
                <a:latin typeface="Times New Roman" panose="02020603050405020304" pitchFamily="18" charset="0"/>
                <a:cs typeface="Times New Roman" panose="02020603050405020304" pitchFamily="18" charset="0"/>
                <a:sym typeface="+mn-ea"/>
              </a:rPr>
              <a:t>   while ( !</a:t>
            </a:r>
            <a:r>
              <a:rPr lang="en-US" altLang="zh-CN" dirty="0" err="1">
                <a:solidFill>
                  <a:schemeClr val="tx1"/>
                </a:solidFill>
                <a:latin typeface="Times New Roman" panose="02020603050405020304" pitchFamily="18" charset="0"/>
                <a:cs typeface="Times New Roman" panose="02020603050405020304" pitchFamily="18" charset="0"/>
                <a:sym typeface="+mn-ea"/>
              </a:rPr>
              <a:t>feof</a:t>
            </a:r>
            <a:r>
              <a:rPr lang="en-US" altLang="zh-CN">
                <a:solidFill>
                  <a:schemeClr val="tx1"/>
                </a:solidFill>
                <a:latin typeface="Times New Roman" panose="02020603050405020304" pitchFamily="18" charset="0"/>
                <a:cs typeface="Times New Roman" panose="02020603050405020304" pitchFamily="18" charset="0"/>
                <a:sym typeface="+mn-ea"/>
              </a:rPr>
              <a:t>(</a:t>
            </a:r>
            <a:r>
              <a:rPr lang="en-US" altLang="zh-CN" dirty="0" err="1">
                <a:solidFill>
                  <a:schemeClr val="tx1"/>
                </a:solidFill>
                <a:latin typeface="Times New Roman" panose="02020603050405020304" pitchFamily="18" charset="0"/>
                <a:cs typeface="Times New Roman" panose="02020603050405020304" pitchFamily="18" charset="0"/>
                <a:sym typeface="+mn-ea"/>
              </a:rPr>
              <a:t>fp</a:t>
            </a:r>
            <a:r>
              <a:rPr lang="en-US" altLang="zh-CN">
                <a:solidFill>
                  <a:schemeClr val="tx1"/>
                </a:solidFill>
                <a:latin typeface="Times New Roman" panose="02020603050405020304" pitchFamily="18" charset="0"/>
                <a:cs typeface="Times New Roman" panose="02020603050405020304" pitchFamily="18" charset="0"/>
                <a:sym typeface="+mn-ea"/>
              </a:rPr>
              <a:t>) )</a:t>
            </a:r>
            <a:endParaRPr lang="en-US" altLang="zh-CN">
              <a:solidFill>
                <a:schemeClr val="tx1"/>
              </a:solidFill>
              <a:latin typeface="Times New Roman" panose="02020603050405020304" pitchFamily="18" charset="0"/>
              <a:cs typeface="Times New Roman" panose="02020603050405020304" pitchFamily="18" charset="0"/>
            </a:endParaRPr>
          </a:p>
          <a:p>
            <a:pPr marL="0" indent="0">
              <a:lnSpc>
                <a:spcPct val="130000"/>
              </a:lnSpc>
              <a:buNone/>
            </a:pPr>
            <a:r>
              <a:rPr lang="en-US" altLang="zh-CN">
                <a:solidFill>
                  <a:schemeClr val="tx1"/>
                </a:solidFill>
                <a:latin typeface="Times New Roman" panose="02020603050405020304" pitchFamily="18" charset="0"/>
                <a:cs typeface="Times New Roman" panose="02020603050405020304" pitchFamily="18" charset="0"/>
                <a:sym typeface="+mn-ea"/>
              </a:rPr>
              <a:t> {  </a:t>
            </a:r>
            <a:r>
              <a:rPr lang="en-US" altLang="zh-CN" dirty="0" err="1">
                <a:solidFill>
                  <a:schemeClr val="tx1"/>
                </a:solidFill>
                <a:latin typeface="Times New Roman" panose="02020603050405020304" pitchFamily="18" charset="0"/>
                <a:cs typeface="Times New Roman" panose="02020603050405020304" pitchFamily="18" charset="0"/>
                <a:sym typeface="+mn-ea"/>
              </a:rPr>
              <a:t>fscanf</a:t>
            </a:r>
            <a:r>
              <a:rPr lang="en-US" altLang="zh-CN">
                <a:solidFill>
                  <a:schemeClr val="tx1"/>
                </a:solidFill>
                <a:latin typeface="Times New Roman" panose="02020603050405020304" pitchFamily="18" charset="0"/>
                <a:cs typeface="Times New Roman" panose="02020603050405020304" pitchFamily="18" charset="0"/>
                <a:sym typeface="+mn-ea"/>
              </a:rPr>
              <a:t>(</a:t>
            </a:r>
            <a:r>
              <a:rPr lang="en-US" altLang="zh-CN" dirty="0" err="1">
                <a:solidFill>
                  <a:schemeClr val="tx1"/>
                </a:solidFill>
                <a:latin typeface="Times New Roman" panose="02020603050405020304" pitchFamily="18" charset="0"/>
                <a:cs typeface="Times New Roman" panose="02020603050405020304" pitchFamily="18" charset="0"/>
                <a:sym typeface="+mn-ea"/>
              </a:rPr>
              <a:t>fp</a:t>
            </a:r>
            <a:r>
              <a:rPr lang="zh-CN" altLang="en-US">
                <a:solidFill>
                  <a:schemeClr val="tx1"/>
                </a:solidFill>
                <a:latin typeface="Times New Roman" panose="02020603050405020304" pitchFamily="18" charset="0"/>
                <a:cs typeface="Times New Roman" panose="02020603050405020304" pitchFamily="18" charset="0"/>
                <a:sym typeface="+mn-ea"/>
              </a:rPr>
              <a:t>，“％</a:t>
            </a:r>
            <a:r>
              <a:rPr lang="en-US" altLang="zh-CN">
                <a:solidFill>
                  <a:schemeClr val="tx1"/>
                </a:solidFill>
                <a:latin typeface="Times New Roman" panose="02020603050405020304" pitchFamily="18" charset="0"/>
                <a:cs typeface="Times New Roman" panose="02020603050405020304" pitchFamily="18" charset="0"/>
                <a:sym typeface="+mn-ea"/>
              </a:rPr>
              <a:t>ld</a:t>
            </a:r>
            <a:r>
              <a:rPr lang="zh-CN" altLang="en-US">
                <a:solidFill>
                  <a:schemeClr val="tx1"/>
                </a:solidFill>
                <a:latin typeface="Times New Roman" panose="02020603050405020304" pitchFamily="18" charset="0"/>
                <a:cs typeface="Times New Roman" panose="02020603050405020304" pitchFamily="18" charset="0"/>
                <a:sym typeface="+mn-ea"/>
              </a:rPr>
              <a:t>％</a:t>
            </a:r>
            <a:r>
              <a:rPr lang="en-US" altLang="zh-CN">
                <a:solidFill>
                  <a:schemeClr val="tx1"/>
                </a:solidFill>
                <a:latin typeface="Times New Roman" panose="02020603050405020304" pitchFamily="18" charset="0"/>
                <a:cs typeface="Times New Roman" panose="02020603050405020304" pitchFamily="18" charset="0"/>
                <a:sym typeface="+mn-ea"/>
              </a:rPr>
              <a:t>s</a:t>
            </a:r>
            <a:r>
              <a:rPr lang="zh-CN" altLang="en-US">
                <a:solidFill>
                  <a:schemeClr val="tx1"/>
                </a:solidFill>
                <a:latin typeface="Times New Roman" panose="02020603050405020304" pitchFamily="18" charset="0"/>
                <a:cs typeface="Times New Roman" panose="02020603050405020304" pitchFamily="18" charset="0"/>
                <a:sym typeface="+mn-ea"/>
              </a:rPr>
              <a:t>％</a:t>
            </a:r>
            <a:r>
              <a:rPr lang="en-US" altLang="zh-CN">
                <a:solidFill>
                  <a:schemeClr val="tx1"/>
                </a:solidFill>
                <a:latin typeface="Times New Roman" panose="02020603050405020304" pitchFamily="18" charset="0"/>
                <a:cs typeface="Times New Roman" panose="02020603050405020304" pitchFamily="18" charset="0"/>
                <a:sym typeface="+mn-ea"/>
              </a:rPr>
              <a:t>d</a:t>
            </a:r>
            <a:r>
              <a:rPr lang="zh-CN" altLang="en-US">
                <a:solidFill>
                  <a:schemeClr val="tx1"/>
                </a:solidFill>
                <a:latin typeface="Times New Roman" panose="02020603050405020304" pitchFamily="18" charset="0"/>
                <a:cs typeface="Times New Roman" panose="02020603050405020304" pitchFamily="18" charset="0"/>
                <a:sym typeface="+mn-ea"/>
              </a:rPr>
              <a:t>＼</a:t>
            </a:r>
            <a:r>
              <a:rPr lang="en-US" altLang="zh-CN">
                <a:solidFill>
                  <a:schemeClr val="tx1"/>
                </a:solidFill>
                <a:latin typeface="Times New Roman" panose="02020603050405020304" pitchFamily="18" charset="0"/>
                <a:cs typeface="Times New Roman" panose="02020603050405020304" pitchFamily="18" charset="0"/>
                <a:sym typeface="+mn-ea"/>
              </a:rPr>
              <a:t>n”</a:t>
            </a:r>
            <a:r>
              <a:rPr lang="zh-CN" altLang="en-US">
                <a:solidFill>
                  <a:schemeClr val="tx1"/>
                </a:solidFill>
                <a:latin typeface="Times New Roman" panose="02020603050405020304" pitchFamily="18" charset="0"/>
                <a:cs typeface="Times New Roman" panose="02020603050405020304" pitchFamily="18" charset="0"/>
                <a:sym typeface="+mn-ea"/>
              </a:rPr>
              <a:t>，</a:t>
            </a:r>
            <a:r>
              <a:rPr lang="en-US" altLang="zh-CN">
                <a:solidFill>
                  <a:schemeClr val="tx1"/>
                </a:solidFill>
                <a:latin typeface="Times New Roman" panose="02020603050405020304" pitchFamily="18" charset="0"/>
                <a:cs typeface="Times New Roman" panose="02020603050405020304" pitchFamily="18" charset="0"/>
                <a:sym typeface="+mn-ea"/>
              </a:rPr>
              <a:t>&amp;a.</a:t>
            </a:r>
            <a:r>
              <a:rPr lang="en-US" altLang="zh-CN" dirty="0" err="1">
                <a:solidFill>
                  <a:schemeClr val="tx1"/>
                </a:solidFill>
                <a:latin typeface="Times New Roman" panose="02020603050405020304" pitchFamily="18" charset="0"/>
                <a:cs typeface="Times New Roman" panose="02020603050405020304" pitchFamily="18" charset="0"/>
                <a:sym typeface="+mn-ea"/>
              </a:rPr>
              <a:t>xh</a:t>
            </a:r>
            <a:r>
              <a:rPr lang="zh-CN" altLang="en-US">
                <a:solidFill>
                  <a:schemeClr val="tx1"/>
                </a:solidFill>
                <a:latin typeface="Times New Roman" panose="02020603050405020304" pitchFamily="18" charset="0"/>
                <a:cs typeface="Times New Roman" panose="02020603050405020304" pitchFamily="18" charset="0"/>
                <a:sym typeface="+mn-ea"/>
              </a:rPr>
              <a:t>，</a:t>
            </a:r>
            <a:r>
              <a:rPr lang="en-US" altLang="zh-CN">
                <a:solidFill>
                  <a:schemeClr val="tx1"/>
                </a:solidFill>
                <a:latin typeface="Times New Roman" panose="02020603050405020304" pitchFamily="18" charset="0"/>
                <a:cs typeface="Times New Roman" panose="02020603050405020304" pitchFamily="18" charset="0"/>
                <a:sym typeface="+mn-ea"/>
              </a:rPr>
              <a:t>a.sex</a:t>
            </a:r>
            <a:r>
              <a:rPr lang="zh-CN" altLang="en-US">
                <a:solidFill>
                  <a:schemeClr val="tx1"/>
                </a:solidFill>
                <a:latin typeface="Times New Roman" panose="02020603050405020304" pitchFamily="18" charset="0"/>
                <a:cs typeface="Times New Roman" panose="02020603050405020304" pitchFamily="18" charset="0"/>
                <a:sym typeface="+mn-ea"/>
              </a:rPr>
              <a:t>，</a:t>
            </a:r>
            <a:r>
              <a:rPr lang="en-US" altLang="zh-CN">
                <a:solidFill>
                  <a:schemeClr val="tx1"/>
                </a:solidFill>
                <a:latin typeface="Times New Roman" panose="02020603050405020304" pitchFamily="18" charset="0"/>
                <a:cs typeface="Times New Roman" panose="02020603050405020304" pitchFamily="18" charset="0"/>
                <a:sym typeface="+mn-ea"/>
              </a:rPr>
              <a:t>&amp;a.n1)</a:t>
            </a:r>
            <a:r>
              <a:rPr lang="zh-CN" altLang="en-US">
                <a:solidFill>
                  <a:schemeClr val="tx1"/>
                </a:solidFill>
                <a:latin typeface="Times New Roman" panose="02020603050405020304" pitchFamily="18" charset="0"/>
                <a:cs typeface="Times New Roman" panose="02020603050405020304" pitchFamily="18" charset="0"/>
                <a:sym typeface="+mn-ea"/>
              </a:rPr>
              <a:t>；               </a:t>
            </a:r>
            <a:endParaRPr lang="zh-CN" altLang="en-US">
              <a:solidFill>
                <a:schemeClr val="tx1"/>
              </a:solidFill>
              <a:latin typeface="Times New Roman" panose="02020603050405020304" pitchFamily="18" charset="0"/>
              <a:cs typeface="Times New Roman" panose="02020603050405020304" pitchFamily="18" charset="0"/>
            </a:endParaRPr>
          </a:p>
          <a:p>
            <a:pPr marL="0" indent="0">
              <a:lnSpc>
                <a:spcPct val="130000"/>
              </a:lnSpc>
              <a:buNone/>
            </a:pPr>
            <a:r>
              <a:rPr lang="zh-CN" altLang="en-US">
                <a:solidFill>
                  <a:schemeClr val="tx1"/>
                </a:solidFill>
                <a:latin typeface="Times New Roman" panose="02020603050405020304" pitchFamily="18" charset="0"/>
                <a:cs typeface="Times New Roman" panose="02020603050405020304" pitchFamily="18" charset="0"/>
                <a:sym typeface="+mn-ea"/>
              </a:rPr>
              <a:t>    </a:t>
            </a:r>
            <a:r>
              <a:rPr lang="en-US" altLang="zh-CN" dirty="0" err="1">
                <a:solidFill>
                  <a:schemeClr val="tx1"/>
                </a:solidFill>
                <a:latin typeface="Times New Roman" panose="02020603050405020304" pitchFamily="18" charset="0"/>
                <a:cs typeface="Times New Roman" panose="02020603050405020304" pitchFamily="18" charset="0"/>
                <a:sym typeface="+mn-ea"/>
              </a:rPr>
              <a:t>fgets</a:t>
            </a:r>
            <a:r>
              <a:rPr lang="en-US" altLang="zh-CN">
                <a:solidFill>
                  <a:schemeClr val="tx1"/>
                </a:solidFill>
                <a:latin typeface="Times New Roman" panose="02020603050405020304" pitchFamily="18" charset="0"/>
                <a:cs typeface="Times New Roman" panose="02020603050405020304" pitchFamily="18" charset="0"/>
                <a:sym typeface="+mn-ea"/>
              </a:rPr>
              <a:t>(a.name,7,</a:t>
            </a:r>
            <a:r>
              <a:rPr lang="en-US" altLang="zh-CN" dirty="0" err="1">
                <a:solidFill>
                  <a:schemeClr val="tx1"/>
                </a:solidFill>
                <a:latin typeface="Times New Roman" panose="02020603050405020304" pitchFamily="18" charset="0"/>
                <a:cs typeface="Times New Roman" panose="02020603050405020304" pitchFamily="18" charset="0"/>
                <a:sym typeface="+mn-ea"/>
              </a:rPr>
              <a:t>fp</a:t>
            </a:r>
            <a:r>
              <a:rPr lang="en-US" altLang="zh-CN">
                <a:solidFill>
                  <a:schemeClr val="tx1"/>
                </a:solidFill>
                <a:latin typeface="Times New Roman" panose="02020603050405020304" pitchFamily="18" charset="0"/>
                <a:cs typeface="Times New Roman" panose="02020603050405020304" pitchFamily="18" charset="0"/>
                <a:sym typeface="+mn-ea"/>
              </a:rPr>
              <a:t>);                     </a:t>
            </a:r>
            <a:r>
              <a:rPr lang="zh-CN" altLang="en-US">
                <a:solidFill>
                  <a:schemeClr val="tx1"/>
                </a:solidFill>
                <a:latin typeface="Times New Roman" panose="02020603050405020304" pitchFamily="18" charset="0"/>
                <a:cs typeface="Times New Roman" panose="02020603050405020304" pitchFamily="18" charset="0"/>
                <a:sym typeface="+mn-ea"/>
              </a:rPr>
              <a:t>／</a:t>
            </a:r>
            <a:r>
              <a:rPr lang="en-US" altLang="zh-CN">
                <a:solidFill>
                  <a:schemeClr val="tx1"/>
                </a:solidFill>
                <a:latin typeface="Times New Roman" panose="02020603050405020304" pitchFamily="18" charset="0"/>
                <a:cs typeface="Times New Roman" panose="02020603050405020304" pitchFamily="18" charset="0"/>
                <a:sym typeface="+mn-ea"/>
              </a:rPr>
              <a:t>*</a:t>
            </a:r>
            <a:r>
              <a:rPr lang="zh-CN" altLang="en-US" dirty="0">
                <a:solidFill>
                  <a:schemeClr val="tx1"/>
                </a:solidFill>
                <a:latin typeface="Times New Roman" panose="02020603050405020304" pitchFamily="18" charset="0"/>
                <a:cs typeface="Times New Roman" panose="02020603050405020304" pitchFamily="18" charset="0"/>
                <a:sym typeface="+mn-ea"/>
              </a:rPr>
              <a:t>从文件中读数据</a:t>
            </a:r>
            <a:r>
              <a:rPr lang="en-US" altLang="zh-CN" dirty="0">
                <a:solidFill>
                  <a:schemeClr val="tx1"/>
                </a:solidFill>
                <a:latin typeface="Times New Roman" panose="02020603050405020304" pitchFamily="18" charset="0"/>
                <a:cs typeface="Times New Roman" panose="02020603050405020304" pitchFamily="18" charset="0"/>
                <a:sym typeface="+mn-ea"/>
              </a:rPr>
              <a:t>*</a:t>
            </a:r>
            <a:r>
              <a:rPr lang="zh-CN" altLang="en-US" dirty="0">
                <a:solidFill>
                  <a:schemeClr val="tx1"/>
                </a:solidFill>
                <a:latin typeface="Times New Roman" panose="02020603050405020304" pitchFamily="18" charset="0"/>
                <a:cs typeface="Times New Roman" panose="02020603050405020304" pitchFamily="18" charset="0"/>
                <a:sym typeface="+mn-ea"/>
              </a:rPr>
              <a:t>／</a:t>
            </a:r>
            <a:endParaRPr lang="zh-CN" altLang="en-US" dirty="0">
              <a:solidFill>
                <a:schemeClr val="tx1"/>
              </a:solidFill>
              <a:latin typeface="Times New Roman" panose="02020603050405020304" pitchFamily="18" charset="0"/>
              <a:cs typeface="Times New Roman" panose="02020603050405020304" pitchFamily="18" charset="0"/>
            </a:endParaRPr>
          </a:p>
          <a:p>
            <a:pPr marL="0" indent="0">
              <a:lnSpc>
                <a:spcPct val="130000"/>
              </a:lnSpc>
              <a:buNone/>
            </a:pPr>
            <a:r>
              <a:rPr lang="zh-CN" altLang="en-US" dirty="0">
                <a:solidFill>
                  <a:schemeClr val="tx1"/>
                </a:solidFill>
                <a:latin typeface="Times New Roman" panose="02020603050405020304" pitchFamily="18" charset="0"/>
                <a:cs typeface="Times New Roman" panose="02020603050405020304" pitchFamily="18" charset="0"/>
                <a:sym typeface="+mn-ea"/>
              </a:rPr>
              <a:t>    </a:t>
            </a:r>
            <a:r>
              <a:rPr lang="en-US" altLang="zh-CN" dirty="0" err="1">
                <a:solidFill>
                  <a:schemeClr val="tx1"/>
                </a:solidFill>
                <a:latin typeface="Times New Roman" panose="02020603050405020304" pitchFamily="18" charset="0"/>
                <a:cs typeface="Times New Roman" panose="02020603050405020304" pitchFamily="18" charset="0"/>
                <a:sym typeface="+mn-ea"/>
              </a:rPr>
              <a:t>printf</a:t>
            </a:r>
            <a:r>
              <a:rPr lang="en-US" altLang="zh-CN">
                <a:solidFill>
                  <a:schemeClr val="tx1"/>
                </a:solidFill>
                <a:latin typeface="Times New Roman" panose="02020603050405020304" pitchFamily="18" charset="0"/>
                <a:cs typeface="Times New Roman" panose="02020603050405020304" pitchFamily="18" charset="0"/>
                <a:sym typeface="+mn-ea"/>
              </a:rPr>
              <a:t>(“</a:t>
            </a:r>
            <a:r>
              <a:rPr lang="zh-CN" altLang="en-US">
                <a:solidFill>
                  <a:schemeClr val="tx1"/>
                </a:solidFill>
                <a:latin typeface="Times New Roman" panose="02020603050405020304" pitchFamily="18" charset="0"/>
                <a:cs typeface="Times New Roman" panose="02020603050405020304" pitchFamily="18" charset="0"/>
                <a:sym typeface="+mn-ea"/>
              </a:rPr>
              <a:t>％</a:t>
            </a:r>
            <a:r>
              <a:rPr lang="en-US" altLang="zh-CN">
                <a:solidFill>
                  <a:schemeClr val="tx1"/>
                </a:solidFill>
                <a:latin typeface="Times New Roman" panose="02020603050405020304" pitchFamily="18" charset="0"/>
                <a:cs typeface="Times New Roman" panose="02020603050405020304" pitchFamily="18" charset="0"/>
                <a:sym typeface="+mn-ea"/>
              </a:rPr>
              <a:t>ld</a:t>
            </a:r>
            <a:r>
              <a:rPr lang="zh-CN" altLang="en-US">
                <a:solidFill>
                  <a:schemeClr val="tx1"/>
                </a:solidFill>
                <a:latin typeface="Times New Roman" panose="02020603050405020304" pitchFamily="18" charset="0"/>
                <a:cs typeface="Times New Roman" panose="02020603050405020304" pitchFamily="18" charset="0"/>
                <a:sym typeface="+mn-ea"/>
              </a:rPr>
              <a:t>，％</a:t>
            </a:r>
            <a:r>
              <a:rPr lang="en-US" altLang="zh-CN">
                <a:solidFill>
                  <a:schemeClr val="tx1"/>
                </a:solidFill>
                <a:latin typeface="Times New Roman" panose="02020603050405020304" pitchFamily="18" charset="0"/>
                <a:cs typeface="Times New Roman" panose="02020603050405020304" pitchFamily="18" charset="0"/>
                <a:sym typeface="+mn-ea"/>
              </a:rPr>
              <a:t>s</a:t>
            </a:r>
            <a:r>
              <a:rPr lang="zh-CN" altLang="en-US">
                <a:solidFill>
                  <a:schemeClr val="tx1"/>
                </a:solidFill>
                <a:latin typeface="Times New Roman" panose="02020603050405020304" pitchFamily="18" charset="0"/>
                <a:cs typeface="Times New Roman" panose="02020603050405020304" pitchFamily="18" charset="0"/>
                <a:sym typeface="+mn-ea"/>
              </a:rPr>
              <a:t>，％</a:t>
            </a:r>
            <a:r>
              <a:rPr lang="en-US" altLang="zh-CN">
                <a:solidFill>
                  <a:schemeClr val="tx1"/>
                </a:solidFill>
                <a:latin typeface="Times New Roman" panose="02020603050405020304" pitchFamily="18" charset="0"/>
                <a:cs typeface="Times New Roman" panose="02020603050405020304" pitchFamily="18" charset="0"/>
                <a:sym typeface="+mn-ea"/>
              </a:rPr>
              <a:t>d</a:t>
            </a:r>
            <a:r>
              <a:rPr lang="zh-CN" altLang="en-US">
                <a:solidFill>
                  <a:schemeClr val="tx1"/>
                </a:solidFill>
                <a:latin typeface="Times New Roman" panose="02020603050405020304" pitchFamily="18" charset="0"/>
                <a:cs typeface="Times New Roman" panose="02020603050405020304" pitchFamily="18" charset="0"/>
                <a:sym typeface="+mn-ea"/>
              </a:rPr>
              <a:t>＼</a:t>
            </a:r>
            <a:r>
              <a:rPr lang="en-US" altLang="zh-CN">
                <a:solidFill>
                  <a:schemeClr val="tx1"/>
                </a:solidFill>
                <a:latin typeface="Times New Roman" panose="02020603050405020304" pitchFamily="18" charset="0"/>
                <a:cs typeface="Times New Roman" panose="02020603050405020304" pitchFamily="18" charset="0"/>
                <a:sym typeface="+mn-ea"/>
              </a:rPr>
              <a:t>n”</a:t>
            </a:r>
            <a:r>
              <a:rPr lang="zh-CN" altLang="en-US">
                <a:solidFill>
                  <a:schemeClr val="tx1"/>
                </a:solidFill>
                <a:latin typeface="Times New Roman" panose="02020603050405020304" pitchFamily="18" charset="0"/>
                <a:cs typeface="Times New Roman" panose="02020603050405020304" pitchFamily="18" charset="0"/>
                <a:sym typeface="+mn-ea"/>
              </a:rPr>
              <a:t>，</a:t>
            </a:r>
            <a:r>
              <a:rPr lang="en-US" altLang="zh-CN">
                <a:solidFill>
                  <a:schemeClr val="tx1"/>
                </a:solidFill>
                <a:latin typeface="Times New Roman" panose="02020603050405020304" pitchFamily="18" charset="0"/>
                <a:cs typeface="Times New Roman" panose="02020603050405020304" pitchFamily="18" charset="0"/>
                <a:sym typeface="+mn-ea"/>
              </a:rPr>
              <a:t>a.</a:t>
            </a:r>
            <a:r>
              <a:rPr lang="en-US" altLang="zh-CN" dirty="0" err="1">
                <a:solidFill>
                  <a:schemeClr val="tx1"/>
                </a:solidFill>
                <a:latin typeface="Times New Roman" panose="02020603050405020304" pitchFamily="18" charset="0"/>
                <a:cs typeface="Times New Roman" panose="02020603050405020304" pitchFamily="18" charset="0"/>
                <a:sym typeface="+mn-ea"/>
              </a:rPr>
              <a:t>xh</a:t>
            </a:r>
            <a:r>
              <a:rPr lang="zh-CN" altLang="en-US">
                <a:solidFill>
                  <a:schemeClr val="tx1"/>
                </a:solidFill>
                <a:latin typeface="Times New Roman" panose="02020603050405020304" pitchFamily="18" charset="0"/>
                <a:cs typeface="Times New Roman" panose="02020603050405020304" pitchFamily="18" charset="0"/>
                <a:sym typeface="+mn-ea"/>
              </a:rPr>
              <a:t>，</a:t>
            </a:r>
            <a:r>
              <a:rPr lang="en-US" altLang="zh-CN">
                <a:solidFill>
                  <a:schemeClr val="tx1"/>
                </a:solidFill>
                <a:latin typeface="Times New Roman" panose="02020603050405020304" pitchFamily="18" charset="0"/>
                <a:cs typeface="Times New Roman" panose="02020603050405020304" pitchFamily="18" charset="0"/>
                <a:sym typeface="+mn-ea"/>
              </a:rPr>
              <a:t>a.sex</a:t>
            </a:r>
            <a:r>
              <a:rPr lang="zh-CN" altLang="en-US">
                <a:solidFill>
                  <a:schemeClr val="tx1"/>
                </a:solidFill>
                <a:latin typeface="Times New Roman" panose="02020603050405020304" pitchFamily="18" charset="0"/>
                <a:cs typeface="Times New Roman" panose="02020603050405020304" pitchFamily="18" charset="0"/>
                <a:sym typeface="+mn-ea"/>
              </a:rPr>
              <a:t>，</a:t>
            </a:r>
            <a:r>
              <a:rPr lang="en-US" altLang="zh-CN">
                <a:solidFill>
                  <a:schemeClr val="tx1"/>
                </a:solidFill>
                <a:latin typeface="Times New Roman" panose="02020603050405020304" pitchFamily="18" charset="0"/>
                <a:cs typeface="Times New Roman" panose="02020603050405020304" pitchFamily="18" charset="0"/>
                <a:sym typeface="+mn-ea"/>
              </a:rPr>
              <a:t>a.n1)</a:t>
            </a:r>
            <a:r>
              <a:rPr lang="zh-CN" altLang="en-US">
                <a:solidFill>
                  <a:schemeClr val="tx1"/>
                </a:solidFill>
                <a:latin typeface="Times New Roman" panose="02020603050405020304" pitchFamily="18" charset="0"/>
                <a:cs typeface="Times New Roman" panose="02020603050405020304" pitchFamily="18" charset="0"/>
                <a:sym typeface="+mn-ea"/>
              </a:rPr>
              <a:t>；      </a:t>
            </a:r>
            <a:endParaRPr lang="zh-CN" altLang="en-US">
              <a:solidFill>
                <a:schemeClr val="tx1"/>
              </a:solidFill>
              <a:latin typeface="Times New Roman" panose="02020603050405020304" pitchFamily="18" charset="0"/>
              <a:cs typeface="Times New Roman" panose="02020603050405020304" pitchFamily="18" charset="0"/>
            </a:endParaRPr>
          </a:p>
          <a:p>
            <a:pPr marL="0" indent="0">
              <a:lnSpc>
                <a:spcPct val="130000"/>
              </a:lnSpc>
              <a:buNone/>
            </a:pPr>
            <a:r>
              <a:rPr lang="zh-CN" altLang="en-US">
                <a:solidFill>
                  <a:schemeClr val="tx1"/>
                </a:solidFill>
                <a:latin typeface="Times New Roman" panose="02020603050405020304" pitchFamily="18" charset="0"/>
                <a:cs typeface="Times New Roman" panose="02020603050405020304" pitchFamily="18" charset="0"/>
                <a:sym typeface="+mn-ea"/>
              </a:rPr>
              <a:t>   </a:t>
            </a:r>
            <a:r>
              <a:rPr lang="en-US" altLang="zh-CN">
                <a:solidFill>
                  <a:schemeClr val="tx1"/>
                </a:solidFill>
                <a:latin typeface="Times New Roman" panose="02020603050405020304" pitchFamily="18" charset="0"/>
                <a:cs typeface="Times New Roman" panose="02020603050405020304" pitchFamily="18" charset="0"/>
                <a:sym typeface="+mn-ea"/>
              </a:rPr>
              <a:t>puts(a.name)</a:t>
            </a:r>
            <a:r>
              <a:rPr lang="zh-CN" altLang="en-US">
                <a:solidFill>
                  <a:schemeClr val="tx1"/>
                </a:solidFill>
                <a:latin typeface="Times New Roman" panose="02020603050405020304" pitchFamily="18" charset="0"/>
                <a:cs typeface="Times New Roman" panose="02020603050405020304" pitchFamily="18" charset="0"/>
                <a:sym typeface="+mn-ea"/>
              </a:rPr>
              <a:t>； </a:t>
            </a:r>
            <a:r>
              <a:rPr lang="en-US" altLang="zh-CN">
                <a:solidFill>
                  <a:schemeClr val="tx1"/>
                </a:solidFill>
                <a:latin typeface="Times New Roman" panose="02020603050405020304" pitchFamily="18" charset="0"/>
                <a:cs typeface="Times New Roman" panose="02020603050405020304" pitchFamily="18" charset="0"/>
                <a:sym typeface="+mn-ea"/>
              </a:rPr>
              <a:t>}                       </a:t>
            </a:r>
            <a:r>
              <a:rPr lang="zh-CN" altLang="en-US">
                <a:solidFill>
                  <a:schemeClr val="tx1"/>
                </a:solidFill>
                <a:latin typeface="Times New Roman" panose="02020603050405020304" pitchFamily="18" charset="0"/>
                <a:cs typeface="Times New Roman" panose="02020603050405020304" pitchFamily="18" charset="0"/>
                <a:sym typeface="+mn-ea"/>
              </a:rPr>
              <a:t>／</a:t>
            </a:r>
            <a:r>
              <a:rPr lang="en-US" altLang="zh-CN">
                <a:solidFill>
                  <a:schemeClr val="tx1"/>
                </a:solidFill>
                <a:latin typeface="Times New Roman" panose="02020603050405020304" pitchFamily="18" charset="0"/>
                <a:cs typeface="Times New Roman" panose="02020603050405020304" pitchFamily="18" charset="0"/>
                <a:sym typeface="+mn-ea"/>
              </a:rPr>
              <a:t>*</a:t>
            </a:r>
            <a:r>
              <a:rPr lang="zh-CN" altLang="en-US" dirty="0">
                <a:solidFill>
                  <a:schemeClr val="tx1"/>
                </a:solidFill>
                <a:latin typeface="Times New Roman" panose="02020603050405020304" pitchFamily="18" charset="0"/>
                <a:cs typeface="Times New Roman" panose="02020603050405020304" pitchFamily="18" charset="0"/>
                <a:sym typeface="+mn-ea"/>
              </a:rPr>
              <a:t>在终端上显示数据</a:t>
            </a:r>
            <a:r>
              <a:rPr lang="en-US" altLang="zh-CN" dirty="0">
                <a:solidFill>
                  <a:schemeClr val="tx1"/>
                </a:solidFill>
                <a:latin typeface="Times New Roman" panose="02020603050405020304" pitchFamily="18" charset="0"/>
                <a:cs typeface="Times New Roman" panose="02020603050405020304" pitchFamily="18" charset="0"/>
                <a:sym typeface="+mn-ea"/>
              </a:rPr>
              <a:t>*</a:t>
            </a:r>
            <a:r>
              <a:rPr lang="zh-CN" altLang="en-US">
                <a:solidFill>
                  <a:schemeClr val="tx1"/>
                </a:solidFill>
                <a:latin typeface="Times New Roman" panose="02020603050405020304" pitchFamily="18" charset="0"/>
                <a:cs typeface="Times New Roman" panose="02020603050405020304" pitchFamily="18" charset="0"/>
                <a:sym typeface="+mn-ea"/>
              </a:rPr>
              <a:t>／</a:t>
            </a:r>
            <a:endParaRPr lang="zh-CN" altLang="en-US">
              <a:solidFill>
                <a:schemeClr val="tx1"/>
              </a:solidFill>
              <a:latin typeface="Times New Roman" panose="02020603050405020304" pitchFamily="18" charset="0"/>
              <a:cs typeface="Times New Roman" panose="02020603050405020304" pitchFamily="18" charset="0"/>
            </a:endParaRPr>
          </a:p>
          <a:p>
            <a:pPr marL="0" indent="0">
              <a:lnSpc>
                <a:spcPct val="130000"/>
              </a:lnSpc>
              <a:buNone/>
            </a:pPr>
            <a:r>
              <a:rPr lang="zh-CN" altLang="en-US" dirty="0">
                <a:solidFill>
                  <a:schemeClr val="tx1"/>
                </a:solidFill>
                <a:latin typeface="Times New Roman" panose="02020603050405020304" pitchFamily="18" charset="0"/>
                <a:cs typeface="Times New Roman" panose="02020603050405020304" pitchFamily="18" charset="0"/>
                <a:sym typeface="+mn-ea"/>
              </a:rPr>
              <a:t>    </a:t>
            </a:r>
            <a:r>
              <a:rPr lang="en-US" altLang="zh-CN" dirty="0" err="1">
                <a:solidFill>
                  <a:schemeClr val="tx1"/>
                </a:solidFill>
                <a:latin typeface="Times New Roman" panose="02020603050405020304" pitchFamily="18" charset="0"/>
                <a:cs typeface="Times New Roman" panose="02020603050405020304" pitchFamily="18" charset="0"/>
                <a:sym typeface="+mn-ea"/>
              </a:rPr>
              <a:t>fclose</a:t>
            </a:r>
            <a:r>
              <a:rPr lang="en-US" altLang="zh-CN">
                <a:solidFill>
                  <a:schemeClr val="tx1"/>
                </a:solidFill>
                <a:latin typeface="Times New Roman" panose="02020603050405020304" pitchFamily="18" charset="0"/>
                <a:cs typeface="Times New Roman" panose="02020603050405020304" pitchFamily="18" charset="0"/>
                <a:sym typeface="+mn-ea"/>
              </a:rPr>
              <a:t>(</a:t>
            </a:r>
            <a:r>
              <a:rPr lang="en-US" altLang="zh-CN" dirty="0" err="1">
                <a:solidFill>
                  <a:schemeClr val="tx1"/>
                </a:solidFill>
                <a:latin typeface="Times New Roman" panose="02020603050405020304" pitchFamily="18" charset="0"/>
                <a:cs typeface="Times New Roman" panose="02020603050405020304" pitchFamily="18" charset="0"/>
                <a:sym typeface="+mn-ea"/>
              </a:rPr>
              <a:t>fp</a:t>
            </a:r>
            <a:r>
              <a:rPr lang="en-US" altLang="zh-CN">
                <a:solidFill>
                  <a:schemeClr val="tx1"/>
                </a:solidFill>
                <a:latin typeface="Times New Roman" panose="02020603050405020304" pitchFamily="18" charset="0"/>
                <a:cs typeface="Times New Roman" panose="02020603050405020304" pitchFamily="18" charset="0"/>
                <a:sym typeface="+mn-ea"/>
              </a:rPr>
              <a:t>);  }</a:t>
            </a:r>
            <a:endParaRPr lang="en-US" altLang="zh-CN">
              <a:solidFill>
                <a:schemeClr val="tx1"/>
              </a:solidFill>
              <a:latin typeface="Times New Roman" panose="02020603050405020304" pitchFamily="18" charset="0"/>
              <a:cs typeface="Times New Roman" panose="02020603050405020304" pitchFamily="18" charset="0"/>
            </a:endParaRPr>
          </a:p>
          <a:p>
            <a:endParaRPr lang="en-US" altLang="zh-CN">
              <a:solidFill>
                <a:schemeClr val="tx1"/>
              </a:solidFill>
              <a:latin typeface="Times New Roman" panose="02020603050405020304" pitchFamily="18" charset="0"/>
              <a:cs typeface="Times New Roman" panose="02020603050405020304" pitchFamily="18" charset="0"/>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821055"/>
            <a:ext cx="10968990" cy="5428615"/>
          </a:xfrm>
        </p:spPr>
        <p:txBody>
          <a:bodyPr/>
          <a:p>
            <a:r>
              <a:rPr lang="zh-CN" altLang="en-US">
                <a:solidFill>
                  <a:schemeClr val="tx1"/>
                </a:solidFill>
                <a:latin typeface="Times New Roman" panose="02020603050405020304" pitchFamily="18" charset="0"/>
                <a:cs typeface="Times New Roman" panose="02020603050405020304" pitchFamily="18" charset="0"/>
              </a:rPr>
              <a:t>字符：</a:t>
            </a:r>
            <a:r>
              <a:rPr lang="en-US" altLang="zh-CN">
                <a:solidFill>
                  <a:schemeClr val="tx1"/>
                </a:solidFill>
                <a:latin typeface="Times New Roman" panose="02020603050405020304" pitchFamily="18" charset="0"/>
                <a:cs typeface="Times New Roman" panose="02020603050405020304" pitchFamily="18" charset="0"/>
              </a:rPr>
              <a:t>char</a:t>
            </a:r>
            <a:endParaRPr lang="en-US" altLang="zh-CN">
              <a:solidFill>
                <a:schemeClr val="tx1"/>
              </a:solidFill>
              <a:latin typeface="Times New Roman" panose="02020603050405020304" pitchFamily="18" charset="0"/>
              <a:cs typeface="Times New Roman" panose="02020603050405020304" pitchFamily="18" charset="0"/>
            </a:endParaRPr>
          </a:p>
          <a:p>
            <a:r>
              <a:rPr lang="zh-CN" altLang="en-US">
                <a:solidFill>
                  <a:schemeClr val="tx1"/>
                </a:solidFill>
                <a:latin typeface="Times New Roman" panose="02020603050405020304" pitchFamily="18" charset="0"/>
                <a:cs typeface="Times New Roman" panose="02020603050405020304" pitchFamily="18" charset="0"/>
              </a:rPr>
              <a:t>字符串：</a:t>
            </a:r>
            <a:r>
              <a:rPr lang="en-US" altLang="zh-CN">
                <a:solidFill>
                  <a:schemeClr val="tx1"/>
                </a:solidFill>
                <a:latin typeface="Times New Roman" panose="02020603050405020304" pitchFamily="18" charset="0"/>
                <a:cs typeface="Times New Roman" panose="02020603050405020304" pitchFamily="18" charset="0"/>
              </a:rPr>
              <a:t>string</a:t>
            </a:r>
            <a:endParaRPr lang="en-US" altLang="zh-CN">
              <a:solidFill>
                <a:schemeClr val="tx1"/>
              </a:solidFill>
              <a:latin typeface="Times New Roman" panose="02020603050405020304" pitchFamily="18" charset="0"/>
              <a:cs typeface="Times New Roman" panose="02020603050405020304" pitchFamily="18" charset="0"/>
            </a:endParaRPr>
          </a:p>
          <a:p>
            <a:pPr>
              <a:spcBef>
                <a:spcPct val="50000"/>
              </a:spcBef>
            </a:pPr>
            <a:r>
              <a:rPr lang="zh-CN" altLang="en-US" b="1" dirty="0">
                <a:solidFill>
                  <a:schemeClr val="tx1"/>
                </a:solidFill>
                <a:latin typeface="Times New Roman" panose="02020603050405020304" pitchFamily="18" charset="0"/>
                <a:cs typeface="Times New Roman" panose="02020603050405020304" pitchFamily="18" charset="0"/>
                <a:sym typeface="+mn-ea"/>
              </a:rPr>
              <a:t>字符串常量在内存中存储时，自动在其尾部追加一个转义字符‘</a:t>
            </a:r>
            <a:r>
              <a:rPr lang="en-US" altLang="zh-CN" b="1">
                <a:solidFill>
                  <a:schemeClr val="tx1"/>
                </a:solidFill>
                <a:latin typeface="Times New Roman" panose="02020603050405020304" pitchFamily="18" charset="0"/>
                <a:cs typeface="Times New Roman" panose="02020603050405020304" pitchFamily="18" charset="0"/>
                <a:sym typeface="+mn-ea"/>
              </a:rPr>
              <a:t>\0’</a:t>
            </a:r>
            <a:r>
              <a:rPr lang="zh-CN" altLang="en-US" b="1" dirty="0">
                <a:solidFill>
                  <a:schemeClr val="tx1"/>
                </a:solidFill>
                <a:latin typeface="Times New Roman" panose="02020603050405020304" pitchFamily="18" charset="0"/>
                <a:cs typeface="Times New Roman" panose="02020603050405020304" pitchFamily="18" charset="0"/>
                <a:sym typeface="+mn-ea"/>
              </a:rPr>
              <a:t>作为字符串的结束标志。</a:t>
            </a:r>
            <a:endParaRPr lang="zh-CN" altLang="en-US" b="1" dirty="0">
              <a:solidFill>
                <a:schemeClr val="tx1"/>
              </a:solidFill>
              <a:latin typeface="Times New Roman" panose="02020603050405020304" pitchFamily="18" charset="0"/>
              <a:cs typeface="Times New Roman" panose="02020603050405020304" pitchFamily="18" charset="0"/>
            </a:endParaRPr>
          </a:p>
          <a:p>
            <a:pPr>
              <a:spcBef>
                <a:spcPct val="50000"/>
              </a:spcBef>
            </a:pPr>
            <a:r>
              <a:rPr lang="zh-CN" altLang="en-US" b="1" dirty="0">
                <a:solidFill>
                  <a:schemeClr val="tx1"/>
                </a:solidFill>
                <a:latin typeface="Times New Roman" panose="02020603050405020304" pitchFamily="18" charset="0"/>
                <a:cs typeface="Times New Roman" panose="02020603050405020304" pitchFamily="18" charset="0"/>
                <a:sym typeface="+mn-ea"/>
              </a:rPr>
              <a:t>例如</a:t>
            </a:r>
            <a:r>
              <a:rPr lang="zh-CN" altLang="en-US" b="1">
                <a:solidFill>
                  <a:schemeClr val="tx1"/>
                </a:solidFill>
                <a:latin typeface="Times New Roman" panose="02020603050405020304" pitchFamily="18" charset="0"/>
                <a:cs typeface="Times New Roman" panose="02020603050405020304" pitchFamily="18" charset="0"/>
                <a:sym typeface="+mn-ea"/>
              </a:rPr>
              <a:t>：“</a:t>
            </a:r>
            <a:r>
              <a:rPr lang="en-US" altLang="zh-CN" b="1">
                <a:solidFill>
                  <a:schemeClr val="tx1"/>
                </a:solidFill>
                <a:latin typeface="Times New Roman" panose="02020603050405020304" pitchFamily="18" charset="0"/>
                <a:cs typeface="Times New Roman" panose="02020603050405020304" pitchFamily="18" charset="0"/>
                <a:sym typeface="+mn-ea"/>
              </a:rPr>
              <a:t>Welcome”</a:t>
            </a:r>
            <a:r>
              <a:rPr lang="zh-CN" altLang="zh-CN" b="1" dirty="0">
                <a:solidFill>
                  <a:schemeClr val="tx1"/>
                </a:solidFill>
                <a:latin typeface="Times New Roman" panose="02020603050405020304" pitchFamily="18" charset="0"/>
                <a:cs typeface="Times New Roman" panose="02020603050405020304" pitchFamily="18" charset="0"/>
                <a:sym typeface="+mn-ea"/>
              </a:rPr>
              <a:t>在内存中占用8个字节</a:t>
            </a:r>
            <a:r>
              <a:rPr lang="en-US" altLang="zh-CN" b="1">
                <a:solidFill>
                  <a:schemeClr val="tx1"/>
                </a:solidFill>
                <a:latin typeface="Times New Roman" panose="02020603050405020304" pitchFamily="18" charset="0"/>
                <a:cs typeface="Times New Roman" panose="02020603050405020304" pitchFamily="18" charset="0"/>
                <a:sym typeface="+mn-ea"/>
              </a:rPr>
              <a:t> </a:t>
            </a:r>
            <a:endParaRPr lang="en-US" altLang="zh-CN" b="1">
              <a:solidFill>
                <a:schemeClr val="tx1"/>
              </a:solidFill>
              <a:latin typeface="Times New Roman" panose="02020603050405020304" pitchFamily="18" charset="0"/>
              <a:cs typeface="Times New Roman" panose="02020603050405020304" pitchFamily="18" charset="0"/>
              <a:sym typeface="+mn-ea"/>
            </a:endParaRPr>
          </a:p>
          <a:p>
            <a:pPr>
              <a:spcBef>
                <a:spcPct val="50000"/>
              </a:spcBef>
            </a:pPr>
            <a:endParaRPr lang="en-US" altLang="zh-CN">
              <a:solidFill>
                <a:schemeClr val="tx1"/>
              </a:solidFill>
            </a:endParaRPr>
          </a:p>
          <a:p>
            <a:pPr marL="0" indent="0">
              <a:buNone/>
            </a:pPr>
            <a:endParaRPr lang="en-US" altLang="zh-CN"/>
          </a:p>
          <a:p>
            <a:endParaRPr lang="en-US" altLang="zh-CN"/>
          </a:p>
        </p:txBody>
      </p:sp>
      <p:graphicFrame>
        <p:nvGraphicFramePr>
          <p:cNvPr id="13315" name="对象 13314"/>
          <p:cNvGraphicFramePr/>
          <p:nvPr/>
        </p:nvGraphicFramePr>
        <p:xfrm>
          <a:off x="845503" y="3364865"/>
          <a:ext cx="6526212" cy="1587500"/>
        </p:xfrm>
        <a:graphic>
          <a:graphicData uri="http://schemas.openxmlformats.org/presentationml/2006/ole">
            <mc:AlternateContent xmlns:mc="http://schemas.openxmlformats.org/markup-compatibility/2006">
              <mc:Choice xmlns:v="urn:schemas-microsoft-com:vml" Requires="v">
                <p:oleObj spid="_x0000_s3077" name="" r:id="rId1" imgW="6533515" imgH="1592580" progId="Word.Document.8">
                  <p:embed/>
                </p:oleObj>
              </mc:Choice>
              <mc:Fallback>
                <p:oleObj name="" r:id="rId1" imgW="6533515" imgH="1592580" progId="Word.Document.8">
                  <p:embed/>
                  <p:pic>
                    <p:nvPicPr>
                      <p:cNvPr id="0" name="图片 3076"/>
                      <p:cNvPicPr/>
                      <p:nvPr/>
                    </p:nvPicPr>
                    <p:blipFill>
                      <a:blip r:embed="rId2"/>
                      <a:stretch>
                        <a:fillRect/>
                      </a:stretch>
                    </p:blipFill>
                    <p:spPr>
                      <a:xfrm>
                        <a:off x="845503" y="3364865"/>
                        <a:ext cx="6526212" cy="1587500"/>
                      </a:xfrm>
                      <a:prstGeom prst="rect">
                        <a:avLst/>
                      </a:prstGeom>
                      <a:noFill/>
                      <a:ln w="38100">
                        <a:noFill/>
                        <a:miter/>
                      </a:ln>
                    </p:spPr>
                  </p:pic>
                </p:oleObj>
              </mc:Fallback>
            </mc:AlternateContent>
          </a:graphicData>
        </a:graphic>
      </p:graphicFrame>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315"/>
                                        </p:tgtEl>
                                        <p:attrNameLst>
                                          <p:attrName>style.visibility</p:attrName>
                                        </p:attrNameLst>
                                      </p:cBhvr>
                                      <p:to>
                                        <p:strVal val="visible"/>
                                      </p:to>
                                    </p:set>
                                    <p:anim calcmode="lin" valueType="num">
                                      <p:cBhvr additive="base">
                                        <p:cTn id="7" dur="500" fill="hold"/>
                                        <p:tgtEl>
                                          <p:spTgt spid="13315"/>
                                        </p:tgtEl>
                                        <p:attrNameLst>
                                          <p:attrName>ppt_x</p:attrName>
                                        </p:attrNameLst>
                                      </p:cBhvr>
                                      <p:tavLst>
                                        <p:tav tm="0">
                                          <p:val>
                                            <p:strVal val="0-#ppt_w/2"/>
                                          </p:val>
                                        </p:tav>
                                        <p:tav tm="100000">
                                          <p:val>
                                            <p:strVal val="#ppt_x"/>
                                          </p:val>
                                        </p:tav>
                                      </p:tavLst>
                                    </p:anim>
                                    <p:anim calcmode="lin" valueType="num">
                                      <p:cBhvr additive="base">
                                        <p:cTn id="8" dur="500" fill="hold"/>
                                        <p:tgtEl>
                                          <p:spTgt spid="133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指针</a:t>
            </a:r>
            <a:endParaRPr lang="zh-CN" altLang="en-US"/>
          </a:p>
        </p:txBody>
      </p:sp>
      <p:sp>
        <p:nvSpPr>
          <p:cNvPr id="3" name="内容占位符 2"/>
          <p:cNvSpPr>
            <a:spLocks noGrp="1"/>
          </p:cNvSpPr>
          <p:nvPr>
            <p:ph idx="1"/>
          </p:nvPr>
        </p:nvSpPr>
        <p:spPr/>
        <p:txBody>
          <a:bodyPr/>
          <a:p>
            <a:r>
              <a:rPr lang="zh-CN" altLang="en-US">
                <a:solidFill>
                  <a:schemeClr val="tx1"/>
                </a:solidFill>
              </a:rPr>
              <a:t>指针其实就是一个变量，一个用来存放地址的变量</a:t>
            </a:r>
            <a:endParaRPr lang="zh-CN" altLang="en-US">
              <a:solidFill>
                <a:schemeClr val="tx1"/>
              </a:solidFill>
            </a:endParaRPr>
          </a:p>
          <a:p>
            <a:r>
              <a:rPr lang="zh-CN" altLang="en-US">
                <a:solidFill>
                  <a:schemeClr val="tx1"/>
                </a:solidFill>
              </a:rPr>
              <a:t>定义形式：类型关键字</a:t>
            </a:r>
            <a:r>
              <a:rPr lang="en-US" altLang="zh-CN">
                <a:solidFill>
                  <a:schemeClr val="tx1"/>
                </a:solidFill>
              </a:rPr>
              <a:t> * </a:t>
            </a:r>
            <a:r>
              <a:rPr lang="zh-CN" altLang="en-US">
                <a:solidFill>
                  <a:schemeClr val="tx1"/>
                </a:solidFill>
              </a:rPr>
              <a:t>指针变量名；例如：</a:t>
            </a:r>
            <a:r>
              <a:rPr lang="en-US" altLang="zh-CN">
                <a:solidFill>
                  <a:schemeClr val="tx1"/>
                </a:solidFill>
              </a:rPr>
              <a:t>int *p;</a:t>
            </a:r>
            <a:endParaRPr lang="en-US" altLang="zh-CN">
              <a:solidFill>
                <a:schemeClr val="tx1"/>
              </a:solidFill>
            </a:endParaRPr>
          </a:p>
          <a:p>
            <a:r>
              <a:rPr lang="zh-CN" altLang="en-US">
                <a:solidFill>
                  <a:schemeClr val="tx1"/>
                </a:solidFill>
              </a:rPr>
              <a:t>指针变量需要初始化，如果定义了一个未初始化的指针变量，该指针变量会被赋予一个随机值也就是说我们无法确定它会指向哪里（也许只是一个只读或者不可访问的存储区，例如待执行的机器指令所在的代码段）的情况下，就对指针变量所指的存储单元进行写操作，会给系统带来潜在的危险严重时会导致系统崩溃。</a:t>
            </a:r>
            <a:endParaRPr lang="zh-CN" altLang="en-US">
              <a:solidFill>
                <a:schemeClr val="tx1"/>
              </a:solidFill>
            </a:endParaRPr>
          </a:p>
          <a:p>
            <a:r>
              <a:rPr lang="zh-CN" altLang="en-US">
                <a:solidFill>
                  <a:schemeClr val="tx1"/>
                </a:solidFill>
              </a:rPr>
              <a:t>一般在定义指针变量的同时将其初始化为</a:t>
            </a:r>
            <a:r>
              <a:rPr lang="en-US" altLang="zh-CN">
                <a:solidFill>
                  <a:schemeClr val="tx1"/>
                </a:solidFill>
              </a:rPr>
              <a:t>NULL</a:t>
            </a:r>
            <a:r>
              <a:rPr lang="zh-CN" altLang="en-US">
                <a:solidFill>
                  <a:schemeClr val="tx1"/>
                </a:solidFill>
              </a:rPr>
              <a:t>（在</a:t>
            </a:r>
            <a:r>
              <a:rPr lang="en-US" altLang="zh-CN">
                <a:solidFill>
                  <a:schemeClr val="tx1"/>
                </a:solidFill>
              </a:rPr>
              <a:t>stdio.h</a:t>
            </a:r>
            <a:r>
              <a:rPr lang="zh-CN" altLang="en-US">
                <a:solidFill>
                  <a:schemeClr val="tx1"/>
                </a:solidFill>
              </a:rPr>
              <a:t>中定义为零值的宏）：</a:t>
            </a:r>
            <a:r>
              <a:rPr lang="en-US" altLang="zh-CN">
                <a:solidFill>
                  <a:schemeClr val="tx1"/>
                </a:solidFill>
              </a:rPr>
              <a:t>int *p=NULL;</a:t>
            </a:r>
            <a:endParaRPr lang="en-US" altLang="zh-CN">
              <a:solidFill>
                <a:schemeClr val="tx1"/>
              </a:solidFill>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结构体</a:t>
            </a:r>
            <a:r>
              <a:rPr lang="zh-CN" altLang="en-US"/>
              <a:t>类型</a:t>
            </a:r>
            <a:endParaRPr lang="zh-CN" altLang="en-US"/>
          </a:p>
        </p:txBody>
      </p:sp>
      <p:sp>
        <p:nvSpPr>
          <p:cNvPr id="3" name="内容占位符 2"/>
          <p:cNvSpPr>
            <a:spLocks noGrp="1"/>
          </p:cNvSpPr>
          <p:nvPr>
            <p:ph idx="1"/>
          </p:nvPr>
        </p:nvSpPr>
        <p:spPr/>
        <p:txBody>
          <a:bodyPr/>
          <a:p>
            <a:r>
              <a:rPr lang="zh-CN" altLang="en-US">
                <a:solidFill>
                  <a:schemeClr val="tx1"/>
                </a:solidFill>
                <a:latin typeface="Times New Roman" panose="02020603050405020304" pitchFamily="18" charset="0"/>
                <a:cs typeface="Times New Roman" panose="02020603050405020304" pitchFamily="18" charset="0"/>
              </a:rPr>
              <a:t>关键字</a:t>
            </a:r>
            <a:r>
              <a:rPr lang="en-US" altLang="zh-CN">
                <a:solidFill>
                  <a:schemeClr val="tx1"/>
                </a:solidFill>
                <a:latin typeface="Times New Roman" panose="02020603050405020304" pitchFamily="18" charset="0"/>
                <a:cs typeface="Times New Roman" panose="02020603050405020304" pitchFamily="18" charset="0"/>
              </a:rPr>
              <a:t>typedef</a:t>
            </a:r>
            <a:r>
              <a:rPr lang="zh-CN" altLang="en-US">
                <a:solidFill>
                  <a:schemeClr val="tx1"/>
                </a:solidFill>
                <a:latin typeface="Times New Roman" panose="02020603050405020304" pitchFamily="18" charset="0"/>
                <a:cs typeface="Times New Roman" panose="02020603050405020304" pitchFamily="18" charset="0"/>
              </a:rPr>
              <a:t>用于为系统固有的或程序员自定义的数据类型定义一个别名</a:t>
            </a:r>
            <a:endParaRPr lang="zh-CN" altLang="en-US">
              <a:solidFill>
                <a:schemeClr val="tx1"/>
              </a:solidFill>
              <a:latin typeface="Times New Roman" panose="02020603050405020304" pitchFamily="18" charset="0"/>
              <a:cs typeface="Times New Roman" panose="02020603050405020304" pitchFamily="18" charset="0"/>
            </a:endParaRPr>
          </a:p>
          <a:p>
            <a:r>
              <a:rPr lang="zh-CN" altLang="en-US">
                <a:solidFill>
                  <a:schemeClr val="tx1"/>
                </a:solidFill>
                <a:latin typeface="Times New Roman" panose="02020603050405020304" pitchFamily="18" charset="0"/>
                <a:cs typeface="Times New Roman" panose="02020603050405020304" pitchFamily="18" charset="0"/>
              </a:rPr>
              <a:t>例如</a:t>
            </a:r>
            <a:r>
              <a:rPr lang="en-US" altLang="zh-CN">
                <a:solidFill>
                  <a:schemeClr val="tx1"/>
                </a:solidFill>
                <a:latin typeface="Times New Roman" panose="02020603050405020304" pitchFamily="18" charset="0"/>
                <a:cs typeface="Times New Roman" panose="02020603050405020304" pitchFamily="18" charset="0"/>
              </a:rPr>
              <a:t>typedef struct student</a:t>
            </a:r>
            <a:endParaRPr lang="en-US" altLang="zh-CN">
              <a:solidFill>
                <a:schemeClr val="tx1"/>
              </a:solidFill>
              <a:latin typeface="Times New Roman" panose="02020603050405020304" pitchFamily="18" charset="0"/>
              <a:cs typeface="Times New Roman" panose="02020603050405020304" pitchFamily="18" charset="0"/>
            </a:endParaRPr>
          </a:p>
          <a:p>
            <a:pPr marL="0" indent="0">
              <a:buNone/>
            </a:pPr>
            <a:r>
              <a:rPr lang="en-US" altLang="zh-CN">
                <a:solidFill>
                  <a:schemeClr val="tx1"/>
                </a:solidFill>
                <a:latin typeface="Times New Roman" panose="02020603050405020304" pitchFamily="18" charset="0"/>
                <a:cs typeface="Times New Roman" panose="02020603050405020304" pitchFamily="18" charset="0"/>
              </a:rPr>
              <a:t>              {</a:t>
            </a:r>
            <a:endParaRPr lang="en-US" altLang="zh-CN">
              <a:solidFill>
                <a:schemeClr val="tx1"/>
              </a:solidFill>
              <a:latin typeface="Times New Roman" panose="02020603050405020304" pitchFamily="18" charset="0"/>
              <a:cs typeface="Times New Roman" panose="02020603050405020304" pitchFamily="18" charset="0"/>
            </a:endParaRPr>
          </a:p>
          <a:p>
            <a:pPr marL="0" indent="0">
              <a:buNone/>
            </a:pPr>
            <a:r>
              <a:rPr lang="en-US" altLang="zh-CN">
                <a:solidFill>
                  <a:schemeClr val="tx1"/>
                </a:solidFill>
                <a:latin typeface="Times New Roman" panose="02020603050405020304" pitchFamily="18" charset="0"/>
                <a:cs typeface="Times New Roman" panose="02020603050405020304" pitchFamily="18" charset="0"/>
              </a:rPr>
              <a:t>                     int birth;</a:t>
            </a:r>
            <a:endParaRPr lang="en-US" altLang="zh-CN">
              <a:solidFill>
                <a:schemeClr val="tx1"/>
              </a:solidFill>
              <a:latin typeface="Times New Roman" panose="02020603050405020304" pitchFamily="18" charset="0"/>
              <a:cs typeface="Times New Roman" panose="02020603050405020304" pitchFamily="18" charset="0"/>
            </a:endParaRPr>
          </a:p>
          <a:p>
            <a:pPr marL="0" indent="0">
              <a:buNone/>
            </a:pPr>
            <a:r>
              <a:rPr lang="en-US" altLang="zh-CN">
                <a:solidFill>
                  <a:schemeClr val="tx1"/>
                </a:solidFill>
                <a:latin typeface="Times New Roman" panose="02020603050405020304" pitchFamily="18" charset="0"/>
                <a:cs typeface="Times New Roman" panose="02020603050405020304" pitchFamily="18" charset="0"/>
              </a:rPr>
              <a:t>                     char Name[10];</a:t>
            </a:r>
            <a:endParaRPr lang="en-US" altLang="zh-CN">
              <a:solidFill>
                <a:schemeClr val="tx1"/>
              </a:solidFill>
              <a:latin typeface="Times New Roman" panose="02020603050405020304" pitchFamily="18" charset="0"/>
              <a:cs typeface="Times New Roman" panose="02020603050405020304" pitchFamily="18" charset="0"/>
            </a:endParaRPr>
          </a:p>
          <a:p>
            <a:pPr marL="0" indent="0">
              <a:buNone/>
            </a:pPr>
            <a:r>
              <a:rPr lang="en-US" altLang="zh-CN">
                <a:solidFill>
                  <a:schemeClr val="tx1"/>
                </a:solidFill>
                <a:latin typeface="Times New Roman" panose="02020603050405020304" pitchFamily="18" charset="0"/>
                <a:cs typeface="Times New Roman" panose="02020603050405020304" pitchFamily="18" charset="0"/>
              </a:rPr>
              <a:t>               } STUDENT;</a:t>
            </a:r>
            <a:endParaRPr lang="en-US" altLang="zh-CN">
              <a:solidFill>
                <a:schemeClr val="tx1"/>
              </a:solidFill>
              <a:latin typeface="Times New Roman" panose="02020603050405020304" pitchFamily="18" charset="0"/>
              <a:cs typeface="Times New Roman" panose="02020603050405020304" pitchFamily="18" charset="0"/>
            </a:endParaRPr>
          </a:p>
          <a:p>
            <a:pPr marL="0" indent="0">
              <a:buNone/>
            </a:pPr>
            <a:r>
              <a:rPr lang="zh-CN" altLang="en-US">
                <a:solidFill>
                  <a:schemeClr val="tx1"/>
                </a:solidFill>
                <a:latin typeface="Times New Roman" panose="02020603050405020304" pitchFamily="18" charset="0"/>
                <a:cs typeface="Times New Roman" panose="02020603050405020304" pitchFamily="18" charset="0"/>
              </a:rPr>
              <a:t>为结构体</a:t>
            </a:r>
            <a:r>
              <a:rPr lang="en-US" altLang="zh-CN">
                <a:solidFill>
                  <a:schemeClr val="tx1"/>
                </a:solidFill>
                <a:latin typeface="Times New Roman" panose="02020603050405020304" pitchFamily="18" charset="0"/>
                <a:cs typeface="Times New Roman" panose="02020603050405020304" pitchFamily="18" charset="0"/>
              </a:rPr>
              <a:t>student</a:t>
            </a:r>
            <a:r>
              <a:rPr lang="zh-CN" altLang="en-US">
                <a:solidFill>
                  <a:schemeClr val="tx1"/>
                </a:solidFill>
                <a:latin typeface="Times New Roman" panose="02020603050405020304" pitchFamily="18" charset="0"/>
                <a:cs typeface="Times New Roman" panose="02020603050405020304" pitchFamily="18" charset="0"/>
              </a:rPr>
              <a:t>定义了一个新的名字</a:t>
            </a:r>
            <a:r>
              <a:rPr lang="en-US" altLang="zh-CN">
                <a:solidFill>
                  <a:schemeClr val="tx1"/>
                </a:solidFill>
                <a:latin typeface="Times New Roman" panose="02020603050405020304" pitchFamily="18" charset="0"/>
                <a:cs typeface="Times New Roman" panose="02020603050405020304" pitchFamily="18" charset="0"/>
              </a:rPr>
              <a:t>STUDENT</a:t>
            </a:r>
            <a:endParaRPr lang="en-US" altLang="zh-CN">
              <a:solidFill>
                <a:schemeClr val="tx1"/>
              </a:solidFill>
              <a:latin typeface="Times New Roman" panose="02020603050405020304" pitchFamily="18" charset="0"/>
              <a:cs typeface="Times New Roman" panose="02020603050405020304" pitchFamily="18" charset="0"/>
            </a:endParaRPr>
          </a:p>
          <a:p>
            <a:pPr marL="0" indent="0">
              <a:buNone/>
            </a:pPr>
            <a:endParaRPr lang="en-US" altLang="zh-CN">
              <a:solidFill>
                <a:schemeClr val="tx1"/>
              </a:solidFill>
              <a:latin typeface="Times New Roman" panose="02020603050405020304" pitchFamily="18" charset="0"/>
              <a:cs typeface="Times New Roman" panose="02020603050405020304" pitchFamily="18" charset="0"/>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en-US" altLang="zh-CN">
                <a:solidFill>
                  <a:schemeClr val="tx1"/>
                </a:solidFill>
                <a:latin typeface="Times New Roman" panose="02020603050405020304" pitchFamily="18" charset="0"/>
                <a:cs typeface="Times New Roman" panose="02020603050405020304" pitchFamily="18" charset="0"/>
              </a:rPr>
              <a:t>typedef struct BTNode</a:t>
            </a:r>
            <a:endParaRPr lang="en-US" altLang="zh-CN">
              <a:solidFill>
                <a:schemeClr val="tx1"/>
              </a:solidFill>
              <a:latin typeface="Times New Roman" panose="02020603050405020304" pitchFamily="18" charset="0"/>
              <a:cs typeface="Times New Roman" panose="02020603050405020304" pitchFamily="18" charset="0"/>
            </a:endParaRPr>
          </a:p>
          <a:p>
            <a:pPr marL="0" indent="0">
              <a:buNone/>
            </a:pPr>
            <a:r>
              <a:rPr lang="en-US" altLang="zh-CN">
                <a:solidFill>
                  <a:schemeClr val="tx1"/>
                </a:solidFill>
                <a:latin typeface="Times New Roman" panose="02020603050405020304" pitchFamily="18" charset="0"/>
                <a:cs typeface="Times New Roman" panose="02020603050405020304" pitchFamily="18" charset="0"/>
              </a:rPr>
              <a:t>     {   </a:t>
            </a:r>
            <a:endParaRPr lang="en-US" altLang="zh-CN">
              <a:solidFill>
                <a:schemeClr val="tx1"/>
              </a:solidFill>
              <a:latin typeface="Times New Roman" panose="02020603050405020304" pitchFamily="18" charset="0"/>
              <a:cs typeface="Times New Roman" panose="02020603050405020304" pitchFamily="18" charset="0"/>
            </a:endParaRPr>
          </a:p>
          <a:p>
            <a:pPr marL="0" indent="0">
              <a:buNone/>
            </a:pPr>
            <a:r>
              <a:rPr lang="en-US" altLang="zh-CN">
                <a:solidFill>
                  <a:schemeClr val="tx1"/>
                </a:solidFill>
                <a:latin typeface="Times New Roman" panose="02020603050405020304" pitchFamily="18" charset="0"/>
                <a:cs typeface="Times New Roman" panose="02020603050405020304" pitchFamily="18" charset="0"/>
              </a:rPr>
              <a:t>            char data;</a:t>
            </a:r>
            <a:endParaRPr lang="en-US" altLang="zh-CN">
              <a:solidFill>
                <a:schemeClr val="tx1"/>
              </a:solidFill>
              <a:latin typeface="Times New Roman" panose="02020603050405020304" pitchFamily="18" charset="0"/>
              <a:cs typeface="Times New Roman" panose="02020603050405020304" pitchFamily="18" charset="0"/>
            </a:endParaRPr>
          </a:p>
          <a:p>
            <a:pPr marL="0" indent="0">
              <a:buNone/>
            </a:pPr>
            <a:r>
              <a:rPr lang="en-US" altLang="zh-CN">
                <a:solidFill>
                  <a:schemeClr val="tx1"/>
                </a:solidFill>
                <a:latin typeface="Times New Roman" panose="02020603050405020304" pitchFamily="18" charset="0"/>
                <a:cs typeface="Times New Roman" panose="02020603050405020304" pitchFamily="18" charset="0"/>
              </a:rPr>
              <a:t>            struct BTNode *lchild,*rchild;</a:t>
            </a:r>
            <a:endParaRPr lang="en-US" altLang="zh-CN">
              <a:solidFill>
                <a:schemeClr val="tx1"/>
              </a:solidFill>
              <a:latin typeface="Times New Roman" panose="02020603050405020304" pitchFamily="18" charset="0"/>
              <a:cs typeface="Times New Roman" panose="02020603050405020304" pitchFamily="18" charset="0"/>
            </a:endParaRPr>
          </a:p>
          <a:p>
            <a:pPr marL="0" indent="0">
              <a:buNone/>
            </a:pPr>
            <a:r>
              <a:rPr lang="en-US" altLang="zh-CN">
                <a:solidFill>
                  <a:schemeClr val="tx1"/>
                </a:solidFill>
                <a:latin typeface="Times New Roman" panose="02020603050405020304" pitchFamily="18" charset="0"/>
                <a:cs typeface="Times New Roman" panose="02020603050405020304" pitchFamily="18" charset="0"/>
              </a:rPr>
              <a:t>      }BTNode;</a:t>
            </a:r>
            <a:endParaRPr lang="en-US" altLang="zh-CN">
              <a:solidFill>
                <a:schemeClr val="tx1"/>
              </a:solidFill>
              <a:latin typeface="Times New Roman" panose="02020603050405020304" pitchFamily="18" charset="0"/>
              <a:cs typeface="Times New Roman" panose="02020603050405020304" pitchFamily="18" charset="0"/>
            </a:endParaRP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a:t>
            </a:r>
            <a:r>
              <a:rPr lang="zh-CN" altLang="en-US"/>
              <a:t>语言的</a:t>
            </a:r>
            <a:r>
              <a:rPr lang="zh-CN" altLang="en-US"/>
              <a:t>基本结构</a:t>
            </a:r>
            <a:endParaRPr lang="zh-CN" altLang="en-US"/>
          </a:p>
        </p:txBody>
      </p:sp>
      <p:sp>
        <p:nvSpPr>
          <p:cNvPr id="3" name="内容占位符 2"/>
          <p:cNvSpPr>
            <a:spLocks noGrp="1"/>
          </p:cNvSpPr>
          <p:nvPr>
            <p:ph idx="1"/>
          </p:nvPr>
        </p:nvSpPr>
        <p:spPr/>
        <p:txBody>
          <a:bodyPr/>
          <a:p>
            <a:pPr>
              <a:lnSpc>
                <a:spcPct val="150000"/>
              </a:lnSpc>
              <a:spcBef>
                <a:spcPct val="0"/>
              </a:spcBef>
              <a:buNone/>
            </a:pPr>
            <a:r>
              <a:rPr lang="zh-CN" altLang="en-US" b="1">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b="1">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1</a:t>
            </a:r>
            <a:r>
              <a:rPr lang="zh-CN" altLang="en-US" b="1">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b="1">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C</a:t>
            </a:r>
            <a:r>
              <a:rPr lang="zh-CN" altLang="en-US"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程序由一个或多个函数组成，至少包含一个主函数</a:t>
            </a:r>
            <a:r>
              <a:rPr lang="en-US" altLang="zh-CN" b="1">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main( ),</a:t>
            </a:r>
            <a:r>
              <a:rPr lang="zh-CN" altLang="en-US"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函数是</a:t>
            </a:r>
            <a:r>
              <a:rPr lang="en-US" altLang="zh-CN" b="1">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C</a:t>
            </a:r>
            <a:r>
              <a:rPr lang="zh-CN" altLang="en-US"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程序的基本单位。</a:t>
            </a:r>
            <a:endParaRPr lang="zh-CN" altLang="en-US"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spcBef>
                <a:spcPct val="0"/>
              </a:spcBef>
              <a:buNone/>
            </a:pPr>
            <a:r>
              <a:rPr lang="zh-CN" altLang="en-US"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b="1">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2</a:t>
            </a:r>
            <a:r>
              <a:rPr lang="zh-CN" altLang="en-US"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）一个</a:t>
            </a:r>
            <a:r>
              <a:rPr lang="en-US" altLang="zh-CN" b="1">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C</a:t>
            </a:r>
            <a:r>
              <a:rPr lang="zh-CN" altLang="en-US"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程序总是从</a:t>
            </a:r>
            <a:r>
              <a:rPr lang="en-US" altLang="zh-CN" b="1">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main( )</a:t>
            </a:r>
            <a:r>
              <a:rPr lang="zh-CN" altLang="zh-CN"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函数开始执行，而不论</a:t>
            </a:r>
            <a:r>
              <a:rPr lang="en-US" altLang="zh-CN" b="1">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main</a:t>
            </a:r>
            <a:r>
              <a:rPr lang="zh-CN" altLang="en-US"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函数在程序中位置如何，同时也在</a:t>
            </a:r>
            <a:r>
              <a:rPr lang="en-US" altLang="zh-CN" b="1">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main</a:t>
            </a:r>
            <a:r>
              <a:rPr lang="zh-CN" altLang="en-US"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函数中结束。</a:t>
            </a:r>
            <a:endParaRPr lang="zh-CN" altLang="en-US"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10000"/>
              </a:lnSpc>
              <a:spcBef>
                <a:spcPct val="50000"/>
              </a:spcBef>
              <a:buNone/>
            </a:pPr>
            <a:r>
              <a:rPr lang="zh-CN" altLang="en-US"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3</a:t>
            </a:r>
            <a:r>
              <a:rPr lang="zh-CN" altLang="en-US"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）一个函数：</a:t>
            </a:r>
            <a:r>
              <a:rPr lang="en-US" altLang="zh-CN"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int test (int x,int y)</a:t>
            </a:r>
            <a:endParaRPr lang="zh-CN" altLang="en-US"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三种基本</a:t>
            </a:r>
            <a:r>
              <a:rPr lang="zh-CN" altLang="en-US"/>
              <a:t>控制结构</a:t>
            </a:r>
            <a:endParaRPr lang="zh-CN" altLang="en-US"/>
          </a:p>
        </p:txBody>
      </p:sp>
      <p:sp>
        <p:nvSpPr>
          <p:cNvPr id="3" name="内容占位符 2"/>
          <p:cNvSpPr>
            <a:spLocks noGrp="1"/>
          </p:cNvSpPr>
          <p:nvPr>
            <p:ph idx="1"/>
          </p:nvPr>
        </p:nvSpPr>
        <p:spPr/>
        <p:txBody>
          <a:bodyPr/>
          <a:p>
            <a:r>
              <a:rPr lang="zh-CN" altLang="en-US">
                <a:solidFill>
                  <a:schemeClr val="tx1"/>
                </a:solidFill>
              </a:rPr>
              <a:t>选择控制结构</a:t>
            </a:r>
            <a:endParaRPr lang="zh-CN" altLang="en-US">
              <a:solidFill>
                <a:schemeClr val="tx1"/>
              </a:solidFill>
            </a:endParaRPr>
          </a:p>
          <a:p>
            <a:r>
              <a:rPr lang="zh-CN" altLang="en-US">
                <a:solidFill>
                  <a:schemeClr val="tx1"/>
                </a:solidFill>
              </a:rPr>
              <a:t>循环控制结构</a:t>
            </a:r>
            <a:endParaRPr lang="zh-CN" altLang="en-US">
              <a:solidFill>
                <a:schemeClr val="tx1"/>
              </a:solidFill>
            </a:endParaRPr>
          </a:p>
          <a:p>
            <a:r>
              <a:rPr lang="zh-CN" altLang="en-US">
                <a:solidFill>
                  <a:schemeClr val="tx1"/>
                </a:solidFill>
              </a:rPr>
              <a:t>顺序控制结构</a:t>
            </a:r>
            <a:endParaRPr lang="zh-CN" altLang="en-US">
              <a:solidFill>
                <a:schemeClr val="tx1"/>
              </a:solidFill>
            </a:endParaRPr>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6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BEAUTIFY_FLAG" val="#wm#"/>
  <p:tag name="KSO_WM_TEMPLATE_CATEGORY" val="custom"/>
  <p:tag name="KSO_WM_TEMPLATE_INDEX" val="20205176"/>
</p:tagLst>
</file>

<file path=ppt/tags/tag66.xml><?xml version="1.0" encoding="utf-8"?>
<p:tagLst xmlns:p="http://schemas.openxmlformats.org/presentationml/2006/main">
  <p:tag name="KSO_WM_BEAUTIFY_FLAG" val="#wm#"/>
  <p:tag name="KSO_WM_TEMPLATE_CATEGORY" val="custom"/>
  <p:tag name="KSO_WM_TEMPLATE_INDEX" val="20205176"/>
</p:tagLst>
</file>

<file path=ppt/tags/tag67.xml><?xml version="1.0" encoding="utf-8"?>
<p:tagLst xmlns:p="http://schemas.openxmlformats.org/presentationml/2006/main">
  <p:tag name="KSO_WM_BEAUTIFY_FLAG" val="#wm#"/>
  <p:tag name="KSO_WM_TEMPLATE_CATEGORY" val="custom"/>
  <p:tag name="KSO_WM_TEMPLATE_INDEX" val="20205176"/>
</p:tagLst>
</file>

<file path=ppt/tags/tag68.xml><?xml version="1.0" encoding="utf-8"?>
<p:tagLst xmlns:p="http://schemas.openxmlformats.org/presentationml/2006/main">
  <p:tag name="KSO_WM_BEAUTIFY_FLAG" val="#wm#"/>
  <p:tag name="KSO_WM_TEMPLATE_CATEGORY" val="custom"/>
  <p:tag name="KSO_WM_TEMPLATE_INDEX" val="20205176"/>
</p:tagLst>
</file>

<file path=ppt/tags/tag69.xml><?xml version="1.0" encoding="utf-8"?>
<p:tagLst xmlns:p="http://schemas.openxmlformats.org/presentationml/2006/main">
  <p:tag name="KSO_WM_BEAUTIFY_FLAG" val="#wm#"/>
  <p:tag name="KSO_WM_TEMPLATE_CATEGORY" val="custom"/>
  <p:tag name="KSO_WM_TEMPLATE_INDEX" val="20205176"/>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176"/>
</p:tagLst>
</file>

<file path=ppt/tags/tag71.xml><?xml version="1.0" encoding="utf-8"?>
<p:tagLst xmlns:p="http://schemas.openxmlformats.org/presentationml/2006/main">
  <p:tag name="KSO_WM_BEAUTIFY_FLAG" val="#wm#"/>
  <p:tag name="KSO_WM_TEMPLATE_CATEGORY" val="custom"/>
  <p:tag name="KSO_WM_TEMPLATE_INDEX" val="20205176"/>
</p:tagLst>
</file>

<file path=ppt/tags/tag72.xml><?xml version="1.0" encoding="utf-8"?>
<p:tagLst xmlns:p="http://schemas.openxmlformats.org/presentationml/2006/main">
  <p:tag name="KSO_WM_BEAUTIFY_FLAG" val="#wm#"/>
  <p:tag name="KSO_WM_TEMPLATE_CATEGORY" val="custom"/>
  <p:tag name="KSO_WM_TEMPLATE_INDEX" val="20205176"/>
</p:tagLst>
</file>

<file path=ppt/tags/tag73.xml><?xml version="1.0" encoding="utf-8"?>
<p:tagLst xmlns:p="http://schemas.openxmlformats.org/presentationml/2006/main">
  <p:tag name="KSO_WM_BEAUTIFY_FLAG" val="#wm#"/>
  <p:tag name="KSO_WM_TEMPLATE_CATEGORY" val="custom"/>
  <p:tag name="KSO_WM_TEMPLATE_INDEX" val="20205176"/>
</p:tagLst>
</file>

<file path=ppt/tags/tag74.xml><?xml version="1.0" encoding="utf-8"?>
<p:tagLst xmlns:p="http://schemas.openxmlformats.org/presentationml/2006/main">
  <p:tag name="KSO_WM_BEAUTIFY_FLAG" val="#wm#"/>
  <p:tag name="KSO_WM_TEMPLATE_CATEGORY" val="custom"/>
  <p:tag name="KSO_WM_TEMPLATE_INDEX" val="20205176"/>
</p:tagLst>
</file>

<file path=ppt/tags/tag75.xml><?xml version="1.0" encoding="utf-8"?>
<p:tagLst xmlns:p="http://schemas.openxmlformats.org/presentationml/2006/main">
  <p:tag name="KSO_WM_BEAUTIFY_FLAG" val="#wm#"/>
  <p:tag name="KSO_WM_TEMPLATE_CATEGORY" val="custom"/>
  <p:tag name="KSO_WM_TEMPLATE_INDEX" val="20205176"/>
</p:tagLst>
</file>

<file path=ppt/tags/tag76.xml><?xml version="1.0" encoding="utf-8"?>
<p:tagLst xmlns:p="http://schemas.openxmlformats.org/presentationml/2006/main">
  <p:tag name="KSO_WM_BEAUTIFY_FLAG" val="#wm#"/>
  <p:tag name="KSO_WM_TEMPLATE_CATEGORY" val="custom"/>
  <p:tag name="KSO_WM_TEMPLATE_INDEX" val="20205176"/>
</p:tagLst>
</file>

<file path=ppt/tags/tag77.xml><?xml version="1.0" encoding="utf-8"?>
<p:tagLst xmlns:p="http://schemas.openxmlformats.org/presentationml/2006/main">
  <p:tag name="KSO_WM_BEAUTIFY_FLAG" val="#wm#"/>
  <p:tag name="KSO_WM_TEMPLATE_CATEGORY" val="custom"/>
  <p:tag name="KSO_WM_TEMPLATE_INDEX" val="20205176"/>
</p:tagLst>
</file>

<file path=ppt/tags/tag78.xml><?xml version="1.0" encoding="utf-8"?>
<p:tagLst xmlns:p="http://schemas.openxmlformats.org/presentationml/2006/main">
  <p:tag name="KSO_WM_BEAUTIFY_FLAG" val="#wm#"/>
  <p:tag name="KSO_WM_TEMPLATE_CATEGORY" val="custom"/>
  <p:tag name="KSO_WM_TEMPLATE_INDEX" val="20205176"/>
</p:tagLst>
</file>

<file path=ppt/tags/tag79.xml><?xml version="1.0" encoding="utf-8"?>
<p:tagLst xmlns:p="http://schemas.openxmlformats.org/presentationml/2006/main">
  <p:tag name="KSO_WM_BEAUTIFY_FLAG" val="#wm#"/>
  <p:tag name="KSO_WM_TEMPLATE_CATEGORY" val="custom"/>
  <p:tag name="KSO_WM_TEMPLATE_INDEX" val="20205176"/>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5176"/>
</p:tagLst>
</file>

<file path=ppt/tags/tag81.xml><?xml version="1.0" encoding="utf-8"?>
<p:tagLst xmlns:p="http://schemas.openxmlformats.org/presentationml/2006/main">
  <p:tag name="KSO_WM_BEAUTIFY_FLAG" val="#wm#"/>
  <p:tag name="KSO_WM_TEMPLATE_CATEGORY" val="custom"/>
  <p:tag name="KSO_WM_TEMPLATE_INDEX" val="20205176"/>
</p:tagLst>
</file>

<file path=ppt/tags/tag82.xml><?xml version="1.0" encoding="utf-8"?>
<p:tagLst xmlns:p="http://schemas.openxmlformats.org/presentationml/2006/main">
  <p:tag name="KSO_WM_BEAUTIFY_FLAG" val="#wm#"/>
  <p:tag name="KSO_WM_TEMPLATE_CATEGORY" val="custom"/>
  <p:tag name="KSO_WM_TEMPLATE_INDEX" val="20205176"/>
</p:tagLst>
</file>

<file path=ppt/tags/tag83.xml><?xml version="1.0" encoding="utf-8"?>
<p:tagLst xmlns:p="http://schemas.openxmlformats.org/presentationml/2006/main">
  <p:tag name="KSO_WM_BEAUTIFY_FLAG" val="#wm#"/>
  <p:tag name="KSO_WM_TEMPLATE_CATEGORY" val="custom"/>
  <p:tag name="KSO_WM_TEMPLATE_INDEX" val="20205176"/>
</p:tagLst>
</file>

<file path=ppt/tags/tag84.xml><?xml version="1.0" encoding="utf-8"?>
<p:tagLst xmlns:p="http://schemas.openxmlformats.org/presentationml/2006/main">
  <p:tag name="KSO_WM_BEAUTIFY_FLAG" val="#wm#"/>
  <p:tag name="KSO_WM_TEMPLATE_CATEGORY" val="custom"/>
  <p:tag name="KSO_WM_TEMPLATE_INDEX" val="20205176"/>
</p:tagLst>
</file>

<file path=ppt/tags/tag85.xml><?xml version="1.0" encoding="utf-8"?>
<p:tagLst xmlns:p="http://schemas.openxmlformats.org/presentationml/2006/main">
  <p:tag name="KSO_WM_BEAUTIFY_FLAG" val="#wm#"/>
  <p:tag name="KSO_WM_TEMPLATE_CATEGORY" val="custom"/>
  <p:tag name="KSO_WM_TEMPLATE_INDEX" val="20205176"/>
</p:tagLst>
</file>

<file path=ppt/tags/tag86.xml><?xml version="1.0" encoding="utf-8"?>
<p:tagLst xmlns:p="http://schemas.openxmlformats.org/presentationml/2006/main">
  <p:tag name="KSO_WM_BEAUTIFY_FLAG" val="#wm#"/>
  <p:tag name="KSO_WM_TEMPLATE_CATEGORY" val="custom"/>
  <p:tag name="KSO_WM_TEMPLATE_INDEX" val="20205176"/>
</p:tagLst>
</file>

<file path=ppt/tags/tag87.xml><?xml version="1.0" encoding="utf-8"?>
<p:tagLst xmlns:p="http://schemas.openxmlformats.org/presentationml/2006/main">
  <p:tag name="KSO_WM_BEAUTIFY_FLAG" val="#wm#"/>
  <p:tag name="KSO_WM_TEMPLATE_CATEGORY" val="custom"/>
  <p:tag name="KSO_WM_TEMPLATE_INDEX" val="20205176"/>
</p:tagLst>
</file>

<file path=ppt/tags/tag88.xml><?xml version="1.0" encoding="utf-8"?>
<p:tagLst xmlns:p="http://schemas.openxmlformats.org/presentationml/2006/main">
  <p:tag name="KSO_WM_BEAUTIFY_FLAG" val="#wm#"/>
  <p:tag name="KSO_WM_TEMPLATE_CATEGORY" val="custom"/>
  <p:tag name="KSO_WM_TEMPLATE_INDEX" val="20205176"/>
</p:tagLst>
</file>

<file path=ppt/tags/tag89.xml><?xml version="1.0" encoding="utf-8"?>
<p:tagLst xmlns:p="http://schemas.openxmlformats.org/presentationml/2006/main">
  <p:tag name="KSO_WM_BEAUTIFY_FLAG" val="#wm#"/>
  <p:tag name="KSO_WM_TEMPLATE_CATEGORY" val="custom"/>
  <p:tag name="KSO_WM_TEMPLATE_INDEX" val="20205176"/>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5176"/>
</p:tagLst>
</file>

<file path=ppt/tags/tag91.xml><?xml version="1.0" encoding="utf-8"?>
<p:tagLst xmlns:p="http://schemas.openxmlformats.org/presentationml/2006/main">
  <p:tag name="KSO_WM_BEAUTIFY_FLAG" val="#wm#"/>
  <p:tag name="KSO_WM_TEMPLATE_CATEGORY" val="custom"/>
  <p:tag name="KSO_WM_TEMPLATE_INDEX" val="20205176"/>
</p:tagLst>
</file>

<file path=ppt/tags/tag92.xml><?xml version="1.0" encoding="utf-8"?>
<p:tagLst xmlns:p="http://schemas.openxmlformats.org/presentationml/2006/main">
  <p:tag name="KSO_WM_BEAUTIFY_FLAG" val="#wm#"/>
  <p:tag name="KSO_WM_TEMPLATE_CATEGORY" val="custom"/>
  <p:tag name="KSO_WM_TEMPLATE_INDEX" val="20205176"/>
</p:tagLst>
</file>

<file path=ppt/tags/tag93.xml><?xml version="1.0" encoding="utf-8"?>
<p:tagLst xmlns:p="http://schemas.openxmlformats.org/presentationml/2006/main">
  <p:tag name="KSO_WM_BEAUTIFY_FLAG" val="#wm#"/>
  <p:tag name="KSO_WM_TEMPLATE_CATEGORY" val="custom"/>
  <p:tag name="KSO_WM_TEMPLATE_INDEX" val="20205176"/>
</p:tagLst>
</file>

<file path=ppt/tags/tag94.xml><?xml version="1.0" encoding="utf-8"?>
<p:tagLst xmlns:p="http://schemas.openxmlformats.org/presentationml/2006/main">
  <p:tag name="KSO_WM_BEAUTIFY_FLAG" val="#wm#"/>
  <p:tag name="KSO_WM_TEMPLATE_CATEGORY" val="custom"/>
  <p:tag name="KSO_WM_TEMPLATE_INDEX" val="20205176"/>
</p:tagLst>
</file>

<file path=ppt/tags/tag95.xml><?xml version="1.0" encoding="utf-8"?>
<p:tagLst xmlns:p="http://schemas.openxmlformats.org/presentationml/2006/main">
  <p:tag name="KSO_WM_BEAUTIFY_FLAG" val="#wm#"/>
  <p:tag name="KSO_WM_TEMPLATE_CATEGORY" val="custom"/>
  <p:tag name="KSO_WM_TEMPLATE_INDEX" val="20205176"/>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7303</Words>
  <Application>WPS 演示</Application>
  <PresentationFormat>宽屏</PresentationFormat>
  <Paragraphs>318</Paragraphs>
  <Slides>32</Slides>
  <Notes>4</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32</vt:i4>
      </vt:variant>
    </vt:vector>
  </HeadingPairs>
  <TitlesOfParts>
    <vt:vector size="42" baseType="lpstr">
      <vt:lpstr>Arial</vt:lpstr>
      <vt:lpstr>宋体</vt:lpstr>
      <vt:lpstr>Wingdings</vt:lpstr>
      <vt:lpstr>微软雅黑</vt:lpstr>
      <vt:lpstr>Wingdings</vt:lpstr>
      <vt:lpstr>Times New Roman</vt:lpstr>
      <vt:lpstr>Arial Unicode MS</vt:lpstr>
      <vt:lpstr>Calibri</vt:lpstr>
      <vt:lpstr>Office 主题​​</vt:lpstr>
      <vt:lpstr>Word.Document.8</vt:lpstr>
      <vt:lpstr>C语言</vt:lpstr>
      <vt:lpstr>一.数据类型</vt:lpstr>
      <vt:lpstr>符号常量及命名规则</vt:lpstr>
      <vt:lpstr>PowerPoint 演示文稿</vt:lpstr>
      <vt:lpstr>指针</vt:lpstr>
      <vt:lpstr>结构体类型</vt:lpstr>
      <vt:lpstr>PowerPoint 演示文稿</vt:lpstr>
      <vt:lpstr>C语言的基本结构</vt:lpstr>
      <vt:lpstr>三种基本控制结构</vt:lpstr>
      <vt:lpstr>选择控制结构</vt:lpstr>
      <vt:lpstr>循环控制结构</vt:lpstr>
      <vt:lpstr>PowerPoint 演示文稿</vt:lpstr>
      <vt:lpstr>例题1：</vt:lpstr>
      <vt:lpstr>例题2：</vt:lpstr>
      <vt:lpstr>例题3</vt:lpstr>
      <vt:lpstr>例题4</vt:lpstr>
      <vt:lpstr>一维数组</vt:lpstr>
      <vt:lpstr>例题5：</vt:lpstr>
      <vt:lpstr>二维数组</vt:lpstr>
      <vt:lpstr>例题6</vt:lpstr>
      <vt:lpstr>字符数组</vt:lpstr>
      <vt:lpstr>例题7</vt:lpstr>
      <vt:lpstr>PowerPoint 演示文稿</vt:lpstr>
      <vt:lpstr>位运算</vt:lpstr>
      <vt:lpstr>文件操作</vt:lpstr>
      <vt:lpstr>PowerPoint 演示文稿</vt:lpstr>
      <vt:lpstr>PowerPoint 演示文稿</vt:lpstr>
      <vt:lpstr>PowerPoint 演示文稿</vt:lpstr>
      <vt:lpstr>PowerPoint 演示文稿</vt:lpstr>
      <vt:lpstr>PowerPoint 演示文稿</vt:lpstr>
      <vt:lpstr>例题8</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AO</cp:lastModifiedBy>
  <cp:revision>176</cp:revision>
  <dcterms:created xsi:type="dcterms:W3CDTF">2019-06-19T02:08:00Z</dcterms:created>
  <dcterms:modified xsi:type="dcterms:W3CDTF">2021-05-08T11:37:58Z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2052-11.1.0.10463</vt:lpwstr>
  </property>
  <property fmtid="{D5CDD505-2E9C-101B-9397-08002B2CF9AE}" pid="3" name="ICV">
    <vt:lpwstr>11F0067FAB25433CA6BCD64768A53553</vt:lpwstr>
  </property>
</Properties>
</file>