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58" r:id="rId5"/>
    <p:sldId id="257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 sz="8000">
                <a:latin typeface="华文楷体" panose="02010600040101010101" charset="-122"/>
                <a:ea typeface="华文楷体" panose="02010600040101010101" charset="-122"/>
              </a:rPr>
              <a:t>动态规划</a:t>
            </a:r>
            <a:endParaRPr lang="zh-CN" altLang="zh-CN" sz="80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35" y="635"/>
            <a:ext cx="12192000" cy="685736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void Knapsack(int v[],int w[],int c,int n,int **dp)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   for(int i=0;i&lt;=c;i++)  dp[0][i]=0;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for(int i=0;i&lt;=n;i++)  dp[i][0]=0;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for(int i=1;i&lt;=n;i++)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for(int j=1;j&lt;=c;j++)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if(j&lt;w[i])   dp[i][j]=dp[i-1][j];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else    dp[i][j]=dp[i-1][j]&gt;(dp[i-1][j-w[i]]+v[i])?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dp[i-1][j]:(dp[i-1][j-w[i]]+v[i]);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void Traceback(int **dp,int w[],int c,int n,int *x)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   for(int i=1;i&lt;n;i++)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if(dp[i][c]==dp[i-1][c])   x[i]=0;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else {x[i]=1;c-=w[i];}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x[n]=(dp[n][c])?1:0;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54090" y="263525"/>
            <a:ext cx="596328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for(int i=1;i&lt;=n;i++)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for(int j=c;j&gt;=1;j--)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{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if(j&gt;=w[i])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dp[j]=max(dp[j],dp[j-w[i]]+v[i]);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54090" y="3778250"/>
            <a:ext cx="5963285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for(int i=1;i&lt;=n;i++)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for(int j=w[i];j&lt;=c;j++)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{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dp[j]=max(dp[j],dp[j-w[i]]+v[i]);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" y="635"/>
            <a:ext cx="12192000" cy="6857365"/>
          </a:xfrm>
        </p:spPr>
        <p:txBody>
          <a:bodyPr/>
          <a:p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矩阵连乘问题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最长公共子序列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最大字段和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凸多边形最优三角剖分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多边形游戏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背包问题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275" y="1004570"/>
            <a:ext cx="11770360" cy="5853430"/>
          </a:xfrm>
        </p:spPr>
        <p:txBody>
          <a:bodyPr/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动态规划算法适用于解最优化问题。通常可按以下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4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个步骤设计：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找出最优解的性质，并刻画其结构特征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递归地定义最优值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以自底向上的方式计算出最优值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根据计算最优值时得到的信息，构造最优解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/>
              <p:nvPr>
                <p:ph idx="1"/>
              </p:nvPr>
            </p:nvSpPr>
            <p:spPr>
              <a:xfrm>
                <a:off x="635" y="0"/>
                <a:ext cx="12192000" cy="6858000"/>
              </a:xfrm>
            </p:spPr>
            <p:txBody>
              <a:bodyPr>
                <a:normAutofit/>
              </a:bodyPr>
              <a:p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矩阵连乘问题</a:t>
                </a:r>
                <a:endParaRPr lang="zh-CN" altLang="en-US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给定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n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个矩阵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{A</a:t>
                </a:r>
                <a:r>
                  <a:rPr lang="en-US" altLang="zh-CN" baseline="-25000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1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,A</a:t>
                </a:r>
                <a:r>
                  <a:rPr lang="en-US" altLang="zh-CN" baseline="-25000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2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,...,A</a:t>
                </a:r>
                <a:r>
                  <a:rPr lang="en-US" altLang="zh-CN" baseline="-25000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n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}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，矩阵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A</a:t>
                </a:r>
                <a:r>
                  <a:rPr lang="en-US" altLang="zh-CN" baseline="-25000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i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的维数为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×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,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其中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A</a:t>
                </a:r>
                <a:r>
                  <a:rPr lang="en-US" altLang="zh-CN" baseline="-25000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i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与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A</a:t>
                </a:r>
                <a:r>
                  <a:rPr lang="en-US" altLang="zh-CN" baseline="-25000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i+1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是可乘的，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i=1,2,...,n-1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。考察这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n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个矩阵的连乘积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A</a:t>
                </a:r>
                <a:r>
                  <a:rPr lang="en-US" altLang="zh-CN" baseline="-25000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1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A</a:t>
                </a:r>
                <a:r>
                  <a:rPr lang="en-US" altLang="zh-CN" baseline="-25000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2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,...,A</a:t>
                </a:r>
                <a:r>
                  <a:rPr lang="en-US" altLang="zh-CN" baseline="-25000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n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。</a:t>
                </a:r>
                <a:endParaRPr lang="zh-CN" altLang="en-US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矩阵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A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和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B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可乘的条件是矩阵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A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的列数等于矩阵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B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的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行数。</a:t>
                </a:r>
                <a:endParaRPr lang="zh-CN" altLang="en-US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设计算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A[i:j],1ijn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，所需的最少数乘次数为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m[i][j]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。</a:t>
                </a:r>
                <a:endParaRPr lang="zh-CN" altLang="en-US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动态规划方程：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][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]=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𝑗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华文楷体" panose="02010600040101010101" charset="-122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华文楷体" panose="02010600040101010101" charset="-122"/>
                                        <a:cs typeface="Cambria Math" panose="02040503050406030204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华文楷体" panose="02010600040101010101" charset="-122"/>
                                        <a:cs typeface="Cambria Math" panose="02040503050406030204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华文楷体" panose="02010600040101010101" charset="-122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华文楷体" panose="02010600040101010101" charset="-122"/>
                                        <a:cs typeface="Cambria Math" panose="02040503050406030204" charset="0"/>
                                      </a:rPr>
                                      <m:t>≤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华文楷体" panose="02010600040101010101" charset="-122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华文楷体" panose="02010600040101010101" charset="-122"/>
                                        <a:cs typeface="Cambria Math" panose="02040503050406030204" charset="0"/>
                                      </a:rPr>
                                      <m:t>&lt;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华文楷体" panose="02010600040101010101" charset="-122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lim>
                                </m:limLow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华文楷体" panose="02010600040101010101" charset="-122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华文楷体" panose="02010600040101010101" charset="-122"/>
                                        <a:cs typeface="Cambria Math" panose="02040503050406030204" charset="0"/>
                                      </a:rPr>
                                      <m:t>𝑚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华文楷体" panose="02010600040101010101" charset="-122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华文楷体" panose="02010600040101010101" charset="-122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华文楷体" panose="02010600040101010101" charset="-122"/>
                                        <a:cs typeface="Cambria Math" panose="02040503050406030204" charset="0"/>
                                      </a:rPr>
                                      <m:t>][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华文楷体" panose="02010600040101010101" charset="-122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华文楷体" panose="02010600040101010101" charset="-122"/>
                                        <a:cs typeface="Cambria Math" panose="02040503050406030204" charset="0"/>
                                      </a:rPr>
                                      <m:t>]+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华文楷体" panose="02010600040101010101" charset="-122"/>
                                        <a:cs typeface="Cambria Math" panose="02040503050406030204" charset="0"/>
                                      </a:rPr>
                                      <m:t>𝑚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华文楷体" panose="02010600040101010101" charset="-122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华文楷体" panose="02010600040101010101" charset="-122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华文楷体" panose="02010600040101010101" charset="-122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华文楷体" panose="02010600040101010101" charset="-122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华文楷体" panose="02010600040101010101" charset="-122"/>
                                        <a:cs typeface="Cambria Math" panose="02040503050406030204" charset="0"/>
                                      </a:rPr>
                                      <m:t>][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华文楷体" panose="02010600040101010101" charset="-122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华文楷体" panose="02010600040101010101" charset="-122"/>
                                        <a:cs typeface="Cambria Math" panose="02040503050406030204" charset="0"/>
                                      </a:rPr>
                                      <m:t>]+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ea typeface="华文楷体" panose="02010600040101010101" charset="-122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ea typeface="华文楷体" panose="02010600040101010101" charset="-122"/>
                                            <a:cs typeface="Cambria Math" panose="02040503050406030204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ea typeface="华文楷体" panose="02010600040101010101" charset="-122"/>
                                            <a:cs typeface="Cambria Math" panose="02040503050406030204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ea typeface="华文楷体" panose="02010600040101010101" charset="-122"/>
                                            <a:cs typeface="Cambria Math" panose="02040503050406030204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ea typeface="华文楷体" panose="02010600040101010101" charset="-122"/>
                                            <a:cs typeface="Cambria Math" panose="0204050305040603020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ea typeface="华文楷体" panose="02010600040101010101" charset="-122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ea typeface="华文楷体" panose="02010600040101010101" charset="-122"/>
                                            <a:cs typeface="Cambria Math" panose="02040503050406030204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ea typeface="华文楷体" panose="02010600040101010101" charset="-122"/>
                                            <a:cs typeface="Cambria Math" panose="02040503050406030204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ea typeface="华文楷体" panose="02010600040101010101" charset="-122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ea typeface="华文楷体" panose="02010600040101010101" charset="-122"/>
                                            <a:cs typeface="Cambria Math" panose="02040503050406030204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ea typeface="华文楷体" panose="02010600040101010101" charset="-122"/>
                                            <a:cs typeface="Cambria Math" panose="02040503050406030204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华文楷体" panose="02010600040101010101" charset="-122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华文楷体" panose="02010600040101010101" charset="-122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华文楷体" panose="02010600040101010101" charset="-122"/>
                                    <a:cs typeface="Cambria Math" panose="02040503050406030204" charset="0"/>
                                  </a:rPr>
                                  <m:t>&lt;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华文楷体" panose="02010600040101010101" charset="-122"/>
                                    <a:cs typeface="Cambria Math" panose="02040503050406030204" charset="0"/>
                                  </a:rPr>
                                  <m:t>𝑗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ea typeface="华文楷体" panose="02010600040101010101" charset="-122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sym typeface="+mn-ea"/>
                  </a:rPr>
                  <a:t>将对应于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sym typeface="+mn-ea"/>
                  </a:rPr>
                  <a:t>m[i][j]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sym typeface="+mn-ea"/>
                  </a:rPr>
                  <a:t>的断开位置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sym typeface="+mn-ea"/>
                  </a:rPr>
                  <a:t>k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sym typeface="+mn-ea"/>
                  </a:rPr>
                  <a:t>记为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sym typeface="+mn-ea"/>
                  </a:rPr>
                  <a:t>s[i][j]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  <a:sym typeface="+mn-ea"/>
                </a:endParaRPr>
              </a:p>
              <a:p>
                <a:pPr marL="0" indent="0">
                  <a:buNone/>
                </a:pP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  <a:sym typeface="+mn-ea"/>
                </a:endParaRPr>
              </a:p>
            </p:txBody>
          </p:sp>
        </mc:Choice>
        <mc:Fallback>
          <p:sp>
            <p:nvSpPr>
              <p:cNvPr id="4" name="内容占位符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5" y="0"/>
                <a:ext cx="12192000" cy="68580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35" y="0"/>
            <a:ext cx="12193270" cy="6857365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sym typeface="+mn-ea"/>
              </a:rPr>
              <a:t>void MatrixChain(int *p,int n,int **m,int **s)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sym typeface="+mn-ea"/>
              </a:rPr>
              <a:t>{    for(int i=1;i&lt;=n;i++)  m[i][i]=0;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sym typeface="+mn-ea"/>
              </a:rPr>
              <a:t>      for(int r=2;r&lt;=n;r++)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sym typeface="+mn-ea"/>
              </a:rPr>
              <a:t>          for(int i=1;i&lt;=n-r+1;i++)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sym typeface="+mn-ea"/>
              </a:rPr>
              <a:t>          {    int j=i+r-1;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sym typeface="+mn-ea"/>
              </a:rPr>
              <a:t>                m[i][j]=m[i+1][j]+p[i-1]*p[i]*p[j];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sym typeface="+mn-ea"/>
              </a:rPr>
              <a:t>                s[i][j]=i;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sym typeface="+mn-ea"/>
              </a:rPr>
              <a:t>                for(int k=i+1;k&lt;j;k++)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sym typeface="+mn-ea"/>
              </a:rPr>
              <a:t>                {    int t=m[i][k]+m[k+1][j]+p[i-1]*p[k]*p[j];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sym typeface="+mn-ea"/>
              </a:rPr>
              <a:t>                      if(t&lt;m[i][j])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sym typeface="+mn-ea"/>
              </a:rPr>
              <a:t>                      {   m[i][j]=t;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sym typeface="+mn-ea"/>
              </a:rPr>
              <a:t>                           s[i][j]=k;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sym typeface="+mn-ea"/>
              </a:rPr>
              <a:t>                 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sym typeface="+mn-ea"/>
              </a:rPr>
              <a:t>           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sym typeface="+mn-ea"/>
              </a:rPr>
              <a:t>     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sym typeface="+mn-ea"/>
              </a:rPr>
              <a:t>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-635" y="0"/>
                <a:ext cx="12193270" cy="6858000"/>
              </a:xfrm>
            </p:spPr>
            <p:txBody>
              <a:bodyPr/>
              <a:p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最长公共子序列</a:t>
                </a:r>
                <a:endParaRPr lang="zh-CN" altLang="en-US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给定两个序列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X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和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Y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，当另一个序列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Z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即是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X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的子序列又是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Y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的子序列时，称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Z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是序列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X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和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Y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的公共子序列，例如：若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X={A,B,C,B,D,A,B},Y={B,D,C,A,B,A}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则序列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{B,C,A}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是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X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和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Y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的一个公共子序列，但不是最长公共子序列。序列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{B,C,A,B}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是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X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和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Y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的最长公共子序列。</a:t>
                </a:r>
                <a:endParaRPr lang="zh-CN" altLang="en-US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用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c[i][j]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记录序列和的最长公共子序列的长度。</a:t>
                </a:r>
                <a:endParaRPr lang="zh-CN" altLang="en-US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动态规划方程：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][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]=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                                                    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𝑗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𝑐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][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𝑗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]+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                   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𝑗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&gt;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华文楷体" panose="02010600040101010101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华文楷体" panose="02010600040101010101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华文楷体" panose="02010600040101010101" charset="-122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华文楷体" panose="02010600040101010101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华文楷体" panose="02010600040101010101" charset="-122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华文楷体" panose="02010600040101010101" charset="-122"/>
                                    <a:cs typeface="Cambria Math" panose="0204050305040603020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𝑚𝑎𝑥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华文楷体" panose="02010600040101010101" charset="-122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华文楷体" panose="02010600040101010101" charset="-122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华文楷体" panose="02010600040101010101" charset="-122"/>
                                    <a:cs typeface="Cambria Math" panose="02040503050406030204" charset="0"/>
                                  </a:rPr>
                                  <m:t>[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华文楷体" panose="02010600040101010101" charset="-122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华文楷体" panose="02010600040101010101" charset="-122"/>
                                    <a:cs typeface="Cambria Math" panose="02040503050406030204" charset="0"/>
                                  </a:rPr>
                                  <m:t>][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华文楷体" panose="02010600040101010101" charset="-122"/>
                                    <a:cs typeface="Cambria Math" panose="02040503050406030204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华文楷体" panose="02010600040101010101" charset="-122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华文楷体" panose="02010600040101010101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华文楷体" panose="02010600040101010101" charset="-122"/>
                                    <a:cs typeface="Cambria Math" panose="02040503050406030204" charset="0"/>
                                  </a:rPr>
                                  <m:t>],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华文楷体" panose="02010600040101010101" charset="-122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华文楷体" panose="02010600040101010101" charset="-122"/>
                                    <a:cs typeface="Cambria Math" panose="02040503050406030204" charset="0"/>
                                  </a:rPr>
                                  <m:t>[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华文楷体" panose="02010600040101010101" charset="-122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华文楷体" panose="02010600040101010101" charset="-122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华文楷体" panose="02010600040101010101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华文楷体" panose="02010600040101010101" charset="-122"/>
                                    <a:cs typeface="Cambria Math" panose="02040503050406030204" charset="0"/>
                                  </a:rPr>
                                  <m:t>][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华文楷体" panose="02010600040101010101" charset="-122"/>
                                    <a:cs typeface="Cambria Math" panose="02040503050406030204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华文楷体" panose="02010600040101010101" charset="-122"/>
                                    <a:cs typeface="Cambria Math" panose="02040503050406030204" charset="0"/>
                                  </a:rPr>
                                  <m:t>]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   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𝑗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&gt;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华文楷体" panose="02010600040101010101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华文楷体" panose="02010600040101010101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华文楷体" panose="02010600040101010101" charset="-122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华文楷体" panose="02010600040101010101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华文楷体" panose="02010600040101010101" charset="-122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华文楷体" panose="02010600040101010101" charset="-122"/>
                                    <a:cs typeface="Cambria Math" panose="0204050305040603020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ea typeface="华文楷体" panose="02010600040101010101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635" y="0"/>
                <a:ext cx="12193270" cy="6858000"/>
              </a:xfrm>
              <a:blipFill rotWithShape="1">
                <a:blip r:embed="rId1"/>
                <a:stretch>
                  <a:fillRect r="-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35" y="0"/>
            <a:ext cx="4808855" cy="685736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void LCSLength(int m,int n,char *x,char *y,int **c,int **b)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  int i,j;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for(i=1;i&lt;=m;i++)  c[i][0]=0;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for(i=1;i&lt;=n;i++)   c[0][i]=0;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for(i=1;i&lt;=m;i++)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for(j=1;j&lt;=n;j++)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{   if(x[i]==y[j])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{  c[i][j]=c[i-1][j-1]+1;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b[i][j]=1;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}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else if(c[i-1][j]&gt;=c[i][j-1])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{   c[i][j]=c[i-1][j];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b[i][j]=2;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}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else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{  c[i][j]=c[i][j-1];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b[i][j]=3;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}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}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endParaRPr lang="en-US" altLang="zh-CN" sz="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198110" y="0"/>
            <a:ext cx="6993255" cy="685736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void LCS(int i,int j,char *x,char **b)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if(i==0||j==0)   return;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if(b[i][j]==1)  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{  LCS(i-1,j-1,x,b);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printf(“%c”,&amp;x[i]);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} 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else if(b[i][j]==2)    LCS(i-1,j,x,b);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else LCS(i,j-1,x,b);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-635" y="0"/>
                <a:ext cx="12192000" cy="6858000"/>
              </a:xfrm>
            </p:spPr>
            <p:txBody>
              <a:bodyPr>
                <a:normAutofit fontScale="90000" lnSpcReduction="10000"/>
              </a:bodyPr>
              <a:p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最大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子段和</a:t>
                </a:r>
                <a:endParaRPr lang="zh-CN" altLang="en-US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给定由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n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个整数（可能为负整数）组成的序列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a</a:t>
                </a:r>
                <a:r>
                  <a:rPr lang="en-US" altLang="zh-CN" baseline="-25000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1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,a</a:t>
                </a:r>
                <a:r>
                  <a:rPr lang="en-US" altLang="zh-CN" baseline="-25000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2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,...,a</a:t>
                </a:r>
                <a:r>
                  <a:rPr lang="en-US" altLang="zh-CN" baseline="-25000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n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,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求该序列形如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的子段和的最大值。当所有整数均为负整数时定义其最大子段和为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0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。依此定义，所求的最优值为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𝑚𝑎𝑥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{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,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≤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≤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𝑗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≤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𝑗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华文楷体" panose="02010600040101010101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华文楷体" panose="02010600040101010101" charset="-122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华文楷体" panose="02010600040101010101" charset="-122"/>
                                    <a:cs typeface="Cambria Math" panose="02040503050406030204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。例如，当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(a</a:t>
                </a:r>
                <a:r>
                  <a:rPr lang="en-US" altLang="zh-CN" baseline="-25000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1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,a</a:t>
                </a:r>
                <a:r>
                  <a:rPr lang="en-US" altLang="zh-CN" baseline="-25000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2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,a</a:t>
                </a:r>
                <a:r>
                  <a:rPr lang="en-US" altLang="zh-CN" baseline="-25000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3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,a</a:t>
                </a:r>
                <a:r>
                  <a:rPr lang="en-US" altLang="zh-CN" baseline="-25000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4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,a</a:t>
                </a:r>
                <a:r>
                  <a:rPr lang="en-US" altLang="zh-CN" baseline="-25000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5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,a</a:t>
                </a:r>
                <a:r>
                  <a:rPr lang="en-US" altLang="zh-CN" baseline="-25000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6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)=(-2,11,-4,13,-5,-2)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时，最大子段和为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=20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。</a:t>
                </a:r>
                <a:endParaRPr lang="zh-CN" altLang="en-US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记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b[j]=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≤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≤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华文楷体" panose="02010600040101010101" charset="-122"/>
                                    <a:cs typeface="Cambria Math" panose="02040503050406030204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华文楷体" panose="02010600040101010101" charset="-122"/>
                                    <a:cs typeface="Cambria Math" panose="02040503050406030204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华文楷体" panose="02010600040101010101" charset="-122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华文楷体" panose="02010600040101010101" charset="-122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华文楷体" panose="02010600040101010101" charset="-122"/>
                                    <a:cs typeface="Cambria Math" panose="02040503050406030204" charset="0"/>
                                  </a:rPr>
                                  <m:t>𝑗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华文楷体" panose="02010600040101010101" charset="-122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华文楷体" panose="02010600040101010101" charset="-122"/>
                                        <a:cs typeface="Cambria Math" panose="0204050305040603020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华文楷体" panose="02010600040101010101" charset="-122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func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,1</a:t>
                </a:r>
                <a:r>
                  <a:rPr lang="en-US" altLang="zh-CN">
                    <a:solidFill>
                      <a:schemeClr val="tx1"/>
                    </a:solidFill>
                    <a:ea typeface="华文楷体" panose="02010600040101010101" charset="-122"/>
                    <a:cs typeface="Arial" panose="020B0604020202020204" pitchFamily="34" charset="0"/>
                  </a:rPr>
                  <a:t>≤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j</a:t>
                </a:r>
                <a:r>
                  <a:rPr lang="en-US" altLang="zh-CN">
                    <a:solidFill>
                      <a:schemeClr val="tx1"/>
                    </a:solidFill>
                    <a:ea typeface="华文楷体" panose="02010600040101010101" charset="-122"/>
                    <a:cs typeface="Arial" panose="020B0604020202020204" pitchFamily="34" charset="0"/>
                  </a:rPr>
                  <a:t>≤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n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  <a:cs typeface="Times New Roman" panose="020206030504050203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动态规划方程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:b[j]=max{b[j-1]+a[j],a[j]},1</a:t>
                </a:r>
                <a:r>
                  <a:rPr lang="en-US" altLang="zh-CN">
                    <a:solidFill>
                      <a:schemeClr val="tx1"/>
                    </a:solidFill>
                    <a:ea typeface="华文楷体" panose="02010600040101010101" charset="-122"/>
                    <a:cs typeface="Arial" panose="020B0604020202020204" pitchFamily="34" charset="0"/>
                  </a:rPr>
                  <a:t>≤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j</a:t>
                </a:r>
                <a:r>
                  <a:rPr lang="en-US" altLang="zh-CN">
                    <a:solidFill>
                      <a:schemeClr val="tx1"/>
                    </a:solidFill>
                    <a:ea typeface="华文楷体" panose="02010600040101010101" charset="-122"/>
                    <a:cs typeface="Arial" panose="020B0604020202020204" pitchFamily="34" charset="0"/>
                  </a:rPr>
                  <a:t>≤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n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  <a:cs typeface="Times New Roman" panose="020206030504050203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int MaxSum(int n,int *a)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  <a:cs typeface="Times New Roman" panose="020206030504050203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{  int sum=0,b=0;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  <a:cs typeface="Times New Roman" panose="020206030504050203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    for(int i=1;i&lt;=n;i++)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  <a:cs typeface="Times New Roman" panose="020206030504050203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    {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  <a:cs typeface="Times New Roman" panose="020206030504050203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         if(b&gt;0)  b+=a[i];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  <a:cs typeface="Times New Roman" panose="020206030504050203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         else b=a[i];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  <a:cs typeface="Times New Roman" panose="020206030504050203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         if(b&gt;sum)  sum=b;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  <a:cs typeface="Times New Roman" panose="020206030504050203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    }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  <a:cs typeface="Times New Roman" panose="020206030504050203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    return sum;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  <a:cs typeface="Times New Roman" panose="020206030504050203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}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635" y="0"/>
                <a:ext cx="12192000" cy="68580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35" y="635"/>
                <a:ext cx="12190730" cy="6857365"/>
              </a:xfrm>
            </p:spPr>
            <p:txBody>
              <a:bodyPr/>
              <a:p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0-1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背包问题</a:t>
                </a:r>
                <a:endParaRPr lang="zh-CN" altLang="en-US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  <a:cs typeface="Times New Roman" panose="020206030504050203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给定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n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种物品和一背包。物品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i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的重量是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w</a:t>
                </a:r>
                <a:r>
                  <a:rPr lang="en-US" altLang="zh-CN" baseline="-25000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i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,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其价值为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i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，背包的容量为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c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。问应如何选择装入背包中的物品，使得装入背包中物品的总价值最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大？</a:t>
                </a:r>
                <a:endParaRPr lang="zh-CN" altLang="en-US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  <a:cs typeface="Times New Roman" panose="020206030504050203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在选择装入背包时，对每种物品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i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只有两种选择，即装入背包和不装入背包。不能将物品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i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装入背包多次，也不能只装入部分的物品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i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，因此，该问题称为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0-1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背包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问题。</a:t>
                </a:r>
                <a:endParaRPr lang="zh-CN" altLang="en-US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  <a:cs typeface="Times New Roman" panose="020206030504050203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dp[i][j]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表示在面对第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i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件物品，且背包容量为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j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时所能够获得的最大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价值</a:t>
                </a:r>
                <a:endParaRPr lang="zh-CN" altLang="en-US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  <a:cs typeface="Times New Roman" panose="020206030504050203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动态规划方程：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𝑑𝑝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][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]=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𝑑𝑝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][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𝑗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]                                                     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𝑗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&lt;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𝑤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]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𝑚𝑎𝑥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{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𝑑𝑝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][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𝑗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],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𝑑𝑝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][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𝑗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𝑤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]]+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𝑣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]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}  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𝑗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𝑤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]</m:t>
                            </m:r>
                          </m:e>
                        </m:eqArr>
                      </m:e>
                    </m:d>
                  </m:oMath>
                </a14:m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5" y="635"/>
                <a:ext cx="12190730" cy="685736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3627</Words>
  <Application>WPS 演示</Application>
  <PresentationFormat>宽屏</PresentationFormat>
  <Paragraphs>130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Wingdings</vt:lpstr>
      <vt:lpstr>华文楷体</vt:lpstr>
      <vt:lpstr>Times New Roman</vt:lpstr>
      <vt:lpstr>Cambria Math</vt:lpstr>
      <vt:lpstr>MS Mincho</vt:lpstr>
      <vt:lpstr>Segoe Print</vt:lpstr>
      <vt:lpstr>Arial Unicode MS</vt:lpstr>
      <vt:lpstr>Calibri</vt:lpstr>
      <vt:lpstr>Office 主题​​</vt:lpstr>
      <vt:lpstr>动态规划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hlw</cp:lastModifiedBy>
  <cp:revision>175</cp:revision>
  <dcterms:created xsi:type="dcterms:W3CDTF">2019-06-19T02:08:00Z</dcterms:created>
  <dcterms:modified xsi:type="dcterms:W3CDTF">2021-08-04T05:54:53Z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DD246275CDC14CF9BA64B00543B9B644</vt:lpwstr>
  </property>
</Properties>
</file>