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sz="8000">
                <a:latin typeface="华文楷体" panose="02010600040101010101" charset="-122"/>
                <a:ea typeface="华文楷体" panose="02010600040101010101" charset="-122"/>
              </a:rPr>
              <a:t>栈和队列</a:t>
            </a:r>
            <a:endParaRPr lang="zh-CN" altLang="en-US" sz="8000">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ea typeface="华文楷体" panose="02010600040101010101" charset="-122"/>
                <a:cs typeface="Times New Roman" panose="02020603050405020304" charset="0"/>
              </a:rPr>
              <a:t>T2</a:t>
            </a:r>
            <a:endParaRPr lang="en-US" altLang="zh-CN">
              <a:latin typeface="Times New Roman" panose="02020603050405020304" charset="0"/>
              <a:ea typeface="华文楷体" panose="02010600040101010101" charset="-122"/>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编写一个函数，求后缀式的数值，其中后缀式存于一个字符数组</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exp[]</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中，</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exp</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中最后一个字符为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，作为结束符，并且假设后缀式中的数字都只有一位。本题中所出现的除法运算皆为整除运算。</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op(int a,char Op,int b)                  //</a:t>
            </a:r>
            <a:r>
              <a:rPr lang="zh-CN" altLang="en-US">
                <a:solidFill>
                  <a:schemeClr val="tx1"/>
                </a:solidFill>
                <a:latin typeface="Times New Roman" panose="02020603050405020304" charset="0"/>
                <a:ea typeface="华文楷体" panose="02010600040101010101" charset="-122"/>
                <a:cs typeface="Times New Roman" panose="02020603050405020304" charset="0"/>
              </a:rPr>
              <a:t>运算函数，用来完成</a:t>
            </a:r>
            <a:r>
              <a:rPr lang="en-US" altLang="zh-CN">
                <a:solidFill>
                  <a:schemeClr val="tx1"/>
                </a:solidFill>
                <a:latin typeface="Times New Roman" panose="02020603050405020304" charset="0"/>
                <a:ea typeface="华文楷体" panose="02010600040101010101" charset="-122"/>
                <a:cs typeface="Times New Roman" panose="02020603050405020304" charset="0"/>
              </a:rPr>
              <a:t>a  Op  b</a:t>
            </a:r>
            <a:r>
              <a:rPr lang="zh-CN" altLang="en-US">
                <a:solidFill>
                  <a:schemeClr val="tx1"/>
                </a:solidFill>
                <a:latin typeface="Times New Roman" panose="02020603050405020304" charset="0"/>
                <a:ea typeface="华文楷体" panose="02010600040101010101" charset="-122"/>
                <a:cs typeface="Times New Roman" panose="02020603050405020304" charset="0"/>
              </a:rPr>
              <a:t>的运算</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if(Op==’+’)   return  a+b;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if(Op==’-’)   return   a-b;</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if(Op==’*’)   return  a*b;</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if(Op==’/’)</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if(b==0)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如果除数为</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0</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，为非法运算，报错</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printf(“ERROR”);</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return  0;</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else   return a/b;</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int  Com( char exp[] )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后缀式计算函数</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i,a,b,c;                //a,b</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为操作数，</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c</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来保存结果</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stack[maxsize]; int top=-1;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初始化栈</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char  Op;             //Op</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用来取运算符</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for(i=0;exp[i]!=’\0’;++i)</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if(exp[i]&gt;=’0’&amp;&amp;exp[i]&lt;=’9’)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如果遇到操作数，则入栈等待处理</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stack[++top]=exp[i]-’0’;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else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如果遇到运算符，开始运算</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Op=exp[i];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取运算符</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b=stack[top--];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取第二个操作数</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a=stack[top--];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取第一个操作数</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c=op(a,Op,b);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运算结果保存再</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c</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中</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stack[++top]=c;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运算结果入栈</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return  stack[top];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608400"/>
            <a:ext cx="10969200" cy="705600"/>
          </a:xfrm>
        </p:spPr>
        <p:txBody>
          <a:bodyPr/>
          <a:p>
            <a:r>
              <a:rPr lang="zh-CN" altLang="en-US">
                <a:latin typeface="华文楷体" panose="02010600040101010101" charset="-122"/>
                <a:ea typeface="华文楷体" panose="02010600040101010101" charset="-122"/>
              </a:rPr>
              <a:t>队列的基本操作</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08330" y="1490345"/>
            <a:ext cx="10968990" cy="4982845"/>
          </a:xfrm>
        </p:spPr>
        <p:txBody>
          <a:bodyPr/>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普通队列</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初始状态：</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Q.front=Q.rear==0;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进队操作：队不满时，先送值到队尾元素，再将队尾指针</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出队操作：队不空时，先取队头元素值，再将队头指针</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循环队列</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初始时：</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Q.front=Q.rear=0;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队首指针进</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Q.front=(Q.front+1)%MaxSize;</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队尾指针进</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Q.rear=(Q.rezr+1)%MaxSize;</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队列长度：</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(Q.rear+MaxSize-Q.front)%MaxSize;</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4716780" cy="6857365"/>
          </a:xfrm>
        </p:spPr>
        <p:txBody>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初始化</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InitQueue( SqQueue  &amp;Q)</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Q.front=Q.rear=0;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cs typeface="Times New Roman" panose="02020603050405020304" charset="0"/>
              </a:rPr>
              <a:t>判空：</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isEmpty(SqQueue  Q)</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if(Q.front==Q.rear)   return  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4843780" y="635"/>
            <a:ext cx="7347585" cy="6857365"/>
          </a:xfrm>
          <a:prstGeom prst="rect">
            <a:avLst/>
          </a:prstGeom>
        </p:spPr>
        <p:txBody>
          <a:bodyPr vert="horz" lIns="90000" tIns="46800" rIns="90000" bIns="46800" rtlCol="0">
            <a:normAutofit fontScale="90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tx1"/>
                </a:solidFill>
                <a:latin typeface="Times New Roman" panose="02020603050405020304" charset="0"/>
                <a:ea typeface="华文楷体" panose="02010600040101010101" charset="-122"/>
                <a:cs typeface="Times New Roman" panose="02020603050405020304" charset="0"/>
              </a:rPr>
              <a:t>进队</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EnQueue( SqQueue  &amp;Q,int  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if((Q.rear+1)%MaxSize==Q.front)        //</a:t>
            </a:r>
            <a:r>
              <a:rPr lang="zh-CN" altLang="en-US">
                <a:solidFill>
                  <a:schemeClr val="tx1"/>
                </a:solidFill>
                <a:latin typeface="Times New Roman" panose="02020603050405020304" charset="0"/>
                <a:ea typeface="华文楷体" panose="02010600040101010101" charset="-122"/>
                <a:cs typeface="Times New Roman" panose="02020603050405020304" charset="0"/>
              </a:rPr>
              <a:t>队满则不能入队</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Q.rear=(Q.rear+1)%MaxSize; //</a:t>
            </a:r>
            <a:r>
              <a:rPr lang="zh-CN" altLang="en-US">
                <a:solidFill>
                  <a:schemeClr val="tx1"/>
                </a:solidFill>
                <a:latin typeface="Times New Roman" panose="02020603050405020304" charset="0"/>
                <a:ea typeface="华文楷体" panose="02010600040101010101" charset="-122"/>
                <a:cs typeface="Times New Roman" panose="02020603050405020304" charset="0"/>
              </a:rPr>
              <a:t>队未满则先移动指针后存元素</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Q.data[Q.rear]=x;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cs typeface="Times New Roman" panose="02020603050405020304" charset="0"/>
              </a:rPr>
              <a:t>出队：</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D</a:t>
            </a:r>
            <a:r>
              <a:rPr lang="en-US" altLang="zh-CN">
                <a:solidFill>
                  <a:schemeClr val="tx1"/>
                </a:solidFill>
                <a:latin typeface="Times New Roman" panose="02020603050405020304" charset="0"/>
                <a:ea typeface="华文楷体" panose="02010600040101010101" charset="-122"/>
                <a:cs typeface="Times New Roman" panose="02020603050405020304" charset="0"/>
              </a:rPr>
              <a:t>eQueue(SqQueue  &amp;Q,int  &amp;x)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if(Q.front==Q.rear)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队空不能出队</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Q.front=(Q.front+1)%MaxSize; //</a:t>
            </a:r>
            <a:r>
              <a:rPr lang="zh-CN" altLang="en-US">
                <a:solidFill>
                  <a:schemeClr val="tx1"/>
                </a:solidFill>
                <a:latin typeface="Times New Roman" panose="02020603050405020304" charset="0"/>
                <a:ea typeface="华文楷体" panose="02010600040101010101" charset="-122"/>
                <a:cs typeface="Times New Roman" panose="02020603050405020304" charset="0"/>
              </a:rPr>
              <a:t>队不空则先动指针后取元素</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x=Q.data[Q.front];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T3</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800">
                <a:solidFill>
                  <a:schemeClr val="tx1"/>
                </a:solidFill>
                <a:latin typeface="华文楷体" panose="02010600040101010101" charset="-122"/>
                <a:ea typeface="华文楷体" panose="02010600040101010101" charset="-122"/>
                <a:cs typeface="华文楷体" panose="02010600040101010101" charset="-122"/>
              </a:rPr>
              <a:t>某汽车轮渡口，过江渡船每次能载</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10</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辆车过江。过江车辆分为客车类和货车类，上渡船有如下规定：同类车先到先上船；客车先于货车上船，且每上</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4</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辆客车，才允许放上</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1</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辆货车；若等待客车不足</a:t>
            </a:r>
            <a:r>
              <a:rPr lang="en-US" altLang="zh-CN" sz="2800">
                <a:solidFill>
                  <a:schemeClr val="tx1"/>
                </a:solidFill>
                <a:latin typeface="华文楷体" panose="02010600040101010101" charset="-122"/>
                <a:ea typeface="华文楷体" panose="02010600040101010101" charset="-122"/>
                <a:cs typeface="华文楷体" panose="02010600040101010101" charset="-122"/>
              </a:rPr>
              <a:t>4</a:t>
            </a:r>
            <a:r>
              <a:rPr lang="zh-CN" altLang="en-US" sz="2800">
                <a:solidFill>
                  <a:schemeClr val="tx1"/>
                </a:solidFill>
                <a:latin typeface="华文楷体" panose="02010600040101010101" charset="-122"/>
                <a:ea typeface="华文楷体" panose="02010600040101010101" charset="-122"/>
                <a:cs typeface="华文楷体" panose="02010600040101010101" charset="-122"/>
              </a:rPr>
              <a:t>辆，则以货车代替；若无货车等待，允许客车都上船。试设计一个算法模拟渡口管理。</a:t>
            </a:r>
            <a:endParaRPr lang="zh-CN" altLang="en-US" sz="28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noAutofit/>
          </a:bodyPr>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Queue q;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过江渡船载渡队列</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Queue q1;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客车队列</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Queue q2;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货车队列</a:t>
            </a:r>
            <a:endParaRPr lang="zh-CN" altLang="en-US"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void  Manager()</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int i=0,j=0;      //j</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表示渡船上的总车辆数</a:t>
            </a:r>
            <a:endParaRPr lang="zh-CN" altLang="en-US"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while(j&lt;10)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不足</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10</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辆时</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if(!QueueEmpty(q1)&amp;&amp;i&lt;4)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客车队列不空且未上足</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辆</a:t>
            </a:r>
            <a:endParaRPr lang="zh-CN" altLang="en-US"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DeQueue(q1,x);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从客车队列出队</a:t>
            </a:r>
            <a:endParaRPr lang="zh-CN" altLang="en-US"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EnQueue(q,x);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客车上渡船</a:t>
            </a:r>
            <a:endParaRPr lang="zh-CN" altLang="en-US"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i++;j++</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else  if(i==4&amp;&amp;!QueueEmpty(q2))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客车已上足</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辆</a:t>
            </a:r>
            <a:endParaRPr lang="zh-CN" altLang="en-US"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DeQueue(q2,x);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从货车队列出队</a:t>
            </a:r>
            <a:endParaRPr lang="zh-CN" altLang="en-US"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EnQueue(q,x);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从货车上渡船</a:t>
            </a:r>
            <a:endParaRPr lang="zh-CN" altLang="en-US" sz="12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2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j++;i=0          //</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每上一辆车，渡船上总数</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i</a:t>
            </a:r>
            <a:r>
              <a:rPr lang="zh-CN" altLang="en-US" sz="1200">
                <a:solidFill>
                  <a:schemeClr val="tx1"/>
                </a:solidFill>
                <a:latin typeface="Times New Roman" panose="02020603050405020304" charset="0"/>
                <a:ea typeface="华文楷体" panose="02010600040101010101" charset="-122"/>
                <a:cs typeface="Times New Roman" panose="02020603050405020304" charset="0"/>
              </a:rPr>
              <a:t>重新计数</a:t>
            </a:r>
            <a:r>
              <a:rPr lang="en-US" altLang="zh-CN" sz="1200">
                <a:solidFill>
                  <a:schemeClr val="tx1"/>
                </a:solidFill>
                <a:latin typeface="Times New Roman" panose="02020603050405020304" charset="0"/>
                <a:ea typeface="华文楷体" panose="02010600040101010101" charset="-122"/>
                <a:cs typeface="Times New Roman" panose="02020603050405020304" charset="0"/>
              </a:rPr>
              <a:t>    }   </a:t>
            </a:r>
            <a:endParaRPr lang="en-US" altLang="zh-CN" sz="12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p>
            <a:pPr marL="0" indent="0">
              <a:buNone/>
            </a:pPr>
            <a:r>
              <a:rPr lang="en-US" altLang="zh-CN">
                <a:solidFill>
                  <a:schemeClr val="tx1"/>
                </a:solidFill>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else     //</a:t>
            </a:r>
            <a:r>
              <a:rPr lang="zh-CN" altLang="en-US">
                <a:solidFill>
                  <a:schemeClr val="tx1"/>
                </a:solidFill>
                <a:latin typeface="Times New Roman" panose="02020603050405020304" charset="0"/>
                <a:ea typeface="华文楷体" panose="02010600040101010101" charset="-122"/>
                <a:cs typeface="Times New Roman" panose="02020603050405020304" charset="0"/>
              </a:rPr>
              <a:t>其它情况（客车队列空或者货车队列空）</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while(j&lt;10&amp;&amp;i&lt;4&amp;&amp;!QueueEmpty(q2))    //</a:t>
            </a:r>
            <a:r>
              <a:rPr lang="zh-CN" altLang="en-US">
                <a:solidFill>
                  <a:schemeClr val="tx1"/>
                </a:solidFill>
                <a:latin typeface="Times New Roman" panose="02020603050405020304" charset="0"/>
                <a:ea typeface="华文楷体" panose="02010600040101010101" charset="-122"/>
                <a:cs typeface="Times New Roman" panose="02020603050405020304" charset="0"/>
              </a:rPr>
              <a:t>客车队列空</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DeQueue(q2,x);     //</a:t>
            </a:r>
            <a:r>
              <a:rPr lang="zh-CN" altLang="en-US">
                <a:solidFill>
                  <a:schemeClr val="tx1"/>
                </a:solidFill>
                <a:latin typeface="Times New Roman" panose="02020603050405020304" charset="0"/>
                <a:ea typeface="华文楷体" panose="02010600040101010101" charset="-122"/>
                <a:cs typeface="Times New Roman" panose="02020603050405020304" charset="0"/>
              </a:rPr>
              <a:t>从货车队列出队</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EnQueue(q,x);       //</a:t>
            </a:r>
            <a:r>
              <a:rPr lang="zh-CN" altLang="en-US">
                <a:solidFill>
                  <a:schemeClr val="tx1"/>
                </a:solidFill>
                <a:latin typeface="Times New Roman" panose="02020603050405020304" charset="0"/>
                <a:ea typeface="华文楷体" panose="02010600040101010101" charset="-122"/>
                <a:cs typeface="Times New Roman" panose="02020603050405020304" charset="0"/>
              </a:rPr>
              <a:t>货车上渡船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i++;j++;     //i</a:t>
            </a:r>
            <a:r>
              <a:rPr lang="zh-CN" altLang="en-US">
                <a:solidFill>
                  <a:schemeClr val="tx1"/>
                </a:solidFill>
                <a:latin typeface="Times New Roman" panose="02020603050405020304" charset="0"/>
                <a:ea typeface="华文楷体" panose="02010600040101010101" charset="-122"/>
                <a:cs typeface="Times New Roman" panose="02020603050405020304" charset="0"/>
              </a:rPr>
              <a:t>计数，当</a:t>
            </a:r>
            <a:r>
              <a:rPr lang="en-US" altLang="zh-CN">
                <a:solidFill>
                  <a:schemeClr val="tx1"/>
                </a:solidFill>
                <a:latin typeface="Times New Roman" panose="02020603050405020304" charset="0"/>
                <a:ea typeface="华文楷体" panose="02010600040101010101" charset="-122"/>
                <a:cs typeface="Times New Roman" panose="02020603050405020304" charset="0"/>
              </a:rPr>
              <a:t>i&gt;4</a:t>
            </a:r>
            <a:r>
              <a:rPr lang="zh-CN" altLang="en-US">
                <a:solidFill>
                  <a:schemeClr val="tx1"/>
                </a:solidFill>
                <a:latin typeface="Times New Roman" panose="02020603050405020304" charset="0"/>
                <a:ea typeface="华文楷体" panose="02010600040101010101" charset="-122"/>
                <a:cs typeface="Times New Roman" panose="02020603050405020304" charset="0"/>
              </a:rPr>
              <a:t>时，退出本循环，渡船上总数加</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if(QueueEmpty(q1)&amp;&amp;QueueEmpty(q2))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j=11;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若货车，客车加起来不足</a:t>
            </a:r>
            <a:r>
              <a:rPr lang="en-US" altLang="zh-CN">
                <a:solidFill>
                  <a:schemeClr val="tx1"/>
                </a:solidFill>
                <a:latin typeface="Times New Roman" panose="02020603050405020304" charset="0"/>
                <a:ea typeface="华文楷体" panose="02010600040101010101" charset="-122"/>
                <a:cs typeface="Times New Roman" panose="02020603050405020304" charset="0"/>
              </a:rPr>
              <a:t>10</a:t>
            </a:r>
            <a:r>
              <a:rPr lang="zh-CN" altLang="en-US">
                <a:solidFill>
                  <a:schemeClr val="tx1"/>
                </a:solidFill>
                <a:latin typeface="Times New Roman" panose="02020603050405020304" charset="0"/>
                <a:ea typeface="华文楷体" panose="02010600040101010101" charset="-122"/>
                <a:cs typeface="Times New Roman" panose="02020603050405020304" charset="0"/>
              </a:rPr>
              <a:t>辆</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T4</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3200">
                <a:solidFill>
                  <a:schemeClr val="tx1"/>
                </a:solidFill>
                <a:latin typeface="Times New Roman" panose="02020603050405020304" charset="0"/>
                <a:ea typeface="华文楷体" panose="02010600040101010101" charset="-122"/>
                <a:cs typeface="Times New Roman" panose="02020603050405020304" charset="0"/>
              </a:rPr>
              <a:t>设单链表的表头指针为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L</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，结点结构有</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next</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两个域构成，其中</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域是字符型。试设计算法判断该链表的全部</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个字符是否中心对称。例如</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xyx,xyyx</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都是中心对称的。</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fontScale="60000"/>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int dc(LNode  *L,int  n)</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char Stack[n/2];int top=-1;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初始化栈</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Stack</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LNode *p=L-&gt;next;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for(int i=0;i&lt;n/2;i++)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链表的前一半元素进栈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Stack[++top]=p-&gt;data;</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p=p-&gt;next;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if(n%2==1)</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        p=p-&gt;next;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如果链表元素个数为奇数，后移过中心结点</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while(p!=NULL&amp;&amp;Stack[top]==p-&gt;data)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判断是否对称，若对称则出栈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top--;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p=p-&gt;next;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if(top==-1)     return  1;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栈为空则说明中心对称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else    return  0;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否则返回</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0</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，不是中心对称</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96615"/>
            <a:ext cx="10969200" cy="705600"/>
          </a:xfrm>
        </p:spPr>
        <p:txBody>
          <a:bodyPr/>
          <a:p>
            <a:r>
              <a:rPr lang="zh-CN" altLang="en-US">
                <a:latin typeface="华文楷体" panose="02010600040101010101" charset="-122"/>
                <a:ea typeface="华文楷体" panose="02010600040101010101" charset="-122"/>
              </a:rPr>
              <a:t>栈的</a:t>
            </a:r>
            <a:r>
              <a:rPr lang="zh-CN" altLang="en-US">
                <a:latin typeface="华文楷体" panose="02010600040101010101" charset="-122"/>
                <a:ea typeface="华文楷体" panose="02010600040101010101" charset="-122"/>
              </a:rPr>
              <a:t>定义</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11505" y="1002030"/>
            <a:ext cx="10968990" cy="2509520"/>
          </a:xfrm>
        </p:spPr>
        <p:txBody>
          <a:bodyPr>
            <a:normAutofit/>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栈是只允许在一端进行插入或删除操作的线性表。插入和删除操作分别称为入栈和出栈。</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栈顶（</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Top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）：动态变化的，线性表允许插入删除的那一端。</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栈底（</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Bottom</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）：固定的，不允许进行插入删除的那一端。</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空栈：不含任何元素的空表。</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标题 1"/>
          <p:cNvSpPr>
            <a:spLocks noGrp="1"/>
          </p:cNvSpPr>
          <p:nvPr/>
        </p:nvSpPr>
        <p:spPr>
          <a:xfrm>
            <a:off x="611575" y="351098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latin typeface="华文楷体" panose="02010600040101010101" charset="-122"/>
                <a:ea typeface="华文楷体" panose="02010600040101010101" charset="-122"/>
              </a:rPr>
              <a:t>栈的</a:t>
            </a:r>
            <a:r>
              <a:rPr lang="zh-CN" altLang="en-US">
                <a:latin typeface="华文楷体" panose="02010600040101010101" charset="-122"/>
                <a:ea typeface="华文楷体" panose="02010600040101010101" charset="-122"/>
              </a:rPr>
              <a:t>特点</a:t>
            </a:r>
            <a:endParaRPr lang="zh-CN" altLang="en-US">
              <a:latin typeface="华文楷体" panose="02010600040101010101" charset="-122"/>
              <a:ea typeface="华文楷体" panose="02010600040101010101" charset="-122"/>
            </a:endParaRPr>
          </a:p>
        </p:txBody>
      </p:sp>
      <p:sp>
        <p:nvSpPr>
          <p:cNvPr id="5" name="内容占位符 2"/>
          <p:cNvSpPr>
            <a:spLocks noGrp="1"/>
          </p:cNvSpPr>
          <p:nvPr/>
        </p:nvSpPr>
        <p:spPr>
          <a:xfrm>
            <a:off x="608330" y="4515485"/>
            <a:ext cx="10968990" cy="220916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栈的主要特点就是先进后出（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FILO</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），先入栈的元素只有等后面入栈的元素出栈之后才能出栈。</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T5</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noAutofit/>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利用栈实现以下递归函数的非递归计算：</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                                                1,          n=0</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P</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n</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(x)=         2x,        </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endPar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				          2xP</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n-1</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(x)-2(n-1)P</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n-2</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(x</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      n&gt;1</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7171" name="左大括号 7170"/>
          <p:cNvSpPr/>
          <p:nvPr/>
        </p:nvSpPr>
        <p:spPr>
          <a:xfrm>
            <a:off x="4621530" y="2513330"/>
            <a:ext cx="304800" cy="3200400"/>
          </a:xfrm>
          <a:prstGeom prst="leftBrace">
            <a:avLst>
              <a:gd name="adj1" fmla="val 87500"/>
              <a:gd name="adj2" fmla="val 50000"/>
            </a:avLst>
          </a:prstGeom>
          <a:noFill/>
          <a:ln w="28575" cap="sq" cmpd="sng">
            <a:solidFill>
              <a:schemeClr val="tx1"/>
            </a:solidFill>
            <a:prstDash val="solid"/>
            <a:headEnd type="none" w="sm" len="sm"/>
            <a:tailEnd type="none" w="sm" len="sm"/>
          </a:ln>
        </p:spPr>
        <p:txBody>
          <a:bodyPr/>
          <a:p>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double  p(int  n,double  x)</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struct  Stack{</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no;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用于保存</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n</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double  val;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用于保存</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P</a:t>
            </a:r>
            <a:r>
              <a:rPr lang="en-US" altLang="zh-CN" sz="1100" baseline="-25000">
                <a:solidFill>
                  <a:schemeClr val="tx1"/>
                </a:solidFill>
                <a:latin typeface="Times New Roman" panose="02020603050405020304" charset="0"/>
                <a:ea typeface="华文楷体" panose="02010600040101010101" charset="-122"/>
                <a:cs typeface="Times New Roman" panose="02020603050405020304" charset="0"/>
              </a:rPr>
              <a:t>n</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(x)</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的值</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}S[MaxSize];</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int  top=-1,i;</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double  fv1=1,fv2=2*x;      //n=0</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n=1</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时的初值</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for(i=n;i&gt;=2;i--)</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S[++top].no=i;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入栈</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while(top&gt;=0)</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S[top].val=2*x*fv2-2*(S[top].no-1)*fv1;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计算</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fv1=fv2;</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fv2=S[top--].val;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出栈</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if(n==0)  return   fv1;</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return  fv2;</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417265"/>
            <a:ext cx="10969200" cy="705600"/>
          </a:xfrm>
        </p:spPr>
        <p:txBody>
          <a:bodyPr/>
          <a:p>
            <a:r>
              <a:rPr lang="zh-CN" altLang="en-US">
                <a:latin typeface="华文楷体" panose="02010600040101010101" charset="-122"/>
                <a:ea typeface="华文楷体" panose="02010600040101010101" charset="-122"/>
              </a:rPr>
              <a:t>队列的定义</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11505" y="1122680"/>
            <a:ext cx="10968990" cy="2891155"/>
          </a:xfrm>
        </p:spPr>
        <p:txBody>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队列简称为队，是一种只允许在表的一端进行插入而在表的另一端进行删除的线性表。插入和删除操作分别称为入队和出队。</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队头（</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Front</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）：允许删除的一端，又称为队首。</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队尾（</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Rear</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）：允许插入的一端。</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空队列：不含任何元素的空表。</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标题 1"/>
          <p:cNvSpPr>
            <a:spLocks noGrp="1"/>
          </p:cNvSpPr>
          <p:nvPr/>
        </p:nvSpPr>
        <p:spPr>
          <a:xfrm>
            <a:off x="611575" y="401390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latin typeface="华文楷体" panose="02010600040101010101" charset="-122"/>
                <a:ea typeface="华文楷体" panose="02010600040101010101" charset="-122"/>
              </a:rPr>
              <a:t>队列的</a:t>
            </a:r>
            <a:r>
              <a:rPr lang="zh-CN" altLang="en-US">
                <a:latin typeface="华文楷体" panose="02010600040101010101" charset="-122"/>
                <a:ea typeface="华文楷体" panose="02010600040101010101" charset="-122"/>
              </a:rPr>
              <a:t>特点</a:t>
            </a:r>
            <a:endParaRPr lang="zh-CN" altLang="en-US">
              <a:latin typeface="华文楷体" panose="02010600040101010101" charset="-122"/>
              <a:ea typeface="华文楷体" panose="02010600040101010101" charset="-122"/>
            </a:endParaRPr>
          </a:p>
        </p:txBody>
      </p:sp>
      <p:sp>
        <p:nvSpPr>
          <p:cNvPr id="5" name="内容占位符 2"/>
          <p:cNvSpPr>
            <a:spLocks noGrp="1"/>
          </p:cNvSpPr>
          <p:nvPr/>
        </p:nvSpPr>
        <p:spPr>
          <a:xfrm>
            <a:off x="611505" y="4719320"/>
            <a:ext cx="10968990" cy="136525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6" name="内容占位符 2"/>
          <p:cNvSpPr>
            <a:spLocks noGrp="1"/>
          </p:cNvSpPr>
          <p:nvPr/>
        </p:nvSpPr>
        <p:spPr>
          <a:xfrm>
            <a:off x="611505" y="4719320"/>
            <a:ext cx="10968990" cy="140589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队列的特点主要就是先进先出（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FIFO</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），最先入队的元素总是最先</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出队。</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97250"/>
            <a:ext cx="10969200" cy="705600"/>
          </a:xfrm>
        </p:spPr>
        <p:txBody>
          <a:bodyPr/>
          <a:p>
            <a:r>
              <a:rPr lang="zh-CN" altLang="en-US" sz="3200">
                <a:latin typeface="华文楷体" panose="02010600040101010101" charset="-122"/>
                <a:ea typeface="华文楷体" panose="02010600040101010101" charset="-122"/>
              </a:rPr>
              <a:t>栈和队列的结构体定义</a:t>
            </a:r>
            <a:endParaRPr lang="zh-CN" altLang="en-US" sz="3200">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08330" y="1002665"/>
            <a:ext cx="10968990" cy="5702300"/>
          </a:xfrm>
        </p:spPr>
        <p:txBody>
          <a:bodyPr>
            <a:normAutofit fontScale="90000"/>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顺序栈：</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data[maxsize];         //</a:t>
            </a:r>
            <a:r>
              <a:rPr lang="zh-CN" altLang="en-US">
                <a:solidFill>
                  <a:schemeClr val="tx1"/>
                </a:solidFill>
                <a:latin typeface="Times New Roman" panose="02020603050405020304" charset="0"/>
                <a:ea typeface="华文楷体" panose="02010600040101010101" charset="-122"/>
                <a:cs typeface="Times New Roman" panose="02020603050405020304" charset="0"/>
              </a:rPr>
              <a:t>存放栈中元素，</a:t>
            </a:r>
            <a:r>
              <a:rPr lang="en-US" altLang="zh-CN">
                <a:solidFill>
                  <a:schemeClr val="tx1"/>
                </a:solidFill>
                <a:latin typeface="Times New Roman" panose="02020603050405020304" charset="0"/>
                <a:ea typeface="华文楷体" panose="02010600040101010101" charset="-122"/>
                <a:cs typeface="Times New Roman" panose="02020603050405020304" charset="0"/>
              </a:rPr>
              <a:t>maxsize</a:t>
            </a:r>
            <a:r>
              <a:rPr lang="zh-CN" altLang="en-US">
                <a:solidFill>
                  <a:schemeClr val="tx1"/>
                </a:solidFill>
                <a:latin typeface="Times New Roman" panose="02020603050405020304" charset="0"/>
                <a:ea typeface="华文楷体" panose="02010600040101010101" charset="-122"/>
                <a:cs typeface="Times New Roman" panose="02020603050405020304" charset="0"/>
              </a:rPr>
              <a:t>为已宏定义的常量</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top;                        //</a:t>
            </a:r>
            <a:r>
              <a:rPr lang="zh-CN" altLang="en-US">
                <a:solidFill>
                  <a:schemeClr val="tx1"/>
                </a:solidFill>
                <a:latin typeface="Times New Roman" panose="02020603050405020304" charset="0"/>
                <a:ea typeface="华文楷体" panose="02010600040101010101" charset="-122"/>
                <a:cs typeface="Times New Roman" panose="02020603050405020304" charset="0"/>
              </a:rPr>
              <a:t>栈顶指针</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}SqStack;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cs typeface="Times New Roman" panose="02020603050405020304" charset="0"/>
              </a:rPr>
              <a:t>链栈：</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typedef  struct    LNode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int  data;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数据域</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struct  LNode  *next;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指针域</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}LNode;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85750"/>
            <a:ext cx="10968990" cy="6385560"/>
          </a:xfrm>
        </p:spPr>
        <p:txBody>
          <a:bodyPr>
            <a:normAutofit lnSpcReduction="10000"/>
          </a:bodyPr>
          <a:p>
            <a:r>
              <a:rPr lang="zh-CN" altLang="en-US">
                <a:solidFill>
                  <a:schemeClr val="tx1"/>
                </a:solidFill>
                <a:latin typeface="Times New Roman" panose="02020603050405020304" charset="0"/>
                <a:ea typeface="华文楷体" panose="02010600040101010101" charset="-122"/>
              </a:rPr>
              <a:t>顺序队列</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typedef  struct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  data[maxsize];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  front;                 //</a:t>
            </a:r>
            <a:r>
              <a:rPr lang="zh-CN" altLang="en-US">
                <a:solidFill>
                  <a:schemeClr val="tx1"/>
                </a:solidFill>
                <a:latin typeface="Times New Roman" panose="02020603050405020304" charset="0"/>
                <a:ea typeface="华文楷体" panose="02010600040101010101" charset="-122"/>
              </a:rPr>
              <a:t>队首指针</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  rear;                  //</a:t>
            </a:r>
            <a:r>
              <a:rPr lang="zh-CN" altLang="en-US">
                <a:solidFill>
                  <a:schemeClr val="tx1"/>
                </a:solidFill>
                <a:latin typeface="Times New Roman" panose="02020603050405020304" charset="0"/>
                <a:ea typeface="华文楷体" panose="02010600040101010101" charset="-122"/>
              </a:rPr>
              <a:t>队尾指针</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}SqQueue</a:t>
            </a:r>
            <a:endParaRPr lang="en-US" altLang="zh-CN">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链队</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typedef  struct    QNode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链式队列结点的定义</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typedef  struct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链式队列的定义</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int  data;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数据域</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QNode  *front,*rear;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队首队尾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struct  QNode  *next;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指针域</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}LiQueue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}QNode;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374720"/>
            <a:ext cx="10969200" cy="705600"/>
          </a:xfrm>
        </p:spPr>
        <p:txBody>
          <a:bodyPr/>
          <a:p>
            <a:r>
              <a:rPr lang="zh-CN" altLang="en-US">
                <a:latin typeface="华文楷体" panose="02010600040101010101" charset="-122"/>
                <a:ea typeface="华文楷体" panose="02010600040101010101" charset="-122"/>
              </a:rPr>
              <a:t>栈的基本操作</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11505" y="1080135"/>
            <a:ext cx="10968990" cy="5570220"/>
          </a:xfrm>
        </p:spPr>
        <p:txBody>
          <a:bodyPr/>
          <a:p>
            <a:r>
              <a:rPr lang="zh-CN" altLang="en-US">
                <a:solidFill>
                  <a:schemeClr val="tx1"/>
                </a:solidFill>
                <a:latin typeface="Times New Roman" panose="02020603050405020304" charset="0"/>
                <a:ea typeface="华文楷体" panose="02010600040101010101" charset="-122"/>
              </a:rPr>
              <a:t>栈空状态：</a:t>
            </a:r>
            <a:r>
              <a:rPr lang="en-US" altLang="zh-CN">
                <a:solidFill>
                  <a:schemeClr val="tx1"/>
                </a:solidFill>
                <a:latin typeface="Times New Roman" panose="02020603050405020304" charset="0"/>
                <a:ea typeface="华文楷体" panose="02010600040101010101" charset="-122"/>
              </a:rPr>
              <a:t>S.top=-1;</a:t>
            </a:r>
            <a:endParaRPr lang="en-US" altLang="zh-CN">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栈满状态：</a:t>
            </a:r>
            <a:r>
              <a:rPr lang="en-US" altLang="zh-CN">
                <a:solidFill>
                  <a:schemeClr val="tx1"/>
                </a:solidFill>
                <a:latin typeface="Times New Roman" panose="02020603050405020304" charset="0"/>
                <a:ea typeface="华文楷体" panose="02010600040101010101" charset="-122"/>
              </a:rPr>
              <a:t>S.top=maxsize-1;</a:t>
            </a:r>
            <a:endParaRPr lang="en-US" altLang="zh-CN">
              <a:solidFill>
                <a:schemeClr val="tx1"/>
              </a:solidFill>
              <a:latin typeface="Times New Roman" panose="02020603050405020304" charset="0"/>
              <a:ea typeface="华文楷体" panose="02010600040101010101" charset="-122"/>
            </a:endParaRPr>
          </a:p>
          <a:p>
            <a:r>
              <a:rPr lang="zh-CN" altLang="en-US">
                <a:solidFill>
                  <a:schemeClr val="tx1"/>
                </a:solidFill>
                <a:latin typeface="Times New Roman" panose="02020603050405020304" charset="0"/>
                <a:ea typeface="华文楷体" panose="02010600040101010101" charset="-122"/>
              </a:rPr>
              <a:t>非法状态：</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上溢</a:t>
            </a: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在栈满的情况下继续入栈就会出现上溢的</a:t>
            </a:r>
            <a:r>
              <a:rPr lang="zh-CN" altLang="en-US">
                <a:solidFill>
                  <a:schemeClr val="tx1"/>
                </a:solidFill>
                <a:latin typeface="Times New Roman" panose="02020603050405020304" charset="0"/>
                <a:ea typeface="华文楷体" panose="02010600040101010101" charset="-122"/>
              </a:rPr>
              <a:t>状态。</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下溢</a:t>
            </a:r>
            <a:r>
              <a:rPr lang="en-US" altLang="zh-CN">
                <a:solidFill>
                  <a:schemeClr val="tx1"/>
                </a:solidFill>
                <a:latin typeface="Times New Roman" panose="02020603050405020304" charset="0"/>
                <a:ea typeface="华文楷体" panose="02010600040101010101" charset="-122"/>
              </a:rPr>
              <a:t>   </a:t>
            </a:r>
            <a:r>
              <a:rPr lang="zh-CN" altLang="en-US">
                <a:solidFill>
                  <a:schemeClr val="tx1"/>
                </a:solidFill>
                <a:latin typeface="Times New Roman" panose="02020603050405020304" charset="0"/>
                <a:ea typeface="华文楷体" panose="02010600040101010101" charset="-122"/>
              </a:rPr>
              <a:t>在栈空的情况下继续出栈就是出现下溢的</a:t>
            </a:r>
            <a:r>
              <a:rPr lang="zh-CN" altLang="en-US">
                <a:solidFill>
                  <a:schemeClr val="tx1"/>
                </a:solidFill>
                <a:latin typeface="Times New Roman" panose="02020603050405020304" charset="0"/>
                <a:ea typeface="华文楷体" panose="02010600040101010101" charset="-122"/>
              </a:rPr>
              <a:t>状态。</a:t>
            </a:r>
            <a:endParaRPr lang="zh-CN" altLang="en-US">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元素</a:t>
            </a:r>
            <a:r>
              <a:rPr lang="en-US" altLang="zh-CN">
                <a:solidFill>
                  <a:schemeClr val="tx1"/>
                </a:solidFill>
                <a:latin typeface="Times New Roman" panose="02020603050405020304" charset="0"/>
                <a:ea typeface="华文楷体" panose="02010600040101010101" charset="-122"/>
              </a:rPr>
              <a:t>x</a:t>
            </a:r>
            <a:r>
              <a:rPr lang="zh-CN" altLang="en-US">
                <a:solidFill>
                  <a:schemeClr val="tx1"/>
                </a:solidFill>
                <a:latin typeface="Times New Roman" panose="02020603050405020304" charset="0"/>
                <a:ea typeface="华文楷体" panose="02010600040101010101" charset="-122"/>
              </a:rPr>
              <a:t>的进栈</a:t>
            </a:r>
            <a:r>
              <a:rPr lang="zh-CN" altLang="en-US">
                <a:solidFill>
                  <a:schemeClr val="tx1"/>
                </a:solidFill>
                <a:latin typeface="Times New Roman" panose="02020603050405020304" charset="0"/>
                <a:ea typeface="华文楷体" panose="02010600040101010101" charset="-122"/>
              </a:rPr>
              <a:t>操作：</a:t>
            </a:r>
            <a:endParaRPr lang="zh-CN" altLang="en-US">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++S.top;</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S.data[S.top]=x;</a:t>
            </a:r>
            <a:endParaRPr lang="en-US" altLang="zh-CN">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元素</a:t>
            </a:r>
            <a:r>
              <a:rPr lang="en-US" altLang="zh-CN">
                <a:solidFill>
                  <a:schemeClr val="tx1"/>
                </a:solidFill>
                <a:latin typeface="Times New Roman" panose="02020603050405020304" charset="0"/>
                <a:ea typeface="华文楷体" panose="02010600040101010101" charset="-122"/>
              </a:rPr>
              <a:t>x</a:t>
            </a:r>
            <a:r>
              <a:rPr lang="zh-CN" altLang="en-US">
                <a:solidFill>
                  <a:schemeClr val="tx1"/>
                </a:solidFill>
                <a:latin typeface="Times New Roman" panose="02020603050405020304" charset="0"/>
                <a:ea typeface="华文楷体" panose="02010600040101010101" charset="-122"/>
              </a:rPr>
              <a:t>的出栈</a:t>
            </a:r>
            <a:r>
              <a:rPr lang="zh-CN" altLang="en-US">
                <a:solidFill>
                  <a:schemeClr val="tx1"/>
                </a:solidFill>
                <a:latin typeface="Times New Roman" panose="02020603050405020304" charset="0"/>
                <a:ea typeface="华文楷体" panose="02010600040101010101" charset="-122"/>
              </a:rPr>
              <a:t>操作：</a:t>
            </a:r>
            <a:endParaRPr lang="zh-CN" altLang="en-US">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x=S.data[S.top];</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--S.top;</a:t>
            </a:r>
            <a:endParaRPr lang="zh-CN" altLang="en-US">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263525"/>
            <a:ext cx="3909695" cy="6392545"/>
          </a:xfrm>
        </p:spPr>
        <p:txBody>
          <a:bodyPr/>
          <a:p>
            <a:r>
              <a:rPr lang="zh-CN" altLang="en-US">
                <a:solidFill>
                  <a:schemeClr val="tx1"/>
                </a:solidFill>
                <a:latin typeface="Times New Roman" panose="02020603050405020304" charset="0"/>
                <a:ea typeface="华文楷体" panose="02010600040101010101" charset="-122"/>
              </a:rPr>
              <a:t>初始化栈</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void  InitStack( SqStack  &amp;S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S.top=-1;</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判栈</a:t>
            </a:r>
            <a:r>
              <a:rPr lang="zh-CN" altLang="en-US">
                <a:solidFill>
                  <a:schemeClr val="tx1"/>
                </a:solidFill>
                <a:latin typeface="Times New Roman" panose="02020603050405020304" charset="0"/>
                <a:ea typeface="华文楷体" panose="02010600040101010101" charset="-122"/>
              </a:rPr>
              <a:t>空</a:t>
            </a:r>
            <a:endParaRPr lang="zh-CN" altLang="en-US">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int  isEmpty( SqStack  S )</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      if(S.top==-1)</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             return   1;</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      else</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             return   0;</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p:txBody>
      </p:sp>
      <p:sp>
        <p:nvSpPr>
          <p:cNvPr id="4" name="内容占位符 2"/>
          <p:cNvSpPr>
            <a:spLocks noGrp="1"/>
          </p:cNvSpPr>
          <p:nvPr/>
        </p:nvSpPr>
        <p:spPr>
          <a:xfrm>
            <a:off x="4521200" y="263525"/>
            <a:ext cx="7368540" cy="6392545"/>
          </a:xfrm>
          <a:prstGeom prst="rect">
            <a:avLst/>
          </a:prstGeom>
        </p:spPr>
        <p:txBody>
          <a:bodyPr vert="horz" lIns="90000" tIns="46800" rIns="90000" bIns="46800" rtlCol="0">
            <a:normAutofit fontScale="90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tx1"/>
                </a:solidFill>
                <a:latin typeface="Times New Roman" panose="02020603050405020304" charset="0"/>
                <a:ea typeface="华文楷体" panose="02010600040101010101" charset="-122"/>
              </a:rPr>
              <a:t>入栈</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int  Push( SqStack  &amp;S, int  x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if(S.top==maxsize-1)    return 0; //</a:t>
            </a:r>
            <a:r>
              <a:rPr lang="zh-CN" altLang="en-US">
                <a:solidFill>
                  <a:schemeClr val="tx1"/>
                </a:solidFill>
                <a:latin typeface="Times New Roman" panose="02020603050405020304" charset="0"/>
                <a:ea typeface="华文楷体" panose="02010600040101010101" charset="-122"/>
              </a:rPr>
              <a:t>栈满不可再入栈</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 </a:t>
            </a:r>
            <a:r>
              <a:rPr lang="en-US" altLang="zh-CN">
                <a:solidFill>
                  <a:schemeClr val="tx1"/>
                </a:solidFill>
                <a:latin typeface="Times New Roman" panose="02020603050405020304" charset="0"/>
                <a:ea typeface="华文楷体" panose="02010600040101010101" charset="-122"/>
              </a:rPr>
              <a:t>     ++S.;top;                                  //</a:t>
            </a:r>
            <a:r>
              <a:rPr lang="zh-CN" altLang="en-US">
                <a:solidFill>
                  <a:schemeClr val="tx1"/>
                </a:solidFill>
                <a:latin typeface="Times New Roman" panose="02020603050405020304" charset="0"/>
                <a:ea typeface="华文楷体" panose="02010600040101010101" charset="-122"/>
              </a:rPr>
              <a:t>先移动指针再进栈</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S.data[S.top]=x;</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reutrn  1;</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出栈</a:t>
            </a:r>
            <a:endParaRPr lang="zh-CN" altLang="en-US">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int  P</a:t>
            </a:r>
            <a:r>
              <a:rPr lang="en-US" altLang="zh-CN">
                <a:solidFill>
                  <a:schemeClr val="tx1"/>
                </a:solidFill>
                <a:latin typeface="Times New Roman" panose="02020603050405020304" charset="0"/>
                <a:ea typeface="华文楷体" panose="02010600040101010101" charset="-122"/>
              </a:rPr>
              <a:t>op( SqStack  &amp;S,int &amp;x )</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      if(S.top==-1)     return  0;     //</a:t>
            </a:r>
            <a:r>
              <a:rPr lang="zh-CN" altLang="en-US">
                <a:solidFill>
                  <a:schemeClr val="tx1"/>
                </a:solidFill>
                <a:latin typeface="Times New Roman" panose="02020603050405020304" charset="0"/>
                <a:ea typeface="华文楷体" panose="02010600040101010101" charset="-122"/>
              </a:rPr>
              <a:t>栈空不可再出栈</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      x=S.data[S.top];            //</a:t>
            </a:r>
            <a:r>
              <a:rPr lang="zh-CN" altLang="en-US">
                <a:solidFill>
                  <a:schemeClr val="tx1"/>
                </a:solidFill>
                <a:latin typeface="Times New Roman" panose="02020603050405020304" charset="0"/>
                <a:ea typeface="华文楷体" panose="02010600040101010101" charset="-122"/>
              </a:rPr>
              <a:t>先取元素再移动指针</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      --S.top;</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      reutrn  1;</a:t>
            </a:r>
            <a:endParaRPr lang="en-US" altLang="zh-CN">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ea typeface="华文楷体" panose="02010600040101010101" charset="-122"/>
                <a:cs typeface="Times New Roman" panose="02020603050405020304" charset="0"/>
              </a:rPr>
              <a:t>T1</a:t>
            </a:r>
            <a:endParaRPr lang="en-US" altLang="zh-CN">
              <a:latin typeface="Times New Roman" panose="02020603050405020304" charset="0"/>
              <a:ea typeface="华文楷体" panose="02010600040101010101" charset="-122"/>
              <a:cs typeface="Times New Roman" panose="02020603050405020304" charset="0"/>
            </a:endParaRPr>
          </a:p>
        </p:txBody>
      </p:sp>
      <p:sp>
        <p:nvSpPr>
          <p:cNvPr id="3" name="内容占位符 2"/>
          <p:cNvSpPr>
            <a:spLocks noGrp="1"/>
          </p:cNvSpPr>
          <p:nvPr>
            <p:ph idx="1"/>
          </p:nvPr>
        </p:nvSpPr>
        <p:spPr/>
        <p:txBody>
          <a:bodyPr/>
          <a:p>
            <a:pPr marL="0" indent="0">
              <a:buNone/>
            </a:pPr>
            <a:r>
              <a:rPr lang="en-US" altLang="zh-CN" sz="3200">
                <a:solidFill>
                  <a:schemeClr val="tx1"/>
                </a:solidFill>
                <a:latin typeface="Times New Roman" panose="02020603050405020304" charset="0"/>
                <a:ea typeface="华文楷体" panose="02010600040101010101" charset="-122"/>
                <a:cs typeface="Times New Roman" panose="02020603050405020304" charset="0"/>
              </a:rPr>
              <a:t>C</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语言算术表达式中的括号只有小括号，编写算法，判断一个表达式中的括号是否填写正确配对，表达式已经存入字符数组</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exp[]</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中，表达式中的字符个数为</a:t>
            </a:r>
            <a:r>
              <a:rPr lang="en-US" altLang="zh-CN" sz="32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32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32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rmAutofit fontScale="8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match(char exp[],  int  n</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char stack[maxsize];  int  top=-1;   //</a:t>
            </a:r>
            <a:r>
              <a:rPr lang="zh-CN" altLang="en-US">
                <a:solidFill>
                  <a:schemeClr val="tx1"/>
                </a:solidFill>
                <a:latin typeface="Times New Roman" panose="02020603050405020304" charset="0"/>
                <a:ea typeface="华文楷体" panose="02010600040101010101" charset="-122"/>
                <a:cs typeface="Times New Roman" panose="02020603050405020304" charset="0"/>
              </a:rPr>
              <a:t>初始化栈</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int 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for(i=0;i&lt;n;++i)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if(exp[i]==‘(’)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如果遇到</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r>
              <a:rPr lang="zh-CN" altLang="en-US">
                <a:solidFill>
                  <a:schemeClr val="tx1"/>
                </a:solidFill>
                <a:latin typeface="Times New Roman" panose="02020603050405020304" charset="0"/>
                <a:ea typeface="华文楷体" panose="02010600040101010101" charset="-122"/>
                <a:cs typeface="Times New Roman" panose="02020603050405020304" charset="0"/>
              </a:rPr>
              <a:t>，则入栈等待处理</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stack[++top]=‘(’;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if(exp[i]==</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如果遇到</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if(top==-1)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如果此时栈已空，则不匹配，返回</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--top;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如果栈不空，则出栈</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if(top==-1)    return 1;          //</a:t>
            </a:r>
            <a:r>
              <a:rPr lang="zh-CN" altLang="en-US">
                <a:solidFill>
                  <a:schemeClr val="tx1"/>
                </a:solidFill>
                <a:latin typeface="Times New Roman" panose="02020603050405020304" charset="0"/>
                <a:ea typeface="华文楷体" panose="02010600040101010101" charset="-122"/>
                <a:cs typeface="Times New Roman" panose="02020603050405020304" charset="0"/>
              </a:rPr>
              <a:t>栈空，所有括号都已被处理，则说明括号是匹配的</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否则括号不匹配</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6635</Words>
  <Application>WPS 演示</Application>
  <PresentationFormat>宽屏</PresentationFormat>
  <Paragraphs>302</Paragraphs>
  <Slides>21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微软雅黑</vt:lpstr>
      <vt:lpstr>Wingdings</vt:lpstr>
      <vt:lpstr>华文楷体</vt:lpstr>
      <vt:lpstr>Times New Roman</vt:lpstr>
      <vt:lpstr>Arial Unicode MS</vt:lpstr>
      <vt:lpstr>Calibri</vt:lpstr>
      <vt:lpstr>Office 主题​​</vt:lpstr>
      <vt:lpstr>栈和队列</vt:lpstr>
      <vt:lpstr>栈的定义</vt:lpstr>
      <vt:lpstr>队列的定义</vt:lpstr>
      <vt:lpstr>栈和队列的结构体定义</vt:lpstr>
      <vt:lpstr>PowerPoint 演示文稿</vt:lpstr>
      <vt:lpstr>栈的基本操作</vt:lpstr>
      <vt:lpstr>PowerPoint 演示文稿</vt:lpstr>
      <vt:lpstr>T1</vt:lpstr>
      <vt:lpstr>PowerPoint 演示文稿</vt:lpstr>
      <vt:lpstr>T2</vt:lpstr>
      <vt:lpstr>PowerPoint 演示文稿</vt:lpstr>
      <vt:lpstr>PowerPoint 演示文稿</vt:lpstr>
      <vt:lpstr>队列的基本操作</vt:lpstr>
      <vt:lpstr>PowerPoint 演示文稿</vt:lpstr>
      <vt:lpstr>T3</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AO</cp:lastModifiedBy>
  <cp:revision>175</cp:revision>
  <dcterms:created xsi:type="dcterms:W3CDTF">2019-06-19T02:08:00Z</dcterms:created>
  <dcterms:modified xsi:type="dcterms:W3CDTF">2021-06-24T09:13:33Z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109A31CA5D5441D98A108D41831F82A0</vt:lpwstr>
  </property>
</Properties>
</file>