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sz="6600">
                <a:latin typeface="华文楷体" panose="02010600040101010101" charset="-122"/>
                <a:ea typeface="华文楷体" panose="02010600040101010101" charset="-122"/>
              </a:rPr>
              <a:t>串的模式匹配</a:t>
            </a:r>
            <a:endParaRPr lang="zh-CN" altLang="en-US" sz="66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607060"/>
            <a:ext cx="10968990" cy="5642610"/>
          </a:xfrm>
        </p:spPr>
        <p:txBody>
          <a:bodyPr/>
          <a:p>
            <a:pPr marL="0" indent="0">
              <a:buNone/>
            </a:pP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简单模式匹配</a:t>
            </a: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对一个串中某子串的定位操作称为串的模式匹配，其中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待定位的子串称为模式串。</a:t>
            </a: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假设串中的字符存储再在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1~length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的位置上</a:t>
            </a: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算法的基本思想：从主串的第一个位置起和模式串的第一个字符开始比较，如果相等就逐一比较后面的字符；否则从主串的第二个字符开始，再重用上一步的方法与模式串中的字符做比较，以此类推，直到比较完模式串中的所有字符。若匹配成功，则返回模式串在主串中的位置；若匹配不成功，则返回一个可区别于主串所有位置的标记，如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“0”</a:t>
            </a: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" y="0"/>
            <a:ext cx="12192000" cy="685736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int index(Str  str,Str  substr)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int i=1,j=1,k=i;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串从数组下标从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位置开始存储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while(i&lt;=str.length&amp;&amp;j&lt;=substr.length)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if(str.ch[i]==substr.ch[j])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如果相等往后比较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++i;++j;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else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若匹配失败，则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从主串的下一位置开始，模式串回到第一个字符的位置，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k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记录了主串的上一位置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{     j=1;   i=++k;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if(j&gt;substr.length)      return k;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else  return 0;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89805" y="5114925"/>
            <a:ext cx="6598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最坏情况时间复杂度</a:t>
            </a:r>
            <a:r>
              <a:rPr lang="en-US" altLang="zh-CN" sz="20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O</a:t>
            </a:r>
            <a:r>
              <a:rPr lang="zh-CN" altLang="en-US" sz="20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（</a:t>
            </a:r>
            <a:r>
              <a:rPr lang="en-US" altLang="zh-CN" sz="20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mn</a:t>
            </a:r>
            <a:r>
              <a:rPr lang="zh-CN" altLang="en-US" sz="20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</a:t>
            </a:r>
            <a:r>
              <a:rPr lang="en-US" altLang="zh-CN" sz="20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//</a:t>
            </a:r>
            <a:r>
              <a:rPr lang="zh-CN" altLang="en-US" sz="20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假设</a:t>
            </a:r>
            <a:r>
              <a:rPr lang="en-US" altLang="zh-CN" sz="20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m,n</a:t>
            </a:r>
            <a:r>
              <a:rPr lang="zh-CN" altLang="en-US" sz="20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分别是两串的长度</a:t>
            </a:r>
            <a:endParaRPr lang="zh-CN" altLang="en-US" sz="2000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590" y="126435"/>
            <a:ext cx="10969200" cy="705600"/>
          </a:xfrm>
        </p:spPr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KMP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210" y="831850"/>
            <a:ext cx="12035155" cy="6025515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假设有模式串</a:t>
            </a: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T=‘abaabc’</a:t>
            </a:r>
            <a:endParaRPr lang="en-US" altLang="zh-CN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当</a:t>
            </a:r>
            <a:r>
              <a:rPr lang="zh-CN" altLang="en-US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</a:t>
            </a:r>
            <a:r>
              <a:rPr lang="en-US" altLang="zh-CN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</a:t>
            </a:r>
            <a:r>
              <a:rPr lang="zh-CN" altLang="en-US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元素匹配失败时，可令主串指针</a:t>
            </a:r>
            <a:r>
              <a:rPr lang="en-US" altLang="zh-CN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zh-CN" altLang="en-US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不变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，模式串</a:t>
            </a:r>
            <a:r>
              <a:rPr lang="en-US" altLang="zh-CN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j=3</a:t>
            </a:r>
            <a:endParaRPr lang="en-US" altLang="zh-CN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当</a:t>
            </a:r>
            <a:r>
              <a:rPr lang="zh-CN" altLang="en-US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</a:t>
            </a:r>
            <a:r>
              <a:rPr lang="en-US" altLang="zh-CN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</a:t>
            </a:r>
            <a:r>
              <a:rPr lang="zh-CN" altLang="en-US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元素匹配失败时，可令主串指针</a:t>
            </a:r>
            <a:r>
              <a:rPr lang="en-US" altLang="zh-CN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zh-CN" altLang="en-US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不变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，模式串指针</a:t>
            </a:r>
            <a:r>
              <a:rPr lang="en-US" altLang="zh-CN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j=2</a:t>
            </a:r>
            <a:endParaRPr lang="en-US" altLang="zh-CN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当</a:t>
            </a:r>
            <a:r>
              <a:rPr lang="zh-CN" altLang="en-US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</a:t>
            </a:r>
            <a:r>
              <a:rPr lang="en-US" altLang="zh-CN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</a:t>
            </a:r>
            <a:r>
              <a:rPr lang="zh-CN" altLang="en-US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元素匹配失败时，可令主串指针</a:t>
            </a:r>
            <a:r>
              <a:rPr lang="en-US" altLang="zh-CN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zh-CN" altLang="en-US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不变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，模式串指针</a:t>
            </a:r>
            <a:r>
              <a:rPr lang="en-US" altLang="zh-CN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j=2</a:t>
            </a:r>
            <a:endParaRPr lang="en-US" altLang="zh-CN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当</a:t>
            </a:r>
            <a:r>
              <a:rPr lang="zh-CN" altLang="en-US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</a:t>
            </a:r>
            <a:r>
              <a:rPr lang="en-US" altLang="zh-CN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lang="zh-CN" altLang="en-US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元素匹配失败时，可令主串指针</a:t>
            </a:r>
            <a:r>
              <a:rPr lang="en-US" altLang="zh-CN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zh-CN" altLang="en-US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不变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，模式串指针</a:t>
            </a:r>
            <a:r>
              <a:rPr lang="en-US" altLang="zh-CN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j=1</a:t>
            </a:r>
            <a:endParaRPr lang="en-US" altLang="zh-CN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当</a:t>
            </a:r>
            <a:r>
              <a:rPr lang="zh-CN" altLang="en-US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</a:t>
            </a:r>
            <a:r>
              <a:rPr lang="en-US" altLang="zh-CN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元素匹配失败时，可令主串指针</a:t>
            </a:r>
            <a:r>
              <a:rPr lang="en-US" altLang="zh-CN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zh-CN" altLang="en-US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不变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，模式串指针</a:t>
            </a:r>
            <a:r>
              <a:rPr lang="en-US" altLang="zh-CN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j=1</a:t>
            </a:r>
            <a:endParaRPr lang="en-US" altLang="zh-CN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当</a:t>
            </a:r>
            <a:r>
              <a:rPr lang="zh-CN" altLang="en-US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</a:t>
            </a:r>
            <a:r>
              <a:rPr lang="en-US" altLang="zh-CN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元素匹配失败时，匹配下一个相邻子串，令</a:t>
            </a:r>
            <a:r>
              <a:rPr lang="en-US" altLang="zh-CN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j=0;i++;j+ +;</a:t>
            </a:r>
            <a:endParaRPr lang="en-US" altLang="zh-CN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next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数组（数组下标表示第几个元素匹配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失败）：</a:t>
            </a:r>
            <a:endParaRPr lang="zh-CN" altLang="en-US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if(S[i]!=T[j])    j=next[j];</a:t>
            </a:r>
            <a:endParaRPr lang="en-US" altLang="zh-CN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if(j==0)   {i++;j++;}</a:t>
            </a:r>
            <a:endParaRPr lang="en-US" altLang="zh-CN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51460" y="4744085"/>
          <a:ext cx="85337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244"/>
                <a:gridCol w="1066245"/>
                <a:gridCol w="1066244"/>
                <a:gridCol w="1066245"/>
                <a:gridCol w="1066244"/>
                <a:gridCol w="1066244"/>
                <a:gridCol w="1066245"/>
                <a:gridCol w="1066244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next[0]</a:t>
                      </a:r>
                      <a:endParaRPr lang="en-US" altLang="zh-CN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next[1]</a:t>
                      </a:r>
                      <a:endParaRPr lang="en-US" altLang="zh-CN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next[2]</a:t>
                      </a:r>
                      <a:endParaRPr lang="en-US" altLang="zh-CN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next[3]</a:t>
                      </a:r>
                      <a:endParaRPr lang="en-US" altLang="zh-CN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next[4]</a:t>
                      </a:r>
                      <a:endParaRPr lang="en-US" altLang="zh-CN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next[5]</a:t>
                      </a:r>
                      <a:endParaRPr lang="en-US" altLang="zh-CN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next[6]</a:t>
                      </a:r>
                      <a:endParaRPr lang="en-US" altLang="zh-CN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j</a:t>
                      </a:r>
                      <a:endParaRPr lang="en-US" altLang="zh-CN"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0</a:t>
                      </a:r>
                      <a:endParaRPr lang="en-US" altLang="zh-CN"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1</a:t>
                      </a:r>
                      <a:endParaRPr lang="en-US" altLang="zh-CN"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1</a:t>
                      </a:r>
                      <a:endParaRPr lang="en-US" altLang="zh-CN"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2</a:t>
                      </a:r>
                      <a:endParaRPr lang="en-US" altLang="zh-CN"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2</a:t>
                      </a:r>
                      <a:endParaRPr lang="en-US" altLang="zh-CN"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3</a:t>
                      </a:r>
                      <a:endParaRPr lang="en-US" altLang="zh-CN"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35" y="635"/>
            <a:ext cx="12193270" cy="685736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int KMP(Str str,Str  substr,int  next[])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int i=1,j=1;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串从数组下标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位置开始存储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while(i&lt;=str.length&amp;&amp;j&lt;=substr.length)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if(j==0||str.ch[i]==substr.ch[j])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++i;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++j;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else    j=next[j];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if(j&gt;substr.length)  return  i-substr.length; 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匹配成功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else  return 0;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66210" y="3909695"/>
            <a:ext cx="8013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最坏情况时间复杂度</a:t>
            </a:r>
            <a:r>
              <a:rPr lang="en-US" altLang="zh-CN" sz="20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O</a:t>
            </a:r>
            <a:r>
              <a:rPr lang="zh-CN" altLang="en-US" sz="20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（</a:t>
            </a:r>
            <a:r>
              <a:rPr lang="en-US" altLang="zh-CN" sz="20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m+n</a:t>
            </a:r>
            <a:r>
              <a:rPr lang="zh-CN" altLang="en-US" sz="20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），</a:t>
            </a:r>
            <a:r>
              <a:rPr lang="en-US" altLang="zh-CN" sz="20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//</a:t>
            </a:r>
            <a:r>
              <a:rPr lang="zh-CN" altLang="en-US" sz="20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假设</a:t>
            </a:r>
            <a:r>
              <a:rPr lang="en-US" altLang="zh-CN" sz="20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m,n</a:t>
            </a:r>
            <a:r>
              <a:rPr lang="zh-CN" altLang="en-US" sz="20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分别是子串和</a:t>
            </a:r>
            <a:r>
              <a:rPr lang="zh-CN" altLang="en-US" sz="20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主串的长度</a:t>
            </a:r>
            <a:endParaRPr lang="zh-CN" altLang="en-US" sz="2000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205" y="1267460"/>
            <a:ext cx="11705590" cy="465709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求模式串的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next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数组：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手算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假设有模式串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‘google’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，求其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next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数组：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事实上，对于任何一个字符串，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next[1]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是一样的都为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0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next[2]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都为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串的前缀：包含第一个字符，但不包含最后一个字符的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子串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串的后缀：包含最后一个字符，但不包含第一个字符的子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串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当第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j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个字符匹配失败，由前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i~j-1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个字符组成的串记为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，则：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next[j]=S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的最长相等前后缀的长度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+1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43205" y="2593340"/>
          <a:ext cx="85337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324"/>
                <a:gridCol w="1066244"/>
                <a:gridCol w="1066245"/>
                <a:gridCol w="1066244"/>
                <a:gridCol w="1066244"/>
                <a:gridCol w="1066245"/>
                <a:gridCol w="1066244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next[0]</a:t>
                      </a:r>
                      <a:endParaRPr lang="en-US" altLang="zh-CN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next[1]</a:t>
                      </a:r>
                      <a:endParaRPr lang="en-US" altLang="zh-CN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next[2]</a:t>
                      </a:r>
                      <a:endParaRPr lang="en-US" altLang="zh-CN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next[3]</a:t>
                      </a:r>
                      <a:endParaRPr lang="en-US" altLang="zh-CN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next[4]</a:t>
                      </a:r>
                      <a:endParaRPr lang="en-US" altLang="zh-CN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next[5]</a:t>
                      </a:r>
                      <a:endParaRPr lang="en-US" altLang="zh-CN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next[6]</a:t>
                      </a:r>
                      <a:endParaRPr lang="en-US" altLang="zh-CN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j</a:t>
                      </a:r>
                      <a:endParaRPr lang="en-US" altLang="zh-CN"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0</a:t>
                      </a:r>
                      <a:endParaRPr lang="en-US" altLang="zh-CN"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1</a:t>
                      </a:r>
                      <a:endParaRPr lang="en-US" altLang="zh-CN"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1</a:t>
                      </a:r>
                      <a:endParaRPr lang="en-US" altLang="zh-CN"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1</a:t>
                      </a:r>
                      <a:endParaRPr lang="en-US" altLang="zh-CN"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2</a:t>
                      </a:r>
                      <a:endParaRPr lang="en-US" altLang="zh-CN"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华文楷体" panose="02010600040101010101" charset="-122"/>
                          <a:cs typeface="Times New Roman" panose="02020603050405020304" charset="0"/>
                        </a:rPr>
                        <a:t>1</a:t>
                      </a:r>
                      <a:endParaRPr lang="en-US" altLang="zh-CN">
                        <a:latin typeface="Times New Roman" panose="02020603050405020304" charset="0"/>
                        <a:ea typeface="华文楷体" panose="0201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" y="635"/>
            <a:ext cx="12192000" cy="6857365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代码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void getnext(Str substr,int next[])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int i=1,j=0;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next[1]=0;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while(i&lt;substr.length)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{ 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if(j==0||substr.ch[i]==substr.ch[j])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{      ++i;++j;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next[i]=j;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else  j=next[j];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UNIT_TABLE_BEAUTIFY" val="smartTable{32f0c876-d9e1-4f62-b72f-ec81f2effd54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TABLE_BEAUTIFY" val="smartTable{32f0c876-d9e1-4f62-b72f-ec81f2effd54}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1853</Words>
  <Application>WPS 演示</Application>
  <PresentationFormat>宽屏</PresentationFormat>
  <Paragraphs>141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Wingdings</vt:lpstr>
      <vt:lpstr>华文楷体</vt:lpstr>
      <vt:lpstr>Times New Roman</vt:lpstr>
      <vt:lpstr>Arial Unicode MS</vt:lpstr>
      <vt:lpstr>Calibri</vt:lpstr>
      <vt:lpstr>Office 主题​​</vt:lpstr>
      <vt:lpstr>串的模式匹配</vt:lpstr>
      <vt:lpstr>PowerPoint 演示文稿</vt:lpstr>
      <vt:lpstr>PowerPoint 演示文稿</vt:lpstr>
      <vt:lpstr>KMP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陈志宏</cp:lastModifiedBy>
  <cp:revision>178</cp:revision>
  <dcterms:created xsi:type="dcterms:W3CDTF">2019-06-19T02:08:00Z</dcterms:created>
  <dcterms:modified xsi:type="dcterms:W3CDTF">2021-08-02T08:06:01Z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01EC15AC32564C21A5D3085330BF8D46</vt:lpwstr>
  </property>
</Properties>
</file>