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7200">
                <a:latin typeface="华文楷体" panose="02010600040101010101" charset="-122"/>
                <a:ea typeface="华文楷体" panose="02010600040101010101" charset="-122"/>
              </a:rPr>
              <a:t>树</a:t>
            </a:r>
            <a:endParaRPr lang="zh-CN" altLang="zh-CN" sz="7200">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二叉排序树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左子树上所有结点的关键字均小于根结点的关键字，右子树上的所有结点的关键字均大于根结点的关键字，左子树和右子树又是一棵二叉排序树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平衡二叉树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树上任一结点在左子树和右子树的深度之差不超过</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二叉树的主要性质</a:t>
            </a:r>
            <a:endParaRPr lang="zh-CN" altLang="en-US">
              <a:latin typeface="华文楷体" panose="02010600040101010101" charset="-122"/>
              <a:ea typeface="华文楷体" panose="02010600040101010101"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20000"/>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非空二叉树上叶子结点数等于双分支结点数加</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二叉树的第</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层上最多有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i-1</a:t>
                </a:r>
                <a:r>
                  <a:rPr lang="en-US" altLang="zh-CN">
                    <a:solidFill>
                      <a:schemeClr val="tx1"/>
                    </a:solidFill>
                    <a:latin typeface="Times New Roman" panose="02020603050405020304" charset="0"/>
                    <a:ea typeface="华文楷体" panose="02010600040101010101" charset="-122"/>
                    <a:cs typeface="Times New Roman" panose="02020603050405020304" charset="0"/>
                  </a:rPr>
                  <a:t>(i≥1)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高度（或深度）为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的二叉树最多有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k</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k≥1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）个结点，换句话说，满二叉树中前</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层的结点个数为</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k</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个结点的完全二叉树，对各结点从上到下，从左至右依次编号（编号范围为</a:t>
                </a:r>
                <a:r>
                  <a:rPr lang="en-US" altLang="zh-CN">
                    <a:solidFill>
                      <a:schemeClr val="tx1"/>
                    </a:solidFill>
                    <a:latin typeface="Times New Roman" panose="02020603050405020304" charset="0"/>
                    <a:ea typeface="华文楷体" panose="02010600040101010101" charset="-122"/>
                    <a:cs typeface="Times New Roman" panose="02020603050405020304" charset="0"/>
                  </a:rPr>
                  <a:t>1~n</a:t>
                </a:r>
                <a:r>
                  <a:rPr lang="zh-CN" altLang="en-US">
                    <a:solidFill>
                      <a:schemeClr val="tx1"/>
                    </a:solidFill>
                    <a:latin typeface="Times New Roman" panose="02020603050405020304" charset="0"/>
                    <a:ea typeface="华文楷体" panose="02010600040101010101" charset="-122"/>
                    <a:cs typeface="Times New Roman" panose="02020603050405020304" charset="0"/>
                  </a:rPr>
                  <a:t>），则结点之间有如下关系：若</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为某结点</a:t>
                </a:r>
                <a:r>
                  <a:rPr lang="en-US" altLang="zh-CN">
                    <a:solidFill>
                      <a:schemeClr val="tx1"/>
                    </a:solidFill>
                    <a:latin typeface="Times New Roman" panose="02020603050405020304" charset="0"/>
                    <a:ea typeface="华文楷体" panose="02010600040101010101" charset="-122"/>
                    <a:cs typeface="Times New Roman" panose="02020603050405020304" charset="0"/>
                  </a:rPr>
                  <a:t>a</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的编号，则：</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i≠1,</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双亲结点的编号为</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i/2</a:t>
                </a:r>
                <a:endParaRPr lang="en-US" altLang="zh-CN" sz="18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左孩子的编号为</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2i&gt;n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无左孩子</a:t>
                </a:r>
                <a:endParaRPr lang="zh-CN" altLang="en-US" sz="18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的右孩子的编号为</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2i+1&gt;n</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，则</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1800">
                    <a:solidFill>
                      <a:schemeClr val="tx1"/>
                    </a:solidFill>
                    <a:latin typeface="Times New Roman" panose="02020603050405020304" charset="0"/>
                    <a:ea typeface="华文楷体" panose="02010600040101010101" charset="-122"/>
                    <a:cs typeface="Times New Roman" panose="02020603050405020304" charset="0"/>
                  </a:rPr>
                  <a:t>无右孩子</a:t>
                </a:r>
                <a:endParaRPr lang="zh-CN" altLang="en-US" sz="18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函数</a:t>
                </a:r>
                <a:r>
                  <a:rPr lang="en-US" altLang="zh-CN">
                    <a:solidFill>
                      <a:schemeClr val="tx1"/>
                    </a:solidFill>
                    <a:latin typeface="Times New Roman" panose="02020603050405020304" charset="0"/>
                    <a:ea typeface="华文楷体" panose="02010600040101010101" charset="-122"/>
                    <a:cs typeface="Times New Roman" panose="02020603050405020304" charset="0"/>
                  </a:rPr>
                  <a:t>Catalan():</a:t>
                </a:r>
                <a:r>
                  <a:rPr lang="zh-CN" altLang="en-US">
                    <a:solidFill>
                      <a:schemeClr val="tx1"/>
                    </a:solidFill>
                    <a:latin typeface="Times New Roman" panose="02020603050405020304" charset="0"/>
                    <a:ea typeface="华文楷体" panose="02010600040101010101" charset="-122"/>
                    <a:cs typeface="Times New Roman" panose="02020603050405020304" charset="0"/>
                  </a:rPr>
                  <a:t>给定</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个结点，能构成</a:t>
                </a:r>
                <a:r>
                  <a:rPr lang="en-US" altLang="zh-CN">
                    <a:solidFill>
                      <a:schemeClr val="tx1"/>
                    </a:solidFill>
                    <a:latin typeface="Times New Roman" panose="02020603050405020304" charset="0"/>
                    <a:ea typeface="华文楷体" panose="02010600040101010101" charset="-122"/>
                    <a:cs typeface="Times New Roman" panose="02020603050405020304" charset="0"/>
                  </a:rPr>
                  <a:t>h(n)</a:t>
                </a:r>
                <a:r>
                  <a:rPr lang="zh-CN" altLang="en-US">
                    <a:solidFill>
                      <a:schemeClr val="tx1"/>
                    </a:solidFill>
                    <a:latin typeface="Times New Roman" panose="02020603050405020304" charset="0"/>
                    <a:ea typeface="华文楷体" panose="02010600040101010101" charset="-122"/>
                    <a:cs typeface="Times New Roman" panose="02020603050405020304" charset="0"/>
                  </a:rPr>
                  <a:t>种不同的二叉树，</a:t>
                </a:r>
                <a14:m>
                  <m:oMath xmlns:m="http://schemas.openxmlformats.org/officeDocument/2006/math">
                    <m:r>
                      <a:rPr lang="en-US" altLang="zh-CN" i="1">
                        <a:solidFill>
                          <a:schemeClr val="tx1"/>
                        </a:solidFill>
                        <a:latin typeface="Cambria Math" panose="02040503050406030204" charset="0"/>
                        <a:ea typeface="华文楷体" panose="02010600040101010101" charset="-122"/>
                        <a:cs typeface="Cambria Math" panose="02040503050406030204" charset="0"/>
                      </a:rPr>
                      <m:t>ℎ</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华文楷体" panose="02010600040101010101" charset="-122"/>
                        <a:cs typeface="Cambria Math" panose="02040503050406030204" charset="0"/>
                      </a:rPr>
                      <m:t>𝑛</m:t>
                    </m:r>
                    <m:r>
                      <a:rPr lang="en-US" altLang="zh-CN" i="1">
                        <a:solidFill>
                          <a:schemeClr val="tx1"/>
                        </a:solidFill>
                        <a:latin typeface="Cambria Math" panose="02040503050406030204" charset="0"/>
                        <a:ea typeface="MS Mincho" charset="0"/>
                        <a:cs typeface="Cambria Math" panose="02040503050406030204" charset="0"/>
                      </a:rPr>
                      <m:t>)=</m:t>
                    </m:r>
                    <m:f>
                      <m:fPr>
                        <m:ctrlPr>
                          <a:rPr lang="en-US" altLang="zh-CN" i="1">
                            <a:solidFill>
                              <a:schemeClr val="tx1"/>
                            </a:solidFill>
                            <a:latin typeface="Cambria Math" panose="02040503050406030204" charset="0"/>
                            <a:ea typeface="华文楷体" panose="02010600040101010101" charset="-122"/>
                            <a:cs typeface="Cambria Math" panose="02040503050406030204" charset="0"/>
                          </a:rPr>
                        </m:ctrlPr>
                      </m:fPr>
                      <m:num>
                        <m:sSubSup>
                          <m:sSubSupPr>
                            <m:ctrlPr>
                              <a:rPr lang="en-US" altLang="zh-CN" i="1">
                                <a:solidFill>
                                  <a:schemeClr val="tx1"/>
                                </a:solidFill>
                                <a:latin typeface="Cambria Math" panose="02040503050406030204" charset="0"/>
                                <a:ea typeface="华文楷体" panose="02010600040101010101" charset="-122"/>
                                <a:cs typeface="Cambria Math" panose="02040503050406030204" charset="0"/>
                              </a:rPr>
                            </m:ctrlPr>
                          </m:sSubSupPr>
                          <m:e>
                            <m:r>
                              <a:rPr lang="en-US" altLang="zh-CN" i="1">
                                <a:solidFill>
                                  <a:schemeClr val="tx1"/>
                                </a:solidFill>
                                <a:latin typeface="Cambria Math" panose="02040503050406030204" charset="0"/>
                                <a:ea typeface="华文楷体" panose="02010600040101010101" charset="-122"/>
                                <a:cs typeface="Cambria Math" panose="02040503050406030204" charset="0"/>
                              </a:rPr>
                              <m:t>𝐶</m:t>
                            </m:r>
                          </m:e>
                          <m:sub>
                            <m:r>
                              <a:rPr lang="en-US" altLang="zh-CN" i="1">
                                <a:solidFill>
                                  <a:schemeClr val="tx1"/>
                                </a:solidFill>
                                <a:latin typeface="Cambria Math" panose="02040503050406030204" charset="0"/>
                                <a:ea typeface="MS Mincho" charset="0"/>
                                <a:cs typeface="Cambria Math" panose="02040503050406030204" charset="0"/>
                              </a:rPr>
                              <m:t>2</m:t>
                            </m:r>
                            <m:r>
                              <a:rPr lang="en-US" altLang="zh-CN" i="1">
                                <a:solidFill>
                                  <a:schemeClr val="tx1"/>
                                </a:solidFill>
                                <a:latin typeface="Cambria Math" panose="02040503050406030204" charset="0"/>
                                <a:ea typeface="华文楷体" panose="02010600040101010101" charset="-122"/>
                                <a:cs typeface="Cambria Math" panose="02040503050406030204" charset="0"/>
                              </a:rPr>
                              <m:t>𝑛</m:t>
                            </m:r>
                          </m:sub>
                          <m:sup>
                            <m:r>
                              <a:rPr lang="en-US" altLang="zh-CN" i="1">
                                <a:solidFill>
                                  <a:schemeClr val="tx1"/>
                                </a:solidFill>
                                <a:latin typeface="Cambria Math" panose="02040503050406030204" charset="0"/>
                                <a:ea typeface="华文楷体" panose="02010600040101010101" charset="-122"/>
                                <a:cs typeface="Cambria Math" panose="02040503050406030204" charset="0"/>
                              </a:rPr>
                              <m:t>𝑛</m:t>
                            </m:r>
                          </m:sup>
                        </m:sSubSup>
                      </m:num>
                      <m:den>
                        <m:r>
                          <a:rPr lang="en-US" altLang="zh-CN" i="1">
                            <a:solidFill>
                              <a:schemeClr val="tx1"/>
                            </a:solidFill>
                            <a:latin typeface="Cambria Math" panose="02040503050406030204" charset="0"/>
                            <a:ea typeface="华文楷体" panose="02010600040101010101" charset="-122"/>
                            <a:cs typeface="Cambria Math" panose="02040503050406030204" charset="0"/>
                          </a:rPr>
                          <m:t>𝑛</m:t>
                        </m:r>
                        <m:r>
                          <a:rPr lang="en-US" altLang="zh-CN" i="1">
                            <a:solidFill>
                              <a:schemeClr val="tx1"/>
                            </a:solidFill>
                            <a:latin typeface="Cambria Math" panose="02040503050406030204" charset="0"/>
                            <a:ea typeface="MS Mincho" charset="0"/>
                            <a:cs typeface="Cambria Math" panose="02040503050406030204" charset="0"/>
                          </a:rPr>
                          <m:t>+</m:t>
                        </m:r>
                        <m:r>
                          <a:rPr lang="en-US" altLang="zh-CN" i="1">
                            <a:solidFill>
                              <a:schemeClr val="tx1"/>
                            </a:solidFill>
                            <a:latin typeface="Cambria Math" panose="02040503050406030204" charset="0"/>
                            <a:ea typeface="MS Mincho" charset="0"/>
                            <a:cs typeface="Cambria Math" panose="02040503050406030204" charset="0"/>
                          </a:rPr>
                          <m:t>1</m:t>
                        </m:r>
                      </m:den>
                    </m:f>
                  </m:oMath>
                </a14:m>
                <a:endParaRPr lang="en-US" altLang="zh-CN" i="1">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具有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n(n</a:t>
                </a:r>
                <a:r>
                  <a:rPr lang="en-US" altLang="zh-CN">
                    <a:solidFill>
                      <a:schemeClr val="tx1"/>
                    </a:solidFill>
                    <a:ea typeface="华文楷体" panose="02010600040101010101" charset="-122"/>
                    <a:cs typeface="Arial" panose="020B0604020202020204" pitchFamily="34" charset="0"/>
                  </a:rPr>
                  <a:t>≥1</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个结点的完全二叉树的高度（或深度）为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(log</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2</a:t>
                </a:r>
                <a:r>
                  <a:rPr lang="en-US" altLang="zh-CN">
                    <a:solidFill>
                      <a:schemeClr val="tx1"/>
                    </a:solidFill>
                    <a:latin typeface="Times New Roman" panose="02020603050405020304" charset="0"/>
                    <a:ea typeface="华文楷体" panose="02010600040101010101" charset="-122"/>
                    <a:cs typeface="Times New Roman" panose="02020603050405020304" charset="0"/>
                  </a:rPr>
                  <a:t>n)+1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7233"/>
                </a:stretch>
              </a:blipFill>
            </p:spPr>
            <p:txBody>
              <a:bodyPr/>
              <a:lstStyle/>
              <a:p>
                <a:r>
                  <a:rPr lang="zh-CN" altLang="en-US">
                    <a:noFill/>
                  </a:rPr>
                  <a:t> </a:t>
                </a:r>
              </a:p>
            </p:txBody>
          </p:sp>
        </mc:Fallback>
      </mc:AlternateContent>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二叉树的存储结构</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华文楷体" panose="02010600040101010101" charset="-122"/>
                <a:ea typeface="华文楷体" panose="02010600040101010101" charset="-122"/>
              </a:rPr>
              <a:t>顺序存储结构</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顺序存储结构即用一个数组来存储一棵二叉树，这种存储方式最适合于完全二叉树，用于存储一般的二叉树会浪费大量的存储空间。将完全二叉树中的结点值按编号次序依次存入一个一维数组中，即完成了一棵二叉树的顺序存储。</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                                     BT</a:t>
            </a:r>
            <a:r>
              <a:rPr lang="en-US" altLang="zh-CN">
                <a:solidFill>
                  <a:schemeClr val="tx1"/>
                </a:solidFill>
                <a:latin typeface="华文楷体" panose="02010600040101010101" charset="-122"/>
                <a:ea typeface="华文楷体" panose="02010600040101010101" charset="-122"/>
              </a:rPr>
              <a:t>ree[]:</a:t>
            </a:r>
            <a:endParaRPr lang="en-US" altLang="zh-CN">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                                     </a:t>
            </a:r>
            <a:endParaRPr lang="en-US" altLang="zh-CN">
              <a:solidFill>
                <a:schemeClr val="tx1"/>
              </a:solidFill>
              <a:latin typeface="华文楷体" panose="02010600040101010101" charset="-122"/>
              <a:ea typeface="华文楷体" panose="02010600040101010101" charset="-122"/>
            </a:endParaRPr>
          </a:p>
        </p:txBody>
      </p:sp>
      <p:pic>
        <p:nvPicPr>
          <p:cNvPr id="4" name="图片 3" descr="无标题"/>
          <p:cNvPicPr>
            <a:picLocks noChangeAspect="1"/>
          </p:cNvPicPr>
          <p:nvPr/>
        </p:nvPicPr>
        <p:blipFill>
          <a:blip r:embed="rId1"/>
          <a:stretch>
            <a:fillRect/>
          </a:stretch>
        </p:blipFill>
        <p:spPr>
          <a:xfrm>
            <a:off x="608330" y="3315970"/>
            <a:ext cx="2613660" cy="2132330"/>
          </a:xfrm>
          <a:prstGeom prst="rect">
            <a:avLst/>
          </a:prstGeom>
        </p:spPr>
      </p:pic>
      <p:graphicFrame>
        <p:nvGraphicFramePr>
          <p:cNvPr id="5" name="表格 4"/>
          <p:cNvGraphicFramePr/>
          <p:nvPr>
            <p:custDataLst>
              <p:tags r:id="rId2"/>
            </p:custDataLst>
          </p:nvPr>
        </p:nvGraphicFramePr>
        <p:xfrm>
          <a:off x="3411220" y="4001135"/>
          <a:ext cx="8533765" cy="762000"/>
        </p:xfrm>
        <a:graphic>
          <a:graphicData uri="http://schemas.openxmlformats.org/drawingml/2006/table">
            <a:tbl>
              <a:tblPr firstRow="1" bandRow="1">
                <a:tableStyleId>{5C22544A-7EE6-4342-B048-85BDC9FD1C3A}</a:tableStyleId>
              </a:tblPr>
              <a:tblGrid>
                <a:gridCol w="1218565"/>
                <a:gridCol w="1218565"/>
                <a:gridCol w="1218565"/>
                <a:gridCol w="1218565"/>
                <a:gridCol w="1218565"/>
                <a:gridCol w="1218565"/>
                <a:gridCol w="1218565"/>
              </a:tblGrid>
              <a:tr h="381000">
                <a:tc>
                  <a:txBody>
                    <a:bodyPr/>
                    <a:p>
                      <a:pPr>
                        <a:buNone/>
                      </a:pPr>
                      <a:r>
                        <a:rPr lang="zh-CN" altLang="en-US">
                          <a:latin typeface="Times New Roman" panose="02020603050405020304" charset="0"/>
                          <a:ea typeface="华文楷体" panose="02010600040101010101" charset="-122"/>
                        </a:rPr>
                        <a:t>结点</a:t>
                      </a:r>
                      <a:endParaRPr lang="zh-CN" altLang="en-US">
                        <a:latin typeface="Times New Roman" panose="02020603050405020304" charset="0"/>
                        <a:ea typeface="华文楷体" panose="02010600040101010101" charset="-122"/>
                      </a:endParaRPr>
                    </a:p>
                  </a:txBody>
                  <a:tcPr/>
                </a:tc>
                <a:tc>
                  <a:txBody>
                    <a:bodyPr/>
                    <a:p>
                      <a:pPr>
                        <a:buNone/>
                      </a:pPr>
                      <a:endParaRPr lang="zh-CN" altLang="en-US">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A</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B</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C</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D</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E</a:t>
                      </a:r>
                      <a:endParaRPr lang="en-US" altLang="zh-CN">
                        <a:latin typeface="Times New Roman" panose="02020603050405020304" charset="0"/>
                        <a:ea typeface="华文楷体" panose="02010600040101010101" charset="-122"/>
                        <a:cs typeface="Times New Roman" panose="02020603050405020304" charset="0"/>
                      </a:endParaRPr>
                    </a:p>
                  </a:txBody>
                  <a:tcPr/>
                </a:tc>
              </a:tr>
              <a:tr h="381000">
                <a:tc>
                  <a:txBody>
                    <a:bodyPr/>
                    <a:p>
                      <a:pPr>
                        <a:buNone/>
                      </a:pPr>
                      <a:r>
                        <a:rPr lang="zh-CN" altLang="en-US">
                          <a:latin typeface="Times New Roman" panose="02020603050405020304" charset="0"/>
                          <a:ea typeface="华文楷体" panose="02010600040101010101" charset="-122"/>
                        </a:rPr>
                        <a:t>数组下标</a:t>
                      </a:r>
                      <a:endParaRPr lang="zh-CN" altLang="en-US">
                        <a:latin typeface="Times New Roman" panose="02020603050405020304" charset="0"/>
                        <a:ea typeface="华文楷体" panose="02010600040101010101" charset="-122"/>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0</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1</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2</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3</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4</a:t>
                      </a:r>
                      <a:endParaRPr lang="en-US" altLang="zh-CN">
                        <a:latin typeface="Times New Roman" panose="02020603050405020304" charset="0"/>
                        <a:ea typeface="华文楷体" panose="02010600040101010101" charset="-122"/>
                        <a:cs typeface="Times New Roman" panose="02020603050405020304" charset="0"/>
                      </a:endParaRPr>
                    </a:p>
                  </a:txBody>
                  <a:tcPr/>
                </a:tc>
                <a:tc>
                  <a:txBody>
                    <a:bodyPr/>
                    <a:p>
                      <a:pPr>
                        <a:buNone/>
                      </a:pPr>
                      <a:r>
                        <a:rPr lang="en-US" altLang="zh-CN">
                          <a:latin typeface="Times New Roman" panose="02020603050405020304" charset="0"/>
                          <a:ea typeface="华文楷体" panose="02010600040101010101" charset="-122"/>
                          <a:cs typeface="Times New Roman" panose="02020603050405020304" charset="0"/>
                        </a:rPr>
                        <a:t>5</a:t>
                      </a:r>
                      <a:endParaRPr lang="en-US" altLang="zh-CN">
                        <a:latin typeface="Times New Roman" panose="02020603050405020304" charset="0"/>
                        <a:ea typeface="华文楷体" panose="02010600040101010101" charset="-122"/>
                        <a:cs typeface="Times New Roman" panose="02020603050405020304" charset="0"/>
                      </a:endParaRPr>
                    </a:p>
                  </a:txBody>
                  <a:tcPr/>
                </a:tc>
              </a:tr>
            </a:tbl>
          </a:graphicData>
        </a:graphic>
      </p:graphicFrame>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p>
            <a:r>
              <a:rPr lang="zh-CN" altLang="en-US">
                <a:solidFill>
                  <a:schemeClr val="tx1"/>
                </a:solidFill>
                <a:latin typeface="华文楷体" panose="02010600040101010101" charset="-122"/>
                <a:ea typeface="华文楷体" panose="02010600040101010101" charset="-122"/>
              </a:rPr>
              <a:t>链式存储结构</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由于顺序存储的空间利用率较低，所以二叉树一般都采用链式存储结构，用链表结点来存储二叉树中的每个结点，链式结点结构包含一个数据域和两个指针域。</a:t>
            </a:r>
            <a:endParaRPr lang="zh-CN" altLang="en-US">
              <a:solidFill>
                <a:schemeClr val="tx1"/>
              </a:solidFill>
              <a:latin typeface="华文楷体" panose="02010600040101010101" charset="-122"/>
              <a:ea typeface="华文楷体" panose="02010600040101010101" charset="-122"/>
            </a:endParaRPr>
          </a:p>
          <a:p>
            <a:pPr marL="0" indent="0">
              <a:buNone/>
            </a:pPr>
            <a:endParaRPr lang="zh-CN" altLang="en-US">
              <a:solidFill>
                <a:schemeClr val="tx1"/>
              </a:solidFill>
              <a:latin typeface="华文楷体" panose="02010600040101010101" charset="-122"/>
              <a:ea typeface="华文楷体" panose="02010600040101010101" charset="-122"/>
            </a:endParaRPr>
          </a:p>
          <a:p>
            <a:pPr marL="0" indent="0">
              <a:buNone/>
            </a:pP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结构体定义</a:t>
            </a:r>
            <a:r>
              <a:rPr lang="en-US" altLang="zh-CN">
                <a:solidFill>
                  <a:schemeClr val="tx1"/>
                </a:solidFill>
                <a:latin typeface="华文楷体" panose="02010600040101010101" charset="-122"/>
                <a:ea typeface="华文楷体" panose="02010600040101010101" charset="-122"/>
              </a:rPr>
              <a:t>;</a:t>
            </a:r>
            <a:endParaRPr lang="en-US" altLang="zh-CN">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 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struct BTNode  *lchild;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struct BTNode  *rchild;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graphicFrame>
        <p:nvGraphicFramePr>
          <p:cNvPr id="4" name="表格 3"/>
          <p:cNvGraphicFramePr/>
          <p:nvPr/>
        </p:nvGraphicFramePr>
        <p:xfrm>
          <a:off x="1829435" y="1595120"/>
          <a:ext cx="8533765" cy="381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en-US" altLang="zh-CN" sz="2000" b="0">
                          <a:latin typeface="Times New Roman" panose="02020603050405020304" charset="0"/>
                          <a:cs typeface="Times New Roman" panose="02020603050405020304" charset="0"/>
                        </a:rPr>
                        <a:t>lchild</a:t>
                      </a:r>
                      <a:endParaRPr lang="en-US" altLang="zh-CN" sz="2000" b="0">
                        <a:latin typeface="Times New Roman" panose="02020603050405020304" charset="0"/>
                        <a:cs typeface="Times New Roman" panose="02020603050405020304" charset="0"/>
                      </a:endParaRPr>
                    </a:p>
                  </a:txBody>
                  <a:tcPr marL="0" marR="0" marT="0" marB="0"/>
                </a:tc>
                <a:tc>
                  <a:txBody>
                    <a:bodyPr/>
                    <a:p>
                      <a:pPr algn="ctr">
                        <a:buNone/>
                      </a:pPr>
                      <a:r>
                        <a:rPr lang="en-US" altLang="zh-CN" sz="2000" b="0">
                          <a:latin typeface="Times New Roman" panose="02020603050405020304" charset="0"/>
                          <a:cs typeface="Times New Roman" panose="02020603050405020304" charset="0"/>
                        </a:rPr>
                        <a:t>data</a:t>
                      </a:r>
                      <a:endParaRPr lang="en-US" altLang="zh-CN" sz="2000" b="0">
                        <a:latin typeface="Times New Roman" panose="02020603050405020304" charset="0"/>
                        <a:cs typeface="Times New Roman" panose="02020603050405020304" charset="0"/>
                      </a:endParaRPr>
                    </a:p>
                  </a:txBody>
                  <a:tcPr marL="0" marR="0" marT="0" marB="0"/>
                </a:tc>
                <a:tc>
                  <a:txBody>
                    <a:bodyPr/>
                    <a:p>
                      <a:pPr algn="ctr">
                        <a:buNone/>
                      </a:pPr>
                      <a:r>
                        <a:rPr lang="en-US" altLang="zh-CN" sz="2000" b="0">
                          <a:latin typeface="Times New Roman" panose="02020603050405020304" charset="0"/>
                          <a:cs typeface="Times New Roman" panose="02020603050405020304" charset="0"/>
                        </a:rPr>
                        <a:t>rchild</a:t>
                      </a:r>
                      <a:endParaRPr lang="en-US" altLang="zh-CN" sz="2000" b="0">
                        <a:latin typeface="Times New Roman" panose="02020603050405020304" charset="0"/>
                        <a:cs typeface="Times New Roman" panose="02020603050405020304" charset="0"/>
                      </a:endParaRPr>
                    </a:p>
                  </a:txBody>
                  <a:tcPr marL="0" marR="0" marT="0" marB="0"/>
                </a:tc>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二叉树的遍历</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400">
                <a:solidFill>
                  <a:schemeClr val="tx1"/>
                </a:solidFill>
                <a:latin typeface="Times New Roman" panose="02020603050405020304" charset="0"/>
                <a:ea typeface="华文楷体" panose="02010600040101010101" charset="-122"/>
              </a:rPr>
              <a:t>二叉树的遍历是指按某条搜索路径访问树中每个结点，使得每个结点均被访问一次，而且仅被访问一次。二叉树的遍历最基础</a:t>
            </a:r>
            <a:r>
              <a:rPr lang="zh-CN" altLang="en-US" sz="2400">
                <a:solidFill>
                  <a:schemeClr val="tx1"/>
                </a:solidFill>
                <a:latin typeface="Times New Roman" panose="02020603050405020304" charset="0"/>
                <a:ea typeface="华文楷体" panose="02010600040101010101" charset="-122"/>
              </a:rPr>
              <a:t>的有先序遍历（先根后左再右），中序遍历（先左后根再右）和后序遍历（先左后右再根）。所谓</a:t>
            </a:r>
            <a:r>
              <a:rPr lang="en-US" altLang="zh-CN" sz="2400">
                <a:solidFill>
                  <a:schemeClr val="tx1"/>
                </a:solidFill>
                <a:latin typeface="Times New Roman" panose="02020603050405020304" charset="0"/>
                <a:ea typeface="华文楷体" panose="02010600040101010101" charset="-122"/>
              </a:rPr>
              <a:t>‘</a:t>
            </a:r>
            <a:r>
              <a:rPr lang="zh-CN" altLang="en-US" sz="2400">
                <a:solidFill>
                  <a:schemeClr val="tx1"/>
                </a:solidFill>
                <a:latin typeface="Times New Roman" panose="02020603050405020304" charset="0"/>
                <a:ea typeface="华文楷体" panose="02010600040101010101" charset="-122"/>
              </a:rPr>
              <a:t>序</a:t>
            </a:r>
            <a:r>
              <a:rPr lang="en-US" altLang="zh-CN" sz="2400">
                <a:solidFill>
                  <a:schemeClr val="tx1"/>
                </a:solidFill>
                <a:latin typeface="Times New Roman" panose="02020603050405020304" charset="0"/>
                <a:ea typeface="华文楷体" panose="02010600040101010101" charset="-122"/>
              </a:rPr>
              <a:t>’</a:t>
            </a:r>
            <a:r>
              <a:rPr lang="zh-CN" altLang="en-US" sz="2400">
                <a:solidFill>
                  <a:schemeClr val="tx1"/>
                </a:solidFill>
                <a:latin typeface="Times New Roman" panose="02020603050405020304" charset="0"/>
                <a:ea typeface="华文楷体" panose="02010600040101010101" charset="-122"/>
              </a:rPr>
              <a:t>指的就是根结点在何时被访问。</a:t>
            </a:r>
            <a:endParaRPr lang="zh-CN" altLang="en-US" sz="24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0730" cy="6858635"/>
          </a:xfrm>
        </p:spPr>
        <p:txBody>
          <a:bodyPr>
            <a:normAutofit lnSpcReduction="20000"/>
          </a:bodyPr>
          <a:p>
            <a:r>
              <a:rPr lang="zh-CN" altLang="en-US" sz="2000">
                <a:solidFill>
                  <a:schemeClr val="tx1"/>
                </a:solidFill>
                <a:latin typeface="Times New Roman" panose="02020603050405020304" charset="0"/>
                <a:ea typeface="华文楷体" panose="02010600040101010101" charset="-122"/>
              </a:rPr>
              <a:t>先序遍历</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如果二叉树为空树，则什么都不做，否则：</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）先访问根结点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2</a:t>
            </a:r>
            <a:r>
              <a:rPr lang="zh-CN" altLang="en-US" sz="2000">
                <a:solidFill>
                  <a:schemeClr val="tx1"/>
                </a:solidFill>
                <a:latin typeface="Times New Roman" panose="02020603050405020304" charset="0"/>
                <a:ea typeface="华文楷体" panose="02010600040101010101" charset="-122"/>
              </a:rPr>
              <a:t>）先序遍历左子树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3</a:t>
            </a:r>
            <a:r>
              <a:rPr lang="zh-CN" altLang="en-US" sz="2000">
                <a:solidFill>
                  <a:schemeClr val="tx1"/>
                </a:solidFill>
                <a:latin typeface="Times New Roman" panose="02020603050405020304" charset="0"/>
                <a:ea typeface="华文楷体" panose="02010600040101010101" charset="-122"/>
              </a:rPr>
              <a:t>）先序遍历右子树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PreOrder(BTNode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                   //</a:t>
            </a:r>
            <a:r>
              <a:rPr lang="zh-CN" altLang="en-US" sz="2000">
                <a:solidFill>
                  <a:schemeClr val="tx1"/>
                </a:solidFill>
                <a:latin typeface="Times New Roman" panose="02020603050405020304" charset="0"/>
                <a:ea typeface="华文楷体" panose="02010600040101010101" charset="-122"/>
              </a:rPr>
              <a:t>访问根结点</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PreOrder(p-&gt;lchild)      //</a:t>
            </a:r>
            <a:r>
              <a:rPr lang="zh-CN" altLang="en-US" sz="2000">
                <a:solidFill>
                  <a:schemeClr val="tx1"/>
                </a:solidFill>
                <a:latin typeface="Times New Roman" panose="02020603050405020304" charset="0"/>
                <a:ea typeface="华文楷体" panose="02010600040101010101" charset="-122"/>
              </a:rPr>
              <a:t>先序遍历左子树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PreOrder(p-&gt;rchild)     //</a:t>
            </a:r>
            <a:r>
              <a:rPr lang="zh-CN" altLang="en-US" sz="2000">
                <a:solidFill>
                  <a:schemeClr val="tx1"/>
                </a:solidFill>
                <a:latin typeface="Times New Roman" panose="02020603050405020304" charset="0"/>
                <a:ea typeface="华文楷体" panose="02010600040101010101" charset="-122"/>
              </a:rPr>
              <a:t>先序遍历右子树</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rmAutofit lnSpcReduction="20000"/>
          </a:bodyPr>
          <a:p>
            <a:r>
              <a:rPr lang="zh-CN" altLang="en-US" sz="2000">
                <a:solidFill>
                  <a:schemeClr val="tx1"/>
                </a:solidFill>
                <a:latin typeface="Times New Roman" panose="02020603050405020304" charset="0"/>
                <a:ea typeface="华文楷体" panose="02010600040101010101" charset="-122"/>
              </a:rPr>
              <a:t>中序遍历</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如果二叉树为空树，则什么都不做，否则：</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）中序遍历左子树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2</a:t>
            </a:r>
            <a:r>
              <a:rPr lang="zh-CN" altLang="en-US" sz="2000">
                <a:solidFill>
                  <a:schemeClr val="tx1"/>
                </a:solidFill>
                <a:latin typeface="Times New Roman" panose="02020603050405020304" charset="0"/>
                <a:ea typeface="华文楷体" panose="02010600040101010101" charset="-122"/>
              </a:rPr>
              <a:t>）访问根结点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3</a:t>
            </a:r>
            <a:r>
              <a:rPr lang="zh-CN" altLang="en-US" sz="2000">
                <a:solidFill>
                  <a:schemeClr val="tx1"/>
                </a:solidFill>
                <a:latin typeface="Times New Roman" panose="02020603050405020304" charset="0"/>
                <a:ea typeface="华文楷体" panose="02010600040101010101" charset="-122"/>
              </a:rPr>
              <a:t>）中序遍历右子树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InOrder(BTNode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InOrder(p-&gt;lchild);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InOrder(p-&gt;rchild);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20000"/>
          </a:bodyPr>
          <a:p>
            <a:r>
              <a:rPr lang="zh-CN" altLang="en-US" sz="2000">
                <a:solidFill>
                  <a:schemeClr val="tx1"/>
                </a:solidFill>
                <a:latin typeface="Times New Roman" panose="02020603050405020304" charset="0"/>
                <a:ea typeface="华文楷体" panose="02010600040101010101" charset="-122"/>
              </a:rPr>
              <a:t>后序遍历</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如果二叉树为空树，什么都不做，</a:t>
            </a:r>
            <a:r>
              <a:rPr lang="zh-CN" altLang="en-US" sz="2000">
                <a:solidFill>
                  <a:schemeClr val="tx1"/>
                </a:solidFill>
                <a:latin typeface="Times New Roman" panose="02020603050405020304" charset="0"/>
                <a:ea typeface="华文楷体" panose="02010600040101010101" charset="-122"/>
              </a:rPr>
              <a:t>否则：</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）后序遍历</a:t>
            </a:r>
            <a:r>
              <a:rPr lang="zh-CN" altLang="en-US" sz="2000">
                <a:solidFill>
                  <a:schemeClr val="tx1"/>
                </a:solidFill>
                <a:latin typeface="Times New Roman" panose="02020603050405020304" charset="0"/>
                <a:ea typeface="华文楷体" panose="02010600040101010101" charset="-122"/>
              </a:rPr>
              <a:t>左子树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2</a:t>
            </a:r>
            <a:r>
              <a:rPr lang="zh-CN" altLang="en-US" sz="2000">
                <a:solidFill>
                  <a:schemeClr val="tx1"/>
                </a:solidFill>
                <a:latin typeface="Times New Roman" panose="02020603050405020304" charset="0"/>
                <a:ea typeface="华文楷体" panose="02010600040101010101" charset="-122"/>
              </a:rPr>
              <a:t>）后序遍历</a:t>
            </a:r>
            <a:r>
              <a:rPr lang="zh-CN" altLang="en-US" sz="2000">
                <a:solidFill>
                  <a:schemeClr val="tx1"/>
                </a:solidFill>
                <a:latin typeface="Times New Roman" panose="02020603050405020304" charset="0"/>
                <a:ea typeface="华文楷体" panose="02010600040101010101" charset="-122"/>
              </a:rPr>
              <a:t>右子树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3</a:t>
            </a:r>
            <a:r>
              <a:rPr lang="zh-CN" altLang="en-US" sz="2000">
                <a:solidFill>
                  <a:schemeClr val="tx1"/>
                </a:solidFill>
                <a:latin typeface="Times New Roman" panose="02020603050405020304" charset="0"/>
                <a:ea typeface="华文楷体" panose="02010600040101010101" charset="-122"/>
              </a:rPr>
              <a:t>）访问</a:t>
            </a:r>
            <a:r>
              <a:rPr lang="zh-CN" altLang="en-US" sz="2000">
                <a:solidFill>
                  <a:schemeClr val="tx1"/>
                </a:solidFill>
                <a:latin typeface="Times New Roman" panose="02020603050405020304" charset="0"/>
                <a:ea typeface="华文楷体" panose="02010600040101010101" charset="-122"/>
              </a:rPr>
              <a:t>根结点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PostOrder(BTNode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PostOrder(p-&gt;lchild);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PostOrder(p-&gt;rchild);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400" y="1454840"/>
            <a:ext cx="10969200" cy="4759200"/>
          </a:xfrm>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表达式</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(a-(b+c))*(d/e)</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存储在下图的一棵以二叉链表为存储结构的二叉树中（二叉树结点的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域为字符型），编写程序求出该表达式的值（表达式中的操作数都是一位的整数）。</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5456555" y="2820035"/>
            <a:ext cx="3956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020310" y="3183890"/>
            <a:ext cx="494030" cy="45783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806950" y="3641725"/>
            <a:ext cx="375285" cy="3854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7" name="直接连接符 6"/>
          <p:cNvCxnSpPr>
            <a:stCxn id="6" idx="3"/>
            <a:endCxn id="8" idx="7"/>
          </p:cNvCxnSpPr>
          <p:nvPr/>
        </p:nvCxnSpPr>
        <p:spPr>
          <a:xfrm flipH="1">
            <a:off x="4314190" y="3970655"/>
            <a:ext cx="548005" cy="70675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924935" y="4615180"/>
            <a:ext cx="455930"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6" idx="5"/>
          </p:cNvCxnSpPr>
          <p:nvPr/>
        </p:nvCxnSpPr>
        <p:spPr>
          <a:xfrm>
            <a:off x="5126990" y="3970655"/>
            <a:ext cx="491490" cy="73596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476875" y="4686300"/>
            <a:ext cx="415290"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11" name="直接连接符 10"/>
          <p:cNvCxnSpPr>
            <a:stCxn id="10" idx="3"/>
          </p:cNvCxnSpPr>
          <p:nvPr/>
        </p:nvCxnSpPr>
        <p:spPr>
          <a:xfrm flipH="1">
            <a:off x="5212715" y="5058410"/>
            <a:ext cx="325120" cy="65214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89830" y="5710555"/>
            <a:ext cx="4464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cxnSp>
        <p:nvCxnSpPr>
          <p:cNvPr id="13" name="直接连接符 12"/>
          <p:cNvCxnSpPr>
            <a:stCxn id="10" idx="5"/>
          </p:cNvCxnSpPr>
          <p:nvPr/>
        </p:nvCxnSpPr>
        <p:spPr>
          <a:xfrm>
            <a:off x="5831205" y="5058410"/>
            <a:ext cx="314960" cy="723265"/>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892165" y="5700395"/>
            <a:ext cx="44640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15" name="直接连接符 14"/>
          <p:cNvCxnSpPr>
            <a:stCxn id="4" idx="5"/>
          </p:cNvCxnSpPr>
          <p:nvPr/>
        </p:nvCxnSpPr>
        <p:spPr>
          <a:xfrm>
            <a:off x="5794375" y="3183890"/>
            <a:ext cx="727075" cy="5283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344285" y="3641725"/>
            <a:ext cx="40576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t>
            </a:r>
            <a:endParaRPr lang="en-US" altLang="zh-CN">
              <a:solidFill>
                <a:schemeClr val="tx1"/>
              </a:solidFill>
              <a:latin typeface="Times New Roman" panose="02020603050405020304" charset="0"/>
              <a:cs typeface="Times New Roman" panose="02020603050405020304" charset="0"/>
            </a:endParaRPr>
          </a:p>
        </p:txBody>
      </p:sp>
      <p:cxnSp>
        <p:nvCxnSpPr>
          <p:cNvPr id="17" name="直接连接符 16"/>
          <p:cNvCxnSpPr>
            <a:stCxn id="16" idx="3"/>
          </p:cNvCxnSpPr>
          <p:nvPr/>
        </p:nvCxnSpPr>
        <p:spPr>
          <a:xfrm flipH="1">
            <a:off x="6267450" y="4005580"/>
            <a:ext cx="136525"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075045" y="4671060"/>
            <a:ext cx="4464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cxnSp>
        <p:nvCxnSpPr>
          <p:cNvPr id="20" name="直接连接符 19"/>
          <p:cNvCxnSpPr>
            <a:stCxn id="16" idx="5"/>
          </p:cNvCxnSpPr>
          <p:nvPr/>
        </p:nvCxnSpPr>
        <p:spPr>
          <a:xfrm>
            <a:off x="6690360" y="4005580"/>
            <a:ext cx="277495" cy="69088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779260" y="4677410"/>
            <a:ext cx="446405" cy="4260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Comp(BTNode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A,B;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if(p-&gt;lchild!=NULL&amp;&amp;p-&gt;rchild!=NULL)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A=Comp(p-&gt;lchild);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后序遍历求左子树表达式的值存在</a:t>
            </a:r>
            <a:r>
              <a:rPr lang="en-US" altLang="zh-CN">
                <a:solidFill>
                  <a:schemeClr val="tx1"/>
                </a:solidFill>
                <a:latin typeface="Times New Roman" panose="02020603050405020304" charset="0"/>
                <a:ea typeface="华文楷体" panose="02010600040101010101" charset="-122"/>
                <a:cs typeface="Times New Roman" panose="02020603050405020304" charset="0"/>
              </a:rPr>
              <a:t>A</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B=Comp(p-&gt;rchild);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后序遍历求右子树表达式的值存在</a:t>
            </a:r>
            <a:r>
              <a:rPr lang="en-US" altLang="zh-CN">
                <a:solidFill>
                  <a:schemeClr val="tx1"/>
                </a:solidFill>
                <a:latin typeface="Times New Roman" panose="02020603050405020304" charset="0"/>
                <a:ea typeface="华文楷体" panose="02010600040101010101" charset="-122"/>
                <a:cs typeface="Times New Roman" panose="02020603050405020304" charset="0"/>
              </a:rPr>
              <a:t>B</a:t>
            </a:r>
            <a:r>
              <a:rPr lang="zh-CN" altLang="en-US">
                <a:solidFill>
                  <a:schemeClr val="tx1"/>
                </a:solidFill>
                <a:latin typeface="Times New Roman" panose="02020603050405020304" charset="0"/>
                <a:ea typeface="华文楷体" panose="02010600040101010101" charset="-122"/>
                <a:cs typeface="Times New Roman" panose="02020603050405020304" charset="0"/>
              </a:rPr>
              <a:t>中</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Op(A,B,p-&gt;data);         //Op</a:t>
            </a:r>
            <a:r>
              <a:rPr lang="zh-CN" altLang="en-US">
                <a:solidFill>
                  <a:schemeClr val="tx1"/>
                </a:solidFill>
                <a:latin typeface="Times New Roman" panose="02020603050405020304" charset="0"/>
                <a:ea typeface="华文楷体" panose="02010600040101010101" charset="-122"/>
                <a:cs typeface="Times New Roman" panose="02020603050405020304" charset="0"/>
              </a:rPr>
              <a:t>表示运算，最后求出整个表达式的值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p-&gt;data-‘0’;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如果当前结点的左右子树都为空，则说明该结点是数值而非运算</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符，将字符型转化为整型数值直接返回</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若为空树，返回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树的定义</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树是有</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n(n≥0)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个结点的有限集。当</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n=0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时，称为空树。在任意一棵非空树中应满足：</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有且仅有一个特定的称为根的结点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当</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n&gt;1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时，其余结点可分为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m(m&gt;0)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个互不相交的有限集</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T1,T2,...Tm,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其中每个集合本身又是一棵树，并且称为根的子树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显然，树的定义是递归的，即在树的定义中又用到了树的定义，那么树作为一种逻辑结构，同时也是一种分层结构，具有以下两个特点：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）树的根结点没有前驱，除根结点以外的所有结点有且只有一个前驱</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）树中所有结点可以有零个或多个后继</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pic>
        <p:nvPicPr>
          <p:cNvPr id="4" name="图片 3" descr="IMG_20210629_154350"/>
          <p:cNvPicPr>
            <a:picLocks noChangeAspect="1"/>
          </p:cNvPicPr>
          <p:nvPr/>
        </p:nvPicPr>
        <p:blipFill>
          <a:blip r:embed="rId1"/>
          <a:stretch>
            <a:fillRect/>
          </a:stretch>
        </p:blipFill>
        <p:spPr>
          <a:xfrm>
            <a:off x="4323715" y="438150"/>
            <a:ext cx="6157595" cy="4619625"/>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T2</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写一个算法求一棵二叉树的深度，二叉树以二叉链表为存储方式</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GetDepth(BTNode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LD,RD;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若为空树，返回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LD=GetDepth(p-&gt;lchild);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求左子树深度</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RD=GetDepth(p-&gt;rchild);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求右子树深度</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LD&gt;RD?LD:RD</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返回左，右子树深度的最大值</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即为整棵树的深度</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在一棵以二叉链表为存储结构的二叉树中，查找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域值等于</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key</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的结点是否存在（找到任何一个满足要求的结点即可），如果存在，则将</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指向该结点，否则</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赋值为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NULL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int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型</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Search(BTNode *p,BTNode *&amp;q,int key)</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if(p-&gt;data==key)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a:t>
            </a:r>
            <a:r>
              <a:rPr lang="en-US" altLang="zh-CN">
                <a:solidFill>
                  <a:schemeClr val="tx1"/>
                </a:solidFill>
                <a:latin typeface="Times New Roman" panose="02020603050405020304" charset="0"/>
                <a:ea typeface="华文楷体" panose="02010600040101010101" charset="-122"/>
                <a:cs typeface="Times New Roman" panose="02020603050405020304" charset="0"/>
              </a:rPr>
              <a:t>p</a:t>
            </a:r>
            <a:r>
              <a:rPr lang="zh-CN" altLang="en-US">
                <a:solidFill>
                  <a:schemeClr val="tx1"/>
                </a:solidFill>
                <a:latin typeface="Times New Roman" panose="02020603050405020304" charset="0"/>
                <a:ea typeface="华文楷体" panose="02010600040101010101" charset="-122"/>
                <a:cs typeface="Times New Roman" panose="02020603050405020304" charset="0"/>
              </a:rPr>
              <a:t>所指结点的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a:solidFill>
                  <a:schemeClr val="tx1"/>
                </a:solidFill>
                <a:latin typeface="Times New Roman" panose="02020603050405020304" charset="0"/>
                <a:ea typeface="华文楷体" panose="02010600040101010101" charset="-122"/>
                <a:cs typeface="Times New Roman" panose="02020603050405020304" charset="0"/>
              </a:rPr>
              <a:t>域等于</a:t>
            </a:r>
            <a:r>
              <a:rPr lang="en-US" altLang="zh-CN">
                <a:solidFill>
                  <a:schemeClr val="tx1"/>
                </a:solidFill>
                <a:latin typeface="Times New Roman" panose="02020603050405020304" charset="0"/>
                <a:ea typeface="华文楷体" panose="02010600040101010101" charset="-122"/>
                <a:cs typeface="Times New Roman" panose="02020603050405020304" charset="0"/>
              </a:rPr>
              <a:t>key</a:t>
            </a:r>
            <a:r>
              <a:rPr lang="zh-CN" altLang="en-US">
                <a:solidFill>
                  <a:schemeClr val="tx1"/>
                </a:solidFill>
                <a:latin typeface="Times New Roman" panose="02020603050405020304" charset="0"/>
                <a:ea typeface="华文楷体" panose="02010600040101010101" charset="-122"/>
                <a:cs typeface="Times New Roman" panose="02020603050405020304" charset="0"/>
              </a:rPr>
              <a:t>，则令</a:t>
            </a:r>
            <a:r>
              <a:rPr lang="en-US" altLang="zh-CN">
                <a:solidFill>
                  <a:schemeClr val="tx1"/>
                </a:solidFill>
                <a:latin typeface="Times New Roman" panose="02020603050405020304" charset="0"/>
                <a:ea typeface="华文楷体" panose="02010600040101010101" charset="-122"/>
                <a:cs typeface="Times New Roman" panose="02020603050405020304" charset="0"/>
              </a:rPr>
              <a:t>q</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指向该结点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q=p;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a:solidFill>
                  <a:schemeClr val="tx1"/>
                </a:solidFill>
                <a:latin typeface="Times New Roman" panose="02020603050405020304" charset="0"/>
                <a:ea typeface="华文楷体" panose="02010600040101010101" charset="-122"/>
                <a:cs typeface="Times New Roman" panose="02020603050405020304" charset="0"/>
              </a:rPr>
              <a:t>否则在左右子树中查找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Search(p-&gt;lchild,q,key);          //</a:t>
            </a:r>
            <a:r>
              <a:rPr lang="zh-CN" altLang="en-US">
                <a:solidFill>
                  <a:schemeClr val="tx1"/>
                </a:solidFill>
                <a:latin typeface="Times New Roman" panose="02020603050405020304" charset="0"/>
                <a:ea typeface="华文楷体" panose="02010600040101010101" charset="-122"/>
                <a:cs typeface="Times New Roman" panose="02020603050405020304" charset="0"/>
              </a:rPr>
              <a:t>到左子树中查找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Search(p-&gt;rchild,q,key);          //</a:t>
            </a:r>
            <a:r>
              <a:rPr lang="zh-CN" altLang="en-US">
                <a:solidFill>
                  <a:schemeClr val="tx1"/>
                </a:solidFill>
                <a:latin typeface="Times New Roman" panose="02020603050405020304" charset="0"/>
                <a:ea typeface="华文楷体" panose="02010600040101010101" charset="-122"/>
                <a:cs typeface="Times New Roman" panose="02020603050405020304" charset="0"/>
              </a:rPr>
              <a:t>只有当没找到时才到右子树中查找</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假设二叉树采用二叉链表存储结构存储，编写一个程序，输出先序遍历序列中第</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个结点的值，假设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不大于总的结点数（结点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data</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域类型为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char</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型）</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n=0                     //</a:t>
            </a:r>
            <a:r>
              <a:rPr lang="zh-CN" altLang="en-US">
                <a:solidFill>
                  <a:schemeClr val="tx1"/>
                </a:solidFill>
                <a:latin typeface="Times New Roman" panose="02020603050405020304" charset="0"/>
                <a:ea typeface="华文楷体" panose="02010600040101010101" charset="-122"/>
                <a:cs typeface="Times New Roman" panose="02020603050405020304" charset="0"/>
              </a:rPr>
              <a:t>定义全局变量</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，讲结点计数初值设为</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Trave(BTNode *p,int 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++n;                   //</a:t>
            </a:r>
            <a:r>
              <a:rPr lang="zh-CN" altLang="en-US">
                <a:solidFill>
                  <a:schemeClr val="tx1"/>
                </a:solidFill>
                <a:latin typeface="Times New Roman" panose="02020603050405020304" charset="0"/>
                <a:ea typeface="华文楷体" panose="02010600040101010101" charset="-122"/>
                <a:cs typeface="Times New Roman" panose="02020603050405020304" charset="0"/>
              </a:rPr>
              <a:t>当第一次来到一个结点的时候进行计数，表示这是第</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if(k==n)             //</a:t>
            </a:r>
            <a:r>
              <a:rPr lang="zh-CN" altLang="en-US">
                <a:solidFill>
                  <a:schemeClr val="tx1"/>
                </a:solidFill>
                <a:latin typeface="Times New Roman" panose="02020603050405020304" charset="0"/>
                <a:ea typeface="华文楷体" panose="02010600040101010101" charset="-122"/>
                <a:cs typeface="Times New Roman" panose="02020603050405020304" charset="0"/>
              </a:rPr>
              <a:t>判断该结点是否是先序中的第</a:t>
            </a:r>
            <a:r>
              <a:rPr lang="en-US" altLang="zh-CN">
                <a:solidFill>
                  <a:schemeClr val="tx1"/>
                </a:solidFill>
                <a:latin typeface="Times New Roman" panose="02020603050405020304" charset="0"/>
                <a:ea typeface="华文楷体" panose="02010600040101010101" charset="-122"/>
                <a:cs typeface="Times New Roman" panose="02020603050405020304" charset="0"/>
              </a:rPr>
              <a:t>k</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printf(“%d”,p-&gt;data);         //</a:t>
            </a:r>
            <a:r>
              <a:rPr lang="zh-CN" altLang="en-US">
                <a:solidFill>
                  <a:schemeClr val="tx1"/>
                </a:solidFill>
                <a:latin typeface="Times New Roman" panose="02020603050405020304" charset="0"/>
                <a:ea typeface="华文楷体" panose="02010600040101010101" charset="-122"/>
                <a:cs typeface="Times New Roman" panose="02020603050405020304" charset="0"/>
              </a:rPr>
              <a:t>如果是则输出</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a:t>
            </a:r>
            <a:r>
              <a:rPr lang="zh-CN" altLang="en-US">
                <a:solidFill>
                  <a:schemeClr val="tx1"/>
                </a:solidFill>
                <a:latin typeface="Times New Roman" panose="02020603050405020304" charset="0"/>
                <a:ea typeface="华文楷体" panose="02010600040101010101" charset="-122"/>
                <a:cs typeface="Times New Roman" panose="02020603050405020304" charset="0"/>
              </a:rPr>
              <a:t>无需继续遍历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a:t>
            </a:r>
            <a:r>
              <a:rPr lang="en-US" altLang="zh-CN">
                <a:solidFill>
                  <a:schemeClr val="tx1"/>
                </a:solidFill>
                <a:latin typeface="Times New Roman" panose="02020603050405020304" charset="0"/>
                <a:ea typeface="华文楷体" panose="02010600040101010101" charset="-122"/>
                <a:cs typeface="Times New Roman" panose="02020603050405020304" charset="0"/>
              </a:rPr>
              <a:t>rave(p-&gt;lchild,k);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Trave(p-&gt;rchild,k);</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6858000"/>
          </a:xfrm>
        </p:spPr>
        <p:txBody>
          <a:bodyPr/>
          <a:p>
            <a:r>
              <a:rPr lang="zh-CN" altLang="en-US">
                <a:solidFill>
                  <a:schemeClr val="tx1"/>
                </a:solidFill>
                <a:latin typeface="华文楷体" panose="02010600040101010101" charset="-122"/>
                <a:ea typeface="华文楷体" panose="02010600040101010101" charset="-122"/>
              </a:rPr>
              <a:t>层次遍历</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按照箭头方向，按照</a:t>
            </a: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a:t>
            </a: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a:t>
            </a:r>
            <a:r>
              <a:rPr lang="en-US" altLang="zh-CN">
                <a:solidFill>
                  <a:schemeClr val="tx1"/>
                </a:solidFill>
                <a:latin typeface="华文楷体" panose="02010600040101010101" charset="-122"/>
                <a:ea typeface="华文楷体" panose="02010600040101010101" charset="-122"/>
              </a:rPr>
              <a:t>3</a:t>
            </a:r>
            <a:r>
              <a:rPr lang="zh-CN" altLang="en-US">
                <a:solidFill>
                  <a:schemeClr val="tx1"/>
                </a:solidFill>
                <a:latin typeface="华文楷体" panose="02010600040101010101" charset="-122"/>
                <a:ea typeface="华文楷体" panose="02010600040101010101" charset="-122"/>
              </a:rPr>
              <a:t>，</a:t>
            </a:r>
            <a:r>
              <a:rPr lang="en-US" altLang="zh-CN">
                <a:solidFill>
                  <a:schemeClr val="tx1"/>
                </a:solidFill>
                <a:latin typeface="华文楷体" panose="02010600040101010101" charset="-122"/>
                <a:ea typeface="华文楷体" panose="02010600040101010101" charset="-122"/>
              </a:rPr>
              <a:t>4</a:t>
            </a:r>
            <a:r>
              <a:rPr lang="zh-CN" altLang="en-US">
                <a:solidFill>
                  <a:schemeClr val="tx1"/>
                </a:solidFill>
                <a:latin typeface="华文楷体" panose="02010600040101010101" charset="-122"/>
                <a:ea typeface="华文楷体" panose="02010600040101010101" charset="-122"/>
              </a:rPr>
              <a:t>的层次顺序，对二叉树中的各个结点进行访问，如图是自左至右的层次遍历。</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要进行层次遍历，需要建立一个循环队。先将二叉树的头结点入队，然后出队，访问该结点，如果它有左子树则</a:t>
            </a:r>
            <a:r>
              <a:rPr lang="en-US" altLang="zh-CN">
                <a:solidFill>
                  <a:schemeClr val="tx1"/>
                </a:solidFill>
                <a:latin typeface="华文楷体" panose="02010600040101010101" charset="-122"/>
                <a:ea typeface="华文楷体" panose="02010600040101010101" charset="-122"/>
              </a:rPr>
              <a:t>i</a:t>
            </a:r>
            <a:r>
              <a:rPr lang="zh-CN" altLang="en-US">
                <a:solidFill>
                  <a:schemeClr val="tx1"/>
                </a:solidFill>
                <a:latin typeface="华文楷体" panose="02010600040101010101" charset="-122"/>
                <a:ea typeface="华文楷体" panose="02010600040101010101" charset="-122"/>
              </a:rPr>
              <a:t>将左子树的根结点入队；如果他有右子树，则将右子树的根结点入队。然后出队列，对出队列的结点进行访问。如此反复，直到队列为空为止。</a:t>
            </a:r>
            <a:endParaRPr lang="zh-CN" altLang="en-US">
              <a:solidFill>
                <a:schemeClr val="tx1"/>
              </a:solidFill>
              <a:latin typeface="华文楷体" panose="02010600040101010101" charset="-122"/>
              <a:ea typeface="华文楷体" panose="02010600040101010101" charset="-122"/>
            </a:endParaRPr>
          </a:p>
        </p:txBody>
      </p:sp>
      <p:sp>
        <p:nvSpPr>
          <p:cNvPr id="4" name="椭圆 3"/>
          <p:cNvSpPr/>
          <p:nvPr/>
        </p:nvSpPr>
        <p:spPr>
          <a:xfrm>
            <a:off x="5547360" y="275907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030470" y="3105150"/>
            <a:ext cx="581025" cy="47561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761230" y="35807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cxnSp>
        <p:nvCxnSpPr>
          <p:cNvPr id="7" name="直接连接符 6"/>
          <p:cNvCxnSpPr>
            <a:stCxn id="4" idx="5"/>
            <a:endCxn id="8" idx="0"/>
          </p:cNvCxnSpPr>
          <p:nvPr/>
        </p:nvCxnSpPr>
        <p:spPr>
          <a:xfrm>
            <a:off x="5919470" y="3105150"/>
            <a:ext cx="642620" cy="47561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343650" y="35807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4389120"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cxnSp>
        <p:nvCxnSpPr>
          <p:cNvPr id="10" name="直接连接符 9"/>
          <p:cNvCxnSpPr>
            <a:stCxn id="6" idx="3"/>
            <a:endCxn id="9" idx="0"/>
          </p:cNvCxnSpPr>
          <p:nvPr/>
        </p:nvCxnSpPr>
        <p:spPr>
          <a:xfrm flipH="1">
            <a:off x="4607560" y="3926840"/>
            <a:ext cx="217805" cy="631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12" idx="0"/>
          </p:cNvCxnSpPr>
          <p:nvPr/>
        </p:nvCxnSpPr>
        <p:spPr>
          <a:xfrm>
            <a:off x="5133340" y="3926840"/>
            <a:ext cx="187960" cy="6318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102860"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13" name="直接连接符 12"/>
          <p:cNvCxnSpPr>
            <a:stCxn id="8" idx="3"/>
            <a:endCxn id="15" idx="0"/>
          </p:cNvCxnSpPr>
          <p:nvPr/>
        </p:nvCxnSpPr>
        <p:spPr>
          <a:xfrm flipH="1">
            <a:off x="6127750" y="3926840"/>
            <a:ext cx="280035" cy="6318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09310"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cxnSp>
        <p:nvCxnSpPr>
          <p:cNvPr id="16" name="直接连接符 15"/>
          <p:cNvCxnSpPr>
            <a:stCxn id="8" idx="5"/>
            <a:endCxn id="17" idx="0"/>
          </p:cNvCxnSpPr>
          <p:nvPr/>
        </p:nvCxnSpPr>
        <p:spPr>
          <a:xfrm>
            <a:off x="6715760" y="3926840"/>
            <a:ext cx="328295" cy="631825"/>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825615" y="4558665"/>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G</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5473065" y="5699760"/>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H</a:t>
            </a:r>
            <a:endParaRPr lang="en-US" altLang="zh-CN">
              <a:solidFill>
                <a:schemeClr val="tx1"/>
              </a:solidFill>
              <a:latin typeface="Times New Roman" panose="02020603050405020304" charset="0"/>
              <a:cs typeface="Times New Roman" panose="02020603050405020304" charset="0"/>
            </a:endParaRPr>
          </a:p>
        </p:txBody>
      </p:sp>
      <p:cxnSp>
        <p:nvCxnSpPr>
          <p:cNvPr id="19" name="直接连接符 18"/>
          <p:cNvCxnSpPr>
            <a:stCxn id="15" idx="3"/>
            <a:endCxn id="18" idx="0"/>
          </p:cNvCxnSpPr>
          <p:nvPr/>
        </p:nvCxnSpPr>
        <p:spPr>
          <a:xfrm flipH="1">
            <a:off x="5691505" y="4904740"/>
            <a:ext cx="281940" cy="79502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343650" y="5699760"/>
            <a:ext cx="436245" cy="4057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I</a:t>
            </a:r>
            <a:endParaRPr lang="en-US" altLang="zh-CN">
              <a:solidFill>
                <a:schemeClr val="tx1"/>
              </a:solidFill>
              <a:latin typeface="Times New Roman" panose="02020603050405020304" charset="0"/>
              <a:cs typeface="Times New Roman" panose="02020603050405020304" charset="0"/>
            </a:endParaRPr>
          </a:p>
        </p:txBody>
      </p:sp>
      <p:cxnSp>
        <p:nvCxnSpPr>
          <p:cNvPr id="21" name="直接连接符 20"/>
          <p:cNvCxnSpPr>
            <a:stCxn id="15" idx="5"/>
            <a:endCxn id="20" idx="0"/>
          </p:cNvCxnSpPr>
          <p:nvPr/>
        </p:nvCxnSpPr>
        <p:spPr>
          <a:xfrm>
            <a:off x="6281420" y="4904740"/>
            <a:ext cx="280670" cy="795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604385" y="2951480"/>
            <a:ext cx="248475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88690" y="3793490"/>
            <a:ext cx="4787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417570" y="4747260"/>
            <a:ext cx="485838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147820" y="5883275"/>
            <a:ext cx="388493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391025" y="2465070"/>
            <a:ext cx="314960" cy="368300"/>
          </a:xfrm>
          <a:prstGeom prst="rect">
            <a:avLst/>
          </a:prstGeom>
          <a:noFill/>
        </p:spPr>
        <p:txBody>
          <a:bodyPr wrap="square" rtlCol="0">
            <a:spAutoFit/>
          </a:bodyPr>
          <a:p>
            <a:r>
              <a:rPr lang="en-US" altLang="zh-CN"/>
              <a:t>1</a:t>
            </a:r>
            <a:endParaRPr lang="en-US" altLang="zh-CN"/>
          </a:p>
        </p:txBody>
      </p:sp>
      <p:sp>
        <p:nvSpPr>
          <p:cNvPr id="27" name="文本框 26"/>
          <p:cNvSpPr txBox="1"/>
          <p:nvPr/>
        </p:nvSpPr>
        <p:spPr>
          <a:xfrm>
            <a:off x="3417570" y="3291840"/>
            <a:ext cx="314960" cy="368300"/>
          </a:xfrm>
          <a:prstGeom prst="rect">
            <a:avLst/>
          </a:prstGeom>
          <a:noFill/>
        </p:spPr>
        <p:txBody>
          <a:bodyPr wrap="square" rtlCol="0">
            <a:spAutoFit/>
          </a:bodyPr>
          <a:p>
            <a:r>
              <a:rPr lang="en-US" altLang="zh-CN"/>
              <a:t>2</a:t>
            </a:r>
            <a:endParaRPr lang="en-US" altLang="zh-CN"/>
          </a:p>
        </p:txBody>
      </p:sp>
      <p:sp>
        <p:nvSpPr>
          <p:cNvPr id="28" name="文本框 27"/>
          <p:cNvSpPr txBox="1"/>
          <p:nvPr/>
        </p:nvSpPr>
        <p:spPr>
          <a:xfrm>
            <a:off x="3423920" y="4231640"/>
            <a:ext cx="314960" cy="368300"/>
          </a:xfrm>
          <a:prstGeom prst="rect">
            <a:avLst/>
          </a:prstGeom>
          <a:noFill/>
        </p:spPr>
        <p:txBody>
          <a:bodyPr wrap="square" rtlCol="0">
            <a:spAutoFit/>
          </a:bodyPr>
          <a:p>
            <a:r>
              <a:rPr lang="en-US" altLang="zh-CN"/>
              <a:t>3</a:t>
            </a:r>
            <a:endParaRPr lang="en-US" altLang="zh-CN"/>
          </a:p>
        </p:txBody>
      </p:sp>
      <p:sp>
        <p:nvSpPr>
          <p:cNvPr id="29" name="文本框 28"/>
          <p:cNvSpPr txBox="1"/>
          <p:nvPr/>
        </p:nvSpPr>
        <p:spPr>
          <a:xfrm>
            <a:off x="4147820" y="5417185"/>
            <a:ext cx="314960" cy="368300"/>
          </a:xfrm>
          <a:prstGeom prst="rect">
            <a:avLst/>
          </a:prstGeom>
          <a:noFill/>
        </p:spPr>
        <p:txBody>
          <a:bodyPr wrap="square" rtlCol="0">
            <a:spAutoFit/>
          </a:bodyPr>
          <a:p>
            <a:r>
              <a:rPr lang="en-US" altLang="zh-CN"/>
              <a:t>4</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void Level(BTNode *p)</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int front,rear;</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BTNode *que[MAXSIZE];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定义一个循环队列，用来记录将要访问的层次上的结点</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front=rear=0;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队列初始化</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BTNode *q;</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rear=(rear+1)%MAXSIZE;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que[rear]=p;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根结点入队</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while(front!=rear)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当队列不为空时进行循环</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front=(front+1)%MAXSIZE;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q=que[front];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队头结点出队</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Visit(q);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访问队头结点</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if(q-&gt;lchild!=NULL)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如果左子树不空，左子树的根结点入队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rear=(rear+1)%MAXSIZE;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que[rear]=q-&gt;lchild;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if(q-&gt;rchild!=NULL)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如果右子树不空，右子树的根结点入队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     rear=(rear+1)%MAXSIZE;</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que[rear]=q-&gt;rchild;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ea typeface="华文楷体" panose="02010600040101010101" charset="-122"/>
                <a:cs typeface="Times New Roman" panose="02020603050405020304" charset="0"/>
              </a:rPr>
              <a:t>T5</a:t>
            </a:r>
            <a:endParaRPr lang="en-US" altLang="zh-CN">
              <a:latin typeface="Times New Roman" panose="02020603050405020304" charset="0"/>
              <a:ea typeface="华文楷体" panose="02010600040101010101" charset="-122"/>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假设二叉树采用二叉链表存储结构存储，设计一个算法，求出该二叉树的宽度</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typedef struct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*p;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结点指针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lno;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结点所在层次号</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MaxNode(BTNode *b)</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St que[MAXSIZE];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定义一个顺序队列</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front,rear;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Lno=0,i,j,n,max=0;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front=rear=0;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初始化队列</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*q;</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树的基本术语</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08330" y="1490345"/>
            <a:ext cx="10968990" cy="5270500"/>
          </a:xfrm>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A,B,C...</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都是结点，结点不仅包含数据元素，而且包含指向子树的分支。例如结点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不仅包含数据元素</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，含包含</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个指向子树的指</a:t>
            </a:r>
            <a:r>
              <a:rPr lang="zh-CN" altLang="en-US" sz="2000">
                <a:solidFill>
                  <a:schemeClr val="tx1"/>
                </a:solidFill>
                <a:latin typeface="华文楷体" panose="02010600040101010101" charset="-122"/>
                <a:ea typeface="华文楷体" panose="02010600040101010101" charset="-122"/>
              </a:rPr>
              <a:t>针。</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结点的度：结点拥有的子树个数或者分支的个数。例如，</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结点有</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棵树，所以</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结点的度为</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树的度：树中各结点树的最大值。如例子中结点度的最大值为</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a:t>
            </a:r>
            <a:r>
              <a:rPr lang="en-US" altLang="zh-CN" sz="2000">
                <a:solidFill>
                  <a:schemeClr val="tx1"/>
                </a:solidFill>
                <a:latin typeface="华文楷体" panose="02010600040101010101" charset="-122"/>
                <a:ea typeface="华文楷体" panose="02010600040101010101" charset="-122"/>
              </a:rPr>
              <a:t>A,D</a:t>
            </a:r>
            <a:r>
              <a:rPr lang="zh-CN" altLang="en-US" sz="2000">
                <a:solidFill>
                  <a:schemeClr val="tx1"/>
                </a:solidFill>
                <a:latin typeface="华文楷体" panose="02010600040101010101" charset="-122"/>
                <a:ea typeface="华文楷体" panose="02010600040101010101" charset="-122"/>
              </a:rPr>
              <a:t>结点），最小为</a:t>
            </a:r>
            <a:r>
              <a:rPr lang="en-US" altLang="zh-CN" sz="2000">
                <a:solidFill>
                  <a:schemeClr val="tx1"/>
                </a:solidFill>
                <a:latin typeface="华文楷体" panose="02010600040101010101" charset="-122"/>
                <a:ea typeface="华文楷体" panose="02010600040101010101" charset="-122"/>
              </a:rPr>
              <a:t>0</a:t>
            </a:r>
            <a:r>
              <a:rPr lang="zh-CN" altLang="en-US" sz="2000">
                <a:solidFill>
                  <a:schemeClr val="tx1"/>
                </a:solidFill>
                <a:latin typeface="华文楷体" panose="02010600040101010101" charset="-122"/>
                <a:ea typeface="华文楷体" panose="02010600040101010101" charset="-122"/>
              </a:rPr>
              <a:t>（</a:t>
            </a:r>
            <a:r>
              <a:rPr lang="en-US" altLang="zh-CN" sz="2000">
                <a:solidFill>
                  <a:schemeClr val="tx1"/>
                </a:solidFill>
                <a:latin typeface="华文楷体" panose="02010600040101010101" charset="-122"/>
                <a:ea typeface="华文楷体" panose="02010600040101010101" charset="-122"/>
              </a:rPr>
              <a:t>F,G,I,J,K,L,M</a:t>
            </a:r>
            <a:r>
              <a:rPr lang="zh-CN" altLang="en-US" sz="2000">
                <a:solidFill>
                  <a:schemeClr val="tx1"/>
                </a:solidFill>
                <a:latin typeface="华文楷体" panose="02010600040101010101" charset="-122"/>
                <a:ea typeface="华文楷体" panose="02010600040101010101" charset="-122"/>
              </a:rPr>
              <a:t>结点），所以树的度为</a:t>
            </a:r>
            <a:r>
              <a:rPr lang="en-US" altLang="zh-CN" sz="2000">
                <a:solidFill>
                  <a:schemeClr val="tx1"/>
                </a:solidFill>
                <a:latin typeface="华文楷体" panose="02010600040101010101" charset="-122"/>
                <a:ea typeface="华文楷体" panose="02010600040101010101" charset="-122"/>
              </a:rPr>
              <a:t>3</a:t>
            </a:r>
            <a:r>
              <a:rPr lang="zh-CN" altLang="en-US" sz="2000">
                <a:solidFill>
                  <a:schemeClr val="tx1"/>
                </a:solidFill>
                <a:latin typeface="华文楷体" panose="02010600040101010101" charset="-122"/>
                <a:ea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叶子结点：又叫做终端结点，指度为</a:t>
            </a:r>
            <a:r>
              <a:rPr lang="en-US" altLang="zh-CN" sz="2000">
                <a:solidFill>
                  <a:schemeClr val="tx1"/>
                </a:solidFill>
                <a:latin typeface="华文楷体" panose="02010600040101010101" charset="-122"/>
                <a:ea typeface="华文楷体" panose="02010600040101010101" charset="-122"/>
              </a:rPr>
              <a:t>0</a:t>
            </a:r>
            <a:r>
              <a:rPr lang="zh-CN" altLang="en-US" sz="2000">
                <a:solidFill>
                  <a:schemeClr val="tx1"/>
                </a:solidFill>
                <a:latin typeface="华文楷体" panose="02010600040101010101" charset="-122"/>
                <a:ea typeface="华文楷体" panose="02010600040101010101" charset="-122"/>
              </a:rPr>
              <a:t>的结点，如</a:t>
            </a:r>
            <a:r>
              <a:rPr lang="en-US" altLang="zh-CN" sz="2000">
                <a:solidFill>
                  <a:schemeClr val="tx1"/>
                </a:solidFill>
                <a:latin typeface="华文楷体" panose="02010600040101010101" charset="-122"/>
                <a:ea typeface="华文楷体" panose="02010600040101010101" charset="-122"/>
              </a:rPr>
              <a:t>F,G,J,I,K,L,M</a:t>
            </a:r>
            <a:r>
              <a:rPr lang="zh-CN" altLang="en-US" sz="2000">
                <a:solidFill>
                  <a:schemeClr val="tx1"/>
                </a:solidFill>
                <a:latin typeface="华文楷体" panose="02010600040101010101" charset="-122"/>
                <a:ea typeface="华文楷体" panose="02010600040101010101" charset="-122"/>
              </a:rPr>
              <a:t>结点都是叶子结点。</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非终端结点：又叫做分支结点，指度不为</a:t>
            </a:r>
            <a:r>
              <a:rPr lang="en-US" altLang="zh-CN" sz="2000">
                <a:solidFill>
                  <a:schemeClr val="tx1"/>
                </a:solidFill>
                <a:latin typeface="华文楷体" panose="02010600040101010101" charset="-122"/>
                <a:ea typeface="华文楷体" panose="02010600040101010101" charset="-122"/>
              </a:rPr>
              <a:t>0</a:t>
            </a:r>
            <a:r>
              <a:rPr lang="zh-CN" altLang="en-US" sz="2000">
                <a:solidFill>
                  <a:schemeClr val="tx1"/>
                </a:solidFill>
                <a:latin typeface="华文楷体" panose="02010600040101010101" charset="-122"/>
                <a:ea typeface="华文楷体" panose="02010600040101010101" charset="-122"/>
              </a:rPr>
              <a:t>的结点，如</a:t>
            </a:r>
            <a:r>
              <a:rPr lang="en-US" altLang="zh-CN" sz="2000">
                <a:solidFill>
                  <a:schemeClr val="tx1"/>
                </a:solidFill>
                <a:latin typeface="华文楷体" panose="02010600040101010101" charset="-122"/>
                <a:ea typeface="华文楷体" panose="02010600040101010101" charset="-122"/>
              </a:rPr>
              <a:t>A,B,C,D,E,H</a:t>
            </a:r>
            <a:r>
              <a:rPr lang="zh-CN" altLang="en-US" sz="2000">
                <a:solidFill>
                  <a:schemeClr val="tx1"/>
                </a:solidFill>
                <a:latin typeface="华文楷体" panose="02010600040101010101" charset="-122"/>
                <a:ea typeface="华文楷体" panose="02010600040101010101" charset="-122"/>
              </a:rPr>
              <a:t>结点都是非终端结点。除了根结点之外的非终端结点，也叫做内部结点，如</a:t>
            </a:r>
            <a:r>
              <a:rPr lang="en-US" altLang="zh-CN" sz="2000">
                <a:solidFill>
                  <a:schemeClr val="tx1"/>
                </a:solidFill>
                <a:latin typeface="华文楷体" panose="02010600040101010101" charset="-122"/>
                <a:ea typeface="华文楷体" panose="02010600040101010101" charset="-122"/>
              </a:rPr>
              <a:t>B,C,D,E,H</a:t>
            </a:r>
            <a:r>
              <a:rPr lang="zh-CN" altLang="en-US" sz="2000">
                <a:solidFill>
                  <a:schemeClr val="tx1"/>
                </a:solidFill>
                <a:latin typeface="华文楷体" panose="02010600040101010101" charset="-122"/>
                <a:ea typeface="华文楷体" panose="02010600040101010101" charset="-122"/>
              </a:rPr>
              <a:t>结点都是内部结点。</a:t>
            </a:r>
            <a:endParaRPr lang="zh-CN" altLang="en-US"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孩子：结点的子树的根，如</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结点的孩子为</a:t>
            </a:r>
            <a:r>
              <a:rPr lang="en-US" altLang="zh-CN" sz="2000">
                <a:solidFill>
                  <a:schemeClr val="tx1"/>
                </a:solidFill>
                <a:latin typeface="华文楷体" panose="02010600040101010101" charset="-122"/>
                <a:ea typeface="华文楷体" panose="02010600040101010101" charset="-122"/>
              </a:rPr>
              <a:t>B,C,D</a:t>
            </a:r>
            <a:endParaRPr lang="en-US" altLang="zh-CN" sz="2000">
              <a:solidFill>
                <a:schemeClr val="tx1"/>
              </a:solidFill>
              <a:latin typeface="华文楷体" panose="02010600040101010101" charset="-122"/>
              <a:ea typeface="华文楷体" panose="02010600040101010101" charset="-122"/>
            </a:endParaRPr>
          </a:p>
          <a:p>
            <a:r>
              <a:rPr lang="zh-CN" altLang="en-US" sz="2000">
                <a:solidFill>
                  <a:schemeClr val="tx1"/>
                </a:solidFill>
                <a:latin typeface="华文楷体" panose="02010600040101010101" charset="-122"/>
                <a:ea typeface="华文楷体" panose="02010600040101010101" charset="-122"/>
              </a:rPr>
              <a:t>双亲：与孩子的定义对应，如</a:t>
            </a:r>
            <a:r>
              <a:rPr lang="en-US" altLang="zh-CN" sz="2000">
                <a:solidFill>
                  <a:schemeClr val="tx1"/>
                </a:solidFill>
                <a:latin typeface="华文楷体" panose="02010600040101010101" charset="-122"/>
                <a:ea typeface="华文楷体" panose="02010600040101010101" charset="-122"/>
              </a:rPr>
              <a:t>B,C,D</a:t>
            </a:r>
            <a:r>
              <a:rPr lang="zh-CN" altLang="en-US" sz="2000">
                <a:solidFill>
                  <a:schemeClr val="tx1"/>
                </a:solidFill>
                <a:latin typeface="华文楷体" panose="02010600040101010101" charset="-122"/>
                <a:ea typeface="华文楷体" panose="02010600040101010101" charset="-122"/>
              </a:rPr>
              <a:t>结点的双亲都是</a:t>
            </a:r>
            <a:r>
              <a:rPr lang="en-US" altLang="zh-CN" sz="2000">
                <a:solidFill>
                  <a:schemeClr val="tx1"/>
                </a:solidFill>
                <a:latin typeface="华文楷体" panose="02010600040101010101" charset="-122"/>
                <a:ea typeface="华文楷体" panose="02010600040101010101" charset="-122"/>
              </a:rPr>
              <a:t>A</a:t>
            </a:r>
            <a:r>
              <a:rPr lang="zh-CN" altLang="en-US" sz="2000">
                <a:solidFill>
                  <a:schemeClr val="tx1"/>
                </a:solidFill>
                <a:latin typeface="华文楷体" panose="02010600040101010101" charset="-122"/>
                <a:ea typeface="华文楷体" panose="02010600040101010101" charset="-122"/>
              </a:rPr>
              <a:t>。</a:t>
            </a:r>
            <a:endParaRPr lang="zh-CN" altLang="en-US" sz="20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rmAutofit fontScale="5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if(b!=NULL)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que[rear].p=b;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根结点入队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que[rear].lno=1;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根结点所在层次号为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while(front!=rear)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++front;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q=que[front].p;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Lno=que[front].lno;           //Lno</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用来存储当前结点的层次号</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if(q-&gt;lchild!=NULL)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que[rear].p=q-&gt;lchild;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左孩子入队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que[rear].lno=Lno+1;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根据当前结点的层次号推知其孩子的层次号</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if(q-&gt;rchild!=NULL)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++rear;</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que[rear].p=q-&gt;rchild;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右孩子入队</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que[rear].lno=Lno+1;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循环结束时，</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Lno</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中保存的是这颗二叉树的最大层数</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zh-CN" altLang="en-US">
                <a:solidFill>
                  <a:schemeClr val="tx1"/>
                </a:solidFill>
                <a:latin typeface="Times New Roman" panose="02020603050405020304" charset="0"/>
                <a:ea typeface="华文楷体" panose="02010600040101010101" charset="-122"/>
                <a:cs typeface="Times New Roman" panose="02020603050405020304" charset="0"/>
              </a:rPr>
              <a:t>以下找出了含有结点数最多的层中的结点数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max=0;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for(i=1;i&lt;Lno;++i)</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n=0;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for(j=0;j&lt;rear;++j)</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if(que[j].lno==i)    ++n;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if(max&lt;n)    max=n;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max;</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空树直接返回</a:t>
            </a:r>
            <a:r>
              <a:rPr lang="en-US" altLang="zh-CN">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r>
              <a:rPr lang="zh-CN" altLang="en-US" sz="1000">
                <a:solidFill>
                  <a:schemeClr val="tx1"/>
                </a:solidFill>
                <a:latin typeface="华文楷体" panose="02010600040101010101" charset="-122"/>
                <a:ea typeface="华文楷体" panose="02010600040101010101" charset="-122"/>
              </a:rPr>
              <a:t>先序遍历非递归算法</a:t>
            </a:r>
            <a:endParaRPr lang="zh-CN" altLang="en-US" sz="1000">
              <a:solidFill>
                <a:schemeClr val="tx1"/>
              </a:solidFill>
              <a:latin typeface="华文楷体" panose="02010600040101010101" charset="-122"/>
              <a:ea typeface="华文楷体" panose="02010600040101010101" charset="-122"/>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void PreOrder(BTNode *bt)</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if(bt!=NULL)</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BTNode *Stack[MAXSIZE];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定义了一个栈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int top=-1;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初始化栈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BTNode *p;</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Stack[++top]=bt;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根结点入栈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while(top!=-1)</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p=Stack[top--];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出栈并输出栈顶结点</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Visit(p);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访问该结点</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if(p-&gt;rchild!=NULL)          //</a:t>
            </a:r>
            <a:r>
              <a:rPr lang="zh-CN" altLang="en-US" sz="1000">
                <a:solidFill>
                  <a:schemeClr val="tx1"/>
                </a:solidFill>
                <a:latin typeface="Times New Roman" panose="02020603050405020304" charset="0"/>
                <a:ea typeface="华文楷体" panose="02010600040101010101" charset="-122"/>
                <a:cs typeface="Times New Roman" panose="02020603050405020304" charset="0"/>
              </a:rPr>
              <a:t>若栈顶结点的右孩子存在，则右孩子入栈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Stack[++top]=p-&gt;rchild;</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sym typeface="+mn-ea"/>
              </a:rPr>
              <a:t>                  if(p-&gt;lchild!=NULL)          //</a:t>
            </a:r>
            <a:r>
              <a:rPr lang="zh-CN" altLang="en-US" sz="1000">
                <a:solidFill>
                  <a:schemeClr val="tx1"/>
                </a:solidFill>
                <a:latin typeface="Times New Roman" panose="02020603050405020304" charset="0"/>
                <a:ea typeface="华文楷体" panose="02010600040101010101" charset="-122"/>
                <a:cs typeface="Times New Roman" panose="02020603050405020304" charset="0"/>
                <a:sym typeface="+mn-ea"/>
              </a:rPr>
              <a:t>若栈顶结点的左孩子存在，左右孩子入栈</a:t>
            </a:r>
            <a:endParaRPr lang="zh-CN" altLang="en-US"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000">
                <a:solidFill>
                  <a:schemeClr val="tx1"/>
                </a:solidFill>
                <a:latin typeface="Times New Roman" panose="02020603050405020304" charset="0"/>
                <a:ea typeface="华文楷体" panose="02010600040101010101" charset="-122"/>
                <a:cs typeface="Times New Roman" panose="02020603050405020304" charset="0"/>
                <a:sym typeface="+mn-ea"/>
              </a:rPr>
              <a:t> </a:t>
            </a:r>
            <a:r>
              <a:rPr lang="en-US" altLang="zh-CN" sz="1000">
                <a:solidFill>
                  <a:schemeClr val="tx1"/>
                </a:solidFill>
                <a:latin typeface="Times New Roman" panose="02020603050405020304" charset="0"/>
                <a:ea typeface="华文楷体" panose="02010600040101010101" charset="-122"/>
                <a:cs typeface="Times New Roman" panose="02020603050405020304" charset="0"/>
                <a:sym typeface="+mn-ea"/>
              </a:rPr>
              <a:t>                       Stack[++top]=p-&gt;lchild;</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 calcmode="lin" valueType="num">
                                      <p:cBhvr additive="base">
                                        <p:cTn id="7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 calcmode="lin" valueType="num">
                                      <p:cBhvr additive="base">
                                        <p:cTn id="7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rmAutofit fontScale="50000"/>
          </a:bodyPr>
          <a:p>
            <a:r>
              <a:rPr lang="zh-CN" altLang="en-US" sz="2000">
                <a:solidFill>
                  <a:schemeClr val="tx1"/>
                </a:solidFill>
                <a:latin typeface="Times New Roman" panose="02020603050405020304" charset="0"/>
                <a:ea typeface="华文楷体" panose="02010600040101010101" charset="-122"/>
              </a:rPr>
              <a:t>中序遍历非递归算法</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InOrder(BTNode *bt)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if(bt!=NULL)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    BTNode *Stack[MAXSIZE];    int top=-1;  //</a:t>
            </a:r>
            <a:r>
              <a:rPr lang="zh-CN" altLang="en-US" sz="2000">
                <a:solidFill>
                  <a:schemeClr val="tx1"/>
                </a:solidFill>
                <a:latin typeface="Times New Roman" panose="02020603050405020304" charset="0"/>
                <a:ea typeface="华文楷体" panose="02010600040101010101" charset="-122"/>
              </a:rPr>
              <a:t>初始化栈</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BTNode *p;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p=bt;</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2000">
                <a:solidFill>
                  <a:schemeClr val="tx1"/>
                </a:solidFill>
                <a:latin typeface="Times New Roman" panose="02020603050405020304" charset="0"/>
                <a:ea typeface="华文楷体" panose="02010600040101010101" charset="-122"/>
              </a:rPr>
              <a:t>            while(top!=-1 || 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      while(p!=NULL)             //</a:t>
            </a:r>
            <a:r>
              <a:rPr lang="zh-CN" altLang="en-US" sz="2000">
                <a:solidFill>
                  <a:schemeClr val="tx1"/>
                </a:solidFill>
                <a:latin typeface="Times New Roman" panose="02020603050405020304" charset="0"/>
                <a:ea typeface="华文楷体" panose="02010600040101010101" charset="-122"/>
              </a:rPr>
              <a:t>左孩子存在则左孩子入栈</a:t>
            </a:r>
            <a:r>
              <a:rPr lang="en-US" altLang="zh-CN" sz="2000">
                <a:solidFill>
                  <a:schemeClr val="tx1"/>
                </a:solidFill>
                <a:latin typeface="Times New Roman" panose="02020603050405020304" charset="0"/>
                <a:ea typeface="华文楷体" panose="02010600040101010101" charset="-122"/>
              </a:rPr>
              <a:t>-//</a:t>
            </a:r>
            <a:r>
              <a:rPr lang="zh-CN" altLang="en-US" sz="2000">
                <a:solidFill>
                  <a:schemeClr val="tx1"/>
                </a:solidFill>
                <a:latin typeface="Times New Roman" panose="02020603050405020304" charset="0"/>
                <a:ea typeface="华文楷体" panose="02010600040101010101" charset="-122"/>
              </a:rPr>
              <a:t>右孩子也从这边</a:t>
            </a:r>
            <a:r>
              <a:rPr lang="zh-CN" altLang="en-US" sz="2000">
                <a:solidFill>
                  <a:schemeClr val="tx1"/>
                </a:solidFill>
                <a:latin typeface="Times New Roman" panose="02020603050405020304" charset="0"/>
                <a:ea typeface="华文楷体" panose="02010600040101010101" charset="-122"/>
              </a:rPr>
              <a:t>入</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       Stack[++top]=p;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if(top!=-1)     //</a:t>
            </a:r>
            <a:r>
              <a:rPr lang="zh-CN" altLang="en-US" sz="2000">
                <a:solidFill>
                  <a:schemeClr val="tx1"/>
                </a:solidFill>
                <a:latin typeface="Times New Roman" panose="02020603050405020304" charset="0"/>
                <a:ea typeface="华文楷体" panose="02010600040101010101" charset="-122"/>
              </a:rPr>
              <a:t>在栈不空的情况下出栈并访问出栈结点</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p=Stack[top--];//</a:t>
            </a:r>
            <a:r>
              <a:rPr lang="zh-CN" altLang="en-US" sz="2000">
                <a:solidFill>
                  <a:schemeClr val="tx1"/>
                </a:solidFill>
                <a:latin typeface="Times New Roman" panose="02020603050405020304" charset="0"/>
                <a:ea typeface="华文楷体" panose="02010600040101010101" charset="-122"/>
              </a:rPr>
              <a:t>出所有入的，包括左右中点</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p=p-&gt;rchild;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 calcmode="lin" valueType="num">
                                      <p:cBhvr additive="base">
                                        <p:cTn id="7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 calcmode="lin" valueType="num">
                                      <p:cBhvr additive="base">
                                        <p:cTn id="7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 calcmode="lin" valueType="num">
                                      <p:cBhvr additive="base">
                                        <p:cTn id="8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r>
              <a:rPr lang="zh-CN" altLang="en-US" sz="900">
                <a:solidFill>
                  <a:schemeClr val="tx1"/>
                </a:solidFill>
                <a:latin typeface="Times New Roman" panose="02020603050405020304" charset="0"/>
                <a:ea typeface="华文楷体" panose="02010600040101010101" charset="-122"/>
              </a:rPr>
              <a:t>后序遍历的非递归算法</a:t>
            </a:r>
            <a:endParaRPr lang="zh-CN" altLang="en-US"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void PostOrder(BTNode *bt)</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        </a:t>
            </a:r>
            <a:r>
              <a:rPr lang="en-US" altLang="zh-CN" sz="900">
                <a:solidFill>
                  <a:schemeClr val="tx1"/>
                </a:solidFill>
                <a:latin typeface="Times New Roman" panose="02020603050405020304" charset="0"/>
                <a:ea typeface="华文楷体" panose="02010600040101010101" charset="-122"/>
                <a:sym typeface="+mn-ea"/>
              </a:rPr>
              <a:t>BTNode *Stack[MAXSIZE];    int top=-1;  //</a:t>
            </a:r>
            <a:r>
              <a:rPr lang="zh-CN" altLang="en-US" sz="900">
                <a:solidFill>
                  <a:schemeClr val="tx1"/>
                </a:solidFill>
                <a:latin typeface="Times New Roman" panose="02020603050405020304" charset="0"/>
                <a:ea typeface="华文楷体" panose="02010600040101010101" charset="-122"/>
                <a:sym typeface="+mn-ea"/>
              </a:rPr>
              <a:t>初始化栈</a:t>
            </a:r>
            <a:endParaRPr lang="zh-CN" altLang="en-US" sz="900">
              <a:solidFill>
                <a:schemeClr val="tx1"/>
              </a:solidFill>
              <a:latin typeface="Times New Roman" panose="02020603050405020304" charset="0"/>
              <a:ea typeface="华文楷体" panose="02010600040101010101" charset="-122"/>
              <a:sym typeface="+mn-ea"/>
            </a:endParaRPr>
          </a:p>
          <a:p>
            <a:pPr marL="0" indent="0">
              <a:buNone/>
            </a:pPr>
            <a:r>
              <a:rPr lang="zh-CN" altLang="en-US" sz="900">
                <a:solidFill>
                  <a:schemeClr val="tx1"/>
                </a:solidFill>
                <a:latin typeface="Times New Roman" panose="02020603050405020304" charset="0"/>
                <a:ea typeface="华文楷体" panose="02010600040101010101" charset="-122"/>
                <a:sym typeface="+mn-ea"/>
              </a:rPr>
              <a:t> </a:t>
            </a:r>
            <a:r>
              <a:rPr lang="en-US" altLang="zh-CN" sz="900">
                <a:solidFill>
                  <a:schemeClr val="tx1"/>
                </a:solidFill>
                <a:latin typeface="Times New Roman" panose="02020603050405020304" charset="0"/>
                <a:ea typeface="华文楷体" panose="02010600040101010101" charset="-122"/>
                <a:sym typeface="+mn-ea"/>
              </a:rPr>
              <a:t>       BTNode *p,*r;</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p=bt;  r=NULL;</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while(p||top!=-1)</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if(p)                                 //</a:t>
            </a:r>
            <a:r>
              <a:rPr lang="zh-CN" altLang="en-US" sz="900">
                <a:solidFill>
                  <a:schemeClr val="tx1"/>
                </a:solidFill>
                <a:latin typeface="Times New Roman" panose="02020603050405020304" charset="0"/>
                <a:ea typeface="华文楷体" panose="02010600040101010101" charset="-122"/>
                <a:sym typeface="+mn-ea"/>
              </a:rPr>
              <a:t>走到最左边</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Stack[++top]=p;</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p=p-&gt;lchild;</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else</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p=Stack[top];                 //</a:t>
            </a:r>
            <a:r>
              <a:rPr lang="zh-CN" altLang="en-US" sz="900">
                <a:solidFill>
                  <a:schemeClr val="tx1"/>
                </a:solidFill>
                <a:latin typeface="Times New Roman" panose="02020603050405020304" charset="0"/>
                <a:ea typeface="华文楷体" panose="02010600040101010101" charset="-122"/>
                <a:sym typeface="+mn-ea"/>
              </a:rPr>
              <a:t>读栈顶结点</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if(p-&gt;rchild&amp;&amp;</a:t>
            </a:r>
            <a:r>
              <a:rPr lang="en-US" altLang="zh-CN" sz="900">
                <a:solidFill>
                  <a:srgbClr val="FF0000"/>
                </a:solidFill>
                <a:latin typeface="Times New Roman" panose="02020603050405020304" charset="0"/>
                <a:ea typeface="华文楷体" panose="02010600040101010101" charset="-122"/>
                <a:sym typeface="+mn-ea"/>
              </a:rPr>
              <a:t>p-&gt;rchild!=r</a:t>
            </a:r>
            <a:r>
              <a:rPr lang="en-US" altLang="zh-CN" sz="900">
                <a:solidFill>
                  <a:schemeClr val="tx1"/>
                </a:solidFill>
                <a:latin typeface="Times New Roman" panose="02020603050405020304" charset="0"/>
                <a:ea typeface="华文楷体" panose="02010600040101010101" charset="-122"/>
                <a:sym typeface="+mn-ea"/>
              </a:rPr>
              <a:t>)     p=p-&gt;rchild;    //</a:t>
            </a:r>
            <a:r>
              <a:rPr lang="zh-CN" altLang="en-US" sz="900">
                <a:solidFill>
                  <a:schemeClr val="tx1"/>
                </a:solidFill>
                <a:latin typeface="Times New Roman" panose="02020603050405020304" charset="0"/>
                <a:ea typeface="华文楷体" panose="02010600040101010101" charset="-122"/>
                <a:sym typeface="+mn-ea"/>
              </a:rPr>
              <a:t>若右子树存在且未被访问过则转向右</a:t>
            </a:r>
            <a:r>
              <a:rPr lang="en-US" altLang="zh-CN" sz="900">
                <a:solidFill>
                  <a:schemeClr val="tx1"/>
                </a:solidFill>
                <a:latin typeface="Times New Roman" panose="02020603050405020304" charset="0"/>
                <a:ea typeface="华文楷体" panose="02010600040101010101" charset="-122"/>
                <a:sym typeface="+mn-ea"/>
              </a:rPr>
              <a:t>--</a:t>
            </a:r>
            <a:r>
              <a:rPr lang="zh-CN" altLang="en-US" sz="900">
                <a:solidFill>
                  <a:srgbClr val="FF0000"/>
                </a:solidFill>
                <a:latin typeface="Times New Roman" panose="02020603050405020304" charset="0"/>
                <a:ea typeface="华文楷体" panose="02010600040101010101" charset="-122"/>
                <a:sym typeface="+mn-ea"/>
              </a:rPr>
              <a:t>可能是另外一个结点的根节点导致重复遍历</a:t>
            </a:r>
            <a:endParaRPr lang="zh-CN" altLang="en-US" sz="900">
              <a:solidFill>
                <a:srgbClr val="FF0000"/>
              </a:solidFill>
              <a:latin typeface="Times New Roman" panose="02020603050405020304" charset="0"/>
              <a:ea typeface="华文楷体" panose="02010600040101010101" charset="-122"/>
              <a:sym typeface="+mn-ea"/>
            </a:endParaRPr>
          </a:p>
          <a:p>
            <a:pPr marL="0" indent="0">
              <a:buNone/>
            </a:pPr>
            <a:r>
              <a:rPr lang="zh-CN" altLang="en-US" sz="900">
                <a:solidFill>
                  <a:schemeClr val="tx1"/>
                </a:solidFill>
                <a:latin typeface="Times New Roman" panose="02020603050405020304" charset="0"/>
                <a:ea typeface="华文楷体" panose="02010600040101010101" charset="-122"/>
                <a:sym typeface="+mn-ea"/>
              </a:rPr>
              <a:t> </a:t>
            </a:r>
            <a:r>
              <a:rPr lang="en-US" altLang="zh-CN" sz="900">
                <a:solidFill>
                  <a:schemeClr val="tx1"/>
                </a:solidFill>
                <a:latin typeface="Times New Roman" panose="02020603050405020304" charset="0"/>
                <a:ea typeface="华文楷体" panose="02010600040101010101" charset="-122"/>
                <a:sym typeface="+mn-ea"/>
              </a:rPr>
              <a:t>                 else</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p=Stack[top--];      //</a:t>
            </a:r>
            <a:r>
              <a:rPr lang="zh-CN" altLang="en-US" sz="900">
                <a:solidFill>
                  <a:schemeClr val="tx1"/>
                </a:solidFill>
                <a:latin typeface="Times New Roman" panose="02020603050405020304" charset="0"/>
                <a:ea typeface="华文楷体" panose="02010600040101010101" charset="-122"/>
                <a:sym typeface="+mn-ea"/>
              </a:rPr>
              <a:t>否则出栈</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Visit(p)     //</a:t>
            </a:r>
            <a:r>
              <a:rPr lang="zh-CN" altLang="en-US" sz="900">
                <a:solidFill>
                  <a:schemeClr val="tx1"/>
                </a:solidFill>
                <a:latin typeface="Times New Roman" panose="02020603050405020304" charset="0"/>
                <a:ea typeface="华文楷体" panose="02010600040101010101" charset="-122"/>
                <a:sym typeface="+mn-ea"/>
              </a:rPr>
              <a:t>访问该结点</a:t>
            </a:r>
            <a:endParaRPr lang="zh-CN" altLang="en-US" sz="900">
              <a:solidFill>
                <a:schemeClr val="tx1"/>
              </a:solidFill>
              <a:latin typeface="Times New Roman" panose="02020603050405020304" charset="0"/>
              <a:ea typeface="华文楷体" panose="02010600040101010101" charset="-122"/>
              <a:sym typeface="+mn-ea"/>
            </a:endParaRPr>
          </a:p>
          <a:p>
            <a:pPr marL="0" indent="0">
              <a:buNone/>
            </a:pPr>
            <a:r>
              <a:rPr lang="zh-CN" altLang="en-US" sz="900">
                <a:solidFill>
                  <a:schemeClr val="tx1"/>
                </a:solidFill>
                <a:latin typeface="Times New Roman" panose="02020603050405020304" charset="0"/>
                <a:ea typeface="华文楷体" panose="02010600040101010101" charset="-122"/>
                <a:sym typeface="+mn-ea"/>
              </a:rPr>
              <a:t> </a:t>
            </a:r>
            <a:r>
              <a:rPr lang="en-US" altLang="zh-CN" sz="900">
                <a:solidFill>
                  <a:schemeClr val="tx1"/>
                </a:solidFill>
                <a:latin typeface="Times New Roman" panose="02020603050405020304" charset="0"/>
                <a:ea typeface="华文楷体" panose="02010600040101010101" charset="-122"/>
                <a:sym typeface="+mn-ea"/>
              </a:rPr>
              <a:t>                        r=p;  p=NULL;</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 </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a:t>
            </a:r>
            <a:endParaRPr lang="en-US" altLang="zh-CN" sz="900">
              <a:solidFill>
                <a:schemeClr val="tx1"/>
              </a:solidFill>
              <a:latin typeface="Times New Roman" panose="02020603050405020304" charset="0"/>
              <a:ea typeface="华文楷体" panose="02010600040101010101" charset="-122"/>
              <a:sym typeface="+mn-ea"/>
            </a:endParaRPr>
          </a:p>
          <a:p>
            <a:pPr marL="0" indent="0">
              <a:buNone/>
            </a:pPr>
            <a:r>
              <a:rPr lang="en-US" altLang="zh-CN" sz="900">
                <a:solidFill>
                  <a:schemeClr val="tx1"/>
                </a:solidFill>
                <a:latin typeface="Times New Roman" panose="02020603050405020304" charset="0"/>
                <a:ea typeface="华文楷体" panose="02010600040101010101" charset="-122"/>
                <a:sym typeface="+mn-ea"/>
              </a:rPr>
              <a:t>       }</a:t>
            </a:r>
            <a:endParaRPr lang="en-US" altLang="zh-CN" sz="900">
              <a:solidFill>
                <a:schemeClr val="tx1"/>
              </a:solidFill>
              <a:latin typeface="Times New Roman" panose="02020603050405020304" charset="0"/>
              <a:ea typeface="华文楷体" panose="02010600040101010101" charset="-122"/>
            </a:endParaRPr>
          </a:p>
          <a:p>
            <a:pPr marL="0" indent="0">
              <a:buNone/>
            </a:pPr>
            <a:r>
              <a:rPr lang="en-US" altLang="zh-CN" sz="900">
                <a:solidFill>
                  <a:schemeClr val="tx1"/>
                </a:solidFill>
                <a:latin typeface="Times New Roman" panose="02020603050405020304" charset="0"/>
                <a:ea typeface="华文楷体" panose="02010600040101010101" charset="-122"/>
              </a:rPr>
              <a:t>}</a:t>
            </a:r>
            <a:endParaRPr lang="en-US" altLang="zh-CN" sz="9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 calcmode="lin" valueType="num">
                                      <p:cBhvr additive="base">
                                        <p:cTn id="7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 calcmode="lin" valueType="num">
                                      <p:cBhvr additive="base">
                                        <p:cTn id="7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anim calcmode="lin" valueType="num">
                                      <p:cBhvr additive="base">
                                        <p:cTn id="83"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 calcmode="lin" valueType="num">
                                      <p:cBhvr additive="base">
                                        <p:cTn id="87"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5010" y="203270"/>
            <a:ext cx="10969200" cy="705600"/>
          </a:xfrm>
        </p:spPr>
        <p:txBody>
          <a:bodyPr/>
          <a:p>
            <a:r>
              <a:rPr lang="zh-CN" altLang="en-US">
                <a:latin typeface="华文楷体" panose="02010600040101010101" charset="-122"/>
                <a:ea typeface="华文楷体" panose="02010600040101010101" charset="-122"/>
              </a:rPr>
              <a:t>线索二叉树</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154940" y="908050"/>
            <a:ext cx="11837035" cy="5858510"/>
          </a:xfrm>
        </p:spPr>
        <p:txBody>
          <a:bodyPr>
            <a:normAutofit fontScale="25000"/>
          </a:bodyPr>
          <a:p>
            <a:r>
              <a:rPr lang="zh-CN" altLang="en-US" sz="5000">
                <a:solidFill>
                  <a:schemeClr val="tx1"/>
                </a:solidFill>
                <a:latin typeface="Times New Roman" panose="02020603050405020304" charset="0"/>
                <a:ea typeface="华文楷体" panose="02010600040101010101" charset="-122"/>
              </a:rPr>
              <a:t>在一般的二叉树中，我们只知道某个结点的左，右孩子，并不能知道某个结点在某种遍历方式下的直接前驱和直接后继。如果能够知道前驱和后继的信息，就可以把二叉树看作一个链表结构，从而可以像遍历链表那样来遍历二叉树，出于此，提出了线索二叉树的概念。同样的，线索二叉树也分为中序线索二叉树，前序线索二叉树和后序线索二叉树。</a:t>
            </a:r>
            <a:endParaRPr lang="zh-CN" altLang="en-US" sz="5000">
              <a:solidFill>
                <a:schemeClr val="tx1"/>
              </a:solidFill>
              <a:latin typeface="Times New Roman" panose="02020603050405020304" charset="0"/>
              <a:ea typeface="华文楷体" panose="02010600040101010101" charset="-122"/>
            </a:endParaRPr>
          </a:p>
          <a:p>
            <a:r>
              <a:rPr lang="zh-CN" altLang="en-US" sz="5000">
                <a:solidFill>
                  <a:schemeClr val="tx1"/>
                </a:solidFill>
                <a:latin typeface="Times New Roman" panose="02020603050405020304" charset="0"/>
                <a:ea typeface="华文楷体" panose="02010600040101010101" charset="-122"/>
              </a:rPr>
              <a:t>线索二叉树的结点结构：</a:t>
            </a:r>
            <a:endParaRPr lang="zh-CN" altLang="en-US" sz="5000">
              <a:solidFill>
                <a:schemeClr val="tx1"/>
              </a:solidFill>
              <a:latin typeface="Times New Roman" panose="02020603050405020304" charset="0"/>
              <a:ea typeface="华文楷体" panose="02010600040101010101" charset="-122"/>
            </a:endParaRPr>
          </a:p>
          <a:p>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如果</a:t>
            </a:r>
            <a:r>
              <a:rPr lang="en-US" altLang="zh-CN" sz="5000">
                <a:solidFill>
                  <a:schemeClr val="tx1"/>
                </a:solidFill>
                <a:latin typeface="Times New Roman" panose="02020603050405020304" charset="0"/>
                <a:ea typeface="华文楷体" panose="02010600040101010101" charset="-122"/>
              </a:rPr>
              <a:t>ltag=0</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lchild</a:t>
            </a:r>
            <a:r>
              <a:rPr lang="zh-CN" altLang="en-US" sz="5000">
                <a:solidFill>
                  <a:schemeClr val="tx1"/>
                </a:solidFill>
                <a:latin typeface="Times New Roman" panose="02020603050405020304" charset="0"/>
                <a:ea typeface="华文楷体" panose="02010600040101010101" charset="-122"/>
              </a:rPr>
              <a:t>为指针，指向结点的左孩子；如果</a:t>
            </a:r>
            <a:r>
              <a:rPr lang="en-US" altLang="zh-CN" sz="5000">
                <a:solidFill>
                  <a:schemeClr val="tx1"/>
                </a:solidFill>
                <a:latin typeface="Times New Roman" panose="02020603050405020304" charset="0"/>
                <a:ea typeface="华文楷体" panose="02010600040101010101" charset="-122"/>
              </a:rPr>
              <a:t>ltag=1</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lchild</a:t>
            </a:r>
            <a:r>
              <a:rPr lang="zh-CN" altLang="en-US" sz="5000">
                <a:solidFill>
                  <a:schemeClr val="tx1"/>
                </a:solidFill>
                <a:latin typeface="Times New Roman" panose="02020603050405020304" charset="0"/>
                <a:ea typeface="华文楷体" panose="02010600040101010101" charset="-122"/>
              </a:rPr>
              <a:t>为线索，指向结点的直接前驱。</a:t>
            </a:r>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如果</a:t>
            </a:r>
            <a:r>
              <a:rPr lang="en-US" altLang="zh-CN" sz="5000">
                <a:solidFill>
                  <a:schemeClr val="tx1"/>
                </a:solidFill>
                <a:latin typeface="Times New Roman" panose="02020603050405020304" charset="0"/>
                <a:ea typeface="华文楷体" panose="02010600040101010101" charset="-122"/>
              </a:rPr>
              <a:t>rtag=0</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rchild</a:t>
            </a:r>
            <a:r>
              <a:rPr lang="zh-CN" altLang="en-US" sz="5000">
                <a:solidFill>
                  <a:schemeClr val="tx1"/>
                </a:solidFill>
                <a:latin typeface="Times New Roman" panose="02020603050405020304" charset="0"/>
                <a:ea typeface="华文楷体" panose="02010600040101010101" charset="-122"/>
              </a:rPr>
              <a:t>为指针，指向结点的右孩子；如果</a:t>
            </a:r>
            <a:r>
              <a:rPr lang="en-US" altLang="zh-CN" sz="5000">
                <a:solidFill>
                  <a:schemeClr val="tx1"/>
                </a:solidFill>
                <a:latin typeface="Times New Roman" panose="02020603050405020304" charset="0"/>
                <a:ea typeface="华文楷体" panose="02010600040101010101" charset="-122"/>
              </a:rPr>
              <a:t>rtag=1</a:t>
            </a:r>
            <a:r>
              <a:rPr lang="zh-CN" altLang="en-US" sz="5000">
                <a:solidFill>
                  <a:schemeClr val="tx1"/>
                </a:solidFill>
                <a:latin typeface="Times New Roman" panose="02020603050405020304" charset="0"/>
                <a:ea typeface="华文楷体" panose="02010600040101010101" charset="-122"/>
              </a:rPr>
              <a:t>，则表示</a:t>
            </a:r>
            <a:r>
              <a:rPr lang="en-US" altLang="zh-CN" sz="5000">
                <a:solidFill>
                  <a:schemeClr val="tx1"/>
                </a:solidFill>
                <a:latin typeface="Times New Roman" panose="02020603050405020304" charset="0"/>
                <a:ea typeface="华文楷体" panose="02010600040101010101" charset="-122"/>
              </a:rPr>
              <a:t>rchild</a:t>
            </a:r>
            <a:r>
              <a:rPr lang="zh-CN" altLang="en-US" sz="5000">
                <a:solidFill>
                  <a:schemeClr val="tx1"/>
                </a:solidFill>
                <a:latin typeface="Times New Roman" panose="02020603050405020304" charset="0"/>
                <a:ea typeface="华文楷体" panose="02010600040101010101" charset="-122"/>
              </a:rPr>
              <a:t>为线索，指向结点的直接后继。</a:t>
            </a:r>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对应的线索二叉树的结点定义：</a:t>
            </a:r>
            <a:endParaRPr lang="zh-CN" altLang="en-US"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typedef struct TBTNode</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char  data;</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int ltag,rtag;</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struct  TBTNode *lchild;</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     struct  TBTNode *rchild;</a:t>
            </a:r>
            <a:endParaRPr lang="en-US" altLang="zh-CN" sz="5000">
              <a:solidFill>
                <a:schemeClr val="tx1"/>
              </a:solidFill>
              <a:latin typeface="Times New Roman" panose="02020603050405020304" charset="0"/>
              <a:ea typeface="华文楷体" panose="02010600040101010101" charset="-122"/>
            </a:endParaRPr>
          </a:p>
          <a:p>
            <a:pPr marL="0" indent="0">
              <a:buNone/>
            </a:pPr>
            <a:r>
              <a:rPr lang="en-US" altLang="zh-CN" sz="5000">
                <a:solidFill>
                  <a:schemeClr val="tx1"/>
                </a:solidFill>
                <a:latin typeface="Times New Roman" panose="02020603050405020304" charset="0"/>
                <a:ea typeface="华文楷体" panose="02010600040101010101" charset="-122"/>
              </a:rPr>
              <a:t>}TBTNode;</a:t>
            </a:r>
            <a:endParaRPr lang="zh-CN" altLang="en-US" sz="5000">
              <a:solidFill>
                <a:schemeClr val="tx1"/>
              </a:solidFill>
              <a:latin typeface="Times New Roman" panose="02020603050405020304" charset="0"/>
              <a:ea typeface="华文楷体" panose="02010600040101010101" charset="-122"/>
            </a:endParaRPr>
          </a:p>
          <a:p>
            <a:pPr marL="0" indent="0">
              <a:buNone/>
            </a:pPr>
            <a:r>
              <a:rPr lang="zh-CN" altLang="en-US" sz="5000">
                <a:solidFill>
                  <a:schemeClr val="tx1"/>
                </a:solidFill>
                <a:latin typeface="Times New Roman" panose="02020603050405020304" charset="0"/>
                <a:ea typeface="华文楷体" panose="02010600040101010101" charset="-122"/>
              </a:rPr>
              <a:t>对一棵二叉树中所有结点的空指针域按照某种遍历方式加线索的过程叫做线索化，被线索化了的二叉树称为线索二叉树。</a:t>
            </a:r>
            <a:endParaRPr lang="zh-CN" altLang="en-US" sz="5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p:txBody>
      </p:sp>
      <p:graphicFrame>
        <p:nvGraphicFramePr>
          <p:cNvPr id="4" name="表格 3"/>
          <p:cNvGraphicFramePr/>
          <p:nvPr/>
        </p:nvGraphicFramePr>
        <p:xfrm>
          <a:off x="1706880" y="2214245"/>
          <a:ext cx="8531225" cy="405765"/>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405765">
                <a:tc>
                  <a:txBody>
                    <a:bodyPr/>
                    <a:p>
                      <a:pPr>
                        <a:buNone/>
                      </a:pPr>
                      <a:r>
                        <a:rPr lang="en-US" altLang="zh-CN" sz="2000" b="0">
                          <a:latin typeface="Times New Roman" panose="02020603050405020304" charset="0"/>
                          <a:cs typeface="Times New Roman" panose="02020603050405020304" charset="0"/>
                        </a:rPr>
                        <a:t>lchild</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ltag</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data</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rtag</a:t>
                      </a:r>
                      <a:endParaRPr lang="en-US" altLang="zh-CN" sz="2000" b="0">
                        <a:latin typeface="Times New Roman" panose="02020603050405020304" charset="0"/>
                        <a:cs typeface="Times New Roman" panose="02020603050405020304" charset="0"/>
                      </a:endParaRPr>
                    </a:p>
                  </a:txBody>
                  <a:tcPr/>
                </a:tc>
                <a:tc>
                  <a:txBody>
                    <a:bodyPr/>
                    <a:p>
                      <a:pPr>
                        <a:buNone/>
                      </a:pPr>
                      <a:r>
                        <a:rPr lang="en-US" altLang="zh-CN" sz="2000" b="0">
                          <a:latin typeface="Times New Roman" panose="02020603050405020304" charset="0"/>
                          <a:cs typeface="Times New Roman" panose="02020603050405020304" charset="0"/>
                        </a:rPr>
                        <a:t>rchild</a:t>
                      </a:r>
                      <a:endParaRPr lang="en-US" altLang="zh-CN" sz="2000" b="0">
                        <a:latin typeface="Times New Roman" panose="02020603050405020304" charset="0"/>
                        <a:cs typeface="Times New Roman" panose="02020603050405020304" charset="0"/>
                      </a:endParaRPr>
                    </a:p>
                  </a:txBody>
                  <a:tcPr/>
                </a:tc>
              </a:tr>
            </a:tbl>
          </a:graphicData>
        </a:graphic>
      </p:graphicFrame>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normAutofit fontScale="50000"/>
          </a:bodyPr>
          <a:p>
            <a:r>
              <a:rPr lang="zh-CN" altLang="en-US" sz="2000">
                <a:solidFill>
                  <a:schemeClr val="tx1"/>
                </a:solidFill>
                <a:latin typeface="Times New Roman" panose="02020603050405020304" charset="0"/>
                <a:ea typeface="华文楷体" panose="02010600040101010101" charset="-122"/>
              </a:rPr>
              <a:t>中序线索二叉树</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1</a:t>
            </a:r>
            <a:r>
              <a:rPr lang="zh-CN" altLang="en-US" sz="2000">
                <a:solidFill>
                  <a:schemeClr val="tx1"/>
                </a:solidFill>
                <a:latin typeface="Times New Roman" panose="02020603050405020304" charset="0"/>
                <a:ea typeface="华文楷体" panose="02010600040101010101" charset="-122"/>
              </a:rPr>
              <a:t>）通过中序遍历对二叉树线索化的递归算法：</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InThread(TBTNode *p,TBTNode *&amp;pre)</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InThread(p-&gt;lchild,pre);     //</a:t>
            </a:r>
            <a:r>
              <a:rPr lang="zh-CN" altLang="en-US" sz="2000">
                <a:solidFill>
                  <a:schemeClr val="tx1"/>
                </a:solidFill>
                <a:latin typeface="Times New Roman" panose="02020603050405020304" charset="0"/>
                <a:ea typeface="华文楷体" panose="02010600040101010101" charset="-122"/>
              </a:rPr>
              <a:t>递归，左子树线索化</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if(p-&gt;lchild==NULL)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p-&gt;lchild=pre;           //</a:t>
            </a:r>
            <a:r>
              <a:rPr lang="zh-CN" altLang="en-US" sz="2000">
                <a:solidFill>
                  <a:schemeClr val="tx1"/>
                </a:solidFill>
                <a:latin typeface="Times New Roman" panose="02020603050405020304" charset="0"/>
                <a:ea typeface="华文楷体" panose="02010600040101010101" charset="-122"/>
              </a:rPr>
              <a:t>建立当前结点的前驱线索</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p-&gt;ltag=1;</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if(pre!=NULL&amp;&amp;pre-&gt;rchild==NULL)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pre-&gt;rchild=p;         //</a:t>
            </a:r>
            <a:r>
              <a:rPr lang="zh-CN" altLang="en-US" sz="2000">
                <a:solidFill>
                  <a:schemeClr val="tx1"/>
                </a:solidFill>
                <a:latin typeface="Times New Roman" panose="02020603050405020304" charset="0"/>
                <a:ea typeface="华文楷体" panose="02010600040101010101" charset="-122"/>
              </a:rPr>
              <a:t>建立前驱结点的后继线索</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pre-&gt;rtag=1;</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pre=p;               //pre</a:t>
            </a:r>
            <a:r>
              <a:rPr lang="zh-CN" altLang="en-US" sz="2000">
                <a:solidFill>
                  <a:schemeClr val="tx1"/>
                </a:solidFill>
                <a:latin typeface="Times New Roman" panose="02020603050405020304" charset="0"/>
                <a:ea typeface="华文楷体" panose="02010600040101010101" charset="-122"/>
              </a:rPr>
              <a:t>指向当前的</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，作为</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将要指向下一个结点的前驱结点指示指针</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InThread(p-&gt;rchild,pre)     //</a:t>
            </a:r>
            <a:r>
              <a:rPr lang="zh-CN" altLang="en-US" sz="2000">
                <a:solidFill>
                  <a:schemeClr val="tx1"/>
                </a:solidFill>
                <a:latin typeface="Times New Roman" panose="02020603050405020304" charset="0"/>
                <a:ea typeface="华文楷体" panose="02010600040101010101" charset="-122"/>
              </a:rPr>
              <a:t>此时的</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赋值为</a:t>
            </a:r>
            <a:r>
              <a:rPr lang="en-US" altLang="zh-CN" sz="2000">
                <a:solidFill>
                  <a:schemeClr val="tx1"/>
                </a:solidFill>
                <a:latin typeface="Times New Roman" panose="02020603050405020304" charset="0"/>
                <a:ea typeface="华文楷体" panose="02010600040101010101" charset="-122"/>
              </a:rPr>
              <a:t>p-&gt;rchild</a:t>
            </a:r>
            <a:r>
              <a:rPr lang="zh-CN" altLang="en-US" sz="2000">
                <a:solidFill>
                  <a:schemeClr val="tx1"/>
                </a:solidFill>
                <a:latin typeface="Times New Roman" panose="02020603050405020304" charset="0"/>
                <a:ea typeface="华文楷体" panose="02010600040101010101" charset="-122"/>
              </a:rPr>
              <a:t>，</a:t>
            </a:r>
            <a:r>
              <a:rPr lang="en-US" altLang="zh-CN" sz="2000">
                <a:solidFill>
                  <a:schemeClr val="tx1"/>
                </a:solidFill>
                <a:latin typeface="Times New Roman" panose="02020603050405020304" charset="0"/>
                <a:ea typeface="华文楷体" panose="02010600040101010101" charset="-122"/>
              </a:rPr>
              <a:t>pre</a:t>
            </a:r>
            <a:r>
              <a:rPr lang="zh-CN" altLang="en-US" sz="2000">
                <a:solidFill>
                  <a:schemeClr val="tx1"/>
                </a:solidFill>
                <a:latin typeface="Times New Roman" panose="02020603050405020304" charset="0"/>
                <a:ea typeface="华文楷体" panose="02010600040101010101" charset="-122"/>
              </a:rPr>
              <a:t>和</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分别指向的结点形成了一个前驱后继对，为下一次线索的链接做准备，递归，右子树线索化</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）通过中序遍历建立中序线索二叉树的主程序：</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void  CreateInThread(TBTNode *root)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TBTN</a:t>
            </a:r>
            <a:r>
              <a:rPr lang="en-US" altLang="zh-CN">
                <a:solidFill>
                  <a:schemeClr val="tx1"/>
                </a:solidFill>
                <a:latin typeface="Times New Roman" panose="02020603050405020304" charset="0"/>
                <a:ea typeface="华文楷体" panose="02010600040101010101" charset="-122"/>
              </a:rPr>
              <a:t>ode *pre=NULL;</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if(root!=NULL)</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InThread(root,pre);</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pre-&gt;rchild=NULL;    //</a:t>
            </a:r>
            <a:r>
              <a:rPr lang="zh-CN" altLang="en-US">
                <a:solidFill>
                  <a:schemeClr val="tx1"/>
                </a:solidFill>
                <a:latin typeface="Times New Roman" panose="02020603050405020304" charset="0"/>
                <a:ea typeface="华文楷体" panose="02010600040101010101" charset="-122"/>
              </a:rPr>
              <a:t>处理中序的最后一个结点</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pre-&gt;rtag=1;</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      }</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a:t>
            </a:r>
            <a:endParaRPr lang="en-US" altLang="zh-CN">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）求以</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为根的中序线索二叉树中，中序序列下的第一个结点的算法：</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TBTNode *First(TBTNode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while(p-&gt;ltag==0)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p=p-&gt;lchild;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最</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左结点（不一定是叶子结点）</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return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）求在中序线索二叉树中，结点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在中序下的后继结点的算法：</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TBTNode *Next(TBTNode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if(p-&gt;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rtag==0)  return  First(p-&gt;rchild);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else  return  p-&gt;rchild;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在中序线索二叉树上执行中序遍历的算法：</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void InOrder(TBTNode *root)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for(TBTNode *p=First(root);p!=NULL;p=Next(p))        Visit(p);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 calcmode="lin" valueType="num">
                                      <p:cBhvr additive="base">
                                        <p:cTn id="5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 calcmode="lin" valueType="num">
                                      <p:cBhvr additive="base">
                                        <p:cTn id="5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 calcmode="lin" valueType="num">
                                      <p:cBhvr additive="base">
                                        <p:cTn id="6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r>
              <a:rPr lang="zh-CN" altLang="en-US" sz="1100">
                <a:solidFill>
                  <a:schemeClr val="tx1"/>
                </a:solidFill>
                <a:latin typeface="Times New Roman" panose="02020603050405020304" charset="0"/>
                <a:ea typeface="华文楷体" panose="02010600040101010101" charset="-122"/>
              </a:rPr>
              <a:t>前序线索二叉树</a:t>
            </a:r>
            <a:endParaRPr lang="zh-CN" altLang="en-US"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void PreThread(TBTNode *p,TBTNode *&amp;pre)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if(p-&gt;lchild==NULL)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p-&gt;lchild=pre;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p-&gt;ltag=1;</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if(pre!=NULL&amp;&amp;pre-&gt;lchild==NULL)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pre-&gt;rchild=p;</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pre-&gt;rtag=1;</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pre=p;</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if(p-&gt;ltag==0)    PreThread(p-&gt;lchild,pre);          //</a:t>
            </a:r>
            <a:r>
              <a:rPr lang="zh-CN" altLang="en-US" sz="1100">
                <a:solidFill>
                  <a:schemeClr val="tx1"/>
                </a:solidFill>
                <a:latin typeface="Times New Roman" panose="02020603050405020304" charset="0"/>
                <a:ea typeface="华文楷体" panose="02010600040101010101" charset="-122"/>
              </a:rPr>
              <a:t>这里在递归入口处有限制条件，只有在左，右指针不是线索的情况下才继续递归</a:t>
            </a:r>
            <a:endParaRPr lang="zh-CN" altLang="en-US" sz="1100">
              <a:solidFill>
                <a:schemeClr val="tx1"/>
              </a:solidFill>
              <a:latin typeface="Times New Roman" panose="02020603050405020304" charset="0"/>
              <a:ea typeface="华文楷体" panose="02010600040101010101" charset="-122"/>
            </a:endParaRPr>
          </a:p>
          <a:p>
            <a:pPr marL="0" indent="0">
              <a:buNone/>
            </a:pPr>
            <a:r>
              <a:rPr lang="zh-CN" altLang="en-US" sz="1100">
                <a:solidFill>
                  <a:schemeClr val="tx1"/>
                </a:solidFill>
                <a:latin typeface="Times New Roman" panose="02020603050405020304" charset="0"/>
                <a:ea typeface="华文楷体" panose="02010600040101010101" charset="-122"/>
              </a:rPr>
              <a:t> </a:t>
            </a:r>
            <a:r>
              <a:rPr lang="en-US" altLang="zh-CN" sz="1100">
                <a:solidFill>
                  <a:schemeClr val="tx1"/>
                </a:solidFill>
                <a:latin typeface="Times New Roman" panose="02020603050405020304" charset="0"/>
                <a:ea typeface="华文楷体" panose="02010600040101010101" charset="-122"/>
              </a:rPr>
              <a:t>            if(p-&gt;rtag==0)   PreThread(p-&gt;rchild,pre);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3270" cy="6857365"/>
          </a:xfrm>
        </p:spPr>
        <p:txBody>
          <a:bodyPr>
            <a:noAutofit/>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兄弟：同一个双亲的孩子之间互为兄弟。如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B,C,D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互为兄弟，它们都是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的孩子。</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祖先：从根到某结点的路径上的所有结点，都是这个结点的祖先，如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的祖先是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A,B,E</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，从</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的路径为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A-B-E-K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子孙：以某结点为根的子树中的所有结点，都是该结点的子孙，如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的子孙为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H,I,J,M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层次：从根开始，根为第一层，根的孩子为第二层，根的孩子的孩子为第三层，以此类推。</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树的高度（深度）：树中结点的最大层次，如例子中的树共有</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层，所以高度为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结点的深度和高度：</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结点的深度是从根结点到该结点路径上的结点的个数。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从某结点往下走可能到达多个叶子结点，对应了多条通往这些叶子结点的路径，其中最长的那条路径上的结点个数即为该结点在树中的高度，如结点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的高度为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，就是从</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的路径上的结点个数。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根结点的高度为树的高度，如结点</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，其高度为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4</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，是从</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K</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L,M</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）这条路径上结点的个数，也是整棵树的高度。</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堂兄弟：双亲在同一层的结点互为堂兄弟。如</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G,H</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互为堂兄弟，因为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G</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的双亲是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H</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的双亲是</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D</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在同一层上。注意区分兄弟和堂兄弟的。</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lvl="0" indent="0">
              <a:buFont typeface="Arial" panose="020B0604020202020204" pitchFamily="34" charset="0"/>
              <a:buNone/>
            </a:pP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rmAutofit fontScale="60000"/>
          </a:bodyPr>
          <a:p>
            <a:pPr marL="0" indent="0">
              <a:buNone/>
            </a:pPr>
            <a:r>
              <a:rPr lang="zh-CN" altLang="en-US" sz="2000">
                <a:solidFill>
                  <a:schemeClr val="tx1"/>
                </a:solidFill>
                <a:latin typeface="Times New Roman" panose="02020603050405020304" charset="0"/>
                <a:ea typeface="华文楷体" panose="02010600040101010101" charset="-122"/>
              </a:rPr>
              <a:t>在前序线索二叉树上执行前序遍历的算法：</a:t>
            </a:r>
            <a:endParaRPr lang="zh-CN" altLang="en-US"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void PreOrder(TBTNode *root)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if(root!=NULL)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TBTNode *p=root;</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while(p!=NULL)</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while(p-&gt;ltag==0)      //</a:t>
            </a:r>
            <a:r>
              <a:rPr lang="zh-CN" altLang="en-US" sz="2000">
                <a:solidFill>
                  <a:schemeClr val="tx1"/>
                </a:solidFill>
                <a:latin typeface="Times New Roman" panose="02020603050405020304" charset="0"/>
                <a:ea typeface="华文楷体" panose="02010600040101010101" charset="-122"/>
              </a:rPr>
              <a:t>左指针不是线索，边访问边左移</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p=p-&gt;lchild;</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Visit(p);   //</a:t>
            </a:r>
            <a:r>
              <a:rPr lang="zh-CN" altLang="en-US" sz="2000">
                <a:solidFill>
                  <a:schemeClr val="tx1"/>
                </a:solidFill>
                <a:latin typeface="Times New Roman" panose="02020603050405020304" charset="0"/>
                <a:ea typeface="华文楷体" panose="02010600040101010101" charset="-122"/>
              </a:rPr>
              <a:t>此时</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左指针必为线索，但还没有被访问，则访问</a:t>
            </a:r>
            <a:endParaRPr lang="zh-CN" altLang="en-US" sz="2000">
              <a:solidFill>
                <a:schemeClr val="tx1"/>
              </a:solidFill>
              <a:latin typeface="Times New Roman" panose="02020603050405020304" charset="0"/>
              <a:ea typeface="华文楷体" panose="02010600040101010101" charset="-122"/>
            </a:endParaRPr>
          </a:p>
          <a:p>
            <a:pPr marL="0" indent="0">
              <a:buNone/>
            </a:pPr>
            <a:r>
              <a:rPr lang="zh-CN" altLang="en-US" sz="2000">
                <a:solidFill>
                  <a:schemeClr val="tx1"/>
                </a:solidFill>
                <a:latin typeface="Times New Roman" panose="02020603050405020304" charset="0"/>
                <a:ea typeface="华文楷体" panose="02010600040101010101" charset="-122"/>
              </a:rPr>
              <a:t> </a:t>
            </a:r>
            <a:r>
              <a:rPr lang="en-US" altLang="zh-CN" sz="2000">
                <a:solidFill>
                  <a:schemeClr val="tx1"/>
                </a:solidFill>
                <a:latin typeface="Times New Roman" panose="02020603050405020304" charset="0"/>
                <a:ea typeface="华文楷体" panose="02010600040101010101" charset="-122"/>
              </a:rPr>
              <a:t>                 p=p-&gt;rchild;      //</a:t>
            </a:r>
            <a:r>
              <a:rPr lang="zh-CN" altLang="en-US" sz="2000">
                <a:solidFill>
                  <a:schemeClr val="tx1"/>
                </a:solidFill>
                <a:latin typeface="Times New Roman" panose="02020603050405020304" charset="0"/>
                <a:ea typeface="华文楷体" panose="02010600040101010101" charset="-122"/>
              </a:rPr>
              <a:t>此时</a:t>
            </a:r>
            <a:r>
              <a:rPr lang="en-US" altLang="zh-CN" sz="2000">
                <a:solidFill>
                  <a:schemeClr val="tx1"/>
                </a:solidFill>
                <a:latin typeface="Times New Roman" panose="02020603050405020304" charset="0"/>
                <a:ea typeface="华文楷体" panose="02010600040101010101" charset="-122"/>
              </a:rPr>
              <a:t>p</a:t>
            </a:r>
            <a:r>
              <a:rPr lang="zh-CN" altLang="en-US" sz="2000">
                <a:solidFill>
                  <a:schemeClr val="tx1"/>
                </a:solidFill>
                <a:latin typeface="Times New Roman" panose="02020603050405020304" charset="0"/>
                <a:ea typeface="华文楷体" panose="02010600040101010101" charset="-122"/>
              </a:rPr>
              <a:t>左孩子不存在，则右指针若非空，则不论是否是线索都指向其后继</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      }</a:t>
            </a:r>
            <a:endParaRPr lang="en-US" altLang="zh-CN" sz="2000">
              <a:solidFill>
                <a:schemeClr val="tx1"/>
              </a:solidFill>
              <a:latin typeface="Times New Roman" panose="02020603050405020304" charset="0"/>
              <a:ea typeface="华文楷体" panose="02010600040101010101" charset="-122"/>
            </a:endParaRPr>
          </a:p>
          <a:p>
            <a:pPr marL="0" indent="0">
              <a:buNone/>
            </a:pPr>
            <a:r>
              <a:rPr lang="en-US" altLang="zh-CN" sz="2000">
                <a:solidFill>
                  <a:schemeClr val="tx1"/>
                </a:solidFill>
                <a:latin typeface="Times New Roman" panose="02020603050405020304" charset="0"/>
                <a:ea typeface="华文楷体" panose="02010600040101010101" charset="-122"/>
              </a:rPr>
              <a:t>}</a:t>
            </a:r>
            <a:endParaRPr lang="en-US" altLang="zh-CN"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Autofit/>
          </a:bodyPr>
          <a:p>
            <a:r>
              <a:rPr lang="zh-CN" altLang="en-US" sz="1100">
                <a:solidFill>
                  <a:schemeClr val="tx1"/>
                </a:solidFill>
                <a:latin typeface="Times New Roman" panose="02020603050405020304" charset="0"/>
                <a:ea typeface="华文楷体" panose="02010600040101010101" charset="-122"/>
              </a:rPr>
              <a:t>后序线索二叉树</a:t>
            </a:r>
            <a:endParaRPr lang="zh-CN" altLang="en-US"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void PostThread(TBTNode *p,TBTNode *&amp;pre)</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if(p!=NULL)</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PostThread(p-&gt;lchild,pre);          //</a:t>
            </a:r>
            <a:r>
              <a:rPr lang="zh-CN" altLang="en-US" sz="1100">
                <a:solidFill>
                  <a:schemeClr val="tx1"/>
                </a:solidFill>
                <a:latin typeface="Times New Roman" panose="02020603050405020304" charset="0"/>
                <a:ea typeface="华文楷体" panose="02010600040101010101" charset="-122"/>
              </a:rPr>
              <a:t>递归左子树线索化</a:t>
            </a:r>
            <a:endParaRPr lang="zh-CN" altLang="en-US" sz="1100">
              <a:solidFill>
                <a:schemeClr val="tx1"/>
              </a:solidFill>
              <a:latin typeface="Times New Roman" panose="02020603050405020304" charset="0"/>
              <a:ea typeface="华文楷体" panose="02010600040101010101" charset="-122"/>
            </a:endParaRPr>
          </a:p>
          <a:p>
            <a:pPr marL="0" indent="0">
              <a:buNone/>
            </a:pPr>
            <a:r>
              <a:rPr lang="zh-CN" altLang="en-US" sz="1100">
                <a:solidFill>
                  <a:schemeClr val="tx1"/>
                </a:solidFill>
                <a:latin typeface="Times New Roman" panose="02020603050405020304" charset="0"/>
                <a:ea typeface="华文楷体" panose="02010600040101010101" charset="-122"/>
              </a:rPr>
              <a:t> </a:t>
            </a:r>
            <a:r>
              <a:rPr lang="en-US" altLang="zh-CN" sz="1100">
                <a:solidFill>
                  <a:schemeClr val="tx1"/>
                </a:solidFill>
                <a:latin typeface="Times New Roman" panose="02020603050405020304" charset="0"/>
                <a:ea typeface="华文楷体" panose="02010600040101010101" charset="-122"/>
              </a:rPr>
              <a:t>          </a:t>
            </a:r>
            <a:r>
              <a:rPr lang="en-US" altLang="zh-CN" sz="1100">
                <a:solidFill>
                  <a:schemeClr val="tx1"/>
                </a:solidFill>
                <a:latin typeface="Times New Roman" panose="02020603050405020304" charset="0"/>
                <a:ea typeface="华文楷体" panose="02010600040101010101" charset="-122"/>
                <a:sym typeface="+mn-ea"/>
              </a:rPr>
              <a:t>PostThread(p-&gt;rchild,pre);          //</a:t>
            </a:r>
            <a:r>
              <a:rPr lang="zh-CN" altLang="en-US" sz="1100">
                <a:solidFill>
                  <a:schemeClr val="tx1"/>
                </a:solidFill>
                <a:latin typeface="Times New Roman" panose="02020603050405020304" charset="0"/>
                <a:ea typeface="华文楷体" panose="02010600040101010101" charset="-122"/>
                <a:sym typeface="+mn-ea"/>
              </a:rPr>
              <a:t>递归右子树线索化</a:t>
            </a:r>
            <a:endParaRPr lang="zh-CN" altLang="en-US" sz="1100">
              <a:solidFill>
                <a:schemeClr val="tx1"/>
              </a:solidFill>
              <a:latin typeface="Times New Roman" panose="02020603050405020304" charset="0"/>
              <a:ea typeface="华文楷体" panose="02010600040101010101" charset="-122"/>
              <a:sym typeface="+mn-ea"/>
            </a:endParaRPr>
          </a:p>
          <a:p>
            <a:pPr marL="0" indent="0">
              <a:buNone/>
            </a:pPr>
            <a:r>
              <a:rPr lang="zh-CN" altLang="en-US" sz="1100">
                <a:solidFill>
                  <a:schemeClr val="tx1"/>
                </a:solidFill>
                <a:latin typeface="Times New Roman" panose="02020603050405020304" charset="0"/>
                <a:ea typeface="华文楷体" panose="02010600040101010101" charset="-122"/>
                <a:sym typeface="+mn-ea"/>
              </a:rPr>
              <a:t> </a:t>
            </a:r>
            <a:r>
              <a:rPr lang="en-US" altLang="zh-CN" sz="1100">
                <a:solidFill>
                  <a:schemeClr val="tx1"/>
                </a:solidFill>
                <a:latin typeface="Times New Roman" panose="02020603050405020304" charset="0"/>
                <a:ea typeface="华文楷体" panose="02010600040101010101" charset="-122"/>
                <a:sym typeface="+mn-ea"/>
              </a:rPr>
              <a:t>          if(p-&gt;lchild==NULL)</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p-&gt;lchild=pre;           //</a:t>
            </a:r>
            <a:r>
              <a:rPr lang="zh-CN" altLang="en-US" sz="1100">
                <a:solidFill>
                  <a:schemeClr val="tx1"/>
                </a:solidFill>
                <a:latin typeface="Times New Roman" panose="02020603050405020304" charset="0"/>
                <a:ea typeface="华文楷体" panose="02010600040101010101" charset="-122"/>
                <a:sym typeface="+mn-ea"/>
              </a:rPr>
              <a:t>建立当前结点的前驱线索</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p-&gt;ltag=1;</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if(pre!=NULL&amp;&amp;pre-&gt;rchild==NULL)           //</a:t>
            </a:r>
            <a:r>
              <a:rPr lang="zh-CN" altLang="en-US" sz="1100">
                <a:solidFill>
                  <a:schemeClr val="tx1"/>
                </a:solidFill>
                <a:latin typeface="Times New Roman" panose="02020603050405020304" charset="0"/>
                <a:ea typeface="华文楷体" panose="02010600040101010101" charset="-122"/>
                <a:sym typeface="+mn-ea"/>
              </a:rPr>
              <a:t>建立前驱结点的后继线索</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pre-&gt;rchild=p;</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pre-&gt;rtag=1;</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a:t>
            </a:r>
            <a:endParaRPr lang="en-US" altLang="zh-CN" sz="1100">
              <a:solidFill>
                <a:schemeClr val="tx1"/>
              </a:solidFill>
              <a:latin typeface="Times New Roman" panose="02020603050405020304" charset="0"/>
              <a:ea typeface="华文楷体" panose="02010600040101010101" charset="-122"/>
              <a:sym typeface="+mn-ea"/>
            </a:endParaRPr>
          </a:p>
          <a:p>
            <a:pPr marL="0" indent="0">
              <a:buNone/>
            </a:pPr>
            <a:r>
              <a:rPr lang="en-US" altLang="zh-CN" sz="1100">
                <a:solidFill>
                  <a:schemeClr val="tx1"/>
                </a:solidFill>
                <a:latin typeface="Times New Roman" panose="02020603050405020304" charset="0"/>
                <a:ea typeface="华文楷体" panose="02010600040101010101" charset="-122"/>
                <a:sym typeface="+mn-ea"/>
              </a:rPr>
              <a:t>           pre=p;</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      }</a:t>
            </a:r>
            <a:endParaRPr lang="en-US" altLang="zh-CN" sz="1100">
              <a:solidFill>
                <a:schemeClr val="tx1"/>
              </a:solidFill>
              <a:latin typeface="Times New Roman" panose="02020603050405020304" charset="0"/>
              <a:ea typeface="华文楷体" panose="02010600040101010101" charset="-122"/>
            </a:endParaRPr>
          </a:p>
          <a:p>
            <a:pPr marL="0" indent="0">
              <a:buNone/>
            </a:pPr>
            <a:r>
              <a:rPr lang="en-US" altLang="zh-CN" sz="1100">
                <a:solidFill>
                  <a:schemeClr val="tx1"/>
                </a:solidFill>
                <a:latin typeface="Times New Roman" panose="02020603050405020304" charset="0"/>
                <a:ea typeface="华文楷体" panose="02010600040101010101" charset="-122"/>
              </a:rPr>
              <a:t>}</a:t>
            </a:r>
            <a:endParaRPr lang="en-US" altLang="zh-CN" sz="11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1350" y="90875"/>
            <a:ext cx="10969200" cy="705600"/>
          </a:xfrm>
        </p:spPr>
        <p:txBody>
          <a:bodyPr/>
          <a:p>
            <a:r>
              <a:rPr lang="zh-CN" altLang="en-US">
                <a:latin typeface="华文楷体" panose="02010600040101010101" charset="-122"/>
                <a:ea typeface="华文楷体" panose="02010600040101010101" charset="-122"/>
              </a:rPr>
              <a:t>树和森林与二叉树的互相转换</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80645" y="796290"/>
            <a:ext cx="11496675" cy="5453380"/>
          </a:xfrm>
        </p:spPr>
        <p:txBody>
          <a:bodyPr/>
          <a:p>
            <a:r>
              <a:rPr lang="zh-CN" altLang="en-US">
                <a:solidFill>
                  <a:schemeClr val="tx1"/>
                </a:solidFill>
                <a:latin typeface="Times New Roman" panose="02020603050405020304" charset="0"/>
                <a:ea typeface="华文楷体" panose="02010600040101010101" charset="-122"/>
              </a:rPr>
              <a:t>树转换为二叉树</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）将同一结点的各孩子结点用线串起来。</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）将每个结点的分支从左往右除了第一个以外，其余都</a:t>
            </a:r>
            <a:r>
              <a:rPr lang="zh-CN" altLang="en-US">
                <a:solidFill>
                  <a:schemeClr val="tx1"/>
                </a:solidFill>
                <a:latin typeface="Times New Roman" panose="02020603050405020304" charset="0"/>
                <a:ea typeface="华文楷体" panose="02010600040101010101" charset="-122"/>
              </a:rPr>
              <a:t>剪掉。</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3</a:t>
            </a:r>
            <a:r>
              <a:rPr lang="zh-CN" altLang="en-US">
                <a:solidFill>
                  <a:schemeClr val="tx1"/>
                </a:solidFill>
                <a:latin typeface="Times New Roman" panose="02020603050405020304" charset="0"/>
                <a:ea typeface="华文楷体" panose="02010600040101010101" charset="-122"/>
              </a:rPr>
              <a:t>）</a:t>
            </a:r>
            <a:r>
              <a:rPr lang="zh-CN" altLang="en-US">
                <a:solidFill>
                  <a:schemeClr val="tx1"/>
                </a:solidFill>
                <a:latin typeface="Times New Roman" panose="02020603050405020304" charset="0"/>
                <a:ea typeface="华文楷体" panose="02010600040101010101" charset="-122"/>
              </a:rPr>
              <a:t>调整。</a:t>
            </a:r>
            <a:endParaRPr lang="zh-CN" altLang="en-US">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二叉树</a:t>
            </a:r>
            <a:r>
              <a:rPr lang="zh-CN" altLang="en-US">
                <a:solidFill>
                  <a:schemeClr val="tx1"/>
                </a:solidFill>
                <a:latin typeface="Times New Roman" panose="02020603050405020304" charset="0"/>
                <a:ea typeface="华文楷体" panose="02010600040101010101" charset="-122"/>
              </a:rPr>
              <a:t>转换为树</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）找到每一层结点在上一层的父结点，将每一层的结点和其父结点</a:t>
            </a:r>
            <a:r>
              <a:rPr lang="zh-CN" altLang="en-US">
                <a:solidFill>
                  <a:schemeClr val="tx1"/>
                </a:solidFill>
                <a:latin typeface="Times New Roman" panose="02020603050405020304" charset="0"/>
                <a:ea typeface="华文楷体" panose="02010600040101010101" charset="-122"/>
              </a:rPr>
              <a:t>相连。</a:t>
            </a:r>
            <a:endParaRPr lang="zh-CN" altLang="en-US">
              <a:solidFill>
                <a:schemeClr val="tx1"/>
              </a:solidFill>
              <a:latin typeface="Times New Roman" panose="02020603050405020304" charset="0"/>
              <a:ea typeface="华文楷体" panose="02010600040101010101" charset="-122"/>
            </a:endParaRPr>
          </a:p>
          <a:p>
            <a:pPr marL="0" lvl="0" indent="0">
              <a:buFont typeface="Arial" panose="020B0604020202020204" pitchFamily="34" charse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）删除每一层结点之间的</a:t>
            </a:r>
            <a:r>
              <a:rPr lang="zh-CN" altLang="en-US">
                <a:solidFill>
                  <a:schemeClr val="tx1"/>
                </a:solidFill>
                <a:latin typeface="Times New Roman" panose="02020603050405020304" charset="0"/>
                <a:ea typeface="华文楷体" panose="02010600040101010101" charset="-122"/>
              </a:rPr>
              <a:t>连接。</a:t>
            </a:r>
            <a:endParaRPr lang="zh-CN" altLang="en-US">
              <a:solidFill>
                <a:schemeClr val="tx1"/>
              </a:solidFill>
              <a:latin typeface="Times New Roman" panose="02020603050405020304" charset="0"/>
              <a:ea typeface="华文楷体" panose="02010600040101010101" charset="-122"/>
            </a:endParaRPr>
          </a:p>
          <a:p>
            <a:pPr marL="0" indent="0">
              <a:buNone/>
            </a:pPr>
            <a:endParaRPr lang="zh-CN" altLang="en-US">
              <a:solidFill>
                <a:schemeClr val="tx1"/>
              </a:solidFill>
              <a:latin typeface="Times New Roman" panose="02020603050405020304" charset="0"/>
              <a:ea typeface="华文楷体" panose="02010600040101010101" charset="-122"/>
            </a:endParaRPr>
          </a:p>
        </p:txBody>
      </p:sp>
      <p:sp>
        <p:nvSpPr>
          <p:cNvPr id="4" name="椭圆 3"/>
          <p:cNvSpPr/>
          <p:nvPr/>
        </p:nvSpPr>
        <p:spPr>
          <a:xfrm>
            <a:off x="9512300" y="10890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a:endCxn id="6" idx="0"/>
          </p:cNvCxnSpPr>
          <p:nvPr/>
        </p:nvCxnSpPr>
        <p:spPr>
          <a:xfrm flipH="1">
            <a:off x="9081135" y="1461135"/>
            <a:ext cx="49339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867775" y="181800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cxnSp>
        <p:nvCxnSpPr>
          <p:cNvPr id="7" name="直接连接符 6"/>
          <p:cNvCxnSpPr>
            <a:stCxn id="4" idx="4"/>
            <a:endCxn id="8" idx="0"/>
          </p:cNvCxnSpPr>
          <p:nvPr/>
        </p:nvCxnSpPr>
        <p:spPr>
          <a:xfrm>
            <a:off x="9725660" y="1525270"/>
            <a:ext cx="0" cy="292735"/>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512300" y="181800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4" idx="5"/>
            <a:endCxn id="10" idx="0"/>
          </p:cNvCxnSpPr>
          <p:nvPr/>
        </p:nvCxnSpPr>
        <p:spPr>
          <a:xfrm>
            <a:off x="9876155" y="1461135"/>
            <a:ext cx="494030"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0156825" y="181800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cxnSp>
        <p:nvCxnSpPr>
          <p:cNvPr id="11" name="直接连接符 10"/>
          <p:cNvCxnSpPr>
            <a:stCxn id="8" idx="3"/>
            <a:endCxn id="12" idx="0"/>
          </p:cNvCxnSpPr>
          <p:nvPr/>
        </p:nvCxnSpPr>
        <p:spPr>
          <a:xfrm flipH="1">
            <a:off x="9429115" y="2190115"/>
            <a:ext cx="145415"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215755" y="254698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cxnSp>
        <p:nvCxnSpPr>
          <p:cNvPr id="13" name="直接连接符 12"/>
          <p:cNvCxnSpPr>
            <a:stCxn id="8" idx="5"/>
            <a:endCxn id="14" idx="0"/>
          </p:cNvCxnSpPr>
          <p:nvPr/>
        </p:nvCxnSpPr>
        <p:spPr>
          <a:xfrm>
            <a:off x="9876155" y="2190115"/>
            <a:ext cx="213360" cy="35687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9876155" y="254698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sp>
        <p:nvSpPr>
          <p:cNvPr id="15" name="椭圆 14"/>
          <p:cNvSpPr/>
          <p:nvPr/>
        </p:nvSpPr>
        <p:spPr>
          <a:xfrm>
            <a:off x="9512935" y="400494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sp>
        <p:nvSpPr>
          <p:cNvPr id="16" name="椭圆 15"/>
          <p:cNvSpPr/>
          <p:nvPr/>
        </p:nvSpPr>
        <p:spPr>
          <a:xfrm>
            <a:off x="8867775" y="47339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17" name="椭圆 16"/>
          <p:cNvSpPr/>
          <p:nvPr/>
        </p:nvSpPr>
        <p:spPr>
          <a:xfrm>
            <a:off x="9512935" y="47339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sp>
        <p:nvSpPr>
          <p:cNvPr id="18" name="椭圆 17"/>
          <p:cNvSpPr/>
          <p:nvPr/>
        </p:nvSpPr>
        <p:spPr>
          <a:xfrm>
            <a:off x="10158095" y="473392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9" name="椭圆 18"/>
          <p:cNvSpPr/>
          <p:nvPr/>
        </p:nvSpPr>
        <p:spPr>
          <a:xfrm>
            <a:off x="9215755" y="554037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
        <p:nvSpPr>
          <p:cNvPr id="20" name="椭圆 19"/>
          <p:cNvSpPr/>
          <p:nvPr/>
        </p:nvSpPr>
        <p:spPr>
          <a:xfrm>
            <a:off x="9876155" y="5540375"/>
            <a:ext cx="426085" cy="4362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cxnSp>
        <p:nvCxnSpPr>
          <p:cNvPr id="21" name="直接连接符 20"/>
          <p:cNvCxnSpPr>
            <a:stCxn id="15" idx="3"/>
            <a:endCxn id="16" idx="0"/>
          </p:cNvCxnSpPr>
          <p:nvPr/>
        </p:nvCxnSpPr>
        <p:spPr>
          <a:xfrm flipH="1">
            <a:off x="9081135" y="4377055"/>
            <a:ext cx="494030" cy="35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2"/>
            <a:endCxn id="16" idx="6"/>
          </p:cNvCxnSpPr>
          <p:nvPr/>
        </p:nvCxnSpPr>
        <p:spPr>
          <a:xfrm flipH="1">
            <a:off x="9293860" y="4952365"/>
            <a:ext cx="219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2"/>
            <a:endCxn id="17" idx="6"/>
          </p:cNvCxnSpPr>
          <p:nvPr/>
        </p:nvCxnSpPr>
        <p:spPr>
          <a:xfrm flipH="1">
            <a:off x="9939020" y="4952365"/>
            <a:ext cx="219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3"/>
            <a:endCxn id="19" idx="0"/>
          </p:cNvCxnSpPr>
          <p:nvPr/>
        </p:nvCxnSpPr>
        <p:spPr>
          <a:xfrm flipH="1">
            <a:off x="9429115" y="5106035"/>
            <a:ext cx="146050" cy="434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2"/>
            <a:endCxn id="19" idx="6"/>
          </p:cNvCxnSpPr>
          <p:nvPr/>
        </p:nvCxnSpPr>
        <p:spPr>
          <a:xfrm flipH="1">
            <a:off x="9641840" y="5758815"/>
            <a:ext cx="234315"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03300" y="1266825"/>
            <a:ext cx="10397490" cy="3856990"/>
          </a:xfrm>
        </p:spPr>
        <p:txBody>
          <a:bodyPr/>
          <a:p>
            <a:r>
              <a:rPr lang="zh-CN" altLang="en-US">
                <a:solidFill>
                  <a:schemeClr val="tx1"/>
                </a:solidFill>
                <a:latin typeface="华文楷体" panose="02010600040101010101" charset="-122"/>
                <a:ea typeface="华文楷体" panose="02010600040101010101" charset="-122"/>
              </a:rPr>
              <a:t>森林转换为</a:t>
            </a:r>
            <a:r>
              <a:rPr lang="zh-CN" altLang="en-US">
                <a:solidFill>
                  <a:schemeClr val="tx1"/>
                </a:solidFill>
                <a:latin typeface="华文楷体" panose="02010600040101010101" charset="-122"/>
                <a:ea typeface="华文楷体" panose="02010600040101010101" charset="-122"/>
              </a:rPr>
              <a:t>二叉树</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）将森林中的每棵树各自转换成</a:t>
            </a:r>
            <a:r>
              <a:rPr lang="zh-CN" altLang="en-US">
                <a:solidFill>
                  <a:schemeClr val="tx1"/>
                </a:solidFill>
                <a:latin typeface="华文楷体" panose="02010600040101010101" charset="-122"/>
                <a:ea typeface="华文楷体" panose="02010600040101010101" charset="-122"/>
              </a:rPr>
              <a:t>二叉树</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）将第二棵树作为第一棵树的右子树，将第三棵树作为第二棵树的右子树，</a:t>
            </a:r>
            <a:r>
              <a:rPr lang="zh-CN" altLang="en-US">
                <a:solidFill>
                  <a:schemeClr val="tx1"/>
                </a:solidFill>
                <a:latin typeface="华文楷体" panose="02010600040101010101" charset="-122"/>
                <a:ea typeface="华文楷体" panose="02010600040101010101" charset="-122"/>
              </a:rPr>
              <a:t>以此类推。</a:t>
            </a:r>
            <a:endParaRPr lang="zh-CN" altLang="en-US">
              <a:solidFill>
                <a:schemeClr val="tx1"/>
              </a:solidFill>
              <a:latin typeface="华文楷体" panose="02010600040101010101" charset="-122"/>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华文楷体" panose="02010600040101010101" charset="-122"/>
                <a:ea typeface="华文楷体" panose="02010600040101010101" charset="-122"/>
              </a:rPr>
              <a:t>二叉树转换为</a:t>
            </a:r>
            <a:r>
              <a:rPr lang="zh-CN" altLang="en-US">
                <a:solidFill>
                  <a:schemeClr val="tx1"/>
                </a:solidFill>
                <a:latin typeface="华文楷体" panose="02010600040101010101" charset="-122"/>
                <a:ea typeface="华文楷体" panose="02010600040101010101" charset="-122"/>
              </a:rPr>
              <a:t>森林</a:t>
            </a:r>
            <a:endParaRPr lang="zh-CN" altLang="en-US">
              <a:solidFill>
                <a:schemeClr val="tx1"/>
              </a:solidFill>
              <a:latin typeface="华文楷体" panose="02010600040101010101" charset="-122"/>
              <a:ea typeface="华文楷体" panose="02010600040101010101" charset="-122"/>
            </a:endParaRPr>
          </a:p>
          <a:p>
            <a:pPr marL="0" lvl="0" indent="0">
              <a:buFont typeface="Arial" panose="020B0604020202020204" pitchFamily="34" charset="0"/>
              <a:buNone/>
            </a:pP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）讲根结点有右孩子的二叉树的右孩子连接断开，知道不存在根结点有右孩子的二叉树</a:t>
            </a:r>
            <a:r>
              <a:rPr lang="zh-CN" altLang="en-US">
                <a:solidFill>
                  <a:schemeClr val="tx1"/>
                </a:solidFill>
                <a:latin typeface="华文楷体" panose="02010600040101010101" charset="-122"/>
                <a:ea typeface="华文楷体" panose="02010600040101010101" charset="-122"/>
              </a:rPr>
              <a:t>为止</a:t>
            </a:r>
            <a:endParaRPr lang="zh-CN" altLang="en-US">
              <a:solidFill>
                <a:schemeClr val="tx1"/>
              </a:solidFill>
              <a:latin typeface="华文楷体" panose="02010600040101010101" charset="-122"/>
              <a:ea typeface="华文楷体" panose="02010600040101010101" charset="-122"/>
            </a:endParaRPr>
          </a:p>
          <a:p>
            <a:pPr marL="0" lvl="0" indent="0">
              <a:buFont typeface="Arial" panose="020B0604020202020204" pitchFamily="34" charset="0"/>
              <a:buNone/>
            </a:pP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）将得到的二叉树各自转换为</a:t>
            </a:r>
            <a:r>
              <a:rPr lang="zh-CN" altLang="en-US">
                <a:solidFill>
                  <a:schemeClr val="tx1"/>
                </a:solidFill>
                <a:latin typeface="华文楷体" panose="02010600040101010101" charset="-122"/>
                <a:ea typeface="华文楷体" panose="02010600040101010101" charset="-122"/>
              </a:rPr>
              <a:t>树</a:t>
            </a:r>
            <a:endParaRPr lang="zh-CN" altLang="en-US">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哈夫曼树和哈夫曼编码</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华文楷体" panose="02010600040101010101" charset="-122"/>
                <a:ea typeface="华文楷体" panose="02010600040101010101" charset="-122"/>
              </a:rPr>
              <a:t>哈夫曼树又叫做最优二叉树，它的特点是带权路径最短。</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1</a:t>
            </a:r>
            <a:r>
              <a:rPr lang="zh-CN" altLang="en-US">
                <a:solidFill>
                  <a:schemeClr val="tx1"/>
                </a:solidFill>
                <a:latin typeface="华文楷体" panose="02010600040101010101" charset="-122"/>
                <a:ea typeface="华文楷体" panose="02010600040101010101" charset="-122"/>
              </a:rPr>
              <a:t>）路径：路径是指从树中一个结点到另一个结点的分支所构成的</a:t>
            </a:r>
            <a:r>
              <a:rPr lang="zh-CN" altLang="en-US">
                <a:solidFill>
                  <a:schemeClr val="tx1"/>
                </a:solidFill>
                <a:latin typeface="华文楷体" panose="02010600040101010101" charset="-122"/>
                <a:ea typeface="华文楷体" panose="02010600040101010101" charset="-122"/>
              </a:rPr>
              <a:t>路线。</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2</a:t>
            </a:r>
            <a:r>
              <a:rPr lang="zh-CN" altLang="en-US">
                <a:solidFill>
                  <a:schemeClr val="tx1"/>
                </a:solidFill>
                <a:latin typeface="华文楷体" panose="02010600040101010101" charset="-122"/>
                <a:ea typeface="华文楷体" panose="02010600040101010101" charset="-122"/>
              </a:rPr>
              <a:t>）路径长度：路径长度是指路径上的分支</a:t>
            </a:r>
            <a:r>
              <a:rPr lang="zh-CN" altLang="en-US">
                <a:solidFill>
                  <a:schemeClr val="tx1"/>
                </a:solidFill>
                <a:latin typeface="华文楷体" panose="02010600040101010101" charset="-122"/>
                <a:ea typeface="华文楷体" panose="02010600040101010101" charset="-122"/>
              </a:rPr>
              <a:t>数目</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3</a:t>
            </a:r>
            <a:r>
              <a:rPr lang="zh-CN" altLang="en-US">
                <a:solidFill>
                  <a:schemeClr val="tx1"/>
                </a:solidFill>
                <a:latin typeface="华文楷体" panose="02010600040101010101" charset="-122"/>
                <a:ea typeface="华文楷体" panose="02010600040101010101" charset="-122"/>
              </a:rPr>
              <a:t>）树的路径长度：树的路径长度是指从根到每个结点的路径长度之</a:t>
            </a:r>
            <a:r>
              <a:rPr lang="zh-CN" altLang="en-US">
                <a:solidFill>
                  <a:schemeClr val="tx1"/>
                </a:solidFill>
                <a:latin typeface="华文楷体" panose="02010600040101010101" charset="-122"/>
                <a:ea typeface="华文楷体" panose="02010600040101010101" charset="-122"/>
              </a:rPr>
              <a:t>和</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4</a:t>
            </a:r>
            <a:r>
              <a:rPr lang="zh-CN" altLang="en-US">
                <a:solidFill>
                  <a:schemeClr val="tx1"/>
                </a:solidFill>
                <a:latin typeface="华文楷体" panose="02010600040101010101" charset="-122"/>
                <a:ea typeface="华文楷体" panose="02010600040101010101" charset="-122"/>
              </a:rPr>
              <a:t>）带权路径长度：结点具有权值，从该结点到根之间的路径长度乘以结点的权值，就是该结点的</a:t>
            </a:r>
            <a:r>
              <a:rPr lang="zh-CN" altLang="en-US">
                <a:solidFill>
                  <a:schemeClr val="tx1"/>
                </a:solidFill>
                <a:latin typeface="华文楷体" panose="02010600040101010101" charset="-122"/>
                <a:ea typeface="华文楷体" panose="02010600040101010101" charset="-122"/>
              </a:rPr>
              <a:t>带权路径长度</a:t>
            </a:r>
            <a:endParaRPr lang="zh-CN" altLang="en-US">
              <a:solidFill>
                <a:schemeClr val="tx1"/>
              </a:solidFill>
              <a:latin typeface="华文楷体" panose="02010600040101010101" charset="-122"/>
              <a:ea typeface="华文楷体" panose="02010600040101010101" charset="-122"/>
            </a:endParaRPr>
          </a:p>
          <a:p>
            <a:pPr marL="0" indent="0">
              <a:buNone/>
            </a:pPr>
            <a:r>
              <a:rPr lang="en-US" altLang="zh-CN">
                <a:solidFill>
                  <a:schemeClr val="tx1"/>
                </a:solidFill>
                <a:latin typeface="华文楷体" panose="02010600040101010101" charset="-122"/>
                <a:ea typeface="华文楷体" panose="02010600040101010101" charset="-122"/>
              </a:rPr>
              <a:t>5</a:t>
            </a:r>
            <a:r>
              <a:rPr lang="zh-CN" altLang="en-US">
                <a:solidFill>
                  <a:schemeClr val="tx1"/>
                </a:solidFill>
                <a:latin typeface="华文楷体" panose="02010600040101010101" charset="-122"/>
                <a:ea typeface="华文楷体" panose="02010600040101010101" charset="-122"/>
              </a:rPr>
              <a:t>）树的带权路径长度（</a:t>
            </a:r>
            <a:r>
              <a:rPr lang="en-US" altLang="zh-CN">
                <a:solidFill>
                  <a:schemeClr val="tx1"/>
                </a:solidFill>
                <a:latin typeface="华文楷体" panose="02010600040101010101" charset="-122"/>
                <a:ea typeface="华文楷体" panose="02010600040101010101" charset="-122"/>
              </a:rPr>
              <a:t>WPL</a:t>
            </a:r>
            <a:r>
              <a:rPr lang="zh-CN" altLang="en-US">
                <a:solidFill>
                  <a:schemeClr val="tx1"/>
                </a:solidFill>
                <a:latin typeface="华文楷体" panose="02010600040101010101" charset="-122"/>
                <a:ea typeface="华文楷体" panose="02010600040101010101" charset="-122"/>
              </a:rPr>
              <a:t>）：树的带权路径长度是指树中所有叶子结点的带权路径</a:t>
            </a:r>
            <a:r>
              <a:rPr lang="zh-CN" altLang="en-US">
                <a:solidFill>
                  <a:schemeClr val="tx1"/>
                </a:solidFill>
                <a:latin typeface="华文楷体" panose="02010600040101010101" charset="-122"/>
                <a:ea typeface="华文楷体" panose="02010600040101010101" charset="-122"/>
              </a:rPr>
              <a:t>长度之和。</a:t>
            </a:r>
            <a:endParaRPr lang="zh-CN" altLang="en-US">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8000"/>
          </a:xfrm>
        </p:spPr>
        <p:txBody>
          <a:bodyPr/>
          <a:p>
            <a:r>
              <a:rPr lang="zh-CN" altLang="en-US">
                <a:solidFill>
                  <a:schemeClr val="tx1"/>
                </a:solidFill>
                <a:latin typeface="Times New Roman" panose="02020603050405020304" charset="0"/>
                <a:ea typeface="华文楷体" panose="02010600040101010101" charset="-122"/>
              </a:rPr>
              <a:t>哈夫曼树的构造方法</a:t>
            </a:r>
            <a:endParaRPr lang="zh-CN" altLang="en-US">
              <a:solidFill>
                <a:schemeClr val="tx1"/>
              </a:solidFill>
              <a:latin typeface="Times New Roman" panose="02020603050405020304" charset="0"/>
              <a:ea typeface="华文楷体" panose="02010600040101010101" charset="-122"/>
            </a:endParaRPr>
          </a:p>
          <a:p>
            <a:pPr marL="0" indent="0">
              <a:buNone/>
            </a:pPr>
            <a:r>
              <a:rPr lang="zh-CN" altLang="en-US">
                <a:solidFill>
                  <a:schemeClr val="tx1"/>
                </a:solidFill>
                <a:latin typeface="Times New Roman" panose="02020603050405020304" charset="0"/>
                <a:ea typeface="华文楷体" panose="02010600040101010101" charset="-122"/>
              </a:rPr>
              <a:t>给定</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个权值，用这</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个权值来构造</a:t>
            </a:r>
            <a:r>
              <a:rPr lang="zh-CN" altLang="en-US">
                <a:solidFill>
                  <a:schemeClr val="tx1"/>
                </a:solidFill>
                <a:latin typeface="Times New Roman" panose="02020603050405020304" charset="0"/>
                <a:ea typeface="华文楷体" panose="02010600040101010101" charset="-122"/>
              </a:rPr>
              <a:t>哈夫曼树：</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1</a:t>
            </a:r>
            <a:r>
              <a:rPr lang="zh-CN" altLang="en-US">
                <a:solidFill>
                  <a:schemeClr val="tx1"/>
                </a:solidFill>
                <a:latin typeface="Times New Roman" panose="02020603050405020304" charset="0"/>
                <a:ea typeface="华文楷体" panose="02010600040101010101" charset="-122"/>
              </a:rPr>
              <a:t>）将这</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个权值分别看作只有根结点的</a:t>
            </a:r>
            <a:r>
              <a:rPr lang="en-US" altLang="zh-CN">
                <a:solidFill>
                  <a:schemeClr val="tx1"/>
                </a:solidFill>
                <a:latin typeface="Times New Roman" panose="02020603050405020304" charset="0"/>
                <a:ea typeface="华文楷体" panose="02010600040101010101" charset="-122"/>
              </a:rPr>
              <a:t>n</a:t>
            </a:r>
            <a:r>
              <a:rPr lang="zh-CN" altLang="en-US">
                <a:solidFill>
                  <a:schemeClr val="tx1"/>
                </a:solidFill>
                <a:latin typeface="Times New Roman" panose="02020603050405020304" charset="0"/>
                <a:ea typeface="华文楷体" panose="02010600040101010101" charset="-122"/>
              </a:rPr>
              <a:t>棵二叉树，这些二叉树构成的集合记为</a:t>
            </a:r>
            <a:r>
              <a:rPr lang="en-US" altLang="zh-CN">
                <a:solidFill>
                  <a:schemeClr val="tx1"/>
                </a:solidFill>
                <a:latin typeface="Times New Roman" panose="02020603050405020304" charset="0"/>
                <a:ea typeface="华文楷体" panose="02010600040101010101" charset="-122"/>
              </a:rPr>
              <a:t>F</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）从</a:t>
            </a:r>
            <a:r>
              <a:rPr lang="en-US" altLang="zh-CN">
                <a:solidFill>
                  <a:schemeClr val="tx1"/>
                </a:solidFill>
                <a:latin typeface="Times New Roman" panose="02020603050405020304" charset="0"/>
                <a:ea typeface="华文楷体" panose="02010600040101010101" charset="-122"/>
              </a:rPr>
              <a:t>F</a:t>
            </a:r>
            <a:r>
              <a:rPr lang="zh-CN" altLang="en-US">
                <a:solidFill>
                  <a:schemeClr val="tx1"/>
                </a:solidFill>
                <a:latin typeface="Times New Roman" panose="02020603050405020304" charset="0"/>
                <a:ea typeface="华文楷体" panose="02010600040101010101" charset="-122"/>
              </a:rPr>
              <a:t>中选出两棵根结点的权值最小的树（假设为</a:t>
            </a:r>
            <a:r>
              <a:rPr lang="en-US" altLang="zh-CN">
                <a:solidFill>
                  <a:schemeClr val="tx1"/>
                </a:solidFill>
                <a:latin typeface="Times New Roman" panose="02020603050405020304" charset="0"/>
                <a:ea typeface="华文楷体" panose="02010600040101010101" charset="-122"/>
              </a:rPr>
              <a:t>a,b</a:t>
            </a:r>
            <a:r>
              <a:rPr lang="zh-CN" altLang="en-US">
                <a:solidFill>
                  <a:schemeClr val="tx1"/>
                </a:solidFill>
                <a:latin typeface="Times New Roman" panose="02020603050405020304" charset="0"/>
                <a:ea typeface="华文楷体" panose="02010600040101010101" charset="-122"/>
              </a:rPr>
              <a:t>）作为左右子树，构造一棵新的二叉树（假设为</a:t>
            </a:r>
            <a:r>
              <a:rPr lang="en-US" altLang="zh-CN">
                <a:solidFill>
                  <a:schemeClr val="tx1"/>
                </a:solidFill>
                <a:latin typeface="Times New Roman" panose="02020603050405020304" charset="0"/>
                <a:ea typeface="华文楷体" panose="02010600040101010101" charset="-122"/>
              </a:rPr>
              <a:t>c</a:t>
            </a:r>
            <a:r>
              <a:rPr lang="zh-CN" altLang="en-US">
                <a:solidFill>
                  <a:schemeClr val="tx1"/>
                </a:solidFill>
                <a:latin typeface="Times New Roman" panose="02020603050405020304" charset="0"/>
                <a:ea typeface="华文楷体" panose="02010600040101010101" charset="-122"/>
              </a:rPr>
              <a:t>），新的二叉树的根的权值为左右子树根结点权值</a:t>
            </a:r>
            <a:r>
              <a:rPr lang="zh-CN" altLang="en-US">
                <a:solidFill>
                  <a:schemeClr val="tx1"/>
                </a:solidFill>
                <a:latin typeface="Times New Roman" panose="02020603050405020304" charset="0"/>
                <a:ea typeface="华文楷体" panose="02010600040101010101" charset="-122"/>
              </a:rPr>
              <a:t>之和</a:t>
            </a:r>
            <a:endParaRPr lang="zh-CN" altLang="en-US">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3</a:t>
            </a:r>
            <a:r>
              <a:rPr lang="zh-CN" altLang="en-US">
                <a:solidFill>
                  <a:schemeClr val="tx1"/>
                </a:solidFill>
                <a:latin typeface="Times New Roman" panose="02020603050405020304" charset="0"/>
                <a:ea typeface="华文楷体" panose="02010600040101010101" charset="-122"/>
              </a:rPr>
              <a:t>）从</a:t>
            </a:r>
            <a:r>
              <a:rPr lang="en-US" altLang="zh-CN">
                <a:solidFill>
                  <a:schemeClr val="tx1"/>
                </a:solidFill>
                <a:latin typeface="Times New Roman" panose="02020603050405020304" charset="0"/>
                <a:ea typeface="华文楷体" panose="02010600040101010101" charset="-122"/>
              </a:rPr>
              <a:t>F</a:t>
            </a:r>
            <a:r>
              <a:rPr lang="zh-CN" altLang="en-US">
                <a:solidFill>
                  <a:schemeClr val="tx1"/>
                </a:solidFill>
                <a:latin typeface="Times New Roman" panose="02020603050405020304" charset="0"/>
                <a:ea typeface="华文楷体" panose="02010600040101010101" charset="-122"/>
              </a:rPr>
              <a:t>中删除</a:t>
            </a:r>
            <a:r>
              <a:rPr lang="en-US" altLang="zh-CN">
                <a:solidFill>
                  <a:schemeClr val="tx1"/>
                </a:solidFill>
                <a:latin typeface="Times New Roman" panose="02020603050405020304" charset="0"/>
                <a:ea typeface="华文楷体" panose="02010600040101010101" charset="-122"/>
              </a:rPr>
              <a:t>a,b</a:t>
            </a:r>
            <a:r>
              <a:rPr lang="zh-CN" altLang="en-US">
                <a:solidFill>
                  <a:schemeClr val="tx1"/>
                </a:solidFill>
                <a:latin typeface="Times New Roman" panose="02020603050405020304" charset="0"/>
                <a:ea typeface="华文楷体" panose="02010600040101010101" charset="-122"/>
              </a:rPr>
              <a:t>，加入新构造的树</a:t>
            </a:r>
            <a:r>
              <a:rPr lang="en-US" altLang="zh-CN">
                <a:solidFill>
                  <a:schemeClr val="tx1"/>
                </a:solidFill>
                <a:latin typeface="Times New Roman" panose="02020603050405020304" charset="0"/>
                <a:ea typeface="华文楷体" panose="02010600040101010101" charset="-122"/>
              </a:rPr>
              <a:t>c</a:t>
            </a:r>
            <a:endParaRPr lang="en-US" altLang="zh-CN">
              <a:solidFill>
                <a:schemeClr val="tx1"/>
              </a:solidFill>
              <a:latin typeface="Times New Roman" panose="02020603050405020304" charset="0"/>
              <a:ea typeface="华文楷体" panose="02010600040101010101" charset="-122"/>
            </a:endParaRPr>
          </a:p>
          <a:p>
            <a:pPr marL="0" indent="0">
              <a:buNone/>
            </a:pPr>
            <a:r>
              <a:rPr lang="en-US" altLang="zh-CN">
                <a:solidFill>
                  <a:schemeClr val="tx1"/>
                </a:solidFill>
                <a:latin typeface="Times New Roman" panose="02020603050405020304" charset="0"/>
                <a:ea typeface="华文楷体" panose="02010600040101010101" charset="-122"/>
              </a:rPr>
              <a:t>4</a:t>
            </a:r>
            <a:r>
              <a:rPr lang="zh-CN" altLang="en-US">
                <a:solidFill>
                  <a:schemeClr val="tx1"/>
                </a:solidFill>
                <a:latin typeface="Times New Roman" panose="02020603050405020304" charset="0"/>
                <a:ea typeface="华文楷体" panose="02010600040101010101" charset="-122"/>
              </a:rPr>
              <a:t>）重复进行</a:t>
            </a:r>
            <a:r>
              <a:rPr lang="en-US" altLang="zh-CN">
                <a:solidFill>
                  <a:schemeClr val="tx1"/>
                </a:solidFill>
                <a:latin typeface="Times New Roman" panose="02020603050405020304" charset="0"/>
                <a:ea typeface="华文楷体" panose="02010600040101010101" charset="-122"/>
              </a:rPr>
              <a:t>2</a:t>
            </a:r>
            <a:r>
              <a:rPr lang="zh-CN" altLang="en-US">
                <a:solidFill>
                  <a:schemeClr val="tx1"/>
                </a:solidFill>
                <a:latin typeface="Times New Roman" panose="02020603050405020304" charset="0"/>
                <a:ea typeface="华文楷体" panose="02010600040101010101" charset="-122"/>
              </a:rPr>
              <a:t>）</a:t>
            </a:r>
            <a:r>
              <a:rPr lang="en-US" altLang="zh-CN">
                <a:solidFill>
                  <a:schemeClr val="tx1"/>
                </a:solidFill>
                <a:latin typeface="Times New Roman" panose="02020603050405020304" charset="0"/>
                <a:ea typeface="华文楷体" panose="02010600040101010101" charset="-122"/>
              </a:rPr>
              <a:t>3</a:t>
            </a:r>
            <a:r>
              <a:rPr lang="zh-CN" altLang="en-US">
                <a:solidFill>
                  <a:schemeClr val="tx1"/>
                </a:solidFill>
                <a:latin typeface="Times New Roman" panose="02020603050405020304" charset="0"/>
                <a:ea typeface="华文楷体" panose="02010600040101010101" charset="-122"/>
              </a:rPr>
              <a:t>）步，知道</a:t>
            </a:r>
            <a:r>
              <a:rPr lang="en-US" altLang="zh-CN">
                <a:solidFill>
                  <a:schemeClr val="tx1"/>
                </a:solidFill>
                <a:latin typeface="Times New Roman" panose="02020603050405020304" charset="0"/>
                <a:ea typeface="华文楷体" panose="02010600040101010101" charset="-122"/>
              </a:rPr>
              <a:t>F</a:t>
            </a:r>
            <a:r>
              <a:rPr lang="zh-CN" altLang="en-US">
                <a:solidFill>
                  <a:schemeClr val="tx1"/>
                </a:solidFill>
                <a:latin typeface="Times New Roman" panose="02020603050405020304" charset="0"/>
                <a:ea typeface="华文楷体" panose="02010600040101010101" charset="-122"/>
              </a:rPr>
              <a:t>中只剩下一棵树为止，这棵树就是</a:t>
            </a:r>
            <a:r>
              <a:rPr lang="zh-CN" altLang="en-US">
                <a:solidFill>
                  <a:schemeClr val="tx1"/>
                </a:solidFill>
                <a:latin typeface="Times New Roman" panose="02020603050405020304" charset="0"/>
                <a:ea typeface="华文楷体" panose="02010600040101010101" charset="-122"/>
              </a:rPr>
              <a:t>哈夫曼树</a:t>
            </a:r>
            <a:endParaRPr lang="zh-CN" altLang="en-US">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哈夫曼树的</a:t>
            </a:r>
            <a:r>
              <a:rPr lang="zh-CN" altLang="en-US">
                <a:solidFill>
                  <a:schemeClr val="tx1"/>
                </a:solidFill>
                <a:latin typeface="Times New Roman" panose="02020603050405020304" charset="0"/>
                <a:ea typeface="华文楷体" panose="02010600040101010101" charset="-122"/>
              </a:rPr>
              <a:t>特点</a:t>
            </a:r>
            <a:endParaRPr lang="zh-CN" altLang="en-US">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权值越大的结点，距离跟结点</a:t>
            </a:r>
            <a:r>
              <a:rPr lang="zh-CN" altLang="en-US" sz="1800">
                <a:solidFill>
                  <a:schemeClr val="tx1"/>
                </a:solidFill>
                <a:latin typeface="Times New Roman" panose="02020603050405020304" charset="0"/>
                <a:ea typeface="华文楷体" panose="02010600040101010101" charset="-122"/>
              </a:rPr>
              <a:t>越近</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树中没有度为</a:t>
            </a:r>
            <a:r>
              <a:rPr lang="en-US" altLang="zh-CN" sz="1800">
                <a:solidFill>
                  <a:schemeClr val="tx1"/>
                </a:solidFill>
                <a:latin typeface="Times New Roman" panose="02020603050405020304" charset="0"/>
                <a:ea typeface="华文楷体" panose="02010600040101010101" charset="-122"/>
              </a:rPr>
              <a:t>1</a:t>
            </a:r>
            <a:r>
              <a:rPr lang="zh-CN" altLang="en-US" sz="1800">
                <a:solidFill>
                  <a:schemeClr val="tx1"/>
                </a:solidFill>
                <a:latin typeface="Times New Roman" panose="02020603050405020304" charset="0"/>
                <a:ea typeface="华文楷体" panose="02010600040101010101" charset="-122"/>
              </a:rPr>
              <a:t>的结点。这类树叫做正则（严格）</a:t>
            </a:r>
            <a:r>
              <a:rPr lang="zh-CN" altLang="en-US" sz="1800">
                <a:solidFill>
                  <a:schemeClr val="tx1"/>
                </a:solidFill>
                <a:latin typeface="Times New Roman" panose="02020603050405020304" charset="0"/>
                <a:ea typeface="华文楷体" panose="02010600040101010101" charset="-122"/>
              </a:rPr>
              <a:t>二叉树</a:t>
            </a:r>
            <a:endParaRPr lang="zh-CN" altLang="en-US" sz="1800">
              <a:solidFill>
                <a:schemeClr val="tx1"/>
              </a:solidFill>
              <a:latin typeface="Times New Roman" panose="02020603050405020304" charset="0"/>
              <a:ea typeface="华文楷体" panose="02010600040101010101" charset="-122"/>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rPr>
              <a:t>树的带权</a:t>
            </a:r>
            <a:r>
              <a:rPr lang="zh-CN" altLang="en-US" sz="1800">
                <a:solidFill>
                  <a:schemeClr val="tx1"/>
                </a:solidFill>
                <a:latin typeface="Times New Roman" panose="02020603050405020304" charset="0"/>
                <a:ea typeface="华文楷体" panose="02010600040101010101" charset="-122"/>
              </a:rPr>
              <a:t>路径最短</a:t>
            </a:r>
            <a:endParaRPr lang="zh-CN" altLang="en-US" sz="1800">
              <a:solidFill>
                <a:schemeClr val="tx1"/>
              </a:solidFill>
              <a:latin typeface="Times New Roman" panose="02020603050405020304" charset="0"/>
              <a:ea typeface="华文楷体" panose="02010600040101010101" charset="-122"/>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rPr>
              <a:t>哈夫曼</a:t>
            </a:r>
            <a:r>
              <a:rPr lang="zh-CN" altLang="en-US">
                <a:solidFill>
                  <a:schemeClr val="tx1"/>
                </a:solidFill>
                <a:latin typeface="Times New Roman" panose="02020603050405020304" charset="0"/>
                <a:ea typeface="华文楷体" panose="02010600040101010101" charset="-122"/>
              </a:rPr>
              <a:t>编码</a:t>
            </a:r>
            <a:endParaRPr lang="zh-CN" altLang="en-US">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假设二叉树采用二叉链存储结构，设计一个算法，利用结点的右孩子指针</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rchild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将一棵二叉树的叶子结点按照从左往右的顺序串成一个单链表（题中定义两个指针</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tail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，其中</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指向第一个叶子结点，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初值为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NULL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tail</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指向最后一个叶子结点）</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void Link(BTNode *p,BTNode *&amp;head,BTNode *&amp;tail)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if(p-&gt;lchild==NULL&amp;&amp;p-&gt;rchild==NULL)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判断是不是叶子结点</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if(head==NULL)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判断</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上是否为空，如果是，说明当前结点为第一个叶子结点，将</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sym typeface="+mn-ea"/>
              </a:rPr>
              <a:t>                                   head</a:t>
            </a:r>
            <a:r>
              <a:rPr lang="zh-CN" altLang="en-US" sz="11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1100">
                <a:solidFill>
                  <a:schemeClr val="tx1"/>
                </a:solidFill>
                <a:latin typeface="Times New Roman" panose="02020603050405020304" charset="0"/>
                <a:ea typeface="华文楷体" panose="02010600040101010101" charset="-122"/>
                <a:cs typeface="Times New Roman" panose="02020603050405020304" charset="0"/>
                <a:sym typeface="+mn-ea"/>
              </a:rPr>
              <a:t>tail</a:t>
            </a:r>
            <a:r>
              <a:rPr lang="zh-CN" altLang="en-US" sz="1100">
                <a:solidFill>
                  <a:schemeClr val="tx1"/>
                </a:solidFill>
                <a:latin typeface="Times New Roman" panose="02020603050405020304" charset="0"/>
                <a:ea typeface="华文楷体" panose="02010600040101010101" charset="-122"/>
                <a:cs typeface="Times New Roman" panose="02020603050405020304" charset="0"/>
                <a:sym typeface="+mn-ea"/>
              </a:rPr>
              <a:t>都指向它</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head=p;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tail=p;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否则，说明</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head</a:t>
            </a:r>
            <a:r>
              <a:rPr lang="zh-CN" altLang="en-US" sz="1100">
                <a:solidFill>
                  <a:schemeClr val="tx1"/>
                </a:solidFill>
                <a:latin typeface="Times New Roman" panose="02020603050405020304" charset="0"/>
                <a:ea typeface="华文楷体" panose="02010600040101010101" charset="-122"/>
                <a:cs typeface="Times New Roman" panose="02020603050405020304" charset="0"/>
              </a:rPr>
              <a:t>已经指向了第一个叶子结点，则该结点不是第一个叶子结点，将其连接在单链表的尾部</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tail-&gt;rchild=p;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tail=p;</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		         </a:t>
            </a:r>
            <a:endParaRPr lang="zh-CN" altLang="en-US"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11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Link(p-&gt;lchild,head,tail);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Link(p-&gt;rchild,head,tail);</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11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11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T7</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在二叉树的二叉链存储结构中，增加一个指向双亲结点的</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parent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指针，设计一个算法，给这个指针赋值，并输出所有结点到根结点的路径。</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6450965" cy="6857365"/>
          </a:xfrm>
        </p:spPr>
        <p:txBody>
          <a:bodyPr>
            <a:normAutofit fontScale="8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typedef struct 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char 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struct BTNode *parent;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struct BTNode *lchild;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struct BTNode *rchild;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}BTNode;</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TriBtree(BTNode *p,BTNode *q)     //</a:t>
            </a:r>
            <a:r>
              <a:rPr lang="zh-CN" altLang="en-US">
                <a:solidFill>
                  <a:schemeClr val="tx1"/>
                </a:solidFill>
                <a:latin typeface="Times New Roman" panose="02020603050405020304" charset="0"/>
                <a:ea typeface="华文楷体" panose="02010600040101010101" charset="-122"/>
                <a:cs typeface="Times New Roman" panose="02020603050405020304" charset="0"/>
              </a:rPr>
              <a:t>给各结点的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parent</a:t>
            </a:r>
            <a:r>
              <a:rPr lang="zh-CN" altLang="en-US">
                <a:solidFill>
                  <a:schemeClr val="tx1"/>
                </a:solidFill>
                <a:latin typeface="Times New Roman" panose="02020603050405020304" charset="0"/>
                <a:ea typeface="华文楷体" panose="02010600040101010101" charset="-122"/>
                <a:cs typeface="Times New Roman" panose="02020603050405020304" charset="0"/>
              </a:rPr>
              <a:t>赋值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if(p!=NULL</a:t>
            </a: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p-&gt;parent=q;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将当前结点的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parent</a:t>
            </a:r>
            <a:r>
              <a:rPr lang="zh-CN" altLang="en-US">
                <a:solidFill>
                  <a:schemeClr val="tx1"/>
                </a:solidFill>
                <a:latin typeface="Times New Roman" panose="02020603050405020304" charset="0"/>
                <a:ea typeface="华文楷体" panose="02010600040101010101" charset="-122"/>
                <a:cs typeface="Times New Roman" panose="02020603050405020304" charset="0"/>
              </a:rPr>
              <a:t>指向其双亲结点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q=p;           //</a:t>
            </a:r>
            <a:r>
              <a:rPr lang="zh-CN" altLang="en-US">
                <a:solidFill>
                  <a:schemeClr val="tx1"/>
                </a:solidFill>
                <a:latin typeface="Times New Roman" panose="02020603050405020304" charset="0"/>
                <a:ea typeface="华文楷体" panose="02010600040101010101" charset="-122"/>
                <a:cs typeface="Times New Roman" panose="02020603050405020304" charset="0"/>
              </a:rPr>
              <a:t>更新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TriBtree(p-&gt;lchild,q);          //</a:t>
            </a:r>
            <a:r>
              <a:rPr lang="zh-CN" altLang="en-US">
                <a:solidFill>
                  <a:schemeClr val="tx1"/>
                </a:solidFill>
                <a:latin typeface="Times New Roman" panose="02020603050405020304" charset="0"/>
                <a:ea typeface="华文楷体" panose="02010600040101010101" charset="-122"/>
                <a:cs typeface="Times New Roman" panose="02020603050405020304" charset="0"/>
              </a:rPr>
              <a:t>修改左右子树中结点的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parent</a:t>
            </a:r>
            <a:r>
              <a:rPr lang="zh-CN" altLang="en-US">
                <a:solidFill>
                  <a:schemeClr val="tx1"/>
                </a:solidFill>
                <a:latin typeface="Times New Roman" panose="02020603050405020304" charset="0"/>
                <a:ea typeface="华文楷体" panose="02010600040101010101" charset="-122"/>
                <a:cs typeface="Times New Roman" panose="02020603050405020304" charset="0"/>
              </a:rPr>
              <a:t>值</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TriBtree(p-&gt;rchild,q);</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6344285" y="635"/>
            <a:ext cx="5690870" cy="6857365"/>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PrintPath(BTNode *p)  //</a:t>
            </a:r>
            <a:r>
              <a:rPr lang="zh-CN" altLang="en-US">
                <a:solidFill>
                  <a:schemeClr val="tx1"/>
                </a:solidFill>
                <a:latin typeface="Times New Roman" panose="02020603050405020304" charset="0"/>
                <a:ea typeface="华文楷体" panose="02010600040101010101" charset="-122"/>
                <a:cs typeface="Times New Roman" panose="02020603050405020304" charset="0"/>
              </a:rPr>
              <a:t>打印单个结点到根</a:t>
            </a:r>
            <a:r>
              <a:rPr lang="en-US" altLang="zh-CN">
                <a:solidFill>
                  <a:schemeClr val="tx1"/>
                </a:solidFill>
                <a:latin typeface="Times New Roman" panose="02020603050405020304" charset="0"/>
                <a:ea typeface="华文楷体" panose="02010600040101010101" charset="-122"/>
                <a:cs typeface="Times New Roman" panose="02020603050405020304" charset="0"/>
              </a:rPr>
              <a:t>                {			        </a:t>
            </a:r>
            <a:r>
              <a:rPr lang="zh-CN" altLang="en-US">
                <a:solidFill>
                  <a:schemeClr val="tx1"/>
                </a:solidFill>
                <a:latin typeface="Times New Roman" panose="02020603050405020304" charset="0"/>
                <a:ea typeface="华文楷体" panose="02010600040101010101" charset="-122"/>
                <a:cs typeface="Times New Roman" panose="02020603050405020304" charset="0"/>
              </a:rPr>
              <a:t>的</a:t>
            </a:r>
            <a:r>
              <a:rPr lang="zh-CN" altLang="en-US">
                <a:solidFill>
                  <a:schemeClr val="tx1"/>
                </a:solidFill>
                <a:latin typeface="Times New Roman" panose="02020603050405020304" charset="0"/>
                <a:ea typeface="华文楷体" panose="02010600040101010101" charset="-122"/>
                <a:cs typeface="Times New Roman" panose="02020603050405020304" charset="0"/>
              </a:rPr>
              <a:t>路径</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while(p!=NULL)//p</a:t>
            </a:r>
            <a:r>
              <a:rPr lang="zh-CN" altLang="en-US">
                <a:solidFill>
                  <a:schemeClr val="tx1"/>
                </a:solidFill>
                <a:latin typeface="Times New Roman" panose="02020603050405020304" charset="0"/>
                <a:ea typeface="华文楷体" panose="02010600040101010101" charset="-122"/>
                <a:cs typeface="Times New Roman" panose="02020603050405020304" charset="0"/>
              </a:rPr>
              <a:t>不为空时就打印</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printf(“%d”,p-&gt;data);</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p=p-&gt;parent;    //</a:t>
            </a:r>
            <a:r>
              <a:rPr lang="zh-CN" altLang="en-US">
                <a:solidFill>
                  <a:schemeClr val="tx1"/>
                </a:solidFill>
                <a:latin typeface="Times New Roman" panose="02020603050405020304" charset="0"/>
                <a:ea typeface="华文楷体" panose="02010600040101010101" charset="-122"/>
                <a:cs typeface="Times New Roman" panose="02020603050405020304" charset="0"/>
              </a:rPr>
              <a:t>找到其双亲结点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AllPath(BTNode *p) //</a:t>
            </a:r>
            <a:r>
              <a:rPr lang="zh-CN" altLang="en-US">
                <a:solidFill>
                  <a:schemeClr val="tx1"/>
                </a:solidFill>
                <a:latin typeface="Times New Roman" panose="02020603050405020304" charset="0"/>
                <a:ea typeface="华文楷体" panose="02010600040101010101" charset="-122"/>
                <a:cs typeface="Times New Roman" panose="02020603050405020304" charset="0"/>
              </a:rPr>
              <a:t>打印所有结点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if(p!=NULL)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PrintPath(p);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AllPath(p-&gt;lchild);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AllPath(p-&gt;rchild);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rPr>
              <a:t>有序树：树中结点的子树从左到右是依次有序的，不能交换，这样的树叫做有序树。</a:t>
            </a:r>
            <a:endParaRPr lang="zh-CN" altLang="en-US" sz="2000">
              <a:solidFill>
                <a:schemeClr val="tx1"/>
              </a:solidFill>
              <a:latin typeface="Times New Roman" panose="02020603050405020304" charset="0"/>
              <a:ea typeface="华文楷体" panose="02010600040101010101" charset="-122"/>
            </a:endParaRPr>
          </a:p>
          <a:p>
            <a:r>
              <a:rPr lang="zh-CN" altLang="en-US" sz="2000">
                <a:solidFill>
                  <a:schemeClr val="tx1"/>
                </a:solidFill>
                <a:latin typeface="Times New Roman" panose="02020603050405020304" charset="0"/>
                <a:ea typeface="华文楷体" panose="02010600040101010101" charset="-122"/>
              </a:rPr>
              <a:t>无序树：树中的子树没有顺序，可以任意交换，这样的树叫做无序树。</a:t>
            </a:r>
            <a:endParaRPr lang="zh-CN" altLang="en-US" sz="2000">
              <a:solidFill>
                <a:schemeClr val="tx1"/>
              </a:solidFill>
              <a:latin typeface="Times New Roman" panose="02020603050405020304" charset="0"/>
              <a:ea typeface="华文楷体" panose="02010600040101010101" charset="-122"/>
            </a:endParaRPr>
          </a:p>
          <a:p>
            <a:r>
              <a:rPr lang="zh-CN" altLang="en-US" sz="2000">
                <a:solidFill>
                  <a:schemeClr val="tx1"/>
                </a:solidFill>
                <a:latin typeface="Times New Roman" panose="02020603050405020304" charset="0"/>
                <a:ea typeface="华文楷体" panose="02010600040101010101" charset="-122"/>
              </a:rPr>
              <a:t>丰满树：丰满树即理想平衡树，要求除最底层外，其它</a:t>
            </a:r>
            <a:r>
              <a:rPr lang="zh-CN" altLang="en-US" sz="2000">
                <a:solidFill>
                  <a:schemeClr val="tx1"/>
                </a:solidFill>
                <a:latin typeface="Times New Roman" panose="02020603050405020304" charset="0"/>
                <a:ea typeface="华文楷体" panose="02010600040101010101" charset="-122"/>
              </a:rPr>
              <a:t>层都是满的。</a:t>
            </a:r>
            <a:endParaRPr lang="zh-CN" altLang="en-US" sz="2000">
              <a:solidFill>
                <a:schemeClr val="tx1"/>
              </a:solidFill>
              <a:latin typeface="Times New Roman" panose="02020603050405020304" charset="0"/>
              <a:ea typeface="华文楷体" panose="02010600040101010101" charset="-122"/>
            </a:endParaRPr>
          </a:p>
          <a:p>
            <a:r>
              <a:rPr lang="zh-CN" altLang="en-US" sz="2000">
                <a:solidFill>
                  <a:schemeClr val="tx1"/>
                </a:solidFill>
                <a:latin typeface="Times New Roman" panose="02020603050405020304" charset="0"/>
                <a:ea typeface="华文楷体" panose="02010600040101010101" charset="-122"/>
              </a:rPr>
              <a:t>森林：若干棵互不相交的树的集合。如例子中把</a:t>
            </a:r>
            <a:r>
              <a:rPr lang="en-US" altLang="zh-CN" sz="2000">
                <a:solidFill>
                  <a:schemeClr val="tx1"/>
                </a:solidFill>
                <a:latin typeface="Times New Roman" panose="02020603050405020304" charset="0"/>
                <a:ea typeface="华文楷体" panose="02010600040101010101" charset="-122"/>
              </a:rPr>
              <a:t>A</a:t>
            </a:r>
            <a:r>
              <a:rPr lang="zh-CN" altLang="en-US" sz="2000">
                <a:solidFill>
                  <a:schemeClr val="tx1"/>
                </a:solidFill>
                <a:latin typeface="Times New Roman" panose="02020603050405020304" charset="0"/>
                <a:ea typeface="华文楷体" panose="02010600040101010101" charset="-122"/>
              </a:rPr>
              <a:t>去掉，剩下的三棵树互不相交它们组成一个森林。</a:t>
            </a:r>
            <a:endParaRPr lang="zh-CN" altLang="en-US" sz="2000">
              <a:solidFill>
                <a:schemeClr val="tx1"/>
              </a:solidFill>
              <a:latin typeface="Times New Roman" panose="02020603050405020304" charset="0"/>
              <a:ea typeface="华文楷体" panose="02010600040101010101"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T8</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假设满二叉树</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b</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的先序遍历序列已经存在与数组中，数组长度为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，设计一个算法将其转换为后序遍历序列</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change(char pre[],int L1,int R1,char post[],int L2,int R2)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if(L1&lt;=R1)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post[R2]=pre[L1];   //</a:t>
            </a:r>
            <a:r>
              <a:rPr lang="zh-CN" altLang="en-US">
                <a:solidFill>
                  <a:schemeClr val="tx1"/>
                </a:solidFill>
                <a:latin typeface="Times New Roman" panose="02020603050405020304" charset="0"/>
                <a:ea typeface="华文楷体" panose="02010600040101010101" charset="-122"/>
                <a:cs typeface="Times New Roman" panose="02020603050405020304" charset="0"/>
              </a:rPr>
              <a:t>将</a:t>
            </a:r>
            <a:r>
              <a:rPr lang="en-US" altLang="zh-CN">
                <a:solidFill>
                  <a:schemeClr val="tx1"/>
                </a:solidFill>
                <a:latin typeface="Times New Roman" panose="02020603050405020304" charset="0"/>
                <a:ea typeface="华文楷体" panose="02010600040101010101" charset="-122"/>
                <a:cs typeface="Times New Roman" panose="02020603050405020304" charset="0"/>
              </a:rPr>
              <a:t>pre[]</a:t>
            </a:r>
            <a:r>
              <a:rPr lang="zh-CN" altLang="en-US">
                <a:solidFill>
                  <a:schemeClr val="tx1"/>
                </a:solidFill>
                <a:latin typeface="Times New Roman" panose="02020603050405020304" charset="0"/>
                <a:ea typeface="华文楷体" panose="02010600040101010101" charset="-122"/>
                <a:cs typeface="Times New Roman" panose="02020603050405020304" charset="0"/>
              </a:rPr>
              <a:t>中的第一个元素放在</a:t>
            </a:r>
            <a:r>
              <a:rPr lang="en-US" altLang="zh-CN">
                <a:solidFill>
                  <a:schemeClr val="tx1"/>
                </a:solidFill>
                <a:latin typeface="Times New Roman" panose="02020603050405020304" charset="0"/>
                <a:ea typeface="华文楷体" panose="02010600040101010101" charset="-122"/>
                <a:cs typeface="Times New Roman" panose="02020603050405020304" charset="0"/>
              </a:rPr>
              <a:t>post[]</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的末尾</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change(pre,L1+1,(L1+1+R1)/2,post,L2,(L2+R2-1)/2);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递归的处理</a:t>
            </a:r>
            <a:r>
              <a:rPr lang="en-US" altLang="zh-CN">
                <a:solidFill>
                  <a:schemeClr val="tx1"/>
                </a:solidFill>
                <a:latin typeface="Times New Roman" panose="02020603050405020304" charset="0"/>
                <a:ea typeface="华文楷体" panose="02010600040101010101" charset="-122"/>
                <a:cs typeface="Times New Roman" panose="02020603050405020304" charset="0"/>
              </a:rPr>
              <a:t>pre</a:t>
            </a:r>
            <a:r>
              <a:rPr lang="zh-CN" altLang="en-US">
                <a:solidFill>
                  <a:schemeClr val="tx1"/>
                </a:solidFill>
                <a:latin typeface="Times New Roman" panose="02020603050405020304" charset="0"/>
                <a:ea typeface="华文楷体" panose="02010600040101010101" charset="-122"/>
                <a:cs typeface="Times New Roman" panose="02020603050405020304" charset="0"/>
              </a:rPr>
              <a:t>中的前一半序列</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change(pre,(L1+1+R1)/2+1,R1,post,(L2+R2-1)/2+1,R2-1);//</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递归的处理</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pre</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中的</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后一半序列</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T9</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设中序线索二叉树的类型为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TBTNode *InThTree;</a:t>
            </a:r>
            <a:endParaRPr lang="en-US" altLang="zh-CN"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）设计算法，在一棵中序线索二叉树中寻找结点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的子树上中序下的最后一个结点</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）设计算法，在一棵中序线索二叉树中寻找结点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的中序下的前驱</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400">
                <a:solidFill>
                  <a:schemeClr val="tx1"/>
                </a:solidFill>
                <a:latin typeface="Times New Roman" panose="02020603050405020304" charset="0"/>
                <a:ea typeface="华文楷体" panose="02010600040101010101" charset="-122"/>
                <a:cs typeface="Times New Roman" panose="02020603050405020304" charset="0"/>
              </a:rPr>
              <a:t>3</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）设计算法，在一棵中序线索二叉树中寻找结点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的前序下的后继</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4645660" cy="6858000"/>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TBTNode *InLast(TBTNode *t)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TBTNode *p=t;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while (p&amp;&amp;!p-&gt;rtag)    p=p-&gt;rchild;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TBTNode *InPrior(TBTNode *t)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TBTNode *p=t-&gt;lchild;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if(p&amp;&amp;!t-&gt;ltag)   p=InLast(p);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内容占位符 2"/>
          <p:cNvSpPr>
            <a:spLocks noGrp="1"/>
          </p:cNvSpPr>
          <p:nvPr/>
        </p:nvSpPr>
        <p:spPr>
          <a:xfrm>
            <a:off x="4883150" y="0"/>
            <a:ext cx="7308850" cy="68580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3)</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TBTNode *TreNext(TBTNode *t)</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TBTNode *p;</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if(!t-&gt;ltag)    p=t-&gt;lchild;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else if(!t-&gt;rtag)     p=t-&gt;rchild;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else</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p=t;</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while(p&amp;&amp;p-&gt;rtag)   p=p-&gt;rchild;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if(p)   p=p-&gt;rchild;</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     return  p;</a:t>
            </a:r>
            <a:endParaRPr 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solidFill>
                  <a:schemeClr val="tx1"/>
                </a:solidFill>
                <a:latin typeface="Times New Roman" panose="02020603050405020304" charset="0"/>
                <a:ea typeface="华文楷体" panose="02010600040101010101" charset="-122"/>
                <a:cs typeface="Times New Roman" panose="02020603050405020304" charset="0"/>
              </a:rPr>
              <a:t>}</a:t>
            </a:r>
            <a:endParaRPr lang="en-US">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T10</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rPr>
              <a:t>假设二叉树采用二叉链存储结构，设计一个算法，输出根结点到每个叶子结点的路径</a:t>
            </a:r>
            <a:endParaRPr lang="zh-CN" altLang="en-US" sz="2400">
              <a:solidFill>
                <a:schemeClr val="tx1"/>
              </a:solidFill>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i;</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int top=0;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char pathstack[MAXSIZE];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初始化栈，因为先入栈，所以</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top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初始值为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void AllPath(BTNode *p)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if(p!=NULL)</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pathstack[top]=p-&gt;data;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让访问的结点入栈</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if(p-&gt;lchild==NULL&amp;&amp;p-&gt;rchild==NULL)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如果当前结点是叶子结点，则打印路径</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for(i=0;i&lt;top;++i)    printf(“%c”,pathstack[i]);</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AllPath(p-&gt;lchild);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AllPath(p-&gt;rchild);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访问结点出栈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9300" y="1774825"/>
            <a:ext cx="10600055" cy="4555490"/>
          </a:xfrm>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rPr>
              <a:t>设一棵二叉树中各结点的值互不相同，其先序遍历序列和中序遍历序列分别存于两个一维数组</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A[1....n]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rPr>
              <a:t>B[1...n]</a:t>
            </a:r>
            <a:r>
              <a:rPr lang="zh-CN" altLang="en-US" sz="2400">
                <a:solidFill>
                  <a:schemeClr val="tx1"/>
                </a:solidFill>
                <a:latin typeface="Times New Roman" panose="02020603050405020304" charset="0"/>
                <a:ea typeface="华文楷体" panose="02010600040101010101" charset="-122"/>
                <a:cs typeface="Times New Roman" panose="02020603050405020304" charset="0"/>
              </a:rPr>
              <a:t>中，试编写算法建立该二叉树的二叉链表。</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标题 3"/>
          <p:cNvSpPr>
            <a:spLocks noGrp="1"/>
          </p:cNvSpPr>
          <p:nvPr>
            <p:ph type="title"/>
          </p:nvPr>
        </p:nvSpPr>
        <p:spPr/>
        <p:txBody>
          <a:bodyPr/>
          <a:p>
            <a:r>
              <a:rPr lang="en-US" altLang="zh-CN">
                <a:latin typeface="Times New Roman" panose="02020603050405020304" charset="0"/>
                <a:cs typeface="Times New Roman" panose="02020603050405020304" charset="0"/>
              </a:rPr>
              <a:t>T11</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0730" cy="6857365"/>
          </a:xfrm>
        </p:spPr>
        <p:txBody>
          <a:bodyPr>
            <a:normAutofit lnSpcReduction="1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BTNode *PreInCreat(char A[],char B[],int l1,int h1,int l2,int h2)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//l1,h1</a:t>
            </a:r>
            <a:r>
              <a:rPr lang="zh-CN" altLang="en-US">
                <a:solidFill>
                  <a:schemeClr val="tx1"/>
                </a:solidFill>
                <a:latin typeface="Times New Roman" panose="02020603050405020304" charset="0"/>
                <a:ea typeface="华文楷体" panose="02010600040101010101" charset="-122"/>
                <a:cs typeface="Times New Roman" panose="02020603050405020304" charset="0"/>
              </a:rPr>
              <a:t>为先序的第一个和最后一个结点下标</a:t>
            </a:r>
            <a:r>
              <a:rPr lang="en-US" altLang="zh-CN">
                <a:solidFill>
                  <a:schemeClr val="tx1"/>
                </a:solidFill>
                <a:latin typeface="Times New Roman" panose="02020603050405020304" charset="0"/>
                <a:ea typeface="华文楷体" panose="02010600040101010101" charset="-122"/>
                <a:cs typeface="Times New Roman" panose="02020603050405020304" charset="0"/>
              </a:rPr>
              <a:t>,l2</a:t>
            </a:r>
            <a:r>
              <a:rPr lang="zh-CN" altLang="en-US">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a:solidFill>
                  <a:schemeClr val="tx1"/>
                </a:solidFill>
                <a:latin typeface="Times New Roman" panose="02020603050405020304" charset="0"/>
                <a:ea typeface="华文楷体" panose="02010600040101010101" charset="-122"/>
                <a:cs typeface="Times New Roman" panose="02020603050405020304" charset="0"/>
              </a:rPr>
              <a:t>h2</a:t>
            </a:r>
            <a:r>
              <a:rPr lang="zh-CN" altLang="en-US">
                <a:solidFill>
                  <a:schemeClr val="tx1"/>
                </a:solidFill>
                <a:latin typeface="Times New Roman" panose="02020603050405020304" charset="0"/>
                <a:ea typeface="华文楷体" panose="02010600040101010101" charset="-122"/>
                <a:cs typeface="Times New Roman" panose="02020603050405020304" charset="0"/>
              </a:rPr>
              <a:t>为中序的第一和最后一个结点下标，初始调用时</a:t>
            </a:r>
            <a:r>
              <a:rPr lang="en-US" altLang="zh-CN">
                <a:solidFill>
                  <a:schemeClr val="tx1"/>
                </a:solidFill>
                <a:latin typeface="Times New Roman" panose="02020603050405020304" charset="0"/>
                <a:ea typeface="华文楷体" panose="02010600040101010101" charset="-122"/>
                <a:cs typeface="Times New Roman" panose="02020603050405020304" charset="0"/>
              </a:rPr>
              <a:t>l1=l2=1,h1=h2=n</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root=(BTNode *)malloc(sizeof(BTNode));    //</a:t>
            </a:r>
            <a:r>
              <a:rPr lang="zh-CN" altLang="en-US">
                <a:solidFill>
                  <a:schemeClr val="tx1"/>
                </a:solidFill>
                <a:latin typeface="Times New Roman" panose="02020603050405020304" charset="0"/>
                <a:ea typeface="华文楷体" panose="02010600040101010101" charset="-122"/>
                <a:cs typeface="Times New Roman" panose="02020603050405020304" charset="0"/>
              </a:rPr>
              <a:t>建立根结点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root-&gt;data=A[l1];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for(int i=l2;B[i]!=root-&gt;data;i++);         //</a:t>
            </a:r>
            <a:r>
              <a:rPr lang="zh-CN" altLang="en-US">
                <a:solidFill>
                  <a:schemeClr val="tx1"/>
                </a:solidFill>
                <a:latin typeface="Times New Roman" panose="02020603050405020304" charset="0"/>
                <a:ea typeface="华文楷体" panose="02010600040101010101" charset="-122"/>
                <a:cs typeface="Times New Roman" panose="02020603050405020304" charset="0"/>
              </a:rPr>
              <a:t>根结点在中序序列中的划分</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llen=i-l2;                  //</a:t>
            </a:r>
            <a:r>
              <a:rPr lang="zh-CN" altLang="en-US">
                <a:solidFill>
                  <a:schemeClr val="tx1"/>
                </a:solidFill>
                <a:latin typeface="Times New Roman" panose="02020603050405020304" charset="0"/>
                <a:ea typeface="华文楷体" panose="02010600040101010101" charset="-122"/>
                <a:cs typeface="Times New Roman" panose="02020603050405020304" charset="0"/>
              </a:rPr>
              <a:t>左子树的长度</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rlen=h2-i;                 //</a:t>
            </a:r>
            <a:r>
              <a:rPr lang="zh-CN" altLang="en-US">
                <a:solidFill>
                  <a:schemeClr val="tx1"/>
                </a:solidFill>
                <a:latin typeface="Times New Roman" panose="02020603050405020304" charset="0"/>
                <a:ea typeface="华文楷体" panose="02010600040101010101" charset="-122"/>
                <a:cs typeface="Times New Roman" panose="02020603050405020304" charset="0"/>
              </a:rPr>
              <a:t>右子树的长度</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if(llen)    root-&gt;lchild=PreInCreat(A,B,l1+1,l1+llen,l2,l2+llen-1);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递归建立左子树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 root-&gt;lchild=NULL;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if(rlen)   root-&gt;rchild=PreInCreat(A,B,h1-rlen+1,h1,h2-rlen+1,h2);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递归建立右子树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else  root-&gt;rchild=NULL;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root;            //</a:t>
            </a:r>
            <a:r>
              <a:rPr lang="zh-CN" altLang="en-US">
                <a:solidFill>
                  <a:schemeClr val="tx1"/>
                </a:solidFill>
                <a:latin typeface="Times New Roman" panose="02020603050405020304" charset="0"/>
                <a:ea typeface="华文楷体" panose="02010600040101010101" charset="-122"/>
                <a:cs typeface="Times New Roman" panose="02020603050405020304" charset="0"/>
              </a:rPr>
              <a:t>返回根结点</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二叉树按二叉链形式存储，写一个判别给定二叉树是否是完全二叉树的算法。</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
        <p:nvSpPr>
          <p:cNvPr id="4" name="标题 3"/>
          <p:cNvSpPr>
            <a:spLocks noGrp="1"/>
          </p:cNvSpPr>
          <p:nvPr>
            <p:ph type="title"/>
          </p:nvPr>
        </p:nvSpPr>
        <p:spPr/>
        <p:txBody>
          <a:bodyPr/>
          <a:p>
            <a:r>
              <a:rPr lang="en-US" altLang="zh-CN">
                <a:latin typeface="Times New Roman" panose="02020603050405020304" charset="0"/>
                <a:cs typeface="Times New Roman" panose="02020603050405020304" charset="0"/>
              </a:rPr>
              <a:t>T12</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7365"/>
          </a:xfrm>
        </p:spPr>
        <p:txBody>
          <a:bodyPr>
            <a:noAutofit/>
          </a:bodyPr>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bool IsComplete(BTNode *T)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InitQueue(Q);</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if(T==NULL)   return 1;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空树为满二叉树</a:t>
            </a:r>
            <a:endParaRPr lang="zh-CN" altLang="en-US"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9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EnQueue(Q,T);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BTNode *p=T;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while(!IsEmpty(Q))</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DeQueue(Q,p);</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if(p)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结点非空，左右子树入队</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EnQueue(Q,p-&gt;lchild);</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sym typeface="+mn-ea"/>
              </a:rPr>
              <a:t>                 EnQueue(Q,p-&gt;rchild);</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结点为空检查其后是否有非空结点</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while(!IsEmpty(Q))</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   DeQueue(Q,p);</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if(p)       return 0;    //</a:t>
            </a:r>
            <a:r>
              <a:rPr lang="zh-CN" altLang="en-US" sz="900">
                <a:solidFill>
                  <a:schemeClr val="tx1"/>
                </a:solidFill>
                <a:latin typeface="Times New Roman" panose="02020603050405020304" charset="0"/>
                <a:ea typeface="华文楷体" panose="02010600040101010101" charset="-122"/>
                <a:cs typeface="Times New Roman" panose="02020603050405020304" charset="0"/>
              </a:rPr>
              <a:t>结点非空，则二叉树为非完全二叉树</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     return 1;</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9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9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树的性质</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树中的结点数等于所有结点的度数之和加</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的树中第</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层至多有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i-1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en-US" altLang="zh-CN">
                <a:solidFill>
                  <a:schemeClr val="tx1"/>
                </a:solidFill>
                <a:ea typeface="华文楷体" panose="02010600040101010101" charset="-122"/>
                <a:cs typeface="Arial" panose="020B0604020202020204" pitchFamily="3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的</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叉树至多有（</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h</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r>
              <a:rPr lang="en-US" altLang="zh-CN">
                <a:solidFill>
                  <a:schemeClr val="tx1"/>
                </a:solidFill>
                <a:latin typeface="Times New Roman" panose="02020603050405020304" charset="0"/>
                <a:ea typeface="华文楷体" panose="02010600040101010101" charset="-122"/>
                <a:cs typeface="Times New Roman" panose="02020603050405020304" charset="0"/>
              </a:rPr>
              <a:t>/(m-1)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a:t>
            </a:r>
            <a:r>
              <a:rPr lang="zh-CN" altLang="en-US">
                <a:solidFill>
                  <a:schemeClr val="tx1"/>
                </a:solidFill>
                <a:latin typeface="Times New Roman" panose="02020603050405020304" charset="0"/>
                <a:ea typeface="华文楷体" panose="02010600040101010101" charset="-122"/>
                <a:cs typeface="Times New Roman" panose="02020603050405020304" charset="0"/>
              </a:rPr>
              <a:t>结点</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r>
              <a:rPr lang="zh-CN" altLang="en-US">
                <a:solidFill>
                  <a:schemeClr val="tx1"/>
                </a:solidFill>
                <a:latin typeface="Times New Roman" panose="02020603050405020304" charset="0"/>
                <a:ea typeface="华文楷体" panose="02010600040101010101" charset="-122"/>
                <a:cs typeface="Times New Roman" panose="02020603050405020304" charset="0"/>
              </a:rPr>
              <a:t>具有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a:t>
            </a:r>
            <a:r>
              <a:rPr lang="en-US" altLang="zh-CN">
                <a:solidFill>
                  <a:schemeClr val="tx1"/>
                </a:solidFill>
                <a:latin typeface="Times New Roman" panose="02020603050405020304" charset="0"/>
                <a:ea typeface="华文楷体" panose="02010600040101010101" charset="-122"/>
                <a:cs typeface="Times New Roman" panose="02020603050405020304" charset="0"/>
              </a:rPr>
              <a:t>m</a:t>
            </a:r>
            <a:r>
              <a:rPr lang="zh-CN" altLang="en-US">
                <a:solidFill>
                  <a:schemeClr val="tx1"/>
                </a:solidFill>
                <a:latin typeface="Times New Roman" panose="02020603050405020304" charset="0"/>
                <a:ea typeface="华文楷体" panose="02010600040101010101" charset="-122"/>
                <a:cs typeface="Times New Roman" panose="02020603050405020304" charset="0"/>
              </a:rPr>
              <a:t>叉树的最小高度为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[log</a:t>
            </a:r>
            <a:r>
              <a:rPr lang="en-US" altLang="zh-CN" baseline="-25000">
                <a:solidFill>
                  <a:schemeClr val="tx1"/>
                </a:solidFill>
                <a:latin typeface="Times New Roman" panose="02020603050405020304" charset="0"/>
                <a:ea typeface="华文楷体" panose="02010600040101010101" charset="-122"/>
                <a:cs typeface="Times New Roman" panose="02020603050405020304" charset="0"/>
              </a:rPr>
              <a:t>m</a:t>
            </a:r>
            <a:r>
              <a:rPr lang="en-US" altLang="zh-CN">
                <a:solidFill>
                  <a:schemeClr val="tx1"/>
                </a:solidFill>
                <a:latin typeface="Times New Roman" panose="02020603050405020304" charset="0"/>
                <a:ea typeface="华文楷体" panose="02010600040101010101" charset="-122"/>
                <a:cs typeface="Times New Roman" panose="02020603050405020304" charset="0"/>
              </a:rPr>
              <a:t>(n(m-1)+1)]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T13</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normAutofit lnSpcReduction="10000"/>
          </a:bodyPr>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设树</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B</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是一棵采用二叉链存储结构的二叉树，编写一个把树</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B</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中所有结点的左，右子树进行交换的函数。</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Swap(BTNode *B)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BTNode *temp;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if(B!=NULL)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Swap(B-&gt;lchild);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递归的交换左子树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Swap(B-&gt;rchild);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递归的交换右子树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temp=B-&gt;lchild;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B-&gt;lchild=B-&gt;rchild;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B-&gt;rchild=temp;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T14</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已知二叉树应采用二叉链存储结构，编写算法完成：对于树中每个元素值为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x</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的结点，删去以它为根的子树，并释放相应的空间</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4970" y="811530"/>
            <a:ext cx="11431905" cy="465645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void DelXTree(BTNode *&amp;b)             //</a:t>
            </a:r>
            <a:r>
              <a:rPr lang="zh-CN" altLang="en-US">
                <a:solidFill>
                  <a:schemeClr val="tx1"/>
                </a:solidFill>
                <a:latin typeface="Times New Roman" panose="02020603050405020304" charset="0"/>
                <a:ea typeface="华文楷体" panose="02010600040101010101" charset="-122"/>
                <a:cs typeface="Times New Roman" panose="02020603050405020304" charset="0"/>
              </a:rPr>
              <a:t>删除以</a:t>
            </a:r>
            <a:r>
              <a:rPr lang="en-US" altLang="zh-CN">
                <a:solidFill>
                  <a:schemeClr val="tx1"/>
                </a:solidFill>
                <a:latin typeface="Times New Roman" panose="02020603050405020304" charset="0"/>
                <a:ea typeface="华文楷体" panose="02010600040101010101" charset="-122"/>
                <a:cs typeface="Times New Roman" panose="02020603050405020304" charset="0"/>
              </a:rPr>
              <a:t>b</a:t>
            </a:r>
            <a:r>
              <a:rPr lang="zh-CN" altLang="en-US">
                <a:solidFill>
                  <a:schemeClr val="tx1"/>
                </a:solidFill>
                <a:latin typeface="Times New Roman" panose="02020603050405020304" charset="0"/>
                <a:ea typeface="华文楷体" panose="02010600040101010101" charset="-122"/>
                <a:cs typeface="Times New Roman" panose="02020603050405020304" charset="0"/>
              </a:rPr>
              <a:t>为根的子树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if(bt!=NULL)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DelXTree(b-&gt;lchild);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DelXTree(b-&gt;rchild);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free(b);</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12192000" cy="6857365"/>
          </a:xfrm>
        </p:spPr>
        <p:txBody>
          <a:bodyPr>
            <a:noAutofit/>
          </a:bodyPr>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void Search(BTNode *b,char x)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查找所有以</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为元素值的结点，并删除以其为根的子树</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InitQueue(Q);</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BTNode *p=b;</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if(b!=NULL)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if(b-&gt;data==x)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若根结点的值为</a:t>
            </a:r>
            <a:r>
              <a:rPr lang="en-US" altLang="zh-CN" sz="700">
                <a:solidFill>
                  <a:schemeClr val="tx1"/>
                </a:solidFill>
                <a:latin typeface="Times New Roman" panose="02020603050405020304" charset="0"/>
                <a:ea typeface="华文楷体" panose="02010600040101010101" charset="-122"/>
                <a:cs typeface="Times New Roman" panose="02020603050405020304" charset="0"/>
              </a:rPr>
              <a:t>x</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则删除整棵树</a:t>
            </a:r>
            <a:endParaRPr lang="zh-CN" altLang="en-US"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DelXTree(b);</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exit(0);</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EnQueue(Q,b);</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while(!IsEmpty(Q))</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DeQueue(Q,P);</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if(p-&gt;lchild!=NULL)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if(p-&gt;lchild-&gt;data==x)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如果左子树符合条件，删除左子树</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DelXTree(p-&gt;lchild);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p-&gt;lchild=NULL;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父结点的左孩子置空</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else     EnQueue(Q,p-&gt;lchild);         //</a:t>
            </a:r>
            <a:r>
              <a:rPr lang="zh-CN" altLang="en-US" sz="700">
                <a:solidFill>
                  <a:schemeClr val="tx1"/>
                </a:solidFill>
                <a:latin typeface="Times New Roman" panose="02020603050405020304" charset="0"/>
                <a:ea typeface="华文楷体" panose="02010600040101010101" charset="-122"/>
                <a:cs typeface="Times New Roman" panose="02020603050405020304" charset="0"/>
              </a:rPr>
              <a:t>左子树入队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if(p-&gt;rchild!=NULL)</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      if(p-&gt;rchild-&gt;data==x)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如果右子树符合条件，删除</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右子树</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     DelXTree(p-&gt;rchild);</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p-&gt;rchild=NULL;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父结点的</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右孩子置空</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else     EnQueue(Q,p-&gt;rchild);         //</a:t>
            </a:r>
            <a:r>
              <a:rPr lang="zh-CN" altLang="en-US" sz="700">
                <a:solidFill>
                  <a:schemeClr val="tx1"/>
                </a:solidFill>
                <a:latin typeface="Times New Roman" panose="02020603050405020304" charset="0"/>
                <a:ea typeface="华文楷体" panose="02010600040101010101" charset="-122"/>
                <a:cs typeface="Times New Roman" panose="02020603050405020304" charset="0"/>
                <a:sym typeface="+mn-ea"/>
              </a:rPr>
              <a:t>右子树入队</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sym typeface="+mn-ea"/>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 }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7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7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T15</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设一棵二叉树的结点结构为（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LLINK,INFO,RLINK</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,ROOT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为指向该二叉树根结点的指针，</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p</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分别为指向该二叉树中任意两个结点的指针，是编写算法</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ANCESTOR(ROOT,p,q,r)</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，找到</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p</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q</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的最近公共祖先结点</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r</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635"/>
            <a:ext cx="5924550" cy="6857365"/>
          </a:xfrm>
        </p:spPr>
        <p:txBody>
          <a:bodyPr>
            <a:normAutofit fontScale="60000"/>
          </a:bodyPr>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typedef struct stack</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int tag;  //tag=0</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表示左孩子已被访问，</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tag=1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表示右孩子已被访问</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}stack;</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stack s[MAXSIZE],s1[MAXSIZE];</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BTNode *Ancestor(BTNode *ROOT,BTNode *p,BTNode *q)</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top=-1;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BTNode *b=ROOT;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while(b!=NULL||top&gt;-1)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while(b!=NULL)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沿左分支向下</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s[++top].t=b;</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s[top].tag=0;</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b=b-&gt;lchild;</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while(top!=-1&amp;&amp;s[top].tag==1)//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假定</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在</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的左侧，遇到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时，栈中元素均为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的祖先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if(s[top].t==p)//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将栈</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的元素转入</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s1</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中保存</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for(int i=1;i&lt;=top;i++)    {s1[i]=s[i];top1=top;}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5" name="内容占位符 2"/>
          <p:cNvSpPr>
            <a:spLocks noGrp="1"/>
          </p:cNvSpPr>
          <p:nvPr/>
        </p:nvSpPr>
        <p:spPr>
          <a:xfrm>
            <a:off x="5923280" y="0"/>
            <a:ext cx="6268720" cy="6857365"/>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if(s[top].t==q)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找到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结点</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for(i=top;i&gt;0;i--)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将栈中元素的树结点到</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s1   	{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for(j=top1;j&gt;0;j--)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中去匹配</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if(s1[j].t==s[i].t)   return s[i].t;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//p</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和</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q</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的最近公共祖先已</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找到</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top--;</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if(top!=-1)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   s[top].tag=1;</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b=s[top].t-&gt;rchild;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沿右分支向下遍历</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  return NULL;       //</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无公共祖先</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sz="2000">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Times New Roman" panose="02020603050405020304" charset="0"/>
                <a:cs typeface="Times New Roman" panose="02020603050405020304" charset="0"/>
              </a:rPr>
              <a:t>T16</a:t>
            </a:r>
            <a:endParaRPr lang="en-US" altLang="zh-CN">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试设计判断两棵二叉树是否相似的算法。所谓二叉树</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相似，指的是</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都是空的二叉树或都只有一个根结点；或</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的左子树和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的左子树相似且</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的右子树和</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en-US" altLang="zh-CN" sz="2400" baseline="-25000">
                <a:solidFill>
                  <a:schemeClr val="tx1"/>
                </a:solidFill>
                <a:latin typeface="Times New Roman" panose="02020603050405020304" charset="0"/>
                <a:ea typeface="华文楷体" panose="02010600040101010101" charset="-122"/>
                <a:cs typeface="Times New Roman" panose="02020603050405020304" charset="0"/>
                <a:sym typeface="+mn-ea"/>
              </a:rPr>
              <a:t>2</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的右子树相似。</a:t>
            </a:r>
            <a:endParaRPr lang="zh-CN" altLang="en-US" sz="24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sz="2400"/>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6857365"/>
          </a:xfrm>
        </p:spPr>
        <p:txBody>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Similar(BTNode *T1,BTNode *T2)</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int lefts,rights;</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if(T1==NULL&amp;&amp;T2==NULL)   return  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else if(T1==NULL||T2==NULL)      return 0;     //</a:t>
            </a:r>
            <a:r>
              <a:rPr lang="zh-CN" altLang="en-US">
                <a:solidFill>
                  <a:schemeClr val="tx1"/>
                </a:solidFill>
                <a:latin typeface="Times New Roman" panose="02020603050405020304" charset="0"/>
                <a:ea typeface="华文楷体" panose="02010600040101010101" charset="-122"/>
                <a:cs typeface="Times New Roman" panose="02020603050405020304" charset="0"/>
              </a:rPr>
              <a:t>只有一树为空</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   else              //</a:t>
            </a:r>
            <a:r>
              <a:rPr lang="zh-CN" altLang="en-US">
                <a:solidFill>
                  <a:schemeClr val="tx1"/>
                </a:solidFill>
                <a:latin typeface="Times New Roman" panose="02020603050405020304" charset="0"/>
                <a:ea typeface="华文楷体" panose="02010600040101010101" charset="-122"/>
                <a:cs typeface="Times New Roman" panose="02020603050405020304" charset="0"/>
              </a:rPr>
              <a:t>递归判断</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lefts=Similar(T1-&gt;lchild,T2-&gt;lchild);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rPr>
              <a:t>rights=Similar(T1-&gt;rchild,T2-&gt;rchild);</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lefts&amp;&amp;rights;</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T17</a:t>
            </a:r>
            <a:endParaRPr lang="en-US" altLang="zh-CN"/>
          </a:p>
        </p:txBody>
      </p:sp>
      <p:sp>
        <p:nvSpPr>
          <p:cNvPr id="3" name="内容占位符 2"/>
          <p:cNvSpPr>
            <a:spLocks noGrp="1"/>
          </p:cNvSpPr>
          <p:nvPr>
            <p:ph idx="1"/>
          </p:nvPr>
        </p:nvSpPr>
        <p:spPr/>
        <p:txBody>
          <a:bodyPr/>
          <a:p>
            <a:pPr marL="0" indent="0">
              <a:buNone/>
            </a:pP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二叉树的带权路径长度（</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WPL</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）是二叉树所有叶子结点的带权路径长度之和。给定一棵二叉树</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，采用二叉链表存储，其节点结构为（</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left,weight,right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）其中叶子结点的</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weight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域保存该结点的非负权值。设</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root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为指向</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的根结点的指针。请设计求</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T</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a:t>
            </a:r>
            <a:r>
              <a:rPr lang="en-US" altLang="zh-CN" sz="2400">
                <a:solidFill>
                  <a:schemeClr val="tx1"/>
                </a:solidFill>
                <a:latin typeface="Times New Roman" panose="02020603050405020304" charset="0"/>
                <a:ea typeface="华文楷体" panose="02010600040101010101" charset="-122"/>
                <a:cs typeface="Times New Roman" panose="02020603050405020304" charset="0"/>
                <a:sym typeface="+mn-ea"/>
              </a:rPr>
              <a:t>WPL</a:t>
            </a:r>
            <a:r>
              <a:rPr lang="zh-CN" altLang="en-US" sz="2400">
                <a:solidFill>
                  <a:schemeClr val="tx1"/>
                </a:solidFill>
                <a:latin typeface="Times New Roman" panose="02020603050405020304" charset="0"/>
                <a:ea typeface="华文楷体" panose="02010600040101010101" charset="-122"/>
                <a:cs typeface="Times New Roman" panose="02020603050405020304" charset="0"/>
                <a:sym typeface="+mn-ea"/>
              </a:rPr>
              <a:t>的算法。</a:t>
            </a:r>
            <a:endParaRPr lang="zh-CN" altLang="en-US" sz="2400"/>
          </a:p>
          <a:p>
            <a:pPr marL="0" indent="0">
              <a:buNone/>
            </a:pP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二叉树的定义</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sz="2000">
                <a:solidFill>
                  <a:schemeClr val="tx1"/>
                </a:solidFill>
                <a:latin typeface="Times New Roman" panose="02020603050405020304" charset="0"/>
                <a:ea typeface="华文楷体" panose="02010600040101010101" charset="-122"/>
                <a:cs typeface="Times New Roman" panose="02020603050405020304" charset="0"/>
              </a:rPr>
              <a:t>将一般的树加上如下两个限制条件就得到了二叉树：</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每个结点最多只有两棵子树，即二叉树中结点的度只能为</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0</a:t>
            </a: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1</a:t>
            </a: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a:t>
            </a:r>
            <a:r>
              <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rPr>
              <a:t>2</a:t>
            </a:r>
            <a:endParaRPr lang="en-US" altLang="zh-CN" sz="2000">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685800" lvl="1"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sym typeface="+mn-ea"/>
              </a:rPr>
              <a:t>子树有左右顺序之分，不能颠倒</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sz="2000">
                <a:solidFill>
                  <a:schemeClr val="tx1"/>
                </a:solidFill>
                <a:latin typeface="Times New Roman" panose="02020603050405020304" charset="0"/>
                <a:ea typeface="华文楷体" panose="02010600040101010101" charset="-122"/>
                <a:cs typeface="Times New Roman" panose="02020603050405020304" charset="0"/>
              </a:rPr>
              <a:t>二叉树的</a:t>
            </a:r>
            <a:r>
              <a:rPr lang="en-US" altLang="zh-CN" sz="2000">
                <a:solidFill>
                  <a:schemeClr val="tx1"/>
                </a:solidFill>
                <a:latin typeface="Times New Roman" panose="02020603050405020304" charset="0"/>
                <a:ea typeface="华文楷体" panose="02010600040101010101" charset="-122"/>
                <a:cs typeface="Times New Roman" panose="02020603050405020304" charset="0"/>
              </a:rPr>
              <a:t>5</a:t>
            </a:r>
            <a:r>
              <a:rPr lang="zh-CN" altLang="en-US" sz="2000">
                <a:solidFill>
                  <a:schemeClr val="tx1"/>
                </a:solidFill>
                <a:latin typeface="Times New Roman" panose="02020603050405020304" charset="0"/>
                <a:ea typeface="华文楷体" panose="02010600040101010101" charset="-122"/>
                <a:cs typeface="Times New Roman" panose="02020603050405020304" charset="0"/>
              </a:rPr>
              <a:t>种基本形态：</a:t>
            </a:r>
            <a:endParaRPr lang="zh-CN" altLang="en-US" sz="2000">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p>
          <a:p>
            <a:pPr marL="0" indent="0">
              <a:buNone/>
            </a:pPr>
            <a:endParaRPr lang="zh-CN" altLang="en-US"/>
          </a:p>
        </p:txBody>
      </p:sp>
      <p:sp>
        <p:nvSpPr>
          <p:cNvPr id="4" name="椭圆 3"/>
          <p:cNvSpPr/>
          <p:nvPr/>
        </p:nvSpPr>
        <p:spPr>
          <a:xfrm>
            <a:off x="506730" y="3945890"/>
            <a:ext cx="932815" cy="8724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flipH="1">
            <a:off x="516890" y="3813810"/>
            <a:ext cx="800735" cy="119697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784985" y="3945890"/>
            <a:ext cx="953770" cy="9226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94125" y="3666490"/>
            <a:ext cx="659130" cy="6489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a:stCxn id="7" idx="3"/>
          </p:cNvCxnSpPr>
          <p:nvPr/>
        </p:nvCxnSpPr>
        <p:spPr>
          <a:xfrm flipH="1">
            <a:off x="3459480" y="4220210"/>
            <a:ext cx="431165"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9" name="泪滴形 8"/>
          <p:cNvSpPr/>
          <p:nvPr/>
        </p:nvSpPr>
        <p:spPr>
          <a:xfrm>
            <a:off x="2395220" y="5020310"/>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华文楷体" panose="02010600040101010101" charset="-122"/>
                <a:ea typeface="华文楷体" panose="02010600040101010101" charset="-122"/>
              </a:rPr>
              <a:t>左子树</a:t>
            </a:r>
            <a:endParaRPr lang="zh-CN" altLang="en-US" sz="2000">
              <a:solidFill>
                <a:schemeClr val="tx1"/>
              </a:solidFill>
              <a:latin typeface="华文楷体" panose="02010600040101010101" charset="-122"/>
              <a:ea typeface="华文楷体" panose="02010600040101010101" charset="-122"/>
            </a:endParaRPr>
          </a:p>
        </p:txBody>
      </p:sp>
      <p:sp>
        <p:nvSpPr>
          <p:cNvPr id="10" name="椭圆 9"/>
          <p:cNvSpPr/>
          <p:nvPr/>
        </p:nvSpPr>
        <p:spPr>
          <a:xfrm>
            <a:off x="5048250" y="3666490"/>
            <a:ext cx="659130" cy="649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a:stCxn id="10" idx="5"/>
          </p:cNvCxnSpPr>
          <p:nvPr/>
        </p:nvCxnSpPr>
        <p:spPr>
          <a:xfrm>
            <a:off x="5610860" y="4220845"/>
            <a:ext cx="572770" cy="78930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泪滴形 11"/>
          <p:cNvSpPr/>
          <p:nvPr/>
        </p:nvSpPr>
        <p:spPr>
          <a:xfrm rot="16200000">
            <a:off x="6171565" y="5025390"/>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olidFill>
                <a:schemeClr val="tx1"/>
              </a:solidFill>
              <a:latin typeface="华文楷体" panose="02010600040101010101" charset="-122"/>
              <a:ea typeface="华文楷体" panose="02010600040101010101" charset="-122"/>
            </a:endParaRPr>
          </a:p>
        </p:txBody>
      </p:sp>
      <p:sp>
        <p:nvSpPr>
          <p:cNvPr id="13" name="文本框 12"/>
          <p:cNvSpPr txBox="1"/>
          <p:nvPr/>
        </p:nvSpPr>
        <p:spPr>
          <a:xfrm>
            <a:off x="6267450" y="5277485"/>
            <a:ext cx="87249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右子树</a:t>
            </a:r>
            <a:endParaRPr lang="zh-CN" altLang="en-US">
              <a:latin typeface="华文楷体" panose="02010600040101010101" charset="-122"/>
              <a:ea typeface="华文楷体" panose="02010600040101010101" charset="-122"/>
            </a:endParaRPr>
          </a:p>
        </p:txBody>
      </p:sp>
      <p:sp>
        <p:nvSpPr>
          <p:cNvPr id="14" name="椭圆 13"/>
          <p:cNvSpPr/>
          <p:nvPr/>
        </p:nvSpPr>
        <p:spPr>
          <a:xfrm>
            <a:off x="9438005" y="3571240"/>
            <a:ext cx="659130" cy="6496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连接符 16"/>
          <p:cNvCxnSpPr>
            <a:stCxn id="14" idx="3"/>
          </p:cNvCxnSpPr>
          <p:nvPr/>
        </p:nvCxnSpPr>
        <p:spPr>
          <a:xfrm flipH="1">
            <a:off x="9077325" y="4125595"/>
            <a:ext cx="457200" cy="82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4" idx="5"/>
          </p:cNvCxnSpPr>
          <p:nvPr/>
        </p:nvCxnSpPr>
        <p:spPr>
          <a:xfrm>
            <a:off x="10000615" y="4125595"/>
            <a:ext cx="516890" cy="84010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泪滴形 18"/>
          <p:cNvSpPr/>
          <p:nvPr/>
        </p:nvSpPr>
        <p:spPr>
          <a:xfrm>
            <a:off x="8013065" y="4929505"/>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华文楷体" panose="02010600040101010101" charset="-122"/>
                <a:ea typeface="华文楷体" panose="02010600040101010101" charset="-122"/>
              </a:rPr>
              <a:t>左子树</a:t>
            </a:r>
            <a:endParaRPr lang="zh-CN" altLang="en-US" sz="2000">
              <a:solidFill>
                <a:schemeClr val="tx1"/>
              </a:solidFill>
              <a:latin typeface="华文楷体" panose="02010600040101010101" charset="-122"/>
              <a:ea typeface="华文楷体" panose="02010600040101010101" charset="-122"/>
            </a:endParaRPr>
          </a:p>
        </p:txBody>
      </p:sp>
      <p:sp>
        <p:nvSpPr>
          <p:cNvPr id="20" name="泪滴形 19"/>
          <p:cNvSpPr/>
          <p:nvPr/>
        </p:nvSpPr>
        <p:spPr>
          <a:xfrm rot="16200000">
            <a:off x="10502265" y="4944110"/>
            <a:ext cx="1064260" cy="1035050"/>
          </a:xfrm>
          <a:prstGeom prst="teardrop">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olidFill>
                <a:schemeClr val="tx1"/>
              </a:solidFill>
              <a:latin typeface="华文楷体" panose="02010600040101010101" charset="-122"/>
              <a:ea typeface="华文楷体" panose="02010600040101010101" charset="-122"/>
            </a:endParaRPr>
          </a:p>
        </p:txBody>
      </p:sp>
      <p:sp>
        <p:nvSpPr>
          <p:cNvPr id="21" name="文本框 20"/>
          <p:cNvSpPr txBox="1"/>
          <p:nvPr/>
        </p:nvSpPr>
        <p:spPr>
          <a:xfrm>
            <a:off x="10598150" y="5277485"/>
            <a:ext cx="87249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右子树</a:t>
            </a:r>
            <a:endParaRPr lang="zh-CN" altLang="en-US">
              <a:latin typeface="华文楷体" panose="02010600040101010101" charset="-122"/>
              <a:ea typeface="华文楷体" panose="02010600040101010101" charset="-122"/>
            </a:endParaRPr>
          </a:p>
        </p:txBody>
      </p:sp>
      <p:sp>
        <p:nvSpPr>
          <p:cNvPr id="22" name="文本框 21"/>
          <p:cNvSpPr txBox="1"/>
          <p:nvPr/>
        </p:nvSpPr>
        <p:spPr>
          <a:xfrm>
            <a:off x="132080" y="5277485"/>
            <a:ext cx="118554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空二叉树</a:t>
            </a:r>
            <a:endParaRPr lang="zh-CN" altLang="en-US">
              <a:latin typeface="华文楷体" panose="02010600040101010101" charset="-122"/>
              <a:ea typeface="华文楷体" panose="02010600040101010101" charset="-122"/>
            </a:endParaRPr>
          </a:p>
        </p:txBody>
      </p:sp>
      <p:sp>
        <p:nvSpPr>
          <p:cNvPr id="23" name="文本框 22"/>
          <p:cNvSpPr txBox="1"/>
          <p:nvPr/>
        </p:nvSpPr>
        <p:spPr>
          <a:xfrm>
            <a:off x="897890" y="6104890"/>
            <a:ext cx="137858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只有根结点</a:t>
            </a:r>
            <a:endParaRPr lang="zh-CN" altLang="en-US">
              <a:latin typeface="华文楷体" panose="02010600040101010101" charset="-122"/>
              <a:ea typeface="华文楷体" panose="02010600040101010101" charset="-122"/>
            </a:endParaRPr>
          </a:p>
        </p:txBody>
      </p:sp>
      <p:sp>
        <p:nvSpPr>
          <p:cNvPr id="24" name="文本框 23"/>
          <p:cNvSpPr txBox="1"/>
          <p:nvPr/>
        </p:nvSpPr>
        <p:spPr>
          <a:xfrm>
            <a:off x="2985770" y="6207125"/>
            <a:ext cx="137858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只有</a:t>
            </a:r>
            <a:r>
              <a:rPr lang="zh-CN" altLang="en-US">
                <a:latin typeface="华文楷体" panose="02010600040101010101" charset="-122"/>
                <a:ea typeface="华文楷体" panose="02010600040101010101" charset="-122"/>
              </a:rPr>
              <a:t>左子树</a:t>
            </a:r>
            <a:endParaRPr lang="zh-CN" altLang="en-US">
              <a:latin typeface="华文楷体" panose="02010600040101010101" charset="-122"/>
              <a:ea typeface="华文楷体" panose="02010600040101010101" charset="-122"/>
            </a:endParaRPr>
          </a:p>
        </p:txBody>
      </p:sp>
      <p:sp>
        <p:nvSpPr>
          <p:cNvPr id="25" name="文本框 24"/>
          <p:cNvSpPr txBox="1"/>
          <p:nvPr/>
        </p:nvSpPr>
        <p:spPr>
          <a:xfrm>
            <a:off x="5208270" y="6249670"/>
            <a:ext cx="137858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只有</a:t>
            </a:r>
            <a:r>
              <a:rPr lang="zh-CN" altLang="en-US">
                <a:latin typeface="华文楷体" panose="02010600040101010101" charset="-122"/>
                <a:ea typeface="华文楷体" panose="02010600040101010101" charset="-122"/>
              </a:rPr>
              <a:t>右子树</a:t>
            </a:r>
            <a:endParaRPr lang="zh-CN" altLang="en-US">
              <a:latin typeface="华文楷体" panose="02010600040101010101" charset="-122"/>
              <a:ea typeface="华文楷体" panose="02010600040101010101" charset="-122"/>
            </a:endParaRPr>
          </a:p>
        </p:txBody>
      </p:sp>
      <p:sp>
        <p:nvSpPr>
          <p:cNvPr id="26" name="文本框 25"/>
          <p:cNvSpPr txBox="1"/>
          <p:nvPr/>
        </p:nvSpPr>
        <p:spPr>
          <a:xfrm>
            <a:off x="8895715" y="6207125"/>
            <a:ext cx="184467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左，右子树</a:t>
            </a:r>
            <a:r>
              <a:rPr lang="zh-CN" altLang="en-US">
                <a:latin typeface="华文楷体" panose="02010600040101010101" charset="-122"/>
                <a:ea typeface="华文楷体" panose="02010600040101010101" charset="-122"/>
              </a:rPr>
              <a:t>都有</a:t>
            </a:r>
            <a:endParaRPr lang="zh-CN" altLang="en-US">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3270" cy="6857365"/>
          </a:xfrm>
        </p:spPr>
        <p:txBody>
          <a:bodyPr>
            <a:normAutofit lnSpcReduction="20000"/>
          </a:bodyPr>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WPL(BTNode *root)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return  wpl_PreOrder(root,0);</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int wpl_PreOrder(BTNode *root,int deep)</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static int wpl=0;    </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if(root-&gt;lchild==NULL&amp;&amp;root-&gt;rchild==NULL)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若为叶子结点，</a:t>
            </a:r>
            <a:r>
              <a:rPr lang="zh-CN" altLang="en-US">
                <a:solidFill>
                  <a:schemeClr val="tx1"/>
                </a:solidFill>
                <a:latin typeface="Times New Roman" panose="02020603050405020304" charset="0"/>
                <a:ea typeface="华文楷体" panose="02010600040101010101" charset="-122"/>
                <a:cs typeface="Times New Roman" panose="02020603050405020304" charset="0"/>
              </a:rPr>
              <a:t>则累积</a:t>
            </a:r>
            <a:r>
              <a:rPr lang="en-US" altLang="zh-CN">
                <a:solidFill>
                  <a:schemeClr val="tx1"/>
                </a:solidFill>
                <a:latin typeface="Times New Roman" panose="02020603050405020304" charset="0"/>
                <a:ea typeface="华文楷体" panose="02010600040101010101" charset="-122"/>
                <a:cs typeface="Times New Roman" panose="02020603050405020304" charset="0"/>
              </a:rPr>
              <a:t>wpl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wpl+=deep*root-&gt;weight;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if(root-&gt;lchild!=NULL)          //</a:t>
            </a:r>
            <a:r>
              <a:rPr lang="zh-CN" altLang="en-US">
                <a:solidFill>
                  <a:schemeClr val="tx1"/>
                </a:solidFill>
                <a:latin typeface="Times New Roman" panose="02020603050405020304" charset="0"/>
                <a:ea typeface="华文楷体" panose="02010600040101010101" charset="-122"/>
                <a:cs typeface="Times New Roman" panose="02020603050405020304" charset="0"/>
              </a:rPr>
              <a:t>若左子树不空，则对左子树递归遍历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wpl_PreOrder(root-&gt;lchild,deep+1);</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       </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if(root-&gt;rchild!=NULL)          //</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若右子树不空，则对</a:t>
            </a:r>
            <a:r>
              <a:rPr lang="zh-CN" altLang="en-US">
                <a:solidFill>
                  <a:schemeClr val="tx1"/>
                </a:solidFill>
                <a:latin typeface="Times New Roman" panose="02020603050405020304" charset="0"/>
                <a:ea typeface="华文楷体" panose="02010600040101010101" charset="-122"/>
                <a:cs typeface="Times New Roman" panose="02020603050405020304" charset="0"/>
                <a:sym typeface="+mn-ea"/>
              </a:rPr>
              <a:t>右子树递归遍历</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wpl_PreOrder(root-&gt;</a:t>
            </a: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rchild,deep+1);</a:t>
            </a:r>
            <a:endParaRPr lang="en-US" altLang="zh-CN">
              <a:solidFill>
                <a:schemeClr val="tx1"/>
              </a:solidFill>
              <a:latin typeface="Times New Roman" panose="02020603050405020304" charset="0"/>
              <a:ea typeface="华文楷体" panose="02010600040101010101" charset="-122"/>
              <a:cs typeface="Times New Roman" panose="02020603050405020304" charset="0"/>
              <a:sym typeface="+mn-ea"/>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sym typeface="+mn-ea"/>
              </a:rPr>
              <a:t>        return wpl;</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en-US" altLang="zh-CN">
                <a:solidFill>
                  <a:schemeClr val="tx1"/>
                </a:solidFill>
                <a:latin typeface="Times New Roman" panose="02020603050405020304" charset="0"/>
                <a:ea typeface="华文楷体" panose="02010600040101010101" charset="-122"/>
                <a:cs typeface="Times New Roman" panose="02020603050405020304" charset="0"/>
              </a:rPr>
              <a:t>}</a:t>
            </a:r>
            <a:endParaRPr lang="en-US" altLang="zh-CN">
              <a:solidFill>
                <a:schemeClr val="tx1"/>
              </a:solidFill>
              <a:latin typeface="Times New Roman" panose="02020603050405020304" charset="0"/>
              <a:ea typeface="华文楷体" panose="02010600040101010101" charset="-122"/>
              <a:cs typeface="Times New Roman" panose="0202060305040502030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几个特殊的二叉树</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满二叉树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一棵高度为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，且含有</a:t>
            </a:r>
            <a:r>
              <a:rPr lang="en-US" altLang="zh-CN">
                <a:solidFill>
                  <a:schemeClr val="tx1"/>
                </a:solidFill>
                <a:latin typeface="Times New Roman" panose="02020603050405020304" charset="0"/>
                <a:ea typeface="华文楷体" panose="02010600040101010101" charset="-122"/>
                <a:cs typeface="Times New Roman" panose="02020603050405020304" charset="0"/>
              </a:rPr>
              <a:t>2</a:t>
            </a:r>
            <a:r>
              <a:rPr lang="en-US" altLang="zh-CN" baseline="30000">
                <a:solidFill>
                  <a:schemeClr val="tx1"/>
                </a:solidFill>
                <a:latin typeface="Times New Roman" panose="02020603050405020304" charset="0"/>
                <a:ea typeface="华文楷体" panose="02010600040101010101" charset="-122"/>
                <a:cs typeface="Times New Roman" panose="02020603050405020304" charset="0"/>
              </a:rPr>
              <a:t>h</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个结点的二叉树称为满二叉树。对满二叉树进行编号，约定编号从</a:t>
            </a:r>
            <a:r>
              <a:rPr lang="en-US" altLang="zh-CN">
                <a:solidFill>
                  <a:schemeClr val="tx1"/>
                </a:solidFill>
                <a:latin typeface="Times New Roman" panose="02020603050405020304" charset="0"/>
                <a:ea typeface="华文楷体" panose="02010600040101010101" charset="-122"/>
                <a:cs typeface="Times New Roman" panose="02020603050405020304" charset="0"/>
              </a:rPr>
              <a:t>1</a:t>
            </a:r>
            <a:r>
              <a:rPr lang="zh-CN" altLang="en-US">
                <a:solidFill>
                  <a:schemeClr val="tx1"/>
                </a:solidFill>
                <a:latin typeface="Times New Roman" panose="02020603050405020304" charset="0"/>
                <a:ea typeface="华文楷体" panose="02010600040101010101" charset="-122"/>
                <a:cs typeface="Times New Roman" panose="02020603050405020304" charset="0"/>
              </a:rPr>
              <a:t>开始，自上而下，自左至右进行。对于编号为</a:t>
            </a:r>
            <a:r>
              <a:rPr lang="en-US" altLang="zh-CN">
                <a:solidFill>
                  <a:schemeClr val="tx1"/>
                </a:solidFill>
                <a:latin typeface="Times New Roman" panose="02020603050405020304" charset="0"/>
                <a:ea typeface="华文楷体" panose="02010600040101010101" charset="-122"/>
                <a:cs typeface="Times New Roman" panose="02020603050405020304" charset="0"/>
              </a:rPr>
              <a:t>i</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的结点，若有双亲，则双亲为</a:t>
            </a:r>
            <a:r>
              <a:rPr lang="en-US" altLang="zh-CN">
                <a:solidFill>
                  <a:schemeClr val="tx1"/>
                </a:solidFill>
                <a:latin typeface="Times New Roman" panose="02020603050405020304" charset="0"/>
                <a:ea typeface="华文楷体" panose="02010600040101010101" charset="-122"/>
                <a:cs typeface="Times New Roman" panose="02020603050405020304" charset="0"/>
              </a:rPr>
              <a:t>i/2</a:t>
            </a:r>
            <a:r>
              <a:rPr lang="zh-CN" altLang="en-US">
                <a:solidFill>
                  <a:schemeClr val="tx1"/>
                </a:solidFill>
                <a:latin typeface="Times New Roman" panose="02020603050405020304" charset="0"/>
                <a:ea typeface="华文楷体" panose="02010600040101010101" charset="-122"/>
                <a:cs typeface="Times New Roman" panose="02020603050405020304" charset="0"/>
              </a:rPr>
              <a:t>，若有左孩子则左孩子为</a:t>
            </a:r>
            <a:r>
              <a:rPr lang="en-US" altLang="zh-CN">
                <a:solidFill>
                  <a:schemeClr val="tx1"/>
                </a:solidFill>
                <a:latin typeface="Times New Roman" panose="02020603050405020304" charset="0"/>
                <a:ea typeface="华文楷体" panose="02010600040101010101" charset="-122"/>
                <a:cs typeface="Times New Roman" panose="02020603050405020304" charset="0"/>
              </a:rPr>
              <a:t>2i</a:t>
            </a:r>
            <a:r>
              <a:rPr lang="zh-CN" altLang="en-US">
                <a:solidFill>
                  <a:schemeClr val="tx1"/>
                </a:solidFill>
                <a:latin typeface="Times New Roman" panose="02020603050405020304" charset="0"/>
                <a:ea typeface="华文楷体" panose="02010600040101010101" charset="-122"/>
                <a:cs typeface="Times New Roman" panose="02020603050405020304" charset="0"/>
              </a:rPr>
              <a:t>，若有右孩子，右孩子为</a:t>
            </a:r>
            <a:r>
              <a:rPr lang="en-US" altLang="zh-CN">
                <a:solidFill>
                  <a:schemeClr val="tx1"/>
                </a:solidFill>
                <a:latin typeface="Times New Roman" panose="02020603050405020304" charset="0"/>
                <a:ea typeface="华文楷体" panose="02010600040101010101" charset="-122"/>
                <a:cs typeface="Times New Roman" panose="02020603050405020304" charset="0"/>
              </a:rPr>
              <a:t>2i+1</a:t>
            </a:r>
            <a:r>
              <a:rPr lang="zh-CN" altLang="en-US">
                <a:solidFill>
                  <a:schemeClr val="tx1"/>
                </a:solidFill>
                <a:latin typeface="Times New Roman" panose="02020603050405020304" charset="0"/>
                <a:ea typeface="华文楷体" panose="02010600040101010101" charset="-122"/>
                <a:cs typeface="Times New Roman" panose="02020603050405020304" charset="0"/>
              </a:rPr>
              <a:t>。</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5608320" y="299212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243195" y="3303905"/>
            <a:ext cx="417195" cy="48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5"/>
          </p:cNvCxnSpPr>
          <p:nvPr/>
        </p:nvCxnSpPr>
        <p:spPr>
          <a:xfrm>
            <a:off x="5911215" y="3303905"/>
            <a:ext cx="417195" cy="479425"/>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034915" y="379349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8" name="椭圆 7"/>
          <p:cNvSpPr/>
          <p:nvPr/>
        </p:nvSpPr>
        <p:spPr>
          <a:xfrm>
            <a:off x="6171565" y="379349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9" name="直接连接符 8"/>
          <p:cNvCxnSpPr>
            <a:stCxn id="7" idx="3"/>
          </p:cNvCxnSpPr>
          <p:nvPr/>
        </p:nvCxnSpPr>
        <p:spPr>
          <a:xfrm flipH="1">
            <a:off x="4716145" y="4105275"/>
            <a:ext cx="370840" cy="509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7" idx="5"/>
          </p:cNvCxnSpPr>
          <p:nvPr/>
        </p:nvCxnSpPr>
        <p:spPr>
          <a:xfrm>
            <a:off x="5337810" y="4105275"/>
            <a:ext cx="290830" cy="469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3"/>
          </p:cNvCxnSpPr>
          <p:nvPr/>
        </p:nvCxnSpPr>
        <p:spPr>
          <a:xfrm flipH="1">
            <a:off x="5953125" y="4105275"/>
            <a:ext cx="270510" cy="47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5"/>
          </p:cNvCxnSpPr>
          <p:nvPr/>
        </p:nvCxnSpPr>
        <p:spPr>
          <a:xfrm>
            <a:off x="6474460" y="4105275"/>
            <a:ext cx="300355" cy="43878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512945" y="461518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4" name="椭圆 13"/>
          <p:cNvSpPr/>
          <p:nvPr/>
        </p:nvSpPr>
        <p:spPr>
          <a:xfrm>
            <a:off x="5389880" y="457454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
        <p:nvSpPr>
          <p:cNvPr id="15" name="椭圆 14"/>
          <p:cNvSpPr/>
          <p:nvPr/>
        </p:nvSpPr>
        <p:spPr>
          <a:xfrm>
            <a:off x="5744845" y="457454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F</a:t>
            </a:r>
            <a:endParaRPr lang="en-US" altLang="zh-CN">
              <a:solidFill>
                <a:schemeClr val="tx1"/>
              </a:solidFill>
              <a:latin typeface="Times New Roman" panose="02020603050405020304" charset="0"/>
              <a:cs typeface="Times New Roman" panose="02020603050405020304" charset="0"/>
            </a:endParaRPr>
          </a:p>
        </p:txBody>
      </p:sp>
      <p:sp>
        <p:nvSpPr>
          <p:cNvPr id="16" name="椭圆 15"/>
          <p:cNvSpPr/>
          <p:nvPr/>
        </p:nvSpPr>
        <p:spPr>
          <a:xfrm>
            <a:off x="6622415" y="4574540"/>
            <a:ext cx="354965" cy="3651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G</a:t>
            </a:r>
            <a:endParaRPr lang="en-US" altLang="zh-CN">
              <a:solidFill>
                <a:schemeClr val="tx1"/>
              </a:solidFill>
              <a:latin typeface="Times New Roman" panose="02020603050405020304" charset="0"/>
              <a:cs typeface="Times New Roman" panose="02020603050405020304" charset="0"/>
            </a:endParaRPr>
          </a:p>
        </p:txBody>
      </p:sp>
      <p:sp>
        <p:nvSpPr>
          <p:cNvPr id="17" name="文本框 16"/>
          <p:cNvSpPr txBox="1"/>
          <p:nvPr/>
        </p:nvSpPr>
        <p:spPr>
          <a:xfrm>
            <a:off x="5327650" y="276034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4867910" y="336486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9" name="文本框 18"/>
          <p:cNvSpPr txBox="1"/>
          <p:nvPr/>
        </p:nvSpPr>
        <p:spPr>
          <a:xfrm>
            <a:off x="6474460" y="335724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20" name="文本框 19"/>
          <p:cNvSpPr txBox="1"/>
          <p:nvPr/>
        </p:nvSpPr>
        <p:spPr>
          <a:xfrm>
            <a:off x="4265295" y="493966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5182235" y="493585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
        <p:nvSpPr>
          <p:cNvPr id="22" name="文本框 21"/>
          <p:cNvSpPr txBox="1"/>
          <p:nvPr/>
        </p:nvSpPr>
        <p:spPr>
          <a:xfrm>
            <a:off x="5647055" y="493585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6</a:t>
            </a:r>
            <a:endParaRPr lang="en-US" altLang="zh-CN">
              <a:solidFill>
                <a:schemeClr val="tx1"/>
              </a:solidFill>
              <a:latin typeface="Times New Roman" panose="02020603050405020304" charset="0"/>
              <a:cs typeface="Times New Roman" panose="02020603050405020304" charset="0"/>
            </a:endParaRPr>
          </a:p>
        </p:txBody>
      </p:sp>
      <p:sp>
        <p:nvSpPr>
          <p:cNvPr id="23" name="文本框 22"/>
          <p:cNvSpPr txBox="1"/>
          <p:nvPr/>
        </p:nvSpPr>
        <p:spPr>
          <a:xfrm>
            <a:off x="6474460" y="4946015"/>
            <a:ext cx="247650"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7</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0"/>
            <a:ext cx="12192000" cy="6858000"/>
          </a:xfrm>
        </p:spPr>
        <p:txBody>
          <a:bodyPr/>
          <a:p>
            <a:r>
              <a:rPr lang="zh-CN" altLang="en-US">
                <a:solidFill>
                  <a:schemeClr val="tx1"/>
                </a:solidFill>
                <a:latin typeface="Times New Roman" panose="02020603050405020304" charset="0"/>
                <a:ea typeface="华文楷体" panose="02010600040101010101" charset="-122"/>
                <a:cs typeface="Times New Roman" panose="02020603050405020304" charset="0"/>
              </a:rPr>
              <a:t>完全二叉树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r>
              <a:rPr lang="zh-CN" altLang="en-US">
                <a:solidFill>
                  <a:schemeClr val="tx1"/>
                </a:solidFill>
                <a:latin typeface="Times New Roman" panose="02020603050405020304" charset="0"/>
                <a:ea typeface="华文楷体" panose="02010600040101010101" charset="-122"/>
                <a:cs typeface="Times New Roman" panose="02020603050405020304" charset="0"/>
              </a:rPr>
              <a:t>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，有</a:t>
            </a:r>
            <a:r>
              <a:rPr lang="en-US" altLang="zh-CN">
                <a:solidFill>
                  <a:schemeClr val="tx1"/>
                </a:solidFill>
                <a:latin typeface="Times New Roman" panose="02020603050405020304" charset="0"/>
                <a:ea typeface="华文楷体" panose="02010600040101010101" charset="-122"/>
                <a:cs typeface="Times New Roman" panose="02020603050405020304" charset="0"/>
              </a:rPr>
              <a:t>n</a:t>
            </a:r>
            <a:r>
              <a:rPr lang="zh-CN" altLang="en-US">
                <a:solidFill>
                  <a:schemeClr val="tx1"/>
                </a:solidFill>
                <a:latin typeface="Times New Roman" panose="02020603050405020304" charset="0"/>
                <a:ea typeface="华文楷体" panose="02010600040101010101" charset="-122"/>
                <a:cs typeface="Times New Roman" panose="02020603050405020304" charset="0"/>
              </a:rPr>
              <a:t>个结点的二叉树，当且仅当其每个结点都与高度为</a:t>
            </a:r>
            <a:r>
              <a:rPr lang="en-US" altLang="zh-CN">
                <a:solidFill>
                  <a:schemeClr val="tx1"/>
                </a:solidFill>
                <a:latin typeface="Times New Roman" panose="02020603050405020304" charset="0"/>
                <a:ea typeface="华文楷体" panose="02010600040101010101" charset="-122"/>
                <a:cs typeface="Times New Roman" panose="02020603050405020304" charset="0"/>
              </a:rPr>
              <a:t>h</a:t>
            </a:r>
            <a:r>
              <a:rPr lang="zh-CN" altLang="en-US">
                <a:solidFill>
                  <a:schemeClr val="tx1"/>
                </a:solidFill>
                <a:latin typeface="Times New Roman" panose="02020603050405020304" charset="0"/>
                <a:ea typeface="华文楷体" panose="02010600040101010101" charset="-122"/>
                <a:cs typeface="Times New Roman" panose="02020603050405020304" charset="0"/>
              </a:rPr>
              <a:t>的满二叉树中编号为</a:t>
            </a:r>
            <a:r>
              <a:rPr lang="en-US" altLang="zh-CN">
                <a:solidFill>
                  <a:schemeClr val="tx1"/>
                </a:solidFill>
                <a:latin typeface="Times New Roman" panose="02020603050405020304" charset="0"/>
                <a:ea typeface="华文楷体" panose="02010600040101010101" charset="-122"/>
                <a:cs typeface="Times New Roman" panose="02020603050405020304" charset="0"/>
              </a:rPr>
              <a:t>1~n</a:t>
            </a:r>
            <a:r>
              <a:rPr lang="zh-CN" altLang="en-US">
                <a:solidFill>
                  <a:schemeClr val="tx1"/>
                </a:solidFill>
                <a:latin typeface="Times New Roman" panose="02020603050405020304" charset="0"/>
                <a:ea typeface="华文楷体" panose="02010600040101010101" charset="-122"/>
                <a:cs typeface="Times New Roman" panose="02020603050405020304" charset="0"/>
              </a:rPr>
              <a:t>的结点一一对应时，称为完全二叉树。</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228600" lvl="0" indent="-228600">
              <a:buFont typeface="Arial" panose="020B0604020202020204" pitchFamily="34" charset="0"/>
              <a:buChar char="●"/>
            </a:pPr>
            <a:r>
              <a:rPr lang="zh-CN" altLang="en-US">
                <a:solidFill>
                  <a:schemeClr val="tx1"/>
                </a:solidFill>
                <a:latin typeface="Times New Roman" panose="02020603050405020304" charset="0"/>
                <a:ea typeface="华文楷体" panose="02010600040101010101" charset="-122"/>
                <a:cs typeface="Times New Roman" panose="02020603050405020304" charset="0"/>
              </a:rPr>
              <a:t>特点</a:t>
            </a:r>
            <a:r>
              <a:rPr lang="zh-CN" altLang="en-US">
                <a:solidFill>
                  <a:schemeClr val="tx1"/>
                </a:solidFill>
                <a:latin typeface="Times New Roman" panose="02020603050405020304" charset="0"/>
                <a:ea typeface="华文楷体" panose="02010600040101010101" charset="-122"/>
                <a:cs typeface="Times New Roman" panose="02020603050405020304" charset="0"/>
              </a:rPr>
              <a:t>如下：</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685800" lvl="1" indent="-228600">
              <a:buFont typeface="Arial" panose="020B0604020202020204" pitchFamily="34" charset="0"/>
              <a:buChar char="●"/>
            </a:pPr>
            <a:r>
              <a:rPr lang="zh-CN" altLang="en-US" sz="1800">
                <a:solidFill>
                  <a:schemeClr val="tx1"/>
                </a:solidFill>
                <a:latin typeface="Times New Roman" panose="02020603050405020304" charset="0"/>
                <a:ea typeface="华文楷体" panose="02010600040101010101" charset="-122"/>
                <a:cs typeface="Times New Roman" panose="02020603050405020304" charset="0"/>
              </a:rPr>
              <a:t>若</a:t>
            </a:r>
            <a:r>
              <a:rPr lang="en-US" altLang="zh-CN" sz="1800">
                <a:solidFill>
                  <a:schemeClr val="tx1"/>
                </a:solidFill>
                <a:latin typeface="Times New Roman" panose="02020603050405020304" charset="0"/>
                <a:ea typeface="华文楷体" panose="02010600040101010101" charset="-122"/>
                <a:cs typeface="Times New Roman" panose="02020603050405020304" charset="0"/>
              </a:rPr>
              <a:t>i</a:t>
            </a:r>
            <a:r>
              <a:rPr lang="en-US" altLang="zh-CN" sz="1800">
                <a:solidFill>
                  <a:schemeClr val="tx1"/>
                </a:solidFill>
                <a:ea typeface="华文楷体" panose="02010600040101010101" charset="-122"/>
                <a:cs typeface="Arial" panose="020B0604020202020204" pitchFamily="34" charset="0"/>
              </a:rPr>
              <a:t>≤(n/2)</a:t>
            </a:r>
            <a:r>
              <a:rPr lang="zh-CN" altLang="en-US" sz="1800">
                <a:solidFill>
                  <a:schemeClr val="tx1"/>
                </a:solidFill>
                <a:ea typeface="华文楷体" panose="02010600040101010101" charset="-122"/>
                <a:cs typeface="Arial" panose="020B0604020202020204" pitchFamily="34" charset="0"/>
              </a:rPr>
              <a:t>，则结点</a:t>
            </a:r>
            <a:r>
              <a:rPr lang="en-US" altLang="zh-CN" sz="1800">
                <a:solidFill>
                  <a:schemeClr val="tx1"/>
                </a:solidFill>
                <a:ea typeface="华文楷体" panose="02010600040101010101" charset="-122"/>
                <a:cs typeface="Arial" panose="020B0604020202020204" pitchFamily="34" charset="0"/>
              </a:rPr>
              <a:t>i</a:t>
            </a:r>
            <a:r>
              <a:rPr lang="zh-CN" altLang="en-US" sz="1800">
                <a:solidFill>
                  <a:schemeClr val="tx1"/>
                </a:solidFill>
                <a:ea typeface="华文楷体" panose="02010600040101010101" charset="-122"/>
                <a:cs typeface="Arial" panose="020B0604020202020204" pitchFamily="34" charset="0"/>
              </a:rPr>
              <a:t>为分支结点，否则为叶子结点</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叶子结点只可能在层次最大的两层上出现。对于最大层次中的叶子结点，都依次排列在该层最左边的位置上</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若有度为</a:t>
            </a:r>
            <a:r>
              <a:rPr lang="en-US" altLang="zh-CN" sz="1800">
                <a:solidFill>
                  <a:schemeClr val="tx1"/>
                </a:solidFill>
                <a:ea typeface="华文楷体" panose="02010600040101010101" charset="-122"/>
                <a:cs typeface="Arial" panose="020B0604020202020204" pitchFamily="34" charset="0"/>
              </a:rPr>
              <a:t>1</a:t>
            </a:r>
            <a:r>
              <a:rPr lang="zh-CN" altLang="en-US" sz="1800">
                <a:solidFill>
                  <a:schemeClr val="tx1"/>
                </a:solidFill>
                <a:ea typeface="华文楷体" panose="02010600040101010101" charset="-122"/>
                <a:cs typeface="Arial" panose="020B0604020202020204" pitchFamily="34" charset="0"/>
              </a:rPr>
              <a:t>的结点，则只可能有一个，且该结点只有左孩子而无右孩子</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按层序编号后，一旦出现某个结点（编号为</a:t>
            </a:r>
            <a:r>
              <a:rPr lang="en-US" altLang="zh-CN" sz="1800">
                <a:solidFill>
                  <a:schemeClr val="tx1"/>
                </a:solidFill>
                <a:ea typeface="华文楷体" panose="02010600040101010101" charset="-122"/>
                <a:cs typeface="Arial" panose="020B0604020202020204" pitchFamily="34" charset="0"/>
              </a:rPr>
              <a:t>i</a:t>
            </a:r>
            <a:r>
              <a:rPr lang="zh-CN" altLang="en-US" sz="1800">
                <a:solidFill>
                  <a:schemeClr val="tx1"/>
                </a:solidFill>
                <a:ea typeface="华文楷体" panose="02010600040101010101" charset="-122"/>
                <a:cs typeface="Arial" panose="020B0604020202020204" pitchFamily="34" charset="0"/>
              </a:rPr>
              <a:t>）为叶子结点或只有左孩子，则编号大于</a:t>
            </a:r>
            <a:r>
              <a:rPr lang="en-US" altLang="zh-CN" sz="1800">
                <a:solidFill>
                  <a:schemeClr val="tx1"/>
                </a:solidFill>
                <a:ea typeface="华文楷体" panose="02010600040101010101" charset="-122"/>
                <a:cs typeface="Arial" panose="020B0604020202020204" pitchFamily="34" charset="0"/>
              </a:rPr>
              <a:t>i</a:t>
            </a:r>
            <a:r>
              <a:rPr lang="zh-CN" altLang="en-US" sz="1800">
                <a:solidFill>
                  <a:schemeClr val="tx1"/>
                </a:solidFill>
                <a:ea typeface="华文楷体" panose="02010600040101010101" charset="-122"/>
                <a:cs typeface="Arial" panose="020B0604020202020204" pitchFamily="34" charset="0"/>
              </a:rPr>
              <a:t>的结点均为叶子结点</a:t>
            </a:r>
            <a:endParaRPr lang="zh-CN" altLang="en-US" sz="1800">
              <a:solidFill>
                <a:schemeClr val="tx1"/>
              </a:solidFill>
              <a:ea typeface="华文楷体" panose="02010600040101010101" charset="-122"/>
              <a:cs typeface="Arial" panose="020B0604020202020204" pitchFamily="34" charset="0"/>
            </a:endParaRPr>
          </a:p>
          <a:p>
            <a:pPr marL="685800" lvl="1" indent="-228600">
              <a:buFont typeface="Arial" panose="020B0604020202020204" pitchFamily="34" charset="0"/>
              <a:buChar char="●"/>
            </a:pPr>
            <a:r>
              <a:rPr lang="zh-CN" altLang="en-US" sz="1800">
                <a:solidFill>
                  <a:schemeClr val="tx1"/>
                </a:solidFill>
                <a:ea typeface="华文楷体" panose="02010600040101010101" charset="-122"/>
                <a:cs typeface="Arial" panose="020B0604020202020204" pitchFamily="34" charset="0"/>
              </a:rPr>
              <a:t>若</a:t>
            </a:r>
            <a:r>
              <a:rPr lang="en-US" altLang="zh-CN" sz="1800">
                <a:solidFill>
                  <a:schemeClr val="tx1"/>
                </a:solidFill>
                <a:ea typeface="华文楷体" panose="02010600040101010101" charset="-122"/>
                <a:cs typeface="Arial" panose="020B0604020202020204" pitchFamily="34" charset="0"/>
              </a:rPr>
              <a:t>n</a:t>
            </a:r>
            <a:r>
              <a:rPr lang="zh-CN" altLang="en-US" sz="1800">
                <a:solidFill>
                  <a:schemeClr val="tx1"/>
                </a:solidFill>
                <a:ea typeface="华文楷体" panose="02010600040101010101" charset="-122"/>
                <a:cs typeface="Arial" panose="020B0604020202020204" pitchFamily="34" charset="0"/>
              </a:rPr>
              <a:t>为奇数，则每个分支结点都有左孩子和右孩子；若</a:t>
            </a:r>
            <a:r>
              <a:rPr lang="en-US" altLang="zh-CN" sz="1800">
                <a:solidFill>
                  <a:schemeClr val="tx1"/>
                </a:solidFill>
                <a:ea typeface="华文楷体" panose="02010600040101010101" charset="-122"/>
                <a:cs typeface="Arial" panose="020B0604020202020204" pitchFamily="34" charset="0"/>
              </a:rPr>
              <a:t>n</a:t>
            </a:r>
            <a:r>
              <a:rPr lang="zh-CN" altLang="en-US" sz="1800">
                <a:solidFill>
                  <a:schemeClr val="tx1"/>
                </a:solidFill>
                <a:ea typeface="华文楷体" panose="02010600040101010101" charset="-122"/>
                <a:cs typeface="Arial" panose="020B0604020202020204" pitchFamily="34" charset="0"/>
              </a:rPr>
              <a:t>为偶数，则编号最大的分支结点（编号为</a:t>
            </a:r>
            <a:r>
              <a:rPr lang="en-US" altLang="zh-CN" sz="1800">
                <a:solidFill>
                  <a:schemeClr val="tx1"/>
                </a:solidFill>
                <a:ea typeface="华文楷体" panose="02010600040101010101" charset="-122"/>
                <a:cs typeface="Arial" panose="020B0604020202020204" pitchFamily="34" charset="0"/>
              </a:rPr>
              <a:t>n/2</a:t>
            </a:r>
            <a:r>
              <a:rPr lang="zh-CN" altLang="en-US" sz="1800">
                <a:solidFill>
                  <a:schemeClr val="tx1"/>
                </a:solidFill>
                <a:ea typeface="华文楷体" panose="02010600040101010101" charset="-122"/>
                <a:cs typeface="Arial" panose="020B0604020202020204" pitchFamily="34" charset="0"/>
              </a:rPr>
              <a:t>）只有左孩子，没有右孩子，其余分支结点左右孩子都有</a:t>
            </a: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a:p>
            <a:pPr marL="0" indent="0">
              <a:buNone/>
            </a:pPr>
            <a:endParaRPr lang="zh-CN" altLang="en-US">
              <a:solidFill>
                <a:schemeClr val="tx1"/>
              </a:solidFill>
              <a:latin typeface="Times New Roman" panose="02020603050405020304" charset="0"/>
              <a:ea typeface="华文楷体" panose="02010600040101010101" charset="-122"/>
              <a:cs typeface="Times New Roman" panose="02020603050405020304" charset="0"/>
            </a:endParaRPr>
          </a:p>
        </p:txBody>
      </p:sp>
      <p:sp>
        <p:nvSpPr>
          <p:cNvPr id="4" name="椭圆 3"/>
          <p:cNvSpPr/>
          <p:nvPr/>
        </p:nvSpPr>
        <p:spPr>
          <a:xfrm>
            <a:off x="5760085" y="4838065"/>
            <a:ext cx="324485" cy="3149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a:stCxn id="4" idx="3"/>
          </p:cNvCxnSpPr>
          <p:nvPr/>
        </p:nvCxnSpPr>
        <p:spPr>
          <a:xfrm flipH="1">
            <a:off x="5597525" y="5106670"/>
            <a:ext cx="210185" cy="27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5"/>
          </p:cNvCxnSpPr>
          <p:nvPr/>
        </p:nvCxnSpPr>
        <p:spPr>
          <a:xfrm>
            <a:off x="6036945" y="5106670"/>
            <a:ext cx="189865" cy="248920"/>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414645" y="535559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p:txBody>
      </p:sp>
      <p:sp>
        <p:nvSpPr>
          <p:cNvPr id="9" name="椭圆 8"/>
          <p:cNvSpPr/>
          <p:nvPr/>
        </p:nvSpPr>
        <p:spPr>
          <a:xfrm>
            <a:off x="6084570" y="538607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p:txBody>
      </p:sp>
      <p:cxnSp>
        <p:nvCxnSpPr>
          <p:cNvPr id="10" name="直接连接符 9"/>
          <p:cNvCxnSpPr>
            <a:stCxn id="7" idx="3"/>
          </p:cNvCxnSpPr>
          <p:nvPr/>
        </p:nvCxnSpPr>
        <p:spPr>
          <a:xfrm flipH="1">
            <a:off x="5181600" y="5650230"/>
            <a:ext cx="283845" cy="384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5"/>
          </p:cNvCxnSpPr>
          <p:nvPr/>
        </p:nvCxnSpPr>
        <p:spPr>
          <a:xfrm>
            <a:off x="5709285" y="5650230"/>
            <a:ext cx="243205"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93640" y="602488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p:txBody>
      </p:sp>
      <p:sp>
        <p:nvSpPr>
          <p:cNvPr id="13" name="椭圆 12"/>
          <p:cNvSpPr/>
          <p:nvPr/>
        </p:nvSpPr>
        <p:spPr>
          <a:xfrm>
            <a:off x="5807710" y="6035040"/>
            <a:ext cx="345440" cy="345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p:txBody>
      </p:sp>
      <p:sp>
        <p:nvSpPr>
          <p:cNvPr id="14" name="文本框 13"/>
          <p:cNvSpPr txBox="1"/>
          <p:nvPr/>
        </p:nvSpPr>
        <p:spPr>
          <a:xfrm>
            <a:off x="5495925" y="4817745"/>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1</a:t>
            </a:r>
            <a:endParaRPr lang="en-US" altLang="zh-CN">
              <a:solidFill>
                <a:schemeClr val="tx1"/>
              </a:solidFill>
              <a:latin typeface="Times New Roman" panose="02020603050405020304" charset="0"/>
              <a:cs typeface="Times New Roman" panose="02020603050405020304" charset="0"/>
            </a:endParaRPr>
          </a:p>
        </p:txBody>
      </p:sp>
      <p:sp>
        <p:nvSpPr>
          <p:cNvPr id="15" name="文本框 14"/>
          <p:cNvSpPr txBox="1"/>
          <p:nvPr/>
        </p:nvSpPr>
        <p:spPr>
          <a:xfrm>
            <a:off x="5167630" y="533273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2</a:t>
            </a:r>
            <a:endParaRPr lang="en-US" altLang="zh-CN">
              <a:solidFill>
                <a:schemeClr val="tx1"/>
              </a:solidFill>
              <a:latin typeface="Times New Roman" panose="02020603050405020304" charset="0"/>
              <a:cs typeface="Times New Roman" panose="02020603050405020304" charset="0"/>
            </a:endParaRPr>
          </a:p>
        </p:txBody>
      </p:sp>
      <p:sp>
        <p:nvSpPr>
          <p:cNvPr id="16" name="文本框 15"/>
          <p:cNvSpPr txBox="1"/>
          <p:nvPr/>
        </p:nvSpPr>
        <p:spPr>
          <a:xfrm>
            <a:off x="5892800" y="536321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4784725" y="601218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4</a:t>
            </a:r>
            <a:endParaRPr lang="en-US" altLang="zh-CN">
              <a:solidFill>
                <a:schemeClr val="tx1"/>
              </a:solidFill>
              <a:latin typeface="Times New Roman" panose="02020603050405020304" charset="0"/>
              <a:cs typeface="Times New Roman" panose="02020603050405020304" charset="0"/>
            </a:endParaRPr>
          </a:p>
        </p:txBody>
      </p:sp>
      <p:sp>
        <p:nvSpPr>
          <p:cNvPr id="19" name="文本框 18"/>
          <p:cNvSpPr txBox="1"/>
          <p:nvPr/>
        </p:nvSpPr>
        <p:spPr>
          <a:xfrm>
            <a:off x="5597525" y="6023610"/>
            <a:ext cx="153035" cy="368300"/>
          </a:xfrm>
          <a:prstGeom prst="rect">
            <a:avLst/>
          </a:prstGeom>
          <a:noFill/>
        </p:spPr>
        <p:txBody>
          <a:bodyPr wrap="square" rtlCol="0">
            <a:spAutoFit/>
          </a:bodyPr>
          <a:p>
            <a:r>
              <a:rPr lang="en-US" altLang="zh-CN">
                <a:solidFill>
                  <a:schemeClr val="tx1"/>
                </a:solidFill>
                <a:latin typeface="Times New Roman" panose="02020603050405020304" charset="0"/>
                <a:cs typeface="Times New Roman" panose="02020603050405020304" charset="0"/>
              </a:rPr>
              <a:t>5</a:t>
            </a:r>
            <a:endParaRPr lang="en-US" altLang="zh-CN">
              <a:solidFill>
                <a:schemeClr val="tx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UNIT_TABLE_BEAUTIFY" val="smartTable{3b2a1535-a1cc-4d1a-8ca1-6a717f845229}"/>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21749</Words>
  <Application>WPS 演示</Application>
  <PresentationFormat>宽屏</PresentationFormat>
  <Paragraphs>1057</Paragraphs>
  <Slides>70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Arial</vt:lpstr>
      <vt:lpstr>宋体</vt:lpstr>
      <vt:lpstr>Wingdings</vt:lpstr>
      <vt:lpstr>微软雅黑</vt:lpstr>
      <vt:lpstr>Wingdings</vt:lpstr>
      <vt:lpstr>华文楷体</vt:lpstr>
      <vt:lpstr>Times New Roman</vt:lpstr>
      <vt:lpstr>Arial Unicode MS</vt:lpstr>
      <vt:lpstr>Calibri</vt:lpstr>
      <vt:lpstr>Cambria Math</vt:lpstr>
      <vt:lpstr>MS Mincho</vt:lpstr>
      <vt:lpstr>Segoe Print</vt:lpstr>
      <vt:lpstr>Office 主题​​</vt:lpstr>
      <vt:lpstr>树</vt:lpstr>
      <vt:lpstr>树的定义</vt:lpstr>
      <vt:lpstr>树的基本术语</vt:lpstr>
      <vt:lpstr>PowerPoint 演示文稿</vt:lpstr>
      <vt:lpstr>PowerPoint 演示文稿</vt:lpstr>
      <vt:lpstr>树的性质</vt:lpstr>
      <vt:lpstr>二叉树的定义</vt:lpstr>
      <vt:lpstr>几个特殊的二叉树</vt:lpstr>
      <vt:lpstr>PowerPoint 演示文稿</vt:lpstr>
      <vt:lpstr>PowerPoint 演示文稿</vt:lpstr>
      <vt:lpstr>二叉树的主要性质</vt:lpstr>
      <vt:lpstr>二叉树的存储结构</vt:lpstr>
      <vt:lpstr>PowerPoint 演示文稿</vt:lpstr>
      <vt:lpstr>二叉树的遍历</vt:lpstr>
      <vt:lpstr>PowerPoint 演示文稿</vt:lpstr>
      <vt:lpstr>PowerPoint 演示文稿</vt:lpstr>
      <vt:lpstr>PowerPoint 演示文稿</vt:lpstr>
      <vt:lpstr>T1</vt:lpstr>
      <vt:lpstr>PowerPoint 演示文稿</vt:lpstr>
      <vt:lpstr>T2</vt:lpstr>
      <vt:lpstr>PowerPoint 演示文稿</vt:lpstr>
      <vt:lpstr>T3</vt:lpstr>
      <vt:lpstr>PowerPoint 演示文稿</vt:lpstr>
      <vt:lpstr>T4</vt:lpstr>
      <vt:lpstr>PowerPoint 演示文稿</vt:lpstr>
      <vt:lpstr>PowerPoint 演示文稿</vt:lpstr>
      <vt:lpstr>PowerPoint 演示文稿</vt:lpstr>
      <vt:lpstr>T5</vt:lpstr>
      <vt:lpstr>PowerPoint 演示文稿</vt:lpstr>
      <vt:lpstr>PowerPoint 演示文稿</vt:lpstr>
      <vt:lpstr>PowerPoint 演示文稿</vt:lpstr>
      <vt:lpstr>PowerPoint 演示文稿</vt:lpstr>
      <vt:lpstr>PowerPoint 演示文稿</vt:lpstr>
      <vt:lpstr>PowerPoint 演示文稿</vt:lpstr>
      <vt:lpstr>线索二叉树</vt:lpstr>
      <vt:lpstr>PowerPoint 演示文稿</vt:lpstr>
      <vt:lpstr>PowerPoint 演示文稿</vt:lpstr>
      <vt:lpstr>PowerPoint 演示文稿</vt:lpstr>
      <vt:lpstr>PowerPoint 演示文稿</vt:lpstr>
      <vt:lpstr>PowerPoint 演示文稿</vt:lpstr>
      <vt:lpstr>PowerPoint 演示文稿</vt:lpstr>
      <vt:lpstr>树和森林与二叉树的互相转换</vt:lpstr>
      <vt:lpstr>PowerPoint 演示文稿</vt:lpstr>
      <vt:lpstr>哈夫曼树和哈夫曼编码</vt:lpstr>
      <vt:lpstr>PowerPoint 演示文稿</vt:lpstr>
      <vt:lpstr>T6</vt:lpstr>
      <vt:lpstr>PowerPoint 演示文稿</vt:lpstr>
      <vt:lpstr>T7</vt:lpstr>
      <vt:lpstr>PowerPoint 演示文稿</vt:lpstr>
      <vt:lpstr>T8</vt:lpstr>
      <vt:lpstr>PowerPoint 演示文稿</vt:lpstr>
      <vt:lpstr>T9</vt:lpstr>
      <vt:lpstr>PowerPoint 演示文稿</vt:lpstr>
      <vt:lpstr>T10</vt:lpstr>
      <vt:lpstr>PowerPoint 演示文稿</vt:lpstr>
      <vt:lpstr>T11</vt:lpstr>
      <vt:lpstr>PowerPoint 演示文稿</vt:lpstr>
      <vt:lpstr>T12</vt:lpstr>
      <vt:lpstr>PowerPoint 演示文稿</vt:lpstr>
      <vt:lpstr>T13</vt:lpstr>
      <vt:lpstr>PowerPoint 演示文稿</vt:lpstr>
      <vt:lpstr>T14</vt:lpstr>
      <vt:lpstr>PowerPoint 演示文稿</vt:lpstr>
      <vt:lpstr>PowerPoint 演示文稿</vt:lpstr>
      <vt:lpstr>T15</vt:lpstr>
      <vt:lpstr>PowerPoint 演示文稿</vt:lpstr>
      <vt:lpstr>T16</vt:lpstr>
      <vt:lpstr>PowerPoint 演示文稿</vt:lpstr>
      <vt:lpstr>T17</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陈志宏</cp:lastModifiedBy>
  <cp:revision>198</cp:revision>
  <dcterms:created xsi:type="dcterms:W3CDTF">2019-06-19T02:08:00Z</dcterms:created>
  <dcterms:modified xsi:type="dcterms:W3CDTF">2021-09-18T09:00:17Z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C69B9FF5DCDC485998F21C714741747D</vt:lpwstr>
  </property>
</Properties>
</file>