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7200">
                <a:latin typeface="华文楷体" panose="02010600040101010101" charset="-122"/>
                <a:ea typeface="华文楷体" panose="02010600040101010101" charset="-122"/>
              </a:rPr>
              <a:t>查找</a:t>
            </a:r>
            <a:endParaRPr lang="zh-CN" altLang="zh-CN" sz="7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440" y="17660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折半查找法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882015"/>
            <a:ext cx="11962765" cy="58896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Bsearch(int R[],int low,int high,int k)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int mid;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while(low&lt;=high)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mid=(low+high)/2; 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if(R[mid]==k)     return mid;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else if(R[mid]&gt;k)      high=mid-1;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在左半边查找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else    low=mid+1;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在右半边查找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折半查找的过程可以用二叉树来表示，把当前的查找区间中的中间位置上的记录作为树根，左子表和右子表的记录分别作为根的左子树和右子树，由此得到的二叉树称为描述折半查找的判定树。例如：对于序列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{1,2,3,4,5,6,7,8,9,10,11}.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一般来说对于一个有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个记录的查找表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2095" y="155067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0920" y="225044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25640" y="225044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5651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469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0863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5681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43015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0890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5135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6102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接连接符 14"/>
          <p:cNvCxnSpPr>
            <a:stCxn id="4" idx="2"/>
            <a:endCxn id="5" idx="7"/>
          </p:cNvCxnSpPr>
          <p:nvPr/>
        </p:nvCxnSpPr>
        <p:spPr>
          <a:xfrm flipH="1">
            <a:off x="3937000" y="1797050"/>
            <a:ext cx="139509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7" idx="0"/>
          </p:cNvCxnSpPr>
          <p:nvPr/>
        </p:nvCxnSpPr>
        <p:spPr>
          <a:xfrm flipH="1">
            <a:off x="2782570" y="2496820"/>
            <a:ext cx="76835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5" idx="6"/>
          </p:cNvCxnSpPr>
          <p:nvPr/>
        </p:nvCxnSpPr>
        <p:spPr>
          <a:xfrm flipH="1" flipV="1">
            <a:off x="4003040" y="2496820"/>
            <a:ext cx="72771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5"/>
            <a:endCxn id="9" idx="0"/>
          </p:cNvCxnSpPr>
          <p:nvPr/>
        </p:nvCxnSpPr>
        <p:spPr>
          <a:xfrm>
            <a:off x="294259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0"/>
            <a:endCxn id="8" idx="5"/>
          </p:cNvCxnSpPr>
          <p:nvPr/>
        </p:nvCxnSpPr>
        <p:spPr>
          <a:xfrm flipH="1" flipV="1">
            <a:off x="489077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1"/>
            <a:endCxn id="4" idx="6"/>
          </p:cNvCxnSpPr>
          <p:nvPr/>
        </p:nvCxnSpPr>
        <p:spPr>
          <a:xfrm flipH="1" flipV="1">
            <a:off x="5784215" y="1797050"/>
            <a:ext cx="130746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6"/>
          </p:cNvCxnSpPr>
          <p:nvPr/>
        </p:nvCxnSpPr>
        <p:spPr>
          <a:xfrm flipH="1" flipV="1">
            <a:off x="7477760" y="2496820"/>
            <a:ext cx="45720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1" idx="0"/>
          </p:cNvCxnSpPr>
          <p:nvPr/>
        </p:nvCxnSpPr>
        <p:spPr>
          <a:xfrm flipH="1">
            <a:off x="6569075" y="2496820"/>
            <a:ext cx="456565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5"/>
            <a:endCxn id="13" idx="0"/>
          </p:cNvCxnSpPr>
          <p:nvPr/>
        </p:nvCxnSpPr>
        <p:spPr>
          <a:xfrm>
            <a:off x="6729095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5"/>
            <a:endCxn id="14" idx="0"/>
          </p:cNvCxnSpPr>
          <p:nvPr/>
        </p:nvCxnSpPr>
        <p:spPr>
          <a:xfrm>
            <a:off x="809498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64715" y="390715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7" idx="3"/>
            <a:endCxn id="25" idx="0"/>
          </p:cNvCxnSpPr>
          <p:nvPr/>
        </p:nvCxnSpPr>
        <p:spPr>
          <a:xfrm flipH="1">
            <a:off x="2360930" y="3383280"/>
            <a:ext cx="261620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2895" y="392747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8" idx="3"/>
            <a:endCxn id="27" idx="0"/>
          </p:cNvCxnSpPr>
          <p:nvPr/>
        </p:nvCxnSpPr>
        <p:spPr>
          <a:xfrm flipH="1">
            <a:off x="4309110" y="3383280"/>
            <a:ext cx="26162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683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6075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9" idx="3"/>
            <a:endCxn id="29" idx="0"/>
          </p:cNvCxnSpPr>
          <p:nvPr/>
        </p:nvCxnSpPr>
        <p:spPr>
          <a:xfrm flipH="1">
            <a:off x="2813050" y="4347845"/>
            <a:ext cx="261620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5"/>
            <a:endCxn id="30" idx="0"/>
          </p:cNvCxnSpPr>
          <p:nvPr/>
        </p:nvCxnSpPr>
        <p:spPr>
          <a:xfrm>
            <a:off x="3394710" y="4347845"/>
            <a:ext cx="2622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7073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62575" y="486410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10" idx="3"/>
            <a:endCxn id="33" idx="0"/>
          </p:cNvCxnSpPr>
          <p:nvPr/>
        </p:nvCxnSpPr>
        <p:spPr>
          <a:xfrm flipH="1">
            <a:off x="4766945" y="4347845"/>
            <a:ext cx="25590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0" idx="5"/>
            <a:endCxn id="34" idx="0"/>
          </p:cNvCxnSpPr>
          <p:nvPr/>
        </p:nvCxnSpPr>
        <p:spPr>
          <a:xfrm>
            <a:off x="5342890" y="4347845"/>
            <a:ext cx="215900" cy="51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48045" y="390715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11" idx="3"/>
            <a:endCxn id="37" idx="0"/>
          </p:cNvCxnSpPr>
          <p:nvPr/>
        </p:nvCxnSpPr>
        <p:spPr>
          <a:xfrm flipH="1">
            <a:off x="6144260" y="3383280"/>
            <a:ext cx="264795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1540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3" idx="3"/>
            <a:endCxn id="39" idx="0"/>
          </p:cNvCxnSpPr>
          <p:nvPr/>
        </p:nvCxnSpPr>
        <p:spPr>
          <a:xfrm flipH="1">
            <a:off x="6611620" y="4347845"/>
            <a:ext cx="2495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23328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13" idx="5"/>
            <a:endCxn id="41" idx="0"/>
          </p:cNvCxnSpPr>
          <p:nvPr/>
        </p:nvCxnSpPr>
        <p:spPr>
          <a:xfrm>
            <a:off x="7181215" y="4347845"/>
            <a:ext cx="24828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62190" y="38950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12" idx="3"/>
            <a:endCxn id="43" idx="0"/>
          </p:cNvCxnSpPr>
          <p:nvPr/>
        </p:nvCxnSpPr>
        <p:spPr>
          <a:xfrm flipH="1">
            <a:off x="7558405" y="3383280"/>
            <a:ext cx="216535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4796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61314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14" idx="3"/>
            <a:endCxn id="45" idx="0"/>
          </p:cNvCxnSpPr>
          <p:nvPr/>
        </p:nvCxnSpPr>
        <p:spPr>
          <a:xfrm flipH="1">
            <a:off x="8044180" y="4347845"/>
            <a:ext cx="182880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4" idx="5"/>
            <a:endCxn id="46" idx="0"/>
          </p:cNvCxnSpPr>
          <p:nvPr/>
        </p:nvCxnSpPr>
        <p:spPr>
          <a:xfrm>
            <a:off x="8547100" y="4347845"/>
            <a:ext cx="2622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960" y="116275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二叉排序树（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BST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25" y="822325"/>
            <a:ext cx="11932285" cy="5919470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定义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二叉排序树或者是空树，或者是满足以下性质的二叉树：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若它的左子树不空，则左子树上所有关键字的值均不大于（不小于）根关键字的值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若它的右子树不空，则右子树上所有关键字的值均不小于（不大于）跟关键字的值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左右子树又各是一棵二叉排序树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二叉排序树的存储结构通常采用二叉链表来存储，其结点类型定义与一般二叉树类似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635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查找关键字的算法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ode*BSTSearch(BTNode *bt,int key)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if(bt==NULL)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return NULL;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来到空指针域查找失败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if(bt-&gt;data==key)     return bt;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等于根结点中的关键字则查找成功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else if(key&lt;bt-&gt;data)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小于根结点中的关键字则到左子树中查找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        return BSTSearch(bt-&gt;lchild,key);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else  return  BSTSearch(bt-&gt;rchild,key);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大于根结点的关键字则到右子树查找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3270" cy="6857365"/>
          </a:xfrm>
        </p:spPr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插入关键字的算法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int BSTInsert(BTNode *&amp;bt,int key)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if(bt==NULL)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当前指针为空指针说明找到了插入位置，创建新结点进行插入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bt=(BTNode*)malloc(sizeof(BTNode));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创建新结点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bt-&gt;lchild=bt-&gt;rchild=NULL;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bt-&gt;data=key;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将待插关键字存入新结点内，插入成功，返回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return 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；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if(key==bt-&gt;data)     return 0;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关键字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已经存在与树中，插入失败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else if(key&lt;bt-&gt;data)     return BSTInsert(bt-&gt;lchild,key);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else  return BSTInsert(bt-&gt;rchild,key);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二叉排序树的构造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假设关键字已存入数组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key[]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void CreateBST(BTNode *&amp;bt,int key[],int n)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int 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for(i=0;i&lt;n;++i)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BSTInser(bt,key[i]);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0730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删除关键字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当在二叉排序树中删除一个关键字时，只删除这一个结点，并保持二叉排序树的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特性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假设在二叉排序树上被删除结点为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为其双亲结点，则删除结点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的过程分为以下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种情况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结点为叶子结点。由于删除叶子结点不会破坏二叉排序树的特性，因此直接删除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即可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结点只有右子树而无左子树，或者只有左子树而无右子树。此时只需将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删掉，然后将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的子树直接连接在原来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与其双亲结点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相连的指针上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即可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结点既有左子树又有右子树。此时可以将这种情况转化为前两种情况，做法是：先沿着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的左子树根结点的右指针一直往右走，直到来到其右子树的最右边的一个结点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（也可以沿着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的右子树根结点的左指针一直往左走，直到来到其左子树的最左边的一个结点）。然后将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中关键字用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中的关键字替代。最后判断，如果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是叶子结点则按照第一种情况直接删除，如果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是非叶子结点则按照第二种情况删除（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不可能是有两个子树的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结点）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99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查找</vt:lpstr>
      <vt:lpstr>折半查找法</vt:lpstr>
      <vt:lpstr>PowerPoint 演示文稿</vt:lpstr>
      <vt:lpstr>二叉排序树（BST）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176</cp:revision>
  <dcterms:created xsi:type="dcterms:W3CDTF">2019-06-19T02:08:00Z</dcterms:created>
  <dcterms:modified xsi:type="dcterms:W3CDTF">2021-07-29T02:30:05Z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BC543429649849F9B9EF6DC1E3E6F5AE</vt:lpwstr>
  </property>
</Properties>
</file>