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4.png"/><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8000">
                <a:latin typeface="华文楷体" panose="02010600040101010101" charset="-122"/>
                <a:ea typeface="华文楷体" panose="02010600040101010101" charset="-122"/>
              </a:rPr>
              <a:t>图</a:t>
            </a:r>
            <a:endParaRPr lang="zh-CN" altLang="zh-CN" sz="8000">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1035" y="111195"/>
            <a:ext cx="10969200" cy="705600"/>
          </a:xfrm>
        </p:spPr>
        <p:txBody>
          <a:bodyPr/>
          <a:p>
            <a:r>
              <a:rPr lang="zh-CN" altLang="en-US">
                <a:latin typeface="华文楷体" panose="02010600040101010101" charset="-122"/>
                <a:ea typeface="华文楷体" panose="02010600040101010101" charset="-122"/>
              </a:rPr>
              <a:t>图的遍历</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100965" y="816610"/>
            <a:ext cx="12003405" cy="5959475"/>
          </a:xfrm>
        </p:spPr>
        <p:txBody>
          <a:bodyPr/>
          <a:p>
            <a:r>
              <a:rPr lang="zh-CN" altLang="en-US">
                <a:solidFill>
                  <a:schemeClr val="tx1"/>
                </a:solidFill>
                <a:latin typeface="Times New Roman" panose="02020603050405020304" charset="0"/>
                <a:ea typeface="华文楷体" panose="02010600040101010101" charset="-122"/>
              </a:rPr>
              <a:t>深度优先搜索遍历</a:t>
            </a:r>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深度优先遍历（</a:t>
            </a:r>
            <a:r>
              <a:rPr lang="en-US" altLang="zh-CN">
                <a:solidFill>
                  <a:schemeClr val="tx1"/>
                </a:solidFill>
                <a:latin typeface="Times New Roman" panose="02020603050405020304" charset="0"/>
                <a:ea typeface="华文楷体" panose="02010600040101010101" charset="-122"/>
              </a:rPr>
              <a:t>DFS</a:t>
            </a:r>
            <a:r>
              <a:rPr lang="zh-CN" altLang="en-US">
                <a:solidFill>
                  <a:schemeClr val="tx1"/>
                </a:solidFill>
                <a:latin typeface="Times New Roman" panose="02020603050405020304" charset="0"/>
                <a:ea typeface="华文楷体" panose="02010600040101010101" charset="-122"/>
              </a:rPr>
              <a:t>）的基本思想：首先访问出发点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，并将其标记为已访问过；然后选取与</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邻接的未被访问的任意一个顶点</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，并访问它；再选取与</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邻接的未被访问过的任一顶点并访问，以此重复进行。当一个顶点所有的邻接顶点都被访问过时，则依次退回到最近被访问过的顶点，若该顶点还有其它邻接顶点未被访问，则从这些未被访问的顶点中取一个并重复上述过程，直至图中所有顶点都被访问过</a:t>
            </a:r>
            <a:r>
              <a:rPr lang="zh-CN" altLang="en-US">
                <a:solidFill>
                  <a:schemeClr val="tx1"/>
                </a:solidFill>
                <a:latin typeface="Times New Roman" panose="02020603050405020304" charset="0"/>
                <a:ea typeface="华文楷体" panose="02010600040101010101" charset="-122"/>
              </a:rPr>
              <a:t>为止。</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算法执行过程：任取一个顶点，访问它，然后检查这个顶点的所有邻接顶点，递归访问其中未被访问过的</a:t>
            </a:r>
            <a:r>
              <a:rPr lang="zh-CN" altLang="en-US">
                <a:solidFill>
                  <a:schemeClr val="tx1"/>
                </a:solidFill>
                <a:latin typeface="Times New Roman" panose="02020603050405020304" charset="0"/>
                <a:ea typeface="华文楷体" panose="02010600040101010101" charset="-122"/>
              </a:rPr>
              <a:t>顶点。</a:t>
            </a: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993140" y="2272030"/>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2296795" y="1567180"/>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1860550" y="2753995"/>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424305" y="3578225"/>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3001645" y="3053715"/>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7"/>
            <a:endCxn id="5" idx="3"/>
          </p:cNvCxnSpPr>
          <p:nvPr/>
        </p:nvCxnSpPr>
        <p:spPr>
          <a:xfrm flipV="1">
            <a:off x="1365250" y="1939290"/>
            <a:ext cx="995680" cy="396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6"/>
            <a:endCxn id="6" idx="1"/>
          </p:cNvCxnSpPr>
          <p:nvPr/>
        </p:nvCxnSpPr>
        <p:spPr>
          <a:xfrm>
            <a:off x="1429385" y="2490470"/>
            <a:ext cx="495300" cy="327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4"/>
            <a:endCxn id="7" idx="1"/>
          </p:cNvCxnSpPr>
          <p:nvPr/>
        </p:nvCxnSpPr>
        <p:spPr>
          <a:xfrm>
            <a:off x="1211580" y="2708275"/>
            <a:ext cx="276860" cy="934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3"/>
            <a:endCxn id="7" idx="7"/>
          </p:cNvCxnSpPr>
          <p:nvPr/>
        </p:nvCxnSpPr>
        <p:spPr>
          <a:xfrm flipH="1">
            <a:off x="1796415" y="3126105"/>
            <a:ext cx="128270" cy="516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6"/>
            <a:endCxn id="8" idx="3"/>
          </p:cNvCxnSpPr>
          <p:nvPr/>
        </p:nvCxnSpPr>
        <p:spPr>
          <a:xfrm flipV="1">
            <a:off x="1860550" y="3425825"/>
            <a:ext cx="1205230" cy="37084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93205" y="643890"/>
            <a:ext cx="5598795" cy="5823585"/>
          </a:xfrm>
        </p:spPr>
        <p:txBody>
          <a:bodyPr>
            <a:normAutofit/>
          </a:bodyPr>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如果图</a:t>
            </a:r>
            <a:r>
              <a:rPr lang="zh-CN" altLang="en-US">
                <a:solidFill>
                  <a:schemeClr val="tx1"/>
                </a:solidFill>
                <a:latin typeface="Times New Roman" panose="02020603050405020304" charset="0"/>
                <a:ea typeface="华文楷体" panose="02010600040101010101" charset="-122"/>
                <a:cs typeface="Times New Roman" panose="02020603050405020304" charset="0"/>
              </a:rPr>
              <a:t>不连通</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dfs(AGraph *g)</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if(visit[i]==0)    DFS(g,i);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0" y="0"/>
            <a:ext cx="9565640" cy="68580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visit[MAXSIZE];   //</a:t>
            </a:r>
            <a:r>
              <a:rPr lang="zh-CN" altLang="en-US">
                <a:solidFill>
                  <a:schemeClr val="tx1"/>
                </a:solidFill>
                <a:latin typeface="Times New Roman" panose="02020603050405020304" charset="0"/>
                <a:ea typeface="华文楷体" panose="02010600040101010101" charset="-122"/>
                <a:cs typeface="Times New Roman" panose="02020603050405020304" charset="0"/>
              </a:rPr>
              <a:t>表示顶点是否被访问为</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r>
              <a:rPr lang="zh-CN" altLang="en-US">
                <a:solidFill>
                  <a:schemeClr val="tx1"/>
                </a:solidFill>
                <a:latin typeface="Times New Roman" panose="02020603050405020304" charset="0"/>
                <a:ea typeface="华文楷体" panose="02010600040101010101" charset="-122"/>
                <a:cs typeface="Times New Roman" panose="02020603050405020304" charset="0"/>
              </a:rPr>
              <a:t>则未被访问为</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则访问过，初始设为</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DFS(AGraph *G,int v)    //v</a:t>
            </a:r>
            <a:r>
              <a:rPr lang="zh-CN" altLang="en-US">
                <a:solidFill>
                  <a:schemeClr val="tx1"/>
                </a:solidFill>
                <a:latin typeface="Times New Roman" panose="02020603050405020304" charset="0"/>
                <a:ea typeface="华文楷体" panose="02010600040101010101" charset="-122"/>
                <a:cs typeface="Times New Roman" panose="02020603050405020304" charset="0"/>
              </a:rPr>
              <a:t>是起点编号</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a:t>
            </a:r>
            <a:r>
              <a:rPr lang="en-US" altLang="zh-CN">
                <a:solidFill>
                  <a:schemeClr val="tx1"/>
                </a:solidFill>
                <a:latin typeface="Times New Roman" panose="02020603050405020304" charset="0"/>
                <a:ea typeface="华文楷体" panose="02010600040101010101" charset="-122"/>
                <a:cs typeface="Times New Roman" panose="02020603050405020304" charset="0"/>
              </a:rPr>
              <a:t>rcNode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visit[v]=1;  //</a:t>
            </a:r>
            <a:r>
              <a:rPr lang="zh-CN" altLang="en-US">
                <a:solidFill>
                  <a:schemeClr val="tx1"/>
                </a:solidFill>
                <a:latin typeface="Times New Roman" panose="02020603050405020304" charset="0"/>
                <a:ea typeface="华文楷体" panose="02010600040101010101" charset="-122"/>
                <a:cs typeface="Times New Roman" panose="02020603050405020304" charset="0"/>
              </a:rPr>
              <a:t>置已访问标记</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Visit(v);</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p=G-&gt;adjlist[v].firstarc;    //p</a:t>
            </a:r>
            <a:r>
              <a:rPr lang="zh-CN" altLang="en-US">
                <a:solidFill>
                  <a:schemeClr val="tx1"/>
                </a:solidFill>
                <a:latin typeface="Times New Roman" panose="02020603050405020304" charset="0"/>
                <a:ea typeface="华文楷体" panose="02010600040101010101" charset="-122"/>
                <a:cs typeface="Times New Roman" panose="02020603050405020304" charset="0"/>
              </a:rPr>
              <a:t>指向顶点</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的第一条边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if(visit[p-&gt;adjvex]==0)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若顶点未被访问，则递归访问它</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DFS(G,p-&gt;adjvex);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p=p-&gt;nextarc;       //p</a:t>
            </a:r>
            <a:r>
              <a:rPr lang="zh-CN" altLang="en-US">
                <a:solidFill>
                  <a:schemeClr val="tx1"/>
                </a:solidFill>
                <a:latin typeface="Times New Roman" panose="02020603050405020304" charset="0"/>
                <a:ea typeface="华文楷体" panose="02010600040101010101" charset="-122"/>
                <a:cs typeface="Times New Roman" panose="02020603050405020304" charset="0"/>
              </a:rPr>
              <a:t>指向顶点</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zh-CN" altLang="en-US">
                <a:solidFill>
                  <a:schemeClr val="tx1"/>
                </a:solidFill>
                <a:latin typeface="Times New Roman" panose="02020603050405020304" charset="0"/>
                <a:ea typeface="华文楷体" panose="02010600040101010101" charset="-122"/>
                <a:cs typeface="Times New Roman" panose="02020603050405020304" charset="0"/>
              </a:rPr>
              <a:t>的下一条边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r>
              <a:rPr lang="zh-CN" altLang="en-US">
                <a:solidFill>
                  <a:schemeClr val="tx1"/>
                </a:solidFill>
                <a:latin typeface="Times New Roman" panose="02020603050405020304" charset="0"/>
                <a:ea typeface="华文楷体" panose="02010600040101010101" charset="-122"/>
              </a:rPr>
              <a:t>广度优先搜索遍历</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基本思想：首先访问起始结点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，然后选取与</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邻接的全部顶点</a:t>
            </a:r>
            <a:r>
              <a:rPr lang="en-US" altLang="zh-CN">
                <a:solidFill>
                  <a:schemeClr val="tx1"/>
                </a:solidFill>
                <a:latin typeface="Times New Roman" panose="02020603050405020304" charset="0"/>
                <a:ea typeface="华文楷体" panose="02010600040101010101" charset="-122"/>
              </a:rPr>
              <a:t>w</a:t>
            </a:r>
            <a:r>
              <a:rPr lang="en-US" altLang="zh-CN" baseline="-25000">
                <a:solidFill>
                  <a:schemeClr val="tx1"/>
                </a:solidFill>
                <a:latin typeface="Times New Roman" panose="02020603050405020304" charset="0"/>
                <a:ea typeface="华文楷体" panose="02010600040101010101" charset="-122"/>
              </a:rPr>
              <a:t>1</a:t>
            </a:r>
            <a:r>
              <a:rPr lang="en-US" altLang="zh-CN">
                <a:solidFill>
                  <a:schemeClr val="tx1"/>
                </a:solidFill>
                <a:latin typeface="Times New Roman" panose="02020603050405020304" charset="0"/>
                <a:ea typeface="华文楷体" panose="02010600040101010101" charset="-122"/>
              </a:rPr>
              <a:t>,w</a:t>
            </a:r>
            <a:r>
              <a:rPr lang="en-US" altLang="zh-CN" baseline="-25000">
                <a:solidFill>
                  <a:schemeClr val="tx1"/>
                </a:solidFill>
                <a:latin typeface="Times New Roman" panose="02020603050405020304" charset="0"/>
                <a:ea typeface="华文楷体" panose="02010600040101010101" charset="-122"/>
              </a:rPr>
              <a:t>2</a:t>
            </a:r>
            <a:r>
              <a:rPr lang="en-US" altLang="zh-CN">
                <a:solidFill>
                  <a:schemeClr val="tx1"/>
                </a:solidFill>
                <a:latin typeface="Times New Roman" panose="02020603050405020304" charset="0"/>
                <a:ea typeface="华文楷体" panose="02010600040101010101" charset="-122"/>
              </a:rPr>
              <a:t>,...w</a:t>
            </a:r>
            <a:r>
              <a:rPr lang="en-US" altLang="zh-CN" baseline="-25000">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进行访问，再依次访问与</a:t>
            </a:r>
            <a:r>
              <a:rPr lang="en-US" altLang="zh-CN">
                <a:solidFill>
                  <a:schemeClr val="tx1"/>
                </a:solidFill>
                <a:latin typeface="Times New Roman" panose="02020603050405020304" charset="0"/>
                <a:ea typeface="华文楷体" panose="02010600040101010101" charset="-122"/>
                <a:sym typeface="+mn-ea"/>
              </a:rPr>
              <a:t>w</a:t>
            </a:r>
            <a:r>
              <a:rPr lang="en-US" altLang="zh-CN" baseline="-25000">
                <a:solidFill>
                  <a:schemeClr val="tx1"/>
                </a:solidFill>
                <a:latin typeface="Times New Roman" panose="02020603050405020304" charset="0"/>
                <a:ea typeface="华文楷体" panose="02010600040101010101" charset="-122"/>
                <a:sym typeface="+mn-ea"/>
              </a:rPr>
              <a:t>1</a:t>
            </a:r>
            <a:r>
              <a:rPr lang="en-US" altLang="zh-CN">
                <a:solidFill>
                  <a:schemeClr val="tx1"/>
                </a:solidFill>
                <a:latin typeface="Times New Roman" panose="02020603050405020304" charset="0"/>
                <a:ea typeface="华文楷体" panose="02010600040101010101" charset="-122"/>
                <a:sym typeface="+mn-ea"/>
              </a:rPr>
              <a:t>,w</a:t>
            </a:r>
            <a:r>
              <a:rPr lang="en-US" altLang="zh-CN" baseline="-25000">
                <a:solidFill>
                  <a:schemeClr val="tx1"/>
                </a:solidFill>
                <a:latin typeface="Times New Roman" panose="02020603050405020304" charset="0"/>
                <a:ea typeface="华文楷体" panose="02010600040101010101" charset="-122"/>
                <a:sym typeface="+mn-ea"/>
              </a:rPr>
              <a:t>2</a:t>
            </a:r>
            <a:r>
              <a:rPr lang="en-US" altLang="zh-CN">
                <a:solidFill>
                  <a:schemeClr val="tx1"/>
                </a:solidFill>
                <a:latin typeface="Times New Roman" panose="02020603050405020304" charset="0"/>
                <a:ea typeface="华文楷体" panose="02010600040101010101" charset="-122"/>
                <a:sym typeface="+mn-ea"/>
              </a:rPr>
              <a:t>,...w</a:t>
            </a:r>
            <a:r>
              <a:rPr lang="en-US" altLang="zh-CN" baseline="-25000">
                <a:solidFill>
                  <a:schemeClr val="tx1"/>
                </a:solidFill>
                <a:latin typeface="Times New Roman" panose="02020603050405020304" charset="0"/>
                <a:ea typeface="华文楷体" panose="02010600040101010101" charset="-122"/>
                <a:sym typeface="+mn-ea"/>
              </a:rPr>
              <a:t>n</a:t>
            </a:r>
            <a:r>
              <a:rPr lang="zh-CN" altLang="en-US">
                <a:solidFill>
                  <a:schemeClr val="tx1"/>
                </a:solidFill>
                <a:latin typeface="Times New Roman" panose="02020603050405020304" charset="0"/>
                <a:ea typeface="华文楷体" panose="02010600040101010101" charset="-122"/>
                <a:sym typeface="+mn-ea"/>
              </a:rPr>
              <a:t>邻接的全部顶点（已访问过的除外），以此类推，直到所有顶点都被访问过</a:t>
            </a:r>
            <a:r>
              <a:rPr lang="zh-CN" altLang="en-US">
                <a:solidFill>
                  <a:schemeClr val="tx1"/>
                </a:solidFill>
                <a:latin typeface="Times New Roman" panose="02020603050405020304" charset="0"/>
                <a:ea typeface="华文楷体" panose="02010600040101010101" charset="-122"/>
                <a:sym typeface="+mn-ea"/>
              </a:rPr>
              <a:t>为止。</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zh-CN" altLang="en-US">
                <a:solidFill>
                  <a:schemeClr val="tx1"/>
                </a:solidFill>
                <a:latin typeface="Times New Roman" panose="02020603050405020304" charset="0"/>
                <a:ea typeface="华文楷体" panose="02010600040101010101" charset="-122"/>
                <a:sym typeface="+mn-ea"/>
              </a:rPr>
              <a:t>算法执行过程：</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1</a:t>
            </a:r>
            <a:r>
              <a:rPr lang="zh-CN" altLang="en-US">
                <a:solidFill>
                  <a:schemeClr val="tx1"/>
                </a:solidFill>
                <a:latin typeface="Times New Roman" panose="02020603050405020304" charset="0"/>
                <a:ea typeface="华文楷体" panose="02010600040101010101" charset="-122"/>
                <a:sym typeface="+mn-ea"/>
              </a:rPr>
              <a:t>）任取图中一个顶点访问，入队，并将这个顶点标记为</a:t>
            </a:r>
            <a:r>
              <a:rPr lang="zh-CN" altLang="en-US">
                <a:solidFill>
                  <a:schemeClr val="tx1"/>
                </a:solidFill>
                <a:latin typeface="Times New Roman" panose="02020603050405020304" charset="0"/>
                <a:ea typeface="华文楷体" panose="02010600040101010101" charset="-122"/>
                <a:sym typeface="+mn-ea"/>
              </a:rPr>
              <a:t>已访问</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2</a:t>
            </a:r>
            <a:r>
              <a:rPr lang="zh-CN" altLang="en-US">
                <a:solidFill>
                  <a:schemeClr val="tx1"/>
                </a:solidFill>
                <a:latin typeface="Times New Roman" panose="02020603050405020304" charset="0"/>
                <a:ea typeface="华文楷体" panose="02010600040101010101" charset="-122"/>
                <a:sym typeface="+mn-ea"/>
              </a:rPr>
              <a:t>）当队列不为空时循环执行；出队，依次检查出队顶点的所有邻接顶点，访问没有访问过的邻接顶点并将其</a:t>
            </a:r>
            <a:r>
              <a:rPr lang="zh-CN" altLang="en-US">
                <a:solidFill>
                  <a:schemeClr val="tx1"/>
                </a:solidFill>
                <a:latin typeface="Times New Roman" panose="02020603050405020304" charset="0"/>
                <a:ea typeface="华文楷体" panose="02010600040101010101" charset="-122"/>
                <a:sym typeface="+mn-ea"/>
              </a:rPr>
              <a:t>入队</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3</a:t>
            </a:r>
            <a:r>
              <a:rPr lang="zh-CN" altLang="en-US">
                <a:solidFill>
                  <a:schemeClr val="tx1"/>
                </a:solidFill>
                <a:latin typeface="Times New Roman" panose="02020603050405020304" charset="0"/>
                <a:ea typeface="华文楷体" panose="02010600040101010101" charset="-122"/>
                <a:sym typeface="+mn-ea"/>
              </a:rPr>
              <a:t>）队列为空时跳出循环，</a:t>
            </a:r>
            <a:r>
              <a:rPr lang="zh-CN" altLang="en-US">
                <a:solidFill>
                  <a:schemeClr val="tx1"/>
                </a:solidFill>
                <a:latin typeface="Times New Roman" panose="02020603050405020304" charset="0"/>
                <a:ea typeface="华文楷体" panose="02010600040101010101" charset="-122"/>
                <a:sym typeface="+mn-ea"/>
              </a:rPr>
              <a:t>算法结束</a:t>
            </a:r>
            <a:endParaRPr lang="zh-CN" altLang="en-US">
              <a:solidFill>
                <a:schemeClr val="tx1"/>
              </a:solidFill>
              <a:latin typeface="Times New Roman" panose="02020603050405020304" charset="0"/>
              <a:ea typeface="华文楷体" panose="02010600040101010101" charset="-122"/>
              <a:sym typeface="+mn-ea"/>
            </a:endParaRPr>
          </a:p>
        </p:txBody>
      </p:sp>
      <p:pic>
        <p:nvPicPr>
          <p:cNvPr id="4" name="图片 3" descr="无标题"/>
          <p:cNvPicPr>
            <a:picLocks noChangeAspect="1"/>
          </p:cNvPicPr>
          <p:nvPr>
            <p:custDataLst>
              <p:tags r:id="rId1"/>
            </p:custDataLst>
          </p:nvPr>
        </p:nvPicPr>
        <p:blipFill>
          <a:blip r:embed="rId2"/>
          <a:stretch>
            <a:fillRect/>
          </a:stretch>
        </p:blipFill>
        <p:spPr>
          <a:xfrm>
            <a:off x="155575" y="657860"/>
            <a:ext cx="3057525" cy="260032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4940935" cy="6857365"/>
          </a:xfrm>
        </p:spPr>
        <p:txBody>
          <a:bodyPr>
            <a:noAutofit/>
          </a:bodyPr>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void BFS(AGraph *G,int v,int visit[maxsize]) //visit</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数组已被初始化为全</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que[maxsize],front=0,rear=0;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初始化队列</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j;</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Visit(v);</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visit[v]=1;</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rear=(rear+1)%maxsize;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当前顶点</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v</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入队</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que[rear]=v;</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while(front!=rear)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队空的时候遍历完成</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front=(front+1)%maxsize;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顶点出队</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j=que[front];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p=G-&gt;adjlist[j].firstarc;         //p</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指向出队顶点</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的第一条边</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if(visit[p-&gt;adjvex]==0)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Visit(p-&gt;adjvex);  visit[p-&gt;adjvex]=1;</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rear=(rear+1)%maxsize;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该顶点入队</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que[rear]=p-&gt;adjvex;</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p=p-&gt;nextarc;     //p</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指向</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的下一条边</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263005" y="635"/>
            <a:ext cx="4940935" cy="6857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如果图</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不连通</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void bfs(AGraph *g)</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i;</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if(visit[i]==0)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BFS(g,i,visit);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设计一个算法，求不带权无向连通图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G</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中距离顶点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v</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最远的一个顶点（所谓最远就是到达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v</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的路径长度最长）</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int BFS(AGraph *G,int v)</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que[maxsize],front=0.rear=0;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visit[maxsize];</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i,j;</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for(i=0;i&lt;G-&gt;n;++i)  visit[i]=0;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rear=(rear+1)%maxsize;</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que[rear]=v;</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visit[v]=1;</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while(front!=rear)</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front=(front+1)%maxsize;</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j=que[front];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p=G-&gt;adglist[j].firstarc;</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if(visit[p-&gt;adjvex]==0)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visit[p-&gt;adjvex]=1;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rear=(rear+1)%maxsize;</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que[rear]=p-&gt;adjvex;</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return j;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队空时，</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保存了遍历过程中的最后一个顶点</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T2</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800">
                <a:solidFill>
                  <a:schemeClr val="tx1"/>
                </a:solidFill>
                <a:latin typeface="Times New Roman" panose="02020603050405020304" charset="0"/>
                <a:ea typeface="华文楷体" panose="02010600040101010101" charset="-122"/>
                <a:cs typeface="Times New Roman" panose="02020603050405020304" charset="0"/>
              </a:rPr>
              <a:t>设计一个算法，判断无向图</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G</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是否是一棵树，若是树则返回</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，否则返回</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672592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DFS(AGraph *G,int v,int &amp;vn,int &amp;en)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visit[v]=1;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++vn;          //vn</a:t>
            </a:r>
            <a:r>
              <a:rPr lang="zh-CN" altLang="en-US">
                <a:solidFill>
                  <a:schemeClr val="tx1"/>
                </a:solidFill>
                <a:latin typeface="Times New Roman" panose="02020603050405020304" charset="0"/>
                <a:ea typeface="华文楷体" panose="02010600040101010101" charset="-122"/>
                <a:cs typeface="Times New Roman" panose="02020603050405020304" charset="0"/>
              </a:rPr>
              <a:t>记录访问的顶点数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p=G-&gt;adjlist[v].firstarc;</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++en;    //en</a:t>
            </a:r>
            <a:r>
              <a:rPr lang="zh-CN" altLang="en-US">
                <a:solidFill>
                  <a:schemeClr val="tx1"/>
                </a:solidFill>
                <a:latin typeface="Times New Roman" panose="02020603050405020304" charset="0"/>
                <a:ea typeface="华文楷体" panose="02010600040101010101" charset="-122"/>
                <a:cs typeface="Times New Roman" panose="02020603050405020304" charset="0"/>
              </a:rPr>
              <a:t>记录边数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if(visit[p-&gt;adjvex]==0)    DFS(G,p-&gt;adjvex,vn,en);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725285" y="635"/>
            <a:ext cx="5466715" cy="685736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GisTree(AGraph *G)</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vn=0,en=0,i;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visit[i]=0;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DFS(G,1,vn,en);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if(vn==G-&gt;n&amp;&amp;(G-&gt;n-1)==en/2)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T3</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800">
                <a:solidFill>
                  <a:schemeClr val="tx1"/>
                </a:solidFill>
                <a:latin typeface="Times New Roman" panose="02020603050405020304" charset="0"/>
                <a:ea typeface="华文楷体" panose="02010600040101010101" charset="-122"/>
                <a:cs typeface="Times New Roman" panose="02020603050405020304" charset="0"/>
              </a:rPr>
              <a:t>设计一个算法，判别顶点</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i</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和顶点</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i!=j</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）之间是否有路径</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DFSTrave(AGraph *G,int i,int 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for(k=0;k&lt;G-&gt;n;++k)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visit[k]=0;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DFS(G,i);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if(visit[j]==1)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110" y="66110"/>
            <a:ext cx="10969200" cy="705600"/>
          </a:xfrm>
        </p:spPr>
        <p:txBody>
          <a:bodyPr/>
          <a:p>
            <a:r>
              <a:rPr lang="zh-CN" altLang="en-US" b="0">
                <a:latin typeface="华文楷体" panose="02010600040101010101" charset="-122"/>
                <a:ea typeface="华文楷体" panose="02010600040101010101" charset="-122"/>
              </a:rPr>
              <a:t>图的基本概念</a:t>
            </a:r>
            <a:endParaRPr lang="zh-CN" altLang="en-US" b="0">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6675" y="771525"/>
            <a:ext cx="12032615" cy="5989955"/>
          </a:xfrm>
        </p:spPr>
        <p:txBody>
          <a:bodyPr/>
          <a:p>
            <a:r>
              <a:rPr lang="zh-CN" altLang="en-US">
                <a:solidFill>
                  <a:schemeClr val="tx1"/>
                </a:solidFill>
                <a:latin typeface="Times New Roman" panose="02020603050405020304" charset="0"/>
                <a:ea typeface="华文楷体" panose="02010600040101010101" charset="-122"/>
              </a:rPr>
              <a:t>图的定义：图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由结点的有穷集合</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和边的集合</a:t>
            </a:r>
            <a:r>
              <a:rPr lang="en-US" altLang="zh-CN">
                <a:solidFill>
                  <a:schemeClr val="tx1"/>
                </a:solidFill>
                <a:latin typeface="Times New Roman" panose="02020603050405020304" charset="0"/>
                <a:ea typeface="华文楷体" panose="02010600040101010101" charset="-122"/>
              </a:rPr>
              <a:t>E</a:t>
            </a:r>
            <a:r>
              <a:rPr lang="zh-CN" altLang="en-US">
                <a:solidFill>
                  <a:schemeClr val="tx1"/>
                </a:solidFill>
                <a:latin typeface="Times New Roman" panose="02020603050405020304" charset="0"/>
                <a:ea typeface="华文楷体" panose="02010600040101010101" charset="-122"/>
              </a:rPr>
              <a:t>组成。记为</a:t>
            </a:r>
            <a:r>
              <a:rPr lang="en-US" altLang="zh-CN">
                <a:solidFill>
                  <a:schemeClr val="tx1"/>
                </a:solidFill>
                <a:latin typeface="Times New Roman" panose="02020603050405020304" charset="0"/>
                <a:ea typeface="华文楷体" panose="02010600040101010101" charset="-122"/>
              </a:rPr>
              <a:t>G=(V,E),</a:t>
            </a:r>
            <a:r>
              <a:rPr lang="zh-CN" altLang="en-US">
                <a:solidFill>
                  <a:schemeClr val="tx1"/>
                </a:solidFill>
                <a:latin typeface="Times New Roman" panose="02020603050405020304" charset="0"/>
                <a:ea typeface="华文楷体" panose="02010600040101010101" charset="-122"/>
              </a:rPr>
              <a:t>其中</a:t>
            </a:r>
            <a:r>
              <a:rPr lang="en-US" altLang="zh-CN">
                <a:solidFill>
                  <a:schemeClr val="tx1"/>
                </a:solidFill>
                <a:latin typeface="Times New Roman" panose="02020603050405020304" charset="0"/>
                <a:ea typeface="华文楷体" panose="02010600040101010101" charset="-122"/>
              </a:rPr>
              <a:t>V(G)</a:t>
            </a:r>
            <a:r>
              <a:rPr lang="zh-CN" altLang="en-US">
                <a:solidFill>
                  <a:schemeClr val="tx1"/>
                </a:solidFill>
                <a:latin typeface="Times New Roman" panose="02020603050405020304" charset="0"/>
                <a:ea typeface="华文楷体" panose="02010600040101010101" charset="-122"/>
              </a:rPr>
              <a:t>表示图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中顶点的有限非空集；</a:t>
            </a:r>
            <a:r>
              <a:rPr lang="en-US" altLang="zh-CN">
                <a:solidFill>
                  <a:schemeClr val="tx1"/>
                </a:solidFill>
                <a:latin typeface="Times New Roman" panose="02020603050405020304" charset="0"/>
                <a:ea typeface="华文楷体" panose="02010600040101010101" charset="-122"/>
              </a:rPr>
              <a:t>E(G)</a:t>
            </a:r>
            <a:r>
              <a:rPr lang="zh-CN" altLang="en-US">
                <a:solidFill>
                  <a:schemeClr val="tx1"/>
                </a:solidFill>
                <a:latin typeface="Times New Roman" panose="02020603050405020304" charset="0"/>
                <a:ea typeface="华文楷体" panose="02010600040101010101" charset="-122"/>
              </a:rPr>
              <a:t>表示图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中顶点之间的边（关系）集合。若</a:t>
            </a:r>
            <a:r>
              <a:rPr lang="en-US" altLang="zh-CN">
                <a:solidFill>
                  <a:schemeClr val="tx1"/>
                </a:solidFill>
                <a:latin typeface="Times New Roman" panose="02020603050405020304" charset="0"/>
                <a:ea typeface="华文楷体" panose="02010600040101010101" charset="-122"/>
              </a:rPr>
              <a:t>V={v</a:t>
            </a:r>
            <a:r>
              <a:rPr lang="en-US" altLang="zh-CN" baseline="-25000">
                <a:solidFill>
                  <a:schemeClr val="tx1"/>
                </a:solidFill>
                <a:latin typeface="Times New Roman" panose="02020603050405020304" charset="0"/>
                <a:ea typeface="华文楷体" panose="02010600040101010101" charset="-122"/>
              </a:rPr>
              <a:t>1</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2</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n</a:t>
            </a:r>
            <a:r>
              <a:rPr lang="en-US" altLang="zh-CN">
                <a:solidFill>
                  <a:schemeClr val="tx1"/>
                </a:solidFill>
                <a:latin typeface="Times New Roman" panose="02020603050405020304" charset="0"/>
                <a:ea typeface="华文楷体" panose="02010600040101010101" charset="-122"/>
              </a:rPr>
              <a:t>}</a:t>
            </a:r>
            <a:r>
              <a:rPr lang="zh-CN" altLang="en-US">
                <a:solidFill>
                  <a:schemeClr val="tx1"/>
                </a:solidFill>
                <a:latin typeface="Times New Roman" panose="02020603050405020304" charset="0"/>
                <a:ea typeface="华文楷体" panose="02010600040101010101" charset="-122"/>
              </a:rPr>
              <a:t>，则用</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表示图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中顶点的个数，</a:t>
            </a:r>
            <a:r>
              <a:rPr lang="en-US" altLang="zh-CN">
                <a:solidFill>
                  <a:schemeClr val="tx1"/>
                </a:solidFill>
                <a:latin typeface="Times New Roman" panose="02020603050405020304" charset="0"/>
                <a:ea typeface="华文楷体" panose="02010600040101010101" charset="-122"/>
              </a:rPr>
              <a:t>E={(u,v)|u</a:t>
            </a:r>
            <a:r>
              <a:rPr lang="en-US" altLang="zh-CN">
                <a:solidFill>
                  <a:schemeClr val="tx1"/>
                </a:solidFill>
                <a:latin typeface="Times New Roman" panose="02020603050405020304" charset="0"/>
                <a:cs typeface="Times New Roman" panose="02020603050405020304" charset="0"/>
              </a:rPr>
              <a:t>∈V,v</a:t>
            </a:r>
            <a:r>
              <a:rPr lang="en-US" altLang="zh-CN">
                <a:solidFill>
                  <a:schemeClr val="tx1"/>
                </a:solidFill>
                <a:latin typeface="Times New Roman" panose="02020603050405020304" charset="0"/>
                <a:cs typeface="Times New Roman" panose="02020603050405020304" charset="0"/>
                <a:sym typeface="+mn-ea"/>
              </a:rPr>
              <a:t>∈V</a:t>
            </a:r>
            <a:r>
              <a:rPr lang="en-US" altLang="zh-CN">
                <a:solidFill>
                  <a:schemeClr val="tx1"/>
                </a:solidFill>
                <a:latin typeface="Times New Roman" panose="02020603050405020304" charset="0"/>
                <a:ea typeface="华文楷体" panose="02010600040101010101" charset="-122"/>
              </a:rPr>
              <a:t>},</a:t>
            </a:r>
            <a:r>
              <a:rPr lang="zh-CN" altLang="en-US">
                <a:solidFill>
                  <a:schemeClr val="tx1"/>
                </a:solidFill>
                <a:latin typeface="Times New Roman" panose="02020603050405020304" charset="0"/>
                <a:ea typeface="华文楷体" panose="02010600040101010101" charset="-122"/>
              </a:rPr>
              <a:t>用</a:t>
            </a:r>
            <a:r>
              <a:rPr lang="en-US" altLang="zh-CN">
                <a:solidFill>
                  <a:schemeClr val="tx1"/>
                </a:solidFill>
                <a:latin typeface="Times New Roman" panose="02020603050405020304" charset="0"/>
                <a:ea typeface="华文楷体" panose="02010600040101010101" charset="-122"/>
              </a:rPr>
              <a:t>|E|</a:t>
            </a:r>
            <a:r>
              <a:rPr lang="zh-CN" altLang="en-US">
                <a:solidFill>
                  <a:schemeClr val="tx1"/>
                </a:solidFill>
                <a:latin typeface="Times New Roman" panose="02020603050405020304" charset="0"/>
                <a:ea typeface="华文楷体" panose="02010600040101010101" charset="-122"/>
              </a:rPr>
              <a:t>表示图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中边的条数。若两个顶点之间存在一条边，则表示这两个顶点之间具有相邻</a:t>
            </a:r>
            <a:r>
              <a:rPr lang="zh-CN" altLang="en-US">
                <a:solidFill>
                  <a:schemeClr val="tx1"/>
                </a:solidFill>
                <a:latin typeface="Times New Roman" panose="02020603050405020304" charset="0"/>
                <a:ea typeface="华文楷体" panose="02010600040101010101" charset="-122"/>
              </a:rPr>
              <a:t>关系。</a:t>
            </a:r>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有向图和无向图：有向图中每条边都有方向即都是有向边（也称弧）</a:t>
            </a:r>
            <a:r>
              <a:rPr lang="en-US" altLang="zh-CN">
                <a:solidFill>
                  <a:schemeClr val="tx1"/>
                </a:solidFill>
                <a:latin typeface="Times New Roman" panose="02020603050405020304" charset="0"/>
                <a:ea typeface="华文楷体" panose="02010600040101010101" charset="-122"/>
              </a:rPr>
              <a:t>,&lt;v,w&gt;</a:t>
            </a:r>
            <a:r>
              <a:rPr lang="zh-CN" altLang="en-US">
                <a:solidFill>
                  <a:schemeClr val="tx1"/>
                </a:solidFill>
                <a:latin typeface="Times New Roman" panose="02020603050405020304" charset="0"/>
                <a:ea typeface="华文楷体" panose="02010600040101010101" charset="-122"/>
              </a:rPr>
              <a:t>称为从</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到</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的弧，也称</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邻接到</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称为弧尾，</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称为弧头。无向图中的每条边都是没有方向的</a:t>
            </a:r>
            <a:r>
              <a:rPr lang="en-US" altLang="zh-CN">
                <a:solidFill>
                  <a:schemeClr val="tx1"/>
                </a:solidFill>
                <a:latin typeface="Times New Roman" panose="02020603050405020304" charset="0"/>
                <a:ea typeface="华文楷体" panose="02010600040101010101" charset="-122"/>
              </a:rPr>
              <a:t>,(v,w)</a:t>
            </a:r>
            <a:r>
              <a:rPr lang="zh-CN" altLang="en-US">
                <a:solidFill>
                  <a:schemeClr val="tx1"/>
                </a:solidFill>
                <a:latin typeface="Times New Roman" panose="02020603050405020304" charset="0"/>
                <a:ea typeface="华文楷体" panose="02010600040101010101" charset="-122"/>
              </a:rPr>
              <a:t>称为边</a:t>
            </a:r>
            <a:r>
              <a:rPr lang="en-US" altLang="zh-CN">
                <a:solidFill>
                  <a:schemeClr val="tx1"/>
                </a:solidFill>
                <a:latin typeface="Times New Roman" panose="02020603050405020304" charset="0"/>
                <a:ea typeface="华文楷体" panose="02010600040101010101" charset="-122"/>
              </a:rPr>
              <a:t>(v,w)</a:t>
            </a:r>
            <a:r>
              <a:rPr lang="zh-CN" altLang="en-US">
                <a:solidFill>
                  <a:schemeClr val="tx1"/>
                </a:solidFill>
                <a:latin typeface="Times New Roman" panose="02020603050405020304" charset="0"/>
                <a:ea typeface="华文楷体" panose="02010600040101010101" charset="-122"/>
              </a:rPr>
              <a:t>，也称</a:t>
            </a:r>
            <a:r>
              <a:rPr lang="en-US" altLang="zh-CN">
                <a:solidFill>
                  <a:schemeClr val="tx1"/>
                </a:solidFill>
                <a:latin typeface="Times New Roman" panose="02020603050405020304" charset="0"/>
                <a:ea typeface="华文楷体" panose="02010600040101010101" charset="-122"/>
              </a:rPr>
              <a:t>v,w</a:t>
            </a:r>
            <a:r>
              <a:rPr lang="zh-CN" altLang="en-US">
                <a:solidFill>
                  <a:schemeClr val="tx1"/>
                </a:solidFill>
                <a:latin typeface="Times New Roman" panose="02020603050405020304" charset="0"/>
                <a:ea typeface="华文楷体" panose="02010600040101010101" charset="-122"/>
              </a:rPr>
              <a:t>相</a:t>
            </a:r>
            <a:r>
              <a:rPr lang="zh-CN" altLang="en-US">
                <a:solidFill>
                  <a:schemeClr val="tx1"/>
                </a:solidFill>
                <a:latin typeface="Times New Roman" panose="02020603050405020304" charset="0"/>
                <a:ea typeface="华文楷体" panose="02010600040101010101" charset="-122"/>
              </a:rPr>
              <a:t>关联。</a:t>
            </a:r>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顶点的度，入度和出度：无向图中与顶点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相关的边的条数称为顶点的度。在有向图中指向顶点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的边的条数称为顶点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的入度，由顶点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出发的边的条数称为顶点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的</a:t>
            </a:r>
            <a:r>
              <a:rPr lang="zh-CN" altLang="en-US">
                <a:solidFill>
                  <a:schemeClr val="tx1"/>
                </a:solidFill>
                <a:latin typeface="Times New Roman" panose="02020603050405020304" charset="0"/>
                <a:ea typeface="华文楷体" panose="02010600040101010101" charset="-122"/>
              </a:rPr>
              <a:t>出度。</a:t>
            </a: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561975" y="391985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1612900" y="3223260"/>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1210945" y="4331970"/>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997710" y="480631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2600325" y="374713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9" name="直接箭头连接符 8"/>
          <p:cNvCxnSpPr>
            <a:stCxn id="5" idx="2"/>
            <a:endCxn id="4" idx="7"/>
          </p:cNvCxnSpPr>
          <p:nvPr/>
        </p:nvCxnSpPr>
        <p:spPr>
          <a:xfrm flipH="1">
            <a:off x="904875" y="3429635"/>
            <a:ext cx="708025"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0"/>
            <a:endCxn id="5" idx="3"/>
          </p:cNvCxnSpPr>
          <p:nvPr/>
        </p:nvCxnSpPr>
        <p:spPr>
          <a:xfrm flipV="1">
            <a:off x="1412240" y="3575050"/>
            <a:ext cx="259715" cy="756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5"/>
            <a:endCxn id="7" idx="1"/>
          </p:cNvCxnSpPr>
          <p:nvPr/>
        </p:nvCxnSpPr>
        <p:spPr>
          <a:xfrm>
            <a:off x="1553845" y="4683760"/>
            <a:ext cx="50292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8" idx="4"/>
          </p:cNvCxnSpPr>
          <p:nvPr/>
        </p:nvCxnSpPr>
        <p:spPr>
          <a:xfrm flipV="1">
            <a:off x="2199005" y="4159250"/>
            <a:ext cx="602615" cy="647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8" idx="0"/>
          </p:cNvCxnSpPr>
          <p:nvPr/>
        </p:nvCxnSpPr>
        <p:spPr>
          <a:xfrm>
            <a:off x="2014855" y="3429635"/>
            <a:ext cx="786765"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2"/>
            <a:endCxn id="5" idx="5"/>
          </p:cNvCxnSpPr>
          <p:nvPr/>
        </p:nvCxnSpPr>
        <p:spPr>
          <a:xfrm flipH="1" flipV="1">
            <a:off x="1955800" y="3575050"/>
            <a:ext cx="644525" cy="378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208270" y="391985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17" name="椭圆 16"/>
          <p:cNvSpPr/>
          <p:nvPr/>
        </p:nvSpPr>
        <p:spPr>
          <a:xfrm>
            <a:off x="6540500" y="322262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6138545" y="4331970"/>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19" name="椭圆 18"/>
          <p:cNvSpPr/>
          <p:nvPr/>
        </p:nvSpPr>
        <p:spPr>
          <a:xfrm>
            <a:off x="7179310" y="480631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20" name="椭圆 19"/>
          <p:cNvSpPr/>
          <p:nvPr/>
        </p:nvSpPr>
        <p:spPr>
          <a:xfrm>
            <a:off x="7667625" y="3747770"/>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21" name="直接连接符 20"/>
          <p:cNvCxnSpPr>
            <a:stCxn id="16" idx="7"/>
            <a:endCxn id="17" idx="2"/>
          </p:cNvCxnSpPr>
          <p:nvPr/>
        </p:nvCxnSpPr>
        <p:spPr>
          <a:xfrm flipV="1">
            <a:off x="5551170" y="3429000"/>
            <a:ext cx="989330" cy="551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8" idx="0"/>
            <a:endCxn id="17" idx="4"/>
          </p:cNvCxnSpPr>
          <p:nvPr/>
        </p:nvCxnSpPr>
        <p:spPr>
          <a:xfrm flipV="1">
            <a:off x="6339840" y="3634740"/>
            <a:ext cx="401955" cy="69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7" idx="6"/>
            <a:endCxn id="20" idx="1"/>
          </p:cNvCxnSpPr>
          <p:nvPr/>
        </p:nvCxnSpPr>
        <p:spPr>
          <a:xfrm>
            <a:off x="6942455" y="3429000"/>
            <a:ext cx="784225" cy="379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8" idx="5"/>
            <a:endCxn id="19" idx="2"/>
          </p:cNvCxnSpPr>
          <p:nvPr/>
        </p:nvCxnSpPr>
        <p:spPr>
          <a:xfrm>
            <a:off x="6481445" y="4683760"/>
            <a:ext cx="697865" cy="32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a:endCxn id="20" idx="4"/>
          </p:cNvCxnSpPr>
          <p:nvPr/>
        </p:nvCxnSpPr>
        <p:spPr>
          <a:xfrm flipV="1">
            <a:off x="7380605" y="4159885"/>
            <a:ext cx="488315" cy="64643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395" y="60395"/>
            <a:ext cx="10969200" cy="705600"/>
          </a:xfrm>
        </p:spPr>
        <p:txBody>
          <a:bodyPr/>
          <a:p>
            <a:r>
              <a:rPr lang="zh-CN" altLang="en-US">
                <a:latin typeface="华文楷体" panose="02010600040101010101" charset="-122"/>
                <a:ea typeface="华文楷体" panose="02010600040101010101" charset="-122"/>
              </a:rPr>
              <a:t>最小（代价）生成树</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59690" y="765175"/>
            <a:ext cx="12044045" cy="6031230"/>
          </a:xfrm>
        </p:spPr>
        <p:txBody>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普里</a:t>
            </a:r>
            <a:r>
              <a:rPr lang="zh-CN" altLang="en-US">
                <a:solidFill>
                  <a:schemeClr val="tx1"/>
                </a:solidFill>
                <a:latin typeface="Times New Roman" panose="02020603050405020304" charset="0"/>
                <a:ea typeface="华文楷体" panose="02010600040101010101" charset="-122"/>
                <a:cs typeface="Times New Roman" panose="02020603050405020304" charset="0"/>
              </a:rPr>
              <a:t>姆算法</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基本思想：从图中任意取出一个顶点，把它当成一棵树，然后从与这棵树相接的边中选取一条最短（权值最小）的边，并将这条边及其所连接的顶点也并入这棵树中，此时得到了一颗有两个顶点的树。然后与这棵树相接的边中选取一条最短的边，并将这条边及其所连顶点并入到当前树中，得到一颗有三个顶点的树。以此类推，直到图中所有顶点都被并入树中为止，此时得到的生成树就是最小</a:t>
            </a:r>
            <a:r>
              <a:rPr lang="zh-CN" altLang="en-US">
                <a:solidFill>
                  <a:schemeClr val="tx1"/>
                </a:solidFill>
                <a:latin typeface="Times New Roman" panose="02020603050405020304" charset="0"/>
                <a:ea typeface="华文楷体" panose="02010600040101010101" charset="-122"/>
                <a:cs typeface="Times New Roman" panose="02020603050405020304" charset="0"/>
              </a:rPr>
              <a:t>生成树。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执行过程：</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a:solidFill>
                  <a:schemeClr val="tx1"/>
                </a:solidFill>
                <a:latin typeface="Times New Roman" panose="02020603050405020304" charset="0"/>
                <a:ea typeface="华文楷体" panose="02010600040101010101" charset="-122"/>
                <a:cs typeface="Times New Roman" panose="02020603050405020304" charset="0"/>
              </a:rPr>
              <a:t>v0</a:t>
            </a:r>
            <a:r>
              <a:rPr lang="zh-CN" altLang="en-US">
                <a:solidFill>
                  <a:schemeClr val="tx1"/>
                </a:solidFill>
                <a:latin typeface="Times New Roman" panose="02020603050405020304" charset="0"/>
                <a:ea typeface="华文楷体" panose="02010600040101010101" charset="-122"/>
                <a:cs typeface="Times New Roman" panose="02020603050405020304" charset="0"/>
              </a:rPr>
              <a:t>到其他顶点的所有边</a:t>
            </a:r>
            <a:r>
              <a:rPr lang="zh-CN" altLang="en-US">
                <a:solidFill>
                  <a:schemeClr val="tx1"/>
                </a:solidFill>
                <a:latin typeface="Times New Roman" panose="02020603050405020304" charset="0"/>
                <a:ea typeface="华文楷体" panose="02010600040101010101" charset="-122"/>
                <a:cs typeface="Times New Roman" panose="02020603050405020304" charset="0"/>
              </a:rPr>
              <a:t>当作侯选边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zh-CN" altLang="en-US">
                <a:solidFill>
                  <a:schemeClr val="tx1"/>
                </a:solidFill>
                <a:latin typeface="Times New Roman" panose="02020603050405020304" charset="0"/>
                <a:ea typeface="华文楷体" panose="02010600040101010101" charset="-122"/>
                <a:cs typeface="Times New Roman" panose="02020603050405020304" charset="0"/>
              </a:rPr>
              <a:t>）重复以下步骤</a:t>
            </a:r>
            <a:r>
              <a:rPr lang="en-US" altLang="zh-CN">
                <a:solidFill>
                  <a:schemeClr val="tx1"/>
                </a:solidFill>
                <a:latin typeface="Times New Roman" panose="02020603050405020304" charset="0"/>
                <a:ea typeface="华文楷体" panose="02010600040101010101" charset="-122"/>
                <a:cs typeface="Times New Roman" panose="02020603050405020304" charset="0"/>
              </a:rPr>
              <a:t>n-1</a:t>
            </a:r>
            <a:r>
              <a:rPr lang="zh-CN" altLang="en-US">
                <a:solidFill>
                  <a:schemeClr val="tx1"/>
                </a:solidFill>
                <a:latin typeface="Times New Roman" panose="02020603050405020304" charset="0"/>
                <a:ea typeface="华文楷体" panose="02010600040101010101" charset="-122"/>
                <a:cs typeface="Times New Roman" panose="02020603050405020304" charset="0"/>
              </a:rPr>
              <a:t>次，使得其它</a:t>
            </a:r>
            <a:r>
              <a:rPr lang="en-US" altLang="zh-CN">
                <a:solidFill>
                  <a:schemeClr val="tx1"/>
                </a:solidFill>
                <a:latin typeface="Times New Roman" panose="02020603050405020304" charset="0"/>
                <a:ea typeface="华文楷体" panose="02010600040101010101" charset="-122"/>
                <a:cs typeface="Times New Roman" panose="02020603050405020304" charset="0"/>
              </a:rPr>
              <a:t>n-1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个顶点被并入到</a:t>
            </a:r>
            <a:r>
              <a:rPr lang="zh-CN" altLang="en-US">
                <a:solidFill>
                  <a:schemeClr val="tx1"/>
                </a:solidFill>
                <a:latin typeface="Times New Roman" panose="02020603050405020304" charset="0"/>
                <a:ea typeface="华文楷体" panose="02010600040101010101" charset="-122"/>
                <a:cs typeface="Times New Roman" panose="02020603050405020304" charset="0"/>
              </a:rPr>
              <a:t>生成树中。</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）从候选边中挑选出权值最小的边输出，并将与该边另一端相接的顶点</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zh-CN" altLang="en-US">
                <a:solidFill>
                  <a:schemeClr val="tx1"/>
                </a:solidFill>
                <a:latin typeface="Times New Roman" panose="02020603050405020304" charset="0"/>
                <a:ea typeface="华文楷体" panose="02010600040101010101" charset="-122"/>
                <a:cs typeface="Times New Roman" panose="02020603050405020304" charset="0"/>
              </a:rPr>
              <a:t>并入</a:t>
            </a:r>
            <a:r>
              <a:rPr lang="zh-CN" altLang="en-US">
                <a:solidFill>
                  <a:schemeClr val="tx1"/>
                </a:solidFill>
                <a:latin typeface="Times New Roman" panose="02020603050405020304" charset="0"/>
                <a:ea typeface="华文楷体" panose="02010600040101010101" charset="-122"/>
                <a:cs typeface="Times New Roman" panose="02020603050405020304" charset="0"/>
              </a:rPr>
              <a:t>生成树中</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ii</a:t>
            </a:r>
            <a:r>
              <a:rPr lang="zh-CN" altLang="en-US">
                <a:solidFill>
                  <a:schemeClr val="tx1"/>
                </a:solidFill>
                <a:latin typeface="Times New Roman" panose="02020603050405020304" charset="0"/>
                <a:ea typeface="华文楷体" panose="02010600040101010101" charset="-122"/>
                <a:cs typeface="Times New Roman" panose="02020603050405020304" charset="0"/>
              </a:rPr>
              <a:t>）考察所有剩余顶点</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）的权值比</a:t>
            </a:r>
            <a:r>
              <a:rPr lang="en-US" altLang="zh-CN">
                <a:solidFill>
                  <a:schemeClr val="tx1"/>
                </a:solidFill>
                <a:latin typeface="Times New Roman" panose="02020603050405020304" charset="0"/>
                <a:ea typeface="华文楷体" panose="02010600040101010101" charset="-122"/>
                <a:cs typeface="Times New Roman" panose="02020603050405020304" charset="0"/>
              </a:rPr>
              <a:t>lowcost[v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r>
              <a:rPr lang="zh-CN" altLang="en-US">
                <a:solidFill>
                  <a:schemeClr val="tx1"/>
                </a:solidFill>
                <a:latin typeface="Times New Roman" panose="02020603050405020304" charset="0"/>
                <a:ea typeface="华文楷体" panose="02010600040101010101" charset="-122"/>
                <a:cs typeface="Times New Roman" panose="02020603050405020304" charset="0"/>
              </a:rPr>
              <a:t>小，则用（</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）的权值更新</a:t>
            </a:r>
            <a:r>
              <a:rPr lang="en-US" altLang="zh-CN">
                <a:solidFill>
                  <a:schemeClr val="tx1"/>
                </a:solidFill>
                <a:latin typeface="Times New Roman" panose="02020603050405020304" charset="0"/>
                <a:ea typeface="华文楷体" panose="02010600040101010101" charset="-122"/>
                <a:cs typeface="Times New Roman" panose="02020603050405020304" charset="0"/>
              </a:rPr>
              <a:t>lowcost[v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962660" y="5111750"/>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399415" y="5735955"/>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962660" y="5735955"/>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525905" y="5735955"/>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962660" y="6360160"/>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2"/>
            <a:endCxn id="5" idx="0"/>
          </p:cNvCxnSpPr>
          <p:nvPr/>
        </p:nvCxnSpPr>
        <p:spPr>
          <a:xfrm flipH="1">
            <a:off x="511175" y="5243830"/>
            <a:ext cx="451485"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4"/>
            <a:endCxn id="6" idx="0"/>
          </p:cNvCxnSpPr>
          <p:nvPr/>
        </p:nvCxnSpPr>
        <p:spPr>
          <a:xfrm>
            <a:off x="1074420" y="5375275"/>
            <a:ext cx="0" cy="360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6"/>
            <a:endCxn id="7" idx="0"/>
          </p:cNvCxnSpPr>
          <p:nvPr/>
        </p:nvCxnSpPr>
        <p:spPr>
          <a:xfrm>
            <a:off x="1186180" y="5243830"/>
            <a:ext cx="451485"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2"/>
            <a:endCxn id="5" idx="6"/>
          </p:cNvCxnSpPr>
          <p:nvPr/>
        </p:nvCxnSpPr>
        <p:spPr>
          <a:xfrm flipH="1">
            <a:off x="622935" y="5868035"/>
            <a:ext cx="339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a:endCxn id="6" idx="6"/>
          </p:cNvCxnSpPr>
          <p:nvPr/>
        </p:nvCxnSpPr>
        <p:spPr>
          <a:xfrm flipH="1">
            <a:off x="1186180" y="5868035"/>
            <a:ext cx="339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2"/>
            <a:endCxn id="5" idx="4"/>
          </p:cNvCxnSpPr>
          <p:nvPr/>
        </p:nvCxnSpPr>
        <p:spPr>
          <a:xfrm flipH="1" flipV="1">
            <a:off x="511175" y="5999480"/>
            <a:ext cx="451485" cy="49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4"/>
            <a:endCxn id="8" idx="6"/>
          </p:cNvCxnSpPr>
          <p:nvPr/>
        </p:nvCxnSpPr>
        <p:spPr>
          <a:xfrm flipH="1">
            <a:off x="1186180" y="5999480"/>
            <a:ext cx="451485" cy="49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4"/>
            <a:endCxn id="8" idx="0"/>
          </p:cNvCxnSpPr>
          <p:nvPr/>
        </p:nvCxnSpPr>
        <p:spPr>
          <a:xfrm>
            <a:off x="1074420" y="5999480"/>
            <a:ext cx="0" cy="36068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17855" y="5314950"/>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8" name="文本框 17"/>
          <p:cNvSpPr txBox="1"/>
          <p:nvPr/>
        </p:nvSpPr>
        <p:spPr>
          <a:xfrm>
            <a:off x="1368425" y="5305425"/>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19" name="文本框 18"/>
          <p:cNvSpPr txBox="1"/>
          <p:nvPr/>
        </p:nvSpPr>
        <p:spPr>
          <a:xfrm>
            <a:off x="993140" y="5375275"/>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20" name="文本框 19"/>
          <p:cNvSpPr txBox="1"/>
          <p:nvPr/>
        </p:nvSpPr>
        <p:spPr>
          <a:xfrm>
            <a:off x="711835" y="5743575"/>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1186180" y="5743575"/>
            <a:ext cx="20002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22" name="文本框 21"/>
          <p:cNvSpPr txBox="1"/>
          <p:nvPr/>
        </p:nvSpPr>
        <p:spPr>
          <a:xfrm>
            <a:off x="617855" y="6052820"/>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23" name="文本框 22"/>
          <p:cNvSpPr txBox="1"/>
          <p:nvPr/>
        </p:nvSpPr>
        <p:spPr>
          <a:xfrm>
            <a:off x="993140" y="5991860"/>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24" name="文本框 23"/>
          <p:cNvSpPr txBox="1"/>
          <p:nvPr/>
        </p:nvSpPr>
        <p:spPr>
          <a:xfrm>
            <a:off x="1325245" y="6061710"/>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6177280" cy="6857365"/>
          </a:xfrm>
        </p:spPr>
        <p:txBody>
          <a:bodyPr>
            <a:noAutofit/>
          </a:bodyPr>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void Prim(MGraph g,int v0,int &amp;sum)</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lowcost[maxsize],vset[maxsize],v;</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i,j,k,min;</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v=v0;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for(i=0;i&lt;g.n;++i)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lowcost[i]=g.edges[v0][i];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vset[i]=0;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vset[v0]=1;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v0</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并入树中</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sum=0;      //sum</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清零用来累计树的权值</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for(i=0;i&lt;g.n-1;++i)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min=MAX;</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for(j=0;j&lt;g.n;++j)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循环，选出侯选边中的最小者</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if(vset[j]==0&amp;&amp;lowcost[j]&lt;min)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选出当前生成树中最短边中最短的一条</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min=lowcost[j];</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k=j;</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vset[k]=1;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v=k;</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sum+=min;</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sz="4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014720" y="635"/>
            <a:ext cx="6177280" cy="6857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a:solidFill>
                  <a:schemeClr val="tx1"/>
                </a:solidFill>
                <a:latin typeface="Times New Roman" panose="02020603050405020304" charset="0"/>
                <a:ea typeface="华文楷体" panose="02010600040101010101" charset="-122"/>
                <a:cs typeface="Times New Roman" panose="02020603050405020304" charset="0"/>
              </a:rPr>
              <a:t>     for(j=0;j&lt;g.n;++j)   //</a:t>
            </a:r>
            <a:r>
              <a:rPr lang="zh-CN" altLang="en-US" sz="1600">
                <a:solidFill>
                  <a:schemeClr val="tx1"/>
                </a:solidFill>
                <a:latin typeface="Times New Roman" panose="02020603050405020304" charset="0"/>
                <a:ea typeface="华文楷体" panose="02010600040101010101" charset="-122"/>
                <a:cs typeface="Times New Roman" panose="02020603050405020304" charset="0"/>
              </a:rPr>
              <a:t>以刚并入的顶点</a:t>
            </a:r>
            <a:r>
              <a:rPr lang="en-US" altLang="zh-CN" sz="1600">
                <a:solidFill>
                  <a:schemeClr val="tx1"/>
                </a:solidFill>
                <a:latin typeface="Times New Roman" panose="02020603050405020304" charset="0"/>
                <a:ea typeface="华文楷体" panose="02010600040101010101" charset="-122"/>
                <a:cs typeface="Times New Roman" panose="02020603050405020304" charset="0"/>
              </a:rPr>
              <a:t>v</a:t>
            </a:r>
            <a:r>
              <a:rPr lang="zh-CN" altLang="en-US" sz="1600">
                <a:solidFill>
                  <a:schemeClr val="tx1"/>
                </a:solidFill>
                <a:latin typeface="Times New Roman" panose="02020603050405020304" charset="0"/>
                <a:ea typeface="华文楷体" panose="02010600040101010101" charset="-122"/>
                <a:cs typeface="Times New Roman" panose="02020603050405020304" charset="0"/>
              </a:rPr>
              <a:t>为媒介更新侯选边</a:t>
            </a:r>
            <a:endParaRPr lang="zh-CN" altLang="en-US" sz="16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6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600">
                <a:solidFill>
                  <a:schemeClr val="tx1"/>
                </a:solidFill>
                <a:latin typeface="Times New Roman" panose="02020603050405020304" charset="0"/>
                <a:ea typeface="华文楷体" panose="02010600040101010101" charset="-122"/>
                <a:cs typeface="Times New Roman" panose="02020603050405020304" charset="0"/>
              </a:rPr>
              <a:t>           if(vset[j]==0&amp;&amp;g.edges[v][j]&lt;lowcost[j])</a:t>
            </a:r>
            <a:endParaRPr lang="en-US" altLang="zh-CN" sz="16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600">
                <a:solidFill>
                  <a:schemeClr val="tx1"/>
                </a:solidFill>
                <a:latin typeface="Times New Roman" panose="02020603050405020304" charset="0"/>
                <a:ea typeface="华文楷体" panose="02010600040101010101" charset="-122"/>
                <a:cs typeface="Times New Roman" panose="02020603050405020304" charset="0"/>
              </a:rPr>
              <a:t>                          lowcost[j]=g,edges[v][j];</a:t>
            </a:r>
            <a:endParaRPr lang="en-US" altLang="zh-CN" sz="16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6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6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6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4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635" cy="6857365"/>
          </a:xfrm>
        </p:spPr>
        <p:txBody>
          <a:bodyPr/>
          <a:p>
            <a:r>
              <a:rPr lang="zh-CN" altLang="en-US">
                <a:solidFill>
                  <a:schemeClr val="tx1"/>
                </a:solidFill>
                <a:latin typeface="Times New Roman" panose="02020603050405020304" charset="0"/>
                <a:ea typeface="华文楷体" panose="02010600040101010101" charset="-122"/>
              </a:rPr>
              <a:t>克鲁斯卡尔算法</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算法思想：每次找出侯选边中权值最小的边，就将该边并入生成树中，重复此过程直到所有边都被</a:t>
            </a:r>
            <a:r>
              <a:rPr lang="zh-CN" altLang="en-US">
                <a:solidFill>
                  <a:schemeClr val="tx1"/>
                </a:solidFill>
                <a:latin typeface="Times New Roman" panose="02020603050405020304" charset="0"/>
                <a:ea typeface="华文楷体" panose="02010600040101010101" charset="-122"/>
              </a:rPr>
              <a:t>检测完为止</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算法执行过程：将图中边按照权值从小到大排序，然后从最小边开始扫描各边，并检测当前边是否为侯选边，即是否该边的并入会构成回路，如不构成回路，则将该边并入当前生成树中，直到所有顶点都被检测完毕。</a:t>
            </a:r>
            <a:endParaRPr lang="en-US" altLang="zh-CN">
              <a:solidFill>
                <a:schemeClr val="tx1"/>
              </a:solidFill>
              <a:latin typeface="Times New Roman" panose="02020603050405020304" charset="0"/>
              <a:ea typeface="华文楷体" panose="02010600040101010101" charset="-122"/>
            </a:endParaRPr>
          </a:p>
        </p:txBody>
      </p:sp>
      <p:sp>
        <p:nvSpPr>
          <p:cNvPr id="4" name="椭圆 3"/>
          <p:cNvSpPr/>
          <p:nvPr/>
        </p:nvSpPr>
        <p:spPr>
          <a:xfrm>
            <a:off x="1896110" y="2363470"/>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653415" y="350456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1896110" y="350456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3138805" y="350456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1896110" y="4645660"/>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3"/>
            <a:endCxn id="5" idx="7"/>
          </p:cNvCxnSpPr>
          <p:nvPr/>
        </p:nvCxnSpPr>
        <p:spPr>
          <a:xfrm flipH="1">
            <a:off x="991235" y="2709545"/>
            <a:ext cx="962660" cy="854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4"/>
            <a:endCxn id="6" idx="0"/>
          </p:cNvCxnSpPr>
          <p:nvPr/>
        </p:nvCxnSpPr>
        <p:spPr>
          <a:xfrm>
            <a:off x="2094230" y="2769235"/>
            <a:ext cx="0" cy="735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5"/>
            <a:endCxn id="7" idx="0"/>
          </p:cNvCxnSpPr>
          <p:nvPr/>
        </p:nvCxnSpPr>
        <p:spPr>
          <a:xfrm>
            <a:off x="2233930" y="2709545"/>
            <a:ext cx="1102995" cy="795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2"/>
            <a:endCxn id="5" idx="6"/>
          </p:cNvCxnSpPr>
          <p:nvPr/>
        </p:nvCxnSpPr>
        <p:spPr>
          <a:xfrm flipH="1">
            <a:off x="1049020" y="3707765"/>
            <a:ext cx="847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a:endCxn id="6" idx="6"/>
          </p:cNvCxnSpPr>
          <p:nvPr/>
        </p:nvCxnSpPr>
        <p:spPr>
          <a:xfrm flipH="1">
            <a:off x="2291715" y="3707765"/>
            <a:ext cx="847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2"/>
            <a:endCxn id="5" idx="4"/>
          </p:cNvCxnSpPr>
          <p:nvPr/>
        </p:nvCxnSpPr>
        <p:spPr>
          <a:xfrm flipH="1" flipV="1">
            <a:off x="851535" y="3910330"/>
            <a:ext cx="1044575" cy="938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8" idx="0"/>
            <a:endCxn id="6" idx="4"/>
          </p:cNvCxnSpPr>
          <p:nvPr/>
        </p:nvCxnSpPr>
        <p:spPr>
          <a:xfrm flipV="1">
            <a:off x="2094230" y="3910330"/>
            <a:ext cx="0" cy="735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4"/>
            <a:endCxn id="8" idx="6"/>
          </p:cNvCxnSpPr>
          <p:nvPr/>
        </p:nvCxnSpPr>
        <p:spPr>
          <a:xfrm flipH="1">
            <a:off x="2291715" y="3910330"/>
            <a:ext cx="1045210" cy="9385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378585" y="343344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18" name="文本框 17"/>
          <p:cNvSpPr txBox="1"/>
          <p:nvPr/>
        </p:nvSpPr>
        <p:spPr>
          <a:xfrm>
            <a:off x="2025015" y="2952750"/>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9" name="文本框 18"/>
          <p:cNvSpPr txBox="1"/>
          <p:nvPr/>
        </p:nvSpPr>
        <p:spPr>
          <a:xfrm>
            <a:off x="2792730" y="283019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20" name="文本框 19"/>
          <p:cNvSpPr txBox="1"/>
          <p:nvPr/>
        </p:nvSpPr>
        <p:spPr>
          <a:xfrm>
            <a:off x="1384300" y="295719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21" name="文本框 20"/>
          <p:cNvSpPr txBox="1"/>
          <p:nvPr/>
        </p:nvSpPr>
        <p:spPr>
          <a:xfrm>
            <a:off x="2423795" y="343344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sp>
        <p:nvSpPr>
          <p:cNvPr id="22" name="文本框 21"/>
          <p:cNvSpPr txBox="1"/>
          <p:nvPr/>
        </p:nvSpPr>
        <p:spPr>
          <a:xfrm>
            <a:off x="1181100" y="4277360"/>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23" name="文本框 22"/>
          <p:cNvSpPr txBox="1"/>
          <p:nvPr/>
        </p:nvSpPr>
        <p:spPr>
          <a:xfrm>
            <a:off x="1848485" y="409384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24" name="文本框 23"/>
          <p:cNvSpPr txBox="1"/>
          <p:nvPr/>
        </p:nvSpPr>
        <p:spPr>
          <a:xfrm>
            <a:off x="2621915" y="4277360"/>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583311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a,b;          //a</a:t>
            </a:r>
            <a:r>
              <a:rPr lang="zh-CN" altLang="en-US">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a:solidFill>
                  <a:schemeClr val="tx1"/>
                </a:solidFill>
                <a:latin typeface="Times New Roman" panose="02020603050405020304" charset="0"/>
                <a:ea typeface="华文楷体" panose="02010600040101010101" charset="-122"/>
                <a:cs typeface="Times New Roman" panose="02020603050405020304" charset="0"/>
              </a:rPr>
              <a:t>b</a:t>
            </a:r>
            <a:r>
              <a:rPr lang="zh-CN" altLang="en-US">
                <a:solidFill>
                  <a:schemeClr val="tx1"/>
                </a:solidFill>
                <a:latin typeface="Times New Roman" panose="02020603050405020304" charset="0"/>
                <a:ea typeface="华文楷体" panose="02010600040101010101" charset="-122"/>
                <a:cs typeface="Times New Roman" panose="02020603050405020304" charset="0"/>
              </a:rPr>
              <a:t>为一条边所连的两个顶点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w;     //</a:t>
            </a:r>
            <a:r>
              <a:rPr lang="zh-CN" altLang="en-US">
                <a:solidFill>
                  <a:schemeClr val="tx1"/>
                </a:solidFill>
                <a:latin typeface="Times New Roman" panose="02020603050405020304" charset="0"/>
                <a:ea typeface="华文楷体" panose="02010600040101010101" charset="-122"/>
                <a:cs typeface="Times New Roman" panose="02020603050405020304" charset="0"/>
              </a:rPr>
              <a:t>边的权值</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Road road[maxsize];//</a:t>
            </a:r>
            <a:r>
              <a:rPr lang="zh-CN" altLang="en-US">
                <a:solidFill>
                  <a:schemeClr val="tx1"/>
                </a:solidFill>
                <a:latin typeface="Times New Roman" panose="02020603050405020304" charset="0"/>
                <a:ea typeface="华文楷体" panose="02010600040101010101" charset="-122"/>
                <a:cs typeface="Times New Roman" panose="02020603050405020304" charset="0"/>
              </a:rPr>
              <a:t>假设</a:t>
            </a:r>
            <a:r>
              <a:rPr lang="en-US" altLang="zh-CN">
                <a:solidFill>
                  <a:schemeClr val="tx1"/>
                </a:solidFill>
                <a:latin typeface="Times New Roman" panose="02020603050405020304" charset="0"/>
                <a:ea typeface="华文楷体" panose="02010600040101010101" charset="-122"/>
                <a:cs typeface="Times New Roman" panose="02020603050405020304" charset="0"/>
              </a:rPr>
              <a:t>rosd</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数组中已存放了信息</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v[maxsize];          //</a:t>
            </a:r>
            <a:r>
              <a:rPr lang="zh-CN" altLang="en-US">
                <a:solidFill>
                  <a:schemeClr val="tx1"/>
                </a:solidFill>
                <a:latin typeface="Times New Roman" panose="02020603050405020304" charset="0"/>
                <a:ea typeface="华文楷体" panose="02010600040101010101" charset="-122"/>
                <a:cs typeface="Times New Roman" panose="02020603050405020304" charset="0"/>
              </a:rPr>
              <a:t>定义并查集</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GetRoad[int a]     //</a:t>
            </a:r>
            <a:r>
              <a:rPr lang="zh-CN" altLang="en-US">
                <a:solidFill>
                  <a:schemeClr val="tx1"/>
                </a:solidFill>
                <a:latin typeface="Times New Roman" panose="02020603050405020304" charset="0"/>
                <a:ea typeface="华文楷体" panose="02010600040101010101" charset="-122"/>
                <a:cs typeface="Times New Roman" panose="02020603050405020304" charset="0"/>
              </a:rPr>
              <a:t>在并查集中查找根结点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while(a!=v[a])   a=v[a];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5502275" y="635"/>
            <a:ext cx="6689725" cy="6857365"/>
          </a:xfrm>
          <a:prstGeom prst="rect">
            <a:avLst/>
          </a:prstGeom>
        </p:spPr>
        <p:txBody>
          <a:bodyPr vert="horz" lIns="90000" tIns="46800" rIns="90000" bIns="46800" rtlCol="0">
            <a:normAutofit fontScale="90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Kruskal(MGraph g,int &amp;sum,Road road[])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N,E,a,b;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N=g.n;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E=g.e;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sum=0;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for(i=0;i&lt;N;++i)  v[i]=i;    //</a:t>
            </a:r>
            <a:r>
              <a:rPr lang="zh-CN" altLang="en-US">
                <a:solidFill>
                  <a:schemeClr val="tx1"/>
                </a:solidFill>
                <a:latin typeface="Times New Roman" panose="02020603050405020304" charset="0"/>
                <a:ea typeface="华文楷体" panose="02010600040101010101" charset="-122"/>
                <a:cs typeface="Times New Roman" panose="02020603050405020304" charset="0"/>
              </a:rPr>
              <a:t>对并查集初始化</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sort(road,E);  //</a:t>
            </a:r>
            <a:r>
              <a:rPr lang="zh-CN" altLang="en-US">
                <a:solidFill>
                  <a:schemeClr val="tx1"/>
                </a:solidFill>
                <a:latin typeface="Times New Roman" panose="02020603050405020304" charset="0"/>
                <a:ea typeface="华文楷体" panose="02010600040101010101" charset="-122"/>
                <a:cs typeface="Times New Roman" panose="02020603050405020304" charset="0"/>
              </a:rPr>
              <a:t>对</a:t>
            </a: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数组中的</a:t>
            </a:r>
            <a:r>
              <a:rPr lang="en-US" altLang="zh-CN">
                <a:solidFill>
                  <a:schemeClr val="tx1"/>
                </a:solidFill>
                <a:latin typeface="Times New Roman" panose="02020603050405020304" charset="0"/>
                <a:ea typeface="华文楷体" panose="02010600040101010101" charset="-122"/>
                <a:cs typeface="Times New Roman" panose="02020603050405020304" charset="0"/>
              </a:rPr>
              <a:t>E</a:t>
            </a:r>
            <a:r>
              <a:rPr lang="zh-CN" altLang="en-US">
                <a:solidFill>
                  <a:schemeClr val="tx1"/>
                </a:solidFill>
                <a:latin typeface="Times New Roman" panose="02020603050405020304" charset="0"/>
                <a:ea typeface="华文楷体" panose="02010600040101010101" charset="-122"/>
                <a:cs typeface="Times New Roman" panose="02020603050405020304" charset="0"/>
              </a:rPr>
              <a:t>条边按其权值从小到大排序</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for(i=0;i&lt;E;++i)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a=GetRoad(road[i].a);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b=GetRoad(road[i].b);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if(a!=b)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v[a]=b;   //</a:t>
            </a:r>
            <a:r>
              <a:rPr lang="zh-CN" altLang="en-US">
                <a:solidFill>
                  <a:schemeClr val="tx1"/>
                </a:solidFill>
                <a:latin typeface="Times New Roman" panose="02020603050405020304" charset="0"/>
                <a:ea typeface="华文楷体" panose="02010600040101010101" charset="-122"/>
                <a:cs typeface="Times New Roman" panose="02020603050405020304" charset="0"/>
              </a:rPr>
              <a:t>并入一个集合</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sum+=road[i].w;</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1195" y="131515"/>
            <a:ext cx="10969200" cy="705600"/>
          </a:xfrm>
        </p:spPr>
        <p:txBody>
          <a:bodyPr/>
          <a:p>
            <a:r>
              <a:rPr lang="zh-CN" altLang="en-US">
                <a:latin typeface="华文楷体" panose="02010600040101010101" charset="-122"/>
                <a:ea typeface="华文楷体" panose="02010600040101010101" charset="-122"/>
              </a:rPr>
              <a:t>最短路径问题</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111760" y="837565"/>
            <a:ext cx="12002770" cy="5948680"/>
          </a:xfrm>
        </p:spPr>
        <p:txBody>
          <a:bodyPr/>
          <a:p>
            <a:r>
              <a:rPr lang="zh-CN" altLang="en-US">
                <a:solidFill>
                  <a:schemeClr val="tx1"/>
                </a:solidFill>
                <a:latin typeface="Times New Roman" panose="02020603050405020304" charset="0"/>
                <a:ea typeface="华文楷体" panose="02010600040101010101" charset="-122"/>
              </a:rPr>
              <a:t>迪杰斯特拉算法</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算法思想：设有两个顶点的集合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中存放图中已找到最短路径的顶点，集合</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存放图中剩余顶点。初始状态时，集合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只包含源点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0</a:t>
            </a:r>
            <a:r>
              <a:rPr lang="zh-CN" altLang="en-US">
                <a:solidFill>
                  <a:schemeClr val="tx1"/>
                </a:solidFill>
                <a:latin typeface="Times New Roman" panose="02020603050405020304" charset="0"/>
                <a:ea typeface="华文楷体" panose="02010600040101010101" charset="-122"/>
              </a:rPr>
              <a:t>，然后不断从集合</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中选取到顶点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0</a:t>
            </a:r>
            <a:r>
              <a:rPr lang="zh-CN" altLang="en-US">
                <a:solidFill>
                  <a:schemeClr val="tx1"/>
                </a:solidFill>
                <a:latin typeface="Times New Roman" panose="02020603050405020304" charset="0"/>
                <a:ea typeface="华文楷体" panose="02010600040101010101" charset="-122"/>
              </a:rPr>
              <a:t>路径长度最短的顶点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u</a:t>
            </a:r>
            <a:r>
              <a:rPr lang="zh-CN" altLang="en-US">
                <a:solidFill>
                  <a:schemeClr val="tx1"/>
                </a:solidFill>
                <a:latin typeface="Times New Roman" panose="02020603050405020304" charset="0"/>
                <a:ea typeface="华文楷体" panose="02010600040101010101" charset="-122"/>
              </a:rPr>
              <a:t>，并入到集合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中。集合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每并入一个新的顶点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u</a:t>
            </a:r>
            <a:r>
              <a:rPr lang="zh-CN" altLang="en-US">
                <a:solidFill>
                  <a:schemeClr val="tx1"/>
                </a:solidFill>
                <a:latin typeface="Times New Roman" panose="02020603050405020304" charset="0"/>
                <a:ea typeface="华文楷体" panose="02010600040101010101" charset="-122"/>
              </a:rPr>
              <a:t>，都要修改顶点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0</a:t>
            </a:r>
            <a:r>
              <a:rPr lang="zh-CN" altLang="en-US">
                <a:solidFill>
                  <a:schemeClr val="tx1"/>
                </a:solidFill>
                <a:latin typeface="Times New Roman" panose="02020603050405020304" charset="0"/>
                <a:ea typeface="华文楷体" panose="02010600040101010101" charset="-122"/>
              </a:rPr>
              <a:t>到集合</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中顶点的最短路径长度值。不断重复此过程，直到集合</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的顶点全部并入到</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中</a:t>
            </a:r>
            <a:r>
              <a:rPr lang="zh-CN" altLang="en-US">
                <a:solidFill>
                  <a:schemeClr val="tx1"/>
                </a:solidFill>
                <a:latin typeface="Times New Roman" panose="02020603050405020304" charset="0"/>
                <a:ea typeface="华文楷体" panose="02010600040101010101" charset="-122"/>
              </a:rPr>
              <a:t>为止</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892175" y="439229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2155190" y="322135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3392170" y="439229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2155190" y="5716270"/>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5076825" y="322135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10" name="椭圆 9"/>
          <p:cNvSpPr/>
          <p:nvPr/>
        </p:nvSpPr>
        <p:spPr>
          <a:xfrm>
            <a:off x="5076825" y="5716270"/>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11" name="椭圆 10"/>
          <p:cNvSpPr/>
          <p:nvPr/>
        </p:nvSpPr>
        <p:spPr>
          <a:xfrm>
            <a:off x="6486525" y="439229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cxnSp>
        <p:nvCxnSpPr>
          <p:cNvPr id="12" name="直接箭头连接符 11"/>
          <p:cNvCxnSpPr>
            <a:stCxn id="4" idx="0"/>
            <a:endCxn id="5" idx="2"/>
          </p:cNvCxnSpPr>
          <p:nvPr/>
        </p:nvCxnSpPr>
        <p:spPr>
          <a:xfrm flipV="1">
            <a:off x="1099820" y="3429000"/>
            <a:ext cx="1055370" cy="963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6"/>
            <a:endCxn id="7" idx="2"/>
          </p:cNvCxnSpPr>
          <p:nvPr/>
        </p:nvCxnSpPr>
        <p:spPr>
          <a:xfrm>
            <a:off x="1307465" y="4599940"/>
            <a:ext cx="20847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7" idx="0"/>
          </p:cNvCxnSpPr>
          <p:nvPr/>
        </p:nvCxnSpPr>
        <p:spPr>
          <a:xfrm>
            <a:off x="2570480" y="3429000"/>
            <a:ext cx="1029335" cy="963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4"/>
            <a:endCxn id="8" idx="2"/>
          </p:cNvCxnSpPr>
          <p:nvPr/>
        </p:nvCxnSpPr>
        <p:spPr>
          <a:xfrm>
            <a:off x="1099820" y="4807585"/>
            <a:ext cx="1055370" cy="1116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6"/>
            <a:endCxn id="7" idx="4"/>
          </p:cNvCxnSpPr>
          <p:nvPr/>
        </p:nvCxnSpPr>
        <p:spPr>
          <a:xfrm flipV="1">
            <a:off x="2570480" y="4807585"/>
            <a:ext cx="1029335" cy="1116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6"/>
            <a:endCxn id="9" idx="2"/>
          </p:cNvCxnSpPr>
          <p:nvPr/>
        </p:nvCxnSpPr>
        <p:spPr>
          <a:xfrm>
            <a:off x="2570480" y="3429000"/>
            <a:ext cx="250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9" idx="3"/>
          </p:cNvCxnSpPr>
          <p:nvPr/>
        </p:nvCxnSpPr>
        <p:spPr>
          <a:xfrm flipV="1">
            <a:off x="3807460" y="3575685"/>
            <a:ext cx="1330325" cy="1024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10" idx="2"/>
          </p:cNvCxnSpPr>
          <p:nvPr/>
        </p:nvCxnSpPr>
        <p:spPr>
          <a:xfrm>
            <a:off x="2570480" y="5923915"/>
            <a:ext cx="250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6"/>
            <a:endCxn id="10" idx="1"/>
          </p:cNvCxnSpPr>
          <p:nvPr/>
        </p:nvCxnSpPr>
        <p:spPr>
          <a:xfrm>
            <a:off x="3807460" y="4599940"/>
            <a:ext cx="1330325" cy="1177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0"/>
            <a:endCxn id="9" idx="4"/>
          </p:cNvCxnSpPr>
          <p:nvPr/>
        </p:nvCxnSpPr>
        <p:spPr>
          <a:xfrm flipV="1">
            <a:off x="5284470" y="3636645"/>
            <a:ext cx="0" cy="207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6"/>
            <a:endCxn id="11" idx="0"/>
          </p:cNvCxnSpPr>
          <p:nvPr/>
        </p:nvCxnSpPr>
        <p:spPr>
          <a:xfrm>
            <a:off x="5492115" y="3429000"/>
            <a:ext cx="1202055" cy="963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6"/>
            <a:endCxn id="11" idx="4"/>
          </p:cNvCxnSpPr>
          <p:nvPr/>
        </p:nvCxnSpPr>
        <p:spPr>
          <a:xfrm flipV="1">
            <a:off x="5492115" y="4807585"/>
            <a:ext cx="1202055" cy="1116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464945" y="525399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25" name="文本框 24"/>
          <p:cNvSpPr txBox="1"/>
          <p:nvPr/>
        </p:nvSpPr>
        <p:spPr>
          <a:xfrm>
            <a:off x="2155190" y="431609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26" name="文本框 25"/>
          <p:cNvSpPr txBox="1"/>
          <p:nvPr/>
        </p:nvSpPr>
        <p:spPr>
          <a:xfrm>
            <a:off x="2922905" y="372681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27" name="文本框 26"/>
          <p:cNvSpPr txBox="1"/>
          <p:nvPr/>
        </p:nvSpPr>
        <p:spPr>
          <a:xfrm>
            <a:off x="1465580" y="372681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28" name="文本框 27"/>
          <p:cNvSpPr txBox="1"/>
          <p:nvPr/>
        </p:nvSpPr>
        <p:spPr>
          <a:xfrm>
            <a:off x="2922905" y="525399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29" name="文本框 28"/>
          <p:cNvSpPr txBox="1"/>
          <p:nvPr/>
        </p:nvSpPr>
        <p:spPr>
          <a:xfrm>
            <a:off x="3437890" y="572008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30" name="文本框 29"/>
          <p:cNvSpPr txBox="1"/>
          <p:nvPr/>
        </p:nvSpPr>
        <p:spPr>
          <a:xfrm>
            <a:off x="3599815" y="326834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7</a:t>
            </a:r>
            <a:endParaRPr lang="en-US" altLang="zh-CN">
              <a:latin typeface="Times New Roman" panose="02020603050405020304" charset="0"/>
              <a:cs typeface="Times New Roman" panose="02020603050405020304" charset="0"/>
            </a:endParaRPr>
          </a:p>
        </p:txBody>
      </p:sp>
      <p:sp>
        <p:nvSpPr>
          <p:cNvPr id="31" name="文本框 30"/>
          <p:cNvSpPr txBox="1"/>
          <p:nvPr/>
        </p:nvSpPr>
        <p:spPr>
          <a:xfrm>
            <a:off x="4380230" y="372681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32" name="文本框 31"/>
          <p:cNvSpPr txBox="1"/>
          <p:nvPr/>
        </p:nvSpPr>
        <p:spPr>
          <a:xfrm>
            <a:off x="4384040" y="518160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33" name="文本框 32"/>
          <p:cNvSpPr txBox="1"/>
          <p:nvPr/>
        </p:nvSpPr>
        <p:spPr>
          <a:xfrm>
            <a:off x="4984750" y="449262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34" name="文本框 33"/>
          <p:cNvSpPr txBox="1"/>
          <p:nvPr/>
        </p:nvSpPr>
        <p:spPr>
          <a:xfrm>
            <a:off x="6162040" y="372681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35" name="文本框 34"/>
          <p:cNvSpPr txBox="1"/>
          <p:nvPr/>
        </p:nvSpPr>
        <p:spPr>
          <a:xfrm>
            <a:off x="6162040" y="518160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8</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5680075" cy="6858000"/>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Dijkstra(MGraph g,int v,int dist[],int path[])</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set[maxsize];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min,i,j,u;</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for(i=0;i&lt;g.n;++i)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dist[i]=g.edges[v][i];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set[i]=0;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if(g.edges[v][i]&lt;MAX)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path[i]=v;</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path[i]=1;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set[v]=1;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path[i]=-1;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5807075" y="0"/>
            <a:ext cx="6384290" cy="6858000"/>
          </a:xfrm>
          <a:prstGeom prst="rect">
            <a:avLst/>
          </a:prstGeom>
        </p:spPr>
        <p:txBody>
          <a:bodyPr vert="horz" lIns="90000" tIns="46800" rIns="90000" bIns="46800" rtlCol="0">
            <a:normAutofit fontScale="90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for(i=0;i&lt;g.n-1;++i)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min=MAX;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for(j=0;j&lt;g.n;++j)  //</a:t>
            </a:r>
            <a:r>
              <a:rPr lang="zh-CN" altLang="en-US">
                <a:solidFill>
                  <a:schemeClr val="tx1"/>
                </a:solidFill>
                <a:latin typeface="Times New Roman" panose="02020603050405020304" charset="0"/>
                <a:ea typeface="华文楷体" panose="02010600040101010101" charset="-122"/>
                <a:cs typeface="Times New Roman" panose="02020603050405020304" charset="0"/>
              </a:rPr>
              <a:t>从剩余顶点中选出顶点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if(set[j]==0&amp;&amp;dist[j]&lt;min)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u=j;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min=dist[j];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set[u]=1;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for(j=0;j&lt;g.n;++j)  //</a:t>
            </a:r>
            <a:r>
              <a:rPr lang="zh-CN" altLang="en-US">
                <a:solidFill>
                  <a:schemeClr val="tx1"/>
                </a:solidFill>
                <a:latin typeface="Times New Roman" panose="02020603050405020304" charset="0"/>
                <a:ea typeface="华文楷体" panose="02010600040101010101" charset="-122"/>
                <a:cs typeface="Times New Roman" panose="02020603050405020304" charset="0"/>
              </a:rPr>
              <a:t>以刚选出的顶点为中间点更新</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if(set[j]==0&amp;&amp;dist[u]+g.edges[u][j]&lt;dist[j])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dist[j]=dist[u]+g.edges[u][j];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path[j]=u;</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p>
            <a:r>
              <a:rPr lang="zh-CN" altLang="en-US">
                <a:solidFill>
                  <a:schemeClr val="tx1"/>
                </a:solidFill>
                <a:latin typeface="Times New Roman" panose="02020603050405020304" charset="0"/>
                <a:ea typeface="华文楷体" panose="02010600040101010101" charset="-122"/>
              </a:rPr>
              <a:t>弗洛伊德算法</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执行过程：</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1</a:t>
            </a:r>
            <a:r>
              <a:rPr lang="zh-CN" altLang="en-US">
                <a:solidFill>
                  <a:schemeClr val="tx1"/>
                </a:solidFill>
                <a:latin typeface="Times New Roman" panose="02020603050405020304" charset="0"/>
                <a:ea typeface="华文楷体" panose="02010600040101010101" charset="-122"/>
              </a:rPr>
              <a:t>）设置两个矩阵</a:t>
            </a:r>
            <a:r>
              <a:rPr lang="en-US" altLang="zh-CN">
                <a:solidFill>
                  <a:schemeClr val="tx1"/>
                </a:solidFill>
                <a:latin typeface="Times New Roman" panose="02020603050405020304" charset="0"/>
                <a:ea typeface="华文楷体" panose="02010600040101010101" charset="-122"/>
              </a:rPr>
              <a:t>A</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Path</a:t>
            </a:r>
            <a:r>
              <a:rPr lang="zh-CN" altLang="en-US">
                <a:solidFill>
                  <a:schemeClr val="tx1"/>
                </a:solidFill>
                <a:latin typeface="Times New Roman" panose="02020603050405020304" charset="0"/>
                <a:ea typeface="华文楷体" panose="02010600040101010101" charset="-122"/>
              </a:rPr>
              <a:t>，初始时将图的邻接矩阵赋值给</a:t>
            </a:r>
            <a:r>
              <a:rPr lang="en-US" altLang="zh-CN">
                <a:solidFill>
                  <a:schemeClr val="tx1"/>
                </a:solidFill>
                <a:latin typeface="Times New Roman" panose="02020603050405020304" charset="0"/>
                <a:ea typeface="华文楷体" panose="02010600040101010101" charset="-122"/>
              </a:rPr>
              <a:t>A</a:t>
            </a:r>
            <a:r>
              <a:rPr lang="zh-CN" altLang="en-US">
                <a:solidFill>
                  <a:schemeClr val="tx1"/>
                </a:solidFill>
                <a:latin typeface="Times New Roman" panose="02020603050405020304" charset="0"/>
                <a:ea typeface="华文楷体" panose="02010600040101010101" charset="-122"/>
              </a:rPr>
              <a:t>，将矩阵</a:t>
            </a:r>
            <a:r>
              <a:rPr lang="en-US" altLang="zh-CN">
                <a:solidFill>
                  <a:schemeClr val="tx1"/>
                </a:solidFill>
                <a:latin typeface="Times New Roman" panose="02020603050405020304" charset="0"/>
                <a:ea typeface="华文楷体" panose="02010600040101010101" charset="-122"/>
              </a:rPr>
              <a:t>Path</a:t>
            </a:r>
            <a:r>
              <a:rPr lang="zh-CN" altLang="en-US">
                <a:solidFill>
                  <a:schemeClr val="tx1"/>
                </a:solidFill>
                <a:latin typeface="Times New Roman" panose="02020603050405020304" charset="0"/>
                <a:ea typeface="华文楷体" panose="02010600040101010101" charset="-122"/>
              </a:rPr>
              <a:t>中元素全部设置为</a:t>
            </a:r>
            <a:r>
              <a:rPr lang="en-US" altLang="zh-CN">
                <a:solidFill>
                  <a:schemeClr val="tx1"/>
                </a:solidFill>
                <a:latin typeface="Times New Roman" panose="02020603050405020304" charset="0"/>
                <a:ea typeface="华文楷体" panose="02010600040101010101" charset="-122"/>
              </a:rPr>
              <a:t>-1</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）以顶点</a:t>
            </a:r>
            <a:r>
              <a:rPr lang="en-US" altLang="zh-CN">
                <a:solidFill>
                  <a:schemeClr val="tx1"/>
                </a:solidFill>
                <a:latin typeface="Times New Roman" panose="02020603050405020304" charset="0"/>
                <a:ea typeface="华文楷体" panose="02010600040101010101" charset="-122"/>
              </a:rPr>
              <a:t>k</a:t>
            </a:r>
            <a:r>
              <a:rPr lang="zh-CN" altLang="en-US">
                <a:solidFill>
                  <a:schemeClr val="tx1"/>
                </a:solidFill>
                <a:latin typeface="Times New Roman" panose="02020603050405020304" charset="0"/>
                <a:ea typeface="华文楷体" panose="02010600040101010101" charset="-122"/>
              </a:rPr>
              <a:t>为中间顶点，</a:t>
            </a:r>
            <a:r>
              <a:rPr lang="en-US" altLang="zh-CN">
                <a:solidFill>
                  <a:schemeClr val="tx1"/>
                </a:solidFill>
                <a:latin typeface="Times New Roman" panose="02020603050405020304" charset="0"/>
                <a:ea typeface="华文楷体" panose="02010600040101010101" charset="-122"/>
              </a:rPr>
              <a:t>k</a:t>
            </a:r>
            <a:r>
              <a:rPr lang="zh-CN" altLang="en-US">
                <a:solidFill>
                  <a:schemeClr val="tx1"/>
                </a:solidFill>
                <a:latin typeface="Times New Roman" panose="02020603050405020304" charset="0"/>
                <a:ea typeface="华文楷体" panose="02010600040101010101" charset="-122"/>
              </a:rPr>
              <a:t>取</a:t>
            </a:r>
            <a:r>
              <a:rPr lang="en-US" altLang="zh-CN">
                <a:solidFill>
                  <a:schemeClr val="tx1"/>
                </a:solidFill>
                <a:latin typeface="Times New Roman" panose="02020603050405020304" charset="0"/>
                <a:ea typeface="华文楷体" panose="02010600040101010101" charset="-122"/>
              </a:rPr>
              <a:t>0~n-1</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为图中顶点个数），对图中所有顶点对</a:t>
            </a:r>
            <a:r>
              <a:rPr lang="en-US" altLang="zh-CN">
                <a:solidFill>
                  <a:schemeClr val="tx1"/>
                </a:solidFill>
                <a:latin typeface="Times New Roman" panose="02020603050405020304" charset="0"/>
                <a:ea typeface="华文楷体" panose="02010600040101010101" charset="-122"/>
              </a:rPr>
              <a:t>{i,j}</a:t>
            </a:r>
            <a:r>
              <a:rPr lang="zh-CN" altLang="en-US">
                <a:solidFill>
                  <a:schemeClr val="tx1"/>
                </a:solidFill>
                <a:latin typeface="Times New Roman" panose="02020603050405020304" charset="0"/>
                <a:ea typeface="华文楷体" panose="02010600040101010101" charset="-122"/>
              </a:rPr>
              <a:t>进行如下检测与</a:t>
            </a:r>
            <a:r>
              <a:rPr lang="zh-CN" altLang="en-US">
                <a:solidFill>
                  <a:schemeClr val="tx1"/>
                </a:solidFill>
                <a:latin typeface="Times New Roman" panose="02020603050405020304" charset="0"/>
                <a:ea typeface="华文楷体" panose="02010600040101010101" charset="-122"/>
              </a:rPr>
              <a:t>修改：</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如果</a:t>
            </a:r>
            <a:r>
              <a:rPr lang="en-US" altLang="zh-CN">
                <a:solidFill>
                  <a:schemeClr val="tx1"/>
                </a:solidFill>
                <a:latin typeface="Times New Roman" panose="02020603050405020304" charset="0"/>
                <a:ea typeface="华文楷体" panose="02010600040101010101" charset="-122"/>
              </a:rPr>
              <a:t>A[i][j]&gt;A[i][k]+A[k][j]</a:t>
            </a:r>
            <a:r>
              <a:rPr lang="zh-CN" altLang="en-US">
                <a:solidFill>
                  <a:schemeClr val="tx1"/>
                </a:solidFill>
                <a:latin typeface="Times New Roman" panose="02020603050405020304" charset="0"/>
                <a:ea typeface="华文楷体" panose="02010600040101010101" charset="-122"/>
              </a:rPr>
              <a:t>，则将</a:t>
            </a:r>
            <a:r>
              <a:rPr lang="en-US" altLang="zh-CN">
                <a:solidFill>
                  <a:schemeClr val="tx1"/>
                </a:solidFill>
                <a:latin typeface="Times New Roman" panose="02020603050405020304" charset="0"/>
                <a:ea typeface="华文楷体" panose="02010600040101010101" charset="-122"/>
              </a:rPr>
              <a:t>A[i][j]</a:t>
            </a:r>
            <a:r>
              <a:rPr lang="zh-CN" altLang="en-US">
                <a:solidFill>
                  <a:schemeClr val="tx1"/>
                </a:solidFill>
                <a:latin typeface="Times New Roman" panose="02020603050405020304" charset="0"/>
                <a:ea typeface="华文楷体" panose="02010600040101010101" charset="-122"/>
              </a:rPr>
              <a:t>修改为</a:t>
            </a:r>
            <a:r>
              <a:rPr lang="en-US" altLang="zh-CN">
                <a:solidFill>
                  <a:schemeClr val="tx1"/>
                </a:solidFill>
                <a:latin typeface="Times New Roman" panose="02020603050405020304" charset="0"/>
                <a:ea typeface="华文楷体" panose="02010600040101010101" charset="-122"/>
              </a:rPr>
              <a:t>A[i][k]+A[k][j]</a:t>
            </a:r>
            <a:r>
              <a:rPr lang="zh-CN" altLang="en-US">
                <a:solidFill>
                  <a:schemeClr val="tx1"/>
                </a:solidFill>
                <a:latin typeface="Times New Roman" panose="02020603050405020304" charset="0"/>
                <a:ea typeface="华文楷体" panose="02010600040101010101" charset="-122"/>
              </a:rPr>
              <a:t>的值，将</a:t>
            </a:r>
            <a:r>
              <a:rPr lang="en-US" altLang="zh-CN">
                <a:solidFill>
                  <a:schemeClr val="tx1"/>
                </a:solidFill>
                <a:latin typeface="Times New Roman" panose="02020603050405020304" charset="0"/>
                <a:ea typeface="华文楷体" panose="02010600040101010101" charset="-122"/>
              </a:rPr>
              <a:t>Path[i][j]</a:t>
            </a:r>
            <a:r>
              <a:rPr lang="zh-CN" altLang="en-US">
                <a:solidFill>
                  <a:schemeClr val="tx1"/>
                </a:solidFill>
                <a:latin typeface="Times New Roman" panose="02020603050405020304" charset="0"/>
                <a:ea typeface="华文楷体" panose="02010600040101010101" charset="-122"/>
              </a:rPr>
              <a:t>设置为</a:t>
            </a:r>
            <a:r>
              <a:rPr lang="en-US" altLang="zh-CN">
                <a:solidFill>
                  <a:schemeClr val="tx1"/>
                </a:solidFill>
                <a:latin typeface="Times New Roman" panose="02020603050405020304" charset="0"/>
                <a:ea typeface="华文楷体" panose="02010600040101010101" charset="-122"/>
              </a:rPr>
              <a:t>k</a:t>
            </a:r>
            <a:r>
              <a:rPr lang="zh-CN" altLang="en-US">
                <a:solidFill>
                  <a:schemeClr val="tx1"/>
                </a:solidFill>
                <a:latin typeface="Times New Roman" panose="02020603050405020304" charset="0"/>
                <a:ea typeface="华文楷体" panose="02010600040101010101" charset="-122"/>
              </a:rPr>
              <a:t>，否则什么</a:t>
            </a:r>
            <a:r>
              <a:rPr lang="zh-CN" altLang="en-US">
                <a:solidFill>
                  <a:schemeClr val="tx1"/>
                </a:solidFill>
                <a:latin typeface="Times New Roman" panose="02020603050405020304" charset="0"/>
                <a:ea typeface="华文楷体" panose="02010600040101010101" charset="-122"/>
              </a:rPr>
              <a:t>都不做</a:t>
            </a: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2402840" y="3114040"/>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4852035" y="3114040"/>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2402840" y="4802505"/>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4852035" y="4802505"/>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cxnSp>
        <p:nvCxnSpPr>
          <p:cNvPr id="8" name="直接箭头连接符 7"/>
          <p:cNvCxnSpPr>
            <a:stCxn id="4" idx="6"/>
            <a:endCxn id="5" idx="2"/>
          </p:cNvCxnSpPr>
          <p:nvPr/>
        </p:nvCxnSpPr>
        <p:spPr>
          <a:xfrm>
            <a:off x="2778125" y="3307080"/>
            <a:ext cx="20739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0"/>
            <a:endCxn id="4" idx="4"/>
          </p:cNvCxnSpPr>
          <p:nvPr/>
        </p:nvCxnSpPr>
        <p:spPr>
          <a:xfrm flipV="1">
            <a:off x="2590800" y="3499485"/>
            <a:ext cx="0" cy="1303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5"/>
            <a:endCxn id="7" idx="1"/>
          </p:cNvCxnSpPr>
          <p:nvPr/>
        </p:nvCxnSpPr>
        <p:spPr>
          <a:xfrm>
            <a:off x="2722880" y="3442970"/>
            <a:ext cx="2184400" cy="141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6" idx="7"/>
          </p:cNvCxnSpPr>
          <p:nvPr/>
        </p:nvCxnSpPr>
        <p:spPr>
          <a:xfrm flipH="1">
            <a:off x="2722880" y="3442970"/>
            <a:ext cx="2184400" cy="141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6"/>
            <a:endCxn id="5" idx="4"/>
          </p:cNvCxnSpPr>
          <p:nvPr/>
        </p:nvCxnSpPr>
        <p:spPr>
          <a:xfrm flipV="1">
            <a:off x="2778125" y="3499485"/>
            <a:ext cx="2261870" cy="1496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4"/>
            <a:endCxn id="7" idx="0"/>
          </p:cNvCxnSpPr>
          <p:nvPr/>
        </p:nvCxnSpPr>
        <p:spPr>
          <a:xfrm>
            <a:off x="5039995" y="3499485"/>
            <a:ext cx="0" cy="1303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7" idx="2"/>
          </p:cNvCxnSpPr>
          <p:nvPr/>
        </p:nvCxnSpPr>
        <p:spPr>
          <a:xfrm>
            <a:off x="2778125" y="4995545"/>
            <a:ext cx="20739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6" idx="5"/>
          </p:cNvCxnSpPr>
          <p:nvPr/>
        </p:nvCxnSpPr>
        <p:spPr>
          <a:xfrm flipH="1">
            <a:off x="2722880" y="5131435"/>
            <a:ext cx="218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437255" y="3114040"/>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8" name="文本框 17"/>
          <p:cNvSpPr txBox="1"/>
          <p:nvPr/>
        </p:nvSpPr>
        <p:spPr>
          <a:xfrm>
            <a:off x="2317115" y="4063365"/>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19" name="文本框 18"/>
          <p:cNvSpPr txBox="1"/>
          <p:nvPr/>
        </p:nvSpPr>
        <p:spPr>
          <a:xfrm>
            <a:off x="3031490" y="3575685"/>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7</a:t>
            </a:r>
            <a:endParaRPr lang="en-US" altLang="zh-CN">
              <a:latin typeface="Times New Roman" panose="02020603050405020304" charset="0"/>
              <a:cs typeface="Times New Roman" panose="02020603050405020304" charset="0"/>
            </a:endParaRPr>
          </a:p>
        </p:txBody>
      </p:sp>
      <p:sp>
        <p:nvSpPr>
          <p:cNvPr id="20" name="文本框 19"/>
          <p:cNvSpPr txBox="1"/>
          <p:nvPr/>
        </p:nvSpPr>
        <p:spPr>
          <a:xfrm>
            <a:off x="3031490" y="4212590"/>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4253865" y="3844290"/>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22" name="文本框 21"/>
          <p:cNvSpPr txBox="1"/>
          <p:nvPr/>
        </p:nvSpPr>
        <p:spPr>
          <a:xfrm>
            <a:off x="3612515" y="4691380"/>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23" name="文本框 22"/>
          <p:cNvSpPr txBox="1"/>
          <p:nvPr/>
        </p:nvSpPr>
        <p:spPr>
          <a:xfrm>
            <a:off x="3611880" y="5076825"/>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24" name="文本框 23"/>
          <p:cNvSpPr txBox="1"/>
          <p:nvPr/>
        </p:nvSpPr>
        <p:spPr>
          <a:xfrm>
            <a:off x="4907280" y="3943985"/>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void Floyd(MGraph *g,int Path[][maxsize],int A[][maxsize])</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int i,j,k;</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for(j=0;j&lt;g-&gt;n;++j)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A[i][j]=g-&gt;edges[i][j];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Path[i][j]=-1;</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for(k=0;k&lt;g-&gt;n;++k)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三层循环完成对以</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为中间点对所有的顶点对（</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i,j</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）进行检测和修改</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for(j=0;j&lt;g-&gt;n;++j)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if(A[i][j]&gt;A[i][k]+A[k][j])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   A[i][j]=</a:t>
            </a:r>
            <a:r>
              <a:rPr lang="en-US" altLang="zh-CN" sz="1200">
                <a:solidFill>
                  <a:schemeClr val="tx1"/>
                </a:solidFill>
                <a:latin typeface="Times New Roman" panose="02020603050405020304" charset="0"/>
                <a:ea typeface="华文楷体" panose="02010600040101010101" charset="-122"/>
                <a:cs typeface="Times New Roman" panose="02020603050405020304" charset="0"/>
                <a:sym typeface="+mn-ea"/>
              </a:rPr>
              <a:t>A[i][k]+A[k][j];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sym typeface="+mn-ea"/>
              </a:rPr>
              <a:t>                                 Path[i][j]=k;</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57930" y="1217365"/>
            <a:ext cx="10969200" cy="705600"/>
          </a:xfrm>
        </p:spPr>
        <p:txBody>
          <a:bodyPr/>
          <a:p>
            <a:r>
              <a:rPr lang="zh-CN" altLang="en-US">
                <a:latin typeface="华文楷体" panose="02010600040101010101" charset="-122"/>
                <a:ea typeface="华文楷体" panose="02010600040101010101" charset="-122"/>
              </a:rPr>
              <a:t>拓扑排序</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57860" y="2186305"/>
            <a:ext cx="11090910" cy="4145280"/>
          </a:xfrm>
        </p:spPr>
        <p:txBody>
          <a:bodyPr/>
          <a:p>
            <a:r>
              <a:rPr lang="en-US" altLang="zh-CN">
                <a:solidFill>
                  <a:schemeClr val="tx1"/>
                </a:solidFill>
                <a:latin typeface="Times New Roman" panose="02020603050405020304" charset="0"/>
                <a:ea typeface="华文楷体" panose="02010600040101010101" charset="-122"/>
                <a:cs typeface="Times New Roman" panose="02020603050405020304" charset="0"/>
              </a:rPr>
              <a:t>AOV</a:t>
            </a:r>
            <a:r>
              <a:rPr lang="zh-CN" altLang="en-US">
                <a:solidFill>
                  <a:schemeClr val="tx1"/>
                </a:solidFill>
                <a:latin typeface="Times New Roman" panose="02020603050405020304" charset="0"/>
                <a:ea typeface="华文楷体" panose="02010600040101010101" charset="-122"/>
                <a:cs typeface="Times New Roman" panose="02020603050405020304" charset="0"/>
              </a:rPr>
              <a:t>网：用顶点表示活动的</a:t>
            </a:r>
            <a:r>
              <a:rPr lang="zh-CN" altLang="en-US">
                <a:solidFill>
                  <a:schemeClr val="tx1"/>
                </a:solidFill>
                <a:latin typeface="Times New Roman" panose="02020603050405020304" charset="0"/>
                <a:ea typeface="华文楷体" panose="02010600040101010101" charset="-122"/>
                <a:cs typeface="Times New Roman" panose="02020603050405020304" charset="0"/>
              </a:rPr>
              <a:t>网，是一种可以形象的反映出整个工程中各个活动之间的先后关系的有向图。</a:t>
            </a:r>
            <a:r>
              <a:rPr lang="en-US" altLang="zh-CN">
                <a:solidFill>
                  <a:schemeClr val="tx1"/>
                </a:solidFill>
                <a:latin typeface="Times New Roman" panose="02020603050405020304" charset="0"/>
                <a:ea typeface="华文楷体" panose="02010600040101010101" charset="-122"/>
                <a:cs typeface="Times New Roman" panose="02020603050405020304" charset="0"/>
              </a:rPr>
              <a:t>AOV</a:t>
            </a:r>
            <a:r>
              <a:rPr lang="zh-CN" altLang="en-US">
                <a:solidFill>
                  <a:schemeClr val="tx1"/>
                </a:solidFill>
                <a:latin typeface="Times New Roman" panose="02020603050405020304" charset="0"/>
                <a:ea typeface="华文楷体" panose="02010600040101010101" charset="-122"/>
                <a:cs typeface="Times New Roman" panose="02020603050405020304" charset="0"/>
              </a:rPr>
              <a:t>网</a:t>
            </a:r>
            <a:r>
              <a:rPr lang="zh-CN" altLang="en-US">
                <a:solidFill>
                  <a:schemeClr val="tx1"/>
                </a:solidFill>
                <a:latin typeface="Times New Roman" panose="02020603050405020304" charset="0"/>
                <a:ea typeface="华文楷体" panose="02010600040101010101" charset="-122"/>
                <a:cs typeface="Times New Roman" panose="02020603050405020304" charset="0"/>
              </a:rPr>
              <a:t>是以顶点表示活动，以边表示活动的先后次序且没有回路的</a:t>
            </a:r>
            <a:r>
              <a:rPr lang="zh-CN" altLang="en-US">
                <a:solidFill>
                  <a:schemeClr val="tx1"/>
                </a:solidFill>
                <a:latin typeface="Times New Roman" panose="02020603050405020304" charset="0"/>
                <a:ea typeface="华文楷体" panose="02010600040101010101" charset="-122"/>
                <a:cs typeface="Times New Roman" panose="02020603050405020304" charset="0"/>
              </a:rPr>
              <a:t>有向图</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2738120" y="4083685"/>
            <a:ext cx="730250" cy="7302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原材料</a:t>
            </a:r>
            <a:endParaRPr lang="zh-CN" altLang="en-US">
              <a:solidFill>
                <a:schemeClr val="tx1"/>
              </a:solidFill>
              <a:latin typeface="华文楷体" panose="02010600040101010101" charset="-122"/>
              <a:ea typeface="华文楷体" panose="02010600040101010101" charset="-122"/>
            </a:endParaRPr>
          </a:p>
        </p:txBody>
      </p:sp>
      <p:sp>
        <p:nvSpPr>
          <p:cNvPr id="5" name="椭圆 4"/>
          <p:cNvSpPr/>
          <p:nvPr/>
        </p:nvSpPr>
        <p:spPr>
          <a:xfrm>
            <a:off x="4812665" y="3398520"/>
            <a:ext cx="608330" cy="52768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部件</a:t>
            </a:r>
            <a:endParaRPr lang="zh-CN" altLang="en-US">
              <a:solidFill>
                <a:schemeClr val="tx1"/>
              </a:solidFill>
              <a:latin typeface="华文楷体" panose="02010600040101010101" charset="-122"/>
              <a:ea typeface="华文楷体" panose="02010600040101010101" charset="-122"/>
            </a:endParaRPr>
          </a:p>
        </p:txBody>
      </p:sp>
      <p:sp>
        <p:nvSpPr>
          <p:cNvPr id="6" name="椭圆 5"/>
          <p:cNvSpPr/>
          <p:nvPr/>
        </p:nvSpPr>
        <p:spPr>
          <a:xfrm>
            <a:off x="4812665" y="4190365"/>
            <a:ext cx="608330" cy="52768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部件</a:t>
            </a:r>
            <a:endParaRPr lang="zh-CN" altLang="en-US">
              <a:solidFill>
                <a:schemeClr val="tx1"/>
              </a:solidFill>
              <a:latin typeface="华文楷体" panose="02010600040101010101" charset="-122"/>
              <a:ea typeface="华文楷体" panose="02010600040101010101" charset="-122"/>
            </a:endParaRPr>
          </a:p>
        </p:txBody>
      </p:sp>
      <p:sp>
        <p:nvSpPr>
          <p:cNvPr id="7" name="椭圆 6"/>
          <p:cNvSpPr/>
          <p:nvPr/>
        </p:nvSpPr>
        <p:spPr>
          <a:xfrm>
            <a:off x="4812665" y="4982210"/>
            <a:ext cx="608330" cy="52768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部件</a:t>
            </a:r>
            <a:endParaRPr lang="zh-CN" altLang="en-US">
              <a:solidFill>
                <a:schemeClr val="tx1"/>
              </a:solidFill>
              <a:latin typeface="华文楷体" panose="02010600040101010101" charset="-122"/>
              <a:ea typeface="华文楷体" panose="02010600040101010101" charset="-122"/>
            </a:endParaRPr>
          </a:p>
        </p:txBody>
      </p:sp>
      <p:sp>
        <p:nvSpPr>
          <p:cNvPr id="9" name="椭圆 8"/>
          <p:cNvSpPr/>
          <p:nvPr/>
        </p:nvSpPr>
        <p:spPr>
          <a:xfrm>
            <a:off x="6765290" y="4083685"/>
            <a:ext cx="730250" cy="7302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成品</a:t>
            </a:r>
            <a:endParaRPr lang="zh-CN" altLang="en-US">
              <a:solidFill>
                <a:schemeClr val="tx1"/>
              </a:solidFill>
              <a:latin typeface="华文楷体" panose="02010600040101010101" charset="-122"/>
              <a:ea typeface="华文楷体" panose="02010600040101010101" charset="-122"/>
            </a:endParaRPr>
          </a:p>
        </p:txBody>
      </p:sp>
      <p:cxnSp>
        <p:nvCxnSpPr>
          <p:cNvPr id="10" name="直接箭头连接符 9"/>
          <p:cNvCxnSpPr>
            <a:stCxn id="4" idx="7"/>
            <a:endCxn id="5" idx="2"/>
          </p:cNvCxnSpPr>
          <p:nvPr/>
        </p:nvCxnSpPr>
        <p:spPr>
          <a:xfrm flipV="1">
            <a:off x="3361690" y="3662680"/>
            <a:ext cx="1450975" cy="527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6"/>
            <a:endCxn id="6" idx="2"/>
          </p:cNvCxnSpPr>
          <p:nvPr/>
        </p:nvCxnSpPr>
        <p:spPr>
          <a:xfrm>
            <a:off x="3468370" y="4448810"/>
            <a:ext cx="134429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5"/>
            <a:endCxn id="7" idx="2"/>
          </p:cNvCxnSpPr>
          <p:nvPr/>
        </p:nvCxnSpPr>
        <p:spPr>
          <a:xfrm>
            <a:off x="3361690" y="4707255"/>
            <a:ext cx="1450975" cy="539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6"/>
            <a:endCxn id="9" idx="1"/>
          </p:cNvCxnSpPr>
          <p:nvPr/>
        </p:nvCxnSpPr>
        <p:spPr>
          <a:xfrm>
            <a:off x="5420995" y="3662680"/>
            <a:ext cx="1450975" cy="527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9" idx="2"/>
          </p:cNvCxnSpPr>
          <p:nvPr/>
        </p:nvCxnSpPr>
        <p:spPr>
          <a:xfrm flipV="1">
            <a:off x="5420995" y="4448810"/>
            <a:ext cx="134429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6"/>
            <a:endCxn id="9" idx="3"/>
          </p:cNvCxnSpPr>
          <p:nvPr/>
        </p:nvCxnSpPr>
        <p:spPr>
          <a:xfrm flipV="1">
            <a:off x="5420995" y="4707255"/>
            <a:ext cx="1450975" cy="539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lnSpcReduction="20000"/>
          </a:bodyPr>
          <a:p>
            <a:r>
              <a:rPr lang="zh-CN" altLang="en-US" sz="1800">
                <a:solidFill>
                  <a:schemeClr val="tx1"/>
                </a:solidFill>
                <a:latin typeface="Times New Roman" panose="02020603050405020304" charset="0"/>
                <a:ea typeface="华文楷体" panose="02010600040101010101" charset="-122"/>
              </a:rPr>
              <a:t>拓扑排序核心算法</a:t>
            </a:r>
            <a:endParaRPr lang="zh-CN" altLang="en-US" sz="1800">
              <a:solidFill>
                <a:schemeClr val="tx1"/>
              </a:solidFill>
              <a:latin typeface="Times New Roman" panose="02020603050405020304" charset="0"/>
              <a:ea typeface="华文楷体" panose="02010600040101010101" charset="-122"/>
            </a:endParaRPr>
          </a:p>
          <a:p>
            <a:r>
              <a:rPr lang="zh-CN" altLang="en-US" sz="1800">
                <a:solidFill>
                  <a:schemeClr val="tx1"/>
                </a:solidFill>
                <a:latin typeface="Times New Roman" panose="02020603050405020304" charset="0"/>
                <a:ea typeface="华文楷体" panose="02010600040101010101" charset="-122"/>
              </a:rPr>
              <a:t>对一个有向无环图</a:t>
            </a:r>
            <a:r>
              <a:rPr lang="en-US" altLang="zh-CN" sz="1800">
                <a:solidFill>
                  <a:schemeClr val="tx1"/>
                </a:solidFill>
                <a:latin typeface="Times New Roman" panose="02020603050405020304" charset="0"/>
                <a:ea typeface="华文楷体" panose="02010600040101010101" charset="-122"/>
              </a:rPr>
              <a:t>G</a:t>
            </a:r>
            <a:r>
              <a:rPr lang="zh-CN" altLang="en-US" sz="1800">
                <a:solidFill>
                  <a:schemeClr val="tx1"/>
                </a:solidFill>
                <a:latin typeface="Times New Roman" panose="02020603050405020304" charset="0"/>
                <a:ea typeface="华文楷体" panose="02010600040101010101" charset="-122"/>
              </a:rPr>
              <a:t>进行拓扑排序，是将</a:t>
            </a:r>
            <a:r>
              <a:rPr lang="en-US" altLang="zh-CN" sz="1800">
                <a:solidFill>
                  <a:schemeClr val="tx1"/>
                </a:solidFill>
                <a:latin typeface="Times New Roman" panose="02020603050405020304" charset="0"/>
                <a:ea typeface="华文楷体" panose="02010600040101010101" charset="-122"/>
              </a:rPr>
              <a:t>G</a:t>
            </a:r>
            <a:r>
              <a:rPr lang="zh-CN" altLang="en-US" sz="1800">
                <a:solidFill>
                  <a:schemeClr val="tx1"/>
                </a:solidFill>
                <a:latin typeface="Times New Roman" panose="02020603050405020304" charset="0"/>
                <a:ea typeface="华文楷体" panose="02010600040101010101" charset="-122"/>
              </a:rPr>
              <a:t>中所有顶点排成一个线性序列，使得图中任意一堆顶点</a:t>
            </a:r>
            <a:r>
              <a:rPr lang="en-US" altLang="zh-CN" sz="1800">
                <a:solidFill>
                  <a:schemeClr val="tx1"/>
                </a:solidFill>
                <a:latin typeface="Times New Roman" panose="02020603050405020304" charset="0"/>
                <a:ea typeface="华文楷体" panose="02010600040101010101" charset="-122"/>
              </a:rPr>
              <a:t>u</a:t>
            </a:r>
            <a:r>
              <a:rPr lang="zh-CN" altLang="en-US" sz="1800">
                <a:solidFill>
                  <a:schemeClr val="tx1"/>
                </a:solidFill>
                <a:latin typeface="Times New Roman" panose="02020603050405020304" charset="0"/>
                <a:ea typeface="华文楷体" panose="02010600040101010101" charset="-122"/>
              </a:rPr>
              <a:t>和</a:t>
            </a:r>
            <a:r>
              <a:rPr lang="en-US" altLang="zh-CN" sz="1800">
                <a:solidFill>
                  <a:schemeClr val="tx1"/>
                </a:solidFill>
                <a:latin typeface="Times New Roman" panose="02020603050405020304" charset="0"/>
                <a:ea typeface="华文楷体" panose="02010600040101010101" charset="-122"/>
              </a:rPr>
              <a:t>v</a:t>
            </a:r>
            <a:r>
              <a:rPr lang="zh-CN" altLang="en-US" sz="1800">
                <a:solidFill>
                  <a:schemeClr val="tx1"/>
                </a:solidFill>
                <a:latin typeface="Times New Roman" panose="02020603050405020304" charset="0"/>
                <a:ea typeface="华文楷体" panose="02010600040101010101" charset="-122"/>
              </a:rPr>
              <a:t>，若存在</a:t>
            </a:r>
            <a:r>
              <a:rPr lang="en-US" altLang="zh-CN" sz="1800">
                <a:solidFill>
                  <a:schemeClr val="tx1"/>
                </a:solidFill>
                <a:latin typeface="Times New Roman" panose="02020603050405020304" charset="0"/>
                <a:ea typeface="华文楷体" panose="02010600040101010101" charset="-122"/>
              </a:rPr>
              <a:t>u</a:t>
            </a:r>
            <a:r>
              <a:rPr lang="zh-CN" altLang="en-US" sz="1800">
                <a:solidFill>
                  <a:schemeClr val="tx1"/>
                </a:solidFill>
                <a:latin typeface="Times New Roman" panose="02020603050405020304" charset="0"/>
                <a:ea typeface="华文楷体" panose="02010600040101010101" charset="-122"/>
              </a:rPr>
              <a:t>到</a:t>
            </a:r>
            <a:r>
              <a:rPr lang="en-US" altLang="zh-CN" sz="1800">
                <a:solidFill>
                  <a:schemeClr val="tx1"/>
                </a:solidFill>
                <a:latin typeface="Times New Roman" panose="02020603050405020304" charset="0"/>
                <a:ea typeface="华文楷体" panose="02010600040101010101" charset="-122"/>
              </a:rPr>
              <a:t>v</a:t>
            </a:r>
            <a:r>
              <a:rPr lang="zh-CN" altLang="en-US" sz="1800">
                <a:solidFill>
                  <a:schemeClr val="tx1"/>
                </a:solidFill>
                <a:latin typeface="Times New Roman" panose="02020603050405020304" charset="0"/>
                <a:ea typeface="华文楷体" panose="02010600040101010101" charset="-122"/>
              </a:rPr>
              <a:t>的路径，则在拓扑排序序列中一定是</a:t>
            </a:r>
            <a:r>
              <a:rPr lang="en-US" altLang="zh-CN" sz="1800">
                <a:solidFill>
                  <a:schemeClr val="tx1"/>
                </a:solidFill>
                <a:latin typeface="Times New Roman" panose="02020603050405020304" charset="0"/>
                <a:ea typeface="华文楷体" panose="02010600040101010101" charset="-122"/>
              </a:rPr>
              <a:t>u</a:t>
            </a:r>
            <a:r>
              <a:rPr lang="zh-CN" altLang="en-US" sz="1800">
                <a:solidFill>
                  <a:schemeClr val="tx1"/>
                </a:solidFill>
                <a:latin typeface="Times New Roman" panose="02020603050405020304" charset="0"/>
                <a:ea typeface="华文楷体" panose="02010600040101010101" charset="-122"/>
              </a:rPr>
              <a:t>出现在</a:t>
            </a:r>
            <a:r>
              <a:rPr lang="en-US" altLang="zh-CN" sz="1800">
                <a:solidFill>
                  <a:schemeClr val="tx1"/>
                </a:solidFill>
                <a:latin typeface="Times New Roman" panose="02020603050405020304" charset="0"/>
                <a:ea typeface="华文楷体" panose="02010600040101010101" charset="-122"/>
              </a:rPr>
              <a:t>v</a:t>
            </a:r>
            <a:r>
              <a:rPr lang="zh-CN" altLang="en-US" sz="1800">
                <a:solidFill>
                  <a:schemeClr val="tx1"/>
                </a:solidFill>
                <a:latin typeface="Times New Roman" panose="02020603050405020304" charset="0"/>
                <a:ea typeface="华文楷体" panose="02010600040101010101" charset="-122"/>
              </a:rPr>
              <a:t>前面。在图论中，由一个有向无环图顶点组成的序列当且仅当满足以下条件时称为图的一个拓扑排序：</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每个顶点出现只出现一次</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若顶点</a:t>
            </a:r>
            <a:r>
              <a:rPr lang="en-US" altLang="zh-CN" sz="1800">
                <a:solidFill>
                  <a:schemeClr val="tx1"/>
                </a:solidFill>
                <a:latin typeface="Times New Roman" panose="02020603050405020304" charset="0"/>
                <a:ea typeface="华文楷体" panose="02010600040101010101" charset="-122"/>
              </a:rPr>
              <a:t>A</a:t>
            </a:r>
            <a:r>
              <a:rPr lang="zh-CN" altLang="en-US" sz="1800">
                <a:solidFill>
                  <a:schemeClr val="tx1"/>
                </a:solidFill>
                <a:latin typeface="Times New Roman" panose="02020603050405020304" charset="0"/>
                <a:ea typeface="华文楷体" panose="02010600040101010101" charset="-122"/>
              </a:rPr>
              <a:t>在序列中排在</a:t>
            </a:r>
            <a:r>
              <a:rPr lang="en-US" altLang="zh-CN" sz="1800">
                <a:solidFill>
                  <a:schemeClr val="tx1"/>
                </a:solidFill>
                <a:latin typeface="Times New Roman" panose="02020603050405020304" charset="0"/>
                <a:ea typeface="华文楷体" panose="02010600040101010101" charset="-122"/>
              </a:rPr>
              <a:t>B</a:t>
            </a:r>
            <a:r>
              <a:rPr lang="zh-CN" altLang="en-US" sz="1800">
                <a:solidFill>
                  <a:schemeClr val="tx1"/>
                </a:solidFill>
                <a:latin typeface="Times New Roman" panose="02020603050405020304" charset="0"/>
                <a:ea typeface="华文楷体" panose="02010600040101010101" charset="-122"/>
              </a:rPr>
              <a:t>的前面，则图中不存在从顶点</a:t>
            </a:r>
            <a:r>
              <a:rPr lang="en-US" altLang="zh-CN" sz="1800">
                <a:solidFill>
                  <a:schemeClr val="tx1"/>
                </a:solidFill>
                <a:latin typeface="Times New Roman" panose="02020603050405020304" charset="0"/>
                <a:ea typeface="华文楷体" panose="02010600040101010101" charset="-122"/>
              </a:rPr>
              <a:t>B</a:t>
            </a:r>
            <a:r>
              <a:rPr lang="zh-CN" altLang="en-US" sz="1800">
                <a:solidFill>
                  <a:schemeClr val="tx1"/>
                </a:solidFill>
                <a:latin typeface="Times New Roman" panose="02020603050405020304" charset="0"/>
                <a:ea typeface="华文楷体" panose="02010600040101010101" charset="-122"/>
              </a:rPr>
              <a:t>到顶点</a:t>
            </a:r>
            <a:r>
              <a:rPr lang="en-US" altLang="zh-CN" sz="1800">
                <a:solidFill>
                  <a:schemeClr val="tx1"/>
                </a:solidFill>
                <a:latin typeface="Times New Roman" panose="02020603050405020304" charset="0"/>
                <a:ea typeface="华文楷体" panose="02010600040101010101" charset="-122"/>
              </a:rPr>
              <a:t>A</a:t>
            </a:r>
            <a:r>
              <a:rPr lang="zh-CN" altLang="en-US" sz="1800">
                <a:solidFill>
                  <a:schemeClr val="tx1"/>
                </a:solidFill>
                <a:latin typeface="Times New Roman" panose="02020603050405020304" charset="0"/>
                <a:ea typeface="华文楷体" panose="02010600040101010101" charset="-122"/>
              </a:rPr>
              <a:t>的路径</a:t>
            </a:r>
            <a:endParaRPr lang="zh-CN" altLang="en-US" sz="1800">
              <a:solidFill>
                <a:schemeClr val="tx1"/>
              </a:solidFill>
              <a:latin typeface="Times New Roman" panose="02020603050405020304" charset="0"/>
              <a:ea typeface="华文楷体" panose="02010600040101010101" charset="-122"/>
            </a:endParaRPr>
          </a:p>
          <a:p>
            <a:pPr marL="457200" lvl="1" indent="0">
              <a:buFont typeface="Arial" panose="020B0604020202020204" pitchFamily="34" charset="0"/>
              <a:buNone/>
            </a:pPr>
            <a:endParaRPr lang="zh-CN" altLang="en-US" sz="1800">
              <a:solidFill>
                <a:schemeClr val="tx1"/>
              </a:solidFill>
              <a:latin typeface="Times New Roman" panose="02020603050405020304" charset="0"/>
              <a:ea typeface="华文楷体" panose="02010600040101010101" charset="-122"/>
            </a:endParaRPr>
          </a:p>
          <a:p>
            <a:pPr marL="457200" lvl="1" indent="0">
              <a:buFont typeface="Arial" panose="020B0604020202020204" pitchFamily="34" charset="0"/>
              <a:buNone/>
            </a:pPr>
            <a:endParaRPr lang="zh-CN" altLang="en-US" sz="1800">
              <a:solidFill>
                <a:schemeClr val="tx1"/>
              </a:solidFill>
              <a:latin typeface="Times New Roman" panose="02020603050405020304" charset="0"/>
              <a:ea typeface="华文楷体" panose="02010600040101010101" charset="-122"/>
            </a:endParaRPr>
          </a:p>
          <a:p>
            <a:pPr marL="457200" lvl="1" indent="0">
              <a:buFont typeface="Arial" panose="020B0604020202020204" pitchFamily="34" charset="0"/>
              <a:buNone/>
            </a:pPr>
            <a:endParaRPr lang="zh-CN" altLang="en-US" sz="1800">
              <a:solidFill>
                <a:schemeClr val="tx1"/>
              </a:solidFill>
              <a:latin typeface="Times New Roman" panose="02020603050405020304" charset="0"/>
              <a:ea typeface="华文楷体" panose="02010600040101010101" charset="-122"/>
            </a:endParaRPr>
          </a:p>
          <a:p>
            <a:pPr marL="457200" lvl="1" indent="0">
              <a:buFont typeface="Arial" panose="020B0604020202020204" pitchFamily="34" charset="0"/>
              <a:buNone/>
            </a:pPr>
            <a:endParaRPr lang="zh-CN" altLang="en-US" sz="1800">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从一个有向图中找到一个拓扑排序的过程</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从有向图中选择一个没有前驱（入度为</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）的顶点输出</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删除输出的顶点，并且删除从该顶点出发的全部的边</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重复上述两步，直到剩余的图中不存在没有前驱的顶点为止</a:t>
            </a:r>
            <a:endParaRPr lang="zh-CN" altLang="en-US" sz="1800">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zh-CN" altLang="en-US" sz="1800">
                <a:solidFill>
                  <a:schemeClr val="tx1"/>
                </a:solidFill>
                <a:latin typeface="Times New Roman" panose="02020603050405020304" charset="0"/>
                <a:ea typeface="华文楷体" panose="02010600040101010101" charset="-122"/>
              </a:rPr>
              <a:t>算法开始时置计数器</a:t>
            </a:r>
            <a:r>
              <a:rPr lang="en-US" altLang="zh-CN" sz="1800">
                <a:solidFill>
                  <a:schemeClr val="tx1"/>
                </a:solidFill>
                <a:latin typeface="Times New Roman" panose="02020603050405020304" charset="0"/>
                <a:ea typeface="华文楷体" panose="02010600040101010101" charset="-122"/>
              </a:rPr>
              <a:t>n</a:t>
            </a:r>
            <a:r>
              <a:rPr lang="zh-CN" altLang="en-US" sz="1800">
                <a:solidFill>
                  <a:schemeClr val="tx1"/>
                </a:solidFill>
                <a:latin typeface="Times New Roman" panose="02020603050405020304" charset="0"/>
                <a:ea typeface="华文楷体" panose="02010600040101010101" charset="-122"/>
              </a:rPr>
              <a:t>为</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，扫描所有顶点，将度为</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的顶点入栈。然后在栈不空时执行循环：出栈，将栈顶点输出，执行</a:t>
            </a:r>
            <a:r>
              <a:rPr lang="en-US" altLang="zh-CN" sz="1800">
                <a:solidFill>
                  <a:schemeClr val="tx1"/>
                </a:solidFill>
                <a:latin typeface="Times New Roman" panose="02020603050405020304" charset="0"/>
                <a:ea typeface="华文楷体" panose="02010600040101010101" charset="-122"/>
              </a:rPr>
              <a:t>++n</a:t>
            </a:r>
            <a:r>
              <a:rPr lang="zh-CN" altLang="en-US" sz="1800">
                <a:solidFill>
                  <a:schemeClr val="tx1"/>
                </a:solidFill>
                <a:latin typeface="Times New Roman" panose="02020603050405020304" charset="0"/>
                <a:ea typeface="华文楷体" panose="02010600040101010101" charset="-122"/>
              </a:rPr>
              <a:t>，并且将由此顶点引出的边所指向的顶点的入度都减</a:t>
            </a:r>
            <a:r>
              <a:rPr lang="en-US" altLang="zh-CN" sz="1800">
                <a:solidFill>
                  <a:schemeClr val="tx1"/>
                </a:solidFill>
                <a:latin typeface="Times New Roman" panose="02020603050405020304" charset="0"/>
                <a:ea typeface="华文楷体" panose="02010600040101010101" charset="-122"/>
              </a:rPr>
              <a:t>1</a:t>
            </a:r>
            <a:r>
              <a:rPr lang="zh-CN" altLang="en-US" sz="1800">
                <a:solidFill>
                  <a:schemeClr val="tx1"/>
                </a:solidFill>
                <a:latin typeface="Times New Roman" panose="02020603050405020304" charset="0"/>
                <a:ea typeface="华文楷体" panose="02010600040101010101" charset="-122"/>
              </a:rPr>
              <a:t>，并且将入度变为</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的顶点入栈，出栈</a:t>
            </a:r>
            <a:r>
              <a:rPr lang="en-US" altLang="zh-CN" sz="1800">
                <a:solidFill>
                  <a:schemeClr val="tx1"/>
                </a:solidFill>
                <a:latin typeface="Times New Roman" panose="02020603050405020304" charset="0"/>
                <a:ea typeface="华文楷体" panose="02010600040101010101" charset="-122"/>
              </a:rPr>
              <a:t>...</a:t>
            </a:r>
            <a:r>
              <a:rPr lang="zh-CN" altLang="en-US" sz="1800">
                <a:solidFill>
                  <a:schemeClr val="tx1"/>
                </a:solidFill>
                <a:latin typeface="Times New Roman" panose="02020603050405020304" charset="0"/>
                <a:ea typeface="华文楷体" panose="02010600040101010101" charset="-122"/>
              </a:rPr>
              <a:t>，栈空时退出循环，排序结束。循环推出后判断</a:t>
            </a:r>
            <a:r>
              <a:rPr lang="en-US" altLang="zh-CN" sz="1800">
                <a:solidFill>
                  <a:schemeClr val="tx1"/>
                </a:solidFill>
                <a:latin typeface="Times New Roman" panose="02020603050405020304" charset="0"/>
                <a:ea typeface="华文楷体" panose="02010600040101010101" charset="-122"/>
              </a:rPr>
              <a:t>n</a:t>
            </a:r>
            <a:r>
              <a:rPr lang="zh-CN" altLang="en-US" sz="1800">
                <a:solidFill>
                  <a:schemeClr val="tx1"/>
                </a:solidFill>
                <a:latin typeface="Times New Roman" panose="02020603050405020304" charset="0"/>
                <a:ea typeface="华文楷体" panose="02010600040101010101" charset="-122"/>
              </a:rPr>
              <a:t>是否为图中的顶点个数，如果相等返回</a:t>
            </a:r>
            <a:r>
              <a:rPr lang="en-US" altLang="zh-CN" sz="1800">
                <a:solidFill>
                  <a:schemeClr val="tx1"/>
                </a:solidFill>
                <a:latin typeface="Times New Roman" panose="02020603050405020304" charset="0"/>
                <a:ea typeface="华文楷体" panose="02010600040101010101" charset="-122"/>
              </a:rPr>
              <a:t>1</a:t>
            </a:r>
            <a:r>
              <a:rPr lang="zh-CN" altLang="en-US" sz="1800">
                <a:solidFill>
                  <a:schemeClr val="tx1"/>
                </a:solidFill>
                <a:latin typeface="Times New Roman" panose="02020603050405020304" charset="0"/>
                <a:ea typeface="华文楷体" panose="02010600040101010101" charset="-122"/>
              </a:rPr>
              <a:t>排序成功，否则返回</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排序失败。</a:t>
            </a:r>
            <a:endParaRPr lang="zh-CN" altLang="en-US" sz="1800">
              <a:solidFill>
                <a:schemeClr val="tx1"/>
              </a:solidFill>
              <a:latin typeface="Times New Roman" panose="02020603050405020304" charset="0"/>
              <a:ea typeface="华文楷体" panose="02010600040101010101" charset="-122"/>
            </a:endParaRPr>
          </a:p>
        </p:txBody>
      </p:sp>
      <p:sp>
        <p:nvSpPr>
          <p:cNvPr id="4" name="椭圆 3"/>
          <p:cNvSpPr/>
          <p:nvPr/>
        </p:nvSpPr>
        <p:spPr>
          <a:xfrm>
            <a:off x="2124075" y="2658110"/>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3168650" y="209994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3990975" y="2658110"/>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3168650" y="316293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5035550" y="209740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5035550" y="316293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10" name="椭圆 9"/>
          <p:cNvSpPr/>
          <p:nvPr/>
        </p:nvSpPr>
        <p:spPr>
          <a:xfrm>
            <a:off x="6080125" y="265874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cxnSp>
        <p:nvCxnSpPr>
          <p:cNvPr id="11" name="直接箭头连接符 10"/>
          <p:cNvCxnSpPr>
            <a:stCxn id="4" idx="0"/>
            <a:endCxn id="5" idx="2"/>
          </p:cNvCxnSpPr>
          <p:nvPr/>
        </p:nvCxnSpPr>
        <p:spPr>
          <a:xfrm flipV="1">
            <a:off x="2346960" y="2333625"/>
            <a:ext cx="821690" cy="32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6"/>
            <a:endCxn id="6" idx="0"/>
          </p:cNvCxnSpPr>
          <p:nvPr/>
        </p:nvCxnSpPr>
        <p:spPr>
          <a:xfrm>
            <a:off x="3614420" y="2333625"/>
            <a:ext cx="599440" cy="32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6"/>
            <a:endCxn id="6" idx="2"/>
          </p:cNvCxnSpPr>
          <p:nvPr/>
        </p:nvCxnSpPr>
        <p:spPr>
          <a:xfrm>
            <a:off x="2569845" y="2891790"/>
            <a:ext cx="1421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4"/>
            <a:endCxn id="7" idx="2"/>
          </p:cNvCxnSpPr>
          <p:nvPr/>
        </p:nvCxnSpPr>
        <p:spPr>
          <a:xfrm>
            <a:off x="2346960" y="3124835"/>
            <a:ext cx="821690" cy="27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6"/>
            <a:endCxn id="9" idx="2"/>
          </p:cNvCxnSpPr>
          <p:nvPr/>
        </p:nvCxnSpPr>
        <p:spPr>
          <a:xfrm>
            <a:off x="3614420" y="3396615"/>
            <a:ext cx="1421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5"/>
            <a:endCxn id="9" idx="1"/>
          </p:cNvCxnSpPr>
          <p:nvPr/>
        </p:nvCxnSpPr>
        <p:spPr>
          <a:xfrm>
            <a:off x="4371340" y="3056255"/>
            <a:ext cx="729615" cy="175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6"/>
            <a:endCxn id="8" idx="2"/>
          </p:cNvCxnSpPr>
          <p:nvPr/>
        </p:nvCxnSpPr>
        <p:spPr>
          <a:xfrm flipV="1">
            <a:off x="3614420" y="2331085"/>
            <a:ext cx="142113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7"/>
            <a:endCxn id="8" idx="3"/>
          </p:cNvCxnSpPr>
          <p:nvPr/>
        </p:nvCxnSpPr>
        <p:spPr>
          <a:xfrm flipV="1">
            <a:off x="4371340" y="2495550"/>
            <a:ext cx="729615" cy="231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0"/>
            <a:endCxn id="8" idx="4"/>
          </p:cNvCxnSpPr>
          <p:nvPr/>
        </p:nvCxnSpPr>
        <p:spPr>
          <a:xfrm flipV="1">
            <a:off x="5258435" y="2564130"/>
            <a:ext cx="0" cy="598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0" idx="4"/>
          </p:cNvCxnSpPr>
          <p:nvPr/>
        </p:nvCxnSpPr>
        <p:spPr>
          <a:xfrm flipV="1">
            <a:off x="5481320" y="3125470"/>
            <a:ext cx="821690" cy="271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6"/>
            <a:endCxn id="10" idx="0"/>
          </p:cNvCxnSpPr>
          <p:nvPr/>
        </p:nvCxnSpPr>
        <p:spPr>
          <a:xfrm>
            <a:off x="5481320" y="2331085"/>
            <a:ext cx="821690" cy="327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r>
              <a:rPr lang="zh-CN" altLang="en-US">
                <a:solidFill>
                  <a:schemeClr val="tx1"/>
                </a:solidFill>
                <a:latin typeface="Times New Roman" panose="02020603050405020304" charset="0"/>
                <a:ea typeface="华文楷体" panose="02010600040101010101" charset="-122"/>
              </a:rPr>
              <a:t>有向完全图和无向完全图：图中任意两个顶点都有两条边相连，即若图中有</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个顶点，将具有</a:t>
            </a:r>
            <a:r>
              <a:rPr lang="en-US" altLang="zh-CN">
                <a:solidFill>
                  <a:schemeClr val="tx1"/>
                </a:solidFill>
                <a:latin typeface="Times New Roman" panose="02020603050405020304" charset="0"/>
                <a:ea typeface="华文楷体" panose="02010600040101010101" charset="-122"/>
              </a:rPr>
              <a:t>n(n-1)</a:t>
            </a:r>
            <a:r>
              <a:rPr lang="zh-CN" altLang="en-US">
                <a:solidFill>
                  <a:schemeClr val="tx1"/>
                </a:solidFill>
                <a:latin typeface="Times New Roman" panose="02020603050405020304" charset="0"/>
                <a:ea typeface="华文楷体" panose="02010600040101010101" charset="-122"/>
              </a:rPr>
              <a:t>条边的有向图称为有向完全图；图中任意两个顶点之间都有一条边即由</a:t>
            </a:r>
            <a:r>
              <a:rPr lang="en-US" altLang="zh-CN">
                <a:solidFill>
                  <a:schemeClr val="tx1"/>
                </a:solidFill>
                <a:latin typeface="Times New Roman" panose="02020603050405020304" charset="0"/>
                <a:ea typeface="华文楷体" panose="02010600040101010101" charset="-122"/>
              </a:rPr>
              <a:t>n(n-1)/2</a:t>
            </a:r>
            <a:r>
              <a:rPr lang="zh-CN" altLang="en-US">
                <a:solidFill>
                  <a:schemeClr val="tx1"/>
                </a:solidFill>
                <a:latin typeface="Times New Roman" panose="02020603050405020304" charset="0"/>
                <a:ea typeface="华文楷体" panose="02010600040101010101" charset="-122"/>
              </a:rPr>
              <a:t>条边的无向图称为</a:t>
            </a:r>
            <a:r>
              <a:rPr lang="zh-CN" altLang="en-US">
                <a:solidFill>
                  <a:schemeClr val="tx1"/>
                </a:solidFill>
                <a:latin typeface="Times New Roman" panose="02020603050405020304" charset="0"/>
                <a:ea typeface="华文楷体" panose="02010600040101010101" charset="-122"/>
              </a:rPr>
              <a:t>无向完全图。</a:t>
            </a:r>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连通，连通图，连通分量：在无向图中，如果从顶点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到顶点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有路径，则称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连通，如果图中任意两个顶点之间都连通，则称该图为连通图；否则图中的极大连通子图称为</a:t>
            </a:r>
            <a:r>
              <a:rPr lang="zh-CN" altLang="en-US">
                <a:solidFill>
                  <a:schemeClr val="tx1"/>
                </a:solidFill>
                <a:latin typeface="Times New Roman" panose="02020603050405020304" charset="0"/>
                <a:ea typeface="华文楷体" panose="02010600040101010101" charset="-122"/>
              </a:rPr>
              <a:t>连通分量。</a:t>
            </a:r>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强连通图和强连通分量：在有向图中，若从</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有路径，则称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是连通的。如果对于每一对顶点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，从</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和从</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都有路径，则称该图为强连通图，否则，其中的极大强连通子图称为</a:t>
            </a:r>
            <a:r>
              <a:rPr lang="zh-CN" altLang="en-US">
                <a:solidFill>
                  <a:schemeClr val="tx1"/>
                </a:solidFill>
                <a:latin typeface="Times New Roman" panose="02020603050405020304" charset="0"/>
                <a:ea typeface="华文楷体" panose="02010600040101010101" charset="-122"/>
              </a:rPr>
              <a:t>强连通分量。</a:t>
            </a:r>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权和网：图中的每条边都可以附有一个对应的数，这种与边相关的数称为权。权可以表示从一个顶点到另一个顶点的距离或花费的代价。边上带有权的图称为带权图，也称为</a:t>
            </a:r>
            <a:r>
              <a:rPr lang="zh-CN" altLang="en-US">
                <a:solidFill>
                  <a:schemeClr val="tx1"/>
                </a:solidFill>
                <a:latin typeface="Times New Roman" panose="02020603050405020304" charset="0"/>
                <a:ea typeface="华文楷体" panose="02010600040101010101" charset="-122"/>
              </a:rPr>
              <a:t>网。</a:t>
            </a: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72665" y="2160905"/>
            <a:ext cx="6632575" cy="3459480"/>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char data;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count;              //count</a:t>
            </a:r>
            <a:r>
              <a:rPr lang="zh-CN" altLang="en-US">
                <a:solidFill>
                  <a:schemeClr val="tx1"/>
                </a:solidFill>
                <a:latin typeface="Times New Roman" panose="02020603050405020304" charset="0"/>
                <a:ea typeface="华文楷体" panose="02010600040101010101" charset="-122"/>
                <a:cs typeface="Times New Roman" panose="02020603050405020304" charset="0"/>
              </a:rPr>
              <a:t>用来统计顶点当前的入度</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ArcNode *firstarc;</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0730" cy="6857365"/>
          </a:xfrm>
        </p:spPr>
        <p:txBody>
          <a:bodyPr>
            <a:noAutofit/>
          </a:bodyPr>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int TopSort(AGraph *G)</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i,j,n=0;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stack[maxsize],top=-1;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定义并初始化栈</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for(i=0;i&lt;G-&gt;n;++i)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循环将图中入度为</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的顶点入栈</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if(G-&gt;adjlist[i].count==0)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stack[++top]=i;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while(top!=-1)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i=stack[top--];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顶点出栈</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++n;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计数器</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printf(“%d”,i);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输出当前顶点</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p=G-&gt;adjlist[i].firstarc;</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while(p!=NULL)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循环将所有由此顶点引出的边所指向的顶点入度都减</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，并将这个过程中入度变为</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的顶点入栈</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j=p-&gt;adjvex;</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--(G-&gt;adjlist[j].count);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if(G-&gt;adjlist[j].count==0)     stack[++top]=j;</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if(n==G-&gt;n)  return 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else  return0;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T4</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对于一个有向图，不用拓扑排序，实现判断图中是否存在经过给定顶点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v</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的环的算法</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rmAutofit lnSpcReduction="2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bool DFSForCircle(AGraph *G,int v,bool visited[])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bool flag;</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visited[v]=true;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for(p=G-&gt;adjlist[v].first;p!=NULL;p=p-&gt;next)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if(visited[p-&gt;adjvex]==true)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true;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flag=DFSForCircle(G,p-&gt;adjvex,visited)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if(flag==true)    return true;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visited[p-&gt;adjvex]=0;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递归时抹除遍历痕迹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false;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T5</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G=(V,E)</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以邻接表存储，如下图，画出图的深度优先和广度优先生成树</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graphicFrame>
        <p:nvGraphicFramePr>
          <p:cNvPr id="8" name="表格 7"/>
          <p:cNvGraphicFramePr/>
          <p:nvPr>
            <p:custDataLst>
              <p:tags r:id="rId1"/>
            </p:custDataLst>
          </p:nvPr>
        </p:nvGraphicFramePr>
        <p:xfrm>
          <a:off x="1828800" y="2476500"/>
          <a:ext cx="999490" cy="2647950"/>
        </p:xfrm>
        <a:graphic>
          <a:graphicData uri="http://schemas.openxmlformats.org/drawingml/2006/table">
            <a:tbl>
              <a:tblPr firstRow="1" bandRow="1">
                <a:tableStyleId>{5C22544A-7EE6-4342-B048-85BDC9FD1C3A}</a:tableStyleId>
              </a:tblPr>
              <a:tblGrid>
                <a:gridCol w="499745"/>
                <a:gridCol w="499745"/>
              </a:tblGrid>
              <a:tr h="52959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r h="52959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r h="52959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r h="52959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r h="529590">
                <a:tc>
                  <a:txBody>
                    <a:bodyPr/>
                    <a:p>
                      <a:pPr>
                        <a:buNone/>
                      </a:pPr>
                      <a:r>
                        <a:rPr lang="en-US" altLang="zh-CN" b="0">
                          <a:latin typeface="Times New Roman" panose="02020603050405020304" charset="0"/>
                          <a:cs typeface="Times New Roman" panose="02020603050405020304" charset="0"/>
                        </a:rPr>
                        <a:t>5</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9" name="表格 8"/>
          <p:cNvGraphicFramePr/>
          <p:nvPr/>
        </p:nvGraphicFramePr>
        <p:xfrm>
          <a:off x="3562350" y="247650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0" name="表格 9"/>
          <p:cNvGraphicFramePr/>
          <p:nvPr/>
        </p:nvGraphicFramePr>
        <p:xfrm>
          <a:off x="5184140" y="247650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2" name="表格 11"/>
          <p:cNvGraphicFramePr/>
          <p:nvPr/>
        </p:nvGraphicFramePr>
        <p:xfrm>
          <a:off x="6805930" y="247650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13" name="表格 12"/>
          <p:cNvGraphicFramePr/>
          <p:nvPr/>
        </p:nvGraphicFramePr>
        <p:xfrm>
          <a:off x="3562350" y="30092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4" name="表格 13"/>
          <p:cNvGraphicFramePr/>
          <p:nvPr/>
        </p:nvGraphicFramePr>
        <p:xfrm>
          <a:off x="5184140" y="30092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5" name="表格 14"/>
          <p:cNvGraphicFramePr/>
          <p:nvPr/>
        </p:nvGraphicFramePr>
        <p:xfrm>
          <a:off x="6805930" y="30092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6" name="表格 15"/>
          <p:cNvGraphicFramePr/>
          <p:nvPr/>
        </p:nvGraphicFramePr>
        <p:xfrm>
          <a:off x="8427720" y="30092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5</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17" name="表格 16"/>
          <p:cNvGraphicFramePr/>
          <p:nvPr/>
        </p:nvGraphicFramePr>
        <p:xfrm>
          <a:off x="3562350" y="363347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8" name="表格 17"/>
          <p:cNvGraphicFramePr/>
          <p:nvPr/>
        </p:nvGraphicFramePr>
        <p:xfrm>
          <a:off x="5184140" y="363347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9" name="表格 18"/>
          <p:cNvGraphicFramePr/>
          <p:nvPr/>
        </p:nvGraphicFramePr>
        <p:xfrm>
          <a:off x="6805930" y="363347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20" name="表格 19"/>
          <p:cNvGraphicFramePr/>
          <p:nvPr/>
        </p:nvGraphicFramePr>
        <p:xfrm>
          <a:off x="3562350" y="412559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1" name="表格 20"/>
          <p:cNvGraphicFramePr/>
          <p:nvPr/>
        </p:nvGraphicFramePr>
        <p:xfrm>
          <a:off x="5184140" y="41141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2" name="表格 21"/>
          <p:cNvGraphicFramePr/>
          <p:nvPr/>
        </p:nvGraphicFramePr>
        <p:xfrm>
          <a:off x="6805930" y="41141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3" name="表格 22"/>
          <p:cNvGraphicFramePr/>
          <p:nvPr/>
        </p:nvGraphicFramePr>
        <p:xfrm>
          <a:off x="8427720" y="41141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5</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24" name="表格 23"/>
          <p:cNvGraphicFramePr/>
          <p:nvPr/>
        </p:nvGraphicFramePr>
        <p:xfrm>
          <a:off x="3562350" y="46729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5" name="表格 24"/>
          <p:cNvGraphicFramePr/>
          <p:nvPr/>
        </p:nvGraphicFramePr>
        <p:xfrm>
          <a:off x="5184140" y="46729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cxnSp>
        <p:nvCxnSpPr>
          <p:cNvPr id="26" name="直接箭头连接符 25"/>
          <p:cNvCxnSpPr>
            <a:endCxn id="9" idx="1"/>
          </p:cNvCxnSpPr>
          <p:nvPr/>
        </p:nvCxnSpPr>
        <p:spPr>
          <a:xfrm>
            <a:off x="2819400" y="2647315"/>
            <a:ext cx="74295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3"/>
            <a:endCxn id="10" idx="1"/>
          </p:cNvCxnSpPr>
          <p:nvPr/>
        </p:nvCxnSpPr>
        <p:spPr>
          <a:xfrm>
            <a:off x="4450080" y="2659380"/>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0" idx="3"/>
            <a:endCxn id="12" idx="1"/>
          </p:cNvCxnSpPr>
          <p:nvPr/>
        </p:nvCxnSpPr>
        <p:spPr>
          <a:xfrm>
            <a:off x="6071870" y="2659380"/>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3" idx="1"/>
          </p:cNvCxnSpPr>
          <p:nvPr/>
        </p:nvCxnSpPr>
        <p:spPr>
          <a:xfrm>
            <a:off x="2809240" y="3185160"/>
            <a:ext cx="75311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3"/>
            <a:endCxn id="14" idx="1"/>
          </p:cNvCxnSpPr>
          <p:nvPr/>
        </p:nvCxnSpPr>
        <p:spPr>
          <a:xfrm>
            <a:off x="4450080" y="31921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4" idx="3"/>
            <a:endCxn id="15" idx="1"/>
          </p:cNvCxnSpPr>
          <p:nvPr/>
        </p:nvCxnSpPr>
        <p:spPr>
          <a:xfrm>
            <a:off x="6071870" y="31921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3"/>
            <a:endCxn id="16" idx="1"/>
          </p:cNvCxnSpPr>
          <p:nvPr/>
        </p:nvCxnSpPr>
        <p:spPr>
          <a:xfrm>
            <a:off x="7693660" y="31921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8" idx="3"/>
            <a:endCxn id="17" idx="1"/>
          </p:cNvCxnSpPr>
          <p:nvPr/>
        </p:nvCxnSpPr>
        <p:spPr>
          <a:xfrm>
            <a:off x="2828290" y="3800475"/>
            <a:ext cx="734060"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3"/>
            <a:endCxn id="18" idx="1"/>
          </p:cNvCxnSpPr>
          <p:nvPr/>
        </p:nvCxnSpPr>
        <p:spPr>
          <a:xfrm>
            <a:off x="4450080" y="3816350"/>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3"/>
            <a:endCxn id="19" idx="1"/>
          </p:cNvCxnSpPr>
          <p:nvPr/>
        </p:nvCxnSpPr>
        <p:spPr>
          <a:xfrm>
            <a:off x="6071870" y="3816350"/>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0" idx="1"/>
          </p:cNvCxnSpPr>
          <p:nvPr/>
        </p:nvCxnSpPr>
        <p:spPr>
          <a:xfrm flipV="1">
            <a:off x="2839085" y="4308475"/>
            <a:ext cx="72326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0" idx="3"/>
            <a:endCxn id="21" idx="1"/>
          </p:cNvCxnSpPr>
          <p:nvPr/>
        </p:nvCxnSpPr>
        <p:spPr>
          <a:xfrm flipV="1">
            <a:off x="4450080" y="4297045"/>
            <a:ext cx="73406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1" idx="3"/>
            <a:endCxn id="22" idx="1"/>
          </p:cNvCxnSpPr>
          <p:nvPr/>
        </p:nvCxnSpPr>
        <p:spPr>
          <a:xfrm>
            <a:off x="6071870" y="42970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2" idx="3"/>
            <a:endCxn id="23" idx="1"/>
          </p:cNvCxnSpPr>
          <p:nvPr/>
        </p:nvCxnSpPr>
        <p:spPr>
          <a:xfrm>
            <a:off x="7693660" y="42970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4" idx="1"/>
          </p:cNvCxnSpPr>
          <p:nvPr/>
        </p:nvCxnSpPr>
        <p:spPr>
          <a:xfrm flipV="1">
            <a:off x="2788920" y="4855845"/>
            <a:ext cx="77343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4" idx="3"/>
            <a:endCxn id="25" idx="1"/>
          </p:cNvCxnSpPr>
          <p:nvPr/>
        </p:nvCxnSpPr>
        <p:spPr>
          <a:xfrm>
            <a:off x="4450080" y="48558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1115060" y="103949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2428875" y="103949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3118485" y="210947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992630" y="304355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551815" y="233299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6"/>
            <a:endCxn id="5" idx="2"/>
          </p:cNvCxnSpPr>
          <p:nvPr/>
        </p:nvCxnSpPr>
        <p:spPr>
          <a:xfrm>
            <a:off x="1551305" y="1263015"/>
            <a:ext cx="877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4"/>
            <a:endCxn id="7" idx="1"/>
          </p:cNvCxnSpPr>
          <p:nvPr/>
        </p:nvCxnSpPr>
        <p:spPr>
          <a:xfrm>
            <a:off x="1333500" y="1485900"/>
            <a:ext cx="723265" cy="162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5"/>
            <a:endCxn id="6" idx="2"/>
          </p:cNvCxnSpPr>
          <p:nvPr/>
        </p:nvCxnSpPr>
        <p:spPr>
          <a:xfrm>
            <a:off x="1487170" y="1420495"/>
            <a:ext cx="1631315" cy="912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3"/>
            <a:endCxn id="8" idx="7"/>
          </p:cNvCxnSpPr>
          <p:nvPr/>
        </p:nvCxnSpPr>
        <p:spPr>
          <a:xfrm flipH="1">
            <a:off x="923925" y="1420495"/>
            <a:ext cx="1569085" cy="9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4"/>
            <a:endCxn id="7" idx="0"/>
          </p:cNvCxnSpPr>
          <p:nvPr/>
        </p:nvCxnSpPr>
        <p:spPr>
          <a:xfrm flipH="1">
            <a:off x="2211070" y="1485900"/>
            <a:ext cx="436245" cy="1557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6" idx="0"/>
          </p:cNvCxnSpPr>
          <p:nvPr/>
        </p:nvCxnSpPr>
        <p:spPr>
          <a:xfrm>
            <a:off x="2800985" y="1420495"/>
            <a:ext cx="535940" cy="688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3"/>
            <a:endCxn id="7" idx="7"/>
          </p:cNvCxnSpPr>
          <p:nvPr/>
        </p:nvCxnSpPr>
        <p:spPr>
          <a:xfrm flipH="1">
            <a:off x="2364740" y="2490470"/>
            <a:ext cx="817880" cy="618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7" idx="2"/>
          </p:cNvCxnSpPr>
          <p:nvPr/>
        </p:nvCxnSpPr>
        <p:spPr>
          <a:xfrm>
            <a:off x="923925" y="2713990"/>
            <a:ext cx="1068705" cy="55308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400675" y="104013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7140575" y="103949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19" name="椭圆 18"/>
          <p:cNvSpPr/>
          <p:nvPr/>
        </p:nvSpPr>
        <p:spPr>
          <a:xfrm>
            <a:off x="7931150" y="210947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20" name="椭圆 19"/>
          <p:cNvSpPr/>
          <p:nvPr/>
        </p:nvSpPr>
        <p:spPr>
          <a:xfrm>
            <a:off x="6410325" y="304355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21" name="椭圆 20"/>
          <p:cNvSpPr/>
          <p:nvPr/>
        </p:nvSpPr>
        <p:spPr>
          <a:xfrm>
            <a:off x="4743450" y="233299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22" name="直接连接符 21"/>
          <p:cNvCxnSpPr>
            <a:stCxn id="17" idx="6"/>
            <a:endCxn id="18" idx="2"/>
          </p:cNvCxnSpPr>
          <p:nvPr/>
        </p:nvCxnSpPr>
        <p:spPr>
          <a:xfrm flipV="1">
            <a:off x="5836920" y="1263015"/>
            <a:ext cx="1303655"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5"/>
            <a:endCxn id="19" idx="1"/>
          </p:cNvCxnSpPr>
          <p:nvPr/>
        </p:nvCxnSpPr>
        <p:spPr>
          <a:xfrm>
            <a:off x="7512685" y="1420495"/>
            <a:ext cx="482600" cy="75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9" idx="3"/>
            <a:endCxn id="20" idx="7"/>
          </p:cNvCxnSpPr>
          <p:nvPr/>
        </p:nvCxnSpPr>
        <p:spPr>
          <a:xfrm flipH="1">
            <a:off x="6782435" y="2490470"/>
            <a:ext cx="1212850" cy="618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2"/>
            <a:endCxn id="21" idx="5"/>
          </p:cNvCxnSpPr>
          <p:nvPr/>
        </p:nvCxnSpPr>
        <p:spPr>
          <a:xfrm flipH="1" flipV="1">
            <a:off x="5115560" y="2713990"/>
            <a:ext cx="1294765" cy="5530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307205" y="431101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27" name="椭圆 26"/>
          <p:cNvSpPr/>
          <p:nvPr/>
        </p:nvSpPr>
        <p:spPr>
          <a:xfrm>
            <a:off x="6270625" y="431101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28" name="椭圆 27"/>
          <p:cNvSpPr/>
          <p:nvPr/>
        </p:nvSpPr>
        <p:spPr>
          <a:xfrm>
            <a:off x="7494905" y="521843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29" name="椭圆 28"/>
          <p:cNvSpPr/>
          <p:nvPr/>
        </p:nvSpPr>
        <p:spPr>
          <a:xfrm>
            <a:off x="5400675" y="622363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30" name="椭圆 29"/>
          <p:cNvSpPr/>
          <p:nvPr/>
        </p:nvSpPr>
        <p:spPr>
          <a:xfrm>
            <a:off x="3554730" y="543179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31" name="直接连接符 30"/>
          <p:cNvCxnSpPr>
            <a:stCxn id="26" idx="6"/>
            <a:endCxn id="27" idx="2"/>
          </p:cNvCxnSpPr>
          <p:nvPr/>
        </p:nvCxnSpPr>
        <p:spPr>
          <a:xfrm>
            <a:off x="4743450" y="4534535"/>
            <a:ext cx="152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6" idx="5"/>
            <a:endCxn id="28" idx="2"/>
          </p:cNvCxnSpPr>
          <p:nvPr/>
        </p:nvCxnSpPr>
        <p:spPr>
          <a:xfrm>
            <a:off x="4679315" y="4692015"/>
            <a:ext cx="2815590"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6" idx="4"/>
            <a:endCxn id="29" idx="1"/>
          </p:cNvCxnSpPr>
          <p:nvPr/>
        </p:nvCxnSpPr>
        <p:spPr>
          <a:xfrm>
            <a:off x="4525645" y="4757420"/>
            <a:ext cx="939165" cy="153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7" idx="3"/>
            <a:endCxn id="30" idx="6"/>
          </p:cNvCxnSpPr>
          <p:nvPr/>
        </p:nvCxnSpPr>
        <p:spPr>
          <a:xfrm flipH="1">
            <a:off x="3990975" y="4692015"/>
            <a:ext cx="2343785" cy="963295"/>
          </a:xfrm>
          <a:prstGeom prst="line">
            <a:avLst/>
          </a:prstGeom>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8773160" y="1934210"/>
            <a:ext cx="1349375" cy="398780"/>
          </a:xfrm>
          <a:prstGeom prst="rect">
            <a:avLst/>
          </a:prstGeom>
          <a:noFill/>
        </p:spPr>
        <p:txBody>
          <a:bodyPr wrap="square" rtlCol="0">
            <a:spAutoFit/>
          </a:bodyPr>
          <a:p>
            <a:r>
              <a:rPr lang="zh-CN" altLang="en-US" sz="2000">
                <a:solidFill>
                  <a:schemeClr val="tx1"/>
                </a:solidFill>
                <a:latin typeface="华文楷体" panose="02010600040101010101" charset="-122"/>
                <a:ea typeface="华文楷体" panose="02010600040101010101" charset="-122"/>
              </a:rPr>
              <a:t>深度</a:t>
            </a:r>
            <a:endParaRPr lang="zh-CN" altLang="en-US" sz="2000">
              <a:solidFill>
                <a:schemeClr val="tx1"/>
              </a:solidFill>
              <a:latin typeface="华文楷体" panose="02010600040101010101" charset="-122"/>
              <a:ea typeface="华文楷体" panose="02010600040101010101" charset="-122"/>
            </a:endParaRPr>
          </a:p>
        </p:txBody>
      </p:sp>
      <p:sp>
        <p:nvSpPr>
          <p:cNvPr id="36" name="文本框 35"/>
          <p:cNvSpPr txBox="1"/>
          <p:nvPr/>
        </p:nvSpPr>
        <p:spPr>
          <a:xfrm>
            <a:off x="8367395" y="5218430"/>
            <a:ext cx="1349375" cy="398780"/>
          </a:xfrm>
          <a:prstGeom prst="rect">
            <a:avLst/>
          </a:prstGeom>
          <a:noFill/>
        </p:spPr>
        <p:txBody>
          <a:bodyPr wrap="square" rtlCol="0">
            <a:spAutoFit/>
          </a:bodyPr>
          <a:p>
            <a:r>
              <a:rPr lang="zh-CN" altLang="en-US" sz="2000">
                <a:solidFill>
                  <a:schemeClr val="tx1"/>
                </a:solidFill>
                <a:latin typeface="华文楷体" panose="02010600040101010101" charset="-122"/>
                <a:ea typeface="华文楷体" panose="02010600040101010101" charset="-122"/>
              </a:rPr>
              <a:t>广度</a:t>
            </a:r>
            <a:endParaRPr lang="zh-CN" altLang="en-US" sz="20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598240"/>
            <a:ext cx="10969200" cy="705600"/>
          </a:xfrm>
        </p:spPr>
        <p:txBody>
          <a:bodyPr/>
          <a:p>
            <a:r>
              <a:rPr lang="en-US" altLang="zh-CN">
                <a:latin typeface="Times New Roman" panose="02020603050405020304" charset="0"/>
                <a:cs typeface="Times New Roman" panose="02020603050405020304" charset="0"/>
              </a:rPr>
              <a:t>T6</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有一图的邻接矩阵</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如下。顶点编号从</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开始，试给出用弗洛伊德算法求各点间最短距离的矩阵序列</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0</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1</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，其中矩阵下标代表当前所取的中间结点，如</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即为将顶点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作为中间顶点时已求出的最短路径矩阵</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                                  A=</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p:txBody>
      </p:sp>
      <p:graphicFrame>
        <p:nvGraphicFramePr>
          <p:cNvPr id="4" name="表格 3"/>
          <p:cNvGraphicFramePr/>
          <p:nvPr>
            <p:custDataLst>
              <p:tags r:id="rId1"/>
            </p:custDataLst>
          </p:nvPr>
        </p:nvGraphicFramePr>
        <p:xfrm>
          <a:off x="4506595" y="3407410"/>
          <a:ext cx="2877820" cy="2651760"/>
        </p:xfrm>
        <a:graphic>
          <a:graphicData uri="http://schemas.openxmlformats.org/drawingml/2006/table">
            <a:tbl>
              <a:tblPr firstRow="1" bandRow="1">
                <a:tableStyleId>{5C22544A-7EE6-4342-B048-85BDC9FD1C3A}</a:tableStyleId>
              </a:tblPr>
              <a:tblGrid>
                <a:gridCol w="719455"/>
                <a:gridCol w="719455"/>
                <a:gridCol w="719455"/>
                <a:gridCol w="719455"/>
              </a:tblGrid>
              <a:tr h="662940">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r>
              <a:tr h="662940">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r>
              <a:tr h="662940">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62940">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p:nvPr>
            <p:ph idx="1"/>
            <p:custDataLst>
              <p:tags r:id="rId1"/>
            </p:custDataLst>
          </p:nvPr>
        </p:nvGraphicFramePr>
        <p:xfrm>
          <a:off x="1228090" y="415925"/>
          <a:ext cx="2908300" cy="2766060"/>
        </p:xfrm>
        <a:graphic>
          <a:graphicData uri="http://schemas.openxmlformats.org/drawingml/2006/table">
            <a:tbl>
              <a:tblPr firstRow="1" bandRow="1">
                <a:tableStyleId>{5C22544A-7EE6-4342-B048-85BDC9FD1C3A}</a:tableStyleId>
              </a:tblPr>
              <a:tblGrid>
                <a:gridCol w="727075"/>
                <a:gridCol w="727075"/>
                <a:gridCol w="727075"/>
                <a:gridCol w="727075"/>
              </a:tblGrid>
              <a:tr h="69151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r>
              <a:tr h="691515">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5</a:t>
                      </a:r>
                      <a:endParaRPr lang="en-US" altLang="zh-CN">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6" name="文本框 5"/>
          <p:cNvSpPr txBox="1"/>
          <p:nvPr/>
        </p:nvSpPr>
        <p:spPr>
          <a:xfrm>
            <a:off x="396240" y="1485900"/>
            <a:ext cx="831850" cy="460375"/>
          </a:xfrm>
          <a:prstGeom prst="rect">
            <a:avLst/>
          </a:prstGeom>
          <a:noFill/>
        </p:spPr>
        <p:txBody>
          <a:bodyPr wrap="square" rtlCol="0">
            <a:spAutoFit/>
          </a:bodyPr>
          <a:p>
            <a:r>
              <a:rPr lang="en-US" altLang="zh-CN" sz="2400">
                <a:solidFill>
                  <a:schemeClr val="tx1"/>
                </a:solidFill>
                <a:latin typeface="Times New Roman" panose="02020603050405020304" charset="0"/>
                <a:cs typeface="Times New Roman" panose="02020603050405020304" charset="0"/>
              </a:rPr>
              <a:t>A</a:t>
            </a:r>
            <a:r>
              <a:rPr lang="en-US" altLang="zh-CN" sz="2400" baseline="-25000">
                <a:solidFill>
                  <a:schemeClr val="tx1"/>
                </a:solidFill>
                <a:latin typeface="Times New Roman" panose="02020603050405020304" charset="0"/>
                <a:cs typeface="Times New Roman" panose="02020603050405020304" charset="0"/>
              </a:rPr>
              <a:t>0</a:t>
            </a:r>
            <a:r>
              <a:rPr lang="en-US" altLang="zh-CN" sz="2400">
                <a:solidFill>
                  <a:schemeClr val="tx1"/>
                </a:solidFill>
                <a:latin typeface="Times New Roman" panose="02020603050405020304" charset="0"/>
                <a:cs typeface="Times New Roman" panose="02020603050405020304" charset="0"/>
              </a:rPr>
              <a:t> =</a:t>
            </a:r>
            <a:endParaRPr lang="en-US" altLang="zh-CN" sz="2400">
              <a:solidFill>
                <a:schemeClr val="tx1"/>
              </a:solidFill>
              <a:latin typeface="Times New Roman" panose="02020603050405020304" charset="0"/>
              <a:cs typeface="Times New Roman" panose="02020603050405020304" charset="0"/>
            </a:endParaRPr>
          </a:p>
        </p:txBody>
      </p:sp>
      <p:graphicFrame>
        <p:nvGraphicFramePr>
          <p:cNvPr id="7" name="表格 6"/>
          <p:cNvGraphicFramePr/>
          <p:nvPr>
            <p:custDataLst>
              <p:tags r:id="rId2"/>
            </p:custDataLst>
          </p:nvPr>
        </p:nvGraphicFramePr>
        <p:xfrm>
          <a:off x="5198745" y="415925"/>
          <a:ext cx="2908300" cy="2766060"/>
        </p:xfrm>
        <a:graphic>
          <a:graphicData uri="http://schemas.openxmlformats.org/drawingml/2006/table">
            <a:tbl>
              <a:tblPr firstRow="1" bandRow="1">
                <a:tableStyleId>{5C22544A-7EE6-4342-B048-85BDC9FD1C3A}</a:tableStyleId>
              </a:tblPr>
              <a:tblGrid>
                <a:gridCol w="727075"/>
                <a:gridCol w="727075"/>
                <a:gridCol w="727075"/>
                <a:gridCol w="727075"/>
              </a:tblGrid>
              <a:tr h="69151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ea typeface="微软雅黑" panose="020B0503020204020204" pitchFamily="34" charset="-122"/>
                          <a:cs typeface="Times New Roman" panose="02020603050405020304" charset="0"/>
                        </a:rPr>
                        <a:t>3</a:t>
                      </a:r>
                      <a:endParaRPr lang="en-US" altLang="zh-CN">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8</a:t>
                      </a:r>
                      <a:endParaRPr lang="en-US" altLang="zh-CN">
                        <a:latin typeface="Times New Roman" panose="02020603050405020304" charset="0"/>
                        <a:cs typeface="Times New Roman" panose="02020603050405020304" charset="0"/>
                      </a:endParaRPr>
                    </a:p>
                  </a:txBody>
                  <a:tcPr/>
                </a:tc>
              </a:tr>
              <a:tr h="691515">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8" name="文本框 7"/>
          <p:cNvSpPr txBox="1"/>
          <p:nvPr/>
        </p:nvSpPr>
        <p:spPr>
          <a:xfrm>
            <a:off x="4366895" y="1485900"/>
            <a:ext cx="831850" cy="460375"/>
          </a:xfrm>
          <a:prstGeom prst="rect">
            <a:avLst/>
          </a:prstGeom>
          <a:noFill/>
        </p:spPr>
        <p:txBody>
          <a:bodyPr wrap="square" rtlCol="0">
            <a:spAutoFit/>
          </a:bodyPr>
          <a:p>
            <a:r>
              <a:rPr lang="en-US" altLang="zh-CN" sz="2400">
                <a:solidFill>
                  <a:schemeClr val="tx1"/>
                </a:solidFill>
                <a:latin typeface="Times New Roman" panose="02020603050405020304" charset="0"/>
                <a:cs typeface="Times New Roman" panose="02020603050405020304" charset="0"/>
              </a:rPr>
              <a:t>A</a:t>
            </a:r>
            <a:r>
              <a:rPr lang="en-US" altLang="zh-CN" sz="2400" baseline="-25000">
                <a:solidFill>
                  <a:schemeClr val="tx1"/>
                </a:solidFill>
                <a:latin typeface="Times New Roman" panose="02020603050405020304" charset="0"/>
                <a:cs typeface="Times New Roman" panose="02020603050405020304" charset="0"/>
              </a:rPr>
              <a:t>1</a:t>
            </a:r>
            <a:r>
              <a:rPr lang="en-US" altLang="zh-CN" sz="2400">
                <a:solidFill>
                  <a:schemeClr val="tx1"/>
                </a:solidFill>
                <a:latin typeface="Times New Roman" panose="02020603050405020304" charset="0"/>
                <a:cs typeface="Times New Roman" panose="02020603050405020304" charset="0"/>
              </a:rPr>
              <a:t> =</a:t>
            </a:r>
            <a:endParaRPr lang="en-US" altLang="zh-CN" sz="2400">
              <a:solidFill>
                <a:schemeClr val="tx1"/>
              </a:solidFill>
              <a:latin typeface="Times New Roman" panose="02020603050405020304" charset="0"/>
              <a:cs typeface="Times New Roman" panose="02020603050405020304" charset="0"/>
            </a:endParaRPr>
          </a:p>
        </p:txBody>
      </p:sp>
      <p:graphicFrame>
        <p:nvGraphicFramePr>
          <p:cNvPr id="9" name="表格 8"/>
          <p:cNvGraphicFramePr/>
          <p:nvPr>
            <p:custDataLst>
              <p:tags r:id="rId3"/>
            </p:custDataLst>
          </p:nvPr>
        </p:nvGraphicFramePr>
        <p:xfrm>
          <a:off x="1228090" y="3666490"/>
          <a:ext cx="2908300" cy="2766060"/>
        </p:xfrm>
        <a:graphic>
          <a:graphicData uri="http://schemas.openxmlformats.org/drawingml/2006/table">
            <a:tbl>
              <a:tblPr firstRow="1" bandRow="1">
                <a:tableStyleId>{5C22544A-7EE6-4342-B048-85BDC9FD1C3A}</a:tableStyleId>
              </a:tblPr>
              <a:tblGrid>
                <a:gridCol w="727075"/>
                <a:gridCol w="727075"/>
                <a:gridCol w="727075"/>
                <a:gridCol w="727075"/>
              </a:tblGrid>
              <a:tr h="69151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ea typeface="微软雅黑" panose="020B0503020204020204" pitchFamily="34" charset="-122"/>
                          <a:cs typeface="Times New Roman" panose="02020603050405020304" charset="0"/>
                        </a:rPr>
                        <a:t>3</a:t>
                      </a:r>
                      <a:endParaRPr lang="en-US" altLang="zh-CN">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10" name="文本框 9"/>
          <p:cNvSpPr txBox="1"/>
          <p:nvPr/>
        </p:nvSpPr>
        <p:spPr>
          <a:xfrm>
            <a:off x="396240" y="4909185"/>
            <a:ext cx="831850" cy="460375"/>
          </a:xfrm>
          <a:prstGeom prst="rect">
            <a:avLst/>
          </a:prstGeom>
          <a:noFill/>
        </p:spPr>
        <p:txBody>
          <a:bodyPr wrap="square" rtlCol="0">
            <a:spAutoFit/>
          </a:bodyPr>
          <a:p>
            <a:r>
              <a:rPr lang="en-US" altLang="zh-CN" sz="2400">
                <a:solidFill>
                  <a:schemeClr val="tx1"/>
                </a:solidFill>
                <a:latin typeface="Times New Roman" panose="02020603050405020304" charset="0"/>
                <a:cs typeface="Times New Roman" panose="02020603050405020304" charset="0"/>
              </a:rPr>
              <a:t>A</a:t>
            </a:r>
            <a:r>
              <a:rPr lang="en-US" altLang="zh-CN" sz="2400" baseline="-25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a:t>
            </a:r>
            <a:endParaRPr lang="en-US" altLang="zh-CN" sz="2400">
              <a:solidFill>
                <a:schemeClr val="tx1"/>
              </a:solidFill>
              <a:latin typeface="Times New Roman" panose="02020603050405020304" charset="0"/>
              <a:cs typeface="Times New Roman" panose="02020603050405020304" charset="0"/>
            </a:endParaRPr>
          </a:p>
        </p:txBody>
      </p:sp>
      <p:graphicFrame>
        <p:nvGraphicFramePr>
          <p:cNvPr id="11" name="表格 10"/>
          <p:cNvGraphicFramePr/>
          <p:nvPr>
            <p:custDataLst>
              <p:tags r:id="rId4"/>
            </p:custDataLst>
          </p:nvPr>
        </p:nvGraphicFramePr>
        <p:xfrm>
          <a:off x="5198745" y="3666490"/>
          <a:ext cx="2908300" cy="2766060"/>
        </p:xfrm>
        <a:graphic>
          <a:graphicData uri="http://schemas.openxmlformats.org/drawingml/2006/table">
            <a:tbl>
              <a:tblPr firstRow="1" bandRow="1">
                <a:tableStyleId>{5C22544A-7EE6-4342-B048-85BDC9FD1C3A}</a:tableStyleId>
              </a:tblPr>
              <a:tblGrid>
                <a:gridCol w="727075"/>
                <a:gridCol w="727075"/>
                <a:gridCol w="727075"/>
                <a:gridCol w="727075"/>
              </a:tblGrid>
              <a:tr h="69151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ea typeface="微软雅黑" panose="020B0503020204020204" pitchFamily="34" charset="-122"/>
                          <a:cs typeface="Times New Roman" panose="02020603050405020304" charset="0"/>
                        </a:rPr>
                        <a:t>3</a:t>
                      </a:r>
                      <a:endParaRPr lang="en-US" altLang="zh-CN">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12" name="文本框 11"/>
          <p:cNvSpPr txBox="1"/>
          <p:nvPr/>
        </p:nvSpPr>
        <p:spPr>
          <a:xfrm>
            <a:off x="4366895" y="4909185"/>
            <a:ext cx="831850" cy="460375"/>
          </a:xfrm>
          <a:prstGeom prst="rect">
            <a:avLst/>
          </a:prstGeom>
          <a:noFill/>
        </p:spPr>
        <p:txBody>
          <a:bodyPr wrap="square" rtlCol="0">
            <a:spAutoFit/>
          </a:bodyPr>
          <a:p>
            <a:r>
              <a:rPr lang="en-US" altLang="zh-CN" sz="2400">
                <a:solidFill>
                  <a:schemeClr val="tx1"/>
                </a:solidFill>
                <a:latin typeface="Times New Roman" panose="02020603050405020304" charset="0"/>
                <a:cs typeface="Times New Roman" panose="02020603050405020304" charset="0"/>
              </a:rPr>
              <a:t>A</a:t>
            </a:r>
            <a:r>
              <a:rPr lang="en-US" altLang="zh-CN" sz="2400" baseline="-25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 =</a:t>
            </a:r>
            <a:endParaRPr lang="en-US" altLang="zh-CN" sz="2400">
              <a:solidFill>
                <a:schemeClr val="tx1"/>
              </a:solidFill>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T7</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rPr>
              <a:t>写出从图的邻接表表示转换成邻接矩阵表示的算法，图为无权图</a:t>
            </a:r>
            <a:endParaRPr lang="zh-CN" altLang="en-US" sz="24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void AGraphToMGraph(MGraph &amp;g1,AGraph *g2)</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i,j;</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for(i=0;i&lt;g1.n;++i)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双重循环将邻接矩阵置</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for(j=0;j&lt;g1.n;++j)</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g1.edges[i][j]=0;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for(i=0;i&lt;g2-&gt;n;++i)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p=g2-&gt;adjlist[i].firstarc;</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g1.edges[i][p-&gt;adjvex]=1;</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g1.n=g2-&gt;n;</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g1.e=g2-&gt;e;</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430" y="76270"/>
            <a:ext cx="10969200" cy="705600"/>
          </a:xfrm>
        </p:spPr>
        <p:txBody>
          <a:bodyPr/>
          <a:p>
            <a:r>
              <a:rPr lang="zh-CN" altLang="en-US" b="0">
                <a:latin typeface="华文楷体" panose="02010600040101010101" charset="-122"/>
                <a:ea typeface="华文楷体" panose="02010600040101010101" charset="-122"/>
              </a:rPr>
              <a:t>图的存储结构</a:t>
            </a:r>
            <a:endParaRPr lang="zh-CN" altLang="en-US" b="0">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86360" y="781685"/>
            <a:ext cx="12032615" cy="5959475"/>
          </a:xfrm>
        </p:spPr>
        <p:txBody>
          <a:bodyPr/>
          <a:p>
            <a:r>
              <a:rPr lang="zh-CN" altLang="en-US">
                <a:solidFill>
                  <a:schemeClr val="tx1"/>
                </a:solidFill>
                <a:latin typeface="Times New Roman" panose="02020603050405020304" charset="0"/>
                <a:ea typeface="华文楷体" panose="02010600040101010101" charset="-122"/>
              </a:rPr>
              <a:t>邻接矩阵</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邻接矩阵是表示顶点之间相邻关系的矩阵，是图的顺序存储结构。设</a:t>
            </a:r>
            <a:r>
              <a:rPr lang="en-US" altLang="zh-CN">
                <a:solidFill>
                  <a:schemeClr val="tx1"/>
                </a:solidFill>
                <a:latin typeface="Times New Roman" panose="02020603050405020304" charset="0"/>
                <a:ea typeface="华文楷体" panose="02010600040101010101" charset="-122"/>
              </a:rPr>
              <a:t>G=(V,E)</a:t>
            </a:r>
            <a:r>
              <a:rPr lang="zh-CN" altLang="en-US">
                <a:solidFill>
                  <a:schemeClr val="tx1"/>
                </a:solidFill>
                <a:latin typeface="Times New Roman" panose="02020603050405020304" charset="0"/>
                <a:ea typeface="华文楷体" panose="02010600040101010101" charset="-122"/>
              </a:rPr>
              <a:t>是具有</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个顶点的图，顶点的序号依次为</a:t>
            </a:r>
            <a:r>
              <a:rPr lang="en-US" altLang="zh-CN">
                <a:solidFill>
                  <a:schemeClr val="tx1"/>
                </a:solidFill>
                <a:latin typeface="Times New Roman" panose="02020603050405020304" charset="0"/>
                <a:ea typeface="华文楷体" panose="02010600040101010101" charset="-122"/>
              </a:rPr>
              <a:t>0,1,...n-1</a:t>
            </a:r>
            <a:r>
              <a:rPr lang="zh-CN" altLang="en-US">
                <a:solidFill>
                  <a:schemeClr val="tx1"/>
                </a:solidFill>
                <a:latin typeface="Times New Roman" panose="02020603050405020304" charset="0"/>
                <a:ea typeface="华文楷体" panose="02010600040101010101" charset="-122"/>
              </a:rPr>
              <a:t>，则</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的邻接矩阵是具有如下定义的</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阶方阵</a:t>
            </a:r>
            <a:r>
              <a:rPr lang="en-US" altLang="zh-CN">
                <a:solidFill>
                  <a:schemeClr val="tx1"/>
                </a:solidFill>
                <a:latin typeface="Times New Roman" panose="02020603050405020304" charset="0"/>
                <a:ea typeface="华文楷体" panose="02010600040101010101" charset="-122"/>
              </a:rPr>
              <a:t>A</a:t>
            </a:r>
            <a:r>
              <a:rPr lang="zh-CN" altLang="en-US">
                <a:solidFill>
                  <a:schemeClr val="tx1"/>
                </a:solidFill>
                <a:latin typeface="Times New Roman" panose="02020603050405020304" charset="0"/>
                <a:ea typeface="华文楷体" panose="02010600040101010101" charset="-122"/>
              </a:rPr>
              <a:t>：</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A[i][j]=1</a:t>
            </a:r>
            <a:r>
              <a:rPr lang="zh-CN" altLang="en-US">
                <a:solidFill>
                  <a:schemeClr val="tx1"/>
                </a:solidFill>
                <a:latin typeface="Times New Roman" panose="02020603050405020304" charset="0"/>
                <a:ea typeface="华文楷体" panose="02010600040101010101" charset="-122"/>
              </a:rPr>
              <a:t>表示顶点</a:t>
            </a:r>
            <a:r>
              <a:rPr lang="en-US" altLang="zh-CN">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与顶点</a:t>
            </a:r>
            <a:r>
              <a:rPr lang="en-US" altLang="zh-CN">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邻接，即</a:t>
            </a:r>
            <a:r>
              <a:rPr lang="en-US" altLang="zh-CN">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之间存在边或者</a:t>
            </a:r>
            <a:r>
              <a:rPr lang="zh-CN" altLang="en-US">
                <a:solidFill>
                  <a:schemeClr val="tx1"/>
                </a:solidFill>
                <a:latin typeface="Times New Roman" panose="02020603050405020304" charset="0"/>
                <a:ea typeface="华文楷体" panose="02010600040101010101" charset="-122"/>
              </a:rPr>
              <a:t>弧</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A[i][j]=0</a:t>
            </a:r>
            <a:r>
              <a:rPr lang="zh-CN" altLang="en-US">
                <a:solidFill>
                  <a:schemeClr val="tx1"/>
                </a:solidFill>
                <a:latin typeface="Times New Roman" panose="02020603050405020304" charset="0"/>
                <a:ea typeface="华文楷体" panose="02010600040101010101" charset="-122"/>
              </a:rPr>
              <a:t>表示顶点</a:t>
            </a:r>
            <a:r>
              <a:rPr lang="en-US" altLang="zh-CN">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与顶点</a:t>
            </a:r>
            <a:r>
              <a:rPr lang="en-US" altLang="zh-CN">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不</a:t>
            </a:r>
            <a:r>
              <a:rPr lang="zh-CN" altLang="en-US">
                <a:solidFill>
                  <a:schemeClr val="tx1"/>
                </a:solidFill>
                <a:latin typeface="Times New Roman" panose="02020603050405020304" charset="0"/>
                <a:ea typeface="华文楷体" panose="02010600040101010101" charset="-122"/>
              </a:rPr>
              <a:t>邻接。</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1666875" y="3087370"/>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960120" y="3590925"/>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2453005" y="3428365"/>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776730" y="3867150"/>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1291590" y="4506595"/>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2342515" y="4506595"/>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10" name="直接箭头连接符 9"/>
          <p:cNvCxnSpPr>
            <a:stCxn id="5" idx="7"/>
            <a:endCxn id="4" idx="3"/>
          </p:cNvCxnSpPr>
          <p:nvPr/>
        </p:nvCxnSpPr>
        <p:spPr>
          <a:xfrm flipV="1">
            <a:off x="1243330" y="3378200"/>
            <a:ext cx="471805" cy="262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2"/>
            <a:endCxn id="5" idx="5"/>
          </p:cNvCxnSpPr>
          <p:nvPr/>
        </p:nvCxnSpPr>
        <p:spPr>
          <a:xfrm flipH="1" flipV="1">
            <a:off x="1243330" y="3881755"/>
            <a:ext cx="533400" cy="156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0"/>
            <a:endCxn id="4" idx="4"/>
          </p:cNvCxnSpPr>
          <p:nvPr/>
        </p:nvCxnSpPr>
        <p:spPr>
          <a:xfrm flipH="1" flipV="1">
            <a:off x="1832610" y="3428365"/>
            <a:ext cx="109855" cy="438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7"/>
          </p:cNvCxnSpPr>
          <p:nvPr/>
        </p:nvCxnSpPr>
        <p:spPr>
          <a:xfrm flipH="1">
            <a:off x="2059940" y="3719195"/>
            <a:ext cx="441325" cy="198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4"/>
            <a:endCxn id="9" idx="0"/>
          </p:cNvCxnSpPr>
          <p:nvPr/>
        </p:nvCxnSpPr>
        <p:spPr>
          <a:xfrm flipH="1">
            <a:off x="2508250" y="3769360"/>
            <a:ext cx="110490" cy="737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4"/>
            <a:endCxn id="8" idx="1"/>
          </p:cNvCxnSpPr>
          <p:nvPr/>
        </p:nvCxnSpPr>
        <p:spPr>
          <a:xfrm>
            <a:off x="1125855" y="3931920"/>
            <a:ext cx="213995" cy="624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8" idx="7"/>
          </p:cNvCxnSpPr>
          <p:nvPr/>
        </p:nvCxnSpPr>
        <p:spPr>
          <a:xfrm flipH="1">
            <a:off x="1574800" y="4157980"/>
            <a:ext cx="250190" cy="39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6"/>
            <a:endCxn id="9" idx="2"/>
          </p:cNvCxnSpPr>
          <p:nvPr/>
        </p:nvCxnSpPr>
        <p:spPr>
          <a:xfrm>
            <a:off x="1623060" y="4677410"/>
            <a:ext cx="7194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图片 17" descr="无标题"/>
          <p:cNvPicPr>
            <a:picLocks noChangeAspect="1"/>
          </p:cNvPicPr>
          <p:nvPr/>
        </p:nvPicPr>
        <p:blipFill>
          <a:blip r:embed="rId1"/>
          <a:stretch>
            <a:fillRect/>
          </a:stretch>
        </p:blipFill>
        <p:spPr>
          <a:xfrm>
            <a:off x="6195060" y="2899410"/>
            <a:ext cx="2491740" cy="2121535"/>
          </a:xfrm>
          <a:prstGeom prst="rect">
            <a:avLst/>
          </a:prstGeom>
        </p:spPr>
      </p:pic>
      <p:sp>
        <p:nvSpPr>
          <p:cNvPr id="19" name="文本框 18"/>
          <p:cNvSpPr txBox="1"/>
          <p:nvPr/>
        </p:nvSpPr>
        <p:spPr>
          <a:xfrm>
            <a:off x="6638925" y="304101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1.1</a:t>
            </a:r>
            <a:endParaRPr lang="en-US" altLang="zh-CN" sz="1600">
              <a:solidFill>
                <a:schemeClr val="tx1"/>
              </a:solidFill>
              <a:latin typeface="Times New Roman" panose="02020603050405020304" charset="0"/>
              <a:cs typeface="Times New Roman" panose="02020603050405020304" charset="0"/>
            </a:endParaRPr>
          </a:p>
        </p:txBody>
      </p:sp>
      <p:sp>
        <p:nvSpPr>
          <p:cNvPr id="20" name="文本框 19"/>
          <p:cNvSpPr txBox="1"/>
          <p:nvPr/>
        </p:nvSpPr>
        <p:spPr>
          <a:xfrm>
            <a:off x="7360285" y="334073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3.2</a:t>
            </a:r>
            <a:endParaRPr lang="en-US" altLang="zh-CN" sz="1600">
              <a:solidFill>
                <a:schemeClr val="tx1"/>
              </a:solidFill>
              <a:latin typeface="Times New Roman" panose="02020603050405020304" charset="0"/>
              <a:cs typeface="Times New Roman" panose="02020603050405020304" charset="0"/>
            </a:endParaRPr>
          </a:p>
        </p:txBody>
      </p:sp>
      <p:sp>
        <p:nvSpPr>
          <p:cNvPr id="21" name="文本框 20"/>
          <p:cNvSpPr txBox="1"/>
          <p:nvPr/>
        </p:nvSpPr>
        <p:spPr>
          <a:xfrm>
            <a:off x="6918325" y="3649980"/>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2.2</a:t>
            </a:r>
            <a:endParaRPr lang="en-US" altLang="zh-CN" sz="1600">
              <a:solidFill>
                <a:schemeClr val="tx1"/>
              </a:solidFill>
              <a:latin typeface="Times New Roman" panose="02020603050405020304" charset="0"/>
              <a:cs typeface="Times New Roman" panose="02020603050405020304" charset="0"/>
            </a:endParaRPr>
          </a:p>
        </p:txBody>
      </p:sp>
      <p:sp>
        <p:nvSpPr>
          <p:cNvPr id="22" name="文本框 21"/>
          <p:cNvSpPr txBox="1"/>
          <p:nvPr/>
        </p:nvSpPr>
        <p:spPr>
          <a:xfrm>
            <a:off x="6294120" y="396938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8.0</a:t>
            </a:r>
            <a:endParaRPr lang="en-US" altLang="zh-CN" sz="1600">
              <a:solidFill>
                <a:schemeClr val="tx1"/>
              </a:solidFill>
              <a:latin typeface="Times New Roman" panose="02020603050405020304" charset="0"/>
              <a:cs typeface="Times New Roman" panose="02020603050405020304" charset="0"/>
            </a:endParaRPr>
          </a:p>
        </p:txBody>
      </p:sp>
      <p:sp>
        <p:nvSpPr>
          <p:cNvPr id="23" name="文本框 22"/>
          <p:cNvSpPr txBox="1"/>
          <p:nvPr/>
        </p:nvSpPr>
        <p:spPr>
          <a:xfrm>
            <a:off x="6918325" y="407606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3.3</a:t>
            </a:r>
            <a:endParaRPr lang="en-US" altLang="zh-CN" sz="1600">
              <a:solidFill>
                <a:schemeClr val="tx1"/>
              </a:solidFill>
              <a:latin typeface="Times New Roman" panose="02020603050405020304" charset="0"/>
              <a:cs typeface="Times New Roman" panose="02020603050405020304" charset="0"/>
            </a:endParaRPr>
          </a:p>
        </p:txBody>
      </p:sp>
      <p:sp>
        <p:nvSpPr>
          <p:cNvPr id="24" name="文本框 23"/>
          <p:cNvSpPr txBox="1"/>
          <p:nvPr/>
        </p:nvSpPr>
        <p:spPr>
          <a:xfrm>
            <a:off x="7290435" y="4556760"/>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6.0</a:t>
            </a:r>
            <a:endParaRPr lang="en-US" altLang="zh-CN" sz="1600">
              <a:solidFill>
                <a:schemeClr val="tx1"/>
              </a:solidFill>
              <a:latin typeface="Times New Roman" panose="02020603050405020304" charset="0"/>
              <a:cs typeface="Times New Roman" panose="02020603050405020304" charset="0"/>
            </a:endParaRPr>
          </a:p>
        </p:txBody>
      </p:sp>
      <p:sp>
        <p:nvSpPr>
          <p:cNvPr id="25" name="文本框 24"/>
          <p:cNvSpPr txBox="1"/>
          <p:nvPr/>
        </p:nvSpPr>
        <p:spPr>
          <a:xfrm>
            <a:off x="7639050" y="371919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5.7</a:t>
            </a:r>
            <a:endParaRPr lang="en-US" altLang="zh-CN" sz="1600">
              <a:solidFill>
                <a:schemeClr val="tx1"/>
              </a:solidFill>
              <a:latin typeface="Times New Roman" panose="02020603050405020304" charset="0"/>
              <a:cs typeface="Times New Roman" panose="02020603050405020304" charset="0"/>
            </a:endParaRPr>
          </a:p>
        </p:txBody>
      </p:sp>
      <p:sp>
        <p:nvSpPr>
          <p:cNvPr id="26" name="文本框 25"/>
          <p:cNvSpPr txBox="1"/>
          <p:nvPr/>
        </p:nvSpPr>
        <p:spPr>
          <a:xfrm>
            <a:off x="8043545" y="396938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5.0</a:t>
            </a:r>
            <a:endParaRPr lang="en-US" altLang="zh-CN" sz="1600">
              <a:solidFill>
                <a:schemeClr val="tx1"/>
              </a:solidFill>
              <a:latin typeface="Times New Roman" panose="02020603050405020304" charset="0"/>
              <a:cs typeface="Times New Roman" panose="02020603050405020304" charset="0"/>
            </a:endParaRPr>
          </a:p>
        </p:txBody>
      </p:sp>
      <p:graphicFrame>
        <p:nvGraphicFramePr>
          <p:cNvPr id="27" name="表格 26"/>
          <p:cNvGraphicFramePr/>
          <p:nvPr>
            <p:custDataLst>
              <p:tags r:id="rId2"/>
            </p:custDataLst>
          </p:nvPr>
        </p:nvGraphicFramePr>
        <p:xfrm>
          <a:off x="3191510" y="4157980"/>
          <a:ext cx="2920365" cy="2582545"/>
        </p:xfrm>
        <a:graphic>
          <a:graphicData uri="http://schemas.openxmlformats.org/drawingml/2006/table">
            <a:tbl>
              <a:tblPr firstRow="1" bandRow="1">
                <a:tableStyleId>{5C22544A-7EE6-4342-B048-85BDC9FD1C3A}</a:tableStyleId>
              </a:tblPr>
              <a:tblGrid>
                <a:gridCol w="417195"/>
                <a:gridCol w="417195"/>
                <a:gridCol w="417195"/>
                <a:gridCol w="417195"/>
                <a:gridCol w="417195"/>
                <a:gridCol w="417195"/>
                <a:gridCol w="417195"/>
              </a:tblGrid>
              <a:tr h="368935">
                <a:tc>
                  <a:txBody>
                    <a:bodyPr/>
                    <a:p>
                      <a:pPr>
                        <a:buNone/>
                      </a:pPr>
                      <a:endParaRPr lang="en-US" altLang="zh-CN"/>
                    </a:p>
                  </a:txBody>
                  <a:tcPr/>
                </a:tc>
                <a:tc>
                  <a:txBody>
                    <a:bodyPr/>
                    <a:p>
                      <a:pPr>
                        <a:buNone/>
                      </a:pPr>
                      <a:r>
                        <a:rPr lang="en-US" altLang="zh-CN" b="0">
                          <a:solidFill>
                            <a:schemeClr val="tx1"/>
                          </a:solidFill>
                          <a:latin typeface="Times New Roman" panose="02020603050405020304" charset="0"/>
                          <a:cs typeface="Times New Roman" panose="02020603050405020304" charset="0"/>
                        </a:rPr>
                        <a:t>0</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1</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2</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3</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4</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5</a:t>
                      </a:r>
                      <a:endParaRPr lang="en-US" altLang="zh-CN" b="0">
                        <a:solidFill>
                          <a:schemeClr val="tx1"/>
                        </a:solidFill>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cxnSp>
        <p:nvCxnSpPr>
          <p:cNvPr id="28" name="直接连接符 27"/>
          <p:cNvCxnSpPr/>
          <p:nvPr/>
        </p:nvCxnSpPr>
        <p:spPr>
          <a:xfrm>
            <a:off x="3173095" y="4161155"/>
            <a:ext cx="431800" cy="331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171190" y="4188460"/>
            <a:ext cx="19113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i</a:t>
            </a:r>
            <a:endParaRPr lang="en-US" altLang="zh-CN" sz="1600">
              <a:latin typeface="Times New Roman" panose="02020603050405020304" charset="0"/>
              <a:cs typeface="Times New Roman" panose="02020603050405020304" charset="0"/>
            </a:endParaRPr>
          </a:p>
        </p:txBody>
      </p:sp>
      <p:sp>
        <p:nvSpPr>
          <p:cNvPr id="30" name="文本框 29"/>
          <p:cNvSpPr txBox="1"/>
          <p:nvPr/>
        </p:nvSpPr>
        <p:spPr>
          <a:xfrm>
            <a:off x="3398520" y="4075430"/>
            <a:ext cx="19113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j</a:t>
            </a:r>
            <a:endParaRPr lang="en-US" altLang="zh-CN" sz="1600">
              <a:latin typeface="Times New Roman" panose="02020603050405020304" charset="0"/>
              <a:cs typeface="Times New Roman" panose="02020603050405020304" charset="0"/>
            </a:endParaRPr>
          </a:p>
        </p:txBody>
      </p:sp>
      <p:graphicFrame>
        <p:nvGraphicFramePr>
          <p:cNvPr id="31" name="表格 30"/>
          <p:cNvGraphicFramePr/>
          <p:nvPr>
            <p:custDataLst>
              <p:tags r:id="rId3"/>
            </p:custDataLst>
          </p:nvPr>
        </p:nvGraphicFramePr>
        <p:xfrm>
          <a:off x="8682990" y="3933190"/>
          <a:ext cx="3435985" cy="2924810"/>
        </p:xfrm>
        <a:graphic>
          <a:graphicData uri="http://schemas.openxmlformats.org/drawingml/2006/table">
            <a:tbl>
              <a:tblPr firstRow="1" bandRow="1">
                <a:tableStyleId>{5C22544A-7EE6-4342-B048-85BDC9FD1C3A}</a:tableStyleId>
              </a:tblPr>
              <a:tblGrid>
                <a:gridCol w="490855"/>
                <a:gridCol w="490855"/>
                <a:gridCol w="490855"/>
                <a:gridCol w="490855"/>
                <a:gridCol w="490855"/>
                <a:gridCol w="490855"/>
                <a:gridCol w="490855"/>
              </a:tblGrid>
              <a:tr h="417830">
                <a:tc>
                  <a:txBody>
                    <a:bodyPr/>
                    <a:p>
                      <a:pPr>
                        <a:buNone/>
                      </a:pPr>
                      <a:endParaRPr lang="en-US" altLang="zh-CN"/>
                    </a:p>
                  </a:txBody>
                  <a:tcPr/>
                </a:tc>
                <a:tc>
                  <a:txBody>
                    <a:bodyPr/>
                    <a:p>
                      <a:pPr>
                        <a:buNone/>
                      </a:pPr>
                      <a:r>
                        <a:rPr lang="en-US" altLang="zh-CN" b="0">
                          <a:solidFill>
                            <a:schemeClr val="tx1"/>
                          </a:solidFill>
                          <a:latin typeface="Times New Roman" panose="02020603050405020304" charset="0"/>
                          <a:cs typeface="Times New Roman" panose="02020603050405020304" charset="0"/>
                        </a:rPr>
                        <a:t>0</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1</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2</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3</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4</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5</a:t>
                      </a:r>
                      <a:endParaRPr lang="en-US" altLang="zh-CN" b="0">
                        <a:solidFill>
                          <a:schemeClr val="tx1"/>
                        </a:solidFill>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微软雅黑" panose="020B0503020204020204" pitchFamily="34" charset="-122"/>
                          <a:ea typeface="微软雅黑" panose="020B0503020204020204" pitchFamily="34" charset="-122"/>
                          <a:cs typeface="Times New Roman" panose="02020603050405020304" charset="0"/>
                        </a:rPr>
                        <a:t>∞</a:t>
                      </a:r>
                      <a:endParaRPr lang="en-US" altLang="zh-CN">
                        <a:latin typeface="微软雅黑" panose="020B0503020204020204" pitchFamily="34" charset="-122"/>
                        <a:ea typeface="微软雅黑" panose="020B0503020204020204" pitchFamily="34" charset="-122"/>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8.0</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5.7</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5.0</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3.2</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3.3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6.0</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32" name="文本框 31"/>
          <p:cNvSpPr txBox="1"/>
          <p:nvPr/>
        </p:nvSpPr>
        <p:spPr>
          <a:xfrm>
            <a:off x="8686800" y="4037965"/>
            <a:ext cx="19113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i</a:t>
            </a:r>
            <a:endParaRPr lang="en-US" altLang="zh-CN" sz="1600">
              <a:latin typeface="Times New Roman" panose="02020603050405020304" charset="0"/>
              <a:cs typeface="Times New Roman" panose="02020603050405020304" charset="0"/>
            </a:endParaRPr>
          </a:p>
        </p:txBody>
      </p:sp>
      <p:sp>
        <p:nvSpPr>
          <p:cNvPr id="33" name="文本框 32"/>
          <p:cNvSpPr txBox="1"/>
          <p:nvPr/>
        </p:nvSpPr>
        <p:spPr>
          <a:xfrm>
            <a:off x="8983980" y="3933190"/>
            <a:ext cx="19113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j</a:t>
            </a:r>
            <a:endParaRPr lang="en-US" altLang="zh-CN" sz="1600">
              <a:latin typeface="Times New Roman" panose="02020603050405020304" charset="0"/>
              <a:cs typeface="Times New Roman" panose="02020603050405020304" charset="0"/>
            </a:endParaRPr>
          </a:p>
        </p:txBody>
      </p:sp>
      <p:cxnSp>
        <p:nvCxnSpPr>
          <p:cNvPr id="34" name="直接连接符 33"/>
          <p:cNvCxnSpPr/>
          <p:nvPr/>
        </p:nvCxnSpPr>
        <p:spPr>
          <a:xfrm>
            <a:off x="8686800" y="3964940"/>
            <a:ext cx="431800" cy="341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T8</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设有向图用邻接表表示，图有</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个顶点，图采用简化的表示方法，顶点信息与其在数组中的下标相同，表示为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0~n-1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，试写一个算法求顶点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的入度</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0730" cy="6857365"/>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int count(ArcNode *g,int k)</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ArcNode *p;       //p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指针用来扫描每个顶点所发出的边</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i,sum;</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sum=0;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计数器清零</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p=g-&gt;adjlist[i].firstarc;</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if(p-&gt;adjvex==k)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若顶点</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i</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所发出的边的另一端是顶点</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，则计数器</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++sum;</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break;</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return sum;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返回</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的入度</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T9</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490345"/>
            <a:ext cx="10968990" cy="5245735"/>
          </a:xfrm>
        </p:spPr>
        <p:txBody>
          <a:bodyPr>
            <a:normAutofit lnSpcReduction="20000"/>
          </a:bodyPr>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省政府</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r>
              <a:rPr lang="zh-CN" altLang="en-US">
                <a:solidFill>
                  <a:schemeClr val="tx1"/>
                </a:solidFill>
                <a:latin typeface="Times New Roman" panose="02020603050405020304" charset="0"/>
                <a:ea typeface="华文楷体" panose="02010600040101010101" charset="-122"/>
                <a:cs typeface="Times New Roman" panose="02020603050405020304" charset="0"/>
              </a:rPr>
              <a:t>畅通工程</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目标是使全省任何两个村庄间都可以实现公路交通（但不一定有直接的公路相连，只要能间接通过公路可达即可）。现得到城镇道路统计表，表中列出了任意两城镇间修建道路的费用，以及该道路是否已经修通的状态，全省一共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个村庄，编号为</a:t>
            </a:r>
            <a:r>
              <a:rPr lang="en-US" altLang="zh-CN">
                <a:solidFill>
                  <a:schemeClr val="tx1"/>
                </a:solidFill>
                <a:latin typeface="Times New Roman" panose="02020603050405020304" charset="0"/>
                <a:ea typeface="华文楷体" panose="02010600040101010101" charset="-122"/>
                <a:cs typeface="Times New Roman" panose="02020603050405020304" charset="0"/>
              </a:rPr>
              <a:t>0~N-1</a:t>
            </a:r>
            <a:r>
              <a:rPr lang="zh-CN" altLang="en-US">
                <a:solidFill>
                  <a:schemeClr val="tx1"/>
                </a:solidFill>
                <a:latin typeface="Times New Roman" panose="02020603050405020304" charset="0"/>
                <a:ea typeface="华文楷体" panose="02010600040101010101" charset="-122"/>
                <a:cs typeface="Times New Roman" panose="02020603050405020304" charset="0"/>
              </a:rPr>
              <a:t>。编写程序，计算出全省畅通需要的最低成本。</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道路信息保存在</a:t>
            </a: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数组中，</a:t>
            </a: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数组定义如下：</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a,b;       //a,b</a:t>
            </a:r>
            <a:r>
              <a:rPr lang="zh-CN" altLang="en-US">
                <a:solidFill>
                  <a:schemeClr val="tx1"/>
                </a:solidFill>
                <a:latin typeface="Times New Roman" panose="02020603050405020304" charset="0"/>
                <a:ea typeface="华文楷体" panose="02010600040101010101" charset="-122"/>
                <a:cs typeface="Times New Roman" panose="02020603050405020304" charset="0"/>
              </a:rPr>
              <a:t>为道路两端的两个村庄</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int cost;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a:solidFill>
                  <a:schemeClr val="tx1"/>
                </a:solidFill>
                <a:latin typeface="Times New Roman" panose="02020603050405020304" charset="0"/>
                <a:ea typeface="华文楷体" panose="02010600040101010101" charset="-122"/>
                <a:cs typeface="Times New Roman" panose="02020603050405020304" charset="0"/>
              </a:rPr>
              <a:t>a,b</a:t>
            </a:r>
            <a:r>
              <a:rPr lang="zh-CN" altLang="en-US">
                <a:solidFill>
                  <a:schemeClr val="tx1"/>
                </a:solidFill>
                <a:latin typeface="Times New Roman" panose="02020603050405020304" charset="0"/>
                <a:ea typeface="华文楷体" panose="02010600040101010101" charset="-122"/>
                <a:cs typeface="Times New Roman" panose="02020603050405020304" charset="0"/>
              </a:rPr>
              <a:t>间需要修路，则</a:t>
            </a:r>
            <a:r>
              <a:rPr lang="en-US" altLang="zh-CN">
                <a:solidFill>
                  <a:schemeClr val="tx1"/>
                </a:solidFill>
                <a:latin typeface="Times New Roman" panose="02020603050405020304" charset="0"/>
                <a:ea typeface="华文楷体" panose="02010600040101010101" charset="-122"/>
                <a:cs typeface="Times New Roman" panose="02020603050405020304" charset="0"/>
              </a:rPr>
              <a:t>cost</a:t>
            </a:r>
            <a:r>
              <a:rPr lang="zh-CN" altLang="en-US">
                <a:solidFill>
                  <a:schemeClr val="tx1"/>
                </a:solidFill>
                <a:latin typeface="Times New Roman" panose="02020603050405020304" charset="0"/>
                <a:ea typeface="华文楷体" panose="02010600040101010101" charset="-122"/>
                <a:cs typeface="Times New Roman" panose="02020603050405020304" charset="0"/>
              </a:rPr>
              <a:t>为修路费用</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int is;    //is</a:t>
            </a:r>
            <a:r>
              <a:rPr lang="zh-CN" altLang="en-US">
                <a:solidFill>
                  <a:schemeClr val="tx1"/>
                </a:solidFill>
                <a:latin typeface="Times New Roman" panose="02020603050405020304" charset="0"/>
                <a:ea typeface="华文楷体" panose="02010600040101010101" charset="-122"/>
                <a:cs typeface="Times New Roman" panose="02020603050405020304" charset="0"/>
              </a:rPr>
              <a:t>等</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r>
              <a:rPr lang="zh-CN" altLang="en-US">
                <a:solidFill>
                  <a:schemeClr val="tx1"/>
                </a:solidFill>
                <a:latin typeface="Times New Roman" panose="02020603050405020304" charset="0"/>
                <a:ea typeface="华文楷体" panose="02010600040101010101" charset="-122"/>
                <a:cs typeface="Times New Roman" panose="02020603050405020304" charset="0"/>
              </a:rPr>
              <a:t>代表</a:t>
            </a:r>
            <a:r>
              <a:rPr lang="en-US" altLang="zh-CN">
                <a:solidFill>
                  <a:schemeClr val="tx1"/>
                </a:solidFill>
                <a:latin typeface="Times New Roman" panose="02020603050405020304" charset="0"/>
                <a:ea typeface="华文楷体" panose="02010600040101010101" charset="-122"/>
                <a:cs typeface="Times New Roman" panose="02020603050405020304" charset="0"/>
              </a:rPr>
              <a:t>a,b</a:t>
            </a:r>
            <a:r>
              <a:rPr lang="zh-CN" altLang="en-US">
                <a:solidFill>
                  <a:schemeClr val="tx1"/>
                </a:solidFill>
                <a:latin typeface="Times New Roman" panose="02020603050405020304" charset="0"/>
                <a:ea typeface="华文楷体" panose="02010600040101010101" charset="-122"/>
                <a:cs typeface="Times New Roman" panose="02020603050405020304" charset="0"/>
              </a:rPr>
              <a:t>还未修路，等于</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代表</a:t>
            </a:r>
            <a:r>
              <a:rPr lang="en-US" altLang="zh-CN">
                <a:solidFill>
                  <a:schemeClr val="tx1"/>
                </a:solidFill>
                <a:latin typeface="Times New Roman" panose="02020603050405020304" charset="0"/>
                <a:ea typeface="华文楷体" panose="02010600040101010101" charset="-122"/>
                <a:cs typeface="Times New Roman" panose="02020603050405020304" charset="0"/>
              </a:rPr>
              <a:t>a,b</a:t>
            </a:r>
            <a:r>
              <a:rPr lang="zh-CN" altLang="en-US">
                <a:solidFill>
                  <a:schemeClr val="tx1"/>
                </a:solidFill>
                <a:latin typeface="Times New Roman" panose="02020603050405020304" charset="0"/>
                <a:ea typeface="华文楷体" panose="02010600040101010101" charset="-122"/>
                <a:cs typeface="Times New Roman" panose="02020603050405020304" charset="0"/>
              </a:rPr>
              <a:t>间已经修路</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}Road;   //</a:t>
            </a:r>
            <a:r>
              <a:rPr lang="zh-CN" altLang="en-US">
                <a:solidFill>
                  <a:schemeClr val="tx1"/>
                </a:solidFill>
                <a:latin typeface="Times New Roman" panose="02020603050405020304" charset="0"/>
                <a:ea typeface="华文楷体" panose="02010600040101010101" charset="-122"/>
                <a:cs typeface="Times New Roman" panose="02020603050405020304" charset="0"/>
              </a:rPr>
              <a:t>道路结构体类型</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Road road[M];  //</a:t>
            </a:r>
            <a:r>
              <a:rPr lang="zh-CN" altLang="en-US">
                <a:solidFill>
                  <a:schemeClr val="tx1"/>
                </a:solidFill>
                <a:latin typeface="Times New Roman" panose="02020603050405020304" charset="0"/>
                <a:ea typeface="华文楷体" panose="02010600040101010101" charset="-122"/>
                <a:cs typeface="Times New Roman" panose="02020603050405020304" charset="0"/>
              </a:rPr>
              <a:t>村庄间的道路信息已存在于</a:t>
            </a: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a:solidFill>
                  <a:schemeClr val="tx1"/>
                </a:solidFill>
                <a:latin typeface="Times New Roman" panose="02020603050405020304" charset="0"/>
                <a:ea typeface="华文楷体" panose="02010600040101010101" charset="-122"/>
                <a:cs typeface="Times New Roman" panose="02020603050405020304" charset="0"/>
              </a:rPr>
              <a:t>中，</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为一定义的常量，假设已修以及待修道路共</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条</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int LowCost(Road road[])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实现返回最小花费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i,a,b,min=0;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set[maxsize];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定义并查集</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for(i=0;i&lt;N;++i)   set[i]=i;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初始化并查集，各村庄是孤立的因此自己就是根结点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for(i=0;i&lt;M;++i)</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if(road[i].is==1)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将已有道路相连的村庄合并为一个集合</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a=GetRoad(road[i].a,set);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b=GetRoad(road[i].b,set);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set[a]=b;</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sort(road,M);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对</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中的</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M</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条道路按照花费进行递增排序</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for(i=0;i&lt;M;++i)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从</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数组中逐个挑出应修的道路</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if(road[i].is==0&amp;&amp;(a=GetRoad(road[i].a,set))!=(b=GetRoad(road[i].b,set)))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当</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a,b</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不属于一个集合，并且</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a,b</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间没有道路时，将</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a,b</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并入同一个集合，并记录修</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间</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a,b</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之间道路的花费</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set[a]=b;</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min+=road[i].cost;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return min;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返回最小花费</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353810" y="0"/>
            <a:ext cx="5838190" cy="38855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GetRoad(int a,int set[]) //</a:t>
            </a:r>
            <a:r>
              <a:rPr lang="zh-CN" altLang="en-US">
                <a:solidFill>
                  <a:schemeClr val="tx1"/>
                </a:solidFill>
                <a:latin typeface="Times New Roman" panose="02020603050405020304" charset="0"/>
                <a:ea typeface="华文楷体" panose="02010600040101010101" charset="-122"/>
                <a:cs typeface="Times New Roman" panose="02020603050405020304" charset="0"/>
              </a:rPr>
              <a:t>找并查集中根结点的函数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while(a!=set[a])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a=set[a];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T10</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写出以邻接表为存储结构的图的深度优先搜索</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DFS</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算法的非递归算法</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void DFS_N(AGraph *g,int v)</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stack[maxsize],top=-1;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定义一个栈来记录访问过程中的顶点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i,k;</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visit[maxsize];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顶点访问标记数组</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for(i=0;i&lt;g-&gt;n;++i)    visit[i]=0;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Visit(v);  visit[v]=1;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，假设</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Visit</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函数已经声明表示定义该顶点的访问操作，标记起始顶点已被访问</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stack[++top]=v;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起始顶点入栈</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while(top!=-1)</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k=stack[top];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读栈顶元素</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p=g-&gt;adjlist[k].firstarc;       //p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指向该顶点的第一条边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while(p!=NULL&amp;&amp;visit[p-&gt;adjvex]==1)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该循环时</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沿着边行走并将图中经过的顶点入栈的过程</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p=p-&gt;nextarc;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找到当前顶点第一个没访问过的邻接顶点或者</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走到当前链表尾部时，循环停止</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if(p=NULL)  --top;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到达当前链表尾部则说明当前顶点的所有顶点都访问完毕，当前顶点出栈</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else</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Visit(p-&gt;adjvex);  visit[p-&gt;adjvex]=1;</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stack[++top]=p-&gt;adjvex;</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p>
            <a:pPr marL="0" indent="0">
              <a:buNone/>
            </a:pPr>
            <a:r>
              <a:rPr lang="zh-CN" altLang="en-US">
                <a:solidFill>
                  <a:schemeClr val="tx1"/>
                </a:solidFill>
                <a:latin typeface="Times New Roman" panose="02020603050405020304" charset="0"/>
                <a:ea typeface="华文楷体" panose="02010600040101010101" charset="-122"/>
              </a:rPr>
              <a:t>结构型定义</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typedef struct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 no;      //</a:t>
            </a:r>
            <a:r>
              <a:rPr lang="zh-CN" altLang="en-US">
                <a:solidFill>
                  <a:schemeClr val="tx1"/>
                </a:solidFill>
                <a:latin typeface="Times New Roman" panose="02020603050405020304" charset="0"/>
                <a:ea typeface="华文楷体" panose="02010600040101010101" charset="-122"/>
              </a:rPr>
              <a:t>顶点编号</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char info;    //</a:t>
            </a:r>
            <a:r>
              <a:rPr lang="zh-CN" altLang="en-US">
                <a:solidFill>
                  <a:schemeClr val="tx1"/>
                </a:solidFill>
                <a:latin typeface="Times New Roman" panose="02020603050405020304" charset="0"/>
                <a:ea typeface="华文楷体" panose="02010600040101010101" charset="-122"/>
              </a:rPr>
              <a:t>顶点其它的信息</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}V</a:t>
            </a:r>
            <a:r>
              <a:rPr lang="en-US" altLang="zh-CN">
                <a:solidFill>
                  <a:schemeClr val="tx1"/>
                </a:solidFill>
                <a:latin typeface="Times New Roman" panose="02020603050405020304" charset="0"/>
                <a:ea typeface="华文楷体" panose="02010600040101010101" charset="-122"/>
              </a:rPr>
              <a:t>ertex;</a:t>
            </a:r>
            <a:endParaRPr lang="en-US" altLang="zh-CN">
              <a:solidFill>
                <a:schemeClr val="tx1"/>
              </a:solidFill>
              <a:latin typeface="Times New Roman" panose="02020603050405020304" charset="0"/>
              <a:ea typeface="华文楷体" panose="02010600040101010101" charset="-122"/>
            </a:endParaRPr>
          </a:p>
          <a:p>
            <a:pPr marL="0" indent="0">
              <a:buNone/>
            </a:pP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typedef struct        //</a:t>
            </a:r>
            <a:r>
              <a:rPr lang="zh-CN" altLang="en-US">
                <a:solidFill>
                  <a:schemeClr val="tx1"/>
                </a:solidFill>
                <a:latin typeface="Times New Roman" panose="02020603050405020304" charset="0"/>
                <a:ea typeface="华文楷体" panose="02010600040101010101" charset="-122"/>
              </a:rPr>
              <a:t>图的定义</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  edges[MAXSIZE][MAXSIZE];         //</a:t>
            </a:r>
            <a:r>
              <a:rPr lang="zh-CN" altLang="en-US">
                <a:solidFill>
                  <a:schemeClr val="tx1"/>
                </a:solidFill>
                <a:latin typeface="Times New Roman" panose="02020603050405020304" charset="0"/>
                <a:ea typeface="华文楷体" panose="02010600040101010101" charset="-122"/>
              </a:rPr>
              <a:t>邻接矩阵定义</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int n,e;     //</a:t>
            </a:r>
            <a:r>
              <a:rPr lang="zh-CN" altLang="en-US">
                <a:solidFill>
                  <a:schemeClr val="tx1"/>
                </a:solidFill>
                <a:latin typeface="Times New Roman" panose="02020603050405020304" charset="0"/>
                <a:ea typeface="华文楷体" panose="02010600040101010101" charset="-122"/>
              </a:rPr>
              <a:t>分别为</a:t>
            </a:r>
            <a:r>
              <a:rPr lang="zh-CN" altLang="en-US">
                <a:solidFill>
                  <a:schemeClr val="tx1"/>
                </a:solidFill>
                <a:latin typeface="Times New Roman" panose="02020603050405020304" charset="0"/>
                <a:ea typeface="华文楷体" panose="02010600040101010101" charset="-122"/>
              </a:rPr>
              <a:t>顶点数和边数</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Vertex  vex[MAXSIZE];     //</a:t>
            </a:r>
            <a:r>
              <a:rPr lang="zh-CN" altLang="en-US">
                <a:solidFill>
                  <a:schemeClr val="tx1"/>
                </a:solidFill>
                <a:latin typeface="Times New Roman" panose="02020603050405020304" charset="0"/>
                <a:ea typeface="华文楷体" panose="02010600040101010101" charset="-122"/>
              </a:rPr>
              <a:t>存放顶点信息</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}MG</a:t>
            </a:r>
            <a:r>
              <a:rPr lang="en-US" altLang="zh-CN">
                <a:solidFill>
                  <a:schemeClr val="tx1"/>
                </a:solidFill>
                <a:latin typeface="Times New Roman" panose="02020603050405020304" charset="0"/>
                <a:ea typeface="华文楷体" panose="02010600040101010101" charset="-122"/>
              </a:rPr>
              <a:t>raph;</a:t>
            </a:r>
            <a:endParaRPr lang="en-US" altLang="zh-CN">
              <a:solidFill>
                <a:schemeClr val="tx1"/>
              </a:solidFill>
              <a:latin typeface="Times New Roman" panose="02020603050405020304" charset="0"/>
              <a:ea typeface="华文楷体" panose="02010600040101010101" charset="-122"/>
            </a:endParaRPr>
          </a:p>
        </p:txBody>
      </p:sp>
      <p:sp>
        <p:nvSpPr>
          <p:cNvPr id="2" name="椭圆 1"/>
          <p:cNvSpPr/>
          <p:nvPr/>
        </p:nvSpPr>
        <p:spPr>
          <a:xfrm>
            <a:off x="4806950" y="38544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4" name="椭圆 3"/>
          <p:cNvSpPr/>
          <p:nvPr/>
        </p:nvSpPr>
        <p:spPr>
          <a:xfrm>
            <a:off x="6069965" y="38544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5438775" y="925830"/>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4806950" y="146621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6069965" y="146621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8" name="直接连接符 7"/>
          <p:cNvCxnSpPr>
            <a:stCxn id="2" idx="6"/>
            <a:endCxn id="4" idx="2"/>
          </p:cNvCxnSpPr>
          <p:nvPr/>
        </p:nvCxnSpPr>
        <p:spPr>
          <a:xfrm>
            <a:off x="5131435" y="542925"/>
            <a:ext cx="9385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2" idx="4"/>
            <a:endCxn id="6" idx="0"/>
          </p:cNvCxnSpPr>
          <p:nvPr/>
        </p:nvCxnSpPr>
        <p:spPr>
          <a:xfrm>
            <a:off x="4969510" y="699770"/>
            <a:ext cx="0" cy="76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3"/>
            <a:endCxn id="6" idx="7"/>
          </p:cNvCxnSpPr>
          <p:nvPr/>
        </p:nvCxnSpPr>
        <p:spPr>
          <a:xfrm flipH="1">
            <a:off x="5083810" y="1194435"/>
            <a:ext cx="402590"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7"/>
            <a:endCxn id="4" idx="3"/>
          </p:cNvCxnSpPr>
          <p:nvPr/>
        </p:nvCxnSpPr>
        <p:spPr>
          <a:xfrm flipV="1">
            <a:off x="5715635" y="654050"/>
            <a:ext cx="40195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4"/>
            <a:endCxn id="7" idx="0"/>
          </p:cNvCxnSpPr>
          <p:nvPr/>
        </p:nvCxnSpPr>
        <p:spPr>
          <a:xfrm>
            <a:off x="6232525" y="699770"/>
            <a:ext cx="0" cy="76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5"/>
            <a:endCxn id="7" idx="1"/>
          </p:cNvCxnSpPr>
          <p:nvPr/>
        </p:nvCxnSpPr>
        <p:spPr>
          <a:xfrm>
            <a:off x="5715635" y="1194435"/>
            <a:ext cx="401955" cy="3175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7" name="表格 26"/>
          <p:cNvGraphicFramePr/>
          <p:nvPr>
            <p:custDataLst>
              <p:tags r:id="rId1"/>
            </p:custDataLst>
          </p:nvPr>
        </p:nvGraphicFramePr>
        <p:xfrm>
          <a:off x="7147560" y="385445"/>
          <a:ext cx="2503170" cy="2213610"/>
        </p:xfrm>
        <a:graphic>
          <a:graphicData uri="http://schemas.openxmlformats.org/drawingml/2006/table">
            <a:tbl>
              <a:tblPr firstRow="1" bandRow="1">
                <a:tableStyleId>{5C22544A-7EE6-4342-B048-85BDC9FD1C3A}</a:tableStyleId>
              </a:tblPr>
              <a:tblGrid>
                <a:gridCol w="417195"/>
                <a:gridCol w="417195"/>
                <a:gridCol w="417195"/>
                <a:gridCol w="417195"/>
                <a:gridCol w="417195"/>
                <a:gridCol w="417195"/>
              </a:tblGrid>
              <a:tr h="368935">
                <a:tc>
                  <a:txBody>
                    <a:bodyPr/>
                    <a:p>
                      <a:pPr>
                        <a:buNone/>
                      </a:pPr>
                      <a:r>
                        <a:rPr lang="en-US" altLang="zh-CN" sz="1600" b="0">
                          <a:solidFill>
                            <a:schemeClr val="tx1"/>
                          </a:solidFill>
                          <a:latin typeface="Times New Roman" panose="02020603050405020304" charset="0"/>
                          <a:cs typeface="Times New Roman" panose="02020603050405020304" charset="0"/>
                        </a:rPr>
                        <a:t>i </a:t>
                      </a:r>
                      <a:r>
                        <a:rPr lang="en-US" altLang="zh-CN"/>
                        <a:t> </a:t>
                      </a:r>
                      <a:r>
                        <a:rPr lang="en-US" altLang="zh-CN" sz="1600" b="0">
                          <a:solidFill>
                            <a:schemeClr val="tx1"/>
                          </a:solidFill>
                          <a:latin typeface="Times New Roman" panose="02020603050405020304" charset="0"/>
                          <a:cs typeface="Times New Roman" panose="02020603050405020304" charset="0"/>
                        </a:rPr>
                        <a:t>j</a:t>
                      </a:r>
                      <a:endParaRPr lang="en-US" altLang="zh-CN" sz="1600"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1</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2</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3</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4</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5</a:t>
                      </a:r>
                      <a:endParaRPr lang="en-US" altLang="zh-CN" b="0">
                        <a:solidFill>
                          <a:schemeClr val="tx1"/>
                        </a:solidFill>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cxnSp>
        <p:nvCxnSpPr>
          <p:cNvPr id="14" name="直接连接符 13"/>
          <p:cNvCxnSpPr/>
          <p:nvPr/>
        </p:nvCxnSpPr>
        <p:spPr>
          <a:xfrm>
            <a:off x="7150100" y="375285"/>
            <a:ext cx="415925" cy="334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983095" y="310959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7" name="椭圆 16"/>
          <p:cNvSpPr/>
          <p:nvPr/>
        </p:nvSpPr>
        <p:spPr>
          <a:xfrm>
            <a:off x="8237220" y="310959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9237345" y="355790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19" name="椭圆 18"/>
          <p:cNvSpPr/>
          <p:nvPr/>
        </p:nvSpPr>
        <p:spPr>
          <a:xfrm>
            <a:off x="8236585" y="464629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20" name="椭圆 19"/>
          <p:cNvSpPr/>
          <p:nvPr/>
        </p:nvSpPr>
        <p:spPr>
          <a:xfrm>
            <a:off x="7147560" y="4453890"/>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21" name="椭圆 20"/>
          <p:cNvSpPr/>
          <p:nvPr/>
        </p:nvSpPr>
        <p:spPr>
          <a:xfrm>
            <a:off x="6069965" y="355790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cxnSp>
        <p:nvCxnSpPr>
          <p:cNvPr id="22" name="直接箭头连接符 21"/>
          <p:cNvCxnSpPr>
            <a:stCxn id="16" idx="6"/>
            <a:endCxn id="17" idx="2"/>
          </p:cNvCxnSpPr>
          <p:nvPr/>
        </p:nvCxnSpPr>
        <p:spPr>
          <a:xfrm>
            <a:off x="7307580" y="3267075"/>
            <a:ext cx="929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6"/>
            <a:endCxn id="18" idx="1"/>
          </p:cNvCxnSpPr>
          <p:nvPr/>
        </p:nvCxnSpPr>
        <p:spPr>
          <a:xfrm>
            <a:off x="8561705" y="3267075"/>
            <a:ext cx="723265" cy="336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2"/>
            <a:endCxn id="16" idx="5"/>
          </p:cNvCxnSpPr>
          <p:nvPr/>
        </p:nvCxnSpPr>
        <p:spPr>
          <a:xfrm flipH="1" flipV="1">
            <a:off x="7259955" y="3378200"/>
            <a:ext cx="1977390" cy="337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2"/>
            <a:endCxn id="21" idx="6"/>
          </p:cNvCxnSpPr>
          <p:nvPr/>
        </p:nvCxnSpPr>
        <p:spPr>
          <a:xfrm flipH="1">
            <a:off x="6394450" y="3715385"/>
            <a:ext cx="28428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1"/>
            <a:endCxn id="21" idx="6"/>
          </p:cNvCxnSpPr>
          <p:nvPr/>
        </p:nvCxnSpPr>
        <p:spPr>
          <a:xfrm flipH="1" flipV="1">
            <a:off x="6394450" y="3715385"/>
            <a:ext cx="1889760" cy="976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9" idx="7"/>
            <a:endCxn id="18" idx="3"/>
          </p:cNvCxnSpPr>
          <p:nvPr/>
        </p:nvCxnSpPr>
        <p:spPr>
          <a:xfrm flipV="1">
            <a:off x="8513445" y="3826510"/>
            <a:ext cx="771525" cy="865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0" idx="6"/>
            <a:endCxn id="19" idx="2"/>
          </p:cNvCxnSpPr>
          <p:nvPr/>
        </p:nvCxnSpPr>
        <p:spPr>
          <a:xfrm>
            <a:off x="7472045" y="4611370"/>
            <a:ext cx="764540" cy="19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5"/>
            <a:endCxn id="20" idx="1"/>
          </p:cNvCxnSpPr>
          <p:nvPr/>
        </p:nvCxnSpPr>
        <p:spPr>
          <a:xfrm>
            <a:off x="6346825" y="3826510"/>
            <a:ext cx="848360" cy="673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7"/>
            <a:endCxn id="16" idx="3"/>
          </p:cNvCxnSpPr>
          <p:nvPr/>
        </p:nvCxnSpPr>
        <p:spPr>
          <a:xfrm flipV="1">
            <a:off x="6346825" y="3378200"/>
            <a:ext cx="683895" cy="225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645400" y="300990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33" name="文本框 32"/>
          <p:cNvSpPr txBox="1"/>
          <p:nvPr/>
        </p:nvSpPr>
        <p:spPr>
          <a:xfrm>
            <a:off x="8772525" y="3109595"/>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34" name="文本框 33"/>
          <p:cNvSpPr txBox="1"/>
          <p:nvPr/>
        </p:nvSpPr>
        <p:spPr>
          <a:xfrm>
            <a:off x="8103235" y="330708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8</a:t>
            </a:r>
            <a:endParaRPr lang="en-US" altLang="zh-CN">
              <a:latin typeface="Times New Roman" panose="02020603050405020304" charset="0"/>
              <a:cs typeface="Times New Roman" panose="02020603050405020304" charset="0"/>
            </a:endParaRPr>
          </a:p>
        </p:txBody>
      </p:sp>
      <p:sp>
        <p:nvSpPr>
          <p:cNvPr id="35" name="文本框 34"/>
          <p:cNvSpPr txBox="1"/>
          <p:nvPr/>
        </p:nvSpPr>
        <p:spPr>
          <a:xfrm>
            <a:off x="6518275" y="3187065"/>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36" name="文本框 35"/>
          <p:cNvSpPr txBox="1"/>
          <p:nvPr/>
        </p:nvSpPr>
        <p:spPr>
          <a:xfrm>
            <a:off x="7183120" y="350393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9</a:t>
            </a:r>
            <a:endParaRPr lang="en-US" altLang="zh-CN">
              <a:latin typeface="Times New Roman" panose="02020603050405020304" charset="0"/>
              <a:cs typeface="Times New Roman" panose="02020603050405020304" charset="0"/>
            </a:endParaRPr>
          </a:p>
        </p:txBody>
      </p:sp>
      <p:sp>
        <p:nvSpPr>
          <p:cNvPr id="37" name="文本框 36"/>
          <p:cNvSpPr txBox="1"/>
          <p:nvPr/>
        </p:nvSpPr>
        <p:spPr>
          <a:xfrm>
            <a:off x="6644005" y="4079875"/>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38" name="文本框 37"/>
          <p:cNvSpPr txBox="1"/>
          <p:nvPr/>
        </p:nvSpPr>
        <p:spPr>
          <a:xfrm>
            <a:off x="7472045" y="397891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8684895" y="4130675"/>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7566025" y="452628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graphicFrame>
        <p:nvGraphicFramePr>
          <p:cNvPr id="41" name="表格 40"/>
          <p:cNvGraphicFramePr/>
          <p:nvPr>
            <p:custDataLst>
              <p:tags r:id="rId2"/>
            </p:custDataLst>
          </p:nvPr>
        </p:nvGraphicFramePr>
        <p:xfrm>
          <a:off x="9514205" y="3978910"/>
          <a:ext cx="2503170" cy="2823210"/>
        </p:xfrm>
        <a:graphic>
          <a:graphicData uri="http://schemas.openxmlformats.org/drawingml/2006/table">
            <a:tbl>
              <a:tblPr firstRow="1" bandRow="1">
                <a:tableStyleId>{5C22544A-7EE6-4342-B048-85BDC9FD1C3A}</a:tableStyleId>
              </a:tblPr>
              <a:tblGrid>
                <a:gridCol w="459105"/>
                <a:gridCol w="256086"/>
                <a:gridCol w="357596"/>
                <a:gridCol w="357596"/>
                <a:gridCol w="357596"/>
                <a:gridCol w="357595"/>
                <a:gridCol w="357596"/>
              </a:tblGrid>
              <a:tr h="609600">
                <a:tc>
                  <a:txBody>
                    <a:bodyPr/>
                    <a:p>
                      <a:pPr>
                        <a:buNone/>
                      </a:pPr>
                      <a:r>
                        <a:rPr lang="en-US" altLang="zh-CN" sz="1600" b="0">
                          <a:solidFill>
                            <a:schemeClr val="tx1"/>
                          </a:solidFill>
                          <a:latin typeface="Times New Roman" panose="02020603050405020304" charset="0"/>
                          <a:cs typeface="Times New Roman" panose="02020603050405020304" charset="0"/>
                        </a:rPr>
                        <a:t>i </a:t>
                      </a:r>
                      <a:r>
                        <a:rPr lang="en-US" altLang="zh-CN"/>
                        <a:t> </a:t>
                      </a:r>
                      <a:r>
                        <a:rPr lang="en-US" altLang="zh-CN" sz="1600" b="0">
                          <a:solidFill>
                            <a:schemeClr val="tx1"/>
                          </a:solidFill>
                          <a:latin typeface="Times New Roman" panose="02020603050405020304" charset="0"/>
                          <a:cs typeface="Times New Roman" panose="02020603050405020304" charset="0"/>
                        </a:rPr>
                        <a:t>j</a:t>
                      </a:r>
                      <a:endParaRPr lang="en-US" altLang="zh-CN" sz="1600"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1</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2</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3</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4</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5</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6</a:t>
                      </a:r>
                      <a:endParaRPr lang="en-US" altLang="zh-CN" b="0">
                        <a:solidFill>
                          <a:schemeClr val="tx1"/>
                        </a:solidFill>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bl>
          </a:graphicData>
        </a:graphic>
      </p:graphicFrame>
      <p:cxnSp>
        <p:nvCxnSpPr>
          <p:cNvPr id="42" name="直接连接符 41"/>
          <p:cNvCxnSpPr/>
          <p:nvPr/>
        </p:nvCxnSpPr>
        <p:spPr>
          <a:xfrm>
            <a:off x="9514205" y="3995420"/>
            <a:ext cx="374650" cy="356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ppt_x"/>
                                          </p:val>
                                        </p:tav>
                                        <p:tav tm="100000">
                                          <p:val>
                                            <p:strVal val="#ppt_x"/>
                                          </p:val>
                                        </p:tav>
                                      </p:tavLst>
                                    </p:anim>
                                    <p:anim calcmode="lin" valueType="num">
                                      <p:cBhvr additive="base">
                                        <p:cTn id="1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p>
            <a:r>
              <a:rPr lang="zh-CN" altLang="en-US">
                <a:solidFill>
                  <a:schemeClr val="tx1"/>
                </a:solidFill>
                <a:latin typeface="Times New Roman" panose="02020603050405020304" charset="0"/>
                <a:ea typeface="华文楷体" panose="02010600040101010101" charset="-122"/>
              </a:rPr>
              <a:t>邻接表</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邻接表是图的链式存储结构。所谓邻接表就是对图中的每个顶点建立一个单链表，每个单链表的第一个结点存放有关顶点的信息，把这一结点看作链表的表头，其余结点存放有关边的信息。因此，邻接表由单链表的表头形成的顶点表和单链表其余</a:t>
            </a:r>
            <a:r>
              <a:rPr lang="zh-CN" altLang="en-US">
                <a:solidFill>
                  <a:schemeClr val="tx1"/>
                </a:solidFill>
                <a:latin typeface="Times New Roman" panose="02020603050405020304" charset="0"/>
                <a:ea typeface="华文楷体" panose="02010600040101010101" charset="-122"/>
              </a:rPr>
              <a:t>顶点形成的边表两部分组成。一般顶点表存放顶点信息和指向第一个边结点指针，边表结点存放与当前顶点相邻接顶点的序号和指向下一个边结点的</a:t>
            </a:r>
            <a:r>
              <a:rPr lang="zh-CN" altLang="en-US">
                <a:solidFill>
                  <a:schemeClr val="tx1"/>
                </a:solidFill>
                <a:latin typeface="Times New Roman" panose="02020603050405020304" charset="0"/>
                <a:ea typeface="华文楷体" panose="02010600040101010101" charset="-122"/>
              </a:rPr>
              <a:t>指针。</a:t>
            </a: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1291590" y="2135505"/>
            <a:ext cx="395605" cy="395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236220" y="3697605"/>
            <a:ext cx="395605" cy="395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1687195" y="3824605"/>
            <a:ext cx="395605" cy="395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3132455" y="4691380"/>
            <a:ext cx="395605" cy="395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895985" y="4691380"/>
            <a:ext cx="39560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cxnSp>
        <p:nvCxnSpPr>
          <p:cNvPr id="9" name="直接箭头连接符 8"/>
          <p:cNvCxnSpPr>
            <a:stCxn id="5" idx="0"/>
            <a:endCxn id="4" idx="3"/>
          </p:cNvCxnSpPr>
          <p:nvPr/>
        </p:nvCxnSpPr>
        <p:spPr>
          <a:xfrm flipV="1">
            <a:off x="434340" y="2473325"/>
            <a:ext cx="915035" cy="1224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4"/>
            <a:endCxn id="6" idx="0"/>
          </p:cNvCxnSpPr>
          <p:nvPr/>
        </p:nvCxnSpPr>
        <p:spPr>
          <a:xfrm>
            <a:off x="1489710" y="2531110"/>
            <a:ext cx="395605" cy="1293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5" idx="6"/>
          </p:cNvCxnSpPr>
          <p:nvPr/>
        </p:nvCxnSpPr>
        <p:spPr>
          <a:xfrm flipH="1" flipV="1">
            <a:off x="631825" y="3895725"/>
            <a:ext cx="1055370" cy="12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4"/>
            <a:endCxn id="8" idx="1"/>
          </p:cNvCxnSpPr>
          <p:nvPr/>
        </p:nvCxnSpPr>
        <p:spPr>
          <a:xfrm>
            <a:off x="434340" y="4093210"/>
            <a:ext cx="519430"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8" idx="7"/>
          </p:cNvCxnSpPr>
          <p:nvPr/>
        </p:nvCxnSpPr>
        <p:spPr>
          <a:xfrm flipH="1">
            <a:off x="1233805" y="4162425"/>
            <a:ext cx="511175" cy="589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5"/>
            <a:endCxn id="7" idx="1"/>
          </p:cNvCxnSpPr>
          <p:nvPr/>
        </p:nvCxnSpPr>
        <p:spPr>
          <a:xfrm>
            <a:off x="2025015" y="4162425"/>
            <a:ext cx="1165225" cy="586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0"/>
            <a:endCxn id="4" idx="5"/>
          </p:cNvCxnSpPr>
          <p:nvPr/>
        </p:nvCxnSpPr>
        <p:spPr>
          <a:xfrm flipH="1" flipV="1">
            <a:off x="1629410" y="2473325"/>
            <a:ext cx="1701165" cy="2218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custDataLst>
              <p:tags r:id="rId1"/>
            </p:custDataLst>
          </p:nvPr>
        </p:nvGraphicFramePr>
        <p:xfrm>
          <a:off x="4567555" y="2135505"/>
          <a:ext cx="582930" cy="2555875"/>
        </p:xfrm>
        <a:graphic>
          <a:graphicData uri="http://schemas.openxmlformats.org/drawingml/2006/table">
            <a:tbl>
              <a:tblPr firstRow="1" bandRow="1">
                <a:tableStyleId>{5C22544A-7EE6-4342-B048-85BDC9FD1C3A}</a:tableStyleId>
              </a:tblPr>
              <a:tblGrid>
                <a:gridCol w="291465"/>
                <a:gridCol w="291465"/>
              </a:tblGrid>
              <a:tr h="51117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11175">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11175">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1117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11175">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16" name="表格 15"/>
          <p:cNvGraphicFramePr/>
          <p:nvPr/>
        </p:nvGraphicFramePr>
        <p:xfrm>
          <a:off x="5801360" y="2150110"/>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7" name="表格 16"/>
          <p:cNvGraphicFramePr/>
          <p:nvPr/>
        </p:nvGraphicFramePr>
        <p:xfrm>
          <a:off x="7282180" y="2150110"/>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8" name="表格 17"/>
          <p:cNvGraphicFramePr/>
          <p:nvPr/>
        </p:nvGraphicFramePr>
        <p:xfrm>
          <a:off x="8763000" y="2150110"/>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cxnSp>
        <p:nvCxnSpPr>
          <p:cNvPr id="19" name="直接箭头连接符 18"/>
          <p:cNvCxnSpPr>
            <a:endCxn id="16" idx="1"/>
          </p:cNvCxnSpPr>
          <p:nvPr/>
        </p:nvCxnSpPr>
        <p:spPr>
          <a:xfrm>
            <a:off x="4968875" y="2332990"/>
            <a:ext cx="832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3"/>
            <a:endCxn id="17" idx="1"/>
          </p:cNvCxnSpPr>
          <p:nvPr/>
        </p:nvCxnSpPr>
        <p:spPr>
          <a:xfrm>
            <a:off x="6631305" y="2332990"/>
            <a:ext cx="6508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3"/>
            <a:endCxn id="18" idx="1"/>
          </p:cNvCxnSpPr>
          <p:nvPr/>
        </p:nvCxnSpPr>
        <p:spPr>
          <a:xfrm>
            <a:off x="8112125" y="2332990"/>
            <a:ext cx="6508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p:nvPr/>
        </p:nvGraphicFramePr>
        <p:xfrm>
          <a:off x="5801360" y="2703195"/>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3" name="表格 22"/>
          <p:cNvGraphicFramePr/>
          <p:nvPr/>
        </p:nvGraphicFramePr>
        <p:xfrm>
          <a:off x="7282180" y="2703195"/>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24" name="表格 23"/>
          <p:cNvGraphicFramePr/>
          <p:nvPr/>
        </p:nvGraphicFramePr>
        <p:xfrm>
          <a:off x="5801360" y="3230245"/>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25" name="表格 24"/>
          <p:cNvGraphicFramePr/>
          <p:nvPr/>
        </p:nvGraphicFramePr>
        <p:xfrm>
          <a:off x="5801360" y="3752850"/>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cxnSp>
        <p:nvCxnSpPr>
          <p:cNvPr id="26" name="直接箭头连接符 25"/>
          <p:cNvCxnSpPr/>
          <p:nvPr/>
        </p:nvCxnSpPr>
        <p:spPr>
          <a:xfrm>
            <a:off x="4968875" y="2873375"/>
            <a:ext cx="832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631305" y="2873375"/>
            <a:ext cx="6508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968875" y="3413760"/>
            <a:ext cx="832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968875" y="3913505"/>
            <a:ext cx="832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6472555" cy="6858000"/>
          </a:xfrm>
        </p:spPr>
        <p:txBody>
          <a:bodyPr/>
          <a:p>
            <a:pPr marL="0" indent="0">
              <a:buNone/>
            </a:pPr>
            <a:r>
              <a:rPr lang="zh-CN" altLang="en-US">
                <a:solidFill>
                  <a:schemeClr val="tx1"/>
                </a:solidFill>
                <a:latin typeface="Times New Roman" panose="02020603050405020304" charset="0"/>
                <a:ea typeface="华文楷体" panose="02010600040101010101" charset="-122"/>
              </a:rPr>
              <a:t>结构型定义</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typedef struct ArcNode</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 adjvex;         //</a:t>
            </a:r>
            <a:r>
              <a:rPr lang="zh-CN" altLang="en-US">
                <a:solidFill>
                  <a:schemeClr val="tx1"/>
                </a:solidFill>
                <a:latin typeface="Times New Roman" panose="02020603050405020304" charset="0"/>
                <a:ea typeface="华文楷体" panose="02010600040101010101" charset="-122"/>
              </a:rPr>
              <a:t>该边所指向的结点的位置</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struct ArcNode *nextarc;    //</a:t>
            </a:r>
            <a:r>
              <a:rPr lang="zh-CN" altLang="en-US">
                <a:solidFill>
                  <a:schemeClr val="tx1"/>
                </a:solidFill>
                <a:latin typeface="Times New Roman" panose="02020603050405020304" charset="0"/>
                <a:ea typeface="华文楷体" panose="02010600040101010101" charset="-122"/>
              </a:rPr>
              <a:t>指向下一条边的指针</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int info;     //</a:t>
            </a:r>
            <a:r>
              <a:rPr lang="zh-CN" altLang="en-US">
                <a:solidFill>
                  <a:schemeClr val="tx1"/>
                </a:solidFill>
                <a:latin typeface="Times New Roman" panose="02020603050405020304" charset="0"/>
                <a:ea typeface="华文楷体" panose="02010600040101010101" charset="-122"/>
              </a:rPr>
              <a:t>边的相关信息，比如权值</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a:t>
            </a:r>
            <a:r>
              <a:rPr lang="en-US" altLang="zh-CN">
                <a:solidFill>
                  <a:schemeClr val="tx1"/>
                </a:solidFill>
                <a:latin typeface="Times New Roman" panose="02020603050405020304" charset="0"/>
                <a:ea typeface="华文楷体" panose="02010600040101010101" charset="-122"/>
              </a:rPr>
              <a:t>rcNode;</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typedef struct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char data;    //</a:t>
            </a:r>
            <a:r>
              <a:rPr lang="zh-CN" altLang="en-US">
                <a:solidFill>
                  <a:schemeClr val="tx1"/>
                </a:solidFill>
                <a:latin typeface="Times New Roman" panose="02020603050405020304" charset="0"/>
                <a:ea typeface="华文楷体" panose="02010600040101010101" charset="-122"/>
              </a:rPr>
              <a:t>顶点信息</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ArcNode  *firstarc;   //</a:t>
            </a:r>
            <a:r>
              <a:rPr lang="zh-CN" altLang="en-US">
                <a:solidFill>
                  <a:schemeClr val="tx1"/>
                </a:solidFill>
                <a:latin typeface="Times New Roman" panose="02020603050405020304" charset="0"/>
                <a:ea typeface="华文楷体" panose="02010600040101010101" charset="-122"/>
              </a:rPr>
              <a:t>指向第一条边的指针</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}VN</a:t>
            </a:r>
            <a:r>
              <a:rPr lang="en-US" altLang="zh-CN">
                <a:solidFill>
                  <a:schemeClr val="tx1"/>
                </a:solidFill>
                <a:latin typeface="Times New Roman" panose="02020603050405020304" charset="0"/>
                <a:ea typeface="华文楷体" panose="02010600040101010101" charset="-122"/>
              </a:rPr>
              <a:t>ode;</a:t>
            </a:r>
            <a:endParaRPr lang="en-US" altLang="zh-CN">
              <a:solidFill>
                <a:schemeClr val="tx1"/>
              </a:solidFill>
              <a:latin typeface="Times New Roman" panose="02020603050405020304" charset="0"/>
              <a:ea typeface="华文楷体" panose="02010600040101010101" charset="-122"/>
            </a:endParaRPr>
          </a:p>
          <a:p>
            <a:pPr marL="0" indent="0">
              <a:buNone/>
            </a:pPr>
            <a:endParaRPr lang="en-US" altLang="zh-CN">
              <a:solidFill>
                <a:schemeClr val="tx1"/>
              </a:solidFill>
              <a:latin typeface="Times New Roman" panose="02020603050405020304" charset="0"/>
              <a:ea typeface="华文楷体" panose="02010600040101010101" charset="-122"/>
            </a:endParaRPr>
          </a:p>
        </p:txBody>
      </p:sp>
      <p:sp>
        <p:nvSpPr>
          <p:cNvPr id="4" name="内容占位符 2"/>
          <p:cNvSpPr>
            <a:spLocks noGrp="1"/>
          </p:cNvSpPr>
          <p:nvPr/>
        </p:nvSpPr>
        <p:spPr>
          <a:xfrm>
            <a:off x="6196330" y="0"/>
            <a:ext cx="5995670" cy="68580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rPr>
              <a:t>typedef struct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VNode adjlist[MAXSIZE];   //</a:t>
            </a:r>
            <a:r>
              <a:rPr lang="zh-CN" altLang="en-US">
                <a:solidFill>
                  <a:schemeClr val="tx1"/>
                </a:solidFill>
                <a:latin typeface="Times New Roman" panose="02020603050405020304" charset="0"/>
                <a:ea typeface="华文楷体" panose="02010600040101010101" charset="-122"/>
              </a:rPr>
              <a:t>邻接表</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int n,e;      //</a:t>
            </a:r>
            <a:r>
              <a:rPr lang="zh-CN" altLang="en-US">
                <a:solidFill>
                  <a:schemeClr val="tx1"/>
                </a:solidFill>
                <a:latin typeface="Times New Roman" panose="02020603050405020304" charset="0"/>
                <a:ea typeface="华文楷体" panose="02010600040101010101" charset="-122"/>
              </a:rPr>
              <a:t>顶点数和边数</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}AG</a:t>
            </a:r>
            <a:r>
              <a:rPr lang="en-US" altLang="zh-CN">
                <a:solidFill>
                  <a:schemeClr val="tx1"/>
                </a:solidFill>
                <a:latin typeface="Times New Roman" panose="02020603050405020304" charset="0"/>
                <a:ea typeface="华文楷体" panose="02010600040101010101" charset="-122"/>
              </a:rPr>
              <a:t>raph;</a:t>
            </a:r>
            <a:endParaRPr lang="en-US" altLang="zh-CN">
              <a:solidFill>
                <a:schemeClr val="tx1"/>
              </a:solidFill>
              <a:latin typeface="Times New Roman" panose="02020603050405020304" charset="0"/>
              <a:ea typeface="华文楷体" panose="02010600040101010101" charset="-122"/>
            </a:endParaRPr>
          </a:p>
        </p:txBody>
      </p:sp>
      <p:sp>
        <p:nvSpPr>
          <p:cNvPr id="2" name="椭圆 1"/>
          <p:cNvSpPr/>
          <p:nvPr/>
        </p:nvSpPr>
        <p:spPr>
          <a:xfrm>
            <a:off x="5678805" y="271843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6546215" y="271843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7225665" y="322135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6546215" y="376872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5678805" y="376872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2" idx="6"/>
            <a:endCxn id="5" idx="2"/>
          </p:cNvCxnSpPr>
          <p:nvPr/>
        </p:nvCxnSpPr>
        <p:spPr>
          <a:xfrm>
            <a:off x="6084570" y="2926715"/>
            <a:ext cx="4616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 idx="4"/>
            <a:endCxn id="8" idx="0"/>
          </p:cNvCxnSpPr>
          <p:nvPr/>
        </p:nvCxnSpPr>
        <p:spPr>
          <a:xfrm>
            <a:off x="5882005" y="3134360"/>
            <a:ext cx="0" cy="634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6"/>
            <a:endCxn id="6" idx="0"/>
          </p:cNvCxnSpPr>
          <p:nvPr/>
        </p:nvCxnSpPr>
        <p:spPr>
          <a:xfrm>
            <a:off x="6951980" y="2926715"/>
            <a:ext cx="476885" cy="294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3"/>
            <a:endCxn id="8" idx="7"/>
          </p:cNvCxnSpPr>
          <p:nvPr/>
        </p:nvCxnSpPr>
        <p:spPr>
          <a:xfrm flipH="1">
            <a:off x="6024880" y="3073400"/>
            <a:ext cx="581025" cy="756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4"/>
            <a:endCxn id="7" idx="6"/>
          </p:cNvCxnSpPr>
          <p:nvPr/>
        </p:nvCxnSpPr>
        <p:spPr>
          <a:xfrm flipH="1">
            <a:off x="6951980" y="3637280"/>
            <a:ext cx="476885"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4"/>
            <a:endCxn id="7" idx="0"/>
          </p:cNvCxnSpPr>
          <p:nvPr/>
        </p:nvCxnSpPr>
        <p:spPr>
          <a:xfrm>
            <a:off x="6749415" y="3134360"/>
            <a:ext cx="0" cy="634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a:endCxn id="8" idx="6"/>
          </p:cNvCxnSpPr>
          <p:nvPr/>
        </p:nvCxnSpPr>
        <p:spPr>
          <a:xfrm flipH="1">
            <a:off x="6084570" y="3977005"/>
            <a:ext cx="461645"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图片 45" descr="无标题"/>
          <p:cNvPicPr>
            <a:picLocks noChangeAspect="1"/>
          </p:cNvPicPr>
          <p:nvPr/>
        </p:nvPicPr>
        <p:blipFill>
          <a:blip r:embed="rId1"/>
          <a:stretch>
            <a:fillRect/>
          </a:stretch>
        </p:blipFill>
        <p:spPr>
          <a:xfrm>
            <a:off x="7774940" y="1917700"/>
            <a:ext cx="4000500" cy="2266950"/>
          </a:xfrm>
          <a:prstGeom prst="rect">
            <a:avLst/>
          </a:prstGeom>
        </p:spPr>
      </p:pic>
      <p:sp>
        <p:nvSpPr>
          <p:cNvPr id="47" name="椭圆 46"/>
          <p:cNvSpPr/>
          <p:nvPr/>
        </p:nvSpPr>
        <p:spPr>
          <a:xfrm>
            <a:off x="5678805" y="438721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48" name="椭圆 47"/>
          <p:cNvSpPr/>
          <p:nvPr/>
        </p:nvSpPr>
        <p:spPr>
          <a:xfrm>
            <a:off x="6546215" y="438721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49" name="椭圆 48"/>
          <p:cNvSpPr/>
          <p:nvPr/>
        </p:nvSpPr>
        <p:spPr>
          <a:xfrm>
            <a:off x="7413625" y="4392930"/>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50" name="椭圆 49"/>
          <p:cNvSpPr/>
          <p:nvPr/>
        </p:nvSpPr>
        <p:spPr>
          <a:xfrm>
            <a:off x="5679440" y="5360670"/>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51" name="椭圆 50"/>
          <p:cNvSpPr/>
          <p:nvPr/>
        </p:nvSpPr>
        <p:spPr>
          <a:xfrm>
            <a:off x="6546215" y="5360670"/>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52" name="椭圆 51"/>
          <p:cNvSpPr/>
          <p:nvPr/>
        </p:nvSpPr>
        <p:spPr>
          <a:xfrm>
            <a:off x="7412990" y="5360670"/>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cxnSp>
        <p:nvCxnSpPr>
          <p:cNvPr id="53" name="直接箭头连接符 52"/>
          <p:cNvCxnSpPr>
            <a:stCxn id="47" idx="6"/>
            <a:endCxn id="48" idx="2"/>
          </p:cNvCxnSpPr>
          <p:nvPr/>
        </p:nvCxnSpPr>
        <p:spPr>
          <a:xfrm>
            <a:off x="6084570" y="4595495"/>
            <a:ext cx="4616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7" idx="4"/>
            <a:endCxn id="50" idx="0"/>
          </p:cNvCxnSpPr>
          <p:nvPr/>
        </p:nvCxnSpPr>
        <p:spPr>
          <a:xfrm>
            <a:off x="5882005" y="4803140"/>
            <a:ext cx="635" cy="557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8" idx="4"/>
            <a:endCxn id="51" idx="0"/>
          </p:cNvCxnSpPr>
          <p:nvPr/>
        </p:nvCxnSpPr>
        <p:spPr>
          <a:xfrm>
            <a:off x="6749415" y="4803140"/>
            <a:ext cx="0" cy="557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9" idx="3"/>
            <a:endCxn id="51" idx="7"/>
          </p:cNvCxnSpPr>
          <p:nvPr/>
        </p:nvCxnSpPr>
        <p:spPr>
          <a:xfrm flipH="1">
            <a:off x="6892290" y="4747895"/>
            <a:ext cx="581025" cy="673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9" idx="4"/>
            <a:endCxn id="52" idx="0"/>
          </p:cNvCxnSpPr>
          <p:nvPr/>
        </p:nvCxnSpPr>
        <p:spPr>
          <a:xfrm flipH="1">
            <a:off x="7616190" y="4808855"/>
            <a:ext cx="635" cy="551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0" idx="7"/>
            <a:endCxn id="48" idx="3"/>
          </p:cNvCxnSpPr>
          <p:nvPr/>
        </p:nvCxnSpPr>
        <p:spPr>
          <a:xfrm flipV="1">
            <a:off x="6025515" y="4742180"/>
            <a:ext cx="580390" cy="679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1" idx="2"/>
            <a:endCxn id="50" idx="6"/>
          </p:cNvCxnSpPr>
          <p:nvPr/>
        </p:nvCxnSpPr>
        <p:spPr>
          <a:xfrm flipH="1">
            <a:off x="6085205" y="5568950"/>
            <a:ext cx="4610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p:nvPr/>
        </p:nvCxnSpPr>
        <p:spPr>
          <a:xfrm rot="5400000" flipH="1">
            <a:off x="7626350" y="5567045"/>
            <a:ext cx="294005" cy="3175"/>
          </a:xfrm>
          <a:prstGeom prst="curvedConnector5">
            <a:avLst>
              <a:gd name="adj1" fmla="val -49460"/>
              <a:gd name="adj2" fmla="val -9980000"/>
              <a:gd name="adj3" fmla="val 164578"/>
            </a:avLst>
          </a:prstGeom>
          <a:ln>
            <a:tailEnd type="arrow"/>
          </a:ln>
        </p:spPr>
        <p:style>
          <a:lnRef idx="1">
            <a:schemeClr val="accent1"/>
          </a:lnRef>
          <a:fillRef idx="0">
            <a:schemeClr val="accent1"/>
          </a:fillRef>
          <a:effectRef idx="0">
            <a:schemeClr val="accent1"/>
          </a:effectRef>
          <a:fontRef idx="minor">
            <a:schemeClr val="tx1"/>
          </a:fontRef>
        </p:style>
      </p:cxnSp>
      <p:pic>
        <p:nvPicPr>
          <p:cNvPr id="78" name="图片 77" descr="无标题"/>
          <p:cNvPicPr>
            <a:picLocks noChangeAspect="1"/>
          </p:cNvPicPr>
          <p:nvPr/>
        </p:nvPicPr>
        <p:blipFill>
          <a:blip r:embed="rId2"/>
          <a:stretch>
            <a:fillRect/>
          </a:stretch>
        </p:blipFill>
        <p:spPr>
          <a:xfrm>
            <a:off x="8281035" y="4184650"/>
            <a:ext cx="2800350" cy="258127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 calcmode="lin" valueType="num">
                                      <p:cBhvr additive="base">
                                        <p:cTn id="13" dur="500" fill="hold"/>
                                        <p:tgtEl>
                                          <p:spTgt spid="78"/>
                                        </p:tgtEl>
                                        <p:attrNameLst>
                                          <p:attrName>ppt_x</p:attrName>
                                        </p:attrNameLst>
                                      </p:cBhvr>
                                      <p:tavLst>
                                        <p:tav tm="0">
                                          <p:val>
                                            <p:strVal val="#ppt_x"/>
                                          </p:val>
                                        </p:tav>
                                        <p:tav tm="100000">
                                          <p:val>
                                            <p:strVal val="#ppt_x"/>
                                          </p:val>
                                        </p:tav>
                                      </p:tavLst>
                                    </p:anim>
                                    <p:anim calcmode="lin" valueType="num">
                                      <p:cBhvr additive="base">
                                        <p:cTn id="1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p>
            <a:r>
              <a:rPr lang="zh-CN" altLang="en-US">
                <a:solidFill>
                  <a:schemeClr val="tx1"/>
                </a:solidFill>
                <a:latin typeface="Times New Roman" panose="02020603050405020304" charset="0"/>
                <a:ea typeface="华文楷体" panose="02010600040101010101" charset="-122"/>
              </a:rPr>
              <a:t>邻接多重表</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邻接多重表也是由顶点表和边表组成的，是无向图的一种链式存储</a:t>
            </a:r>
            <a:r>
              <a:rPr lang="zh-CN" altLang="en-US">
                <a:solidFill>
                  <a:schemeClr val="tx1"/>
                </a:solidFill>
                <a:latin typeface="Times New Roman" panose="02020603050405020304" charset="0"/>
                <a:ea typeface="华文楷体" panose="02010600040101010101" charset="-122"/>
              </a:rPr>
              <a:t>结构，顶点表结构和边表结构</a:t>
            </a:r>
            <a:r>
              <a:rPr lang="zh-CN" altLang="en-US">
                <a:solidFill>
                  <a:schemeClr val="tx1"/>
                </a:solidFill>
                <a:latin typeface="Times New Roman" panose="02020603050405020304" charset="0"/>
                <a:ea typeface="华文楷体" panose="02010600040101010101" charset="-122"/>
              </a:rPr>
              <a:t>如下：</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邻接多重表顶点</a:t>
            </a:r>
            <a:r>
              <a:rPr lang="zh-CN" altLang="en-US">
                <a:solidFill>
                  <a:schemeClr val="tx1"/>
                </a:solidFill>
                <a:latin typeface="Times New Roman" panose="02020603050405020304" charset="0"/>
                <a:ea typeface="华文楷体" panose="02010600040101010101" charset="-122"/>
              </a:rPr>
              <a:t>结构</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邻接多重表边表</a:t>
            </a:r>
            <a:r>
              <a:rPr lang="zh-CN" altLang="en-US">
                <a:solidFill>
                  <a:schemeClr val="tx1"/>
                </a:solidFill>
                <a:latin typeface="Times New Roman" panose="02020603050405020304" charset="0"/>
                <a:ea typeface="华文楷体" panose="02010600040101010101" charset="-122"/>
              </a:rPr>
              <a:t>结构</a:t>
            </a:r>
            <a:endParaRPr lang="zh-CN" altLang="en-US">
              <a:solidFill>
                <a:schemeClr val="tx1"/>
              </a:solidFill>
              <a:latin typeface="Times New Roman" panose="02020603050405020304" charset="0"/>
              <a:ea typeface="华文楷体" panose="02010600040101010101" charset="-122"/>
            </a:endParaRPr>
          </a:p>
        </p:txBody>
      </p:sp>
      <p:graphicFrame>
        <p:nvGraphicFramePr>
          <p:cNvPr id="4" name="表格 3"/>
          <p:cNvGraphicFramePr/>
          <p:nvPr>
            <p:custDataLst>
              <p:tags r:id="rId1"/>
            </p:custDataLst>
          </p:nvPr>
        </p:nvGraphicFramePr>
        <p:xfrm>
          <a:off x="2528570" y="1452880"/>
          <a:ext cx="5257800" cy="410845"/>
        </p:xfrm>
        <a:graphic>
          <a:graphicData uri="http://schemas.openxmlformats.org/drawingml/2006/table">
            <a:tbl>
              <a:tblPr firstRow="1" bandRow="1">
                <a:tableStyleId>{5C22544A-7EE6-4342-B048-85BDC9FD1C3A}</a:tableStyleId>
              </a:tblPr>
              <a:tblGrid>
                <a:gridCol w="2628900"/>
                <a:gridCol w="2628900"/>
              </a:tblGrid>
              <a:tr h="410845">
                <a:tc>
                  <a:txBody>
                    <a:bodyPr/>
                    <a:p>
                      <a:pPr algn="ctr">
                        <a:buNone/>
                      </a:pPr>
                      <a:r>
                        <a:rPr lang="en-US" altLang="zh-CN" b="0">
                          <a:latin typeface="Times New Roman" panose="02020603050405020304" charset="0"/>
                          <a:cs typeface="Times New Roman" panose="02020603050405020304" charset="0"/>
                        </a:rPr>
                        <a:t>vertex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firstedge</a:t>
                      </a:r>
                      <a:endParaRPr lang="en-US" altLang="zh-CN" b="0">
                        <a:latin typeface="Times New Roman" panose="02020603050405020304" charset="0"/>
                        <a:cs typeface="Times New Roman" panose="02020603050405020304" charset="0"/>
                      </a:endParaRPr>
                    </a:p>
                  </a:txBody>
                  <a:tcPr/>
                </a:tc>
              </a:tr>
            </a:tbl>
          </a:graphicData>
        </a:graphic>
      </p:graphicFrame>
      <p:graphicFrame>
        <p:nvGraphicFramePr>
          <p:cNvPr id="5" name="表格 4"/>
          <p:cNvGraphicFramePr/>
          <p:nvPr/>
        </p:nvGraphicFramePr>
        <p:xfrm>
          <a:off x="892175" y="2954020"/>
          <a:ext cx="8533765" cy="38100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algn="ctr">
                        <a:buNone/>
                      </a:pPr>
                      <a:r>
                        <a:rPr lang="en-US" altLang="zh-CN" b="0">
                          <a:latin typeface="Times New Roman" panose="02020603050405020304" charset="0"/>
                          <a:cs typeface="Times New Roman" panose="02020603050405020304" charset="0"/>
                        </a:rPr>
                        <a:t>mark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ivex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ilink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jvex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jlink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info</a:t>
                      </a:r>
                      <a:endParaRPr lang="en-US" altLang="zh-CN" b="0">
                        <a:latin typeface="Times New Roman" panose="02020603050405020304" charset="0"/>
                        <a:cs typeface="Times New Roman" panose="02020603050405020304" charset="0"/>
                      </a:endParaRPr>
                    </a:p>
                  </a:txBody>
                  <a:tcPr/>
                </a:tc>
              </a:tr>
            </a:tbl>
          </a:graphicData>
        </a:graphic>
      </p:graphicFrame>
      <p:sp>
        <p:nvSpPr>
          <p:cNvPr id="6" name="椭圆 5"/>
          <p:cNvSpPr/>
          <p:nvPr/>
        </p:nvSpPr>
        <p:spPr>
          <a:xfrm>
            <a:off x="790575" y="413829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2295525" y="413829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1607185" y="4732655"/>
            <a:ext cx="395605"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790575" y="5421630"/>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10" name="椭圆 9"/>
          <p:cNvSpPr/>
          <p:nvPr/>
        </p:nvSpPr>
        <p:spPr>
          <a:xfrm>
            <a:off x="2295525" y="5401310"/>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11" name="直接连接符 10"/>
          <p:cNvCxnSpPr>
            <a:stCxn id="6" idx="6"/>
            <a:endCxn id="7" idx="2"/>
          </p:cNvCxnSpPr>
          <p:nvPr/>
        </p:nvCxnSpPr>
        <p:spPr>
          <a:xfrm>
            <a:off x="1186180" y="4341495"/>
            <a:ext cx="1109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4"/>
            <a:endCxn id="9" idx="0"/>
          </p:cNvCxnSpPr>
          <p:nvPr/>
        </p:nvCxnSpPr>
        <p:spPr>
          <a:xfrm>
            <a:off x="988695" y="4544060"/>
            <a:ext cx="0" cy="87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3"/>
            <a:endCxn id="8" idx="7"/>
          </p:cNvCxnSpPr>
          <p:nvPr/>
        </p:nvCxnSpPr>
        <p:spPr>
          <a:xfrm flipH="1">
            <a:off x="1945005" y="4484370"/>
            <a:ext cx="408305" cy="309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3"/>
            <a:endCxn id="9" idx="7"/>
          </p:cNvCxnSpPr>
          <p:nvPr/>
        </p:nvCxnSpPr>
        <p:spPr>
          <a:xfrm flipH="1">
            <a:off x="1128395" y="5086985"/>
            <a:ext cx="536575" cy="394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4"/>
            <a:endCxn id="10" idx="0"/>
          </p:cNvCxnSpPr>
          <p:nvPr/>
        </p:nvCxnSpPr>
        <p:spPr>
          <a:xfrm>
            <a:off x="2493645" y="4544060"/>
            <a:ext cx="0" cy="8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10" idx="2"/>
          </p:cNvCxnSpPr>
          <p:nvPr/>
        </p:nvCxnSpPr>
        <p:spPr>
          <a:xfrm>
            <a:off x="1945005" y="5086985"/>
            <a:ext cx="350520" cy="51752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custDataLst>
              <p:tags r:id="rId2"/>
            </p:custDataLst>
          </p:nvPr>
        </p:nvGraphicFramePr>
        <p:xfrm>
          <a:off x="3728720" y="4006850"/>
          <a:ext cx="876300" cy="2536825"/>
        </p:xfrm>
        <a:graphic>
          <a:graphicData uri="http://schemas.openxmlformats.org/drawingml/2006/table">
            <a:tbl>
              <a:tblPr firstRow="1" bandRow="1">
                <a:tableStyleId>{5C22544A-7EE6-4342-B048-85BDC9FD1C3A}</a:tableStyleId>
              </a:tblPr>
              <a:tblGrid>
                <a:gridCol w="438150"/>
                <a:gridCol w="438150"/>
              </a:tblGrid>
              <a:tr h="507365">
                <a:tc>
                  <a:txBody>
                    <a:bodyPr/>
                    <a:p>
                      <a:pPr algn="ctr">
                        <a:buNone/>
                      </a:pPr>
                      <a:r>
                        <a:rPr lang="en-US" altLang="zh-CN">
                          <a:latin typeface="Times New Roman" panose="02020603050405020304" charset="0"/>
                          <a:cs typeface="Times New Roman" panose="02020603050405020304" charset="0"/>
                        </a:rPr>
                        <a:t>a</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07365">
                <a:tc>
                  <a:txBody>
                    <a:bodyPr/>
                    <a:p>
                      <a:pPr algn="ctr">
                        <a:buNone/>
                      </a:pPr>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07365">
                <a:tc>
                  <a:txBody>
                    <a:bodyPr/>
                    <a:p>
                      <a:pPr algn="ctr">
                        <a:buNone/>
                      </a:pPr>
                      <a:r>
                        <a:rPr lang="en-US" altLang="zh-CN">
                          <a:latin typeface="Times New Roman" panose="02020603050405020304" charset="0"/>
                          <a:cs typeface="Times New Roman" panose="02020603050405020304" charset="0"/>
                        </a:rPr>
                        <a:t>c</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07365">
                <a:tc>
                  <a:txBody>
                    <a:bodyPr/>
                    <a:p>
                      <a:pPr algn="ctr">
                        <a:buNone/>
                      </a:pPr>
                      <a:r>
                        <a:rPr lang="en-US" altLang="zh-CN">
                          <a:latin typeface="Times New Roman" panose="02020603050405020304" charset="0"/>
                          <a:cs typeface="Times New Roman" panose="02020603050405020304" charset="0"/>
                        </a:rPr>
                        <a:t>d</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07365">
                <a:tc>
                  <a:txBody>
                    <a:bodyPr/>
                    <a:p>
                      <a:pPr algn="ctr">
                        <a:buNone/>
                      </a:pPr>
                      <a:r>
                        <a:rPr lang="en-US" altLang="zh-CN">
                          <a:latin typeface="Times New Roman" panose="02020603050405020304" charset="0"/>
                          <a:cs typeface="Times New Roman" panose="02020603050405020304" charset="0"/>
                        </a:rPr>
                        <a:t>e</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sp>
        <p:nvSpPr>
          <p:cNvPr id="17" name="文本框 16"/>
          <p:cNvSpPr txBox="1"/>
          <p:nvPr/>
        </p:nvSpPr>
        <p:spPr>
          <a:xfrm>
            <a:off x="3346450" y="4077970"/>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0</a:t>
            </a:r>
            <a:endParaRPr lang="en-US" altLang="zh-CN" sz="1600">
              <a:latin typeface="Times New Roman" panose="02020603050405020304" charset="0"/>
              <a:cs typeface="Times New Roman" panose="02020603050405020304" charset="0"/>
            </a:endParaRPr>
          </a:p>
        </p:txBody>
      </p:sp>
      <p:sp>
        <p:nvSpPr>
          <p:cNvPr id="18" name="文本框 17"/>
          <p:cNvSpPr txBox="1"/>
          <p:nvPr/>
        </p:nvSpPr>
        <p:spPr>
          <a:xfrm>
            <a:off x="3352165" y="458787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1</a:t>
            </a:r>
            <a:endParaRPr lang="en-US" altLang="zh-CN" sz="1600">
              <a:latin typeface="Times New Roman" panose="02020603050405020304" charset="0"/>
              <a:cs typeface="Times New Roman" panose="02020603050405020304" charset="0"/>
            </a:endParaRPr>
          </a:p>
        </p:txBody>
      </p:sp>
      <p:sp>
        <p:nvSpPr>
          <p:cNvPr id="19" name="文本框 18"/>
          <p:cNvSpPr txBox="1"/>
          <p:nvPr/>
        </p:nvSpPr>
        <p:spPr>
          <a:xfrm>
            <a:off x="3352165" y="5097780"/>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2</a:t>
            </a:r>
            <a:endParaRPr lang="en-US" altLang="zh-CN" sz="1600">
              <a:latin typeface="Times New Roman" panose="02020603050405020304" charset="0"/>
              <a:cs typeface="Times New Roman" panose="02020603050405020304" charset="0"/>
            </a:endParaRPr>
          </a:p>
        </p:txBody>
      </p:sp>
      <p:sp>
        <p:nvSpPr>
          <p:cNvPr id="20" name="文本框 19"/>
          <p:cNvSpPr txBox="1"/>
          <p:nvPr/>
        </p:nvSpPr>
        <p:spPr>
          <a:xfrm>
            <a:off x="3352165" y="5604510"/>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3</a:t>
            </a:r>
            <a:endParaRPr lang="en-US" altLang="zh-CN" sz="1600">
              <a:latin typeface="Times New Roman" panose="02020603050405020304" charset="0"/>
              <a:cs typeface="Times New Roman" panose="02020603050405020304" charset="0"/>
            </a:endParaRPr>
          </a:p>
        </p:txBody>
      </p:sp>
      <p:sp>
        <p:nvSpPr>
          <p:cNvPr id="21" name="文本框 20"/>
          <p:cNvSpPr txBox="1"/>
          <p:nvPr/>
        </p:nvSpPr>
        <p:spPr>
          <a:xfrm>
            <a:off x="3342005" y="611822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4</a:t>
            </a:r>
            <a:endParaRPr lang="en-US" altLang="zh-CN" sz="1600">
              <a:latin typeface="Times New Roman" panose="02020603050405020304" charset="0"/>
              <a:cs typeface="Times New Roman" panose="02020603050405020304" charset="0"/>
            </a:endParaRPr>
          </a:p>
        </p:txBody>
      </p:sp>
      <p:graphicFrame>
        <p:nvGraphicFramePr>
          <p:cNvPr id="22" name="表格 21"/>
          <p:cNvGraphicFramePr/>
          <p:nvPr/>
        </p:nvGraphicFramePr>
        <p:xfrm>
          <a:off x="5530850" y="4006850"/>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r>
            </a:tbl>
          </a:graphicData>
        </a:graphic>
      </p:graphicFrame>
      <p:graphicFrame>
        <p:nvGraphicFramePr>
          <p:cNvPr id="23" name="表格 22"/>
          <p:cNvGraphicFramePr/>
          <p:nvPr/>
        </p:nvGraphicFramePr>
        <p:xfrm>
          <a:off x="8783320" y="4006850"/>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a:t>
                      </a:r>
                      <a:endParaRPr lang="en-US" altLang="zh-CN" b="0">
                        <a:latin typeface="Times New Roman" panose="02020603050405020304" charset="0"/>
                        <a:cs typeface="Times New Roman" panose="02020603050405020304" charset="0"/>
                      </a:endParaRPr>
                    </a:p>
                  </a:txBody>
                  <a:tcPr/>
                </a:tc>
              </a:tr>
            </a:tbl>
          </a:graphicData>
        </a:graphic>
      </p:graphicFrame>
      <p:graphicFrame>
        <p:nvGraphicFramePr>
          <p:cNvPr id="24" name="表格 23"/>
          <p:cNvGraphicFramePr/>
          <p:nvPr/>
        </p:nvGraphicFramePr>
        <p:xfrm>
          <a:off x="5530850" y="5095240"/>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r>
            </a:tbl>
          </a:graphicData>
        </a:graphic>
      </p:graphicFrame>
      <p:graphicFrame>
        <p:nvGraphicFramePr>
          <p:cNvPr id="25" name="表格 24"/>
          <p:cNvGraphicFramePr/>
          <p:nvPr/>
        </p:nvGraphicFramePr>
        <p:xfrm>
          <a:off x="8783320" y="5101590"/>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r>
            </a:tbl>
          </a:graphicData>
        </a:graphic>
      </p:graphicFrame>
      <p:graphicFrame>
        <p:nvGraphicFramePr>
          <p:cNvPr id="27" name="表格 26"/>
          <p:cNvGraphicFramePr/>
          <p:nvPr/>
        </p:nvGraphicFramePr>
        <p:xfrm>
          <a:off x="5530850" y="6118225"/>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r>
            </a:tbl>
          </a:graphicData>
        </a:graphic>
      </p:graphicFrame>
      <p:graphicFrame>
        <p:nvGraphicFramePr>
          <p:cNvPr id="28" name="表格 27"/>
          <p:cNvGraphicFramePr/>
          <p:nvPr/>
        </p:nvGraphicFramePr>
        <p:xfrm>
          <a:off x="8783320" y="6118225"/>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a:t>
                      </a:r>
                      <a:endParaRPr lang="en-US" altLang="zh-CN" b="0">
                        <a:latin typeface="Times New Roman" panose="02020603050405020304" charset="0"/>
                        <a:cs typeface="Times New Roman" panose="02020603050405020304" charset="0"/>
                      </a:endParaRPr>
                    </a:p>
                  </a:txBody>
                  <a:tcPr/>
                </a:tc>
              </a:tr>
            </a:tbl>
          </a:graphicData>
        </a:graphic>
      </p:graphicFrame>
      <p:cxnSp>
        <p:nvCxnSpPr>
          <p:cNvPr id="29" name="直接箭头连接符 28"/>
          <p:cNvCxnSpPr>
            <a:endCxn id="22" idx="1"/>
          </p:cNvCxnSpPr>
          <p:nvPr/>
        </p:nvCxnSpPr>
        <p:spPr>
          <a:xfrm>
            <a:off x="4421505" y="4189095"/>
            <a:ext cx="11093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421505" y="5278120"/>
            <a:ext cx="11093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421505" y="6286500"/>
            <a:ext cx="11093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4401185" y="4757420"/>
            <a:ext cx="669925" cy="3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6200000">
            <a:off x="4482465" y="4168775"/>
            <a:ext cx="1156335" cy="3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肘形连接符 37"/>
          <p:cNvCxnSpPr/>
          <p:nvPr/>
        </p:nvCxnSpPr>
        <p:spPr>
          <a:xfrm flipV="1">
            <a:off x="5050790" y="3614420"/>
            <a:ext cx="2322830" cy="6985"/>
          </a:xfrm>
          <a:prstGeom prst="bentConnector3">
            <a:avLst>
              <a:gd name="adj1" fmla="val 50027"/>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363460" y="3601085"/>
            <a:ext cx="0" cy="405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rot="16200000">
            <a:off x="6104890" y="3914775"/>
            <a:ext cx="405765" cy="3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肘形连接符 40"/>
          <p:cNvCxnSpPr/>
          <p:nvPr/>
        </p:nvCxnSpPr>
        <p:spPr>
          <a:xfrm>
            <a:off x="6297930" y="3742690"/>
            <a:ext cx="3327400" cy="3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605010" y="3732530"/>
            <a:ext cx="0" cy="264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7433945" y="4219575"/>
            <a:ext cx="0" cy="872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6308090" y="4767580"/>
            <a:ext cx="0" cy="486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6297930" y="4787900"/>
            <a:ext cx="334772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9594850" y="4767580"/>
            <a:ext cx="10160" cy="34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10720705" y="4402455"/>
            <a:ext cx="10160" cy="871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401185" y="5791835"/>
            <a:ext cx="6319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10690225" y="5497830"/>
            <a:ext cx="0" cy="273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a:off x="7423785" y="5294630"/>
            <a:ext cx="10160" cy="82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9615170" y="5335270"/>
            <a:ext cx="10160" cy="791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338570" y="6349365"/>
            <a:ext cx="0" cy="365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328410" y="6684645"/>
            <a:ext cx="4473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H="1" flipV="1">
            <a:off x="10741025" y="6511925"/>
            <a:ext cx="1016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r>
              <a:rPr lang="zh-CN" altLang="en-US">
                <a:solidFill>
                  <a:schemeClr val="tx1"/>
                </a:solidFill>
                <a:latin typeface="Times New Roman" panose="02020603050405020304" charset="0"/>
                <a:ea typeface="华文楷体" panose="02010600040101010101" charset="-122"/>
              </a:rPr>
              <a:t>十字链表</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十字链表是有向图的一种链式存储结构，对应于有向图中的每条弧有一个结点表示，对应于每个顶点也有一个结点表示，结点结构如下：</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弧结点</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顶点</a:t>
            </a:r>
            <a:r>
              <a:rPr lang="zh-CN" altLang="en-US">
                <a:solidFill>
                  <a:schemeClr val="tx1"/>
                </a:solidFill>
                <a:latin typeface="Times New Roman" panose="02020603050405020304" charset="0"/>
                <a:ea typeface="华文楷体" panose="02010600040101010101" charset="-122"/>
              </a:rPr>
              <a:t>结点</a:t>
            </a:r>
            <a:endParaRPr lang="zh-CN" altLang="en-US">
              <a:solidFill>
                <a:schemeClr val="tx1"/>
              </a:solidFill>
              <a:latin typeface="Times New Roman" panose="02020603050405020304" charset="0"/>
              <a:ea typeface="华文楷体" panose="02010600040101010101" charset="-122"/>
            </a:endParaRPr>
          </a:p>
        </p:txBody>
      </p:sp>
      <p:graphicFrame>
        <p:nvGraphicFramePr>
          <p:cNvPr id="4" name="表格 3"/>
          <p:cNvGraphicFramePr/>
          <p:nvPr>
            <p:custDataLst>
              <p:tags r:id="rId1"/>
            </p:custDataLst>
          </p:nvPr>
        </p:nvGraphicFramePr>
        <p:xfrm>
          <a:off x="1830070" y="1878965"/>
          <a:ext cx="8533765" cy="381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lgn="ctr">
                        <a:buNone/>
                      </a:pPr>
                      <a:r>
                        <a:rPr lang="en-US" altLang="zh-CN" b="0">
                          <a:latin typeface="Times New Roman" panose="02020603050405020304" charset="0"/>
                          <a:cs typeface="Times New Roman" panose="02020603050405020304" charset="0"/>
                        </a:rPr>
                        <a:t>tailvex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headvex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hlink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tlink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info</a:t>
                      </a:r>
                      <a:endParaRPr lang="en-US" altLang="zh-CN" b="0">
                        <a:latin typeface="Times New Roman" panose="02020603050405020304" charset="0"/>
                        <a:cs typeface="Times New Roman" panose="02020603050405020304" charset="0"/>
                      </a:endParaRPr>
                    </a:p>
                  </a:txBody>
                  <a:tcPr/>
                </a:tc>
              </a:tr>
            </a:tbl>
          </a:graphicData>
        </a:graphic>
      </p:graphicFrame>
      <p:graphicFrame>
        <p:nvGraphicFramePr>
          <p:cNvPr id="5" name="表格 4"/>
          <p:cNvGraphicFramePr/>
          <p:nvPr/>
        </p:nvGraphicFramePr>
        <p:xfrm>
          <a:off x="1828800" y="3238500"/>
          <a:ext cx="8533765" cy="381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lgn="ctr">
                        <a:buNone/>
                      </a:pPr>
                      <a:r>
                        <a:rPr lang="en-US" altLang="zh-CN" b="0">
                          <a:latin typeface="Times New Roman" panose="02020603050405020304" charset="0"/>
                          <a:cs typeface="Times New Roman" panose="02020603050405020304" charset="0"/>
                        </a:rPr>
                        <a:t>data</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firstin</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firstout</a:t>
                      </a:r>
                      <a:endParaRPr lang="en-US" altLang="zh-CN" b="0">
                        <a:latin typeface="Times New Roman" panose="02020603050405020304" charset="0"/>
                        <a:cs typeface="Times New Roman" panose="02020603050405020304" charset="0"/>
                      </a:endParaRPr>
                    </a:p>
                  </a:txBody>
                  <a:tcPr/>
                </a:tc>
              </a:tr>
            </a:tbl>
          </a:graphicData>
        </a:graphic>
      </p:graphicFrame>
      <p:sp>
        <p:nvSpPr>
          <p:cNvPr id="6" name="椭圆 5"/>
          <p:cNvSpPr/>
          <p:nvPr/>
        </p:nvSpPr>
        <p:spPr>
          <a:xfrm>
            <a:off x="548005" y="4230370"/>
            <a:ext cx="538480" cy="567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aseline="-25000">
              <a:solidFill>
                <a:schemeClr val="tx1"/>
              </a:solidFill>
              <a:latin typeface="Times New Roman" panose="02020603050405020304" charset="0"/>
              <a:cs typeface="Times New Roman" panose="02020603050405020304" charset="0"/>
            </a:endParaRPr>
          </a:p>
        </p:txBody>
      </p:sp>
      <p:sp>
        <p:nvSpPr>
          <p:cNvPr id="7" name="椭圆 6"/>
          <p:cNvSpPr/>
          <p:nvPr/>
        </p:nvSpPr>
        <p:spPr>
          <a:xfrm>
            <a:off x="2419350" y="4230370"/>
            <a:ext cx="548640" cy="567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aseline="-25000">
              <a:solidFill>
                <a:schemeClr val="tx1"/>
              </a:solidFill>
              <a:latin typeface="Times New Roman" panose="02020603050405020304" charset="0"/>
              <a:cs typeface="Times New Roman" panose="02020603050405020304" charset="0"/>
            </a:endParaRPr>
          </a:p>
        </p:txBody>
      </p:sp>
      <p:sp>
        <p:nvSpPr>
          <p:cNvPr id="8" name="椭圆 7"/>
          <p:cNvSpPr/>
          <p:nvPr/>
        </p:nvSpPr>
        <p:spPr>
          <a:xfrm>
            <a:off x="548005" y="5452745"/>
            <a:ext cx="548640" cy="567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aseline="-25000">
              <a:solidFill>
                <a:schemeClr val="tx1"/>
              </a:solidFill>
              <a:latin typeface="Times New Roman" panose="02020603050405020304" charset="0"/>
              <a:cs typeface="Times New Roman" panose="02020603050405020304" charset="0"/>
            </a:endParaRPr>
          </a:p>
        </p:txBody>
      </p:sp>
      <p:sp>
        <p:nvSpPr>
          <p:cNvPr id="9" name="椭圆 8"/>
          <p:cNvSpPr/>
          <p:nvPr/>
        </p:nvSpPr>
        <p:spPr>
          <a:xfrm>
            <a:off x="2419350" y="5452745"/>
            <a:ext cx="548640" cy="567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aseline="-25000">
              <a:solidFill>
                <a:schemeClr val="tx1"/>
              </a:solidFill>
              <a:latin typeface="Times New Roman" panose="02020603050405020304" charset="0"/>
              <a:cs typeface="Times New Roman" panose="02020603050405020304" charset="0"/>
            </a:endParaRPr>
          </a:p>
        </p:txBody>
      </p:sp>
      <p:sp>
        <p:nvSpPr>
          <p:cNvPr id="10" name="文本框 9"/>
          <p:cNvSpPr txBox="1"/>
          <p:nvPr/>
        </p:nvSpPr>
        <p:spPr>
          <a:xfrm>
            <a:off x="589280" y="4330065"/>
            <a:ext cx="49720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1</a:t>
            </a:r>
            <a:endParaRPr lang="en-US" altLang="zh-CN" baseline="-25000">
              <a:latin typeface="Times New Roman" panose="02020603050405020304" charset="0"/>
              <a:cs typeface="Times New Roman" panose="02020603050405020304" charset="0"/>
            </a:endParaRPr>
          </a:p>
        </p:txBody>
      </p:sp>
      <p:sp>
        <p:nvSpPr>
          <p:cNvPr id="11" name="文本框 10"/>
          <p:cNvSpPr txBox="1"/>
          <p:nvPr/>
        </p:nvSpPr>
        <p:spPr>
          <a:xfrm>
            <a:off x="2419350" y="4329430"/>
            <a:ext cx="49720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2</a:t>
            </a:r>
            <a:endParaRPr lang="en-US" altLang="zh-CN" baseline="-25000">
              <a:latin typeface="Times New Roman" panose="02020603050405020304" charset="0"/>
              <a:cs typeface="Times New Roman" panose="02020603050405020304" charset="0"/>
            </a:endParaRPr>
          </a:p>
        </p:txBody>
      </p:sp>
      <p:sp>
        <p:nvSpPr>
          <p:cNvPr id="12" name="文本框 11"/>
          <p:cNvSpPr txBox="1"/>
          <p:nvPr/>
        </p:nvSpPr>
        <p:spPr>
          <a:xfrm>
            <a:off x="599440" y="5551805"/>
            <a:ext cx="49720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3</a:t>
            </a:r>
            <a:endParaRPr lang="en-US" altLang="zh-CN" baseline="-25000">
              <a:latin typeface="Times New Roman" panose="02020603050405020304" charset="0"/>
              <a:cs typeface="Times New Roman" panose="02020603050405020304" charset="0"/>
            </a:endParaRPr>
          </a:p>
        </p:txBody>
      </p:sp>
      <p:sp>
        <p:nvSpPr>
          <p:cNvPr id="13" name="文本框 12"/>
          <p:cNvSpPr txBox="1"/>
          <p:nvPr/>
        </p:nvSpPr>
        <p:spPr>
          <a:xfrm>
            <a:off x="2419350" y="5552440"/>
            <a:ext cx="49720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4</a:t>
            </a:r>
            <a:endParaRPr lang="en-US" altLang="zh-CN" baseline="-25000">
              <a:latin typeface="Times New Roman" panose="02020603050405020304" charset="0"/>
              <a:cs typeface="Times New Roman" panose="02020603050405020304" charset="0"/>
            </a:endParaRPr>
          </a:p>
        </p:txBody>
      </p:sp>
      <p:cxnSp>
        <p:nvCxnSpPr>
          <p:cNvPr id="14" name="直接箭头连接符 13"/>
          <p:cNvCxnSpPr>
            <a:stCxn id="10" idx="3"/>
            <a:endCxn id="11" idx="1"/>
          </p:cNvCxnSpPr>
          <p:nvPr/>
        </p:nvCxnSpPr>
        <p:spPr>
          <a:xfrm flipV="1">
            <a:off x="1086485" y="4513580"/>
            <a:ext cx="133286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4"/>
            <a:endCxn id="8" idx="0"/>
          </p:cNvCxnSpPr>
          <p:nvPr/>
        </p:nvCxnSpPr>
        <p:spPr>
          <a:xfrm>
            <a:off x="817245" y="4797425"/>
            <a:ext cx="5080" cy="65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3"/>
            <a:endCxn id="13" idx="1"/>
          </p:cNvCxnSpPr>
          <p:nvPr/>
        </p:nvCxnSpPr>
        <p:spPr>
          <a:xfrm>
            <a:off x="1096645" y="5735955"/>
            <a:ext cx="132270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0"/>
            <a:endCxn id="7" idx="4"/>
          </p:cNvCxnSpPr>
          <p:nvPr/>
        </p:nvCxnSpPr>
        <p:spPr>
          <a:xfrm flipV="1">
            <a:off x="2693670" y="4797425"/>
            <a:ext cx="0" cy="65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1"/>
          </p:cNvCxnSpPr>
          <p:nvPr/>
        </p:nvCxnSpPr>
        <p:spPr>
          <a:xfrm flipH="1" flipV="1">
            <a:off x="1023620" y="4726940"/>
            <a:ext cx="1476375" cy="808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9" idx="4"/>
            <a:endCxn id="8" idx="4"/>
          </p:cNvCxnSpPr>
          <p:nvPr/>
        </p:nvCxnSpPr>
        <p:spPr>
          <a:xfrm rot="5400000">
            <a:off x="1757680" y="5083810"/>
            <a:ext cx="3175" cy="1871345"/>
          </a:xfrm>
          <a:prstGeom prst="curvedConnector3">
            <a:avLst>
              <a:gd name="adj1" fmla="val 754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8" idx="2"/>
            <a:endCxn id="6" idx="2"/>
          </p:cNvCxnSpPr>
          <p:nvPr/>
        </p:nvCxnSpPr>
        <p:spPr>
          <a:xfrm rot="10800000">
            <a:off x="548005" y="4513580"/>
            <a:ext cx="3175" cy="1222375"/>
          </a:xfrm>
          <a:prstGeom prst="curvedConnector3">
            <a:avLst>
              <a:gd name="adj1" fmla="val 760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custDataLst>
              <p:tags r:id="rId2"/>
            </p:custDataLst>
          </p:nvPr>
        </p:nvGraphicFramePr>
        <p:xfrm>
          <a:off x="3855720" y="3744595"/>
          <a:ext cx="1727835" cy="2773680"/>
        </p:xfrm>
        <a:graphic>
          <a:graphicData uri="http://schemas.openxmlformats.org/drawingml/2006/table">
            <a:tbl>
              <a:tblPr firstRow="1" bandRow="1">
                <a:tableStyleId>{5C22544A-7EE6-4342-B048-85BDC9FD1C3A}</a:tableStyleId>
              </a:tblPr>
              <a:tblGrid>
                <a:gridCol w="575945"/>
                <a:gridCol w="575945"/>
                <a:gridCol w="575945"/>
              </a:tblGrid>
              <a:tr h="419100">
                <a:tc>
                  <a:txBody>
                    <a:bodyPr/>
                    <a:p>
                      <a:pPr algn="ctr">
                        <a:buNone/>
                      </a:pPr>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1</a:t>
                      </a:r>
                      <a:endParaRPr lang="en-US" altLang="zh-CN" baseline="-2500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r h="224155">
                <a:tc gridSpan="3">
                  <a:txBody>
                    <a:bodyPr/>
                    <a:p>
                      <a:pPr algn="ctr">
                        <a:buNone/>
                      </a:pPr>
                      <a:endParaRPr lang="en-US" altLang="zh-CN">
                        <a:latin typeface="Times New Roman" panose="02020603050405020304" charset="0"/>
                        <a:cs typeface="Times New Roman" panose="02020603050405020304" charset="0"/>
                      </a:endParaRPr>
                    </a:p>
                  </a:txBody>
                  <a:tcPr/>
                </a:tc>
                <a:tc hMerge="1">
                  <a:tcPr/>
                </a:tc>
                <a:tc hMerge="1">
                  <a:tcPr/>
                </a:tc>
              </a:tr>
              <a:tr h="419100">
                <a:tc>
                  <a:txBody>
                    <a:bodyPr/>
                    <a:p>
                      <a:pPr algn="ctr">
                        <a:buNone/>
                      </a:pPr>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2</a:t>
                      </a:r>
                      <a:endParaRPr lang="en-US" altLang="zh-CN" baseline="-2500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r>
                        <a:rPr lang="en-US" altLang="zh-CN"/>
                        <a:t>^</a:t>
                      </a:r>
                      <a:endParaRPr lang="en-US" altLang="zh-CN"/>
                    </a:p>
                  </a:txBody>
                  <a:tcPr/>
                </a:tc>
              </a:tr>
              <a:tr h="266700">
                <a:tc gridSpan="3">
                  <a:txBody>
                    <a:bodyPr/>
                    <a:p>
                      <a:pPr algn="ctr">
                        <a:buNone/>
                      </a:pPr>
                      <a:endParaRPr lang="zh-CN" altLang="en-US">
                        <a:latin typeface="Times New Roman" panose="02020603050405020304" charset="0"/>
                        <a:cs typeface="Times New Roman" panose="02020603050405020304" charset="0"/>
                      </a:endParaRPr>
                    </a:p>
                  </a:txBody>
                  <a:tcPr/>
                </a:tc>
                <a:tc hMerge="1">
                  <a:tcPr/>
                </a:tc>
                <a:tc hMerge="1">
                  <a:tcPr/>
                </a:tc>
              </a:tr>
              <a:tr h="419100">
                <a:tc>
                  <a:txBody>
                    <a:bodyPr/>
                    <a:p>
                      <a:pPr algn="ctr">
                        <a:buNone/>
                      </a:pPr>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3</a:t>
                      </a:r>
                      <a:endParaRPr lang="en-US" altLang="zh-CN" baseline="-2500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r h="213995">
                <a:tc gridSpan="3">
                  <a:txBody>
                    <a:bodyPr/>
                    <a:p>
                      <a:pPr algn="ctr">
                        <a:buNone/>
                      </a:pPr>
                      <a:endParaRPr lang="zh-CN" altLang="en-US">
                        <a:latin typeface="Times New Roman" panose="02020603050405020304" charset="0"/>
                        <a:cs typeface="Times New Roman" panose="02020603050405020304" charset="0"/>
                      </a:endParaRPr>
                    </a:p>
                  </a:txBody>
                  <a:tcPr/>
                </a:tc>
                <a:tc hMerge="1">
                  <a:tcPr/>
                </a:tc>
                <a:tc hMerge="1">
                  <a:tcPr/>
                </a:tc>
              </a:tr>
              <a:tr h="419100">
                <a:tc>
                  <a:txBody>
                    <a:bodyPr/>
                    <a:p>
                      <a:pPr algn="ctr">
                        <a:buNone/>
                      </a:pPr>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4</a:t>
                      </a:r>
                      <a:endParaRPr lang="en-US" altLang="zh-CN" baseline="-2500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bl>
          </a:graphicData>
        </a:graphic>
      </p:graphicFrame>
      <p:sp>
        <p:nvSpPr>
          <p:cNvPr id="21" name="文本框 20"/>
          <p:cNvSpPr txBox="1"/>
          <p:nvPr/>
        </p:nvSpPr>
        <p:spPr>
          <a:xfrm>
            <a:off x="3406775" y="374459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0</a:t>
            </a:r>
            <a:endParaRPr lang="en-US" altLang="zh-CN" sz="1600">
              <a:latin typeface="Times New Roman" panose="02020603050405020304" charset="0"/>
              <a:cs typeface="Times New Roman" panose="02020603050405020304" charset="0"/>
            </a:endParaRPr>
          </a:p>
        </p:txBody>
      </p:sp>
      <p:sp>
        <p:nvSpPr>
          <p:cNvPr id="22" name="文本框 21"/>
          <p:cNvSpPr txBox="1"/>
          <p:nvPr/>
        </p:nvSpPr>
        <p:spPr>
          <a:xfrm>
            <a:off x="3406775" y="451421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1</a:t>
            </a:r>
            <a:endParaRPr lang="en-US" altLang="zh-CN" sz="1600">
              <a:latin typeface="Times New Roman" panose="02020603050405020304" charset="0"/>
              <a:cs typeface="Times New Roman" panose="02020603050405020304" charset="0"/>
            </a:endParaRPr>
          </a:p>
        </p:txBody>
      </p:sp>
      <p:sp>
        <p:nvSpPr>
          <p:cNvPr id="23" name="文本框 22"/>
          <p:cNvSpPr txBox="1"/>
          <p:nvPr/>
        </p:nvSpPr>
        <p:spPr>
          <a:xfrm>
            <a:off x="3406775" y="533590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2</a:t>
            </a:r>
            <a:endParaRPr lang="en-US" altLang="zh-CN" sz="1600">
              <a:latin typeface="Times New Roman" panose="02020603050405020304" charset="0"/>
              <a:cs typeface="Times New Roman" panose="02020603050405020304" charset="0"/>
            </a:endParaRPr>
          </a:p>
        </p:txBody>
      </p:sp>
      <p:sp>
        <p:nvSpPr>
          <p:cNvPr id="24" name="文本框 23"/>
          <p:cNvSpPr txBox="1"/>
          <p:nvPr/>
        </p:nvSpPr>
        <p:spPr>
          <a:xfrm>
            <a:off x="3406775" y="615759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3</a:t>
            </a:r>
            <a:endParaRPr lang="en-US" altLang="zh-CN" sz="1600">
              <a:latin typeface="Times New Roman" panose="02020603050405020304" charset="0"/>
              <a:cs typeface="Times New Roman" panose="02020603050405020304" charset="0"/>
            </a:endParaRPr>
          </a:p>
        </p:txBody>
      </p:sp>
      <p:graphicFrame>
        <p:nvGraphicFramePr>
          <p:cNvPr id="25" name="表格 24"/>
          <p:cNvGraphicFramePr/>
          <p:nvPr/>
        </p:nvGraphicFramePr>
        <p:xfrm>
          <a:off x="6471285" y="3744595"/>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bl>
          </a:graphicData>
        </a:graphic>
      </p:graphicFrame>
      <p:graphicFrame>
        <p:nvGraphicFramePr>
          <p:cNvPr id="26" name="表格 25"/>
          <p:cNvGraphicFramePr/>
          <p:nvPr/>
        </p:nvGraphicFramePr>
        <p:xfrm>
          <a:off x="8888095" y="3744595"/>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r>
                        <a:rPr lang="en-US" altLang="zh-CN"/>
                        <a:t>^</a:t>
                      </a:r>
                      <a:endParaRPr lang="en-US" altLang="zh-CN"/>
                    </a:p>
                  </a:txBody>
                  <a:tcPr/>
                </a:tc>
              </a:tr>
            </a:tbl>
          </a:graphicData>
        </a:graphic>
      </p:graphicFrame>
      <p:cxnSp>
        <p:nvCxnSpPr>
          <p:cNvPr id="27" name="直接箭头连接符 26"/>
          <p:cNvCxnSpPr>
            <a:endCxn id="25" idx="1"/>
          </p:cNvCxnSpPr>
          <p:nvPr/>
        </p:nvCxnSpPr>
        <p:spPr>
          <a:xfrm>
            <a:off x="5243195" y="3925570"/>
            <a:ext cx="1228090"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26" idx="1"/>
          </p:cNvCxnSpPr>
          <p:nvPr/>
        </p:nvCxnSpPr>
        <p:spPr>
          <a:xfrm flipV="1">
            <a:off x="8347075" y="3927475"/>
            <a:ext cx="54102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p:nvPr/>
        </p:nvGraphicFramePr>
        <p:xfrm>
          <a:off x="6131560" y="5321935"/>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bl>
          </a:graphicData>
        </a:graphic>
      </p:graphicFrame>
      <p:cxnSp>
        <p:nvCxnSpPr>
          <p:cNvPr id="30" name="直接连接符 29"/>
          <p:cNvCxnSpPr/>
          <p:nvPr/>
        </p:nvCxnSpPr>
        <p:spPr>
          <a:xfrm flipH="1">
            <a:off x="4705985" y="4027170"/>
            <a:ext cx="10160" cy="324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695825" y="4341495"/>
            <a:ext cx="279908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7464425" y="4331335"/>
            <a:ext cx="20320" cy="973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685665" y="4777740"/>
            <a:ext cx="0" cy="283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665345" y="5041265"/>
            <a:ext cx="2596515"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7221220" y="4148455"/>
            <a:ext cx="10160" cy="862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1"/>
          </p:cNvCxnSpPr>
          <p:nvPr/>
        </p:nvCxnSpPr>
        <p:spPr>
          <a:xfrm>
            <a:off x="5304155" y="5497830"/>
            <a:ext cx="82740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4675505" y="5588635"/>
            <a:ext cx="10160" cy="395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675505" y="5974080"/>
            <a:ext cx="5000625"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9655810" y="4117975"/>
            <a:ext cx="20320" cy="184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0" name="表格 39"/>
          <p:cNvGraphicFramePr/>
          <p:nvPr/>
        </p:nvGraphicFramePr>
        <p:xfrm>
          <a:off x="9849485" y="5304790"/>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cxnSp>
        <p:nvCxnSpPr>
          <p:cNvPr id="41" name="直接箭头连接符 40"/>
          <p:cNvCxnSpPr>
            <a:endCxn id="40" idx="1"/>
          </p:cNvCxnSpPr>
          <p:nvPr/>
        </p:nvCxnSpPr>
        <p:spPr>
          <a:xfrm>
            <a:off x="7910830" y="5477510"/>
            <a:ext cx="193865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2" name="表格 41"/>
          <p:cNvGraphicFramePr/>
          <p:nvPr/>
        </p:nvGraphicFramePr>
        <p:xfrm>
          <a:off x="5807710" y="6142990"/>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c>
                  <a:txBody>
                    <a:bodyPr/>
                    <a:p>
                      <a:pPr>
                        <a:buNone/>
                      </a:pPr>
                      <a:endParaRPr lang="zh-CN" altLang="en-US"/>
                    </a:p>
                  </a:txBody>
                  <a:tcPr/>
                </a:tc>
              </a:tr>
            </a:tbl>
          </a:graphicData>
        </a:graphic>
      </p:graphicFrame>
      <p:graphicFrame>
        <p:nvGraphicFramePr>
          <p:cNvPr id="43" name="表格 42"/>
          <p:cNvGraphicFramePr/>
          <p:nvPr/>
        </p:nvGraphicFramePr>
        <p:xfrm>
          <a:off x="8072755" y="6142990"/>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c>
                  <a:txBody>
                    <a:bodyPr/>
                    <a:p>
                      <a:pPr>
                        <a:buNone/>
                      </a:pPr>
                      <a:endParaRPr lang="zh-CN" altLang="en-US"/>
                    </a:p>
                  </a:txBody>
                  <a:tcPr/>
                </a:tc>
              </a:tr>
            </a:tbl>
          </a:graphicData>
        </a:graphic>
      </p:graphicFrame>
      <p:graphicFrame>
        <p:nvGraphicFramePr>
          <p:cNvPr id="44" name="表格 43"/>
          <p:cNvGraphicFramePr/>
          <p:nvPr/>
        </p:nvGraphicFramePr>
        <p:xfrm>
          <a:off x="10301605" y="6142990"/>
          <a:ext cx="1890395" cy="396240"/>
        </p:xfrm>
        <a:graphic>
          <a:graphicData uri="http://schemas.openxmlformats.org/drawingml/2006/table">
            <a:tbl>
              <a:tblPr firstRow="1" bandRow="1">
                <a:tableStyleId>{5C22544A-7EE6-4342-B048-85BDC9FD1C3A}</a:tableStyleId>
              </a:tblPr>
              <a:tblGrid>
                <a:gridCol w="525780"/>
                <a:gridCol w="525780"/>
                <a:gridCol w="525780"/>
                <a:gridCol w="313055"/>
              </a:tblGrid>
              <a:tr h="396240">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cxnSp>
        <p:nvCxnSpPr>
          <p:cNvPr id="45" name="直接连接符 44"/>
          <p:cNvCxnSpPr/>
          <p:nvPr/>
        </p:nvCxnSpPr>
        <p:spPr>
          <a:xfrm flipH="1">
            <a:off x="7819390" y="3956050"/>
            <a:ext cx="1016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809230" y="4615180"/>
            <a:ext cx="1511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9290685" y="4594860"/>
            <a:ext cx="0" cy="151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213340" y="3956050"/>
            <a:ext cx="0" cy="83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0203180" y="4777740"/>
            <a:ext cx="1876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2049125" y="4777740"/>
            <a:ext cx="10160" cy="1095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1602720" y="5852795"/>
            <a:ext cx="4464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11612880" y="5842635"/>
            <a:ext cx="10160" cy="283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4806950" y="5873115"/>
            <a:ext cx="0" cy="395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4796790" y="5883275"/>
            <a:ext cx="5873115" cy="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flipV="1">
            <a:off x="10639425" y="5710555"/>
            <a:ext cx="10160" cy="172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42" idx="1"/>
          </p:cNvCxnSpPr>
          <p:nvPr/>
        </p:nvCxnSpPr>
        <p:spPr>
          <a:xfrm flipV="1">
            <a:off x="5263515" y="6325870"/>
            <a:ext cx="544195"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43" idx="1"/>
          </p:cNvCxnSpPr>
          <p:nvPr/>
        </p:nvCxnSpPr>
        <p:spPr>
          <a:xfrm>
            <a:off x="7769225" y="6319520"/>
            <a:ext cx="30353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44" idx="1"/>
          </p:cNvCxnSpPr>
          <p:nvPr/>
        </p:nvCxnSpPr>
        <p:spPr>
          <a:xfrm>
            <a:off x="9949815" y="6319520"/>
            <a:ext cx="351790" cy="2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UNIT_TABLE_BEAUTIFY" val="smartTable{0a4d43f9-973f-4439-9913-353edfc8a193}"/>
  <p:tag name="TABLE_ENDDRAG_ORIGIN_RECT" val="69*28"/>
  <p:tag name="TABLE_ENDDRAG_RECT" val="281*195*69*28"/>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TABLE_BEAUTIFY" val="smartTable{0f08de14-fe0d-4aa2-9a66-55d3fe90ef81}"/>
  <p:tag name="TABLE_ENDDRAG_ORIGIN_RECT" val="226*208"/>
  <p:tag name="TABLE_ENDDRAG_RECT" val="144*210*226*208"/>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UNIT_TABLE_BEAUTIFY" val="smartTable{0f08de14-fe0d-4aa2-9a66-55d3fe90ef81}"/>
  <p:tag name="TABLE_ENDDRAG_ORIGIN_RECT" val="228*217"/>
  <p:tag name="TABLE_ENDDRAG_RECT" val="278*191*228*217"/>
</p:tagLst>
</file>

<file path=ppt/tags/tag113.xml><?xml version="1.0" encoding="utf-8"?>
<p:tagLst xmlns:p="http://schemas.openxmlformats.org/presentationml/2006/main">
  <p:tag name="KSO_WM_UNIT_TABLE_BEAUTIFY" val="smartTable{a8aef095-53c7-471d-813d-2d977b2d517e}"/>
  <p:tag name="TABLE_ENDDRAG_ORIGIN_RECT" val="228*217"/>
  <p:tag name="TABLE_ENDDRAG_RECT" val="278*191*228*217"/>
</p:tagLst>
</file>

<file path=ppt/tags/tag114.xml><?xml version="1.0" encoding="utf-8"?>
<p:tagLst xmlns:p="http://schemas.openxmlformats.org/presentationml/2006/main">
  <p:tag name="KSO_WM_UNIT_TABLE_BEAUTIFY" val="smartTable{85a5d8f0-5b07-4fbb-95ab-ee324d809dea}"/>
  <p:tag name="TABLE_ENDDRAG_ORIGIN_RECT" val="228*217"/>
  <p:tag name="TABLE_ENDDRAG_RECT" val="278*191*228*217"/>
</p:tagLst>
</file>

<file path=ppt/tags/tag115.xml><?xml version="1.0" encoding="utf-8"?>
<p:tagLst xmlns:p="http://schemas.openxmlformats.org/presentationml/2006/main">
  <p:tag name="KSO_WM_UNIT_TABLE_BEAUTIFY" val="smartTable{f31ba427-ccee-44cb-81e0-a585de80b8fe}"/>
  <p:tag name="TABLE_ENDDRAG_ORIGIN_RECT" val="228*217"/>
  <p:tag name="TABLE_ENDDRAG_RECT" val="278*191*228*217"/>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UNIT_TABLE_BEAUTIFY" val="smartTable{045b3503-1566-49b0-ba74-0128ff64404c}"/>
  <p:tag name="TABLE_ENDDRAG_ORIGIN_RECT" val="229*203"/>
  <p:tag name="TABLE_ENDDRAG_RECT" val="251*327*229*203"/>
</p:tagLst>
</file>

<file path=ppt/tags/tag68.xml><?xml version="1.0" encoding="utf-8"?>
<p:tagLst xmlns:p="http://schemas.openxmlformats.org/presentationml/2006/main">
  <p:tag name="KSO_WM_UNIT_TABLE_BEAUTIFY" val="smartTable{f61544d0-7edd-468c-9dea-17c2b3f099ed}"/>
  <p:tag name="TABLE_ENDDRAG_ORIGIN_RECT" val="270*230"/>
  <p:tag name="TABLE_ENDDRAG_RECT" val="683*331*270*230"/>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045b3503-1566-49b0-ba74-0128ff64404c}"/>
  <p:tag name="TABLE_ENDDRAG_ORIGIN_RECT" val="229*203"/>
  <p:tag name="TABLE_ENDDRAG_RECT" val="251*327*229*203"/>
</p:tagLst>
</file>

<file path=ppt/tags/tag71.xml><?xml version="1.0" encoding="utf-8"?>
<p:tagLst xmlns:p="http://schemas.openxmlformats.org/presentationml/2006/main">
  <p:tag name="KSO_WM_UNIT_TABLE_BEAUTIFY" val="smartTable{5f8981e1-8b4e-44d7-9301-c360716152da}"/>
  <p:tag name="TABLE_ENDDRAG_ORIGIN_RECT" val="229*203"/>
  <p:tag name="TABLE_ENDDRAG_RECT" val="251*327*229*203"/>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TABLE_BEAUTIFY" val="smartTable{c81a44e1-e1e9-4ee7-aba2-d178144b58fc}"/>
  <p:tag name="TABLE_ENDDRAG_ORIGIN_RECT" val="65*28"/>
  <p:tag name="TABLE_ENDDRAG_RECT" val="456*169*65*28"/>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TABLE_ENDDRAG_ORIGIN_RECT" val="174*20"/>
  <p:tag name="TABLE_ENDDRAG_RECT" val="425*321*174*20"/>
</p:tagLst>
</file>

<file path=ppt/tags/tag77.xml><?xml version="1.0" encoding="utf-8"?>
<p:tagLst xmlns:p="http://schemas.openxmlformats.org/presentationml/2006/main">
  <p:tag name="KSO_WM_UNIT_TABLE_BEAUTIFY" val="smartTable{d7b1a843-b9fd-4491-a95e-2a880539cb74}"/>
  <p:tag name="TABLE_ENDDRAG_ORIGIN_RECT" val="69*199"/>
  <p:tag name="TABLE_ENDDRAG_RECT" val="293*315*69*199"/>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TABLE_ENDDRAG_ORIGIN_RECT" val="165*15"/>
  <p:tag name="TABLE_ENDDRAG_RECT" val="565*325*165*1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ABLE_BEAUTIFY" val="smartTable{fff88a7f-52ca-4f0c-ab81-6cb67888cd6e}"/>
  <p:tag name="TABLE_ENDDRAG_ORIGIN_RECT" val="136*230"/>
  <p:tag name="TABLE_ENDDRAG_RECT" val="679*165*136*230"/>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UNIT_PLACING_PICTURE_USER_VIEWPORT" val="{&quot;height&quot;:4095,&quot;width&quot;:4815}"/>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14472</Words>
  <Application>WPS 演示</Application>
  <PresentationFormat>宽屏</PresentationFormat>
  <Paragraphs>1670</Paragraphs>
  <Slides>45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宋体</vt:lpstr>
      <vt:lpstr>Wingdings</vt:lpstr>
      <vt:lpstr>微软雅黑</vt:lpstr>
      <vt:lpstr>Wingdings</vt:lpstr>
      <vt:lpstr>华文楷体</vt:lpstr>
      <vt:lpstr>Times New Roman</vt:lpstr>
      <vt:lpstr>Arial Unicode MS</vt:lpstr>
      <vt:lpstr>Calibri</vt:lpstr>
      <vt:lpstr>Office 主题​​</vt:lpstr>
      <vt:lpstr>图</vt:lpstr>
      <vt:lpstr>图的基本概念</vt:lpstr>
      <vt:lpstr>PowerPoint 演示文稿</vt:lpstr>
      <vt:lpstr>图的存储结构</vt:lpstr>
      <vt:lpstr>PowerPoint 演示文稿</vt:lpstr>
      <vt:lpstr>PowerPoint 演示文稿</vt:lpstr>
      <vt:lpstr>PowerPoint 演示文稿</vt:lpstr>
      <vt:lpstr>PowerPoint 演示文稿</vt:lpstr>
      <vt:lpstr>PowerPoint 演示文稿</vt:lpstr>
      <vt:lpstr>图的遍历</vt:lpstr>
      <vt:lpstr>PowerPoint 演示文稿</vt:lpstr>
      <vt:lpstr>PowerPoint 演示文稿</vt:lpstr>
      <vt:lpstr>PowerPoint 演示文稿</vt:lpstr>
      <vt:lpstr>T1</vt:lpstr>
      <vt:lpstr>PowerPoint 演示文稿</vt:lpstr>
      <vt:lpstr>T2</vt:lpstr>
      <vt:lpstr>PowerPoint 演示文稿</vt:lpstr>
      <vt:lpstr>T3</vt:lpstr>
      <vt:lpstr>PowerPoint 演示文稿</vt:lpstr>
      <vt:lpstr>最小（代价）生成树</vt:lpstr>
      <vt:lpstr>PowerPoint 演示文稿</vt:lpstr>
      <vt:lpstr>PowerPoint 演示文稿</vt:lpstr>
      <vt:lpstr>PowerPoint 演示文稿</vt:lpstr>
      <vt:lpstr>最短路径问题</vt:lpstr>
      <vt:lpstr>PowerPoint 演示文稿</vt:lpstr>
      <vt:lpstr>PowerPoint 演示文稿</vt:lpstr>
      <vt:lpstr>PowerPoint 演示文稿</vt:lpstr>
      <vt:lpstr>拓扑排序</vt:lpstr>
      <vt:lpstr>PowerPoint 演示文稿</vt:lpstr>
      <vt:lpstr>PowerPoint 演示文稿</vt:lpstr>
      <vt:lpstr>PowerPoint 演示文稿</vt:lpstr>
      <vt:lpstr>T4</vt:lpstr>
      <vt:lpstr>PowerPoint 演示文稿</vt:lpstr>
      <vt:lpstr>T5</vt:lpstr>
      <vt:lpstr>PowerPoint 演示文稿</vt:lpstr>
      <vt:lpstr>T6</vt:lpstr>
      <vt:lpstr>PowerPoint 演示文稿</vt:lpstr>
      <vt:lpstr>T7</vt:lpstr>
      <vt:lpstr>PowerPoint 演示文稿</vt:lpstr>
      <vt:lpstr>T8</vt:lpstr>
      <vt:lpstr>PowerPoint 演示文稿</vt:lpstr>
      <vt:lpstr>T9</vt:lpstr>
      <vt:lpstr>PowerPoint 演示文稿</vt:lpstr>
      <vt:lpstr>T10</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hlw</cp:lastModifiedBy>
  <cp:revision>177</cp:revision>
  <dcterms:created xsi:type="dcterms:W3CDTF">2019-06-19T02:08:00Z</dcterms:created>
  <dcterms:modified xsi:type="dcterms:W3CDTF">2021-07-14T13:52:12Z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130D46EDFA0C46C193E39912AA323F8F</vt:lpwstr>
  </property>
</Properties>
</file>