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6" r:id="rId6"/>
    <p:sldId id="259" r:id="rId7"/>
    <p:sldId id="260" r:id="rId8"/>
    <p:sldId id="261" r:id="rId9"/>
    <p:sldId id="262" r:id="rId10"/>
    <p:sldId id="263" r:id="rId11"/>
    <p:sldId id="264" r:id="rId12"/>
    <p:sldId id="267" r:id="rId13"/>
    <p:sldId id="268" r:id="rId14"/>
    <p:sldId id="269" r:id="rId15"/>
    <p:sldId id="270" r:id="rId16"/>
    <p:sldId id="271" r:id="rId17"/>
    <p:sldId id="278" r:id="rId18"/>
    <p:sldId id="279" r:id="rId19"/>
    <p:sldId id="280" r:id="rId20"/>
    <p:sldId id="281" r:id="rId21"/>
    <p:sldId id="282" r:id="rId22"/>
    <p:sldId id="283" r:id="rId23"/>
    <p:sldId id="291" r:id="rId24"/>
    <p:sldId id="284" r:id="rId25"/>
    <p:sldId id="292" r:id="rId26"/>
    <p:sldId id="285" r:id="rId27"/>
    <p:sldId id="293" r:id="rId28"/>
    <p:sldId id="286" r:id="rId29"/>
    <p:sldId id="294" r:id="rId30"/>
    <p:sldId id="287" r:id="rId31"/>
    <p:sldId id="295" r:id="rId32"/>
    <p:sldId id="288" r:id="rId33"/>
    <p:sldId id="296" r:id="rId34"/>
    <p:sldId id="289" r:id="rId35"/>
    <p:sldId id="290" r:id="rId36"/>
    <p:sldId id="297"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tags" Target="../tags/tag9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sz="7200">
                <a:latin typeface="华文楷体" panose="02010600040101010101" charset="-122"/>
                <a:ea typeface="华文楷体" panose="02010600040101010101" charset="-122"/>
              </a:rPr>
              <a:t>排序</a:t>
            </a:r>
            <a:endParaRPr lang="zh-CN" altLang="zh-CN" sz="7200">
              <a:latin typeface="华文楷体" panose="02010600040101010101" charset="-122"/>
              <a:ea typeface="华文楷体" panose="02010600040101010101"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给出关键字序列</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t>
            </a:r>
            <a:r>
              <a:rPr lang="en-US" sz="2400">
                <a:solidFill>
                  <a:schemeClr val="tx1"/>
                </a:solidFill>
                <a:latin typeface="Times New Roman" panose="02020603050405020304" charset="0"/>
                <a:ea typeface="华文楷体" panose="02010600040101010101" charset="-122"/>
                <a:cs typeface="Times New Roman" panose="02020603050405020304" charset="0"/>
              </a:rPr>
              <a:t>50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26</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38</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80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70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90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8</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40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的希尔排序过程（取增量序列为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d={5,3,1},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排序结果按从小到大</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排序）</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第一趟（增量为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sz="2400">
                <a:solidFill>
                  <a:schemeClr val="tx1"/>
                </a:solidFill>
                <a:latin typeface="Times New Roman" panose="02020603050405020304" charset="0"/>
                <a:ea typeface="华文楷体" panose="02010600040101010101" charset="-122"/>
                <a:cs typeface="Times New Roman" panose="02020603050405020304" charset="0"/>
              </a:rPr>
              <a:t>50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8</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40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90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26</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38</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80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70</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第二趟（增量为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26</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8</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40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80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50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38</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90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70</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第三趟（增量为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sz="2400">
                <a:solidFill>
                  <a:schemeClr val="tx1"/>
                </a:solidFill>
                <a:latin typeface="Times New Roman" panose="02020603050405020304" charset="0"/>
                <a:ea typeface="华文楷体" panose="02010600040101010101" charset="-122"/>
                <a:cs typeface="Times New Roman" panose="02020603050405020304" charset="0"/>
              </a:rPr>
              <a:t>8</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26</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38</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40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50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70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80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90</a:t>
            </a:r>
            <a:endParaRPr lang="en-US" altLang="zh-CN"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p>
            <a:r>
              <a:rPr lang="zh-CN" altLang="en-US">
                <a:solidFill>
                  <a:schemeClr val="tx1"/>
                </a:solidFill>
                <a:latin typeface="Times New Roman" panose="02020603050405020304" charset="0"/>
                <a:ea typeface="华文楷体" panose="02010600040101010101" charset="-122"/>
              </a:rPr>
              <a:t>冒泡排序</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sym typeface="+mn-ea"/>
              </a:rPr>
              <a:t>假设对原始序列：</a:t>
            </a:r>
            <a:r>
              <a:rPr lang="en-US" altLang="zh-CN">
                <a:solidFill>
                  <a:schemeClr val="tx1"/>
                </a:solidFill>
                <a:latin typeface="Times New Roman" panose="02020603050405020304" charset="0"/>
                <a:ea typeface="华文楷体" panose="02010600040101010101" charset="-122"/>
                <a:sym typeface="+mn-ea"/>
              </a:rPr>
              <a:t>49</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38</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65</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97</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76</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13</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27</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49</a:t>
            </a:r>
            <a:r>
              <a:rPr lang="zh-CN" altLang="en-US">
                <a:solidFill>
                  <a:schemeClr val="tx1"/>
                </a:solidFill>
                <a:latin typeface="Times New Roman" panose="02020603050405020304" charset="0"/>
                <a:ea typeface="华文楷体" panose="02010600040101010101" charset="-122"/>
                <a:sym typeface="+mn-ea"/>
              </a:rPr>
              <a:t>进行</a:t>
            </a:r>
            <a:r>
              <a:rPr lang="zh-CN" altLang="en-US">
                <a:solidFill>
                  <a:schemeClr val="tx1"/>
                </a:solidFill>
                <a:latin typeface="Times New Roman" panose="02020603050405020304" charset="0"/>
                <a:ea typeface="华文楷体" panose="02010600040101010101" charset="-122"/>
                <a:sym typeface="+mn-ea"/>
              </a:rPr>
              <a:t>冒泡排序</a:t>
            </a:r>
            <a:endParaRPr lang="zh-CN" altLang="en-US">
              <a:solidFill>
                <a:schemeClr val="tx1"/>
              </a:solidFill>
              <a:latin typeface="Times New Roman" panose="02020603050405020304" charset="0"/>
              <a:ea typeface="华文楷体" panose="02010600040101010101" charset="-122"/>
              <a:sym typeface="+mn-ea"/>
            </a:endParaRPr>
          </a:p>
          <a:p>
            <a:pPr marL="0" indent="0">
              <a:buNone/>
            </a:pPr>
            <a:r>
              <a:rPr lang="zh-CN" altLang="en-US">
                <a:solidFill>
                  <a:schemeClr val="tx1"/>
                </a:solidFill>
                <a:latin typeface="Times New Roman" panose="02020603050405020304" charset="0"/>
                <a:ea typeface="华文楷体" panose="02010600040101010101" charset="-122"/>
                <a:sym typeface="+mn-ea"/>
              </a:rPr>
              <a:t>基本思想：从后往前（或从前往后）两两比较相邻元素的值，若为逆序即</a:t>
            </a:r>
            <a:r>
              <a:rPr lang="en-US" altLang="zh-CN">
                <a:solidFill>
                  <a:schemeClr val="tx1"/>
                </a:solidFill>
                <a:latin typeface="Times New Roman" panose="02020603050405020304" charset="0"/>
                <a:ea typeface="华文楷体" panose="02010600040101010101" charset="-122"/>
                <a:sym typeface="+mn-ea"/>
              </a:rPr>
              <a:t>A[i-1]&gt;A[i]</a:t>
            </a:r>
            <a:r>
              <a:rPr lang="zh-CN" altLang="en-US">
                <a:solidFill>
                  <a:schemeClr val="tx1"/>
                </a:solidFill>
                <a:latin typeface="Times New Roman" panose="02020603050405020304" charset="0"/>
                <a:ea typeface="华文楷体" panose="02010600040101010101" charset="-122"/>
                <a:sym typeface="+mn-ea"/>
              </a:rPr>
              <a:t>，则交换他们，直到序列比较完，称为第一趟冒泡，结果是将最小的元素交换到待排序列的第一个位置（或将最大的元素交换到待排序列的最后一个位置），下一趟冒泡时，前一趟确定的最小元素不再参与比较，每趟冒泡的结果是把序列中最小的元素放到了序列的最终位置，这样反复</a:t>
            </a:r>
            <a:r>
              <a:rPr lang="en-US" altLang="zh-CN">
                <a:solidFill>
                  <a:schemeClr val="tx1"/>
                </a:solidFill>
                <a:latin typeface="Times New Roman" panose="02020603050405020304" charset="0"/>
                <a:ea typeface="华文楷体" panose="02010600040101010101" charset="-122"/>
                <a:sym typeface="+mn-ea"/>
              </a:rPr>
              <a:t>n-1</a:t>
            </a:r>
            <a:r>
              <a:rPr lang="zh-CN" altLang="en-US">
                <a:solidFill>
                  <a:schemeClr val="tx1"/>
                </a:solidFill>
                <a:latin typeface="Times New Roman" panose="02020603050405020304" charset="0"/>
                <a:ea typeface="华文楷体" panose="02010600040101010101" charset="-122"/>
                <a:sym typeface="+mn-ea"/>
              </a:rPr>
              <a:t>趟就能把所有元素</a:t>
            </a:r>
            <a:r>
              <a:rPr lang="zh-CN" altLang="en-US">
                <a:solidFill>
                  <a:schemeClr val="tx1"/>
                </a:solidFill>
                <a:latin typeface="Times New Roman" panose="02020603050405020304" charset="0"/>
                <a:ea typeface="华文楷体" panose="02010600040101010101" charset="-122"/>
                <a:sym typeface="+mn-ea"/>
              </a:rPr>
              <a:t>排好序。</a:t>
            </a:r>
            <a:endParaRPr lang="zh-CN" altLang="en-US">
              <a:solidFill>
                <a:schemeClr val="tx1"/>
              </a:solidFill>
              <a:latin typeface="Times New Roman" panose="02020603050405020304" charset="0"/>
              <a:ea typeface="华文楷体" panose="02010600040101010101" charset="-122"/>
              <a:sym typeface="+mn-ea"/>
            </a:endParaRPr>
          </a:p>
          <a:p>
            <a:pPr marL="0" indent="0">
              <a:buNone/>
            </a:pPr>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2192000" cy="6857365"/>
          </a:xfrm>
        </p:spPr>
        <p:txBody>
          <a:bodyPr>
            <a:normAutofit lnSpcReduction="1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BubbleSort(int A[],int 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for(i=0;i&lt;n-1;i++)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flag=0;     //</a:t>
            </a:r>
            <a:r>
              <a:rPr lang="zh-CN" altLang="en-US">
                <a:solidFill>
                  <a:schemeClr val="tx1"/>
                </a:solidFill>
                <a:latin typeface="Times New Roman" panose="02020603050405020304" charset="0"/>
                <a:ea typeface="华文楷体" panose="02010600040101010101" charset="-122"/>
                <a:cs typeface="Times New Roman" panose="02020603050405020304" charset="0"/>
              </a:rPr>
              <a:t>表示本趟冒泡是否发生交换的标志</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for(j=n-1;j&gt;i;j--)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if(A[j-1]&gt;A[j])       </a:t>
            </a:r>
            <a:r>
              <a:rPr lang="zh-CN" altLang="en-US">
                <a:solidFill>
                  <a:schemeClr val="tx1"/>
                </a:solidFill>
                <a:latin typeface="Times New Roman" panose="02020603050405020304" charset="0"/>
                <a:ea typeface="华文楷体" panose="02010600040101010101" charset="-122"/>
                <a:cs typeface="Times New Roman" panose="02020603050405020304" charset="0"/>
              </a:rPr>
              <a:t>若为逆序</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temp=A[j-1];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A[j-1]=A[j];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A[j]=temp;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flag=1;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if(flag==0)   return; //</a:t>
            </a:r>
            <a:r>
              <a:rPr lang="zh-CN" altLang="en-US">
                <a:solidFill>
                  <a:schemeClr val="tx1"/>
                </a:solidFill>
                <a:latin typeface="Times New Roman" panose="02020603050405020304" charset="0"/>
                <a:ea typeface="华文楷体" panose="02010600040101010101" charset="-122"/>
                <a:cs typeface="Times New Roman" panose="02020603050405020304" charset="0"/>
              </a:rPr>
              <a:t>若本趟未发生交换说明已经有序</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3270" cy="6858000"/>
          </a:xfrm>
        </p:spPr>
        <p:txBody>
          <a:bodyPr/>
          <a:p>
            <a:r>
              <a:rPr lang="zh-CN" altLang="en-US">
                <a:solidFill>
                  <a:schemeClr val="tx1"/>
                </a:solidFill>
                <a:latin typeface="Times New Roman" panose="02020603050405020304" charset="0"/>
                <a:ea typeface="华文楷体" panose="02010600040101010101" charset="-122"/>
              </a:rPr>
              <a:t>快速排序</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sym typeface="+mn-ea"/>
              </a:rPr>
              <a:t>假设对原始序列：</a:t>
            </a:r>
            <a:r>
              <a:rPr lang="en-US" altLang="zh-CN">
                <a:solidFill>
                  <a:schemeClr val="tx1"/>
                </a:solidFill>
                <a:latin typeface="Times New Roman" panose="02020603050405020304" charset="0"/>
                <a:ea typeface="华文楷体" panose="02010600040101010101" charset="-122"/>
                <a:sym typeface="+mn-ea"/>
              </a:rPr>
              <a:t>49</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38</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65</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97</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76</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13</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27</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49</a:t>
            </a:r>
            <a:r>
              <a:rPr lang="zh-CN" altLang="en-US">
                <a:solidFill>
                  <a:schemeClr val="tx1"/>
                </a:solidFill>
                <a:latin typeface="Times New Roman" panose="02020603050405020304" charset="0"/>
                <a:ea typeface="华文楷体" panose="02010600040101010101" charset="-122"/>
                <a:sym typeface="+mn-ea"/>
              </a:rPr>
              <a:t>进行</a:t>
            </a:r>
            <a:r>
              <a:rPr lang="zh-CN" altLang="en-US">
                <a:solidFill>
                  <a:schemeClr val="tx1"/>
                </a:solidFill>
                <a:latin typeface="Times New Roman" panose="02020603050405020304" charset="0"/>
                <a:ea typeface="华文楷体" panose="02010600040101010101" charset="-122"/>
                <a:sym typeface="+mn-ea"/>
              </a:rPr>
              <a:t>快速排序</a:t>
            </a:r>
            <a:endParaRPr lang="zh-CN" altLang="en-US">
              <a:solidFill>
                <a:schemeClr val="tx1"/>
              </a:solidFill>
              <a:latin typeface="Times New Roman" panose="02020603050405020304" charset="0"/>
              <a:ea typeface="华文楷体" panose="02010600040101010101" charset="-122"/>
              <a:sym typeface="+mn-ea"/>
            </a:endParaRPr>
          </a:p>
          <a:p>
            <a:pPr marL="0" indent="0">
              <a:buNone/>
            </a:pPr>
            <a:r>
              <a:rPr lang="zh-CN" altLang="en-US">
                <a:solidFill>
                  <a:schemeClr val="tx1"/>
                </a:solidFill>
                <a:latin typeface="Times New Roman" panose="02020603050405020304" charset="0"/>
                <a:ea typeface="华文楷体" panose="02010600040101010101" charset="-122"/>
                <a:sym typeface="+mn-ea"/>
              </a:rPr>
              <a:t>基本思想：每一趟选择当前所有子序列中的一个关键字（通常是第一个）作为枢轴，将子序列中比枢轴小的移到枢轴前边，比枢轴大的移到枢轴后边；当本趟子序列都被枢轴以上述规则划分完毕后会得到新的一组更短的子序列，它们成为下一趟划分的初始序列集。</a:t>
            </a:r>
            <a:endParaRPr lang="zh-CN" altLang="en-US">
              <a:solidFill>
                <a:schemeClr val="tx1"/>
              </a:solidFill>
              <a:latin typeface="Times New Roman" panose="02020603050405020304" charset="0"/>
              <a:ea typeface="华文楷体" panose="02010600040101010101" charset="-122"/>
              <a:sym typeface="+mn-ea"/>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Autofit/>
          </a:bodyPr>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void QuickSort(int A[],int low,int high)</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temp;</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i=low,j=high;</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if(low&lt;high)</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temp=A[low];</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while(i&lt;j)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循环完成一趟排序，即将比</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temp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小的放左边大的放右边</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while(j&gt;i&amp;&amp;A[j]&gt;=temp)     --j;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从右往左扫描，找到一个小于</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temp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的关键字</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if(i&lt;j)</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A[i]=A[j];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放在</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temp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左边</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  //i</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右移一位</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while(i&lt;j&amp;&amp;A[i&lt;temp])    ++j;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从左往右找到一个大于</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temp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的关键字</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if(i&lt;j)    {  A[j]=A[i];  --j;}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放在</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temp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右边，</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j</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左移一位</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A[i]=temp;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temp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放在最终位置</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QuickSort(A,low,i-1);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递归地对</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temp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左边快排</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QuickSort(A,i+1,high);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递归地对</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temp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右边快排</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p>
            <a:r>
              <a:rPr lang="zh-CN" altLang="en-US">
                <a:solidFill>
                  <a:schemeClr val="tx1"/>
                </a:solidFill>
                <a:latin typeface="Times New Roman" panose="02020603050405020304" charset="0"/>
                <a:ea typeface="华文楷体" panose="02010600040101010101" charset="-122"/>
              </a:rPr>
              <a:t>简单选择排序</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sym typeface="+mn-ea"/>
              </a:rPr>
              <a:t>假设对原始序列：</a:t>
            </a:r>
            <a:r>
              <a:rPr lang="en-US" altLang="zh-CN">
                <a:solidFill>
                  <a:schemeClr val="tx1"/>
                </a:solidFill>
                <a:latin typeface="Times New Roman" panose="02020603050405020304" charset="0"/>
                <a:ea typeface="华文楷体" panose="02010600040101010101" charset="-122"/>
                <a:sym typeface="+mn-ea"/>
              </a:rPr>
              <a:t>49</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38</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65</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97</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76</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13</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27</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49</a:t>
            </a:r>
            <a:r>
              <a:rPr lang="zh-CN" altLang="en-US">
                <a:solidFill>
                  <a:schemeClr val="tx1"/>
                </a:solidFill>
                <a:latin typeface="Times New Roman" panose="02020603050405020304" charset="0"/>
                <a:ea typeface="华文楷体" panose="02010600040101010101" charset="-122"/>
                <a:sym typeface="+mn-ea"/>
              </a:rPr>
              <a:t>进行</a:t>
            </a:r>
            <a:r>
              <a:rPr lang="zh-CN" altLang="en-US">
                <a:solidFill>
                  <a:schemeClr val="tx1"/>
                </a:solidFill>
                <a:latin typeface="Times New Roman" panose="02020603050405020304" charset="0"/>
                <a:ea typeface="华文楷体" panose="02010600040101010101" charset="-122"/>
                <a:sym typeface="+mn-ea"/>
              </a:rPr>
              <a:t>简单选择排序</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简单选择排序采用最简单的选择方式，从头至尾顺序扫描序列，找出一个最小的关键字，和第一个关键字交换，接着从剩下的关键字中继续这种选择和交换，最终使序列</a:t>
            </a:r>
            <a:r>
              <a:rPr lang="zh-CN" altLang="en-US">
                <a:solidFill>
                  <a:schemeClr val="tx1"/>
                </a:solidFill>
                <a:latin typeface="Times New Roman" panose="02020603050405020304" charset="0"/>
                <a:ea typeface="华文楷体" panose="02010600040101010101" charset="-122"/>
              </a:rPr>
              <a:t>有序。</a:t>
            </a:r>
            <a:endParaRPr lang="zh-CN" altLang="en-US">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635"/>
            <a:ext cx="12192635" cy="6856730"/>
          </a:xfrm>
        </p:spPr>
        <p:txBody>
          <a:bodyPr>
            <a:normAutofit lnSpcReduction="1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SelectSort(int A[], int 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i,j,k;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temp;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for(i=0;i&lt;n;++i)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k=i;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for(j=i+1;j&lt;n;++j)     //</a:t>
            </a:r>
            <a:r>
              <a:rPr lang="zh-CN" altLang="en-US">
                <a:solidFill>
                  <a:schemeClr val="tx1"/>
                </a:solidFill>
                <a:latin typeface="Times New Roman" panose="02020603050405020304" charset="0"/>
                <a:ea typeface="华文楷体" panose="02010600040101010101" charset="-122"/>
                <a:cs typeface="Times New Roman" panose="02020603050405020304" charset="0"/>
              </a:rPr>
              <a:t>从无序序列中挑出一个最小的关键字</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if(A[k]&gt;A[j])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k=j;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temp=A[i];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A[i]=A[k];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A[k]=temp;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3270" cy="6857365"/>
          </a:xfrm>
        </p:spPr>
        <p:txBody>
          <a:bodyPr/>
          <a:p>
            <a:r>
              <a:rPr lang="zh-CN" altLang="en-US">
                <a:solidFill>
                  <a:schemeClr val="tx1"/>
                </a:solidFill>
                <a:latin typeface="Times New Roman" panose="02020603050405020304" charset="0"/>
                <a:ea typeface="华文楷体" panose="02010600040101010101" charset="-122"/>
              </a:rPr>
              <a:t>堆排序</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sym typeface="+mn-ea"/>
              </a:rPr>
              <a:t>假设对原始序列：</a:t>
            </a:r>
            <a:r>
              <a:rPr lang="en-US" altLang="zh-CN">
                <a:solidFill>
                  <a:schemeClr val="tx1"/>
                </a:solidFill>
                <a:latin typeface="Times New Roman" panose="02020603050405020304" charset="0"/>
                <a:ea typeface="华文楷体" panose="02010600040101010101" charset="-122"/>
                <a:sym typeface="+mn-ea"/>
              </a:rPr>
              <a:t>49</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38</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65</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97</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76</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13</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27</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49</a:t>
            </a:r>
            <a:r>
              <a:rPr lang="zh-CN" altLang="en-US">
                <a:solidFill>
                  <a:schemeClr val="tx1"/>
                </a:solidFill>
                <a:latin typeface="Times New Roman" panose="02020603050405020304" charset="0"/>
                <a:ea typeface="华文楷体" panose="02010600040101010101" charset="-122"/>
                <a:sym typeface="+mn-ea"/>
              </a:rPr>
              <a:t>进行</a:t>
            </a:r>
            <a:r>
              <a:rPr lang="zh-CN" altLang="en-US">
                <a:solidFill>
                  <a:schemeClr val="tx1"/>
                </a:solidFill>
                <a:latin typeface="Times New Roman" panose="02020603050405020304" charset="0"/>
                <a:ea typeface="华文楷体" panose="02010600040101010101" charset="-122"/>
                <a:sym typeface="+mn-ea"/>
              </a:rPr>
              <a:t>堆排序</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可以把堆看成一棵完全二叉树，这棵完全二叉树满足：任何一个非叶结点的值都不大于（或小于）其左右孩子结点的值。若父亲大孩子小，则这样的堆叫做大顶堆；若父亲小孩子大，则这样的堆叫做小顶</a:t>
            </a:r>
            <a:r>
              <a:rPr lang="zh-CN" altLang="en-US">
                <a:solidFill>
                  <a:schemeClr val="tx1"/>
                </a:solidFill>
                <a:latin typeface="Times New Roman" panose="02020603050405020304" charset="0"/>
                <a:ea typeface="华文楷体" panose="02010600040101010101" charset="-122"/>
              </a:rPr>
              <a:t>堆。</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由堆的定义可以知道</a:t>
            </a:r>
            <a:r>
              <a:rPr lang="en-US" altLang="zh-CN">
                <a:solidFill>
                  <a:schemeClr val="tx1"/>
                </a:solidFill>
                <a:latin typeface="Times New Roman" panose="02020603050405020304" charset="0"/>
                <a:ea typeface="华文楷体" panose="02010600040101010101" charset="-122"/>
              </a:rPr>
              <a:t>0</a:t>
            </a:r>
            <a:r>
              <a:rPr lang="zh-CN" altLang="en-US">
                <a:solidFill>
                  <a:schemeClr val="tx1"/>
                </a:solidFill>
                <a:latin typeface="Times New Roman" panose="02020603050405020304" charset="0"/>
                <a:ea typeface="华文楷体" panose="02010600040101010101" charset="-122"/>
              </a:rPr>
              <a:t>，代表堆的这棵完全二叉树的根结点的值是最大（最小）的，因此将一个无序列调整为一个堆，就可以找出这个序列的最大（最小）值，然后将找出的这个值交换到序列的最后（或最前），这样有序序列的关键字增加一个，无序序列</a:t>
            </a:r>
            <a:r>
              <a:rPr lang="en-US" altLang="zh-CN">
                <a:solidFill>
                  <a:schemeClr val="tx1"/>
                </a:solidFill>
                <a:latin typeface="Times New Roman" panose="02020603050405020304" charset="0"/>
                <a:ea typeface="华文楷体" panose="02010600040101010101" charset="-122"/>
              </a:rPr>
              <a:t>1</a:t>
            </a:r>
            <a:r>
              <a:rPr lang="zh-CN" altLang="en-US">
                <a:solidFill>
                  <a:schemeClr val="tx1"/>
                </a:solidFill>
                <a:latin typeface="Times New Roman" panose="02020603050405020304" charset="0"/>
                <a:ea typeface="华文楷体" panose="02010600040101010101" charset="-122"/>
              </a:rPr>
              <a:t>的关键字减少一个，对新的无序序列重复这样的操作，就实现了排序。这就是堆排序的</a:t>
            </a:r>
            <a:r>
              <a:rPr lang="zh-CN" altLang="en-US">
                <a:solidFill>
                  <a:schemeClr val="tx1"/>
                </a:solidFill>
                <a:latin typeface="Times New Roman" panose="02020603050405020304" charset="0"/>
                <a:ea typeface="华文楷体" panose="02010600040101010101" charset="-122"/>
              </a:rPr>
              <a:t>思想。</a:t>
            </a:r>
            <a:endParaRPr lang="zh-CN" altLang="en-US">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6847840" cy="6857365"/>
          </a:xfrm>
        </p:spPr>
        <p:txBody>
          <a:bodyPr>
            <a:noAutofit/>
          </a:bodyPr>
          <a:p>
            <a:pPr marL="0" indent="0">
              <a:buNone/>
            </a:pPr>
            <a:r>
              <a:rPr lang="en-US" altLang="zh-CN" sz="1500">
                <a:solidFill>
                  <a:schemeClr val="tx1"/>
                </a:solidFill>
                <a:latin typeface="Times New Roman" panose="02020603050405020304" charset="0"/>
                <a:ea typeface="华文楷体" panose="02010600040101010101" charset="-122"/>
                <a:cs typeface="Times New Roman" panose="02020603050405020304" charset="0"/>
              </a:rPr>
              <a:t>void Sift(int A[],int low,int high)    //</a:t>
            </a:r>
            <a:r>
              <a:rPr lang="zh-CN" altLang="en-US" sz="1500">
                <a:solidFill>
                  <a:schemeClr val="tx1"/>
                </a:solidFill>
                <a:latin typeface="Times New Roman" panose="02020603050405020304" charset="0"/>
                <a:ea typeface="华文楷体" panose="02010600040101010101" charset="-122"/>
                <a:cs typeface="Times New Roman" panose="02020603050405020304" charset="0"/>
              </a:rPr>
              <a:t>对在位置</a:t>
            </a:r>
            <a:r>
              <a:rPr lang="en-US" altLang="zh-CN" sz="1500">
                <a:solidFill>
                  <a:schemeClr val="tx1"/>
                </a:solidFill>
                <a:latin typeface="Times New Roman" panose="02020603050405020304" charset="0"/>
                <a:ea typeface="华文楷体" panose="02010600040101010101" charset="-122"/>
                <a:cs typeface="Times New Roman" panose="02020603050405020304" charset="0"/>
              </a:rPr>
              <a:t>low</a:t>
            </a:r>
            <a:r>
              <a:rPr lang="zh-CN" altLang="en-US" sz="1500">
                <a:solidFill>
                  <a:schemeClr val="tx1"/>
                </a:solidFill>
                <a:latin typeface="Times New Roman" panose="02020603050405020304" charset="0"/>
                <a:ea typeface="华文楷体" panose="02010600040101010101" charset="-122"/>
                <a:cs typeface="Times New Roman" panose="02020603050405020304" charset="0"/>
              </a:rPr>
              <a:t>上的结点进行调整，数组下标从</a:t>
            </a:r>
            <a:r>
              <a:rPr lang="en-US" altLang="zh-CN" sz="15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1500">
                <a:solidFill>
                  <a:schemeClr val="tx1"/>
                </a:solidFill>
                <a:latin typeface="Times New Roman" panose="02020603050405020304" charset="0"/>
                <a:ea typeface="华文楷体" panose="02010600040101010101" charset="-122"/>
                <a:cs typeface="Times New Roman" panose="02020603050405020304" charset="0"/>
              </a:rPr>
              <a:t>开始</a:t>
            </a:r>
            <a:endParaRPr lang="en-US" altLang="zh-CN" sz="15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500">
                <a:solidFill>
                  <a:schemeClr val="tx1"/>
                </a:solidFill>
                <a:latin typeface="Times New Roman" panose="02020603050405020304" charset="0"/>
                <a:ea typeface="华文楷体" panose="02010600040101010101" charset="-122"/>
                <a:cs typeface="Times New Roman" panose="02020603050405020304" charset="0"/>
              </a:rPr>
              <a:t>{    int i=low,j=2*i;      //A[j]</a:t>
            </a:r>
            <a:r>
              <a:rPr lang="zh-CN" altLang="en-US" sz="1500">
                <a:solidFill>
                  <a:schemeClr val="tx1"/>
                </a:solidFill>
                <a:latin typeface="Times New Roman" panose="02020603050405020304" charset="0"/>
                <a:ea typeface="华文楷体" panose="02010600040101010101" charset="-122"/>
                <a:cs typeface="Times New Roman" panose="02020603050405020304" charset="0"/>
              </a:rPr>
              <a:t>是</a:t>
            </a:r>
            <a:r>
              <a:rPr lang="en-US" altLang="zh-CN" sz="1500">
                <a:solidFill>
                  <a:schemeClr val="tx1"/>
                </a:solidFill>
                <a:latin typeface="Times New Roman" panose="02020603050405020304" charset="0"/>
                <a:ea typeface="华文楷体" panose="02010600040101010101" charset="-122"/>
                <a:cs typeface="Times New Roman" panose="02020603050405020304" charset="0"/>
              </a:rPr>
              <a:t>A[i]</a:t>
            </a:r>
            <a:r>
              <a:rPr lang="zh-CN" altLang="en-US" sz="1500">
                <a:solidFill>
                  <a:schemeClr val="tx1"/>
                </a:solidFill>
                <a:latin typeface="Times New Roman" panose="02020603050405020304" charset="0"/>
                <a:ea typeface="华文楷体" panose="02010600040101010101" charset="-122"/>
                <a:cs typeface="Times New Roman" panose="02020603050405020304" charset="0"/>
              </a:rPr>
              <a:t>的左孩子结点</a:t>
            </a:r>
            <a:endParaRPr lang="zh-CN" altLang="en-US" sz="15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5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500">
                <a:solidFill>
                  <a:schemeClr val="tx1"/>
                </a:solidFill>
                <a:latin typeface="Times New Roman" panose="02020603050405020304" charset="0"/>
                <a:ea typeface="华文楷体" panose="02010600040101010101" charset="-122"/>
                <a:cs typeface="Times New Roman" panose="02020603050405020304" charset="0"/>
              </a:rPr>
              <a:t>     int temp=A[i];</a:t>
            </a:r>
            <a:endParaRPr lang="en-US" altLang="zh-CN" sz="15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500">
                <a:solidFill>
                  <a:schemeClr val="tx1"/>
                </a:solidFill>
                <a:latin typeface="Times New Roman" panose="02020603050405020304" charset="0"/>
                <a:ea typeface="华文楷体" panose="02010600040101010101" charset="-122"/>
                <a:cs typeface="Times New Roman" panose="02020603050405020304" charset="0"/>
              </a:rPr>
              <a:t>      while(j&lt;=high)</a:t>
            </a:r>
            <a:endParaRPr lang="en-US" altLang="zh-CN" sz="15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500">
                <a:solidFill>
                  <a:schemeClr val="tx1"/>
                </a:solidFill>
                <a:latin typeface="Times New Roman" panose="02020603050405020304" charset="0"/>
                <a:ea typeface="华文楷体" panose="02010600040101010101" charset="-122"/>
                <a:cs typeface="Times New Roman" panose="02020603050405020304" charset="0"/>
              </a:rPr>
              <a:t>      {    if(j&lt;high&amp;&amp;A[j]&lt;A[j+1])          //</a:t>
            </a:r>
            <a:r>
              <a:rPr lang="zh-CN" altLang="en-US" sz="1500">
                <a:solidFill>
                  <a:schemeClr val="tx1"/>
                </a:solidFill>
                <a:latin typeface="Times New Roman" panose="02020603050405020304" charset="0"/>
                <a:ea typeface="华文楷体" panose="02010600040101010101" charset="-122"/>
                <a:cs typeface="Times New Roman" panose="02020603050405020304" charset="0"/>
              </a:rPr>
              <a:t>若右孩子较大，则把</a:t>
            </a:r>
            <a:r>
              <a:rPr lang="en-US" altLang="zh-CN" sz="1500">
                <a:solidFill>
                  <a:schemeClr val="tx1"/>
                </a:solidFill>
                <a:latin typeface="Times New Roman" panose="02020603050405020304" charset="0"/>
                <a:ea typeface="华文楷体" panose="02010600040101010101" charset="-122"/>
                <a:cs typeface="Times New Roman" panose="02020603050405020304" charset="0"/>
              </a:rPr>
              <a:t>j</a:t>
            </a:r>
            <a:r>
              <a:rPr lang="zh-CN" altLang="en-US" sz="1500">
                <a:solidFill>
                  <a:schemeClr val="tx1"/>
                </a:solidFill>
                <a:latin typeface="Times New Roman" panose="02020603050405020304" charset="0"/>
                <a:ea typeface="华文楷体" panose="02010600040101010101" charset="-122"/>
                <a:cs typeface="Times New Roman" panose="02020603050405020304" charset="0"/>
              </a:rPr>
              <a:t>指向右孩子</a:t>
            </a:r>
            <a:endParaRPr lang="en-US" altLang="zh-CN" sz="15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500">
                <a:solidFill>
                  <a:schemeClr val="tx1"/>
                </a:solidFill>
                <a:latin typeface="Times New Roman" panose="02020603050405020304" charset="0"/>
                <a:ea typeface="华文楷体" panose="02010600040101010101" charset="-122"/>
                <a:cs typeface="Times New Roman" panose="02020603050405020304" charset="0"/>
              </a:rPr>
              <a:t>               ++j;                //j</a:t>
            </a:r>
            <a:r>
              <a:rPr lang="zh-CN" altLang="en-US" sz="1500">
                <a:solidFill>
                  <a:schemeClr val="tx1"/>
                </a:solidFill>
                <a:latin typeface="Times New Roman" panose="02020603050405020304" charset="0"/>
                <a:ea typeface="华文楷体" panose="02010600040101010101" charset="-122"/>
                <a:cs typeface="Times New Roman" panose="02020603050405020304" charset="0"/>
              </a:rPr>
              <a:t>变为</a:t>
            </a:r>
            <a:r>
              <a:rPr lang="en-US" altLang="zh-CN" sz="1500">
                <a:solidFill>
                  <a:schemeClr val="tx1"/>
                </a:solidFill>
                <a:latin typeface="Times New Roman" panose="02020603050405020304" charset="0"/>
                <a:ea typeface="华文楷体" panose="02010600040101010101" charset="-122"/>
                <a:cs typeface="Times New Roman" panose="02020603050405020304" charset="0"/>
              </a:rPr>
              <a:t>2*j+1</a:t>
            </a:r>
            <a:endParaRPr lang="en-US" altLang="zh-CN" sz="15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500">
                <a:solidFill>
                  <a:schemeClr val="tx1"/>
                </a:solidFill>
                <a:latin typeface="Times New Roman" panose="02020603050405020304" charset="0"/>
                <a:ea typeface="华文楷体" panose="02010600040101010101" charset="-122"/>
                <a:cs typeface="Times New Roman" panose="02020603050405020304" charset="0"/>
              </a:rPr>
              <a:t>            if(temp&lt;A[j])</a:t>
            </a:r>
            <a:endParaRPr lang="en-US" altLang="zh-CN" sz="15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500">
                <a:solidFill>
                  <a:schemeClr val="tx1"/>
                </a:solidFill>
                <a:latin typeface="Times New Roman" panose="02020603050405020304" charset="0"/>
                <a:ea typeface="华文楷体" panose="02010600040101010101" charset="-122"/>
                <a:cs typeface="Times New Roman" panose="02020603050405020304" charset="0"/>
              </a:rPr>
              <a:t>            {    A[i]=A[j];</a:t>
            </a:r>
            <a:endParaRPr lang="en-US" altLang="zh-CN" sz="15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500">
                <a:solidFill>
                  <a:schemeClr val="tx1"/>
                </a:solidFill>
                <a:latin typeface="Times New Roman" panose="02020603050405020304" charset="0"/>
                <a:ea typeface="华文楷体" panose="02010600040101010101" charset="-122"/>
                <a:cs typeface="Times New Roman" panose="02020603050405020304" charset="0"/>
              </a:rPr>
              <a:t>                  i=j;                //</a:t>
            </a:r>
            <a:r>
              <a:rPr lang="zh-CN" altLang="en-US" sz="1500">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sz="1500">
                <a:solidFill>
                  <a:schemeClr val="tx1"/>
                </a:solidFill>
                <a:latin typeface="Times New Roman" panose="02020603050405020304" charset="0"/>
                <a:ea typeface="华文楷体" panose="02010600040101010101" charset="-122"/>
                <a:cs typeface="Times New Roman" panose="02020603050405020304" charset="0"/>
              </a:rPr>
              <a:t>A[j]</a:t>
            </a:r>
            <a:r>
              <a:rPr lang="zh-CN" altLang="en-US" sz="1500">
                <a:solidFill>
                  <a:schemeClr val="tx1"/>
                </a:solidFill>
                <a:latin typeface="Times New Roman" panose="02020603050405020304" charset="0"/>
                <a:ea typeface="华文楷体" panose="02010600040101010101" charset="-122"/>
                <a:cs typeface="Times New Roman" panose="02020603050405020304" charset="0"/>
              </a:rPr>
              <a:t>调整到双亲结点的位置上</a:t>
            </a:r>
            <a:endParaRPr lang="en-US" altLang="zh-CN" sz="15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500">
                <a:solidFill>
                  <a:schemeClr val="tx1"/>
                </a:solidFill>
                <a:latin typeface="Times New Roman" panose="02020603050405020304" charset="0"/>
                <a:ea typeface="华文楷体" panose="02010600040101010101" charset="-122"/>
                <a:cs typeface="Times New Roman" panose="02020603050405020304" charset="0"/>
              </a:rPr>
              <a:t>                  j=2*i;            //</a:t>
            </a:r>
            <a:r>
              <a:rPr lang="zh-CN" altLang="en-US" sz="1500">
                <a:solidFill>
                  <a:schemeClr val="tx1"/>
                </a:solidFill>
                <a:latin typeface="Times New Roman" panose="02020603050405020304" charset="0"/>
                <a:ea typeface="华文楷体" panose="02010600040101010101" charset="-122"/>
                <a:cs typeface="Times New Roman" panose="02020603050405020304" charset="0"/>
              </a:rPr>
              <a:t>修改</a:t>
            </a:r>
            <a:r>
              <a:rPr lang="en-US" altLang="zh-CN" sz="1500">
                <a:solidFill>
                  <a:schemeClr val="tx1"/>
                </a:solidFill>
                <a:latin typeface="Times New Roman" panose="02020603050405020304" charset="0"/>
                <a:ea typeface="华文楷体" panose="02010600040101010101" charset="-122"/>
                <a:cs typeface="Times New Roman" panose="02020603050405020304" charset="0"/>
              </a:rPr>
              <a:t>i</a:t>
            </a:r>
            <a:r>
              <a:rPr lang="zh-CN" altLang="en-US" sz="1500">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sz="1500">
                <a:solidFill>
                  <a:schemeClr val="tx1"/>
                </a:solidFill>
                <a:latin typeface="Times New Roman" panose="02020603050405020304" charset="0"/>
                <a:ea typeface="华文楷体" panose="02010600040101010101" charset="-122"/>
                <a:cs typeface="Times New Roman" panose="02020603050405020304" charset="0"/>
              </a:rPr>
              <a:t>j</a:t>
            </a:r>
            <a:r>
              <a:rPr lang="zh-CN" altLang="en-US" sz="1500">
                <a:solidFill>
                  <a:schemeClr val="tx1"/>
                </a:solidFill>
                <a:latin typeface="Times New Roman" panose="02020603050405020304" charset="0"/>
                <a:ea typeface="华文楷体" panose="02010600040101010101" charset="-122"/>
                <a:cs typeface="Times New Roman" panose="02020603050405020304" charset="0"/>
              </a:rPr>
              <a:t>的值，以便继续向下调整</a:t>
            </a:r>
            <a:endParaRPr lang="en-US" altLang="zh-CN" sz="15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5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5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500">
                <a:solidFill>
                  <a:schemeClr val="tx1"/>
                </a:solidFill>
                <a:latin typeface="Times New Roman" panose="02020603050405020304" charset="0"/>
                <a:ea typeface="华文楷体" panose="02010600040101010101" charset="-122"/>
                <a:cs typeface="Times New Roman" panose="02020603050405020304" charset="0"/>
              </a:rPr>
              <a:t>            else break;    //</a:t>
            </a:r>
            <a:r>
              <a:rPr lang="zh-CN" altLang="en-US" sz="1500">
                <a:solidFill>
                  <a:schemeClr val="tx1"/>
                </a:solidFill>
                <a:latin typeface="Times New Roman" panose="02020603050405020304" charset="0"/>
                <a:ea typeface="华文楷体" panose="02010600040101010101" charset="-122"/>
                <a:cs typeface="Times New Roman" panose="02020603050405020304" charset="0"/>
              </a:rPr>
              <a:t>调整结束</a:t>
            </a:r>
            <a:endParaRPr lang="en-US" altLang="zh-CN" sz="15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5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5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500">
                <a:solidFill>
                  <a:schemeClr val="tx1"/>
                </a:solidFill>
                <a:latin typeface="Times New Roman" panose="02020603050405020304" charset="0"/>
                <a:ea typeface="华文楷体" panose="02010600040101010101" charset="-122"/>
                <a:cs typeface="Times New Roman" panose="02020603050405020304" charset="0"/>
              </a:rPr>
              <a:t>      A[i]=temp;         //</a:t>
            </a:r>
            <a:r>
              <a:rPr lang="zh-CN" altLang="en-US" sz="1500">
                <a:solidFill>
                  <a:schemeClr val="tx1"/>
                </a:solidFill>
                <a:latin typeface="Times New Roman" panose="02020603050405020304" charset="0"/>
                <a:ea typeface="华文楷体" panose="02010600040101010101" charset="-122"/>
                <a:cs typeface="Times New Roman" panose="02020603050405020304" charset="0"/>
              </a:rPr>
              <a:t>被调整结点的值放入最终位置</a:t>
            </a:r>
            <a:endParaRPr lang="en-US" altLang="zh-CN" sz="15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5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5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7" name="内容占位符 2"/>
          <p:cNvSpPr>
            <a:spLocks noGrp="1"/>
          </p:cNvSpPr>
          <p:nvPr/>
        </p:nvSpPr>
        <p:spPr>
          <a:xfrm>
            <a:off x="6671945" y="476885"/>
            <a:ext cx="5520055" cy="638111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void HeapSort(int A[],int n)   //</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堆排序</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int i,temp;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for(i=n/2;i&gt;=1;--i)      //</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建立初始堆</a:t>
            </a:r>
            <a:endParaRPr lang="zh-CN" altLang="en-US">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Sift(A,i,n);</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for(i=n,i&gt;=2,--i)   //</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进行</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n-1</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次循环，完成</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堆排序</a:t>
            </a:r>
            <a:endParaRPr lang="zh-CN" altLang="en-US">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     temp=A[1];  //</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换出根结点的关键字，将其放入最终位置</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A[1]=A[i];</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A[i]=temp;</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Sift(A,1,i-1);  //</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在减少了</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1</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个关键字的无序序列中进行调整</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3270" cy="6857365"/>
          </a:xfrm>
        </p:spPr>
        <p:txBody>
          <a:bodyPr/>
          <a:p>
            <a:r>
              <a:rPr lang="zh-CN" altLang="en-US">
                <a:solidFill>
                  <a:schemeClr val="tx1"/>
                </a:solidFill>
                <a:latin typeface="Times New Roman" panose="02020603050405020304" charset="0"/>
                <a:ea typeface="华文楷体" panose="02010600040101010101" charset="-122"/>
              </a:rPr>
              <a:t>二路归并排序</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sym typeface="+mn-ea"/>
              </a:rPr>
              <a:t>假设对原始序列：</a:t>
            </a:r>
            <a:r>
              <a:rPr lang="en-US" altLang="zh-CN">
                <a:solidFill>
                  <a:schemeClr val="tx1"/>
                </a:solidFill>
                <a:latin typeface="Times New Roman" panose="02020603050405020304" charset="0"/>
                <a:ea typeface="华文楷体" panose="02010600040101010101" charset="-122"/>
                <a:sym typeface="+mn-ea"/>
              </a:rPr>
              <a:t>49</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38</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65</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97</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76</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13</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27</a:t>
            </a:r>
            <a:r>
              <a:rPr lang="zh-CN" altLang="en-US">
                <a:solidFill>
                  <a:schemeClr val="tx1"/>
                </a:solidFill>
                <a:latin typeface="Times New Roman" panose="02020603050405020304" charset="0"/>
                <a:ea typeface="华文楷体" panose="02010600040101010101" charset="-122"/>
                <a:sym typeface="+mn-ea"/>
              </a:rPr>
              <a:t>进行</a:t>
            </a:r>
            <a:r>
              <a:rPr lang="zh-CN" altLang="en-US">
                <a:solidFill>
                  <a:schemeClr val="tx1"/>
                </a:solidFill>
                <a:latin typeface="Times New Roman" panose="02020603050405020304" charset="0"/>
                <a:ea typeface="华文楷体" panose="02010600040101010101" charset="-122"/>
                <a:sym typeface="+mn-ea"/>
              </a:rPr>
              <a:t>二路归并排序</a:t>
            </a:r>
            <a:endParaRPr lang="zh-CN" altLang="en-US">
              <a:solidFill>
                <a:schemeClr val="tx1"/>
              </a:solidFill>
              <a:latin typeface="Times New Roman" panose="02020603050405020304" charset="0"/>
              <a:ea typeface="华文楷体" panose="02010600040101010101" charset="-122"/>
              <a:sym typeface="+mn-ea"/>
            </a:endParaRPr>
          </a:p>
          <a:p>
            <a:pPr marL="0" indent="0">
              <a:buNone/>
            </a:pPr>
            <a:r>
              <a:rPr lang="en-US" altLang="zh-CN">
                <a:solidFill>
                  <a:schemeClr val="tx1"/>
                </a:solidFill>
                <a:latin typeface="Times New Roman" panose="02020603050405020304" charset="0"/>
                <a:ea typeface="华文楷体" panose="02010600040101010101" charset="-122"/>
                <a:sym typeface="+mn-ea"/>
              </a:rPr>
              <a:t>void MergeSort(int A[],int low,int high)</a:t>
            </a:r>
            <a:endParaRPr lang="en-US" altLang="zh-CN">
              <a:solidFill>
                <a:schemeClr val="tx1"/>
              </a:solidFill>
              <a:latin typeface="Times New Roman" panose="02020603050405020304" charset="0"/>
              <a:ea typeface="华文楷体" panose="02010600040101010101" charset="-122"/>
              <a:sym typeface="+mn-ea"/>
            </a:endParaRPr>
          </a:p>
          <a:p>
            <a:pPr marL="0" indent="0">
              <a:buNone/>
            </a:pPr>
            <a:r>
              <a:rPr lang="en-US" altLang="zh-CN">
                <a:solidFill>
                  <a:schemeClr val="tx1"/>
                </a:solidFill>
                <a:latin typeface="Times New Roman" panose="02020603050405020304" charset="0"/>
                <a:ea typeface="华文楷体" panose="02010600040101010101" charset="-122"/>
                <a:sym typeface="+mn-ea"/>
              </a:rPr>
              <a:t>{</a:t>
            </a:r>
            <a:endParaRPr lang="en-US" altLang="zh-CN">
              <a:solidFill>
                <a:schemeClr val="tx1"/>
              </a:solidFill>
              <a:latin typeface="Times New Roman" panose="02020603050405020304" charset="0"/>
              <a:ea typeface="华文楷体" panose="02010600040101010101" charset="-122"/>
              <a:sym typeface="+mn-ea"/>
            </a:endParaRPr>
          </a:p>
          <a:p>
            <a:pPr marL="0" indent="0">
              <a:buNone/>
            </a:pPr>
            <a:r>
              <a:rPr lang="en-US" altLang="zh-CN">
                <a:solidFill>
                  <a:schemeClr val="tx1"/>
                </a:solidFill>
                <a:latin typeface="Times New Roman" panose="02020603050405020304" charset="0"/>
                <a:ea typeface="华文楷体" panose="02010600040101010101" charset="-122"/>
                <a:sym typeface="+mn-ea"/>
              </a:rPr>
              <a:t>       if(low&lt;high)</a:t>
            </a:r>
            <a:endParaRPr lang="en-US" altLang="zh-CN">
              <a:solidFill>
                <a:schemeClr val="tx1"/>
              </a:solidFill>
              <a:latin typeface="Times New Roman" panose="02020603050405020304" charset="0"/>
              <a:ea typeface="华文楷体" panose="02010600040101010101" charset="-122"/>
              <a:sym typeface="+mn-ea"/>
            </a:endParaRPr>
          </a:p>
          <a:p>
            <a:pPr marL="0" indent="0">
              <a:buNone/>
            </a:pPr>
            <a:r>
              <a:rPr lang="en-US" altLang="zh-CN">
                <a:solidFill>
                  <a:schemeClr val="tx1"/>
                </a:solidFill>
                <a:latin typeface="Times New Roman" panose="02020603050405020304" charset="0"/>
                <a:ea typeface="华文楷体" panose="02010600040101010101" charset="-122"/>
                <a:sym typeface="+mn-ea"/>
              </a:rPr>
              <a:t>       {</a:t>
            </a:r>
            <a:endParaRPr lang="en-US" altLang="zh-CN">
              <a:solidFill>
                <a:schemeClr val="tx1"/>
              </a:solidFill>
              <a:latin typeface="Times New Roman" panose="02020603050405020304" charset="0"/>
              <a:ea typeface="华文楷体" panose="02010600040101010101" charset="-122"/>
              <a:sym typeface="+mn-ea"/>
            </a:endParaRPr>
          </a:p>
          <a:p>
            <a:pPr marL="0" indent="0">
              <a:buNone/>
            </a:pPr>
            <a:r>
              <a:rPr lang="en-US" altLang="zh-CN">
                <a:solidFill>
                  <a:schemeClr val="tx1"/>
                </a:solidFill>
                <a:latin typeface="Times New Roman" panose="02020603050405020304" charset="0"/>
                <a:ea typeface="华文楷体" panose="02010600040101010101" charset="-122"/>
                <a:sym typeface="+mn-ea"/>
              </a:rPr>
              <a:t>              int mid=(low+high)/2;</a:t>
            </a:r>
            <a:endParaRPr lang="en-US" altLang="zh-CN">
              <a:solidFill>
                <a:schemeClr val="tx1"/>
              </a:solidFill>
              <a:latin typeface="Times New Roman" panose="02020603050405020304" charset="0"/>
              <a:ea typeface="华文楷体" panose="02010600040101010101" charset="-122"/>
              <a:sym typeface="+mn-ea"/>
            </a:endParaRPr>
          </a:p>
          <a:p>
            <a:pPr marL="0" indent="0">
              <a:buNone/>
            </a:pPr>
            <a:r>
              <a:rPr lang="en-US" altLang="zh-CN">
                <a:solidFill>
                  <a:schemeClr val="tx1"/>
                </a:solidFill>
                <a:latin typeface="Times New Roman" panose="02020603050405020304" charset="0"/>
                <a:ea typeface="华文楷体" panose="02010600040101010101" charset="-122"/>
                <a:sym typeface="+mn-ea"/>
              </a:rPr>
              <a:t>              MergeSort(A,low,mid);      //</a:t>
            </a:r>
            <a:r>
              <a:rPr lang="zh-CN" altLang="en-US">
                <a:solidFill>
                  <a:schemeClr val="tx1"/>
                </a:solidFill>
                <a:latin typeface="Times New Roman" panose="02020603050405020304" charset="0"/>
                <a:ea typeface="华文楷体" panose="02010600040101010101" charset="-122"/>
                <a:sym typeface="+mn-ea"/>
              </a:rPr>
              <a:t>归并排序前半段</a:t>
            </a:r>
            <a:endParaRPr lang="zh-CN" altLang="en-US">
              <a:solidFill>
                <a:schemeClr val="tx1"/>
              </a:solidFill>
              <a:latin typeface="Times New Roman" panose="02020603050405020304" charset="0"/>
              <a:ea typeface="华文楷体" panose="02010600040101010101" charset="-122"/>
              <a:sym typeface="+mn-ea"/>
            </a:endParaRPr>
          </a:p>
          <a:p>
            <a:pPr marL="0" indent="0">
              <a:buNone/>
            </a:pPr>
            <a:r>
              <a:rPr lang="zh-CN" altLang="en-US">
                <a:solidFill>
                  <a:schemeClr val="tx1"/>
                </a:solidFill>
                <a:latin typeface="Times New Roman" panose="02020603050405020304" charset="0"/>
                <a:ea typeface="华文楷体" panose="02010600040101010101" charset="-122"/>
                <a:sym typeface="+mn-ea"/>
              </a:rPr>
              <a:t> </a:t>
            </a:r>
            <a:r>
              <a:rPr lang="en-US" altLang="zh-CN">
                <a:solidFill>
                  <a:schemeClr val="tx1"/>
                </a:solidFill>
                <a:latin typeface="Times New Roman" panose="02020603050405020304" charset="0"/>
                <a:ea typeface="华文楷体" panose="02010600040101010101" charset="-122"/>
                <a:sym typeface="+mn-ea"/>
              </a:rPr>
              <a:t>             MergeSort(A,mid+1,high);     //</a:t>
            </a:r>
            <a:r>
              <a:rPr lang="zh-CN" altLang="en-US">
                <a:solidFill>
                  <a:schemeClr val="tx1"/>
                </a:solidFill>
                <a:latin typeface="Times New Roman" panose="02020603050405020304" charset="0"/>
                <a:ea typeface="华文楷体" panose="02010600040101010101" charset="-122"/>
                <a:sym typeface="+mn-ea"/>
              </a:rPr>
              <a:t>归并排序后半段</a:t>
            </a:r>
            <a:endParaRPr lang="zh-CN" altLang="en-US">
              <a:solidFill>
                <a:schemeClr val="tx1"/>
              </a:solidFill>
              <a:latin typeface="Times New Roman" panose="02020603050405020304" charset="0"/>
              <a:ea typeface="华文楷体" panose="02010600040101010101" charset="-122"/>
              <a:sym typeface="+mn-ea"/>
            </a:endParaRPr>
          </a:p>
          <a:p>
            <a:pPr marL="0" indent="0">
              <a:buNone/>
            </a:pPr>
            <a:r>
              <a:rPr lang="zh-CN" altLang="en-US">
                <a:solidFill>
                  <a:schemeClr val="tx1"/>
                </a:solidFill>
                <a:latin typeface="Times New Roman" panose="02020603050405020304" charset="0"/>
                <a:ea typeface="华文楷体" panose="02010600040101010101" charset="-122"/>
                <a:sym typeface="+mn-ea"/>
              </a:rPr>
              <a:t> </a:t>
            </a:r>
            <a:r>
              <a:rPr lang="en-US" altLang="zh-CN">
                <a:solidFill>
                  <a:schemeClr val="tx1"/>
                </a:solidFill>
                <a:latin typeface="Times New Roman" panose="02020603050405020304" charset="0"/>
                <a:ea typeface="华文楷体" panose="02010600040101010101" charset="-122"/>
                <a:sym typeface="+mn-ea"/>
              </a:rPr>
              <a:t>             Merge(A,low,mid,high);  //</a:t>
            </a:r>
            <a:r>
              <a:rPr lang="zh-CN" altLang="en-US">
                <a:solidFill>
                  <a:schemeClr val="tx1"/>
                </a:solidFill>
                <a:latin typeface="Times New Roman" panose="02020603050405020304" charset="0"/>
                <a:ea typeface="华文楷体" panose="02010600040101010101" charset="-122"/>
                <a:sym typeface="+mn-ea"/>
              </a:rPr>
              <a:t>把</a:t>
            </a:r>
            <a:r>
              <a:rPr lang="en-US" altLang="zh-CN">
                <a:solidFill>
                  <a:schemeClr val="tx1"/>
                </a:solidFill>
                <a:latin typeface="Times New Roman" panose="02020603050405020304" charset="0"/>
                <a:ea typeface="华文楷体" panose="02010600040101010101" charset="-122"/>
                <a:sym typeface="+mn-ea"/>
              </a:rPr>
              <a:t>A</a:t>
            </a:r>
            <a:r>
              <a:rPr lang="zh-CN" altLang="en-US">
                <a:solidFill>
                  <a:schemeClr val="tx1"/>
                </a:solidFill>
                <a:latin typeface="Times New Roman" panose="02020603050405020304" charset="0"/>
                <a:ea typeface="华文楷体" panose="02010600040101010101" charset="-122"/>
                <a:sym typeface="+mn-ea"/>
              </a:rPr>
              <a:t>数组中</a:t>
            </a:r>
            <a:r>
              <a:rPr lang="en-US" altLang="zh-CN">
                <a:solidFill>
                  <a:schemeClr val="tx1"/>
                </a:solidFill>
                <a:latin typeface="Times New Roman" panose="02020603050405020304" charset="0"/>
                <a:ea typeface="华文楷体" panose="02010600040101010101" charset="-122"/>
                <a:sym typeface="+mn-ea"/>
              </a:rPr>
              <a:t>low</a:t>
            </a:r>
            <a:r>
              <a:rPr lang="zh-CN" altLang="en-US">
                <a:solidFill>
                  <a:schemeClr val="tx1"/>
                </a:solidFill>
                <a:latin typeface="Times New Roman" panose="02020603050405020304" charset="0"/>
                <a:ea typeface="华文楷体" panose="02010600040101010101" charset="-122"/>
                <a:sym typeface="+mn-ea"/>
              </a:rPr>
              <a:t>到</a:t>
            </a:r>
            <a:r>
              <a:rPr lang="en-US" altLang="zh-CN">
                <a:solidFill>
                  <a:schemeClr val="tx1"/>
                </a:solidFill>
                <a:latin typeface="Times New Roman" panose="02020603050405020304" charset="0"/>
                <a:ea typeface="华文楷体" panose="02010600040101010101" charset="-122"/>
                <a:sym typeface="+mn-ea"/>
              </a:rPr>
              <a:t>mid,</a:t>
            </a:r>
            <a:r>
              <a:rPr lang="zh-CN" altLang="en-US">
                <a:solidFill>
                  <a:schemeClr val="tx1"/>
                </a:solidFill>
                <a:latin typeface="Times New Roman" panose="02020603050405020304" charset="0"/>
                <a:ea typeface="华文楷体" panose="02010600040101010101" charset="-122"/>
                <a:sym typeface="+mn-ea"/>
              </a:rPr>
              <a:t>和</a:t>
            </a:r>
            <a:r>
              <a:rPr lang="en-US" altLang="zh-CN">
                <a:solidFill>
                  <a:schemeClr val="tx1"/>
                </a:solidFill>
                <a:latin typeface="Times New Roman" panose="02020603050405020304" charset="0"/>
                <a:ea typeface="华文楷体" panose="02010600040101010101" charset="-122"/>
                <a:sym typeface="+mn-ea"/>
              </a:rPr>
              <a:t>mid+1</a:t>
            </a:r>
            <a:r>
              <a:rPr lang="zh-CN" altLang="en-US">
                <a:solidFill>
                  <a:schemeClr val="tx1"/>
                </a:solidFill>
                <a:latin typeface="Times New Roman" panose="02020603050405020304" charset="0"/>
                <a:ea typeface="华文楷体" panose="02010600040101010101" charset="-122"/>
                <a:sym typeface="+mn-ea"/>
              </a:rPr>
              <a:t>到</a:t>
            </a:r>
            <a:r>
              <a:rPr lang="en-US" altLang="zh-CN">
                <a:solidFill>
                  <a:schemeClr val="tx1"/>
                </a:solidFill>
                <a:latin typeface="Times New Roman" panose="02020603050405020304" charset="0"/>
                <a:ea typeface="华文楷体" panose="02010600040101010101" charset="-122"/>
                <a:sym typeface="+mn-ea"/>
              </a:rPr>
              <a:t>high</a:t>
            </a:r>
            <a:r>
              <a:rPr lang="zh-CN" altLang="en-US">
                <a:solidFill>
                  <a:schemeClr val="tx1"/>
                </a:solidFill>
                <a:latin typeface="Times New Roman" panose="02020603050405020304" charset="0"/>
                <a:ea typeface="华文楷体" panose="02010600040101010101" charset="-122"/>
                <a:sym typeface="+mn-ea"/>
              </a:rPr>
              <a:t>范围内的两端有序序列归并成一段有序序列，具体函数代码见线性表</a:t>
            </a:r>
            <a:endParaRPr lang="en-US" altLang="zh-CN">
              <a:solidFill>
                <a:schemeClr val="tx1"/>
              </a:solidFill>
              <a:latin typeface="Times New Roman" panose="02020603050405020304" charset="0"/>
              <a:ea typeface="华文楷体" panose="02010600040101010101" charset="-122"/>
              <a:sym typeface="+mn-ea"/>
            </a:endParaRPr>
          </a:p>
          <a:p>
            <a:pPr marL="0" indent="0">
              <a:buNone/>
            </a:pPr>
            <a:r>
              <a:rPr lang="en-US" altLang="zh-CN">
                <a:solidFill>
                  <a:schemeClr val="tx1"/>
                </a:solidFill>
                <a:latin typeface="Times New Roman" panose="02020603050405020304" charset="0"/>
                <a:ea typeface="华文楷体" panose="02010600040101010101" charset="-122"/>
                <a:sym typeface="+mn-ea"/>
              </a:rPr>
              <a:t>       }</a:t>
            </a:r>
            <a:endParaRPr lang="en-US" altLang="zh-CN">
              <a:solidFill>
                <a:schemeClr val="tx1"/>
              </a:solidFill>
              <a:latin typeface="Times New Roman" panose="02020603050405020304" charset="0"/>
              <a:ea typeface="华文楷体" panose="02010600040101010101" charset="-122"/>
              <a:sym typeface="+mn-ea"/>
            </a:endParaRPr>
          </a:p>
          <a:p>
            <a:pPr marL="0" indent="0">
              <a:buNone/>
            </a:pPr>
            <a:r>
              <a:rPr lang="en-US" altLang="zh-CN">
                <a:solidFill>
                  <a:schemeClr val="tx1"/>
                </a:solidFill>
                <a:latin typeface="Times New Roman" panose="02020603050405020304" charset="0"/>
                <a:ea typeface="华文楷体" panose="02010600040101010101" charset="-122"/>
                <a:sym typeface="+mn-ea"/>
              </a:rPr>
              <a:t>}</a:t>
            </a: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05" y="295910"/>
            <a:ext cx="10968990" cy="5944235"/>
          </a:xfrm>
        </p:spPr>
        <p:txBody>
          <a:bodyPr>
            <a:noAutofit/>
          </a:bodyPr>
          <a:p>
            <a:r>
              <a:rPr lang="zh-CN" altLang="en-US" sz="2000">
                <a:solidFill>
                  <a:schemeClr val="tx1"/>
                </a:solidFill>
                <a:latin typeface="华文楷体" panose="02010600040101010101" charset="-122"/>
                <a:ea typeface="华文楷体" panose="02010600040101010101" charset="-122"/>
              </a:rPr>
              <a:t>插入排序</a:t>
            </a:r>
            <a:endParaRPr lang="zh-CN" altLang="en-US" sz="2000">
              <a:solidFill>
                <a:schemeClr val="tx1"/>
              </a:solidFill>
              <a:latin typeface="华文楷体" panose="02010600040101010101" charset="-122"/>
              <a:ea typeface="华文楷体" panose="02010600040101010101" charset="-122"/>
            </a:endParaRPr>
          </a:p>
          <a:p>
            <a:pPr marL="685800" lvl="1" indent="-228600">
              <a:buFont typeface="Arial" panose="020B0604020202020204" pitchFamily="34" charset="0"/>
              <a:buChar char="●"/>
            </a:pPr>
            <a:r>
              <a:rPr lang="zh-CN" altLang="en-US" sz="2000">
                <a:solidFill>
                  <a:schemeClr val="tx1"/>
                </a:solidFill>
                <a:latin typeface="华文楷体" panose="02010600040101010101" charset="-122"/>
                <a:ea typeface="华文楷体" panose="02010600040101010101" charset="-122"/>
              </a:rPr>
              <a:t>直接插入排序</a:t>
            </a:r>
            <a:endParaRPr lang="zh-CN" altLang="en-US" sz="2000">
              <a:solidFill>
                <a:schemeClr val="tx1"/>
              </a:solidFill>
              <a:latin typeface="华文楷体" panose="02010600040101010101" charset="-122"/>
              <a:ea typeface="华文楷体" panose="02010600040101010101" charset="-122"/>
            </a:endParaRPr>
          </a:p>
          <a:p>
            <a:pPr marL="685800" lvl="1" indent="-228600">
              <a:buFont typeface="Arial" panose="020B0604020202020204" pitchFamily="34" charset="0"/>
              <a:buChar char="●"/>
            </a:pPr>
            <a:r>
              <a:rPr lang="zh-CN" altLang="en-US" sz="2000">
                <a:solidFill>
                  <a:schemeClr val="tx1"/>
                </a:solidFill>
                <a:latin typeface="华文楷体" panose="02010600040101010101" charset="-122"/>
                <a:ea typeface="华文楷体" panose="02010600040101010101" charset="-122"/>
              </a:rPr>
              <a:t>折半插入排序</a:t>
            </a:r>
            <a:endParaRPr lang="zh-CN" altLang="en-US" sz="2000">
              <a:solidFill>
                <a:schemeClr val="tx1"/>
              </a:solidFill>
              <a:latin typeface="华文楷体" panose="02010600040101010101" charset="-122"/>
              <a:ea typeface="华文楷体" panose="02010600040101010101" charset="-122"/>
            </a:endParaRPr>
          </a:p>
          <a:p>
            <a:pPr marL="685800" lvl="1" indent="-228600">
              <a:buFont typeface="Arial" panose="020B0604020202020204" pitchFamily="34" charset="0"/>
              <a:buChar char="●"/>
            </a:pPr>
            <a:r>
              <a:rPr lang="zh-CN" altLang="en-US" sz="2000">
                <a:solidFill>
                  <a:schemeClr val="tx1"/>
                </a:solidFill>
                <a:latin typeface="华文楷体" panose="02010600040101010101" charset="-122"/>
                <a:ea typeface="华文楷体" panose="02010600040101010101" charset="-122"/>
              </a:rPr>
              <a:t>希尔排序</a:t>
            </a:r>
            <a:endParaRPr lang="zh-CN" altLang="en-US" sz="2000">
              <a:solidFill>
                <a:schemeClr val="tx1"/>
              </a:solidFill>
              <a:latin typeface="华文楷体" panose="02010600040101010101" charset="-122"/>
              <a:ea typeface="华文楷体" panose="02010600040101010101" charset="-122"/>
            </a:endParaRPr>
          </a:p>
          <a:p>
            <a:pPr marL="228600" lvl="0" indent="-228600">
              <a:buFont typeface="Arial" panose="020B0604020202020204" pitchFamily="34" charset="0"/>
              <a:buChar char="●"/>
            </a:pPr>
            <a:r>
              <a:rPr lang="zh-CN" altLang="en-US" sz="2000">
                <a:solidFill>
                  <a:schemeClr val="tx1"/>
                </a:solidFill>
                <a:latin typeface="华文楷体" panose="02010600040101010101" charset="-122"/>
                <a:ea typeface="华文楷体" panose="02010600040101010101" charset="-122"/>
              </a:rPr>
              <a:t>选择排序</a:t>
            </a:r>
            <a:endParaRPr lang="zh-CN" altLang="en-US" sz="2000">
              <a:solidFill>
                <a:schemeClr val="tx1"/>
              </a:solidFill>
              <a:latin typeface="华文楷体" panose="02010600040101010101" charset="-122"/>
              <a:ea typeface="华文楷体" panose="02010600040101010101" charset="-122"/>
            </a:endParaRPr>
          </a:p>
          <a:p>
            <a:pPr marL="685800" lvl="1" indent="-228600">
              <a:buFont typeface="Arial" panose="020B0604020202020204" pitchFamily="34" charset="0"/>
              <a:buChar char="●"/>
            </a:pPr>
            <a:r>
              <a:rPr lang="zh-CN" altLang="en-US" sz="2000">
                <a:solidFill>
                  <a:schemeClr val="tx1"/>
                </a:solidFill>
                <a:latin typeface="华文楷体" panose="02010600040101010101" charset="-122"/>
                <a:ea typeface="华文楷体" panose="02010600040101010101" charset="-122"/>
              </a:rPr>
              <a:t>简单选择排序</a:t>
            </a:r>
            <a:endParaRPr lang="zh-CN" altLang="en-US" sz="2000">
              <a:solidFill>
                <a:schemeClr val="tx1"/>
              </a:solidFill>
              <a:latin typeface="华文楷体" panose="02010600040101010101" charset="-122"/>
              <a:ea typeface="华文楷体" panose="02010600040101010101" charset="-122"/>
            </a:endParaRPr>
          </a:p>
          <a:p>
            <a:pPr marL="685800" lvl="1" indent="-228600">
              <a:buFont typeface="Arial" panose="020B0604020202020204" pitchFamily="34" charset="0"/>
              <a:buChar char="●"/>
            </a:pPr>
            <a:r>
              <a:rPr lang="zh-CN" altLang="en-US" sz="2000">
                <a:solidFill>
                  <a:schemeClr val="tx1"/>
                </a:solidFill>
                <a:latin typeface="华文楷体" panose="02010600040101010101" charset="-122"/>
                <a:ea typeface="华文楷体" panose="02010600040101010101" charset="-122"/>
              </a:rPr>
              <a:t>堆排序</a:t>
            </a:r>
            <a:endParaRPr lang="zh-CN" altLang="en-US" sz="2000">
              <a:solidFill>
                <a:schemeClr val="tx1"/>
              </a:solidFill>
              <a:latin typeface="华文楷体" panose="02010600040101010101" charset="-122"/>
              <a:ea typeface="华文楷体" panose="02010600040101010101" charset="-122"/>
            </a:endParaRPr>
          </a:p>
          <a:p>
            <a:pPr marL="228600" lvl="0" indent="-228600">
              <a:buFont typeface="Arial" panose="020B0604020202020204" pitchFamily="34" charset="0"/>
              <a:buChar char="●"/>
            </a:pPr>
            <a:r>
              <a:rPr lang="zh-CN" altLang="en-US" sz="2000">
                <a:solidFill>
                  <a:schemeClr val="tx1"/>
                </a:solidFill>
                <a:latin typeface="华文楷体" panose="02010600040101010101" charset="-122"/>
                <a:ea typeface="华文楷体" panose="02010600040101010101" charset="-122"/>
              </a:rPr>
              <a:t>交换排序</a:t>
            </a:r>
            <a:endParaRPr lang="zh-CN" altLang="en-US" sz="2000">
              <a:solidFill>
                <a:schemeClr val="tx1"/>
              </a:solidFill>
              <a:latin typeface="华文楷体" panose="02010600040101010101" charset="-122"/>
              <a:ea typeface="华文楷体" panose="02010600040101010101" charset="-122"/>
            </a:endParaRPr>
          </a:p>
          <a:p>
            <a:pPr marL="685800" lvl="1" indent="-228600">
              <a:buFont typeface="Arial" panose="020B0604020202020204" pitchFamily="34" charset="0"/>
              <a:buChar char="●"/>
            </a:pPr>
            <a:r>
              <a:rPr lang="zh-CN" altLang="en-US" sz="2000">
                <a:solidFill>
                  <a:schemeClr val="tx1"/>
                </a:solidFill>
                <a:latin typeface="华文楷体" panose="02010600040101010101" charset="-122"/>
                <a:ea typeface="华文楷体" panose="02010600040101010101" charset="-122"/>
              </a:rPr>
              <a:t>起泡排序</a:t>
            </a:r>
            <a:endParaRPr lang="zh-CN" altLang="en-US" sz="2000">
              <a:solidFill>
                <a:schemeClr val="tx1"/>
              </a:solidFill>
              <a:latin typeface="华文楷体" panose="02010600040101010101" charset="-122"/>
              <a:ea typeface="华文楷体" panose="02010600040101010101" charset="-122"/>
            </a:endParaRPr>
          </a:p>
          <a:p>
            <a:pPr marL="685800" lvl="1" indent="-228600">
              <a:buFont typeface="Arial" panose="020B0604020202020204" pitchFamily="34" charset="0"/>
              <a:buChar char="●"/>
            </a:pPr>
            <a:r>
              <a:rPr lang="zh-CN" altLang="en-US" sz="2000">
                <a:solidFill>
                  <a:schemeClr val="tx1"/>
                </a:solidFill>
                <a:latin typeface="华文楷体" panose="02010600040101010101" charset="-122"/>
                <a:ea typeface="华文楷体" panose="02010600040101010101" charset="-122"/>
              </a:rPr>
              <a:t>快速排序</a:t>
            </a:r>
            <a:endParaRPr lang="zh-CN" altLang="en-US" sz="2000">
              <a:solidFill>
                <a:schemeClr val="tx1"/>
              </a:solidFill>
              <a:latin typeface="华文楷体" panose="02010600040101010101" charset="-122"/>
              <a:ea typeface="华文楷体" panose="02010600040101010101" charset="-122"/>
            </a:endParaRPr>
          </a:p>
          <a:p>
            <a:pPr marL="228600" lvl="0" indent="-228600">
              <a:buFont typeface="Arial" panose="020B0604020202020204" pitchFamily="34" charset="0"/>
              <a:buChar char="●"/>
            </a:pPr>
            <a:r>
              <a:rPr lang="zh-CN" altLang="en-US" sz="2000">
                <a:solidFill>
                  <a:schemeClr val="tx1"/>
                </a:solidFill>
                <a:latin typeface="华文楷体" panose="02010600040101010101" charset="-122"/>
                <a:ea typeface="华文楷体" panose="02010600040101010101" charset="-122"/>
              </a:rPr>
              <a:t>二路归并排序</a:t>
            </a:r>
            <a:endParaRPr lang="zh-CN" altLang="en-US" sz="2000">
              <a:solidFill>
                <a:schemeClr val="tx1"/>
              </a:solidFill>
              <a:latin typeface="华文楷体" panose="02010600040101010101" charset="-122"/>
              <a:ea typeface="华文楷体" panose="02010600040101010101" charset="-122"/>
            </a:endParaRPr>
          </a:p>
          <a:p>
            <a:pPr marL="228600" lvl="0" indent="-228600">
              <a:buFont typeface="Arial" panose="020B0604020202020204" pitchFamily="34" charset="0"/>
              <a:buChar char="●"/>
            </a:pPr>
            <a:r>
              <a:rPr lang="zh-CN" altLang="en-US" sz="2000">
                <a:solidFill>
                  <a:schemeClr val="tx1"/>
                </a:solidFill>
                <a:latin typeface="华文楷体" panose="02010600040101010101" charset="-122"/>
                <a:ea typeface="华文楷体" panose="02010600040101010101" charset="-122"/>
              </a:rPr>
              <a:t>基数排序</a:t>
            </a:r>
            <a:endParaRPr lang="zh-CN" altLang="en-US" sz="2000">
              <a:solidFill>
                <a:schemeClr val="tx1"/>
              </a:solidFill>
              <a:latin typeface="华文楷体" panose="02010600040101010101" charset="-122"/>
              <a:ea typeface="华文楷体" panose="02010600040101010101" charset="-122"/>
            </a:endParaRPr>
          </a:p>
          <a:p>
            <a:pPr marL="228600" lvl="0" indent="-228600">
              <a:buFont typeface="Arial" panose="020B0604020202020204" pitchFamily="34" charset="0"/>
              <a:buChar char="●"/>
            </a:pPr>
            <a:r>
              <a:rPr lang="zh-CN" altLang="en-US" sz="2000">
                <a:solidFill>
                  <a:schemeClr val="tx1"/>
                </a:solidFill>
                <a:latin typeface="华文楷体" panose="02010600040101010101" charset="-122"/>
                <a:ea typeface="华文楷体" panose="02010600040101010101" charset="-122"/>
              </a:rPr>
              <a:t>外部排序</a:t>
            </a:r>
            <a:endParaRPr lang="zh-CN" altLang="en-US" sz="2000">
              <a:solidFill>
                <a:schemeClr val="tx1"/>
              </a:solidFill>
              <a:latin typeface="华文楷体" panose="02010600040101010101" charset="-122"/>
              <a:ea typeface="华文楷体" panose="02010600040101010101" charset="-122"/>
            </a:endParaRPr>
          </a:p>
          <a:p>
            <a:pPr marL="228600" lvl="0" indent="-228600">
              <a:buFont typeface="Arial" panose="020B0604020202020204" pitchFamily="34" charset="0"/>
              <a:buChar char="●"/>
            </a:pPr>
            <a:endParaRPr lang="zh-CN" altLang="en-US" sz="2000">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0730" cy="6858000"/>
          </a:xfrm>
        </p:spPr>
        <p:txBody>
          <a:bodyPr/>
          <a:p>
            <a:r>
              <a:rPr lang="zh-CN" altLang="en-US">
                <a:solidFill>
                  <a:schemeClr val="tx1"/>
                </a:solidFill>
                <a:latin typeface="Times New Roman" panose="02020603050405020304" charset="0"/>
                <a:ea typeface="华文楷体" panose="02010600040101010101" charset="-122"/>
              </a:rPr>
              <a:t>基数排序</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原始序列：</a:t>
            </a:r>
            <a:r>
              <a:rPr lang="en-US" altLang="zh-CN">
                <a:solidFill>
                  <a:schemeClr val="tx1"/>
                </a:solidFill>
                <a:latin typeface="Times New Roman" panose="02020603050405020304" charset="0"/>
                <a:ea typeface="华文楷体" panose="02010600040101010101" charset="-122"/>
              </a:rPr>
              <a:t>278</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109</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063</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930</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589</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184</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505</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269</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008</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083</a:t>
            </a:r>
            <a:endParaRPr lang="en-US" altLang="zh-CN">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endParaRPr lang="zh-CN" altLang="en-US">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有一种简单的排序算法叫做计数排序。这种算法对一个待排序表（用数组</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表示）进行排序，排序结果存储在另一个新的表中（用数组</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B[]</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表示），表中关键字为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int</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型。必须注意的是，表中所有待排序的关键字互不相同，计数排序算法针对表中的每个关键字，扫描待排序表一趟，统计表中有多少个关键字比该关键字小。假设对某一个关键字，统计出数值为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c</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，那么这个关键字在新的有序表中的位置即为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c</a:t>
            </a:r>
            <a:endParaRPr lang="en-US" altLang="zh-CN"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设计实现计数排序的算法</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CountSort(int A[],int B[], int 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i,j,count;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for(i=0;i&lt;n;++i)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count=0;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for(j=0;j,n;++j)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if(A[</a:t>
            </a:r>
            <a:r>
              <a:rPr lang="en-US" altLang="zh-CN">
                <a:solidFill>
                  <a:schemeClr val="tx1"/>
                </a:solidFill>
                <a:latin typeface="Times New Roman" panose="02020603050405020304" charset="0"/>
                <a:ea typeface="华文楷体" panose="02010600040101010101" charset="-122"/>
                <a:cs typeface="Times New Roman" panose="02020603050405020304" charset="0"/>
              </a:rPr>
              <a:t>j]&lt;A[i])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++count;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B[count]=A[i];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T2</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rPr>
              <a:t>编写双向冒泡排序算法，在正反两个方向交替进行扫描，即第一趟把关键字最大的元素放在序列的最后面，第二趟把关键字最小的元素放在序列的最前面，如此反复进行</a:t>
            </a:r>
            <a:endParaRPr lang="zh-CN" altLang="en-US" sz="24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Autofit/>
          </a:bodyPr>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void BubbleSort(int A[],int n)</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int i;</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int low=0,high=n-1,flag=1; //flag</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为判断一趟排序后是否交换的标志</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while(low&lt;high&amp;&amp;flag)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flag=0;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每趟初始置</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flag</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为</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for(i=low;i&lt;high;i++)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从前向后</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if(A[i]&gt;A[i+1])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发生逆序</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swap(A[i],A[i+1]);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交换，考试时那三行代码要具体写出来</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flag=1;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置</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flag</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high--;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更新上界</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for(i=high;i&gt;low;i--)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从后往前</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if(A[i]&lt;A[i-1])</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swap(A[i],A[i-1]);</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flag=1;</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low++;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修改下界</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T3</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rPr>
              <a:t>已知线性表按顺序存储，且每个元素都是不相同的整数型元素，设计把所有奇数移动到所有偶数前边的算法（要求时间最少，辅助空间最少）</a:t>
            </a:r>
            <a:endParaRPr lang="zh-CN" altLang="en-US" sz="24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rmAutofit lnSpcReduction="1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Move(int A[],int len)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i=0,j=len-1;    //i</a:t>
            </a:r>
            <a:r>
              <a:rPr lang="zh-CN" altLang="en-US">
                <a:solidFill>
                  <a:schemeClr val="tx1"/>
                </a:solidFill>
                <a:latin typeface="Times New Roman" panose="02020603050405020304" charset="0"/>
                <a:ea typeface="华文楷体" panose="02010600040101010101" charset="-122"/>
                <a:cs typeface="Times New Roman" panose="02020603050405020304" charset="0"/>
              </a:rPr>
              <a:t>表示左端偶数元素的下标，</a:t>
            </a:r>
            <a:r>
              <a:rPr lang="en-US" altLang="zh-CN">
                <a:solidFill>
                  <a:schemeClr val="tx1"/>
                </a:solidFill>
                <a:latin typeface="Times New Roman" panose="02020603050405020304" charset="0"/>
                <a:ea typeface="华文楷体" panose="02010600040101010101" charset="-122"/>
                <a:cs typeface="Times New Roman" panose="02020603050405020304" charset="0"/>
              </a:rPr>
              <a:t>j</a:t>
            </a:r>
            <a:r>
              <a:rPr lang="zh-CN" altLang="en-US">
                <a:solidFill>
                  <a:schemeClr val="tx1"/>
                </a:solidFill>
                <a:latin typeface="Times New Roman" panose="02020603050405020304" charset="0"/>
                <a:ea typeface="华文楷体" panose="02010600040101010101" charset="-122"/>
                <a:cs typeface="Times New Roman" panose="02020603050405020304" charset="0"/>
              </a:rPr>
              <a:t>表示右端奇数元素的下标</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while(i&lt;j)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while(i&lt;j&amp;&amp;A[i]%2!=0)       i++;  //</a:t>
            </a:r>
            <a:r>
              <a:rPr lang="zh-CN" altLang="en-US">
                <a:solidFill>
                  <a:schemeClr val="tx1"/>
                </a:solidFill>
                <a:latin typeface="Times New Roman" panose="02020603050405020304" charset="0"/>
                <a:ea typeface="华文楷体" panose="02010600040101010101" charset="-122"/>
                <a:cs typeface="Times New Roman" panose="02020603050405020304" charset="0"/>
              </a:rPr>
              <a:t>从前往后找第一个偶数元素</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while(i&lt;j&amp;&amp;A[j]%2!=1)       j--;   //</a:t>
            </a:r>
            <a:r>
              <a:rPr lang="zh-CN" altLang="en-US">
                <a:solidFill>
                  <a:schemeClr val="tx1"/>
                </a:solidFill>
                <a:latin typeface="Times New Roman" panose="02020603050405020304" charset="0"/>
                <a:ea typeface="华文楷体" panose="02010600040101010101" charset="-122"/>
                <a:cs typeface="Times New Roman" panose="02020603050405020304" charset="0"/>
              </a:rPr>
              <a:t>从后往前找第一个奇数元素</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if(i&lt;j)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swap(A[i],A[j])       //</a:t>
            </a:r>
            <a:r>
              <a:rPr lang="zh-CN" altLang="en-US">
                <a:solidFill>
                  <a:schemeClr val="tx1"/>
                </a:solidFill>
                <a:latin typeface="Times New Roman" panose="02020603050405020304" charset="0"/>
                <a:ea typeface="华文楷体" panose="02010600040101010101" charset="-122"/>
                <a:cs typeface="Times New Roman" panose="02020603050405020304" charset="0"/>
              </a:rPr>
              <a:t>交换</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T4</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试编写一个算法，使之能够在数组</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L[1...n]</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中找出第</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小的元素（即从小到大排序后处于第</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个位置的元素）</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3270" cy="6858000"/>
          </a:xfrm>
        </p:spPr>
        <p:txBody>
          <a:bodyPr>
            <a:normAutofit lnSpcReduction="1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kth_elem(int a[],int low,int high, int 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pivot=a[low],low_temp=low,high_temp=high; //</a:t>
            </a:r>
            <a:r>
              <a:rPr lang="zh-CN" altLang="en-US">
                <a:solidFill>
                  <a:schemeClr val="tx1"/>
                </a:solidFill>
                <a:latin typeface="Times New Roman" panose="02020603050405020304" charset="0"/>
                <a:ea typeface="华文楷体" panose="02010600040101010101" charset="-122"/>
                <a:cs typeface="Times New Roman" panose="02020603050405020304" charset="0"/>
              </a:rPr>
              <a:t>因为下面会修改</a:t>
            </a:r>
            <a:r>
              <a:rPr lang="en-US" altLang="zh-CN">
                <a:solidFill>
                  <a:schemeClr val="tx1"/>
                </a:solidFill>
                <a:latin typeface="Times New Roman" panose="02020603050405020304" charset="0"/>
                <a:ea typeface="华文楷体" panose="02010600040101010101" charset="-122"/>
                <a:cs typeface="Times New Roman" panose="02020603050405020304" charset="0"/>
              </a:rPr>
              <a:t>low</a:t>
            </a:r>
            <a:r>
              <a:rPr lang="zh-CN" altLang="en-US">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a:solidFill>
                  <a:schemeClr val="tx1"/>
                </a:solidFill>
                <a:latin typeface="Times New Roman" panose="02020603050405020304" charset="0"/>
                <a:ea typeface="华文楷体" panose="02010600040101010101" charset="-122"/>
                <a:cs typeface="Times New Roman" panose="02020603050405020304" charset="0"/>
              </a:rPr>
              <a:t>high,</a:t>
            </a:r>
            <a:r>
              <a:rPr lang="zh-CN" altLang="en-US">
                <a:solidFill>
                  <a:schemeClr val="tx1"/>
                </a:solidFill>
                <a:latin typeface="Times New Roman" panose="02020603050405020304" charset="0"/>
                <a:ea typeface="华文楷体" panose="02010600040101010101" charset="-122"/>
                <a:cs typeface="Times New Roman" panose="02020603050405020304" charset="0"/>
              </a:rPr>
              <a:t>但是递归时又要用到他们</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while(low&lt;high)</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while(low&lt;high&amp;&amp;a[high]&gt;=pivot)  --high;</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a[low]=a[high];</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while(low&lt;high&amp;&amp;a[low]&lt;=pivot)   ++low;</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a[high]=a[low];</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a[low]=pivot;   //</a:t>
            </a:r>
            <a:r>
              <a:rPr lang="zh-CN" altLang="en-US">
                <a:solidFill>
                  <a:schemeClr val="tx1"/>
                </a:solidFill>
                <a:latin typeface="Times New Roman" panose="02020603050405020304" charset="0"/>
                <a:ea typeface="华文楷体" panose="02010600040101010101" charset="-122"/>
                <a:cs typeface="Times New Roman" panose="02020603050405020304" charset="0"/>
              </a:rPr>
              <a:t>以上为快速排序中的划分算法</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zh-CN" altLang="en-US">
                <a:solidFill>
                  <a:schemeClr val="tx1"/>
                </a:solidFill>
                <a:latin typeface="Times New Roman" panose="02020603050405020304" charset="0"/>
                <a:ea typeface="华文楷体" panose="02010600040101010101" charset="-122"/>
                <a:cs typeface="Times New Roman" panose="02020603050405020304" charset="0"/>
              </a:rPr>
              <a:t>以下就是本算法思想中所叙述的内容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if(low==k)      return a[low];</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if(low&gt;k)    return kth_elem(a,low_temp,low-1,k);      //</a:t>
            </a:r>
            <a:r>
              <a:rPr lang="zh-CN" altLang="en-US">
                <a:solidFill>
                  <a:schemeClr val="tx1"/>
                </a:solidFill>
                <a:latin typeface="Times New Roman" panose="02020603050405020304" charset="0"/>
                <a:ea typeface="华文楷体" panose="02010600040101010101" charset="-122"/>
                <a:cs typeface="Times New Roman" panose="02020603050405020304" charset="0"/>
              </a:rPr>
              <a:t>在前一部分中递归寻找</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else   return kth_elem(a,low+1,high_temp,k);          //</a:t>
            </a:r>
            <a:r>
              <a:rPr lang="zh-CN" altLang="en-US">
                <a:solidFill>
                  <a:schemeClr val="tx1"/>
                </a:solidFill>
                <a:latin typeface="Times New Roman" panose="02020603050405020304" charset="0"/>
                <a:ea typeface="华文楷体" panose="02010600040101010101" charset="-122"/>
                <a:cs typeface="Times New Roman" panose="02020603050405020304" charset="0"/>
              </a:rPr>
              <a:t>在后一部分中递归寻找</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ea typeface="华文楷体" panose="02010600040101010101" charset="-122"/>
                <a:cs typeface="Times New Roman" panose="02020603050405020304" charset="0"/>
              </a:rPr>
              <a:t>T5</a:t>
            </a:r>
            <a:endParaRPr lang="en-US" altLang="zh-CN">
              <a:latin typeface="Times New Roman" panose="02020603050405020304" charset="0"/>
              <a:ea typeface="华文楷体" panose="02010600040101010101" charset="-122"/>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已知由</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n(n&gt;=2)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个正整数构成的集合</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k</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|0&lt;=k&lt;n}</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，将其划分为两个不相交的子集</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，元素个数分别是</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n</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n</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中的元素之和分别为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S</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S</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，设计一个尽可能高效的划分算法，满足</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|n</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1</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-n</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2</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最小且</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|S</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1</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-S</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2</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最大。</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p>
            <a:r>
              <a:rPr lang="zh-CN" altLang="en-US">
                <a:solidFill>
                  <a:schemeClr val="tx1"/>
                </a:solidFill>
                <a:latin typeface="Times New Roman" panose="02020603050405020304" charset="0"/>
                <a:ea typeface="华文楷体" panose="02010600040101010101" charset="-122"/>
              </a:rPr>
              <a:t>直接插入排序</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假设对原始序列：</a:t>
            </a:r>
            <a:r>
              <a:rPr lang="en-US" altLang="zh-CN">
                <a:solidFill>
                  <a:schemeClr val="tx1"/>
                </a:solidFill>
                <a:latin typeface="Times New Roman" panose="02020603050405020304" charset="0"/>
                <a:ea typeface="华文楷体" panose="02010600040101010101" charset="-122"/>
              </a:rPr>
              <a:t>49</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38</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65</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97</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76</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13</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27</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49</a:t>
            </a:r>
            <a:r>
              <a:rPr lang="zh-CN" altLang="en-US">
                <a:solidFill>
                  <a:schemeClr val="tx1"/>
                </a:solidFill>
                <a:latin typeface="Times New Roman" panose="02020603050405020304" charset="0"/>
                <a:ea typeface="华文楷体" panose="02010600040101010101" charset="-122"/>
              </a:rPr>
              <a:t>进行</a:t>
            </a:r>
            <a:r>
              <a:rPr lang="zh-CN" altLang="en-US">
                <a:solidFill>
                  <a:schemeClr val="tx1"/>
                </a:solidFill>
                <a:latin typeface="Times New Roman" panose="02020603050405020304" charset="0"/>
                <a:ea typeface="华文楷体" panose="02010600040101010101" charset="-122"/>
              </a:rPr>
              <a:t>直接插入排序</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算法思想：</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每趟将一个待排序的关键字按照其值的大小插入到已经排好的部分有序序列的适当位置，直到所有待排关键字都被插入到有序序列中</a:t>
            </a:r>
            <a:r>
              <a:rPr lang="zh-CN" altLang="en-US">
                <a:solidFill>
                  <a:schemeClr val="tx1"/>
                </a:solidFill>
                <a:latin typeface="Times New Roman" panose="02020603050405020304" charset="0"/>
                <a:ea typeface="华文楷体" panose="02010600040101010101" charset="-122"/>
              </a:rPr>
              <a:t>为止</a:t>
            </a:r>
            <a:endParaRPr lang="zh-CN" altLang="en-US">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Autofit/>
          </a:bodyPr>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int SetPartition(int a[],int n)</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int pivotkey,low=0,low0=0,high=n-1,high0=n-1,flag=1,k=n/2,i;</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int s1=0,s2=0;</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while(flag)</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    pivotkey=a[low];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选择枢轴</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while(low&lt;high)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基于枢轴对数据进行划分</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    while(low&lt;high&amp;&amp;a[high]&gt;=pivotkey)   --high;</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if(low!=high)   a[low]=a[high];</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while(low&lt;high&amp;&amp;a[low]&lt;=pivotkey)    ++low;</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if(low!=high)     a[high]=a[low];</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a[low]=pivotkey;</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if(low==k-1)    flag=0;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若枢轴是第</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n/2</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小元素，划分成功</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else</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   if(low&lt;k-1)  {low0=++low; high=high0;}</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else{high0=--high;  low=low0;}</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for(i=0;i&lt;k;i++)   s1+=a[i];</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for(i=k;i&lt;n;i++)    s2+=a[i];</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return s2-s1;</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T6</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荷兰国旗问题：设有一个仅由红，白，蓝三种颜色的条块组成的条块序列，请编写一个时间复杂度为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O</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n</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）的算法，使得这些条块按红，白，蓝的顺序拍好，即拍成荷兰国旗图案</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typedef enum{RED,WHITE,BLUE}  color; //</a:t>
            </a:r>
            <a:r>
              <a:rPr lang="zh-CN" altLang="en-US">
                <a:solidFill>
                  <a:schemeClr val="tx1"/>
                </a:solidFill>
                <a:latin typeface="Times New Roman" panose="02020603050405020304" charset="0"/>
                <a:ea typeface="华文楷体" panose="02010600040101010101" charset="-122"/>
                <a:cs typeface="Times New Roman" panose="02020603050405020304" charset="0"/>
              </a:rPr>
              <a:t>设置枚举数组</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Flag_Arrange(color a[],int 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i=0,j=0,k=n-1;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while(j&lt;=k)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switch(a[j])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case RED:swap(a[i],a[j]);i++;j++;break;     //</a:t>
            </a:r>
            <a:r>
              <a:rPr lang="zh-CN" altLang="en-US">
                <a:solidFill>
                  <a:schemeClr val="tx1"/>
                </a:solidFill>
                <a:latin typeface="Times New Roman" panose="02020603050405020304" charset="0"/>
                <a:ea typeface="华文楷体" panose="02010600040101010101" charset="-122"/>
                <a:cs typeface="Times New Roman" panose="02020603050405020304" charset="0"/>
              </a:rPr>
              <a:t>红色，则和</a:t>
            </a:r>
            <a:r>
              <a:rPr lang="en-US" altLang="zh-CN">
                <a:solidFill>
                  <a:schemeClr val="tx1"/>
                </a:solidFill>
                <a:latin typeface="Times New Roman" panose="02020603050405020304" charset="0"/>
                <a:ea typeface="华文楷体" panose="02010600040101010101" charset="-122"/>
                <a:cs typeface="Times New Roman" panose="02020603050405020304" charset="0"/>
              </a:rPr>
              <a:t>i</a:t>
            </a:r>
            <a:r>
              <a:rPr lang="zh-CN" altLang="en-US">
                <a:solidFill>
                  <a:schemeClr val="tx1"/>
                </a:solidFill>
                <a:latin typeface="Times New Roman" panose="02020603050405020304" charset="0"/>
                <a:ea typeface="华文楷体" panose="02010600040101010101" charset="-122"/>
                <a:cs typeface="Times New Roman" panose="02020603050405020304" charset="0"/>
              </a:rPr>
              <a:t>交换</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case WHITE: j++;break;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case BLUE:swap(a[j],a[k]);k--;    //</a:t>
            </a:r>
            <a:r>
              <a:rPr lang="zh-CN" altLang="en-US">
                <a:solidFill>
                  <a:schemeClr val="tx1"/>
                </a:solidFill>
                <a:latin typeface="Times New Roman" panose="02020603050405020304" charset="0"/>
                <a:ea typeface="华文楷体" panose="02010600040101010101" charset="-122"/>
                <a:cs typeface="Times New Roman" panose="02020603050405020304" charset="0"/>
              </a:rPr>
              <a:t>蓝色，则和</a:t>
            </a:r>
            <a:r>
              <a:rPr lang="en-US" altLang="zh-CN">
                <a:solidFill>
                  <a:schemeClr val="tx1"/>
                </a:solidFill>
                <a:latin typeface="Times New Roman" panose="02020603050405020304" charset="0"/>
                <a:ea typeface="华文楷体" panose="02010600040101010101" charset="-122"/>
                <a:cs typeface="Times New Roman" panose="02020603050405020304" charset="0"/>
              </a:rPr>
              <a:t>k</a:t>
            </a:r>
            <a:r>
              <a:rPr lang="zh-CN" altLang="en-US">
                <a:solidFill>
                  <a:schemeClr val="tx1"/>
                </a:solidFill>
                <a:latin typeface="Times New Roman" panose="02020603050405020304" charset="0"/>
                <a:ea typeface="华文楷体" panose="02010600040101010101" charset="-122"/>
                <a:cs typeface="Times New Roman" panose="02020603050405020304" charset="0"/>
              </a:rPr>
              <a:t>交换，这里没有</a:t>
            </a:r>
            <a:r>
              <a:rPr lang="en-US" altLang="zh-CN">
                <a:solidFill>
                  <a:schemeClr val="tx1"/>
                </a:solidFill>
                <a:latin typeface="Times New Roman" panose="02020603050405020304" charset="0"/>
                <a:ea typeface="华文楷体" panose="02010600040101010101" charset="-122"/>
                <a:cs typeface="Times New Roman" panose="02020603050405020304" charset="0"/>
              </a:rPr>
              <a:t>j++</a:t>
            </a:r>
            <a:r>
              <a:rPr lang="zh-CN" altLang="en-US">
                <a:solidFill>
                  <a:schemeClr val="tx1"/>
                </a:solidFill>
                <a:latin typeface="Times New Roman" panose="02020603050405020304" charset="0"/>
                <a:ea typeface="华文楷体" panose="02010600040101010101" charset="-122"/>
                <a:cs typeface="Times New Roman" panose="02020603050405020304" charset="0"/>
              </a:rPr>
              <a:t>语句以防止交换后</a:t>
            </a:r>
            <a:r>
              <a:rPr lang="en-US" altLang="zh-CN">
                <a:solidFill>
                  <a:schemeClr val="tx1"/>
                </a:solidFill>
                <a:latin typeface="Times New Roman" panose="02020603050405020304" charset="0"/>
                <a:ea typeface="华文楷体" panose="02010600040101010101" charset="-122"/>
                <a:cs typeface="Times New Roman" panose="02020603050405020304" charset="0"/>
              </a:rPr>
              <a:t>a[j]</a:t>
            </a:r>
            <a:r>
              <a:rPr lang="zh-CN" altLang="en-US">
                <a:solidFill>
                  <a:schemeClr val="tx1"/>
                </a:solidFill>
                <a:latin typeface="Times New Roman" panose="02020603050405020304" charset="0"/>
                <a:ea typeface="华文楷体" panose="02010600040101010101" charset="-122"/>
                <a:cs typeface="Times New Roman" panose="02020603050405020304" charset="0"/>
              </a:rPr>
              <a:t>仍为蓝色的情况</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T7</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已知关键字序列为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{53,87,12,61,92,10,97,25,53,46}</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，设增量序列为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，请画出希尔排序（递增排序）过程的分析图</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T8</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假设内存缓冲区可容纳</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个记录，设有一组记录为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15</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25</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13</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8</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16</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，请建立初始归并段（段内递增排序），列表写出求解过程。</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469265" y="1212850"/>
          <a:ext cx="11422380" cy="4249420"/>
        </p:xfrm>
        <a:graphic>
          <a:graphicData uri="http://schemas.openxmlformats.org/drawingml/2006/table">
            <a:tbl>
              <a:tblPr firstRow="1" bandRow="1">
                <a:tableStyleId>{5C22544A-7EE6-4342-B048-85BDC9FD1C3A}</a:tableStyleId>
              </a:tblPr>
              <a:tblGrid>
                <a:gridCol w="1564640"/>
                <a:gridCol w="834390"/>
                <a:gridCol w="834390"/>
                <a:gridCol w="834390"/>
                <a:gridCol w="834390"/>
                <a:gridCol w="834390"/>
                <a:gridCol w="834390"/>
                <a:gridCol w="834390"/>
                <a:gridCol w="834390"/>
                <a:gridCol w="834390"/>
                <a:gridCol w="834390"/>
                <a:gridCol w="1513840"/>
              </a:tblGrid>
              <a:tr h="607060">
                <a:tc>
                  <a:txBody>
                    <a:bodyPr/>
                    <a:p>
                      <a:pPr algn="ctr">
                        <a:buNone/>
                      </a:pPr>
                      <a:r>
                        <a:rPr lang="zh-CN" altLang="en-US">
                          <a:latin typeface="Times New Roman" panose="02020603050405020304" charset="0"/>
                          <a:ea typeface="华文楷体" panose="02010600040101010101" charset="-122"/>
                        </a:rPr>
                        <a:t>步数</a:t>
                      </a:r>
                      <a:endParaRPr lang="zh-CN" altLang="en-US">
                        <a:latin typeface="Times New Roman" panose="02020603050405020304" charset="0"/>
                        <a:ea typeface="华文楷体" panose="02010600040101010101" charset="-122"/>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3</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4</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5</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6</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7</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8</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9</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11</a:t>
                      </a:r>
                      <a:endParaRPr lang="en-US" altLang="zh-CN">
                        <a:latin typeface="Times New Roman" panose="02020603050405020304" charset="0"/>
                        <a:ea typeface="华文楷体" panose="02010600040101010101" charset="-122"/>
                        <a:cs typeface="Times New Roman" panose="02020603050405020304" charset="0"/>
                      </a:endParaRPr>
                    </a:p>
                  </a:txBody>
                  <a:tcPr/>
                </a:tc>
              </a:tr>
              <a:tr h="607060">
                <a:tc rowSpan="4">
                  <a:txBody>
                    <a:bodyPr/>
                    <a:p>
                      <a:pPr algn="ctr">
                        <a:buNone/>
                      </a:pPr>
                      <a:r>
                        <a:rPr lang="zh-CN" altLang="en-US">
                          <a:latin typeface="Times New Roman" panose="02020603050405020304" charset="0"/>
                          <a:ea typeface="华文楷体" panose="02010600040101010101" charset="-122"/>
                          <a:cs typeface="Times New Roman" panose="02020603050405020304" charset="0"/>
                        </a:rPr>
                        <a:t>缓冲区</a:t>
                      </a:r>
                      <a:r>
                        <a:rPr lang="zh-CN" altLang="en-US">
                          <a:latin typeface="Times New Roman" panose="02020603050405020304" charset="0"/>
                          <a:ea typeface="华文楷体" panose="02010600040101010101" charset="-122"/>
                          <a:cs typeface="Times New Roman" panose="02020603050405020304" charset="0"/>
                        </a:rPr>
                        <a:t>内容</a:t>
                      </a:r>
                      <a:endParaRPr lang="zh-CN" altLang="en-US">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12</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13</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21</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21</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21</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16</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16</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16</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16</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endParaRPr lang="zh-CN" altLang="en-US">
                        <a:latin typeface="Times New Roman" panose="02020603050405020304" charset="0"/>
                        <a:ea typeface="华文楷体" panose="02010600040101010101" charset="-122"/>
                        <a:cs typeface="Times New Roman" panose="02020603050405020304" charset="0"/>
                      </a:endParaRPr>
                    </a:p>
                  </a:txBody>
                  <a:tcPr/>
                </a:tc>
              </a:tr>
              <a:tr h="607060">
                <a:tc vMerge="1">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8</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8</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8</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endParaRPr lang="zh-CN" altLang="en-US">
                        <a:latin typeface="Times New Roman" panose="02020603050405020304" charset="0"/>
                        <a:ea typeface="华文楷体" panose="02010600040101010101" charset="-122"/>
                        <a:cs typeface="Times New Roman" panose="02020603050405020304" charset="0"/>
                      </a:endParaRPr>
                    </a:p>
                  </a:txBody>
                  <a:tcPr/>
                </a:tc>
                <a:tc>
                  <a:txBody>
                    <a:bodyPr/>
                    <a:p>
                      <a:pPr algn="ctr">
                        <a:buNone/>
                      </a:pPr>
                      <a:endParaRPr lang="zh-CN" altLang="en-US">
                        <a:latin typeface="Times New Roman" panose="02020603050405020304" charset="0"/>
                        <a:ea typeface="华文楷体" panose="02010600040101010101" charset="-122"/>
                        <a:cs typeface="Times New Roman" panose="02020603050405020304" charset="0"/>
                      </a:endParaRPr>
                    </a:p>
                  </a:txBody>
                  <a:tcPr/>
                </a:tc>
                <a:tc>
                  <a:txBody>
                    <a:bodyPr/>
                    <a:p>
                      <a:pPr algn="ctr">
                        <a:buNone/>
                      </a:pPr>
                      <a:endParaRPr lang="zh-CN" altLang="en-US">
                        <a:latin typeface="Times New Roman" panose="02020603050405020304" charset="0"/>
                        <a:ea typeface="华文楷体" panose="02010600040101010101" charset="-122"/>
                        <a:cs typeface="Times New Roman" panose="02020603050405020304" charset="0"/>
                      </a:endParaRPr>
                    </a:p>
                  </a:txBody>
                  <a:tcPr/>
                </a:tc>
              </a:tr>
              <a:tr h="607060">
                <a:tc vMerge="1">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15</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15</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15</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15</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30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30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30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30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endParaRPr lang="zh-CN" altLang="en-US">
                        <a:latin typeface="Times New Roman" panose="02020603050405020304" charset="0"/>
                        <a:ea typeface="华文楷体" panose="02010600040101010101" charset="-122"/>
                        <a:cs typeface="Times New Roman" panose="02020603050405020304" charset="0"/>
                      </a:endParaRPr>
                    </a:p>
                  </a:txBody>
                  <a:tcPr/>
                </a:tc>
                <a:tc>
                  <a:txBody>
                    <a:bodyPr/>
                    <a:p>
                      <a:pPr algn="ctr">
                        <a:buNone/>
                      </a:pPr>
                      <a:endParaRPr lang="zh-CN" altLang="en-US">
                        <a:latin typeface="Times New Roman" panose="02020603050405020304" charset="0"/>
                        <a:ea typeface="华文楷体" panose="02010600040101010101" charset="-122"/>
                        <a:cs typeface="Times New Roman" panose="02020603050405020304" charset="0"/>
                      </a:endParaRPr>
                    </a:p>
                  </a:txBody>
                  <a:tcPr/>
                </a:tc>
                <a:tc>
                  <a:txBody>
                    <a:bodyPr/>
                    <a:p>
                      <a:pPr algn="ctr">
                        <a:buNone/>
                      </a:pPr>
                      <a:endParaRPr lang="zh-CN" altLang="en-US">
                        <a:latin typeface="Times New Roman" panose="02020603050405020304" charset="0"/>
                        <a:ea typeface="华文楷体" panose="02010600040101010101" charset="-122"/>
                        <a:cs typeface="Times New Roman" panose="02020603050405020304" charset="0"/>
                      </a:endParaRPr>
                    </a:p>
                  </a:txBody>
                  <a:tcPr/>
                </a:tc>
              </a:tr>
              <a:tr h="607060">
                <a:tc vMerge="1">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25</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25</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25</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25</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25</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25</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25</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endParaRPr lang="zh-CN" altLang="en-US">
                        <a:latin typeface="Times New Roman" panose="02020603050405020304" charset="0"/>
                        <a:ea typeface="华文楷体" panose="02010600040101010101" charset="-122"/>
                        <a:cs typeface="Times New Roman" panose="02020603050405020304" charset="0"/>
                      </a:endParaRPr>
                    </a:p>
                  </a:txBody>
                  <a:tcPr/>
                </a:tc>
                <a:tc>
                  <a:txBody>
                    <a:bodyPr/>
                    <a:p>
                      <a:pPr algn="ctr">
                        <a:buNone/>
                      </a:pPr>
                      <a:endParaRPr lang="zh-CN" altLang="en-US">
                        <a:latin typeface="Times New Roman" panose="02020603050405020304" charset="0"/>
                        <a:ea typeface="华文楷体" panose="02010600040101010101" charset="-122"/>
                        <a:cs typeface="Times New Roman" panose="02020603050405020304" charset="0"/>
                      </a:endParaRPr>
                    </a:p>
                  </a:txBody>
                  <a:tcPr/>
                </a:tc>
              </a:tr>
              <a:tr h="607060">
                <a:tc rowSpan="2">
                  <a:txBody>
                    <a:bodyPr/>
                    <a:p>
                      <a:pPr algn="ctr">
                        <a:buNone/>
                      </a:pPr>
                      <a:r>
                        <a:rPr lang="zh-CN" altLang="en-US">
                          <a:latin typeface="Times New Roman" panose="02020603050405020304" charset="0"/>
                          <a:ea typeface="华文楷体" panose="02010600040101010101" charset="-122"/>
                          <a:cs typeface="Times New Roman" panose="02020603050405020304" charset="0"/>
                        </a:rPr>
                        <a:t>输出结果</a:t>
                      </a:r>
                      <a:endParaRPr lang="zh-CN" altLang="en-US">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12</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13</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15</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21</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25</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30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8</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lgn="ctr">
                        <a:buNone/>
                      </a:pPr>
                      <a:r>
                        <a:rPr lang="en-US" altLang="zh-CN">
                          <a:latin typeface="Times New Roman" panose="02020603050405020304" charset="0"/>
                          <a:ea typeface="华文楷体" panose="02010600040101010101" charset="-122"/>
                          <a:cs typeface="Times New Roman" panose="02020603050405020304" charset="0"/>
                        </a:rPr>
                        <a:t>16</a:t>
                      </a:r>
                      <a:endParaRPr lang="en-US" altLang="zh-CN">
                        <a:latin typeface="Times New Roman" panose="02020603050405020304" charset="0"/>
                        <a:ea typeface="华文楷体" panose="02010600040101010101" charset="-122"/>
                        <a:cs typeface="Times New Roman" panose="02020603050405020304" charset="0"/>
                      </a:endParaRPr>
                    </a:p>
                  </a:txBody>
                  <a:tcPr/>
                </a:tc>
              </a:tr>
              <a:tr h="607060">
                <a:tc vMerge="1">
                  <a:tcPr/>
                </a:tc>
                <a:tc gridSpan="9">
                  <a:txBody>
                    <a:bodyPr/>
                    <a:p>
                      <a:pPr algn="ctr">
                        <a:buNone/>
                      </a:pPr>
                      <a:r>
                        <a:rPr lang="zh-CN" altLang="en-US">
                          <a:latin typeface="Times New Roman" panose="02020603050405020304" charset="0"/>
                          <a:ea typeface="华文楷体" panose="02010600040101010101" charset="-122"/>
                          <a:cs typeface="Times New Roman" panose="02020603050405020304" charset="0"/>
                        </a:rPr>
                        <a:t>第一初始归并段</a:t>
                      </a:r>
                      <a:endParaRPr lang="zh-CN" altLang="en-US">
                        <a:latin typeface="Times New Roman" panose="02020603050405020304" charset="0"/>
                        <a:ea typeface="华文楷体" panose="02010600040101010101" charset="-122"/>
                        <a:cs typeface="Times New Roman" panose="02020603050405020304" charset="0"/>
                      </a:endParaRPr>
                    </a:p>
                  </a:txBody>
                  <a:tcPr/>
                </a:tc>
                <a:tc hMerge="1">
                  <a:tcPr/>
                </a:tc>
                <a:tc hMerge="1">
                  <a:tcPr/>
                </a:tc>
                <a:tc hMerge="1">
                  <a:tcPr/>
                </a:tc>
                <a:tc hMerge="1">
                  <a:tcPr/>
                </a:tc>
                <a:tc hMerge="1">
                  <a:tcPr/>
                </a:tc>
                <a:tc hMerge="1">
                  <a:tcPr/>
                </a:tc>
                <a:tc hMerge="1">
                  <a:tcPr/>
                </a:tc>
                <a:tc hMerge="1">
                  <a:tcPr/>
                </a:tc>
                <a:tc gridSpan="2">
                  <a:txBody>
                    <a:bodyPr/>
                    <a:p>
                      <a:pPr algn="ctr">
                        <a:buNone/>
                      </a:pPr>
                      <a:r>
                        <a:rPr lang="zh-CN" altLang="en-US">
                          <a:latin typeface="Times New Roman" panose="02020603050405020304" charset="0"/>
                          <a:ea typeface="华文楷体" panose="02010600040101010101" charset="-122"/>
                          <a:cs typeface="Times New Roman" panose="02020603050405020304" charset="0"/>
                        </a:rPr>
                        <a:t>第二初始归并段</a:t>
                      </a:r>
                      <a:endParaRPr lang="zh-CN" altLang="en-US">
                        <a:latin typeface="Times New Roman" panose="02020603050405020304" charset="0"/>
                        <a:ea typeface="华文楷体" panose="02010600040101010101" charset="-122"/>
                        <a:cs typeface="Times New Roman" panose="02020603050405020304" charset="0"/>
                      </a:endParaRPr>
                    </a:p>
                  </a:txBody>
                  <a:tcPr/>
                </a:tc>
                <a:tc hMerge="1">
                  <a:tcPr/>
                </a:tc>
              </a:tr>
            </a:tbl>
          </a:graphicData>
        </a:graphic>
      </p:graphicFrame>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给出关键字序列</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6</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的直接插入排序过程</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第一趟：</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6</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插入</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第二趟：</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6</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插入</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第三趟：</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6</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插入</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第四趟：</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6</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6</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插入</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第五趟：</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6</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插入</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6}</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rmAutofit fontScale="90000" lnSpcReduction="1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InsertSort(int R[], int 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i,j;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temp;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for(i=1;i&lt;n;++i)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temp=R[i];      //</a:t>
            </a:r>
            <a:r>
              <a:rPr lang="zh-CN" altLang="en-US">
                <a:solidFill>
                  <a:schemeClr val="tx1"/>
                </a:solidFill>
                <a:latin typeface="Times New Roman" panose="02020603050405020304" charset="0"/>
                <a:ea typeface="华文楷体" panose="02010600040101010101" charset="-122"/>
                <a:cs typeface="Times New Roman" panose="02020603050405020304" charset="0"/>
              </a:rPr>
              <a:t>将待插入关键字暂存与</a:t>
            </a:r>
            <a:r>
              <a:rPr lang="en-US" altLang="zh-CN">
                <a:solidFill>
                  <a:schemeClr val="tx1"/>
                </a:solidFill>
                <a:latin typeface="Times New Roman" panose="02020603050405020304" charset="0"/>
                <a:ea typeface="华文楷体" panose="02010600040101010101" charset="-122"/>
                <a:cs typeface="Times New Roman" panose="02020603050405020304" charset="0"/>
              </a:rPr>
              <a:t>temp</a:t>
            </a:r>
            <a:r>
              <a:rPr lang="zh-CN" altLang="en-US">
                <a:solidFill>
                  <a:schemeClr val="tx1"/>
                </a:solidFill>
                <a:latin typeface="Times New Roman" panose="02020603050405020304" charset="0"/>
                <a:ea typeface="华文楷体" panose="02010600040101010101" charset="-122"/>
                <a:cs typeface="Times New Roman" panose="02020603050405020304" charset="0"/>
              </a:rPr>
              <a:t>中</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j=i-1;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while(j&gt;=0&amp;&amp;temp&lt;R[j]) //</a:t>
            </a:r>
            <a:r>
              <a:rPr lang="zh-CN" altLang="en-US">
                <a:solidFill>
                  <a:schemeClr val="tx1"/>
                </a:solidFill>
                <a:latin typeface="Times New Roman" panose="02020603050405020304" charset="0"/>
                <a:ea typeface="华文楷体" panose="02010600040101010101" charset="-122"/>
                <a:cs typeface="Times New Roman" panose="02020603050405020304" charset="0"/>
              </a:rPr>
              <a:t>循环完成从待排关键字之前的关键字开始扫描，如果大于待排关键字则后移一位</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R[j+1]=R[j];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R[j+1]=temp; //</a:t>
            </a:r>
            <a:r>
              <a:rPr lang="zh-CN" altLang="en-US">
                <a:solidFill>
                  <a:schemeClr val="tx1"/>
                </a:solidFill>
                <a:latin typeface="Times New Roman" panose="02020603050405020304" charset="0"/>
                <a:ea typeface="华文楷体" panose="02010600040101010101" charset="-122"/>
                <a:cs typeface="Times New Roman" panose="02020603050405020304" charset="0"/>
              </a:rPr>
              <a:t>找到插入位置，将</a:t>
            </a:r>
            <a:r>
              <a:rPr lang="en-US" altLang="zh-CN">
                <a:solidFill>
                  <a:schemeClr val="tx1"/>
                </a:solidFill>
                <a:latin typeface="Times New Roman" panose="02020603050405020304" charset="0"/>
                <a:ea typeface="华文楷体" panose="02010600040101010101" charset="-122"/>
                <a:cs typeface="Times New Roman" panose="02020603050405020304" charset="0"/>
              </a:rPr>
              <a:t>temp</a:t>
            </a:r>
            <a:r>
              <a:rPr lang="zh-CN" altLang="en-US">
                <a:solidFill>
                  <a:schemeClr val="tx1"/>
                </a:solidFill>
                <a:latin typeface="Times New Roman" panose="02020603050405020304" charset="0"/>
                <a:ea typeface="华文楷体" panose="02010600040101010101" charset="-122"/>
                <a:cs typeface="Times New Roman" panose="02020603050405020304" charset="0"/>
              </a:rPr>
              <a:t>中暂存的待排关键字插入</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3270" cy="6857365"/>
          </a:xfrm>
        </p:spPr>
        <p:txBody>
          <a:bodyPr/>
          <a:p>
            <a:r>
              <a:rPr lang="zh-CN" altLang="en-US">
                <a:solidFill>
                  <a:schemeClr val="tx1"/>
                </a:solidFill>
                <a:latin typeface="Times New Roman" panose="02020603050405020304" charset="0"/>
                <a:ea typeface="华文楷体" panose="02010600040101010101" charset="-122"/>
              </a:rPr>
              <a:t>折半插入排序</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sym typeface="+mn-ea"/>
              </a:rPr>
              <a:t>假设对原始序列：</a:t>
            </a:r>
            <a:r>
              <a:rPr lang="en-US" altLang="zh-CN">
                <a:solidFill>
                  <a:schemeClr val="tx1"/>
                </a:solidFill>
                <a:latin typeface="Times New Roman" panose="02020603050405020304" charset="0"/>
                <a:ea typeface="华文楷体" panose="02010600040101010101" charset="-122"/>
                <a:sym typeface="+mn-ea"/>
              </a:rPr>
              <a:t>49</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38</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65</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97</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76</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13</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27</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49</a:t>
            </a:r>
            <a:r>
              <a:rPr lang="zh-CN" altLang="en-US">
                <a:solidFill>
                  <a:schemeClr val="tx1"/>
                </a:solidFill>
                <a:latin typeface="Times New Roman" panose="02020603050405020304" charset="0"/>
                <a:ea typeface="华文楷体" panose="02010600040101010101" charset="-122"/>
                <a:sym typeface="+mn-ea"/>
              </a:rPr>
              <a:t>进行</a:t>
            </a:r>
            <a:r>
              <a:rPr lang="zh-CN" altLang="en-US">
                <a:solidFill>
                  <a:schemeClr val="tx1"/>
                </a:solidFill>
                <a:latin typeface="Times New Roman" panose="02020603050405020304" charset="0"/>
                <a:ea typeface="华文楷体" panose="02010600040101010101" charset="-122"/>
                <a:sym typeface="+mn-ea"/>
              </a:rPr>
              <a:t>折半插入排序</a:t>
            </a:r>
            <a:endParaRPr lang="zh-CN" altLang="en-US">
              <a:solidFill>
                <a:schemeClr val="tx1"/>
              </a:solidFill>
              <a:latin typeface="Times New Roman" panose="02020603050405020304" charset="0"/>
              <a:ea typeface="华文楷体" panose="02010600040101010101" charset="-122"/>
              <a:sym typeface="+mn-ea"/>
            </a:endParaRPr>
          </a:p>
          <a:p>
            <a:pPr marL="0" indent="0">
              <a:buNone/>
            </a:pPr>
            <a:r>
              <a:rPr lang="zh-CN" altLang="en-US">
                <a:solidFill>
                  <a:schemeClr val="tx1"/>
                </a:solidFill>
                <a:latin typeface="Times New Roman" panose="02020603050405020304" charset="0"/>
                <a:ea typeface="华文楷体" panose="02010600040101010101" charset="-122"/>
              </a:rPr>
              <a:t>从直接插入排序中实际上每趟插入都进行了两项工作：从前面的有序序列中找出待插入元素应该被插入的位置；给插入位置腾出空间，将待插入元素复制到表中的插入位置。可以发现在该算法中是边比较边移动元素。而折半插入排序是将比较和移动分离，先折半查找出元素的待插入位置，然后统一的移动待插入位置之后的</a:t>
            </a:r>
            <a:r>
              <a:rPr lang="zh-CN" altLang="en-US">
                <a:solidFill>
                  <a:schemeClr val="tx1"/>
                </a:solidFill>
                <a:latin typeface="Times New Roman" panose="02020603050405020304" charset="0"/>
                <a:ea typeface="华文楷体" panose="02010600040101010101" charset="-122"/>
              </a:rPr>
              <a:t>所有元素</a:t>
            </a:r>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rmAutofit fontScale="6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InsertSort(int A[],int 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i,j,low,high,mid;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for(i=2;i&lt;=n;i++)                //</a:t>
            </a:r>
            <a:r>
              <a:rPr lang="zh-CN" altLang="en-US">
                <a:solidFill>
                  <a:schemeClr val="tx1"/>
                </a:solidFill>
                <a:latin typeface="Times New Roman" panose="02020603050405020304" charset="0"/>
                <a:ea typeface="华文楷体" panose="02010600040101010101" charset="-122"/>
                <a:cs typeface="Times New Roman" panose="02020603050405020304" charset="0"/>
              </a:rPr>
              <a:t>依次将</a:t>
            </a:r>
            <a:r>
              <a:rPr lang="en-US" altLang="zh-CN">
                <a:solidFill>
                  <a:schemeClr val="tx1"/>
                </a:solidFill>
                <a:latin typeface="Times New Roman" panose="02020603050405020304" charset="0"/>
                <a:ea typeface="华文楷体" panose="02010600040101010101" charset="-122"/>
                <a:cs typeface="Times New Roman" panose="02020603050405020304" charset="0"/>
              </a:rPr>
              <a:t>A[2]~A[n]</a:t>
            </a:r>
            <a:r>
              <a:rPr lang="zh-CN" altLang="en-US">
                <a:solidFill>
                  <a:schemeClr val="tx1"/>
                </a:solidFill>
                <a:latin typeface="Times New Roman" panose="02020603050405020304" charset="0"/>
                <a:ea typeface="华文楷体" panose="02010600040101010101" charset="-122"/>
                <a:cs typeface="Times New Roman" panose="02020603050405020304" charset="0"/>
              </a:rPr>
              <a:t>插入到前面的已排序序列</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A[0]=A[i];</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zh-CN" altLang="en-US">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a:solidFill>
                  <a:schemeClr val="tx1"/>
                </a:solidFill>
                <a:latin typeface="Times New Roman" panose="02020603050405020304" charset="0"/>
                <a:ea typeface="华文楷体" panose="02010600040101010101" charset="-122"/>
                <a:cs typeface="Times New Roman" panose="02020603050405020304" charset="0"/>
              </a:rPr>
              <a:t>A[i]</a:t>
            </a:r>
            <a:r>
              <a:rPr lang="zh-CN" altLang="en-US">
                <a:solidFill>
                  <a:schemeClr val="tx1"/>
                </a:solidFill>
                <a:latin typeface="Times New Roman" panose="02020603050405020304" charset="0"/>
                <a:ea typeface="华文楷体" panose="02010600040101010101" charset="-122"/>
                <a:cs typeface="Times New Roman" panose="02020603050405020304" charset="0"/>
              </a:rPr>
              <a:t>暂存到</a:t>
            </a:r>
            <a:r>
              <a:rPr lang="en-US" altLang="zh-CN">
                <a:solidFill>
                  <a:schemeClr val="tx1"/>
                </a:solidFill>
                <a:latin typeface="Times New Roman" panose="02020603050405020304" charset="0"/>
                <a:ea typeface="华文楷体" panose="02010600040101010101" charset="-122"/>
                <a:cs typeface="Times New Roman" panose="02020603050405020304" charset="0"/>
              </a:rPr>
              <a:t>A[0]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low=1;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high=i-1;         //</a:t>
            </a:r>
            <a:r>
              <a:rPr lang="zh-CN" altLang="en-US">
                <a:solidFill>
                  <a:schemeClr val="tx1"/>
                </a:solidFill>
                <a:latin typeface="Times New Roman" panose="02020603050405020304" charset="0"/>
                <a:ea typeface="华文楷体" panose="02010600040101010101" charset="-122"/>
                <a:cs typeface="Times New Roman" panose="02020603050405020304" charset="0"/>
              </a:rPr>
              <a:t>设置折半查找的范围</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while(low&lt;=high)   //</a:t>
            </a:r>
            <a:r>
              <a:rPr lang="zh-CN" altLang="en-US">
                <a:solidFill>
                  <a:schemeClr val="tx1"/>
                </a:solidFill>
                <a:latin typeface="Times New Roman" panose="02020603050405020304" charset="0"/>
                <a:ea typeface="华文楷体" panose="02010600040101010101" charset="-122"/>
                <a:cs typeface="Times New Roman" panose="02020603050405020304" charset="0"/>
              </a:rPr>
              <a:t>折半查找</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mid=(low+high)/2;   //</a:t>
            </a:r>
            <a:r>
              <a:rPr lang="zh-CN" altLang="en-US">
                <a:solidFill>
                  <a:schemeClr val="tx1"/>
                </a:solidFill>
                <a:latin typeface="Times New Roman" panose="02020603050405020304" charset="0"/>
                <a:ea typeface="华文楷体" panose="02010600040101010101" charset="-122"/>
                <a:cs typeface="Times New Roman" panose="02020603050405020304" charset="0"/>
              </a:rPr>
              <a:t>取中间点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if(A[mid]&gt;A[0])        high=mid-1;    //</a:t>
            </a:r>
            <a:r>
              <a:rPr lang="zh-CN" altLang="en-US">
                <a:solidFill>
                  <a:schemeClr val="tx1"/>
                </a:solidFill>
                <a:latin typeface="Times New Roman" panose="02020603050405020304" charset="0"/>
                <a:ea typeface="华文楷体" panose="02010600040101010101" charset="-122"/>
                <a:cs typeface="Times New Roman" panose="02020603050405020304" charset="0"/>
              </a:rPr>
              <a:t>如果中间点比待插入元素大，则在左半边查找</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else low=mid+1;      //</a:t>
            </a:r>
            <a:r>
              <a:rPr lang="zh-CN" altLang="en-US">
                <a:solidFill>
                  <a:schemeClr val="tx1"/>
                </a:solidFill>
                <a:latin typeface="Times New Roman" panose="02020603050405020304" charset="0"/>
                <a:ea typeface="华文楷体" panose="02010600040101010101" charset="-122"/>
                <a:cs typeface="Times New Roman" panose="02020603050405020304" charset="0"/>
              </a:rPr>
              <a:t>否则在右半边查找</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for(j=i-1;j&gt;=high+1;--j)   A[j+1]=A[j];      //</a:t>
            </a:r>
            <a:r>
              <a:rPr lang="zh-CN" altLang="en-US">
                <a:solidFill>
                  <a:schemeClr val="tx1"/>
                </a:solidFill>
                <a:latin typeface="Times New Roman" panose="02020603050405020304" charset="0"/>
                <a:ea typeface="华文楷体" panose="02010600040101010101" charset="-122"/>
                <a:cs typeface="Times New Roman" panose="02020603050405020304" charset="0"/>
              </a:rPr>
              <a:t>统一后移元素，空出插入位置</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A[high+1]=A[0];        //</a:t>
            </a:r>
            <a:r>
              <a:rPr lang="zh-CN" altLang="en-US">
                <a:solidFill>
                  <a:schemeClr val="tx1"/>
                </a:solidFill>
                <a:latin typeface="Times New Roman" panose="02020603050405020304" charset="0"/>
                <a:ea typeface="华文楷体" panose="02010600040101010101" charset="-122"/>
                <a:cs typeface="Times New Roman" panose="02020603050405020304" charset="0"/>
              </a:rPr>
              <a:t>插入</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p>
            <a:r>
              <a:rPr lang="zh-CN" altLang="en-US">
                <a:solidFill>
                  <a:schemeClr val="tx1"/>
                </a:solidFill>
                <a:latin typeface="Times New Roman" panose="02020603050405020304" charset="0"/>
                <a:ea typeface="华文楷体" panose="02010600040101010101" charset="-122"/>
              </a:rPr>
              <a:t>希尔排序</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sym typeface="+mn-ea"/>
              </a:rPr>
              <a:t>假设对原始序列：</a:t>
            </a:r>
            <a:r>
              <a:rPr lang="en-US" altLang="zh-CN">
                <a:solidFill>
                  <a:schemeClr val="tx1"/>
                </a:solidFill>
                <a:latin typeface="Times New Roman" panose="02020603050405020304" charset="0"/>
                <a:ea typeface="华文楷体" panose="02010600040101010101" charset="-122"/>
                <a:sym typeface="+mn-ea"/>
              </a:rPr>
              <a:t>49</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38</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65</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97</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76</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13</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27</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49</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55</a:t>
            </a:r>
            <a:r>
              <a:rPr lang="zh-CN" altLang="en-US">
                <a:solidFill>
                  <a:schemeClr val="tx1"/>
                </a:solidFill>
                <a:latin typeface="Times New Roman" panose="02020603050405020304" charset="0"/>
                <a:ea typeface="华文楷体" panose="02010600040101010101" charset="-122"/>
                <a:sym typeface="+mn-ea"/>
              </a:rPr>
              <a:t>，</a:t>
            </a:r>
            <a:r>
              <a:rPr lang="en-US" altLang="zh-CN">
                <a:solidFill>
                  <a:schemeClr val="tx1"/>
                </a:solidFill>
                <a:latin typeface="Times New Roman" panose="02020603050405020304" charset="0"/>
                <a:ea typeface="华文楷体" panose="02010600040101010101" charset="-122"/>
                <a:sym typeface="+mn-ea"/>
              </a:rPr>
              <a:t>04</a:t>
            </a:r>
            <a:r>
              <a:rPr lang="zh-CN" altLang="en-US">
                <a:solidFill>
                  <a:schemeClr val="tx1"/>
                </a:solidFill>
                <a:latin typeface="Times New Roman" panose="02020603050405020304" charset="0"/>
                <a:ea typeface="华文楷体" panose="02010600040101010101" charset="-122"/>
                <a:sym typeface="+mn-ea"/>
              </a:rPr>
              <a:t>进行</a:t>
            </a:r>
            <a:r>
              <a:rPr lang="zh-CN" altLang="en-US">
                <a:solidFill>
                  <a:schemeClr val="tx1"/>
                </a:solidFill>
                <a:latin typeface="Times New Roman" panose="02020603050405020304" charset="0"/>
                <a:ea typeface="华文楷体" panose="02010600040101010101" charset="-122"/>
                <a:sym typeface="+mn-ea"/>
              </a:rPr>
              <a:t>希尔排序</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希尔排序又称为缩小增量排序，基本思想：先将待排序表分割成若干形如</a:t>
            </a:r>
            <a:r>
              <a:rPr lang="en-US" altLang="zh-CN">
                <a:solidFill>
                  <a:schemeClr val="tx1"/>
                </a:solidFill>
                <a:latin typeface="Times New Roman" panose="02020603050405020304" charset="0"/>
                <a:ea typeface="华文楷体" panose="02010600040101010101" charset="-122"/>
              </a:rPr>
              <a:t>L[i,i+d,i+2d,...,i+kd]</a:t>
            </a:r>
            <a:r>
              <a:rPr lang="zh-CN" altLang="en-US">
                <a:solidFill>
                  <a:schemeClr val="tx1"/>
                </a:solidFill>
                <a:latin typeface="Times New Roman" panose="02020603050405020304" charset="0"/>
                <a:ea typeface="华文楷体" panose="02010600040101010101" charset="-122"/>
              </a:rPr>
              <a:t>的</a:t>
            </a:r>
            <a:r>
              <a:rPr lang="en-US" altLang="zh-CN">
                <a:solidFill>
                  <a:schemeClr val="tx1"/>
                </a:solidFill>
                <a:latin typeface="Times New Roman" panose="02020603050405020304" charset="0"/>
                <a:ea typeface="华文楷体" panose="02010600040101010101" charset="-122"/>
              </a:rPr>
              <a:t>“</a:t>
            </a:r>
            <a:r>
              <a:rPr lang="zh-CN" altLang="en-US">
                <a:solidFill>
                  <a:schemeClr val="tx1"/>
                </a:solidFill>
                <a:latin typeface="Times New Roman" panose="02020603050405020304" charset="0"/>
                <a:ea typeface="华文楷体" panose="02010600040101010101" charset="-122"/>
              </a:rPr>
              <a:t>特殊子表</a:t>
            </a:r>
            <a:r>
              <a:rPr lang="en-US" altLang="zh-CN">
                <a:solidFill>
                  <a:schemeClr val="tx1"/>
                </a:solidFill>
                <a:latin typeface="Times New Roman" panose="02020603050405020304" charset="0"/>
                <a:ea typeface="华文楷体" panose="02010600040101010101" charset="-122"/>
              </a:rPr>
              <a:t>”</a:t>
            </a:r>
            <a:r>
              <a:rPr lang="zh-CN" altLang="en-US">
                <a:solidFill>
                  <a:schemeClr val="tx1"/>
                </a:solidFill>
                <a:latin typeface="Times New Roman" panose="02020603050405020304" charset="0"/>
                <a:ea typeface="华文楷体" panose="02010600040101010101" charset="-122"/>
              </a:rPr>
              <a:t>，即把相隔某个增量的记录组成一个子表，对各个子表分别进行直接插入排序，当整个表中元素已成基本有序时，再对全体记录进行一个直接插入</a:t>
            </a:r>
            <a:r>
              <a:rPr lang="zh-CN" altLang="en-US">
                <a:solidFill>
                  <a:schemeClr val="tx1"/>
                </a:solidFill>
                <a:latin typeface="Times New Roman" panose="02020603050405020304" charset="0"/>
                <a:ea typeface="华文楷体" panose="02010600040101010101" charset="-122"/>
              </a:rPr>
              <a:t>排序。</a:t>
            </a:r>
            <a:endParaRPr lang="zh-CN" altLang="en-US">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ShellSort(int A[],int 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for(dk=n/2;dk&gt;=1;dk=dk/2)     //</a:t>
            </a:r>
            <a:r>
              <a:rPr lang="zh-CN" altLang="en-US">
                <a:solidFill>
                  <a:schemeClr val="tx1"/>
                </a:solidFill>
                <a:latin typeface="Times New Roman" panose="02020603050405020304" charset="0"/>
                <a:ea typeface="华文楷体" panose="02010600040101010101" charset="-122"/>
                <a:cs typeface="Times New Roman" panose="02020603050405020304" charset="0"/>
              </a:rPr>
              <a:t>步长变化</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for(i=dk+1;i&lt;=n;++i)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if(A[i]&lt;A[i-dk])             //</a:t>
            </a:r>
            <a:r>
              <a:rPr lang="zh-CN" altLang="en-US">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a:solidFill>
                  <a:schemeClr val="tx1"/>
                </a:solidFill>
                <a:latin typeface="Times New Roman" panose="02020603050405020304" charset="0"/>
                <a:ea typeface="华文楷体" panose="02010600040101010101" charset="-122"/>
                <a:cs typeface="Times New Roman" panose="02020603050405020304" charset="0"/>
              </a:rPr>
              <a:t>A[i]</a:t>
            </a:r>
            <a:r>
              <a:rPr lang="zh-CN" altLang="en-US">
                <a:solidFill>
                  <a:schemeClr val="tx1"/>
                </a:solidFill>
                <a:latin typeface="Times New Roman" panose="02020603050405020304" charset="0"/>
                <a:ea typeface="华文楷体" panose="02010600040101010101" charset="-122"/>
                <a:cs typeface="Times New Roman" panose="02020603050405020304" charset="0"/>
              </a:rPr>
              <a:t>插入有序增量子表</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A[0]=A[i];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for(j=i-dk;j&gt;0&amp;&amp;A[0]&lt;A[j];j-=dk)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A[j+dk]=A[j];    //</a:t>
            </a:r>
            <a:r>
              <a:rPr lang="zh-CN" altLang="en-US">
                <a:solidFill>
                  <a:schemeClr val="tx1"/>
                </a:solidFill>
                <a:latin typeface="Times New Roman" panose="02020603050405020304" charset="0"/>
                <a:ea typeface="华文楷体" panose="02010600040101010101" charset="-122"/>
                <a:cs typeface="Times New Roman" panose="02020603050405020304" charset="0"/>
              </a:rPr>
              <a:t>记录后移，查找插入的位置</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A[j+dk]=A[0];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UNIT_TABLE_BEAUTIFY" val="smartTable{4993bedc-cdbd-4e74-98a6-2478cb5c16e6}"/>
  <p:tag name="TABLE_ENDDRAG_ORIGIN_RECT" val="788*334"/>
  <p:tag name="TABLE_ENDDRAG_RECT" val="110*97*788*334"/>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9527</Words>
  <Application>WPS 演示</Application>
  <PresentationFormat>宽屏</PresentationFormat>
  <Paragraphs>500</Paragraphs>
  <Slides>35</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Arial</vt:lpstr>
      <vt:lpstr>宋体</vt:lpstr>
      <vt:lpstr>Wingdings</vt:lpstr>
      <vt:lpstr>微软雅黑</vt:lpstr>
      <vt:lpstr>Wingdings</vt:lpstr>
      <vt:lpstr>华文楷体</vt:lpstr>
      <vt:lpstr>Times New Roman</vt:lpstr>
      <vt:lpstr>Arial Unicode MS</vt:lpstr>
      <vt:lpstr>Calibri</vt:lpstr>
      <vt:lpstr>Office 主题​​</vt:lpstr>
      <vt:lpstr>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T1</vt:lpstr>
      <vt:lpstr>PowerPoint 演示文稿</vt:lpstr>
      <vt:lpstr>T2</vt:lpstr>
      <vt:lpstr>PowerPoint 演示文稿</vt:lpstr>
      <vt:lpstr>T3</vt:lpstr>
      <vt:lpstr>PowerPoint 演示文稿</vt:lpstr>
      <vt:lpstr>T4</vt:lpstr>
      <vt:lpstr>PowerPoint 演示文稿</vt:lpstr>
      <vt:lpstr>T5</vt:lpstr>
      <vt:lpstr>PowerPoint 演示文稿</vt:lpstr>
      <vt:lpstr>T6</vt:lpstr>
      <vt:lpstr>PowerPoint 演示文稿</vt:lpstr>
      <vt:lpstr>T7</vt:lpstr>
      <vt:lpstr>T8</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hlw</cp:lastModifiedBy>
  <cp:revision>177</cp:revision>
  <dcterms:created xsi:type="dcterms:W3CDTF">2019-06-19T02:08:00Z</dcterms:created>
  <dcterms:modified xsi:type="dcterms:W3CDTF">2021-07-22T12:35:59Z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50996B09A0DC4E5A9E37AE11B91FDA95</vt:lpwstr>
  </property>
</Properties>
</file>