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8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70" r:id="rId4"/>
    <p:sldId id="271" r:id="rId5"/>
    <p:sldId id="272" r:id="rId6"/>
    <p:sldId id="273" r:id="rId7"/>
    <p:sldId id="274" r:id="rId8"/>
    <p:sldId id="275" r:id="rId9"/>
    <p:sldId id="276" r:id="rId10"/>
    <p:sldId id="277" r:id="rId11"/>
    <p:sldId id="256" r:id="rId12"/>
    <p:sldId id="257" r:id="rId13"/>
    <p:sldId id="258" r:id="rId14"/>
    <p:sldId id="259" r:id="rId15"/>
    <p:sldId id="260" r:id="rId16"/>
    <p:sldId id="261" r:id="rId17"/>
    <p:sldId id="262" r:id="rId18"/>
    <p:sldId id="263" r:id="rId19"/>
    <p:sldId id="264" r:id="rId20"/>
    <p:sldId id="265" r:id="rId21"/>
    <p:sldId id="266"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8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96260" y="91395"/>
            <a:ext cx="9799200" cy="1472400"/>
          </a:xfrm>
        </p:spPr>
        <p:txBody>
          <a:bodyPr>
            <a:noAutofit/>
          </a:bodyPr>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1.m个人的成绩存放在数组score中，编写函数fun，它的功能是：</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1）求得低于平均分的人数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2）求得低于平均分的分数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a:p>
            <a:pPr algn="l"/>
            <a:r>
              <a:rPr lang="zh-CN" altLang="en-US" sz="2000">
                <a:solidFill>
                  <a:schemeClr val="tx1"/>
                </a:solidFill>
                <a:latin typeface="华文楷体" panose="02010600040101010101" charset="-122"/>
                <a:ea typeface="华文楷体" panose="02010600040101010101" charset="-122"/>
                <a:cs typeface="华文楷体" panose="02010600040101010101" charset="-122"/>
              </a:rPr>
              <a:t>3）将上述两种值带回主函数</a:t>
            </a:r>
            <a:endParaRPr lang="zh-CN" altLang="en-US" sz="200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4" name="文本框 3"/>
          <p:cNvSpPr txBox="1"/>
          <p:nvPr/>
        </p:nvSpPr>
        <p:spPr>
          <a:xfrm>
            <a:off x="1196340" y="1962785"/>
            <a:ext cx="9027795" cy="4799965"/>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int fun(int score[],int m, int below[])       //below[]用于存放低于平均分的分数</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int i,k=0,aver=0;                     //k值记录人数</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for(i=0;i&lt;m;i++)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aver +=score[i];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aver /=m</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for(i=0;i&lt;m;i++)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if(score[i]&lt;aver)</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below[k]=score[i];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K++;</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return k;</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latin typeface="宋体" panose="02010600030101010101" pitchFamily="2" charset="-122"/>
                <a:ea typeface="宋体" panose="02010600030101010101" pitchFamily="2" charset="-122"/>
              </a:rPr>
              <a:t>数据结构</a:t>
            </a:r>
            <a:r>
              <a:rPr lang="zh-CN" altLang="zh-CN">
                <a:latin typeface="宋体" panose="02010600030101010101" pitchFamily="2" charset="-122"/>
                <a:ea typeface="宋体" panose="02010600030101010101" pitchFamily="2" charset="-122"/>
              </a:rPr>
              <a:t>绪论</a:t>
            </a:r>
            <a:endParaRPr lang="zh-CN" altLang="zh-CN">
              <a:latin typeface="宋体" panose="02010600030101010101" pitchFamily="2" charset="-122"/>
              <a:ea typeface="宋体" panose="02010600030101010101" pitchFamily="2" charset="-122"/>
            </a:endParaRPr>
          </a:p>
        </p:txBody>
      </p:sp>
      <p:sp>
        <p:nvSpPr>
          <p:cNvPr id="3" name="副标题 2"/>
          <p:cNvSpPr>
            <a:spLocks noGrp="1"/>
          </p:cNvSpPr>
          <p:nvPr>
            <p:ph type="subTitle" idx="1"/>
            <p:custDataLst>
              <p:tags r:id="rId2"/>
            </p:custDataLst>
          </p:nvPr>
        </p:nvSpPr>
        <p:spPr/>
        <p:txBody>
          <a:bodyPr/>
          <a:p>
            <a:r>
              <a:rPr lang="en-US" altLang="zh-CN"/>
              <a:t>    </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zh-CN" altLang="en-US"/>
              <a:t>概念</a:t>
            </a:r>
            <a:endParaRPr lang="zh-CN" altLang="en-US"/>
          </a:p>
        </p:txBody>
      </p:sp>
      <p:sp>
        <p:nvSpPr>
          <p:cNvPr id="3" name="内容占位符 2"/>
          <p:cNvSpPr>
            <a:spLocks noGrp="1"/>
          </p:cNvSpPr>
          <p:nvPr>
            <p:ph idx="1"/>
          </p:nvPr>
        </p:nvSpPr>
        <p:spPr/>
        <p:txBody>
          <a:bodyPr>
            <a:noAutofit/>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数据：是客观事物的符号表示。在计算机科学中指的是所有能输入到计算机中并被计算机程序处理的符号的总称。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数据的分类：数值性数据；非数值性数据；输入、输出、存储数据。</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数据是指</a:t>
            </a:r>
            <a:r>
              <a:rPr lang="zh-CN" altLang="en-US" sz="2000">
                <a:solidFill>
                  <a:srgbClr val="FF0000"/>
                </a:solidFill>
                <a:latin typeface="Times New Roman" panose="02020603050405020304" charset="0"/>
                <a:ea typeface="华文楷体" panose="02010600040101010101" charset="-122"/>
                <a:cs typeface="Times New Roman" panose="02020603050405020304" charset="0"/>
              </a:rPr>
              <a:t>计算机程序执行所用的数据，是计算机程序加工的原料</a:t>
            </a:r>
            <a:endParaRPr lang="zh-CN" altLang="en-US" sz="2000">
              <a:solidFill>
                <a:srgbClr val="FF0000"/>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数据元素：</a:t>
            </a:r>
            <a:r>
              <a:rPr lang="zh-CN" altLang="en-US" sz="2000">
                <a:solidFill>
                  <a:srgbClr val="FF0000"/>
                </a:solidFill>
                <a:latin typeface="Times New Roman" panose="02020603050405020304" charset="0"/>
                <a:ea typeface="华文楷体" panose="02010600040101010101" charset="-122"/>
                <a:cs typeface="Times New Roman" panose="02020603050405020304" charset="0"/>
              </a:rPr>
              <a:t>是数据的基本单位</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，在程序中通常作为一个整体来进行考虑和处理</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数据项：一个数据元素可由若干个数据项组成，数据项是数据不可分割的最小单位，数据项是对客观事物某一特性的数据描述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数据对象：是性质相同的数据元素的集合，是数据的一个子集。如字符集合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C={‘A’,’B’,’C’,......}</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数据结构</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是指相互之间具有（存在）一定联系（关系）的数据元素的集合。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三要素</a:t>
            </a:r>
            <a:endParaRPr lang="zh-CN" altLang="en-US"/>
          </a:p>
        </p:txBody>
      </p:sp>
      <p:sp>
        <p:nvSpPr>
          <p:cNvPr id="3" name="内容占位符 2"/>
          <p:cNvSpPr>
            <a:spLocks noGrp="1"/>
          </p:cNvSpPr>
          <p:nvPr>
            <p:ph idx="1"/>
          </p:nvPr>
        </p:nvSpPr>
        <p:spPr/>
        <p:txBody>
          <a:bodyPr/>
          <a:p>
            <a:r>
              <a:rPr lang="zh-CN" altLang="en-US" sz="2400">
                <a:solidFill>
                  <a:schemeClr val="tx1"/>
                </a:solidFill>
                <a:latin typeface="华文楷体" panose="02010600040101010101" charset="-122"/>
                <a:ea typeface="华文楷体" panose="02010600040101010101" charset="-122"/>
              </a:rPr>
              <a:t>逻辑结构，存储结构，数据的运算</a:t>
            </a:r>
            <a:endParaRPr lang="zh-CN" altLang="en-US" sz="2400">
              <a:solidFill>
                <a:schemeClr val="tx1"/>
              </a:solidFill>
              <a:latin typeface="华文楷体" panose="02010600040101010101" charset="-122"/>
              <a:ea typeface="华文楷体" panose="02010600040101010101" charset="-122"/>
            </a:endParaRPr>
          </a:p>
          <a:p>
            <a:pPr marL="0" indent="0">
              <a:buNone/>
            </a:pPr>
            <a:endParaRPr lang="zh-CN" altLang="en-US" sz="2400">
              <a:solidFill>
                <a:schemeClr val="tx1"/>
              </a:solidFill>
              <a:latin typeface="华文楷体" panose="02010600040101010101" charset="-122"/>
              <a:ea typeface="华文楷体" panose="02010600040101010101" charset="-122"/>
            </a:endParaRPr>
          </a:p>
        </p:txBody>
      </p:sp>
      <p:pic>
        <p:nvPicPr>
          <p:cNvPr id="4" name="C9F754DE-2CAD-44b6-B708-469DEB6407EB-1" descr="wpp"/>
          <p:cNvPicPr>
            <a:picLocks noChangeAspect="1"/>
          </p:cNvPicPr>
          <p:nvPr/>
        </p:nvPicPr>
        <p:blipFill>
          <a:blip r:embed="rId1"/>
          <a:stretch>
            <a:fillRect/>
          </a:stretch>
        </p:blipFill>
        <p:spPr>
          <a:xfrm>
            <a:off x="892810" y="2081530"/>
            <a:ext cx="6721475" cy="4525645"/>
          </a:xfrm>
          <a:prstGeom prst="rect">
            <a:avLst/>
          </a:prstGeom>
        </p:spPr>
      </p:pic>
      <p:sp>
        <p:nvSpPr>
          <p:cNvPr id="5" name="文本框 4"/>
          <p:cNvSpPr txBox="1"/>
          <p:nvPr/>
        </p:nvSpPr>
        <p:spPr>
          <a:xfrm>
            <a:off x="7994015" y="2262505"/>
            <a:ext cx="3855085" cy="378460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集合：结构中的数据元素除了</a:t>
            </a:r>
            <a:r>
              <a:rPr lang="en-US" altLang="zh-CN"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同属于一个集合</a:t>
            </a:r>
            <a:r>
              <a:rPr lang="en-US" altLang="zh-CN"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外没有其它关系。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线性结构：结构中的数据元素之间存在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一对一</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树形结构：结构中的数据元素之间存在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一对多</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图状结构：结构中的元素存在</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多对多</a:t>
            </a:r>
            <a:r>
              <a:rPr lang="zh-CN" altLang="en-US" sz="2400">
                <a:latin typeface="华文楷体" panose="02010600040101010101" charset="-122"/>
                <a:ea typeface="华文楷体" panose="02010600040101010101" charset="-122"/>
                <a:cs typeface="华文楷体" panose="02010600040101010101" charset="-122"/>
              </a:rPr>
              <a:t>的关系。</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2" descr="wpp"/>
          <p:cNvPicPr>
            <a:picLocks noChangeAspect="1"/>
          </p:cNvPicPr>
          <p:nvPr/>
        </p:nvPicPr>
        <p:blipFill>
          <a:blip r:embed="rId1"/>
          <a:stretch>
            <a:fillRect/>
          </a:stretch>
        </p:blipFill>
        <p:spPr>
          <a:xfrm>
            <a:off x="577850" y="1161415"/>
            <a:ext cx="5210175" cy="4773930"/>
          </a:xfrm>
          <a:prstGeom prst="rect">
            <a:avLst/>
          </a:prstGeom>
        </p:spPr>
      </p:pic>
      <p:sp>
        <p:nvSpPr>
          <p:cNvPr id="5" name="文本框 4"/>
          <p:cNvSpPr txBox="1"/>
          <p:nvPr/>
        </p:nvSpPr>
        <p:spPr>
          <a:xfrm>
            <a:off x="6194425" y="1132840"/>
            <a:ext cx="5312410" cy="483108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顺序存储结构：用数据元素在存储器中的</a:t>
            </a:r>
            <a:r>
              <a:rPr lang="zh-CN" altLang="en-US" sz="2800">
                <a:solidFill>
                  <a:srgbClr val="FF0000"/>
                </a:solidFill>
                <a:latin typeface="华文楷体" panose="02010600040101010101" charset="-122"/>
                <a:ea typeface="华文楷体" panose="02010600040101010101" charset="-122"/>
              </a:rPr>
              <a:t>相对位置来表示数据元素之间的逻辑结构（关系）</a:t>
            </a:r>
            <a:r>
              <a:rPr lang="zh-CN" altLang="en-US" sz="2800">
                <a:latin typeface="华文楷体" panose="02010600040101010101" charset="-122"/>
                <a:ea typeface="华文楷体" panose="02010600040101010101" charset="-122"/>
              </a:rPr>
              <a:t>。</a:t>
            </a:r>
            <a:endParaRPr lang="zh-CN" altLang="en-US" sz="2800">
              <a:latin typeface="华文楷体" panose="02010600040101010101" charset="-122"/>
              <a:ea typeface="华文楷体" panose="02010600040101010101" charset="-122"/>
            </a:endParaRPr>
          </a:p>
          <a:p>
            <a:r>
              <a:rPr lang="zh-CN" altLang="en-US" sz="2800">
                <a:latin typeface="华文楷体" panose="02010600040101010101" charset="-122"/>
                <a:ea typeface="华文楷体" panose="02010600040101010101" charset="-122"/>
              </a:rPr>
              <a:t>链式存储结构：在每一个数据元素中增加一个存放另一个元素地址的指针，</a:t>
            </a:r>
            <a:r>
              <a:rPr lang="zh-CN" altLang="en-US" sz="2800">
                <a:solidFill>
                  <a:srgbClr val="FF0000"/>
                </a:solidFill>
                <a:latin typeface="华文楷体" panose="02010600040101010101" charset="-122"/>
                <a:ea typeface="华文楷体" panose="02010600040101010101" charset="-122"/>
              </a:rPr>
              <a:t>用该指针来表示数据元素之间的逻辑结构（关系）。</a:t>
            </a:r>
            <a:endParaRPr lang="zh-CN" altLang="en-US" sz="2800">
              <a:solidFill>
                <a:srgbClr val="FF0000"/>
              </a:solidFill>
              <a:latin typeface="华文楷体" panose="02010600040101010101" charset="-122"/>
              <a:ea typeface="华文楷体" panose="02010600040101010101" charset="-122"/>
            </a:endParaRPr>
          </a:p>
          <a:p>
            <a:r>
              <a:rPr lang="zh-CN" altLang="en-US" sz="2800">
                <a:solidFill>
                  <a:srgbClr val="FF0000"/>
                </a:solidFill>
                <a:latin typeface="华文楷体" panose="02010600040101010101" charset="-122"/>
                <a:ea typeface="华文楷体" panose="02010600040101010101" charset="-122"/>
              </a:rPr>
              <a:t>顺序结构中数据元素存放的地址是连续的而链式结构中数据元素存放的地址是否连续没有要求。</a:t>
            </a:r>
            <a:endParaRPr lang="zh-CN" altLang="en-US" sz="2800">
              <a:solidFill>
                <a:schemeClr val="tx1"/>
              </a:solidFill>
              <a:latin typeface="华文楷体" panose="02010600040101010101" charset="-122"/>
              <a:ea typeface="华文楷体" panose="02010600040101010101" charset="-122"/>
            </a:endParaRPr>
          </a:p>
          <a:p>
            <a:endParaRPr lang="zh-CN" altLang="en-US" sz="2800">
              <a:solidFill>
                <a:schemeClr val="tx1"/>
              </a:solidFill>
              <a:latin typeface="华文楷体" panose="02010600040101010101" charset="-122"/>
              <a:ea typeface="华文楷体" panose="02010600040101010101" charset="-122"/>
            </a:endParaRPr>
          </a:p>
        </p:txBody>
      </p:sp>
      <p:sp>
        <p:nvSpPr>
          <p:cNvPr id="2" name="文本框 1"/>
          <p:cNvSpPr txBox="1"/>
          <p:nvPr/>
        </p:nvSpPr>
        <p:spPr>
          <a:xfrm>
            <a:off x="628015" y="137160"/>
            <a:ext cx="11330305" cy="1322070"/>
          </a:xfrm>
          <a:prstGeom prst="rect">
            <a:avLst/>
          </a:prstGeom>
          <a:noFill/>
        </p:spPr>
        <p:txBody>
          <a:bodyPr wrap="square" rtlCol="0">
            <a:spAutoFit/>
          </a:bodyPr>
          <a:p>
            <a:r>
              <a:rPr lang="zh-CN" altLang="en-US" sz="2000">
                <a:latin typeface="华文楷体" panose="02010600040101010101" charset="-122"/>
                <a:ea typeface="华文楷体" panose="02010600040101010101" charset="-122"/>
              </a:rPr>
              <a:t>顺序存储：优点：是可以实现随机存取，每个元素占用最少的存储空间；缺点是只能使用相邻的一整块存储单元，因此可能产生较多的外部碎片。</a:t>
            </a:r>
            <a:endParaRPr lang="zh-CN" altLang="en-US" sz="2000">
              <a:latin typeface="华文楷体" panose="02010600040101010101" charset="-122"/>
              <a:ea typeface="华文楷体" panose="02010600040101010101" charset="-122"/>
            </a:endParaRPr>
          </a:p>
          <a:p>
            <a:r>
              <a:rPr lang="zh-CN" altLang="en-US" sz="2000">
                <a:latin typeface="华文楷体" panose="02010600040101010101" charset="-122"/>
                <a:ea typeface="华文楷体" panose="02010600040101010101" charset="-122"/>
              </a:rPr>
              <a:t>链式存储：优点是不会出现碎片现象，能充分利用所有存储单元；缺点是每个元素因存储指针而占用额外的存储空间，且只能实现顺序存取</a:t>
            </a:r>
            <a:endParaRPr lang="zh-CN" altLang="en-US" sz="20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算法的初步</a:t>
            </a:r>
            <a:r>
              <a:rPr lang="zh-CN" altLang="en-US"/>
              <a:t>了解</a:t>
            </a:r>
            <a:endParaRPr lang="zh-CN" altLang="en-US"/>
          </a:p>
        </p:txBody>
      </p:sp>
      <p:sp>
        <p:nvSpPr>
          <p:cNvPr id="3" name="内容占位符 2"/>
          <p:cNvSpPr>
            <a:spLocks noGrp="1"/>
          </p:cNvSpPr>
          <p:nvPr>
            <p:ph idx="1"/>
          </p:nvPr>
        </p:nvSpPr>
        <p:spPr/>
        <p:txBody>
          <a:bodyPr>
            <a:noAutofit/>
          </a:bodyPr>
          <a:p>
            <a:r>
              <a:rPr lang="zh-CN" altLang="en-US" sz="2400">
                <a:solidFill>
                  <a:schemeClr val="tx1"/>
                </a:solidFill>
                <a:latin typeface="华文楷体" panose="02010600040101010101" charset="-122"/>
                <a:ea typeface="华文楷体" panose="02010600040101010101" charset="-122"/>
                <a:cs typeface="华文楷体" panose="02010600040101010101" charset="-122"/>
              </a:rPr>
              <a:t>什么是算法？</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Algorithm</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：是对特定问题求解方法（步骤）的一种描述，</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是指令的有限序列</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，其中每一条指令表示一个或多个操作。</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算法的特性：输入</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有零个或多个输入</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输出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有一个或者多个输出（处理结果）</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确定性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每步定义都是确切，无歧义的</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有穷性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算法应在执行有穷步后结束</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有效性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可行性</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每一条运算应通过有限次完成</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228600" lvl="0" indent="-228600">
              <a:buFont typeface="Arial" panose="020B0604020202020204" pitchFamily="34" charset="0"/>
              <a:buChar char="●"/>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如何设计一个好的算法：正确性，可读性，健壮性，时间空间复杂度</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22955"/>
            <a:ext cx="10969200" cy="705600"/>
          </a:xfrm>
        </p:spPr>
        <p:txBody>
          <a:bodyPr/>
          <a:p>
            <a:r>
              <a:rPr lang="zh-CN" altLang="en-US"/>
              <a:t>算法效率的度量</a:t>
            </a:r>
            <a:r>
              <a:rPr lang="en-US" altLang="zh-CN"/>
              <a:t>——</a:t>
            </a:r>
            <a:r>
              <a:rPr lang="zh-CN" altLang="en-US"/>
              <a:t>时间复杂度</a:t>
            </a:r>
            <a:r>
              <a:rPr lang="zh-CN" altLang="en-US"/>
              <a:t>度量</a:t>
            </a:r>
            <a:endParaRPr lang="zh-CN" altLang="en-US"/>
          </a:p>
        </p:txBody>
      </p:sp>
      <p:sp>
        <p:nvSpPr>
          <p:cNvPr id="3" name="内容占位符 2"/>
          <p:cNvSpPr>
            <a:spLocks noGrp="1"/>
          </p:cNvSpPr>
          <p:nvPr>
            <p:ph idx="1"/>
          </p:nvPr>
        </p:nvSpPr>
        <p:spPr>
          <a:xfrm>
            <a:off x="611575" y="928425"/>
            <a:ext cx="10969200" cy="4759200"/>
          </a:xfrm>
        </p:spPr>
        <p:txBody>
          <a:bodyPr>
            <a:noAutofit/>
          </a:bodyPr>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运行时间</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算法每条语句执行时间之和。</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每条语句执行时间</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该语句的执行次数（频度）</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语句执行一次所需要的时间。</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语句执行一次所需要的时间取决于机器的指令性能和速度和编译所产生的代码质量，难以确定。</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通常设每条语句执行一次所需时间为单位时间，则</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一个算法的运行时间就是该算法中所有语句的频度之和。</a:t>
            </a:r>
            <a:endParaRPr lang="zh-CN" altLang="en-US" sz="2400">
              <a:solidFill>
                <a:srgbClr val="FF000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2400">
                <a:solidFill>
                  <a:srgbClr val="FF0000"/>
                </a:solidFill>
                <a:latin typeface="华文楷体" panose="02010600040101010101" charset="-122"/>
                <a:ea typeface="华文楷体" panose="02010600040101010101" charset="-122"/>
                <a:cs typeface="华文楷体" panose="02010600040101010101" charset="-122"/>
              </a:rPr>
              <a:t>   </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算法中基本操作重复执行的次数是问题规模</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n</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的某个函数，其时间量度记作</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T(n)=O(f(n))</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，称作算法的渐进时间复杂度，简称时间复杂度。一般地，常用最深层循环内的语句中的原操作的执行频度（重复执行的次数）来表示。</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solidFill>
                  <a:schemeClr val="tx1"/>
                </a:solidFill>
                <a:latin typeface="Times New Roman" panose="02020603050405020304" charset="0"/>
                <a:ea typeface="华文楷体" panose="02010600040101010101" charset="-122"/>
                <a:cs typeface="Times New Roman" panose="02020603050405020304" charset="0"/>
              </a:rPr>
              <a:t>‘O’</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的定义：若</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是正整数</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的一个函数，则</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表示∃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M≥0</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，使得当</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|f(n)|≤M|f(n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3200">
                <a:solidFill>
                  <a:schemeClr val="tx1"/>
                </a:solidFill>
                <a:latin typeface="Times New Roman" panose="02020603050405020304" charset="0"/>
                <a:ea typeface="华文楷体" panose="02010600040101010101" charset="-122"/>
                <a:cs typeface="Times New Roman" panose="02020603050405020304" charset="0"/>
              </a:rPr>
              <a:t>表示时间复杂度的阶有：</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常量时间阶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：线性时间阶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O(logn)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：对数时间阶</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O(nlogn)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：线性对数时间阶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O(n^k)</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k≥2</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次方时间阶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172140"/>
            <a:ext cx="10969200" cy="4759200"/>
          </a:xfrm>
        </p:spPr>
        <p:txBody>
          <a:bodyPr>
            <a:noAutofit/>
          </a:bodyPr>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两个</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阶方阵的乘法</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for(i=1;i&lt;=n;++i)</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a:t>
            </a:r>
            <a:r>
              <a:rPr lang="en-US" altLang="zh-CN" sz="2800">
                <a:solidFill>
                  <a:schemeClr val="tx1"/>
                </a:solidFill>
                <a:latin typeface="Times New Roman" panose="02020603050405020304" charset="0"/>
                <a:ea typeface="华文楷体" panose="02010600040101010101" charset="-122"/>
                <a:cs typeface="Times New Roman" panose="02020603050405020304" charset="0"/>
                <a:sym typeface="+mn-ea"/>
              </a:rPr>
              <a:t>(j=1;j&lt;=n;++j)</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c[i][j]=0;</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for(k=1;k&lt;=n;++k)</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c[i][j]+=a[i][k]*b[k][j];</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800">
                <a:solidFill>
                  <a:schemeClr val="tx1"/>
                </a:solidFill>
                <a:latin typeface="Times New Roman" panose="02020603050405020304" charset="0"/>
                <a:ea typeface="华文楷体" panose="02010600040101010101" charset="-122"/>
                <a:cs typeface="Times New Roman" panose="02020603050405020304" charset="0"/>
              </a:rPr>
              <a:t>由于是一个三重循环，每个循环都是从</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1~n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，则总次数为：</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n*n*n=n^3    </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时间复杂度为</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T(n)=O(n^3)</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19510"/>
            <a:ext cx="10969200" cy="4759200"/>
          </a:xfrm>
        </p:spPr>
        <p:txBody>
          <a:bodyPr>
            <a:noAutofit/>
          </a:bodyPr>
          <a:p>
            <a:r>
              <a:rPr lang="en-US" altLang="zh-CN" sz="3200">
                <a:solidFill>
                  <a:schemeClr val="tx1"/>
                </a:solidFill>
                <a:latin typeface="Times New Roman" panose="02020603050405020304" charset="0"/>
                <a:ea typeface="华文楷体" panose="02010600040101010101" charset="-122"/>
                <a:cs typeface="Times New Roman" panose="02020603050405020304" charset="0"/>
              </a:rPr>
              <a:t>{++x; s=0;}</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自增看成是基本操作，则语句频度为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，即时间复杂度为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O(1)</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如果将</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s=0</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也看成是基本操作，则语句频度为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其时间复杂度仍然为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O(1)</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，即常量阶。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for(i=1;i&lt;=n;++i)</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           {++x;s+=x;}</a:t>
            </a:r>
            <a:endParaRPr lang="en-US" altLang="zh-CN" sz="32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语句频度为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2n</a:t>
            </a: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，其时间复杂度为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sym typeface="+mn-ea"/>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rPr>
              <a:t>。即为线性阶</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39830"/>
            <a:ext cx="10969200" cy="4759200"/>
          </a:xfrm>
        </p:spPr>
        <p:txBody>
          <a:bodyPr>
            <a:noAutofit/>
          </a:bodyPr>
          <a:p>
            <a:pPr marL="228600" lvl="0" indent="-228600">
              <a:buFont typeface="Arial" panose="020B0604020202020204" pitchFamily="34" charset="0"/>
              <a:buChar char="●"/>
            </a:pP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for(i=1;i&lt;=n;++i)</a:t>
            </a:r>
            <a:endPar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for(j=1;j&lt;=n;++j)</a:t>
            </a:r>
            <a:endPar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                 {++x;s+=x;}</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语句频度为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2n^2</a:t>
            </a: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，其时间复杂度为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sym typeface="+mn-ea"/>
              </a:rPr>
              <a:t>n^2</a:t>
            </a:r>
            <a:r>
              <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rPr>
              <a:t>。平方阶</a:t>
            </a:r>
            <a:endParaRPr lang="zh-CN" altLang="en-US" sz="24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228600" lvl="0" indent="-228600">
              <a:buFont typeface="Arial" panose="020B0604020202020204" pitchFamily="34" charset="0"/>
              <a:buChar char="●"/>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for(i=2;i&lt;=n;++i)</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r>
              <a:rPr lang="en-US" altLang="zh-CN" sz="2400">
                <a:solidFill>
                  <a:srgbClr val="FF0000"/>
                </a:solidFill>
                <a:latin typeface="华文楷体" panose="02010600040101010101" charset="-122"/>
                <a:ea typeface="华文楷体" panose="02010600040101010101" charset="-122"/>
                <a:cs typeface="华文楷体" panose="02010600040101010101" charset="-122"/>
              </a:rPr>
              <a:t>for(j=2;j&lt;=i-1;++j)</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en-US" altLang="zh-CN" sz="2400">
                <a:solidFill>
                  <a:schemeClr val="tx1"/>
                </a:solidFill>
                <a:latin typeface="华文楷体" panose="02010600040101010101" charset="-122"/>
                <a:ea typeface="华文楷体" panose="02010600040101010101" charset="-122"/>
                <a:cs typeface="华文楷体" panose="02010600040101010101" charset="-122"/>
              </a:rPr>
              <a:t>            {++x;a[i][j]=x;}</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语句频度为：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1+2+3+......+n-2=(1+n-2)*(n-2)/2=n^2-3n+2</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a:p>
            <a:pPr marL="0" lvl="0" indent="0">
              <a:buFont typeface="Arial" panose="020B0604020202020204" pitchFamily="34" charse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时间复杂度为</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O</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n^2</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），平方阶</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 </a:t>
            </a:r>
            <a:endParaRPr lang="en-US" altLang="zh-CN"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1623130"/>
            <a:ext cx="10969200" cy="705600"/>
          </a:xfrm>
        </p:spPr>
        <p:txBody>
          <a:bodyPr>
            <a:normAutofit fontScale="90000"/>
          </a:bodyPr>
          <a:p>
            <a:r>
              <a:rPr lang="zh-CN" altLang="en-US" sz="3110">
                <a:latin typeface="华文楷体" panose="02010600040101010101" charset="-122"/>
                <a:ea typeface="华文楷体" panose="02010600040101010101" charset="-122"/>
              </a:rPr>
              <a:t>2</a:t>
            </a: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.请编写函数void fun(int x, int pp[], int *n)，他的功能是：</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1）求出能整除x但不是偶数的各整数</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2）按从小到大的顺序存放在pp所指的数组中</a:t>
            </a:r>
            <a:br>
              <a:rPr lang="zh-CN" altLang="en-US" sz="3110" b="0">
                <a:solidFill>
                  <a:schemeClr val="tx1"/>
                </a:solidFill>
                <a:latin typeface="华文楷体" panose="02010600040101010101" charset="-122"/>
                <a:ea typeface="华文楷体" panose="02010600040101010101" charset="-122"/>
                <a:cs typeface="华文楷体" panose="02010600040101010101" charset="-122"/>
              </a:rPr>
            </a:br>
            <a:r>
              <a:rPr lang="zh-CN" altLang="en-US" sz="3110" b="0">
                <a:solidFill>
                  <a:schemeClr val="tx1"/>
                </a:solidFill>
                <a:latin typeface="华文楷体" panose="02010600040101010101" charset="-122"/>
                <a:ea typeface="华文楷体" panose="02010600040101010101" charset="-122"/>
                <a:cs typeface="华文楷体" panose="02010600040101010101" charset="-122"/>
              </a:rPr>
              <a:t>3）这些除数的个数通过形参n返回</a:t>
            </a:r>
            <a:endParaRPr lang="zh-CN" altLang="en-US" sz="3110" b="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293425"/>
            <a:ext cx="10969200" cy="4759200"/>
          </a:xfrm>
        </p:spPr>
        <p:txBody>
          <a:bodyPr/>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六种常用的比较</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800">
                <a:solidFill>
                  <a:srgbClr val="FF0000"/>
                </a:solidFill>
                <a:latin typeface="Times New Roman" panose="02020603050405020304" charset="0"/>
                <a:ea typeface="华文楷体" panose="02010600040101010101" charset="-122"/>
                <a:cs typeface="Times New Roman" panose="02020603050405020304" charset="0"/>
              </a:rPr>
              <a:t>O(1)&lt;O(logn)&lt;O(n)&lt;O(n</a:t>
            </a:r>
            <a:r>
              <a:rPr lang="en-US" altLang="zh-CN" sz="2800">
                <a:solidFill>
                  <a:srgbClr val="FF0000"/>
                </a:solidFill>
                <a:latin typeface="Times New Roman" panose="02020603050405020304" charset="0"/>
                <a:ea typeface="华文楷体" panose="02010600040101010101" charset="-122"/>
                <a:cs typeface="Times New Roman" panose="02020603050405020304" charset="0"/>
                <a:sym typeface="+mn-ea"/>
              </a:rPr>
              <a:t>logn</a:t>
            </a:r>
            <a:r>
              <a:rPr lang="zh-CN" altLang="en-US" sz="2800">
                <a:solidFill>
                  <a:srgbClr val="FF0000"/>
                </a:solidFill>
                <a:latin typeface="Times New Roman" panose="02020603050405020304" charset="0"/>
                <a:ea typeface="华文楷体" panose="02010600040101010101" charset="-122"/>
                <a:cs typeface="Times New Roman" panose="02020603050405020304" charset="0"/>
              </a:rPr>
              <a:t>）</a:t>
            </a:r>
            <a:r>
              <a:rPr lang="en-US" altLang="zh-CN" sz="2800">
                <a:solidFill>
                  <a:srgbClr val="FF0000"/>
                </a:solidFill>
                <a:latin typeface="Times New Roman" panose="02020603050405020304" charset="0"/>
                <a:ea typeface="华文楷体" panose="02010600040101010101" charset="-122"/>
                <a:cs typeface="Times New Roman" panose="02020603050405020304" charset="0"/>
              </a:rPr>
              <a:t>&lt;O(n^2)&lt;O(n^3)</a:t>
            </a:r>
            <a:endParaRPr lang="en-US" altLang="zh-CN" sz="2800">
              <a:solidFill>
                <a:srgbClr val="FF0000"/>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O(2^n)&lt;O(n!)&lt;O(n^n)</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800">
                <a:solidFill>
                  <a:schemeClr val="tx1"/>
                </a:solidFill>
                <a:latin typeface="Times New Roman" panose="02020603050405020304" charset="0"/>
                <a:ea typeface="华文楷体" panose="02010600040101010101" charset="-122"/>
                <a:cs typeface="Times New Roman" panose="02020603050405020304" charset="0"/>
              </a:rPr>
              <a:t>取很大时，指数时间算法和多项式时间算法在所需时间上非常悬殊</a:t>
            </a:r>
            <a:endParaRPr lang="zh-CN" altLang="en-US" sz="28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800">
                <a:solidFill>
                  <a:schemeClr val="tx1"/>
                </a:solidFill>
                <a:latin typeface="Times New Roman" panose="02020603050405020304" charset="0"/>
                <a:ea typeface="华文楷体" panose="02010600040101010101" charset="-122"/>
                <a:cs typeface="Times New Roman" panose="02020603050405020304" charset="0"/>
              </a:rPr>
              <a:t>有的情况下，算法中基本操作重复执行的次数还随问题的输入数据集不同而不同。</a:t>
            </a:r>
            <a:r>
              <a:rPr lang="en-US" altLang="zh-CN" sz="28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8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文本框 3"/>
          <p:cNvSpPr txBox="1"/>
          <p:nvPr/>
        </p:nvSpPr>
        <p:spPr>
          <a:xfrm>
            <a:off x="658495" y="5274310"/>
            <a:ext cx="11076305" cy="1076325"/>
          </a:xfrm>
          <a:prstGeom prst="rect">
            <a:avLst/>
          </a:prstGeom>
          <a:noFill/>
        </p:spPr>
        <p:txBody>
          <a:bodyPr wrap="square" rtlCol="0">
            <a:spAutoFit/>
          </a:bodyPr>
          <a:p>
            <a:r>
              <a:rPr lang="zh-CN" altLang="en-US" sz="3200">
                <a:latin typeface="Times New Roman" panose="02020603050405020304" charset="0"/>
                <a:ea typeface="华文楷体" panose="02010600040101010101" charset="-122"/>
                <a:cs typeface="Times New Roman" panose="02020603050405020304" charset="0"/>
              </a:rPr>
              <a:t>算法的时间复杂度不仅依赖于问题规模</a:t>
            </a:r>
            <a:r>
              <a:rPr lang="en-US" altLang="zh-CN" sz="3200">
                <a:latin typeface="Times New Roman" panose="02020603050405020304" charset="0"/>
                <a:ea typeface="华文楷体" panose="02010600040101010101" charset="-122"/>
                <a:cs typeface="Times New Roman" panose="02020603050405020304" charset="0"/>
              </a:rPr>
              <a:t>n</a:t>
            </a:r>
            <a:r>
              <a:rPr lang="zh-CN" altLang="en-US" sz="3200">
                <a:latin typeface="Times New Roman" panose="02020603050405020304" charset="0"/>
                <a:ea typeface="华文楷体" panose="02010600040101010101" charset="-122"/>
                <a:cs typeface="Times New Roman" panose="02020603050405020304" charset="0"/>
              </a:rPr>
              <a:t>，还与输入实例的初始状态有关，比如在一个数组</a:t>
            </a:r>
            <a:r>
              <a:rPr lang="en-US" altLang="zh-CN" sz="3200">
                <a:latin typeface="Times New Roman" panose="02020603050405020304" charset="0"/>
                <a:ea typeface="华文楷体" panose="02010600040101010101" charset="-122"/>
                <a:cs typeface="Times New Roman" panose="02020603050405020304" charset="0"/>
              </a:rPr>
              <a:t>A[n]</a:t>
            </a:r>
            <a:r>
              <a:rPr lang="zh-CN" altLang="en-US" sz="3200">
                <a:latin typeface="Times New Roman" panose="02020603050405020304" charset="0"/>
                <a:ea typeface="华文楷体" panose="02010600040101010101" charset="-122"/>
                <a:cs typeface="Times New Roman" panose="02020603050405020304" charset="0"/>
              </a:rPr>
              <a:t>中查找给定值</a:t>
            </a:r>
            <a:r>
              <a:rPr lang="en-US" altLang="zh-CN" sz="3200">
                <a:latin typeface="Times New Roman" panose="02020603050405020304" charset="0"/>
                <a:ea typeface="华文楷体" panose="02010600040101010101" charset="-122"/>
                <a:cs typeface="Times New Roman" panose="02020603050405020304" charset="0"/>
              </a:rPr>
              <a:t>k</a:t>
            </a:r>
            <a:r>
              <a:rPr lang="zh-CN" altLang="en-US" sz="3200">
                <a:latin typeface="Times New Roman" panose="02020603050405020304" charset="0"/>
                <a:ea typeface="华文楷体" panose="02010600040101010101" charset="-122"/>
                <a:cs typeface="Times New Roman" panose="02020603050405020304" charset="0"/>
              </a:rPr>
              <a:t>的算法。</a:t>
            </a:r>
            <a:endParaRPr lang="zh-CN" altLang="en-US" sz="3200">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算法效率的度量</a:t>
            </a:r>
            <a:r>
              <a:rPr lang="en-US" altLang="zh-CN">
                <a:sym typeface="+mn-ea"/>
              </a:rPr>
              <a:t>——</a:t>
            </a:r>
            <a:r>
              <a:rPr lang="zh-CN" altLang="en-US">
                <a:sym typeface="+mn-ea"/>
              </a:rPr>
              <a:t>空间复杂度度量</a:t>
            </a:r>
            <a:br>
              <a:rPr lang="zh-CN" altLang="en-US"/>
            </a:br>
            <a:endParaRPr lang="zh-CN" altLang="en-US"/>
          </a:p>
        </p:txBody>
      </p:sp>
      <p:sp>
        <p:nvSpPr>
          <p:cNvPr id="3" name="内容占位符 2"/>
          <p:cNvSpPr>
            <a:spLocks noGrp="1"/>
          </p:cNvSpPr>
          <p:nvPr>
            <p:ph idx="1"/>
          </p:nvPr>
        </p:nvSpPr>
        <p:spPr>
          <a:xfrm>
            <a:off x="608400" y="1429440"/>
            <a:ext cx="10969200" cy="4759200"/>
          </a:xfrm>
        </p:spPr>
        <p:txBody>
          <a:bodyPr>
            <a:noAutofit/>
          </a:bodyPr>
          <a:p>
            <a:r>
              <a:rPr lang="zh-CN" altLang="en-US" sz="2800">
                <a:solidFill>
                  <a:schemeClr val="tx1"/>
                </a:solidFill>
                <a:latin typeface="华文楷体" panose="02010600040101010101" charset="-122"/>
                <a:ea typeface="华文楷体" panose="02010600040101010101" charset="-122"/>
                <a:cs typeface="华文楷体" panose="02010600040101010101" charset="-122"/>
              </a:rPr>
              <a:t>空间复杂度：是指算法编写成程序后，在计算机中运行所需存储空间大小的度量。记作：</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S(n)=O(f(n))  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为问题规模</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指令常数变量所占用的存储空间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输入数据所占用的存储空间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辅助空间：算法的空间复杂度指的是辅助空间</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一维数组</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A[n]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的空间复杂度为</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O(n)</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二维数组</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A[m][n]</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的空间复杂度为</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O(m*n)</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a:p>
            <a:r>
              <a:rPr lang="zh-CN" altLang="en-US" sz="2800">
                <a:solidFill>
                  <a:schemeClr val="tx1"/>
                </a:solidFill>
                <a:latin typeface="华文楷体" panose="02010600040101010101" charset="-122"/>
                <a:ea typeface="华文楷体" panose="02010600040101010101" charset="-122"/>
                <a:cs typeface="华文楷体" panose="02010600040101010101" charset="-122"/>
              </a:rPr>
              <a:t>算法的原地工作是指算法所需的辅助空间为常量，</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O(1)</a:t>
            </a:r>
            <a:endParaRPr lang="en-US" altLang="zh-CN" sz="28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6085" y="172085"/>
            <a:ext cx="4394200" cy="6472555"/>
          </a:xfrm>
        </p:spPr>
        <p:txBody>
          <a:bodyPr>
            <a:normAutofit/>
          </a:bodyPr>
          <a:p>
            <a:pPr marL="0" indent="0">
              <a:buNone/>
            </a:pPr>
            <a:r>
              <a:rPr lang="zh-CN" altLang="en-US">
                <a:solidFill>
                  <a:schemeClr val="tx1"/>
                </a:solidFill>
                <a:latin typeface="Times New Roman" panose="02020603050405020304" charset="0"/>
                <a:cs typeface="Times New Roman" panose="02020603050405020304" charset="0"/>
                <a:sym typeface="+mn-ea"/>
              </a:rPr>
              <a:t>void fun(int x,int pp[], int*n)</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int i =1,j=0,k=0,*t=pp;</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for(i=0;i&lt;=x;i++)</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if(i%2!=0)</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t[j]=i;</a:t>
            </a:r>
            <a:endParaRPr lang="zh-CN" altLang="en-US">
              <a:solidFill>
                <a:schemeClr val="tx1"/>
              </a:solidFill>
              <a:latin typeface="Times New Roman" panose="02020603050405020304" charset="0"/>
              <a:cs typeface="Times New Roman" panose="02020603050405020304" charset="0"/>
            </a:endParaRPr>
          </a:p>
          <a:p>
            <a:pPr marL="0" indent="0">
              <a:buNone/>
            </a:pPr>
            <a:r>
              <a:rPr lang="zh-CN" altLang="en-US">
                <a:solidFill>
                  <a:schemeClr val="tx1"/>
                </a:solidFill>
                <a:latin typeface="Times New Roman" panose="02020603050405020304" charset="0"/>
                <a:cs typeface="Times New Roman" panose="02020603050405020304" charset="0"/>
                <a:sym typeface="+mn-ea"/>
              </a:rPr>
              <a:t>         j++</a:t>
            </a:r>
            <a:endParaRPr lang="zh-CN" altLang="en-US">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sym typeface="+mn-ea"/>
              </a:rPr>
              <a:t>      </a:t>
            </a: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sym typeface="+mn-ea"/>
              </a:rPr>
              <a:t>    </a:t>
            </a:r>
            <a:r>
              <a:rPr lang="zh-CN" altLang="en-US">
                <a:solidFill>
                  <a:schemeClr val="tx1"/>
                </a:solidFill>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endParaRPr lang="zh-CN" altLang="en-US"/>
          </a:p>
        </p:txBody>
      </p:sp>
      <p:sp>
        <p:nvSpPr>
          <p:cNvPr id="4" name="文本框 3"/>
          <p:cNvSpPr txBox="1"/>
          <p:nvPr/>
        </p:nvSpPr>
        <p:spPr>
          <a:xfrm>
            <a:off x="5659120" y="1222375"/>
            <a:ext cx="5852795" cy="313817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  for(i=0;i&lt;j;i++)</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if(x%t[i]==0)</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pp[k]=t[i];</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k++;</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solidFill>
                <a:schemeClr val="tx1"/>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*n=k;</a:t>
            </a:r>
            <a:endParaRPr lang="zh-CN" altLang="en-US">
              <a:solidFill>
                <a:schemeClr val="tx1"/>
              </a:solidFill>
              <a:latin typeface="Times New Roman" panose="02020603050405020304" charset="0"/>
              <a:cs typeface="Times New Roman" panose="02020603050405020304" charset="0"/>
            </a:endParaRPr>
          </a:p>
          <a:p>
            <a:r>
              <a:rPr lang="zh-CN" altLang="en-US">
                <a:sym typeface="+mn-ea"/>
              </a:rPr>
              <a:t>}</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2665" b="0">
                <a:solidFill>
                  <a:schemeClr val="tx1"/>
                </a:solidFill>
                <a:latin typeface="华文楷体" panose="02010600040101010101" charset="-122"/>
                <a:ea typeface="华文楷体" panose="02010600040101010101" charset="-122"/>
                <a:cs typeface="华文楷体" panose="02010600040101010101" charset="-122"/>
              </a:rPr>
              <a:t>3.写一个函数，输入一个四位数字，要求输出这四个数字字符，但每两个数字间空一个空格，如输入2021，输出’2 0 2 1’</a:t>
            </a:r>
            <a:endParaRPr lang="zh-CN" altLang="en-US" sz="2665" b="0">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a:xfrm>
            <a:off x="608330" y="1490345"/>
            <a:ext cx="3098800" cy="5205730"/>
          </a:xfrm>
        </p:spPr>
        <p:txBody>
          <a:bodyPr>
            <a:normAutofit/>
          </a:bodyPr>
          <a:p>
            <a:pPr marL="0" indent="0">
              <a:buNone/>
            </a:pPr>
            <a:r>
              <a:rPr lang="zh-CN" altLang="en-US" sz="2400">
                <a:solidFill>
                  <a:schemeClr val="tx1"/>
                </a:solidFill>
                <a:latin typeface="Times New Roman" panose="02020603050405020304" charset="0"/>
                <a:cs typeface="Times New Roman" panose="02020603050405020304" charset="0"/>
              </a:rPr>
              <a:t>#include&lt;stdio.h&gt;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#include&lt;string.h&gt;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int main()</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int i,l;</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char a[10];</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gets(a);</a:t>
            </a:r>
            <a:endParaRPr lang="zh-CN" altLang="en-US" sz="2400">
              <a:solidFill>
                <a:schemeClr val="tx1"/>
              </a:solidFill>
              <a:latin typeface="Times New Roman" panose="02020603050405020304" charset="0"/>
              <a:cs typeface="Times New Roman" panose="02020603050405020304" charset="0"/>
            </a:endParaRPr>
          </a:p>
          <a:p>
            <a:pPr marL="0" indent="0">
              <a:buNone/>
            </a:pPr>
            <a:r>
              <a:rPr lang="zh-CN" altLang="en-US" sz="2400">
                <a:solidFill>
                  <a:schemeClr val="tx1"/>
                </a:solidFill>
                <a:latin typeface="Times New Roman" panose="02020603050405020304" charset="0"/>
                <a:cs typeface="Times New Roman" panose="02020603050405020304" charset="0"/>
              </a:rPr>
              <a:t>  l=strlen(a);</a:t>
            </a:r>
            <a:endParaRPr lang="zh-CN" altLang="en-US" sz="2400">
              <a:solidFill>
                <a:schemeClr val="tx1"/>
              </a:solidFill>
              <a:latin typeface="Times New Roman" panose="02020603050405020304" charset="0"/>
              <a:cs typeface="Times New Roman" panose="02020603050405020304" charset="0"/>
            </a:endParaRPr>
          </a:p>
          <a:p>
            <a:endParaRPr lang="zh-CN" altLang="en-US" sz="2400">
              <a:solidFill>
                <a:schemeClr val="tx1"/>
              </a:solidFill>
              <a:latin typeface="Times New Roman" panose="02020603050405020304" charset="0"/>
              <a:cs typeface="Times New Roman" panose="02020603050405020304" charset="0"/>
            </a:endParaRPr>
          </a:p>
        </p:txBody>
      </p:sp>
      <p:sp>
        <p:nvSpPr>
          <p:cNvPr id="4" name="文本框 3"/>
          <p:cNvSpPr txBox="1"/>
          <p:nvPr/>
        </p:nvSpPr>
        <p:spPr>
          <a:xfrm>
            <a:off x="5222875" y="1633220"/>
            <a:ext cx="4199255" cy="3046095"/>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for(i=0;i&lt;l;i++)</a:t>
            </a:r>
            <a:endParaRPr lang="zh-CN" altLang="en-US" sz="2400">
              <a:solidFill>
                <a:schemeClr val="tx1"/>
              </a:solidFill>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 </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   </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printf(“%c”,a[i]);</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   </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printf(“ ”);</a:t>
            </a:r>
            <a:endParaRPr lang="zh-CN" altLang="en-US" sz="2400">
              <a:solidFill>
                <a:schemeClr val="tx1"/>
              </a:solidFill>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return 0;</a:t>
            </a:r>
            <a:endParaRPr lang="zh-CN" altLang="en-US" sz="2400">
              <a:solidFill>
                <a:schemeClr val="tx1"/>
              </a:solidFill>
              <a:latin typeface="Times New Roman" panose="02020603050405020304" charset="0"/>
              <a:cs typeface="Times New Roman" panose="02020603050405020304" charset="0"/>
            </a:endParaRPr>
          </a:p>
          <a:p>
            <a:r>
              <a:rPr lang="zh-CN" altLang="en-US" sz="2400">
                <a:latin typeface="Times New Roman" panose="02020603050405020304" charset="0"/>
                <a:cs typeface="Times New Roman" panose="02020603050405020304" charset="0"/>
                <a:sym typeface="+mn-ea"/>
              </a:rPr>
              <a:t>}</a:t>
            </a:r>
            <a:endParaRPr lang="zh-CN" altLang="en-US" sz="2400">
              <a:solidFill>
                <a:schemeClr val="tx1"/>
              </a:solidFill>
              <a:latin typeface="Times New Roman" panose="02020603050405020304" charset="0"/>
              <a:cs typeface="Times New Roman" panose="02020603050405020304" charset="0"/>
            </a:endParaRPr>
          </a:p>
          <a:p>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12795"/>
            <a:ext cx="10969200" cy="705600"/>
          </a:xfrm>
        </p:spPr>
        <p:txBody>
          <a:bodyPr/>
          <a:p>
            <a:r>
              <a:rPr lang="zh-CN" altLang="en-US" b="0">
                <a:latin typeface="华文楷体" panose="02010600040101010101" charset="-122"/>
                <a:ea typeface="华文楷体" panose="02010600040101010101" charset="-122"/>
                <a:cs typeface="华文楷体" panose="02010600040101010101" charset="-122"/>
              </a:rPr>
              <a:t>4.要求使用指针，将一个3*3的整形矩阵转置</a:t>
            </a:r>
            <a:endParaRPr lang="zh-CN" altLang="en-US" b="0">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a:xfrm>
            <a:off x="460375" y="918210"/>
            <a:ext cx="3596640" cy="4759325"/>
          </a:xfrm>
        </p:spPr>
        <p:txBody>
          <a:bodyPr>
            <a:normAutofit fontScale="25000"/>
          </a:bodyPr>
          <a:p>
            <a:r>
              <a:rPr lang="zh-CN" altLang="en-US" sz="5600">
                <a:solidFill>
                  <a:schemeClr val="tx1"/>
                </a:solidFill>
                <a:latin typeface="Times New Roman" panose="02020603050405020304" charset="0"/>
                <a:cs typeface="Times New Roman" panose="02020603050405020304" charset="0"/>
              </a:rPr>
              <a:t>#include&lt;stdio.h&gt;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void fun(int (*p1)[3],int ( *p2)[3]);</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int main()</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 int p1[3][3]={0},p[3][3]={0};</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int i=0,j=0;</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for(i=0;i&lt;3;i++)</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for(j =0;j&lt;3;j++)</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zh-CN" altLang="en-US" sz="5600">
                <a:solidFill>
                  <a:schemeClr val="tx1"/>
                </a:solidFill>
                <a:latin typeface="Times New Roman" panose="02020603050405020304" charset="0"/>
                <a:cs typeface="Times New Roman" panose="02020603050405020304" charset="0"/>
              </a:rPr>
              <a:t>        </a:t>
            </a:r>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scanf(“%d”,&amp;p2[i][j]);</a:t>
            </a:r>
            <a:endParaRPr lang="zh-CN" altLang="en-US" sz="5600">
              <a:solidFill>
                <a:schemeClr val="tx1"/>
              </a:solidFill>
              <a:latin typeface="Times New Roman" panose="02020603050405020304" charset="0"/>
              <a:cs typeface="Times New Roman" panose="02020603050405020304" charset="0"/>
            </a:endParaRPr>
          </a:p>
          <a:p>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r>
              <a:rPr lang="en-US" altLang="zh-CN" sz="5600">
                <a:solidFill>
                  <a:schemeClr val="tx1"/>
                </a:solidFill>
                <a:latin typeface="Times New Roman" panose="02020603050405020304" charset="0"/>
                <a:cs typeface="Times New Roman" panose="02020603050405020304" charset="0"/>
              </a:rPr>
              <a:t>     </a:t>
            </a:r>
            <a:r>
              <a:rPr lang="zh-CN" altLang="en-US" sz="5600">
                <a:solidFill>
                  <a:schemeClr val="tx1"/>
                </a:solidFill>
                <a:latin typeface="Times New Roman" panose="02020603050405020304" charset="0"/>
                <a:cs typeface="Times New Roman" panose="02020603050405020304" charset="0"/>
              </a:rPr>
              <a:t>}</a:t>
            </a:r>
            <a:endParaRPr lang="zh-CN" altLang="en-US" sz="5600">
              <a:solidFill>
                <a:schemeClr val="tx1"/>
              </a:solidFill>
              <a:latin typeface="Times New Roman" panose="02020603050405020304" charset="0"/>
              <a:cs typeface="Times New Roman" panose="02020603050405020304" charset="0"/>
            </a:endParaRPr>
          </a:p>
          <a:p>
            <a:endParaRPr lang="zh-CN" altLang="en-US"/>
          </a:p>
          <a:p>
            <a:endParaRPr lang="zh-CN" altLang="en-US"/>
          </a:p>
        </p:txBody>
      </p:sp>
      <p:sp>
        <p:nvSpPr>
          <p:cNvPr id="4" name="文本框 3"/>
          <p:cNvSpPr txBox="1"/>
          <p:nvPr/>
        </p:nvSpPr>
        <p:spPr>
          <a:xfrm>
            <a:off x="4264660" y="1400175"/>
            <a:ext cx="3418205" cy="341503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fun(p1,p2);</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for(i=0;i&lt;3;i++)</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 for(j=0;j&lt;3;j++)</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printf(“%d”,*(*(p1+i)+j));</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printf(“\n”)</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return 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
        <p:nvSpPr>
          <p:cNvPr id="5" name="文本框 4"/>
          <p:cNvSpPr txBox="1"/>
          <p:nvPr/>
        </p:nvSpPr>
        <p:spPr>
          <a:xfrm>
            <a:off x="7890510" y="1400175"/>
            <a:ext cx="3772535" cy="341503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void fun(int (*p1)[3], int (*p2)[3])</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 int i=0,j=0;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for(i=0;i&lt;3;i++)</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for(j=0;j&lt;3;j++)</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*(p1[j]+i)= *(p2[i]+j);</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7755" y="1967935"/>
            <a:ext cx="10969200" cy="705600"/>
          </a:xfrm>
        </p:spPr>
        <p:txBody>
          <a:bodyPr>
            <a:normAutofit fontScale="90000"/>
          </a:bodyPr>
          <a:p>
            <a:r>
              <a:rPr lang="zh-CN" altLang="en-US" sz="4000" b="0">
                <a:latin typeface="华文楷体" panose="02010600040101010101" charset="-122"/>
                <a:ea typeface="华文楷体" panose="02010600040101010101" charset="-122"/>
                <a:cs typeface="华文楷体" panose="02010600040101010101" charset="-122"/>
              </a:rPr>
              <a:t>5.定义一个结构体变量，包括年月日，计算某日在某年中是第几天，注意闰年问题</a:t>
            </a:r>
            <a:endParaRPr lang="zh-CN" altLang="en-US" sz="4000" b="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descr="无标题"/>
          <p:cNvPicPr>
            <a:picLocks noChangeAspect="1"/>
          </p:cNvPicPr>
          <p:nvPr>
            <p:ph idx="1"/>
            <p:custDataLst>
              <p:tags r:id="rId1"/>
            </p:custDataLst>
          </p:nvPr>
        </p:nvPicPr>
        <p:blipFill>
          <a:blip r:embed="rId2"/>
          <a:stretch>
            <a:fillRect/>
          </a:stretch>
        </p:blipFill>
        <p:spPr>
          <a:xfrm>
            <a:off x="375285" y="935355"/>
            <a:ext cx="5648325" cy="4775835"/>
          </a:xfrm>
          <a:prstGeom prst="rect">
            <a:avLst/>
          </a:prstGeom>
        </p:spPr>
      </p:pic>
      <p:pic>
        <p:nvPicPr>
          <p:cNvPr id="5" name="图片 4" descr="无标题"/>
          <p:cNvPicPr>
            <a:picLocks noChangeAspect="1"/>
          </p:cNvPicPr>
          <p:nvPr/>
        </p:nvPicPr>
        <p:blipFill>
          <a:blip r:embed="rId3"/>
          <a:stretch>
            <a:fillRect/>
          </a:stretch>
        </p:blipFill>
        <p:spPr>
          <a:xfrm>
            <a:off x="6023610" y="0"/>
            <a:ext cx="3216910" cy="6858000"/>
          </a:xfrm>
          <a:prstGeom prst="rect">
            <a:avLst/>
          </a:prstGeom>
        </p:spPr>
      </p:pic>
      <p:pic>
        <p:nvPicPr>
          <p:cNvPr id="6" name="图片 5" descr="无标题"/>
          <p:cNvPicPr>
            <a:picLocks noChangeAspect="1"/>
          </p:cNvPicPr>
          <p:nvPr/>
        </p:nvPicPr>
        <p:blipFill>
          <a:blip r:embed="rId4"/>
          <a:stretch>
            <a:fillRect/>
          </a:stretch>
        </p:blipFill>
        <p:spPr>
          <a:xfrm>
            <a:off x="9240520" y="2299970"/>
            <a:ext cx="2562225" cy="16287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5840" y="2413705"/>
            <a:ext cx="10969200" cy="705600"/>
          </a:xfrm>
        </p:spPr>
        <p:txBody>
          <a:bodyPr>
            <a:normAutofit fontScale="90000"/>
          </a:bodyPr>
          <a:p>
            <a:r>
              <a:rPr lang="zh-CN" altLang="en-US" sz="4000" b="0">
                <a:latin typeface="华文楷体" panose="02010600040101010101" charset="-122"/>
                <a:ea typeface="华文楷体" panose="02010600040101010101" charset="-122"/>
                <a:cs typeface="华文楷体" panose="02010600040101010101" charset="-122"/>
              </a:rPr>
              <a:t>6.有一磁盘文件“employee”，内存放职工的数据，每个职工数据包括职工姓名，职工号，性别，年龄，住址，工资，健康状况，文化程度。今要求将职工名，工资的信息单独抽出来另建一个简明的职工工资文件。</a:t>
            </a:r>
            <a:endParaRPr lang="zh-CN" altLang="en-US" sz="4000" b="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无标题"/>
          <p:cNvPicPr>
            <a:picLocks noChangeAspect="1"/>
          </p:cNvPicPr>
          <p:nvPr/>
        </p:nvPicPr>
        <p:blipFill>
          <a:blip r:embed="rId1"/>
          <a:stretch>
            <a:fillRect/>
          </a:stretch>
        </p:blipFill>
        <p:spPr>
          <a:xfrm>
            <a:off x="219710" y="0"/>
            <a:ext cx="2096770" cy="6858000"/>
          </a:xfrm>
          <a:prstGeom prst="rect">
            <a:avLst/>
          </a:prstGeom>
        </p:spPr>
      </p:pic>
      <p:pic>
        <p:nvPicPr>
          <p:cNvPr id="7" name="图片 6" descr="无标题"/>
          <p:cNvPicPr>
            <a:picLocks noChangeAspect="1"/>
          </p:cNvPicPr>
          <p:nvPr/>
        </p:nvPicPr>
        <p:blipFill>
          <a:blip r:embed="rId2"/>
          <a:stretch>
            <a:fillRect/>
          </a:stretch>
        </p:blipFill>
        <p:spPr>
          <a:xfrm>
            <a:off x="2316480" y="283210"/>
            <a:ext cx="7200900" cy="6134100"/>
          </a:xfrm>
          <a:prstGeom prst="rect">
            <a:avLst/>
          </a:prstGeom>
        </p:spPr>
      </p:pic>
      <p:pic>
        <p:nvPicPr>
          <p:cNvPr id="8" name="图片 7" descr="无标题"/>
          <p:cNvPicPr>
            <a:picLocks noChangeAspect="1"/>
          </p:cNvPicPr>
          <p:nvPr/>
        </p:nvPicPr>
        <p:blipFill>
          <a:blip r:embed="rId3"/>
          <a:stretch>
            <a:fillRect/>
          </a:stretch>
        </p:blipFill>
        <p:spPr>
          <a:xfrm>
            <a:off x="8022590" y="283210"/>
            <a:ext cx="4052570" cy="261302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6"/>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6915,&quot;width&quot;:889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MTYxOTgyMDQ5NjYiLAogICAiR3JvdXBJZCIgOiAiNjMyMDQ2NjI0IiwKICAgIkltYWdlIiA6ICJpVkJPUncwS0dnb0FBQUFOU1VoRVVnQUFBMWtBQUFKQkNBWUFBQUMwODM5eEFBQUFDWEJJV1hNQUFBc1RBQUFMRXdFQW1wd1lBQUFnQUVsRVFWUjRuT3pkZVZqVlpmNy84ZWNCbEVVV1pWRUJRUkxjVFRNVlRYT3J5TXd4eTlJVzAzNWxNNFc1ZkxOTks4dkp4aVdYeVd5YzB0SVdXelJ0d2RRUUVUUEZKVFZOY0VWY1VCUVFrVVhXQStmM0J4ZWY4Y2lxSHBmMDliZ3VycEhQL1ZudXc2Q2QxN252KzMyYkxCYUxCUkVSRVJFUkVibG9KcFBKZE9FeHUydlJFUkVSRVJFUmtSdVZ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pSWlJallrRUtXaUlpSWlJaUlEU2xraVlpSWlJaUkySkJDbG9pSWlJaUlpQTBwWkltSWlJaUlpTmlRUXBhSWlJaUlpSWdOS1dTSmlJaUlpSWpZa0VLV2lJaUlpSWlJRFNsa2lZaUlpSWlJMkpCQ2xvaUlpSWlJaUEwcFpJbUlpSWlJaU5pUVFwYUlpSWlJaUlnTktXU0ppSWlJaUlqWWtFS1dpSWlJaUlpSURTbGtpWWlJaUlpSTJKQkNsb2lJaUlpSWlBMHBaSW1JaUlpSWlOaVFRcGFJaUlpSWlJZ05LV1NKaUlqSURTczJOcGFUSjAvYTVGN3A2ZW5NbkRtVHBLU2tjbTBKQ1FsTW5UcVZoSVFFQUhidTNNbXBVNmVxdk4rdVhidElTVW1wOHB5VWxCVGk0dUl1dmRQQUo1OTh3dGF0V3kvckhpSnljUlN5UkVSRTVJYVVtNXZMcEVtVCtQMzMzOHUxcGFhbXNucjE2Z3EvS3ZQamp6OFNHUmxKY1hGeHViYk16RXlpbzZPTjBQVFZWMS94ajMvOGcxV3JWbFY2djVkZmZwbkl5RWlyWXlVbEpWYmZMMSsrbkJkZmZMSEsxMW1keFlzWDg4Y2ZmMXpXUFVUazRqaGM2dzZJaUlpSTJGSkJRUUdwcWFuczJyV0w0dUppbWpScFlvdytCUVFFQUhEdzRFR21UNTllNGZYMzNudHZ1V1BuenAxaitmTGwzSFhYWFFRRkJaVnJkM0p5QXFDb3FBaUFLVk9tOE4vLy9wZFpzMmFSazVQRG9FR0RhdFQzcUtnb1B2bmtFeVpNbUVEYnRtMXJkRTFNVEV5MTV4dy9mcnpLODV5ZG5lblNwVXVObmljaTFWUElFaEVSa1J0S2ZIdzhyNzMybXZIOStTTkJVVkZSd1AvQzBOZGZmNDJQanc5UU92cjAyV2VmVlhqUEgzNzRnWUtDQXA1NjZxa0syNTJkblFFb0xDd0V3TUhCZ1ZHalJ0R3laVXM2ZCs1Y1pYOExDZ3B3ZEhRRVNxY1o1dVRrMEtSSmsrcGVwbUh5NU1uVm5yTjU4MlkyYjk1Y2FYdURCZzBVc2tSc1NDRkxSRVJFYmtqbkI2am82R2ltVHAxcXRKMDdkdzZBT25YcVZIdWZ6TXhNdnZ2dU8vcjM3NCt2cnk5NzkrNGxQVDJkYnQyNllUS1pnUCtOWkNVbko3TjkrM1pTVTFOSlMwdmo5T25UckZtemh2VDBkRDc2NkNQczdlMnRRdFd5WmN0SVRFeGs0c1NKRkJjWHMyWExGb0tEZzQyUnQvVDBkQUQyN3QxYnJsOHRXclRBWkRJWndiRXlZV0ZoUFBMSUl6ejMzSFBWdmxZUnNRMkZMQkVSRWJraHBhZW44ODQ3NzFRNDBuUDQ4R0hxMWF1SGk0dUxjYXdzTUZrc0Z1UFBBQXNXTE1ET3pvNmhRNGNDOE4vLy9wZWtwQ1QyN05uRHNXUEhTRXRMSXkwdERTZ2REU3ZqNGVHQmo0OFA5ZXZYcDEyN2RoUVdGdUxzN013VFR6ekJ5SkVqQVdqYnRpMnhzYkhzMzcrZnpNeE1zck96MmI5L1A2TkhqN2JxNzRYZkEwUkVST0RzN0V4bVptYTF4VEdTazVQWnVIRmpwZTNkdW5Xcjhub1J1VGdLV1NJaUluSkQ4dkx5NHR5NWMvejAwMC80K3ZvYXh3OGRPa1JrWkNUMzMzKy8xZm4xNnRVRFlOYXNXUVFHQnRLc1dUTk1KaE9yVnExaTlPalJ1THE2c203ZE92YnUzY3VZTVdOSVRVM0ZiRGJUdkhsenVuWHJ4cGRmZmtuZnZuMFpQSGd3OWV2WHAzYnQydVg2bEphV1JsWldsakhDMXJScFU1eWRuWW1JaUNBckt3cy9Qei9lZmZkZDQveWxTNWV5Y3VWS0ZpeFlVTzVlWmFOblI0NGNZZUxFaVZYK0xHSmpZNG1OamEyMHZiclJNQkc1T0FwWklpSWlVcUdEQncreWE5Y3VrcE9UalRWTVZibmpqanZvMnJYclZlaFp6UTBZTUlERml4Znp6RFBQQUxCbHl4WW1UNTVNa3laTmVQcnBwNjNPN2RXckYrdlhyeWNxS29yaTRtTEdqQm5Ec1dQSHNGZ3MvT2MvLzJIMjdObEE2VFM5ZnYzNldZMTJBU3hac29RNmRlclFxRkdqU3Z1VGtKQ0F5V1RpbGx0dU1ZNDkvZlRUbkRsemhoZGZmSkdSSTBjYXhUa0EzTnpjQUt5T1hhaHQyN2FzV0xHaTB2WisvZm94Y09CQWhnOGZYdWs1SW1KYkNsa2lJaUppSlM4dmoram9hUGJ2MzQrWGx4Y2hJU0Y0ZUhpVUN4VVhxaW9JVkNZNk90cHFpdDNsdW5ERTU5NTc3K1hPTys5azU4NmRBRFJyMW93SEgzeVFKNTU0d2xnWFZjYloyWmtwVTZaWUhVdExTK09PTys3QTNkMmRyNy8rbXRqWVdNYU9IVnZoejZKdTNicWtwNmVUbHBiR3laTW5PWEhpQk1uSnljYlgzWGZmVFZaV0Z2NysvbFpyd1h4OWZmbjg4OC94OHZMaXZ2dnV1K2pYYkRLWktodzFPNStkblYyMTU0aUk3U2hraVlpSWlLR2twSVJseTVhUmxaVkYvLzc5YWRhczJSVjlYazVPVG9XYisxNnFuMzc2aVE4Ly9CQ0FKNTU0b2x4N3ZYcjE4UEh4cVhKNm5KdWJHejE3OWdUQXg4Y0hIeDhmOXU3ZHkyKy8vY2JRb1VPTlVhZ2RPM2FRbkp6TXFWT25PSG55SkZsWldjVEV4RmlWU3ZmeThzTFB6NCtRa0JBQ0F3UDU2YWVmYU5teVpibG45dS9mbjg2ZE8xOTBFQW9MQzZ2UmVVdVhMbVhwMHFWVm5yTml4UW9GTVJFYlVjZ1NFUkVSdytiTm0wbExTMlBJa0NIVXIxLy9pajl2d0lBQkRCZ3d3R2IzeThuSndjbkppUmt6WmpCejVreGpuZFdtVFp1WVAzOCtnREh0cnpKQlFVRkd5SUxTa2IxcDA2WVJIQnpNNDQ4L2JoeWZNV01HcDArZk5vS1V0N2MzS1NrcGpCOC9IajgvUC96OS9YRndjQ0ErUHQ3WTh5bzBOSlRjM054eXoyemR1clZ4L2ZuS3FpQmVlTHh1M2JvNE9qb3lidHk0U2w5SFhGd2NQLy84TXlhVGlVYU5HakZreUpBcVgzZXRXcldxYkJlUm1sUElFaEVSRWFBMFRHelpzb1ZPblRwZGxZQjFKYmk2dWhwRkpYeDlmZkh3OEtCMjdkb2NPSERBT0NjcUtvcFJvMGJSc0dGRDNuampEYXZyWDMzMVZUdzlQWTN2TFJZTE0yZk9KQ1VsaFlrVEo3Smp4dzZPSERsQ1RrNE83Ny8vUG5YcjFqVkdmMzc0NFFmbXpwMUxxMWF0akh2TW5qMmJGU3RXOE85Ly81dldyVnNEV0ZVMFBOK1RUejVaNmV1NnNHM0NoQW4wNk5HRHUrKyt1OEx6OSt6Wnc1dzVjMmpWcWhWOSt2VGgvZmZmSnlnb2lPRGdZT09jZ29JQ3Z2enlTN3k4dkhqb29ZY3FmYmFJWER5RkxCRVJFUUZLeTVxWGxKUllGV1g0S3pLYnpRQWtKaVl5ZmZyMENqY1k3dG16SndzWExpUWpJOE1ZN2RxNWN5ZC8vUEdIMVVqWDNyMTcrZlhYWHdGNDg4MDNnZEkxVU4yN2R5OFhSTXVtQWU3ZXZac2VQWG93Yjk0OGZ2NzVaeDU2NkNFallGVmx4b3daNVk2dFdMR0NtSmlZY20xQlFVR1YzbWY5K3ZXODk5NTdORzdjbUhmZmZSZFhWMWQrK3VrblB2amdBMmJObW9XOXZUMGJObXpnbzQ4K0lpVWxoYlp0MjlLdlh6OU5GUlN4SVlVc0VSRVJBVW8zM1FXTWthQy9xcnk4UEtDMFBMcUxpd3NSRVJFMGFOREE2cHo3N3J1UEw3LzhrczgrKzR3WFgzeVJuSndjWnMyYVJXaG9LSzFhdFRMT0N3b0tvbmZ2M2dRR0JoSVlHRWhBUUFDTkdqV3FjR3BkczJiTmNIVjFaZjM2OVd6Y3VKR1ltQmdHRGh4SWVIZzQrZm41UnNuMXlyUnIxNjdjc2Q5Ly83M1N0b3BlOS96NTgxbStmRGtBMDZkUE4wYk54bzRkeTVneFk1ZytmVHFuVHAwaVBqNmU5dTNiODhvcnI5VG8zaUp5Y1JTeVJFUkVCQ2lkR2dmODVVYzAwdFBUTVpsTXVMdTcwNjlmUHlJakk4dXRSM0oxZFdYWXNHRjgvUEhIdEc3ZG1xaW9LTTZlUGN2MDZkT3R6bk54Y2VIMTExOHY5d3lMeFlMWmJMWUtXM1oyZG9TR2hySjI3VnJzN2UwSkR3OW40TUNCQUx6ODhzdTBiTm1TRjE1NHdlYXYxMkt4RUIwZHpZSUZDemg5K2pTQmdZRWNPM2JNYWxwaTgrYk5HVEZpQkhQbXpNSEZ4WVZaczJaeDY2MjMycnd2SWxMSzdscDNRRVJFUk1TV2poNDlpcWVuSnc0T0R2VHIxNi9TUWhjREJ3NmtZOGVPVEo4K25WMjdkakZ1M0xoeUkxNWxDZ3NMaVl1TDQ5dHZ2K1dOTjk3Z3dRY2ZaTisrZlVaN1ptWW1jK2JNTVNvTDNuWFhYVWJBQWpoKy9MZ3hqZEZXekdZeksxZXVaUGp3NFV5Yk5nMkFLVk9tVkZvR3ZtZlBuZ3dmUHB6YzNGem16WnZId1lNSGJkb2ZFZmtmaldTSmlJaklEV1g3OXUwMGJkb1VLQjJ4cW9qRllpRXFLc29JU2hhTGhRMGJOdENpUlF1cndoZFJVVkZFUkVTUWtKQmdqRncxYjk2Y0FRTUdFQmdZeUprelovanh4eC81OGNjZktTZ280TUVISHlROVBaMDFhOWJRczJkUE9uZnVURXBLQ3VmT25iTjVPWHg3ZTN1T0hqMUtTa29Lano3NktFT0dETUhaMlpuRXhFVGpuTnpjWERadTNNZ3Z2L3lDMld4bTl1elorUHY3TTJ2V0xGNTQ0UVU2ZGVyRVBmZmN3KzIzMzQ2SGg0ZE4reWR5TTFQSUVoRVJrUnRHWEZ3Y0tTa3BEQm8wQ0l2RlFrSkNBazVPVHNURnhlSG82RWh1Ymk2Ly92b3IzMy8vUFVlT0hLRnAwNmJNbURHRE5XdldzSFRwVW43OTlWZDY5dXhKang0OWFOdTJMUmFMQlRzN093WVBIa3o3OXUxcDFhb1Z0V3ZYWnZmdTNjeWRPNWYxNjlkak5wdnAwcVVMdzRjUEp5Z29pT3pzYkJJVEU1azRjU0lQUC93d3g0OGZ4MlF5Y2Z2dHQxZmE3K2pvNkFxUEh6MTZ0TkoyUHo4L3dzUERlZnp4eDZsYnQ2NXhQQ2NuQjRCMzNubUhMVnUyVUZoWWlMZTN0MUZCc0h2MzdyUnQyNVpGaXhZUkdSbkoxcTFiY1haMjV0dHZ2NjIwOHFHSVhCeVRwV3dDdG9pSWlOelVZbU5qMmJScEV5Kzk5TksxN3NvbCsvampqMW0rZkRsZmYvMDE3dTd1REJ3NGtPenNiQUQ2OXUxTFlXRWgwZEhSK1ByNjh2ampqM1BmZmZkaE1wbUEwbXFFaXhZdFl1UEdqVmdzRnF1eTZ4ZGF0V29WSDM3NElUMTY5R0RRb0VFMGFkTEVxajA5UFoxcDA2Ynh4eDkvQUtYN2dZMGNPZExxbkxDd01JWU9IY3F3WWNOcXZLbncrZnIyN2N2WXNXUExIZisvLy9zLzR1UGpjWFoycG52MzdvU0ZoZEd1WFR2amRaNHZOemVYMk5oWWlvcUs2TnUzNzBYM1FVVEFWTUZmTG9Vc0VSRVJBVzZNa0ZWY1hNejI3ZHNKRFEwRlNvTlRYbDRlcnE2dU5HN2NtQk1uVG5EaXhBazZkdXlJblYzRlM5UFBuajFMUWtJQ0hUdDJyUEpaT1RrNWxVNUhMSk9Ta2tKaFlTRUJBUUhsMnM0UFdiYTBmLzkrRGh3NFFGaFlXTFVWRFVYazhpbGtpWWlJU0tWdWhKQWxJbksxVlJTeVZGMVFSRVJFUkVURWhoU3lSRVJFUkVSRWJFZ2hTMFJFUkVSRXhJWVVza1JFUkVSRVJHeElJVXRFUkVSRVJNU0dGTEpFUkVSRVJFUnNTQ0ZMUkVSRVJFVEVoaFN5UkVSRVJFUkViRWdoUzBSRVJFUkV4SVlVc2tSRVJFUkVSR3hJSVV0RVJFUkVSTVNHRkxKRVJFUkVSRVJzU0NGTFJFUkVSRVRFaGhTeVJFUkVSRVJFYkVnaFMwUkVSRVJFeElZVXNrUkVSRVJFUkd4SUlVdEVSRVJFUk1TR0ZMSkVSRVJFUkVSc1NDRkxSRVJFUkVURWhoU3lSRVJFUkVSRWJFZ2hTMFJFUkVSRXhJWVVza1JFUkVSRVJHeElJVXRFUkVSRVJNU0dGTEpFUkVSRVJFUnNTQ0ZMUkVSRVJFVEVoaFN5UkVSRVJFUkViRWdoUzBSRVJFUkV4SVlVc2tSRVJFUkVSR3hJSVV0RVJFUkVSTVNHRkxKRVJFUkVSRVJzeU9GYWQwQkVSUDdIYkRaejlPaFIwdExTeU12TG83aTQrRnAzU2E0Q2UzdDduSjJkOGZIeG9YSGp4amc0NkQvUElpSi9aZnBYWEVUa09uSG16Qm4yN05tRGw1Y1hMVnUyeE5YVkZYdDcrMnZkTGJrS2lvdUx5Y25KSVRrNW1jMmJOOU9xVlNzOFBUMnZkYmRFNUFMUFBQTU1RNFlNNGU2Nzd5N1g5c2tubjdCbHl4Ym16NTlQVWxJU2taR1JQUFBNTTlqWlhWOFR4NUtUazNGMGRNVEx5K3VLUFdQcTFLbDA2dFNwd3AvVHpVSWhTMFRrT25EbXpCbmk0K05wMDZZTjllclZ1OWJka2F2TTN0NGVEdzhQUER3OHlNaklJQzR1anRhdFd5dG9pVnhua3BLU3lNbkpxYkF0THkrUDVPUmtBRFp2M3N6aXhZdEpTRWpncmJmZXdzWEZwZHo1eGNYRnBLYW1rcFNVUkVKQ0FnY09IT0RBZ1FNTUhUcVV2bjM3WGxTL0RodzR3SkVqUjhvZGQzRng0YzQ3NzdRNk5uTGtTTnEzYjgrRUNSTXF2ZC9QUC85Y28rZmEyOXRYMk5mbzZHamMzZDBWc2tSRTVOb3htODNzMmJOSEFVc0FxRmV2SG0zYXRDRStQcDR1WGJwbzZxRElYNFNUa3hORlJVVUFEQm8wQ0lCNTgrYng0b3N2OHVHSEgxS3JWaTBBVnE1Y3llTEZpMGxKU1RHbWhOZXBVNGRiYnJtRmJ0MjY0ZXZyQzBCY1hGeVZ6L1AyOXFaaHc0WUF4TVRFc0hUcDBuTG4rUG41bFF0WlFMV2phN05uejY2eXZZeVRrOU5GQjhLYmhmN2xGaEc1eG80ZVBZcVhsNWNDbGhqcTFhdUhsNWNYUjQ4ZUpUZzQrRnAzUjBScXdOSFJFWXZGUW5GeE1mYjI5Z3dhTkFpVHljVEpreWVOZ0FVUUVoSkNseTVkOFBmM3AzYnQyc3ljT1pNeFk4YlF1M2R2cS91OStPS0xWVDd2b1ljZVlzU0lFVmJIb3FLaUFDZ3FLdUtSUng3aGxsdHVLWGVkeFdLcE5tU1YzUWRnNjlhdHZQSEdHN3orK3V2bCtsZ21MQ3lNb1VPSE1tellzQ3J2ZXpOUnlCSVJ1Y2JTMHRKbzJiTGx0ZTZHWEdmOC9Qell0MitmUXBiSU5aYVdsa1orZnI3eGZVWkdCa2xKU1FBRUJBUVl4NTJjbkFBb0xDekUyZGtaZ0FjZmZKQzB0RFRpNHVKd2QzY25NRENRWnMyYTBheFpNd0JqZW1GbGV2WHF4Y0NCQThzZEh6MTZkSlhYYmR1MmpkemNYTzY2NjY1eWJTVWxKUmUxM2pjbUpnWkhSMGM2ZCs1YzQydEVJVXRFNUpyTHk4dkQxZFgxV25kRHJqT3VycTdrNXVaZTYyNkkzUFJtelpyRnRtM2JqTysvK3VvcnZ2cnFLd0MrL2ZaYkRoMDZSSHA2dWpHOTc5MTMzK1hzMmJPa3BhVng5dXhaTEJZTEFQMzc5NjgySEYyb1hyMTZsL1FoM1ByMTY2bFRwdzVkdW5RcDEyWTJtMnNjc3ZMejg0bU5qYVY5Ky9aa1oyZVRuWjF0dE5uWjJlSGo0M1BSZmJ0WktHU0ppRnhqWlZOTFJNNW5iMit2RXY0aTE0RXBVNllBc0dQSERsNTc3VFZHamh6SmdBRURBSWlNakdUR2pCazRPam9heFMzczdPeG8zNzQ5UGo0K2VIdDdHLzliTmlYOHFhZWVLamVDTlhueVpDWlBubXg4Zi81MHZZdVZsNWZIaGcwYnVQdnV1NmxkdTdaVm05bHNwckN3a0RObnp0VG9YcXRYcnlZM041Zk5temV6ZWZObXE3WjY5ZXF4Wk1tU1MrN25qVTRoUzBSRVJFVCtzdkx5OGpoOCtEQ1ptWm5HcUZGbEFnSUNyS2I0WFl5Tkd6Y0NwVUVsSnljSFYxZFhldlhxUmRldVhYRnpjMlBidG0yTUh6K2V4eDU3ak5hdFcxZDZuNmxUcDJJMm13Rll1SEFodi8zMkc4ODk5NXpOcHVQOTl0dHY1T2ZuVjFpUTR0eTVjMERwV3VEcVdDd1d2di8rZTRLRGd4aytmTGhWMjl5NWN6R1pURGJwNzQxS0lVdEVSRVJFL25KS1Nrcll2SGt6Vzdac29hU2twTWJYWFVySUtpZ29ZTzNhdFFCODl0bG5iTnk0a2ZmZWV3OUhSMGNjSFIwQjhQRHdBT0RzMmJOV2ZUeDkralFwS1NtY1BYdVc3dDI3RzlVRGk0cUsrT09QUHdEdzh2SzY1UEIzb2RPblR3T1FtWmxacnExc0JDMDFOWlhNekV5anp4VlpzMllOSjA2YzRJMDMzcUJUcDA3RzhjTENRbEpUVXdrTEM3TkpmMjlVQ2xraUlpSWk4cGVTbDVmSHNtWExTRXRMbzFPblR0eHl5eTM0K1BpVW14NW5LMUZSVWNhOSsvYnR5eSsvL01MOCtmTjUvdm5ueWNqSTROU3BVeHc0Y0FDQTc3Nzdqb2lJQ0U2ZE9rVnFhcW94YXVYaTRrTDM3dDJOZTY1ZHU5YlljK3ZYWDMvbHhJa1RQUG5razVmZDEwY2ZmWlIxNjlieC92dnZzM0RoUWlNRUFzWmVXaGFMaGQyN2QxZFkzaDFLZzlUQ2hRc0pDZ3FpYTlldVZtM2J0Mituc0xDUTBORFF5KzdyalV3aFMwUkVSRVQrVXFLam84bkt5bUxJa0NIVXIxLy9pajZyb0tDQVJZc1djZDk5OS9IMTExL2o3Ky9QaUJFaitQampqK25Rb1FOdnZQRUdnREY5N3VUSms3UnYzNTVXclZyUnNHRkRmSDE5YWRpd29WV1JDSXZGd3BJbFN3Z0pDU0VoSVlIVTFGUTJidHhJZm40K3p6Nzc3R1gxMTk3ZW51SERoL1BtbTIreWV2VnErdmZ2YjdUdDNMa1RaMmRuZkgxOTJieDVjNlVoYTlHaVJhU2xwUkVlSHM2NGNlUG8yTEVqVHp6eEJGQzZEczNOelUwaHF4cFZGOGtYRVJFUkVibU9IRHg0a1AzNzkzUFBQZmRjOFlBRnNHREJBbkp5Y25qb29ZZU1ZL2ZkZHgrZmZmWVp0OTkrTzFPbVRHSEJnZ1g4L1BQUEJBY0g0K3ZyeTdoeDQzanFxYWZvMDZjUCtmbjV4TVhGV2ExaGlvcUs0dGl4WTBZQmpVR0RCdkhBQXcrd2VQRmlGaXhZY05sOURnME54Y1BEdzFoSEJxVnJ5Ylp0MjhhdHQ5NUs1ODZkMmJoeG83RjU4dm4yN2R2SDRzV0x1ZU9PTytqYXRTdCtmbjRzWExpUU9YUG1rSlNVeEtaTm0vamIzLzZtamRLcm9aK09pSWlJaVB4bDdOcTFDeTh2TDJPdnFTdHQ0OGFOREJvMGlMcDE2MW9kTDF2UDFMRmpSK05ZOCtiTmlZNk9wckN3a0ZxMWFyRmt5UkkrL2ZSVDJyUnBRNjlldmJDenN5TXZMNC9QUHZ1TTFxMWIwN1p0VytQYWtTTkhrcDZlVG5KeWNyVUZQS3BqTXBsbzBhSUZpWW1KeHJGZmYvMlZyS3dzZXZic1NYQndNTjk4OHcyclY2K21YNzkrVnRmR3g4Zmo0dUxDcUZHanNMZTM1K1dYWDhiZDNaM3Z2dnVPZGV2VzRlam95TU1QUDN4Wi9ic1pLR1NKaUlpSXlGOUdjbkl5SVNFaFYrMTVGMVA1THpRMGxKVXJWL0xERHord2VmTm00dUxpZU9DQkJ3Z1BEOGZPcm5RQzJTZWZmRUphV2hyang0KzN1dFprTWpGKy9IanM3ZTF0VXJrdkp5ZkhXQTlXVWxMQzRzV0w4ZkR3b0dmUG5qZzZPdEtzV1RPKy9mWmJ3c0xDck5heTlldlhqNENBQUt2cGpmLzR4ejg0YytZTTBkSFJQUGZjYzFVV3pKQlNtaTRvSWlJaUluOFpSVVZGVi9WTmZ2ZnUzV3RjVUNNb0tBaVR5V1FFcWFsVHB6SnExQ2pTMDlONTl0bG4yYkZqQjN2MjdLRjM3OTdjZXV1dDVhNTNkSFM4ckdsNEVSRVJ2UDMyMjR3ZVBacjQrSGpqR1JFUkVSdytmSmhCZ3dZWmhUQWVmZlJSVHAwNlpXeXNYTWJKeWFuY2VxdERodzZ4YWRNbTJyUnB3OENCQThzOTE4bkppVnExYWwxeXYyOUVHc2tTRVJFUmtiK1U2Mm1QSnJQWnpJNGRPNGlNakxSYUEvWDN2LytkRGgwNkFLVWg1ZWpSbzFnc0ZwNTg4c2txOTlFNlgwWkdCbnYzN3ExeFh3SUNBbGk2ZENrT0RnNzA3ZHVYWjU5OWxvU0VCT2JQbjA5Z1lLRFZOTDhlUFhyUXBrMGJ2dm5tRzlxMGFXTlZwdjE4Ky9mdjUvWFhYOGZaMlprSkV5WVlJM0xuVzc1OGVZMzdlTE5ReUJJUkVSRVJ1VWhyMTY0bE5qYVdiZHUyY2U3Y09YeDhmSGp5eVNmcDA2Y1ByNy8rT3JObnp5WWdJSUFtVFpyd3h4OS80T2pvU0pzMmJheEtxbGRuM2JwMXJGdTNyc2JudDIvZm5pKysrTUw0UGprNW1iZmVlZ3VUeWNRYmI3eFJicFRzcFpkZUlqdzhuRW1USnZIUGYvNlQ5dTNiVzdYSHhNUXdhOVlzbkp5Y21ENTlPcDZlbnRYMklUczdHNkRDTUhZelVjZ1NFUkVSRWJsSU9UazU3TjI3bDE2OWV0RzllM2ZhdDI5dkJJdEpreWJ4NnF1dk1tYk1HTUxDd2xpOWVqVmR1M2E5cUlBRmNOZGRkekY0OE9CeXg1OS8vdmxxcnoxNDhDQnZ2ZlVXWjg2Y1llTEVpVFJwMHFUY09ZMGFOV0w4K1BIODg1Ly81UFhYWCtmLy9iLy94K0RCZ3psMzdod2ZmL3d4di96eUMvNysvcno3N3JzMGF0U28wbWQ5OU5GSHBLZW40K2pveUtGRGh3Qm8yTERoUmJ6U0c0OUNsb2lJaUlqSVJlcmZ2ejhQUFBCQWhXME5HemJrZ3c4K1lQNzgrYXhkdTViNjllc3pmUGp3aTM2R2g0Y0h3Y0hCRjMzZHdZTUhHVE5tREFCdnZmVVdkOXh4UjZYbmR1M2FsZkhqeHpOdDJqVDI3TmtEd08rLy8wNWtaQ1RkdTNmbnhSZGZ4TTNOcmNybjVlYm1HaU51ZG5aMjNIYmJiZHg3NzcwWDNlOGJpVUtXaUlpSWlFZ05MRnEweUFnYzFhMExxMXUzTHErODhncXZ2UEpLcGVjNE9UblJzV05Idkx5OHlyVXRYYnEwMHBHdkM5dGNYVjN4OXZZMnZtL2F0Q21QUFBJSVhidDJwVVdMRmxYMkU2QlhyMTc0Ky9zVEVCQ0F5V1NpZCsvZU5HblNoTWFORzFkN0xjRFlzV01aTzNZc0Zvdmx1bG92ZHkwcFpJbUlpSWlJMUVDREJnMXNlajlQVDArbVRKbFNZVnRWRlJRdmJCc3laQWhEaGd5eE92Yk1NODljVkYrYU5tMXE5WDFOQTliNUZMRCs1K1pla1NZaUlpSWlJbUpqQ2xraUlpSWlJaUkycEpBbElpSWlJaUppUXdwWklpSTNHTFBaektSSmsxaTNiaDNGeGNVVm5wT2RuYzNVcVZPWk9YT21jZXpJa1NNY1BIaXd4cy9KeThzalB6Ky94dWNYRnhkWDJwK3E3Tm16aDMvOTYxL3MzTG16UnVlLytlYWJ2UG5tbTVqTjVvdCtWbFZLU2tvNGZ2eTRUZThwSWlJM0pvVXNFWkViVEV4TURPdlhyK2V6eno2cjlKemk0bUtpbzZOWnMyWU5VQnJNM243N2JVYU5Hc1hubjM5ZW96RDB3QU1QTUdqUW9CcjM2Nzc3N3VPKysrNnI4ZmxsdnZ2dU85YXRXOGZXclZ0cmRQNldMVnZZc21VTEpTVWxGL1djc0xDd0toZUsvL0hISHp6OTlOTk1talRwb3U0cklpSTNINFVzRVpFYnpOS2xTd0VZTm13WTl2YjJGWjVUVnZxM2JMVEh3Y0dCOGVQSDQrM3R6YUpGaTNqcHBaZElTMHU3NUQ1a1oyY1RHUmw1V2ZjQU9IWHFGQnMzYnNURnhZVkhIMzMwc3U1MXVhS2lvZ0RvM3IzN05lMkhYRHZwNmVuTW5EbVRwS1NrY20wSkNRbE1uVHFWaElRRUFIYnUzTW1wVTZlcXZOK3VYYnRJU1VtcDhweVVsQlRpNHVJdXZkUEFKNTk4VXVNUEtVVEVObFRDWFVUa0JySjU4MllTRXhPNTVaWmI2TjI3ZDZYbm5iKy9pdGxzeHNIQmdSWXRXakIzN2x6ZWVlY2RkdTNheFMrLy9NTFFvVU12cVIvYnRtMWp4b3daOU9uVGg1ZGZmdm1TN2dIdzdiZmZZckZZR0Rod1lKWGxqSyswbkp3Y05tellRRUJBQUQxNzlyeG0vYmhSRlJVVmtaV1ZaVXdwTlp2Tm1NMW1pb3FLS0NvcW9yQ3drSUtDQXZMejh5a29LQ0EzTjVlOHZEeHljM1BKenM3R3c4UERhaFJ5Nzk2OTVaN2g0T0JBMDZaTkt3eElGL0wwOUtST25Ucmxqdi80NDQ5RVJrYnk4TU1QbDJ2THpNd2tPanFhN3QyN0V4SVN3bGRmZmNYKy9mc0pEdytuYjkrK0ZUN241WmRmWnVqUW9Rd2JOc3c0VmxKU2dwM2QvejREWDc1OE9Zc1hMelpDL3FWWXZIZ3h4Y1hGaElhR1h2STlST1RpS0dTSmlOeEF2dmppQ3dDZWZmYlpLdmNyc2JPem8xYXRXc1liV0FlSDB2OGN1THU3TTNYcVZGYXRXc1hmL3ZhM0dqM1RZckVBMXZ1ajdOaXhBNERiYjcvOWtsNEhRR3BxS3BHUmtYaDRlSlNibGxpVC9WK2VlKzY1U244Ry8vem5Qd2tJQ0toeFgzNysrV2NLQ2dySXlNaGcrUERoTmJwbXpKZ3h0R3ZYcnNiUHVKa2RQWHFVOFBEd0dwM3I2T2lJazVNVFRrNU9PRHM3NCtUa2hJK1BqOVU1bzBlUExuZWR1N3M3eTVZdHE5SHZ6a2ZIdmhZQUFDQUFTVVJCVkN1dnZNSzk5OTVyZGV6Y3VYTXNYNzZjdSs2Nmk2Q2dvSExYT0RrNUFhV0JFV0RLbENuODk3Ly9aZGFzV2VUazVOUjRhbTFVVkJTZmZQSUpFeVpNb0czYnRqVzZKaVltcHRwempoOC9YdVY1enM3T2RPblNwVWJQRTVIcUtXU0ppTndnTm03Y3lNR0RCMm5YcnAzeGlmWCsvZnNKQ0FqQXhjV2wzUG5PenM1R3lISnhjU0VySzR2VTFGUlNVMU1wTGk1bS92ejVwS2FtMHJ0M2I3cDE2MWJoTTgxbU15TkdqS0JIang0OC92amp4ckhZMkZqczdlMHY2NVB6TDcvOEVyUFp6SkFoUTR6K2I5cTBpYzZkTzlkb05LS3FJaFdGaFlVMTdrZFJVUkUvL2ZRVFVEcWlsWk9UVTZQcmJGMTQ0MFlXRkJURTVNbVRLU2dvNE1TSkU5eCsrKzNVcWxXTDJyVnJjKzdjT1ZhdVhNa1RUenlCdDdlM1ZYRCs0b3N2YU5HaVJZVy9aOE9IRCtleHh4NERTZ08zdTd1NzBmYnNzOC95eUNPUGxMc21LeXVMd1lNSFY5akhIMzc0Z1lLQ0FwNTY2cWtLMjUyZG5ZSC8vVzQ1T0Rnd2F0UW9XclpzU2VmT25hdDgvUVVGQmNibzhzNmRPOG5KeWFGSmt5WlZYbk8reVpNblYzdk81czJiMmJ4NWM2WHREUm8wVU1nU3NTR0ZMQkdSRzREWmJHYmV2SG1ZVENhZWYvNTVBUEx6ODVrd1lRTEZ4Y1c4ODg0N3VMbTVrWmFXeHVuVHAwbExTek0rY1I4OWVqUm56cHlob0tDZ3duczNiTmpRQ0ZsYnQyNWw3OTY5OU8vZkh5Z2R2VXBQVCtlTEw3NmdZOGVPTkczYWxOOS8vNTJzckN3Y0hCd3FIRkdvYkNUQnk4dUw2ZE9uQTZYcld5SWpJL0gzOXplZXRYMzdkdDU2NnkyQ2c0UDU1WmRmS2wxdkZoWVdCc0NLRlN1b1hidDJwVCt6NmRPbnMzcjFhcXRqU1VsSnh2VlFPcW9RRVJIQjZkT25HVDE2dE5HWHFyejg4c3ZzMnJXcnltZUxOUWNIQnpwMTZzVEVpUlBadW5VcnQ5MTJtekZhbEphV1JuUjBOSGw1ZVl3Yk44NjRadCsrZlN4YXRJaCsvZnBWR2VhVGtwSklURXprcFpkZU1vN1oyZGxWK1B0ei9qUzk4MlZtWnZMZGQ5L1J2MzkvZkgxOTJidDNMK25wNlhUcjFzMElmV1VqV2NuSnlXemZ2cDNVMUZUajc5dWFOV3RJVDAvbm80OCt3dDdlM2lwVUxWdTJqTVRFUkNaT25FaHhjVEZidG13aE9EalkrQ0FoUFQwZHFIZ0taSXNXTFRDWlROVk9KUXdMQytPUlJ4N2h1ZWVlcS9JOEViRWRoU3dSa1J2QTBxVkxTVTVPcG0vZnZvU0VoQUR3L2ZmZms1R1JRWk1tVFlpS2ltTEZpaFVWWHB1V2xvYTN0emMrUGo3VXIxL2YrQ3I3dmtHREJzYTVtemR2WnZueTVjYTZKSHQ3ZTU1NTVobG16cHpKakJrem1EdDNydkVjczlsYzRZaFRaYU5RWlNNQUZvdUZEei84RUl2Rnd2UFBQMjlNWlN5cmxuam5uWGRXR3JBdWhxZW5wekZsc0tTa2hCTW5UdURnNElDdnI2OXhUbTV1THQ5ODh3M2UzdDQxcm94WUZsNXIxYXAxMlgyODJmemYvLzBmLy9qSFA1ZzhlVElmZmZRUnpzN08rUGo0OFBqamo3Tmd3UUw2OXUxTHUzYnRLQzR1NXYzMzM4ZlB6Ni9hNFBEcnI3OVN1M1p0cTRJbG1abVpGZjRlVmpaS3VXREJBdXpzN0l3MWl2Lzk3MzlKU2twaXo1NDlIRHQyakxTME5LUEl5MWRmZldWYzUrSGhZZnc5YXRldUhZV0ZoVGc3Ty9QRUUwOHdjdVJJQU5xMmJVdHNiQ3o3OSs4bk16T1Q3T3hzOXUvZlgrNERpb28rc0lpSWlNRFoyWm5Nek14cWkyTWtKeWV6Y2VQR1N0c3JHNjBXa1V1amtDVWk4aGQzN05neHZ2amlDOXpkM1huMjJXY3BLU2toUFQyZHhZc1hBekJpeEFneU1qSklUMDgzUWxQOSt2V1pQSGt5ZG5aMnJGeTVzc3IxVytjN2RPZ1FEZzRPTkdyVXlEaldwMDhmdnZ2dU94SVRFMW00Y0NGYnQyNmxkdTNhTEY2OEdGZFhWK084c2hHaTZqNTEvLzc3NzRtUGo2ZExseTUwNmRLRm9xSWlZbU5qMmJkdkgvNysvamFyTWpoOCtIQmpmZFdlUFhzWU0yWU12cjYrTEZpd3dEaG56cHc1WkdabThzSUxMeGloYWQrK2ZUUnMySkM2ZGV0V2VOK3lrS1dSckpvN3Y4TGVVMDg5UlVwS0Noa1pHV1JsWlFGd3h4MTNZRGFiOGZUMEpDVWxoUlVyVnBDWW1NaWJiNzVKWm1ZbW1abVpBRllmQ0pTSmlZbWhjK2ZPVm9Vc0ZpOWViUHo5cU02ZmYvN0pxbFdyR0QxNk5LNnVycXhidDQ2OWUvY3lac3dZVWxOVE1adk5ORy9lbkc3ZHV2SGxsMS9TdDI5ZkJnOGVUUDM2OVN2OEhVaExTeU1ySzh0WVI5YTBhVk9jbloySmlJZ2dLeXNMUHo4LzNuMzNYZVA4cFV1WHNuTGxTcXZmeXpKbG8yZEhqaHhoNHNTSlZiNk8yTmhZWW1OaksyMi9uTUlhSWxLZVFwYUl5Ri9jMnJWcktTb3Fvcmk0bUVjZmZkUnFMVkRQbmoyTjRndTlldld5dW03MjdObms1T1JRV0Zob1ZXMndNaGFMaGNPSER4TVFFR0NNTGtIcGxNRVJJMGFRbjUvUHhvMGJzVmdzOU9qUnd5cGdYWXl5dmJ1MmJ0M0t2ZmZlYXhUV0FCZzFhdFFWR1NINi9mZmZ5eDA3ZVBBZ3k1Y3ZKeUFnd0NnQ1lqYWJlZWVkZDhqSXlPQS8vL2xQaGV0bU5KSjE4WjU4OHNseXg3NzU1cHR5eDhvS3U1UzVjTSt5QzROQ1ltSWl4NDRkS3pkRjlSLy8rRWVGaFNneU16UExyZFhhc0dFREZvdUYvL3puUDh5ZVBSc29uYWJYcjErL2NoOU9MRm15aERwMTZsaDlDSEdoaElRRVRDWVR0OXh5aTNIczZhZWY1c3laTTd6NDRvdU1IRG5TcWlpTG01c2JRSldGV3RxMmJWdnBTRFZBdjM3OUdEaHdZSTJMdG9qSTVWUElFaEg1aTJ2VHBnMEFMaTR1dUx1N1k3RllPSG55SkM0dUxsVldiSE4zZHljbko4ZnFVL1VMWldabWtweWNUSXNXTFVoTVRDUXZMNDltelpxVk82OURodzRjUG56WUNFZzFXYnRVbWJadDI1S1VsSVNibXh1dXJxNWtaR1NRbVpsSnIxNjk2TkNoQTFDNmY5YnJyNzllNVgwcXF5NVlVZFcvMzM3N3pmanptalZyNk4yN055RWhJVHozM0hNMGJ0ellDSlV4TVRHa3BhWFJzbVhMU2dzVGxFMTd0RlhJaW82T0pqRXgwU2IzcWs3WnlGRlZJeDVWQ1FnSXVLaXFqZWU3ODg0N0t5eU5YaFBMbGkxanc0WU41WTZucHFZQzFHaHo3Y29NR2pTSU8rNjRBM2QzZDc3KyttdGlZMk1aTzNac2hiOWJkZXZXSlQwOW5iUzBORTZlUE1tSkV5ZElUazQydnU2KysyNnlzckx3OS9lM0dsbno5ZlhsODg4L3g4dkw2NUkyN0RhWlROV09uTnJaMlYyeDBkWHQyN2NiKzROZExXVy9xeUxYSzRVc0VaRkxVTGFIVDBsSmliRzN6L2xmNXgrM1dDeFZmbDJ1RGgwNnNHclZLaU1JakJzM2pwTW5UekpzMkRDOHZMd3F2YzdMeTR2azVHU09IRGxDV2xvYXljbkpuRGh4d3ZoS1RrNDIxcWg4L2ZYWDdONjlHNENXTFZ0V2VMOXQyN1lCMEtwVksxcTFhblhKcnljOFBOd0loeGtaR1R6enpETzR1cnBhQmNhaW9xSnFLd3hXVmwwd0x5L1A2dnY0K0hpT0hqMXFYRE50MmpSaVltSjQ2NjIzck43MGw1U1VHS01yeno3N2JLWFB0ZlZJVm1KaTRsVi9RN2xwMDZaTHZ2WlNRNWFucDZmeGdjSEZxcXcwZVpjdVhRZ05EZVdqano2aVM1Y3VSc2lZTjI4ZTgrYk5xOUc5Zlh4ODhQSHhZZS9ldmZ6MjIyOE1IVHJVR0lYYXNXTUh5Y25KbkRwMWlwTW5UNUtWbFVWTVRJeFZmN3k4dlBEejh5TWtKSVRBd0VCKyt1bW5DdjhPOWUvZm44NmRPMTkwRURxL1VFdFZsaTVkYW14VVhwbnFpc1ZVSmlFaG9jcHFubGRDMlJSUmtldVZRcGFJM0xRc0ZvdXh5ZW41WDJYSENnc0xqYzFRTC95eVJUZ3FVNjlldmN1NjNtUXlHUUVyT2pxYTdkdTMwN3g1Y3g1NjZDSGpuSXlNREk0ZlAyNThKU1VsY2Zqd1lZQktSNFE4UER4bzJiSWxmbjUrUUdtMXdqcDE2bFFhc2dZTkdrU3JWcTFzV3JyOGd3OCtJQ2NuaDFkZWVRVlBUMC9qZUVCQWdNM1drQ3hmdmh3WEZ4ZHljM05wMUtnUjdkdTNKeUlpZ3RkZWU0MS8vZXRmeG9oRFRFd01TVWxKZE9uU2hXYk5tdkhOTjkvZzYrdGJiaHFtcmRkay9mM3ZmN2ZKZldvaU5qYVdUWnMyV1ZYaXV4b2FOR2lBdTdzN3FhbXB4TWZIWDlTMXZYdjN4dDNkdmNMMVdGQTZGUzg4UEp6VnExY2IwejRmZmZSUit2VHB3M3Z2dlllYm01c1I0SE55Y2lvc01KR1hsOGUwYWRNSURnNDJ0aW9BbURGakJxZFBuemFDbExlM055a3BLWXdmUHg0L1B6LzgvZjF4Y0hBZ1BqN2UyUE1xTkRTVTNOemNjczlvM2JxMWNmMzV6cDA3QjFEdWVOMjZkWEYwZExTcXVIaWh1TGc0ZnY3NVowd21FNDBhTldMSWtDR1ZuZ3VYL3NHQXJkWkoxdFRNbVRNdk9jeUxYQzBLV1NKeXd5b29LQ0EzTjVmYzNGek9uVHRuL0xuc3E3Q3dzTkt3VkxaSFQ2MWF0YWhWcXhZdUxpN0duOHUrSEJ3Y3NMZTNyL0NyckVTMHZiMDlKcE9weXEvbzZHaWJ2TjcwOUhRKy9QQkRIQndjR0R0MnJGVTU2ckZqeDFiNlNiT3ZyeSszM25vcmZuNSsrUG41MGFoUkkvejgvSEIyZHJhNngyT1BQY1lqanp4U1pXVy8xcTFiMitTMUFFUkdSckpod3daQ1EwUExiUXhySzJVYnRQYnAwNGRWcTFZQnBldStpb3FLV0xWcUZWT21UT0hkZDkrbHFLaUloUXNYVXF0V0xjTER3eWtvS0dEeDRzVTRPanJTdVhOblk0OGtVT0dMUzdGbzBTS2dOTWpXWk0rbjgvWHUzWnVubm5xcTB2MnJRa0pDQ0FvSzRyZmZmak5DbG9lSEJ3RUJBZlRzMlpNdnZ2aUMrdlhyNCtqb1NHRmhJU05Iam1UZnZuMTRlWG5Sb1VNSExCWUxNMmZPSkNVbGhZa1RKN0pqeHc2T0hEbENUazRPNzcvL1BuWHIxalgrdi83aGh4K1lPM2N1clZxMU1qNFVtRDE3Tml0V3JPRGYvLzYzOGZlam9uM3JvT0sxYVpXMVRaZ3dnUjQ5ZW5EMzNYZFhlUDZlUFh1WU0yY09yVnExb2srZlByei8vdnNFQlFVUkhCeHNuRk5RVU1DWFgzNkpsNWVYMVljeUluTDVGTEpFNUMvSllyR1FsNWRYWVlBcSsvN0NkUmdPRGc3VXFWTUhGeGNYNnRXcmg1T1RFNDZPanVXK2F0ZXVYZWwrT2RlcmtwSVNwa3laUWs1T0RrODk5WlRWZXFIaTRtSzZkKzlPYW1vcS92NysrUHY3NCtmblIycHFLcE1tVGFKMTY5YTg4c29yVnZkYnVYSWx5NWN2NTgwMzM4VGYzOTg0Zm43Qmk4cFVOMzJwc3ZhT0hUc3laY29VQUE0ZlBzeWNPWE9vVTZjT0w3NzRvbkZPZm40K0owK2V0Q29hY0RrKy8veHpTa3BLNk51M3J4R3lvTFNVdUwyOXZWRUU0ZnZ2dnljbEpZWEhIMy9jR05rYk1tUUk4K2JONDV0dnZyRXFyS0RDRjVldWQrL2U5TzdkbTRrVEozTGd3QUUrL3Zoam8vREQrZUxpNG5qMTFWZTU4ODQ3YTNUZjRPQmdkdXpZVWU3NHZmZmV5OEtGQzRtS2l1SnZmL3NiSnBPSnhNUkVWcTVjeWVIRGgrblFvUU43OSs3bDExOS9CZUROTjk4RVNrZVB1M2Z2VHYzNjlhM3VWemJLdTN2M2JucjA2TUc4ZWZQNCtlZWZlZWloaDJyMEFjU01HVFBLSFZ1eFlnVXhNVEhsMnNyMkVhdkkrdlhyZWUrOTkyamN1REh2dnZzdXJxNnUvUFRUVDN6d3dRZk1talVMZTN0N05tell3RWNmZlVSS1NncHQyN2FsWDc5KyttQkF4SVlVc2tUa3VtYXhXSXppREdXbG1qTXpNOG5KeVNrM0N1WHM3SXlMaXd0MTY5YkZ6ODhQRnhjWFhGeGNqR0IxSTcvcG5UOS9QcnQyN2NMVDB4TmZYMSsrL1BKTGpoMDd4cEVqUnlndUxxNncvSE5aZU5xL2Y3L1Y4ZDkvLzUwUFB2aUE0dUppdG0zYlpoV3lhcUt5YVR4bGE2Z3FheThydm5IbXpCa21USmhBUVVFQkxWdTJaTW1TSlNRbEpaR1VsRVJxYWlvaElTSE1uVHVYKysrLzN3ZzBOV1ZuWjBka1pDUlF1bGgvM2JwMXRHalJvdHdVU0RzN084YU1HUU9VRms5WXRHZ1J2cjYrVnRPdEhuendRWDc0NFFlV0xWdEd2Mzc5YU5DZ2dURUZ0V3cwVXk3TjZOR2plZTY1NTNqbm5YZVlQSG15MWQvZGZmdjJNV0hDQklLQ2dxd0NlRlVjSFIyTmFYZm5jM2QzcDMvLy9uejk5ZGUwYU5HQ21UTm5jdWpRSVFZTUdHQk0wd3dLQ3FKMzc5NEVCZ1lTR0JoSVFFQUFqUm8xcXZEZmsyYk5tdUhxNnNyNjlldlp1SEVqTVRFeERCdzRrUER3Y1BMejg0MlM2NVc1c0NBTC9LL3laVVZ0RjhyTHkyUCsvUGtzWDc0Y0tOMXd1MnpVYk96WXNZd1pNNGJwMDZkejZ0UXA0dVBqYWQrK1BhKzg4a3FON2kwaUYwY2hTMFN1RzNsNWVWWkJLaXNyaTZ5c0xHTkV5bVF5NGVibVJ0MjZkUWtJQ0REQ1U1MDZkY3BOYmJ1WjVPZm5zMnpaTXFBMG9FeWRPdFdxdlhQbnpoVmU1K2JtaHErdkw4ZVBIeWNqSTRONjllcXhiZHMySmsyYVJIRnhNY09HRFdQQWdBRVgzWitLQWgzOGJ3U3Jzdll5ZS9mdU5kYWY3Tnk1azUwN2R3S2x3Y2ZQejYvYzY2bnAyb3dMQzJWRVJFUUFNR3pZc0Vxdk1adk5USnMyamZ6OGZFYVBIbTJVdWk4cEthR29xSWdISG5pQVR6LzlsSVVMRnpKdTNEZ2o5TldrSkw1VXp0UFRrN2ZlZW90eDQ4Yng1cHR2OHZiYmIrUGk0a0pNVEF3elo4NmtVYU5HVEpreXhXcWE1b1h5OC9NeG04M2s1K2V6YytmT1NvdkFQUG5razZ4YnQ0N3c4SEQ4L1B5WU9YTW10OTU2cTlIdTR1SlM0YnBGaThXQzJXeTJDbHQyZG5hRWhvYXlkdTFhN08zdENROFBaK0RBZ1FDOC9QTEx0R3paa2hkZWVPRlNmeXlWc2xnc1JFZEhzMkRCQWs2ZlBrMWdZQ0RIamgyem1wYll2SGx6Um93WXdadzVjM0J4Y1dIV3JGbFdyMU5FYkVzaFMwU3V1cEtTRXM2ZVBjdVpNMmVNTUpXWm1XazFLbEduVGgwOFBEeG8wS0FCSGg0ZWVIaDQ0T2JtZHRNR3FhbzRPVGtSRUJCQVFVRUJnWUdCTkc3YzJQalVQVEF3c01McFZtVnV1KzAyVnExYXhhWk5tN0JZTE15Wk00Zmk0bUlHRFJyRTBLRkRyK0tyK0o4V0xWb1FGQlJFNDhhTkNRb0tNbDVIbzBhTktweXVXRjFvSzNQaE5NVWVQWHBRVkZSRXAwNmRLcjFteG93Wi9Qbm5uNWhNSnFaT25VcGhZU0dGaFlYbHBxS3VYYnVXaHg5K0dGOWZYMEJUQlczaDFsdHY1ZTIzMythZGQ5NGhQRHlja0pBUTFxOWZUMmhvS0crODhVYWw2NXJLSER0MmpQdnZ2OThZOGE2c2dFanQyclY1N2JYWEdEOStQTzNhdGF0MFdsOWhZU0VIRGh3Z0xpNk8zYnQzRXhjWHg3dnZ2bXNFbGN6TVRMNzQ0Z3Vqc3VCZGQ5MWxCQ3dvWGYvWHRHblRpLzQ1Vk1Wc05yTjY5V3FXTGwxS1VsSVNQajQrVEpreWhjVEV4QXFySi9iczJaUGMzRncrL2ZSVDVzMmJ4K2pSbzIzZUp4RXBwWkFsSWxkY1FVRUI2ZW5wcEtlbmMvcjBhVEl5TW93M3FVNU9Ucmk3dXhNVUZHU0VLWGQzOXhxdC9aSC9tVGR2WHBVRktTcHp4eDEzc0dyVktoWXNXRUJtWmlaMmRuYU1HREhDV0FTL2N1VktDZ3NMNmQyN054NGVIcmJ1ZG9XOHZMeVlQMy8rRlg5TzE2NWRxLzBrLzdiYmJpTTZPdHA0bys3ajQyTVYrbDFkWFRsOStqUXhNVEY4K3VtblJsVStqV1RaUmxsWjkrM2J0NU9jbkl5bnB5ZERoZ3lwTm1CQmFjR0x4bzBiQTZYYkNsd1lwdlB5OHZqeHh4OVp1M1l0OCtmUFo4eVlNZno3My84bUtTbUpsMTkrMlpnbUd4VVZSVVJFQkFrSkNjYklWZlBtelJrd1lBQ0JnWUdjT1hPR0gzLzhrUjkvL0pHQ2dnSWVmUEJCMHRQVFdiTm1EVDE3OXFSejU4NmtwS1J3N3R5NUN2ZVl1eHoyOXZZY1BYcVVsSlFVSG4zMFVZWU1HWUt6czdQVnZtcTV1YmxzM0xpUlgzNzVCYlBaek96WnMvSDM5MmZXckZtODhNSUxkT3JVaVh2dXVZZmJiNy85cXYwZEY3a1o2RjJNaU5pVXhXSWhPenZiQ0ZUcDZlbGtaMmNEcFc4STZ0V3JSOU9tVGZIeThzTEx5MHR2Um0ya3NvQmxOcHZadjM4L2JtNXVCQVlHbG1zdmU3T2FtWmxKblRwMW1EQmhnckhoTDVSTzE0dUppY0hWMVpWNzdybm55blQrSXBqTlpnNGVQR2k4ZWI0Y3pzN09WVTQzQTdqbm5udnc5L2NuSkNTazBuUHo4dktNNlpVRkJRV0FRdGFseXNuSklTNHVqaDA3ZHJCbHl4YVNrNU54ZEhTa2I5KysxSzFibHg5Ly9KRXhZOGJRb0VFRE9uVG9RT3ZXclFrSkNjSGYzNy9jejl6T3pxNWN4Y0d5LzM5KysrMDN2djMyVzNKemM3bi8vdnNCNk51M0wwNU9Uc3lZTVlObm4zMlcrKysvbjhjZWV3eUx4WUtkblIyREJ3K21mZnYydEdyVml0cTFhN043OTI3bXpwM0wrdlhyTVp2TmRPblNoZUhEaHhNVUZFUjJkamFKaVlsTW5EaVJoeDkrbU9QSGoyTXltYmo5OXRzcmZlMlZWUmt0MjhPdG9uWS9Qei9DdzhONS9QSEhxVnUzcnRYUEVlQ2RkOTVoeTVZdEZCWVc0dTN0Ylh4NDByMTdkOXEyYmN1aVJZdUlqSXhrNjlhdE9Eczc4KzIzMzlZb3dJcEk5UlN5Uk9TeUZCY1hjK2JNR2F0UVZWaFlDSlNPVW5sN2U5T2tTUk84dmIycFc3ZXVwdnRkWWJtNXVlemJ0NC9kdTNlemUvZHU5dTNiUjBGQkFhKysrcXBWeURwNzlpeWZmLzQ1SzFhc01JNDFhZEtrM0p2QUV5ZE9BTmlzbXQvRk9uUG1EQWNPSENBK1BwNzQrSGoyNzk5UFlXR2hzU253bGViZzRGRHRhSmV6c3pNVEprd0FTb3N5bEIyVG10bStmVHVyVjYvbTRNR0RIRDkrSEl2Rll2emNCdzBhUks5ZXZYQjFkUVZnOE9EQlJFZEhFeE1UdzZwVnExaTVjaVZRdWw2elhyMTZEQnMyakg3OStsWDZyTEpObHZmdDIwZXZYcjBZUG55NDFmNWF2WHYzcG5IanhreWJObzI0dURpY25aMjU5OTU3Szl4QzRQang0MnpZc0lGZXZYb3hhTkFncTRxZWJtNXV6Smd4ZzJuVHByRjQ4V0lBQmd3WVVPbGVYa0M1dFpRMWFlL2J0eTh0VzdhMENsZ0F1M2J0QWtvM0NPL1ZxeGRoWVdHMGE5Y09rOGxrbk9QaDRjRUxMN3pBMDA4L1RXeHNMRVZGUlFwWUlqYWtrQ1VpRnkwM041ZVRKMDl5OHVSSlVsTlRLUzR1eG1ReUdYdlBlSHQ3NCtYbFpXemlLbGRXZkh3OGE5YXNZYytlUFJ3K2ZOaXE2cUtIaHdlZE9uVWlKQ1FFZ0t5c0xMNy8vbnVXTFZ0R2ZuNCtMaTR1REI0OG1LVkxsN0o3OTI2V0xGbGliQ3hhVWxMQzBhTkhxVjI3dGsxR2ptcHF5WklsN05temh3TUhEcENXbG1iVlZyZHVYVHAxNm1TODZiN2VIRHAwQ1BoZnBVU3BYbUJnSU51M2I4ZmYzNStISDM2WXRtM2IwcTVkdXdyZjhMdTZ1akpnd0FBR0RCaEFkblkyZi83NUovdjI3ZVBRb1VOa1oyZFhPOXA2NTUxMzBxVkxGd1lQSGx4cGVHN1NwQWx6NTg0bEp5ZW55dCt6dm4zNzByMTc5MHJQOGZMeTRyMzMzaU1sSllYQ3dzSnFDN1RZYW5OdGdQRHdjQTRjT0VCWVdGaTFGUTFkWEZ5dWkxRnFrUnVOUXBhSVZLdWtwSVRUcDA5ejZ0UXBUcDQ4U1ZaV0ZsQmEvamc0T0ppR0RSdmk2ZW1weGY3WHlJa1RKL2o1NTUrQjBoRFNybDA3YnJ2dE50cTJiV3VNWGgwN2Rvd1BQL3lRWDM3NWhZS0NBa3dtRTMzNjlHSDQ4T0hVcTFlUGhnMGJNblhxVkQ3NTVCT0tpb3A0N0xISFdMOStQUVVGQmR4NjY2MVhkWTNjcGsyYmlJdUxBNkJCZ3diR2EybmR1bldGNWVTcjI1ZkwxZzRmUGt4QlFZSHhRWUt6c3pNbEpTWHMyN2ZQR0dHN3NDUzhWTTdIeDRlbFM1ZGU5SFZ1Ym01MDY5YU5idDI2bFd1TGlJaW84TjhqQndjSEprMmFWTzI5N2UzdGE3UStxU1podjZyUksxc0dxL00xYjk2YzVzMmJYNUY3aTBqTktHU0pTSVhLTm4wOWRlb1VwMDZkd213MlkyOXZULzM2OVFrSkNhRmh3NFlhcWJwT2RPN2NtUkVqUm5EYmJiY1JGQlJrTlNVSVlOS2tTYXhmdng0b25WYlZ0V3RYaGd3WllyVUkvKzY3N3lZNU9aa3Z2dmlDenovL25DVkxscENmbnc5UTQwKzVheHAycWpxdmMrZk9QUExJSTRTRmhYSGJiYmNaRy85VzVWSkx1RitxelpzM1cxVTBOSmxNNVVZUDc3dnZQcHM4U3k2TnBtdUt5TFdta0NVaWhqTm56cENjbk16Smt5YzVlL1lzVVBwcDhTMjMzSUt2cnkvZTN0NlhWTUZPcml3UER3OWpRWHRGK3Zmdno5YXRXN25ubm50NCtPR0hhZFNvVVlYbkRSMDZsRWFOR3ZIcHA1OGErMVRkZWVlZDlPblRwMGI5cUduWXFZcVBqMCtGSXhOVnVkUVM3cGVxV2JObU9EazVVVkJRZ01WaU1RS1doNGNIN2RxMTQ2bW5ubEtWTmhHUm01eENsc2hOTGpzN20yUEhqbkhzMkRGeWNuS3d0N2ZIeDhlSDl1M2IwN0Jodyt0MjdZdlUzRzIzM2NaMzMzMVg3ZG9NS0YzNDM2dFhMMDZlUEluSlpETDJmYXFKbW9ZZFd4azdkaXdsSlNVMVB2K1ZWMTRwTjhwM3ZsNjlldUh0N1YzdGZUcDA2TUR5NWN1TnpXaExTa3B3Y0hEUUJ4QWlJbUpReUJLNUNlWGw1WkdVbE1UUm8wYzVlL1lzZG5aMk5HellrRFp0MnVEbjU2YzNpemVnbWdTc01pYVRxVWJUOUs3VWVwS2F1dGpGK2hWVmlEdmZHMis4Y1ZIM001bE1Xb2NvSWlJVlVzZ1N1VWtVRmhaeS9QaHhqaDA3WmxSc3ExKy9QaDA3ZHNUZjM1L2F0V3RmNHg2S2lJaUkzQmdVc2tSdVlNWEZ4U1FuSjNQczJERk9uVHBGU1VrSjllclZvMTI3ZGdRRUJHaHh1SWlJaUEyRWhZWHh3QU1QTUdyVXFHdmRGYmxPS0dTSjNJQ3lzN05KU0VqZ3lKRWptTTFtWEYxZGFkR2lCWUdCZ2JpNXVWM3I3b21JaUZ5V3NrM3ZSYTVYQ2xraU53aUx4VUp5Y2pJSkNRbWtwcWJpNE9CQVlHQWd0OXh5QzU2ZW50ZTZleUlpSWpiaDRlSEI2ZE9uci9wemp4dzV3b2tUSnlwdFAzWHFGQnMzYnF5d3pkL2ZuNkNnb0N2VU03a2VLV1NKL01VVkZCU1FtSmhJWW1JaXVibTV1TG01R2ZzbGFWRytpSWpjYUVKQ1F0aTllemQ1ZVhsWGRkcDdaR1JrbFJ0bmI5MjZsYTFidDFiWTlzZ2pqL0RjYzg5ZHFhN0pkVWdoUytRdktqMDluVU9IRHBHVWxJVEZZc0hYMTVlT0hUdFN2Mzc5S3N0VWk0aUkvSldGaG9heVo4OGUxcXhaUS8vKy9hLzY4My80NFlkeXh4NTY2Q0h1di85Ky92NzN2MWZZSmpjZmhTeVJ2NURpNG1LU2twSklTRWdnSXlNRFIwZEhtalZyUm5Cd01DNHVMdGU2ZXlJaUlsZWNpNHNMWVdGaFJFUkVzSHo1Y3U2NTU1NnJPcUpWMmY2UkRnNE8ybHRTREFwWkluOEJ4Y1hGSkNZbXNtL2ZQdkx6OC9IMDlDUTBOSlJHalJwcFR5c1JFYm5wTkczYWxBY2VlSUNvcUNnKytlUVRHalpzaUkrUFQ3WGJrUVFFQkJBUUVIQlp6NDZKaWFudytJa1RKeXB0azV1UFFwYklkY3hzTm5QbzBDSDI3OTlQUVVFQnZyNit0R3JWU29Vc1JFVGtwdGUwYVZQOC9mM1p1blVyaHc0ZDR0aXhZelc2N25KRDF1VEpreXM4dm4zN2RyWnYzMzVaOTVZYmgwS1d5SFhJYkRhVGtKREFnUU1IS0Nnb3dOL2ZuNVl0VzFLdlhyMXIzVFVSRVpIcmhvdUxDNzE2OWFKWHIxNVgvRmxObWpTaGUvZnVqQnMzcmx4YnYzNzkrTnZmL2taNGVIaTV0cWxUcDlLa1NaTXIzais1dmloa2lWeEhpb3FLakhCVldGaElvMGFOYU5XcUZSNGVIdGU2YXlJaUlqZTFzTEF3d3NMQ0ttMjNzN09yY0xyaVcyKzlkU1c3SmRjcGhTeVI2MEJoWVNFSER4N2s0TUdEbU0xbUFnSUNhTm15SmU3dTd0ZTZheUlpSWplOWp6Lyt1TXJ5N1FBUkVSRkVSRVJVMmg0VkZXWHJic2wxVENGTDVCb3FLU25oNE1HRDdOMjdGN1BaVEdCZ0lDMWJ0c1ROemUxYWQwMnVJbnQ3ZTRxTGkxWEVSS3pvZDBMaytsUFJWRUVvblJMWW9VT0hDa2U2MXE1ZFcrbitXWExqVXNnU3VVYU9Iei9PbjMvK3libHo1d2dJQ0tCTm16WXEvWHFUY25aMkppY25SOU5DeFVwT1RvNjJaaEM1enR4OTk5MFZIcDg2ZFNyKy92NFZ0aWNrSkNoazNZUVVza1N1c295TURIYnQya1ZhV3BwUml0M2IyL3RhZDB1dUlSOGZINUtUa3hXeXhFcHljckwrYlJBUitZdFN5Qks1U3ZMejg5bTllemRIamh6QjJkbVowTkJRQWdNRE1abE0xN3ByY28wMWJ0eVl6WnMzazVHUm9RcVNBcFIrR0pPZW5zNGRkOXh4cmJzaUl1ZFp2WHAxcFcxSlNVa1Z0aDg5ZXZSS2RrbXVVd3BaSWxkWWNYRXhCdzRjWU4rK2ZWZ3NGbHExYWtYejVzMXhjTkJmUHlubDRPQkFxMWF0aUl1TG8wMmJOZ3BhTjdtTWpBemk0dUpvM2JxMTFtU0pYR2VtVDU5ZWFkc2ZmL3pCSDMvOGNSVjdJOWN6dmNzVHVZS1NrcEw0ODg4L3ljM05KVEF3a0Z0dnZWVnJMS1JDbnA2ZWtJN1Bwd0FBSUFCSlJFRlV0RzdkbXZqNGVMeTh2UER6ODhQVjFWVnZzbThTeGNYRjVPVGtrSnljVEhwNk9xMWJ0OWFtNHlMWGtZNGRPK0xzN015d1ljTXFiQThMQytPQkJ4NWcxS2hSNWRxMmI5OU9mSHo4bGU2aVhHY1Vza1N1Z0x5OFBMWnYzODdKa3lmeDlQU2tTNWN1ZUhsNVhldHV5WFd1N0hmbDZOR2o3TnUzajl6Y1hJcUxpNjkxdCtRcXNMZTN4OFhGQlc5dmI3cDA2YUtSYnBIclRJY09IZWpRb2NOVnYxYit1dlN2dUlpTkpTWW04dWVmZjJLeFdMajk5dHRwMHFTSjFsMUpqVGs0T0JBY0hFeHdjUEMxN29xSWlJaGNJb1VzRVJ2SnljbGgrL2J0cEthbTByQmhRenAwNktDcGdTSWlJamVCQlFzV2FCc1dzYUtRSlhLWkxCWUxCdzhlSkM0dURudDdlMEpEUTJuY3VQRzE3cGFJaUloY0pRRUIvNSs5TzQrTHVzNy9BUDZhR1liaFB1U1FXMUJCQkFYRkF4RUI3elJ6VGRNT1cyczdmdTJtYm5ib2RtMWxicXR1bmgxcW02NVphYWxaNXAwaWtpQ25KOTRLb29EY0RISWp4OHo4L2dDK09UQ2NEZ3pINi9sNCtJajVudThScW5ueCtYemZIMmRkbDBDZERFTVcwVU1vS2lyQ21UTm5JSmZMNGVUa2hLRkRoOExBd0VEWFpSRVJFUkdSRGpGa0ViV0JTcVhDOWV2WGNmWHFWZWpyNjJQMDZORndkSFRVZFZsRVJFUkUxQWt3WkJHMVVubDVPZUxpNHBDYm00cytmZnBneUpBaDBOZlgxM1ZaUkVSRVJOUkpNR1FSdFVKV1ZoYmk0K09oVUNnd2F0UW96c0VtSWlJaW9nWVlzb2hhUUtsVTR2TGx5N2h4NHdZc0xTMHhhdFFvZGhFaUlpSWlJbzBZc29pYVVWWldodGpZV01qbGNyaTd1OFBIeHdkaXNWalhaUkVSRVJGUko4V1FSZFNFOVBSMG5ENTlHZ0RZM0lLSWlJaUlXb1FoaTBnRHBWS0poSVFFSkNVbHdjcktDcU5HamVMQ3drUkVSRVRVSWd4WlJQVlVWRlFnSmlZR3VibTU4UFQwaExlM042Y0hFaEVSRVZHTE1XUVJQYUNvcUFpblRwM0MvZnYzRVJBUUFDY25KMTJYUkVSRVJFUmRERU1XVWEyc3JDekV4c1pDVDA4UDQ4YU5nNldscGE1TElpSWlJcUl1aUNHTENFQlNVaEl1WExnQUN3c0xCQVlHd3REUVVOY2xFUkVSRVZFWHhaQkZQWnBTcWNTRkN4ZHc2OVl0T0RrNVllVElrWkJJSkxvdWk0aUlpSWk2TUlZczZyRXFLeXNSRXhPRG5Kd2NlSGw1d2N2TEN5S1JTTmRsRVJFUkVWRVh4NUJGUFZKNWVUa2lJaUpRVWxLQ1VhTkd3ZG5aV2RjbEVSRVJFVkUzd1pCRlBVNUpTUWxPbmp5SnFxb3FqQjA3RmxaV1Zyb3VpWWlJaUlpNkVZWXM2bEVLQ3dzUkVSRUJsVXFGc1dQSHdzTENRdGNsRVJFUkVWRTN3NUJGUFVaK2ZqNGlJeU1oa1Vnd2R1eFltSnFhNnJva0lpSWlJdXFHR0xLb1I4ak56Y1dwVTZkZ1lHQ0E0T0JnR0JzYjY3b2tJaUlpSXVxbUdMS28yOHZNekVSTVRBeU1qWTBSRWhJQ0F3TURYWmRFUkVSRVJOMFlReFoxYTJscGFZaUxpNE9GaFFXQ2c0T2hyNit2NjVLSWlJaUlxSnRqeUtKdUt5TWpBM0Z4Y2JDeXNzS1lNV01nbFVwMVhSSVJFUkVSOVFBTVdkUXRaV2RuSXlZbUJwYVdsZ2dLQ29LZUhuL1VpWWlJaUtoamlIVmRBSkcyeWVWeVJFVkZ3ZFRVbEFHTGlJaUlpRG9jUXhaMUt3VUZCWWlNaklTUmtSR2Z3U0lpSWlJaW5XRElvbTZqcUtnSUVSRVJrRXFsQ0E0T1poZEJJaUlpSXRJSmhpenFGa3BMU3hFUkVRR1JTSVNRa0JBWUdSbnB1aVFpSWlJaTZxRVlzcWpMcTZpb1FFUkVCQlFLQlVKQ1FtQmlZcUxya29pSWlJaW9CMlBJb2k1Tm9WQWdLaW9LNWVYbENBNE9ocG1abWE1TElpSWlJcUllamlHTHVyUXpaODVBTHBmRDM5OGZscGFXdWk2SGlJaUlpSWdoaTdxdXExZXZJalUxRlQ0K1BuQjBkTlIxT1VSRVJFUkVBQml5cUl0S1MwdkRsU3RYNE9ibWhnRURCdWk2SENJaTBnSzVYSTQxYTlZZ0xTMnR3YjZrcENTc1hMa1NTVWxKQUlBTEZ5NGdLeXVyeWVzbEpDUWdPenU3eVdPeXM3TngrZkxsdGhjTllNdVdMWWlQajIvVk9YRnhjVmkxYWxXRDdVcWxFbHUyYk1IMTY5Y0JBTG01dVlpSWlIaW8rcFJLSlE0ZlBveVNrcEtIdWc3OTRjS0ZDOWk0Y2FQd1dxVlNxZTMvN3J2djhNMDMzelI3bllTRUJJMC83OVQxTVdSUmx5T1h5eEVmSHc5YlcxdjQrZm5wdWh3aW9tNm4vZ2ZHanZMcnI3L2k2TkdqVUNnVURmWVZGaFlpTEN4TUNFMDdkdXpBSzYrOGdpTkhqalI2dmNXTEYrUG8wYU5xMjVSS3BkcnJBd2NPNEkwMzNuaW91bmZ0Mm9YejU4KzM2cHpidDIvajJMRmpEYmIvL3Z2djJMVnJGMUpTVWdEVXZNL2x5NWZqeG8wYmJhNHZLaW9LNjlhdHcrclZxOXQ4alo3dXpwMDdlUDMxMTRXZnY4VEVST3pkdXhkQXpiOHY3Ny8vUHI3NjZpdmgrRU9IRHVIV3JWdE5YbE9oVU9BLy8va1BQdnJvSTdWLzV4SVRFM0h3NE1GbS8xRG5wcWZyQW9oYW83UzBGRkZSVVRBMk5rWkFRQURFWXY2ZWdJaElXK29XY0M4c0xJU0ZoVVdIM3J1MHRCUUhEaHpBK1BIajRlcnEybUIvM2RxSFZWVlZBSUFWSzFaZzA2Wk5XTHQyTFVwS1NqQm56cHdXM1NjME5CUmJ0bXpCQng5OEFCOGZueGFkRXg0ZTN1d3hkKy9lYmZJNFEwTkRqQm8xcXNscktKVks3Tml4QXc0T0RwZzRjU0lBNE9XWFgwWk1UQXcrL2ZSVGZQMzExNUJJSkMycStVRkJRVUh3OS9kSFZGUVVZbU5qbTYyREdySzJ0a1p1Ymk0Kyt1Z2pmUGJaWjJyN2Z2NzVaNXcrZlJyQndjRUFnS3lzTE9UbjUyUElrQ0ZOWGpNeU1oSzV1Ym40NElNUElCS0poTzN4OGZIWXRtMWJzelU5OXRoanJYOGoxR0VZc3FqTFVDZ1VpSTZPaGtxbHdwZ3hZNFFQQTBSRXBCME9EZzRBZ0p5Y25BNFBXWHYzN2tWRlJRV2VmLzU1amZzTkRRMEJBSldWbFFBQVBUMDkvUDN2ZjhmQWdRUGg3Ky9mNUxVcktpb2drOGtBMUV6ektpa3BRZCsrZlZ0YzIvTGx5NXM5SmpZMkZyR3hzWTN1NzkyN2Q3UGg1dkRodzBoTlRjV0NCUXRRV0Znb2JKODNieDZrVXFuYU5nQ3d0TFJVKzNEK3hSZGZOSHB0UFQwOVdGaFlJRDQrSHFkUG45WjR6T2pSb3pGczJMQW1hK3lwVEV4TThQYmJiK09UVHo1Um05NVhVVkdCM2J0M1kvYnMyWmd5WlFvQTROU3BVd0JxL2o2YnNtdlhMbmg0ZUNBb0tBZ3FsUXF4c2JGcVA4dWhvYUVhejl1eFkwZUxRaGpwRmtNV2RSbm56NTlIUVVFQmdvT0R1UllXRVZFN3NMZTNoNDJORGVMaTR0Q3ZYNzgyalpxMFJXRmhJWDc2NlNkTW56NGQ5dmIydUhidEd1UnlPUUlEQTRVUVVUZVNsWkdSZ2JObnp5SW5Kd2U1dWJuSXk4dkQ4ZVBISVpmTDhkVlhYMEVpa2FpRnFwOS8vaG5KeWNsWXVuUXBGQXFGOE43cVBpakw1WElBd0xWcjF4clU1ZW5wQ1pGSTFPaUgzVHFUSmszQzdObXo4ZGUvL3JYWjl6cHAwaVNOcnpkdTNDaDhjTjZ3WVFNMmJOalE3TFYrK09FSDJOallDSy8zNzkvZjdEa0hEaHhvZEorTmpRMURWaE44Zkh6dy9mZmZReWFUQ2RORFpUSVp2dmppQzlqYTJnckhuVHg1RWdBYS9ZVkJhR2dvSWlNamtaU1VoTldyVjBNa0VpRThQQnpMbHkvSFUwODlKZnhDZ2JvMmhpenFFdTdjdVlQYnQyL0R5OHNMdlh2MzFuVTVSRVRka2tna3d0U3BVN0Y5KzNhRWg0ZGozTGh4SFJLMHRtN2RDckZZakhuejVnRUFObTNhaExTME5LR0xiRzV1TG5KemN3SFUvQmEvanJtNU9XeHNiR0JyYXd0ZlgxOVVWbGJDME5BUWMrZk94Y0tGQ3dIVWZEQ09qbzdHalJzM1VGaFlpT0xpWXR5NGNRT3Z2ZmFhV2czMVh3TTFvY1hRMEJDRmhZWE5Oc2ZJeU1oQVZGUlVvL3NEQXdNQkFFdVdMQUZRMC9naUlpSkNlTDFqeHc0VUZoWmk3dHk1YWxNZlQ1NDhpZlhyMStPLy8vMnYyZ2Q1QURBMk5tNXdIMWRYVjJ6ZXZMbkpXcW4xNm9kalRkdEhqeDZOcDU1NkN0ZXZYOGRMTDcwa2ZNOEI0SjEzM29HdHJTM2VmUE5OVkZSVVlQUG16UWdNRElTdnJ5OVVLaFcyYjk4T1MwdExQUDMwMDlpM2IxKzd2eDlxZnd4WjFPa1ZGaGJpM0xsenNMVzFoWmVYbDY3TElTTHExbXhzYkRCaHdnU0VoWVVoSXlNRC92Nys2TjI3Tjh6TnpkV21wbW5MeFlzWGNlVElFYnoyMm1zd01USEI3Ny8vam12WHJtSFJva1hJeWNsQmRYVTFCZ3dZZ01EQVFIei8vZmVZT25VcW5uenlTZGphMm1xY05wNmJtNHVpb2lKaGhNZmQzUjJHaG9iWXYzOC9pb3FLNE9EZ2dFOCsrVVE0ZnMrZVBUaDgrREMyYnQzYTRGcDFvMmQzN3R6QjBxVkxtM3dmMGRIUmlJNk9iblIvM1dqWTVNbVRBUUQ1K2ZtSWlJakE1TW1URVI0ZUxnUTBmWDE5dGRrYWRUVVlHeHR6Rm9jT1BmanpFUm9haWg5Ly9CRUFzSExsU2lIOEdob2FZdDI2ZFFBQU16TXpPRHM3QytjVUZoWml5SkFoY0haMnhzYU5HNUdWbFlYWFhuc05xYW1wT0gzNk5GSlRVL0hlZSsrcGZZOGJhNXlSbjUrdjlmZEgyc2VRUloxYWRYVTFZbUppSUpWSzRlL3YzeTcvZ3ljaUluVStQajZ3dDdmSGtTTkhXdFhGTENBZ29Obm5VT283ZGVvVVZDb1ZObXpZSURRVThQVDB4TFJwMHhyOE4zLzM3dDB3TmphR2s1TlRvOWRMU2txQ1NDU0NtNXVic08yRkYxNUFmbjQrM25qakRTeGN1RkR0dzYrcHFTa0FxRzJyejhmSEI0Y09IV3AwLzdScDB6QnIxaXk4OU5KTFRiL1pSdnp5eXk4SUNRa1JwcGwxTmRIUjBZaUppZEYxR1MzU2xwOVJvT2JubzZLaUFsOS8vVFVPSGp3SWIyOXZYTGx5Qlo5ODhna0NBd1B4OTcvL0hXZlBuaFZhK1QrNHZFQmhZU0VxS2lxRVp4NUxTMHVoVXFudzdydnZRaXFWb3FxcUNpTkdqTUM0Y2VQVTd2bTN2LzN0SWQ0cDZScERGblZxWjg2Y1FVbEpDVUpDUW9UZjVoRVJVZnV6c2JIQnZIbnprSm1aaVl5TURLSGhSRk9hQ2lxTm1UTm5EZ0lDQW1CbVpvWWZmdmdCMGRIUmVQUE5OelgrVXMzQ3dnSnl1Unk1dWJuSXpNeEVlbm82TWpJeWhEOFRKa3hBVVZFUkhCMGQxYWJTMmR2YjQ5dHZ2NFdWbFpYUW5LQTFSQ0pSczgyV3hHSnhteHN5ZmZ6eHg1QklKRGg1OGlTMmJkdW1zYW5Cbi8vOFo3WFhVNmRPeFp0dnZ0bW0rMmxiVzc3dnV0TFdXcytjT1lNdnZ2Z0NlWGw1ZVAvOTk1R2RuWTByVjY3Z280OCt3dEtsUzVHVWxBUlBUMC8wNnRVTFZsWldhcU5RdDIvZkJnRDA2ZE1IUU0zVTFGZGZmUldHaG9iWXVIRWpUcHc0b1hFWkFVMmpxMEROYzNWMTdlT3A4MkxJb2s3cjFxMWJTRXRMdytEQmc5VWU3Q1Vpb280aEVvbmc0T0FnL0FhK1BkalkyTURHeGdiWHJsMURaR1FrNXMyYko0eENuVHQzRGhrWkdjakt5a0ptWmlhS2lvb1FIaDZ1MWlyZHlzb0tEZzRPNk4rL1AxeGNYTEJ2M3o0TUhEaXd3WDJtVDU4T2YzLy9WZ2VoeHA3RnFXL1BuajNZczJkUGs4Y2NPblNvd2YwLysrd3pSRWRIQzJ0WXpadzVFOU9uVHhmMng4VEVZUFBtemZqMDAwOWhiVzB0Yk5mMFBKYXVPRHM3ZDZtZzFWcGhZV0ZZdVhJbEhCd2NzSDc5ZXJpN3UrT25uMzRDQUF3Wk1nVHIxcTNEeXBVck1XZk9ITXljT1JNSER4N0VpUk1ub0ZLcElCS0prSmlZQ0tCbTZpcFEweXhESnBQaHdvVUxPSERnQU41Nzd6Mk5uM01hK3pzMU56ZHZwM2RLMnNTUVJaMVNjWEV4RWhJU1lHZG5od0VEQnVpNkhDSWlha2ZsNWVYNHozLytnMzc5K3VHWlo1NFJ0cTlldlJwNWVYbENrTEsydGtaMmRqYmVmZmRkT0RnNHdOSFJFWHA2ZXJoeTVZcXc1dFhJa1NOUlZsYlc0QjdlM3Q3QytROHFMUzBGZ0FiYkxTd3NJSlBKOE00Nzd6UmE5K1hMbDNIdzRFR0lSQ0k0T1RuaDJXZWZiZko5aWtRaUhEbHlCR2ZPbk1HWk0yY0FBQWNQSG9TMXRiVXdjbWR1YnE3MjRmcm16WnNBYXRyck45WDQ2Y0hXOXFSZDQ4ZVBSMGxKQ2FaTW1RS1pUSVpObXphaHNMQlFXRXphemMwTlgzMzFsZkE5OVBiMnhxKy8vb3JyMTY5ajRNQ0JPSDM2Tkd4c2JOUytmM0s1SEN0V3JNREVpUk14ZHV4WVhid3RhbWY4TjVFNkhaVktoZmo0ZUVna0Vvd1lNWUxQWVJFUmRXTXFsUXByMXF4QmRuWTJsaTVkaW5Qbnp1SE9uVHNvS1NuQit2WHJZV0ZoSVl6KzdOMjdGeHMzYm9TWGx4ZDY5ZW9Gb0dZazZOQ2hRMWkzYmgyOHZiMEJBRVpHUmhydlZYL0tYVlA3UHZqZ0F3UUhCMlBDaEFrYWo3OTY5U3ErK09JTGVIbDU0WkZISHNINjlldmg2dXFLZnYzNkNjZFVWRlRnKysrL2g1V1ZGV2JPbkluUzBsS3NYYnRXN1RvclZxekFzR0hESHZyL2RTVWxKUURBOXQvdG9LeXNESDUrZnNqSnlVRjVlVGtPSFRxRTRjT0g0KzdkdTJySDFZWGpZY09HQ2RNL25aeWNjT25TSmJWcHFvV0ZoWGozM1hkUlZGU0VQbjM2WVBQbXpjakt5a0plWGg3V3IxL2ZvZStOMmc5REZuVTYxNjVkUTM1K1BnSUNBdmdjRmhGUk4zZnQyaldoNGNNLy8vbFBBRFVqUGtGQlFRMWFsdGROQTd4MDZSS0NnNE9GSmdRelo4NFVBbFpUNnFia1BlalFvVU1JRHc5dnNNL1YxYlhSNjBSRVJPRFRUejlGbno1OThNa25uOERFeEFUNzl1M0Q1NTkvanJWcjEwSWlrZURVcVZQNDZxdXZrSjJkRFI4ZkgweWJOZzNHeHNhWU1HRUN4b3daZytUa1pIei8vZmNZUG55NDJyVUxDd3ZWRnJ1dFc4ZXIvbk54eHNiR1F0QUUvaGlKczdLeWF2YnZnVm9uS2lvS3ExYXRhckN0ZnN2K3VnNlNwcWFtR0RGaUJJNGVQUW9EQXdOVVYxZXJOYlVvS2lvU250UGFzMmNQN08zdFlXZG4xNkRCVjB1bnFsTG54SkJGblVwQlFRR3VYcjBLRnhlWEpydEhFUkZSOStEcTZvcHg0OGJCeGNVRkxpNHVjSFoyaHBPVEU2UlNhWU5qUFR3OFlHSmlnb2lJQ0VSRlJTRThQQnl6WnMzQ3E2KytpdnYzN3pmN2l6bGZYOThHMjA2ZlB0M292dnJLeTh1eGVmTm1ZVUhmVmF0V0NhTm1iNzc1SmhZdFdvUlZxMVloS3lzTFY2NWN3ZENoUTdGa3lSSzFhOWROUDZ3L0NsSm43OTY5R3BzYS9PTWYvMUI3WGIveFJWMmpoYnJtQ3FROWt5ZFB4dVRKa3hFZkg0LzMzMzlmR09Xc3MzTGxTcVNucDZ1ZDgvampqeU0yTmhZLy9QQURYRjFkaGVtc0FPRGs1SVNOR3pmQzBkR3gwVkZYQUhqdnZmYzBibytLaXVxeW5TaDdFb1lzNmpTVVNpWGk0K01oazhrd2RPaFFYWmREUkVRZHdNaklTT09IU1pWS2hlcnFhcld3SlJhTE1YTGtTSnc0Y1FJU2lRU3Z2dm9xWnMyYUJRQll2SGd4Qmc0Y2lBVUxGbWk5UnBWS2hiQ3dNR3pkdWhWNWVYbHdjWEZCYW1xcTJnZmtBUU1HWVA3OCtmamlpeTlnWkdTRXRXdlhZdkRnd2EyKzExLys4aGUxWjd2cW1pNXMzNzY5eVdleXpwNDlDd0F0R3RHajFxdXNyTVQ2OWV0aFltS2kxbmdpUGo0ZUowNmN3UExseTlXT0h6WnNHSHIzN28zczdHek1tREZEYlo5SUpCS2FZTlFwTHk5SFVsS1NXa2l1MzlLOVRrWkdCa05XRjhDUVJaM0c1Y3VYVVZoWWlLQ2dvRGEzd1NVaW9xNnBzcklTTjIvZXhPWExsM0hwMGlWY3Zud1puM3p5aVJCVUNnc0w4ZDEzM3dtZEJjZVBIeThFTEtCbVpLaitCOWVIVlYxZGpXUEhqbUhQbmoxSVMwdURqWTBOVnF4WWdlVGtaSHo5OWRjTmpnOEpDVUZaV1JuKzk3Ly80ZXV2djhacnI3Mm05Wm8wS1M0dVJueDhQRXhNVERCbzBLQjJ2MTlQcEsrdmoyWExsdUdISDM3QWtpVkw0Tzd1amdrVEp1Qzc3NzdEbENsVEdrejczTEZqaHpDRmMvZnUzUmd6Wmd3c0xDd0ExUHdzSnlVbElUazVHVWxKU1VoTVRNVGR1M2VoVXFrYWJkdE9YUTlERm5VSytmbjV1SEhqQnZyMjdRczdPenRkbDBORVJCMGtORFFVKy9mdlIxSlNrakJ5TldEQUFNeVlNUU11TGk3SXo4L0hyNy8raWw5Ly9SVVZGUlY0L1BISElaZkxjZno0Y1lTRWhNRGYzeC9aMmRrb0xTMkZoNGVIVm11VFNDUklTVWxCZG5ZMm5ucnFLVHo3N0xNd05EUkVjbkt5Y0V4WldSbWlvcUx3MjIrL29icTZHcDk5OWhrY0hSMnhkdTFhTEZpd0FDTkdqTURFaVJQaDUrZlhicTIzOSt6Wmc4cktTa3liTmszak5FdlNqdjc5KytQRER6L0U5ZXZYOGQ1NzcySFRwazBRaVVUdzh2S0NVcW1FV0N3R0FQejQ0NC9ZdG0wYjNOM2RNWG55Wkd6WXNBRnZ2ZlVXVnF4WUFWdGJXL3o2NjYvWXZuMDdaRElaUER3ODRPL3ZqM256NXNIRHc2TmRsMHVnanNXUVJUcW5VcWx3OXV4WkdCb2F0bWhPUEJFUmRSOHFsUXBpc1JoUFB2a2toZzRkQ2k4dkwranI2K1BTcFV2WXVIRWpJaUlpVUYxZGpWR2pSdUdsbDE2Q3E2c3Jpb3VMa1p5Y2pLVkxsK0tKSjU3QTNidDNJUktKNE9mbjEraDl3c0xDTkc1UFNVbHBkTCtEZ3dOZWZmVlZQUFBNTThJb0JQQkhKNzlseTVZaExpNE9sWldWc0xhMnhzeVpNd0VBUVVGQjhQSHh3ZmJ0MjNIMDZGSEV4OGZEME5BUU8zZnVoRnd1aDU2ZUh1N2N1YU14RUxWME1XSUErT3FycnlDUlNQRFRUejlCSnBQaHFhZWVhdlQ5MDhQTHpzNUdhR2dvRGh3NGdQTHljc3llUFJ1SmlZbFlzMllOb3FLaThNRUhIK0R6enovSDBhTkg0ZXJxaW4vLys5K3d0TFJFYVdrcHRtM2Jodm56NStPTk45N0FZNDg5aGxHalJxRi8vLzZRU0NUQzllczN1bWl1OGNXa1NaTXdiOTQ4UFBmY2MrM3lmdW5oTUdTUnppVWxKYUdnb0FDalI0L20raDVFUkQxTVhWT0IrdTdldll0VHAwNWg3Tml4bURObkR2cjI3U3ZzTXpVMXhlclZxL0dmLy93SHUzYnRBZ0RNbURHanlXZVdWcTVjMldRZG12WlBuVG9WQXdjT1ZBdFlBSkNRa0FBQU9IUG1ETWFPSFl0Smt5YkIxOWRYclRPY3ViazVGaXhZZ0JkZWVBSFIwZEdvcXFxQ2taRVJGaTllTEN4T08yellzQWIzckw4WWNWUHM3T3l3ZGV0V1ZGVlZZY0dDQmV3czJFNGlJaUt3ZmZ0MjNMNTlHM3A2ZWhnN2RpeWVmZlpab1VGWFpHUWt4R0l4WG4zMVZhU21wc0xYMXhjZmZmUVJURTFOQVFEUFB2c3NURTFOc1hIalJxeGF0UXJidG0zVHVBYm9va1dMV2wyYnRrZHZTWHRFS3BWS3Blc2lxT2NxTHkvSGI3LzlCaHNiRzR3Wk0wYlg1UkFSVVNkU1VsSUNFeE9USm8vSnpzNUdaV1dsMmdLK2RkcnJOLzAzYnR6QXpaczNNV25TcEZZdk5SSVhGNGVjbkJ5WW1abGg1TWlSYXV0YUxWdTJET1BHalVOUVVGQ3Jybm55NUVtRWhJUzA2aHhxdWJ5OFBLeGR1eFlqUjQ3RXVISGpHcDMyK2ROUFA2RzR1QmpQUGZlY3hsOGExeTFSRXhnWTJONGxVd2NUYVZqb2ppR0xkQ29tSmdhWm1abDQ1SkZIWUd4c3JPdHlpSWlJaUloYVJWUElFdXVpRUNJQXlNckt3dDI3ZCtIbDVjV0FSVVJFUkVUZEJrTVc2WVJDb2NENTgrZGhabWJHK2NSRVJFUkUxSzB3WkpGT0pDWW1vcVNrQkg1K2ZrTExVeUlpSWlLaTdvQ2ZicW5EVlZSVTROcTFhM0IwZElTTmpZMnV5eUVpSWlJaTBxcHUwZmlpVEZHSmZYZFBJMTZlaEt6N0JiaXZxTkoxU1VTdFppQ1J3czdBQWlPdCttT0cwd2dZU2ZSMVhSSVJFUkVSTmFOYmRoZE1LRWpCaHB0SGtWdFJwT3RTaUxUR1JtYUdCUjZQd05laWo2NUxJU0lpSXFJbWRMdVFsVkNRZ3FXWGZ0SjFHVVR0NXVQQlQ4TEh3a1hYWlJBUkVSRlJJN3BWQy9jeVJTVTIzRHlxNnpLSTJ0V1hOMzlEbWFKUzEyVVFFUkVSVVN0MDJaQzE3KzVwVGhHa2JpKzNvZ2o3N3A3V2RSbEVSRVJFMUFwZE5tVEZ5NU4wWFFKUmgrRFBPaEVSRVZIWDBtVkRWdGI5QWwyWFFOUWgrTE5PUkVSRTFMVjAyWkRGTnUzVVUvQm5uWWlJaUtocjZiSWhpNGlJaUlpSXFETml5Q0lpSWlJaUl0SWloaXdpSWlJaUlpSXRZc2dpSWlJaUlpTFNJb1lzSWlJaUlpSWlMV0xJSWlJaUlpSWkwaUtHTENJaUlpSWlJaTFpeUNJaUlpSWlJdElpaGl3aUlpSWlJaUl0WXNnaUlpSWlJaUxTSW9Zc0lpSWlJaUlpTFdMSUlpSWlJaUlpMGlLR0xDSWlJaUlpSWkxaXlDSWlJaUlpSXRJaWhpd2lJaUlpSWlJdFlzZ2lJaUlpSWlMU0lvWXNJaUlpSWlJaUxXTElJaUlpSWlJaTBpS0dMQ0lpSWlJaUlpMWl5Q0lpSWlJaUl0SWloaXdpSWlJaUlpSXRZc2dpSWlJaUlpTFNJb1lzSWlJaUlpSWlMV0xJSWlJaUlpSWkwaUtHTENJaUlpSWlJaTFpeUNJaUlpSWlJdElpaGl3aUlpSWlJaUl0MHROMUFkUTZFcEVZLy9TZWhlVFNIRnd2VE1mcC9GdTZMa2t3eFg0STBzcmt1RnFZQmxVYnJ6SEpiakFBUUtGUzRVVDI1WWV1U1NxdStSRlhxcFJRcUpRdE9zZmQxQjdWU2dWdWwrWTg5UDJKaUlpSXFPZGh5SHFBbWRRSXo3c0ZZM2RxRExMdkYrcTZISTM2bTlwaGlLVXJobGk2NHB6eDdVNFRzcXhrcG5pNTMzaElSR0prbGhkZzhZWHZVVlpkMGVycnpIZC9CQUJRcFZSb0pXVHREbndkQUhBdy9SeitsM3lpUmVlODJIY2NQTTBja0gyL0VHdXZIOFRONHN5SHJvT0lpSWlJZWc2R3JGcUR6SjJ4Wk9CMG1FbU40R1ppaTNjdS9JQktaYlhhTVgvclB3bVAyUHUyV3cwekkxYzNlOHhBTTBmaDY3aTh4RWFQMDJhdExhbnJNUWMvU0VRMXMwOXZsV1MxS1dCMUJuWUdGdkEwY3dBQW1Pb1pJTFVzVDhjVkVSRVJFVkZYdzJleWFtWGVMNEM0TmlTNEdkdmlWZmZKT3E1SU14OExGd0NBQ2lyRXk1TjBYRTBOSXowWkp0Y0dPb1ZLaVI5VG9uUmNVZHVONiswdGZIMDgrekx1SzZwMFdBMFJFUkVSZFVVY3lhb2xyeWpHbHpkL3d6dGVqd01BeHRwNjRYcFJPbzVtSm1nOC9xdWtVTFhYSTYzNnc4L1NUZU0rZnl0M0RMVjAxYmd2MkdZZ3ZNeWRXbFNqbmtnaUhIdTFNQjBGVldVdE9tL2gyYTB0T3U1QlR6ajdZNXl0ZC9NSEFualVmaWlNSlBvQWdCUFpWNUJSZnEvVjkrc014Q0tSRUxLVUtoVU9aWnpUY1VWRVJFUkUxQlV4WkQwZ1RwNkVJNWtYTU5WK0NBRGdwYjdqY0wwb0hTbWxEYWVNMVE5ZjFqSlRJV1RWMzJkcllDNkVyUHI3M0l4dFd4eXlCcG83UWlhV0FnQmk4bTYyNkJ3QVNDL0xiL0d4ZFVxcldqYmR6MUNpanhsT3d3RUFsY3BxN0VxTmJ2VzlPb3ZSMWdOZ0l6TURBTVRLYnlLbmt6NlhSMFJFUkVTZEcwTldQZHVTZjhjUUMxZllHMXBBS3RiREVzOC80YTN6MzZOQzJiSFR4c3lraHZoMjFJSkc5Ny9jYnp4ZTdqZGU4Nzc0LzdaWFdRMDg1dWdIRXowREFNRCs5RE9RVnhRM09PWjV0eENNc09yWHF1dnFpU1g0Y3ZpTExUcDI0Wm5XajlScE1zTnh1UEMxbDVsemkrK3Z5WGUzVHlKZTNqbWFraEFSRVJGUngyTElxcWRTV1kwTmlVZnhMNStuSUFMZ1lOUUx3NjM2SWlyM2hxNUw2M1JNOUF6d3VPTUlBRUJSVlJuMnBzVnJQSzZYdmdrY0RYdTE2dG9pb05YblBBeHZjeWYwTjdVVFhsdm9HOEVDUm0yK25wNkkvMm9SRVJFUjlWVDhKS2pCbGNJMEhNMjhnSkZXL2ZINXpTTkl1SmZTNFRXVUs2cXcrVmFZOE5wYVpvcVpUaU1CQUtkeXIrTmFVWHFqNTVaVzMxZDd2VGRvY2J2VStIU2YwVERTa3dFQWRxWkVvMHhSS2V3THNQYUF0Y3dVdnpYeVRGdDdtT015cXRGOTdxWjJEZllubCtUZ2JINHlBT0JaMXlDdDFsS3RxbTcrSUNJaUlpTHFsaGl5R3ZIdDdaUFljZWNVU3VvRmxvNVNwYXpHNFl6end1cy9PUTRUdnQ2Wkd0Mm01NnkweWNuSUNsTnFuMTFMS2MzRDBhdy93cFJVckljWCtvNkZqY3dNanp1TndPYzNqbURkalVNdHVtNWRJS3hTS3ZCazFMcFcxVFMzejVoRzl3MHdjOENBMnRic2RZNW5YY0xaL0dTTXRPb250TWEvVlpLTnhlZS9iOVY5Njd3KzRGR0UySG9CcUttZmlJaUlpSG9taHF4RzFMVHVidnc1TEh0REM3WFh4clhQSlduY0o1RTF1cTl1SktnNUk2ejZBNmhwWXBGZWxpK015aVRjUzJsMnNkejI2Qzc0MS80VGhYV3gvcGQ4QWtxVlN0ajNtSU9mMEVEQ1NDTEQzVEo1cSsvZlVjUWlFZjdzR2l5ODNuSG5WSnV2SlJWTGhLOFpzb2lJaUloNkxvYXNOdG80L0dXdDcydU1tZFFRWG1ZMUhRaGo1RFZkQmV0R2JhcVVDbzBoNjNKaEdwUXFKWUMyZFJjOExiK0YrOVdWR3ZkTnR2UEJJSFBuakhZZkFBQWdBRWxFUVZSbkFFQms3blZjS2toOW9GWWp6SDVnV3Q2dTFHaklLMHRhZmYrMnFMOW9zcE9SRmI0WTlnSUE0R0Q2T2Z3ditVU0RjLzdrT0J6T1JsWUFnRXNGcVRoLzczYWI3Ly9nYzFoVktvWXNJaUlpb3A2S0lhc0xHTkdySDhRaUVRQWdKaSt4UmVlY3lyMk9VN25YMjN6UG1MeWJHdHZFOXpZd3gxLzZqZ1VBbEZUZng5WmJOY0ZGTEJKQkt0TERuMTNIQ0d0bXBaYmw0VUQ2MlRiWDhMRHFGbTV1VEc4RGM4eDFEUVJRczdqek44bS9xKzBQc1BaQWtJMG5mc3U4Z0VzRnFWQnB1TWFEcE9JLzF2YXVVdktaTENJaUlxS2Vxc2VIckFGbUR2aTd4NVJHOXpmV0huelo1Wi9WWHM5d0hJNzhxaEpFNWQ1UW16clhuR2tPUXpHc1Y5OG1qeGxsN1E0QXlMNWZpT1NTN0NhUEhXUGppYmM4SDJ2eC9WdGpadVJxVEhjY0JzUGFFR1VvMGNkWEkvOFBVcEdlRUFMcnFBQjhsUmdLUmUxb21pNE1iaVprTFhCL1JGaDM3TGZNQk53dXpWSGJQOHRwSlBxYjJpSEEyZ1AvU3o2QmcrbE5MMDZzSitKMFFTSWlJaUppeUlLQldOcmlWdUcvNTF6RnJaSXNBRkNiVnVacWJJTkJGczZRaU1RWVlPcUFEeS90MXJoZWxDYmxpa3JFeVJzZm5US1M2R05JN1VMR3JWbUF1TDNjS01yQU5BYy9BSUJFSkJhZXk2b3ZOT3Rpa3gwUTI1dEVKQmFtTk5ZUmkwUkNBQllCaUpVbm9wK3BIZTRyS3JIalRxVGFzUSsyZEM5VFZDSTgrMHF6OTVTSy8valhxWklqV1VSRVJFUTlWbzhQV2ExeHZTZ2QxK3NGQnhHQVY5MG5DMkZEWGxIYzRvRFYyRFVmTk55cW56QkMwcEtRZFRZL1dXaDA4ZVd3bXNWMFQrVmV4ODdVNkJiWDFOUzVDUVVwU0MzTFEyRmxHZTVWbHFLNHVoeEZWZVh3TkhQRTBOb3dXRkJaaXU5dW4xUzducFhNRkZ0Ry9yWEY5NWVLSlMxcVBWLy9PYXc2UXkzZGhFV1NhKzV2Z3ZWK2Y4RXZhWEg0UGVjcVZBQU9aNXpIYWZrdFdNbE1VVnBkb1hiKzQwNGpoSzhQWjV4cnNMK3htdXRVY3lTTGlJaUlxTWZxOFNFcm9TQ2x3UWYxTDRlLzJPTFJyWm5PL3ZBd3RRY0FWQ2lyc0RIeG1GYnJDN1QyQkFEa1ZoUWhzWmt1Z2tETnlGajlSaGVsMVJWdGJ2bGUvOXlpcW5Jc09ydE43UmdUUFFOaGRBc0FOdDhLYTFFb2FVL0J0Z1BWWGdkWWV3QUFGZzE0Rk5ZeVUreEppd05ROC9lYVcxR2tkbXhmazk0WTNxc2ZnSnJuenZiZVBkMmllejRZc2lyWitJS0lpSWlveCtyeElldGhETFp3d2JNUHJNMGtFMHV4YVVUcnV3Zm1WaFRobGZpdkcydzNrdWdMbzBNeGVUZWJiYnlnSzgrN2hjQk1hZ2lncHM1b0RTTnVDcVVDNmVVZHM3YVhnVVNLRWJVaHFjNlZ3cnR3TTdhQmtaNE16N29Hd1ZwbWh2OG1IWWRLdzkvcVV5NEJ3dGQ3MG1KUlZoc1krNXZZSWFsMnVxZ20wZ2U3QzNLNklCRVJFVkdQeFpEVlJ0WXlVeXoyZkt4Qnd3ZHRHbTdWVHhnZEthbStMNHl1UE1qSnFGZUQ3V2Z5YjZtOUZvdkVhczhMYVpPUGhRc20yQTBHQUJSWGxlUHJwT01hanl1b0ttdTBpWWkyVGVnOUdBWVNLVkxMOHVCaVpBMEF1RjJTZzYzSjRWZzZhRFpNcFlaNHhONFg1bElqckwxeFNDMFE5VFd4RmRZa3k2MG93dUdNODdBenNNQXIvU2RpcUtVcjF0MDRoSWljYXhydnkzV3lpSWlJaUFoZ3lHb1RNNmtSUGhvMEcyWlNJd0RBbmRMY0JzR21LU0tJOEppam45RFpycnlSOWFpc2F4ZjBCZjVZRjZ1K0NiMEhZMEx2d1dyYjZrOS9uR1EzR0pQczFJL1JCa09KUGhaNlRFRmR6TnlTZkFJRlZXVmF2MDlyaUVVaVRIY2NCZ0NJeXIwQmx6N1d3cjdra216ODg5SXVmREw0S1poS0RUSEsyaDN2NjgzRTBrcy9DY2M4NXhZaXZKOXR5U2RScFZTZ1hGRUpUek9IbXYydXdZakxTMEtGc3VGQzFmcTFJVXVwVXVtMHF5SVJFVFh2enAwN2tFZ2tjSGIrbzBsU1dsb2FJaU1qOGN3enowRDBrTDlFcmFpb3dJOC8vZ2lsVW9rbm4zd1NKaVltRDFzeUVYVWhERm10WktKbmdJOEh6NEZUN1FLMm1lWDNzUFRTVHloc1JiaVk1eFlzQkN3Vm9IR1IzSzdnLy9wTmdFMXRFSXpKdTlub0NFOUhHbVhsanQ0RzVnQnFtblk4MHlkUWJYOXFhUjZXWHQ2RGZ3MStFaktKRkVjeXpndjdobHE2d2RlaUR3RGdTbUVhb3ZOdUFBQUtxOHF3OTI0ODV2WVpBeXVaS1dZNWo4U1BLVkVON2wwM1dzak9na1JFblZ0MWRUV1dMMStPNnVwcWJObXlCZUxhZFE1VFUxUHh6VGZmb0tTa0JLKzg4a3FicjY5U3FiQm16UnFFaDRkRElwSEF6ODhQUTRZTTBWYjVSTlFGTUdTMWdxblVFQjhPZWdLdXhqWUFnSHVWcFZoNmVRK0txc29oRTBzMWptN1VOOWJXQzdPY1JncXZENlNmeGNXQ1ZJM0hIczI4Z0pqYUQvcjFiUnhlOCt6WEwybHhPSjU5cWNsN25zeTVpdS9ydFNodlRuT2RBTWYzSG9SeHZiMEIxSFFUL0NvcHRNRXh2ZlJONEd4c2hhVGlyQTVwaENFV2lmQlVuOUVBYXA3QnlpaS9wL0c0NUpKc0xMdnlNeXoxalJFblR3SlEwL0w5TDI0aEFHcEdvcmJjVWcrKysrK2V4UlQ3SWVpbGI0TEhuVWJnZU5hbEJnMHo2cVlMOG5rc0lxTE83WnR2dnNIdDI3ZngrdXV2SXozOWp3Ni9MaTR1R0R4NE1FNmZQbzJKRXlkQ0twVTJPTmZNekF6bTV1Wk5YdisvLy8wdndzUEQ4YWMvL1FrWEwxN0V4eDkvakRWcjFxQnYzNmJYeFNTaTdvTWhxNFVjREMzeFQrOG5ZRzlvQWFDbTY5N0hsMzlDenYxQ3ZOSnZBdng2OWNXbXBHTkl1SmZTNkRYOHJmcGo0UU1MSHljVXBEUm9kZjZnMHVxS1pzTkpjZlY5WkpZWE5Ibk1mVVZWcTlyS044ZkQxQjUvN1Q5UmVQMWJaZ0o4TFByQXdkQlMrT05vWkFXajJrV0xuNC9kQUFEWTR2ODNXT2xyWjdwRVFXVVpYb2picUxadHNwMnY4QXpXMGN3TFRaNS9veWhEN2ZWMHgyRndNYTQ1OTNER2Vkd3B6VlhiWDZHc3dwNjBPTHpTYndMMHhYcDQzaTBFcTY4ZkVQYUxJQkphN1hNa2k0aW84NHFJaU1EdTNic0JBT3ZYcjIvMHVMLytWZk12RzJmUG50M29QcFZLaFEwYk5tRGZ2bjBJRGc3R3dvVUxrWnViaTlkZmZ4MUxsaXpCdi8vOWIzaDZlajc4bXlDaVRvOGhxd1c4ekozd3J0Zmp3cnBMQlpWbCtPVEt6MGdwemNObzZ3R1k2akFVQUxCMDBCeUU1MXpCMWx2aEtLbStyM2FOY2JiZVdPRHhpTENlMXAzU1hIeDZkVitYZkhibjlRSFRvUDlBSTQybmEwZVBOS2xVVnFPb3FyemRhektTNk9PWjJqcHlLNG9RazlmNEFzLzEyY2pNOEpSTHpibjVsU1g0SWVXVXh1TkNNeTlpbHROSVdNdE1FV2d6QVB2VHorQm1iVnQ5bWVUQmhZalo5SUtJcURNNmQrNGNWcTVjQ1FCNDU1MTNNR0hDaEFiSFRKbzBDVXVXTE1Ia3laTmJkZTNTMGxLc1hMa1NzYkd4Q0E0T3hudnZ2UWVSU0FSYlcxdXNYcjBhaXhjdnh1TEZpN0ZvMFNKTW1qUkpLKytIaURvdmhxd1dzRGV3RkFKV2VsaytsbDM1R1RuM0N3RUFNWGszOEw5a1l6em5HZ3lwV0EvamJMMHh4TUlWWDk3OERlZnUzWVlJSWp6ZFp6U2VmS0F0K08zU0hDeTd0QWRsQ3MwTkw3VE5XRThHUjZPV3JmdlZFcmtWUmNLSW5pYUZWV1ZJTDh0SFJ2azlKSmZtYUR6bWVGYlRVeHdiTTdHUkJoNzZZajBZMTM2UGZrNkxRM1VMMTZreTBUUEErOTZ6WUNDcG1SS3lOVGtjNVE5OFh5UWlNYVJpQ2ZURlVzakVlb2pJdVlwWnp2NEFhbHJYdjM5eForMzkvNWhTd3BFc0lxTE81OVNwVTFpK2ZEbUdEUnVHMk5oWXJGeTVVZ2hjOWExYXRRcXJWcTFxc0gzMDZOSDQrT09QRzJ5L2RPa1NQdjMwVTJSbFpXSFdyRm40MjkvK3B0WTR3OEhCQVY5ODhRWCsrYzkvNHROUFAwVjhmRHptejU4UFMwdEw3YjFCSXVwVUdMSmFJQ3o3RWp6TkhPQmdhSWtWVjM5Vkc2VlNBVGlZZmc0SjkxTHdwdWRqY0RXMmdhVytNVDRZOUFSQ3N5N0N6c0FDZ3kxY2hPT3ZGTjdGOHF0N2hiV1gyb09vdHE0NlkydzhNY1pHZTlNVGJoWm53TXZjRVpubEJVZ3Z5OGZkY2preXl1N2hibmsrMHN2elcvVGVOaVFlYmRPOUd3dFpCVlZsaUpjbndkWFlCbUZabDF0MExabFlpaytIUEF0N3d6LytKL2VDMjFpODBtOWliYkRTRTBZZU5mRXlkOEpJcS82SWx5ZEI5c0RJWGt1ZXpTTWlvbzVWVmxZR0N3c0xMRjY4V0pqeU4zcDB3NWtZenovL1BGNSsrV1VFQlFVMTJHZGdZS0QydXJpNEdOOTg4dzBPSGp3SUF3TUR2UHZ1dXhnL2ZyekcrMXRaV1dIOSt2WFlzR0VEamh3NWd2ajRlTXlaTXdjelo4NkVzYkd4ZHQ0a0VYVWFERmt0dFBsV0dGUlFOYnIrVVZxWkhQKzRzQU12OVIySFIreDlBUUNUN0h6VWpqbWNjUjdiYnYvKzBHc28xWTI2QUlDbm1TT2VkWlhCVm1ZT08wTUwyQm1ZNDd2YkVRakxibG5RYUl1ZlVtUHhZMG9VbEtyT3RUeHlSTzQxSE0xS2FQRW9Wb1d5Q3JrVnhXb2h5MHBtMnFwN1B1Y1dqTFA1eWRCWG15N0lrU3dpb3BZcUt5dERmSHc4a3BLU1VGaFkyS0p6QWdJQ05BYWtwa3lhTkFrREJ3NFVtbFlZR0JnMEdtNGEyL2RnSTR5OWUvZmkrKysvUjNGeE1mejgvSER1M0Rtc1dMRUNLMWFzYUxhV3dNQkEzTHg1RTk5Kyt5MTI3OTZORlN0V3dOdmJ1MVh2aDRnNk40YXNGbXJKQitkcXBRS1hDbE1SWU8wdXJLRUYxQ3pTdXpIeEdHTGxMWDlPeU4zVUhrTXRYV0doYnd3THFWSHRQNDFocVcrc0ZyTDhyZnJEdjNieDNEcjNLa3ZWWGgvTlRORFkvYThwZTRNV043cXZzNGFJdUx4RXREYjI3VXlKZ28rRkMrNVZsaUtqUEIrNUZjVW9yaXBIY1hVNVNxcnVvN2o2UG9xcnkxRmFWWUZTeFgyVVZGZmd2cUlTbi9tOUFIdERDMWpwbThMTjJCYktCKzVjb2VCSUZoRlJTeVFtSmlJME5CUUtoUUwyOXZibzM3OC85UFgxbXozdndiV3RXa29rRXFtZDk5bG5uK0d6eno3VGVPeVhYMzZKTDcvOHNzSDJCNmNMVmxaV1FpUVM0YzAzMzhUVXFWTng3Tml4RnRjeWNPQkFXRnRiWS9mdTNiaDI3UnE4dkx4YStXNklxTE5qeU5KQWpNYW5pR2xpb21lQUVGc3ZUTFVmb3Zic2t3bzF6eDU5ZnljQ3hhMXMvdERmMUs3QkdrK2FGRlNXNFc2NUhIa1Z4Y2l2S0lhOHNnUkpKZG10dWxkN2NqQzBoSkdlREVuRldlMStyN2FNcTEwclNzZThtQzhiTkNwcHp1N1VhTGdhMitLWHUzRW9xaXFIdDdtVHNJL1RCWW1JbXBlWW1JajkrL2ZEdzhNREV5ZE9oS0doWVlmZS8vWFhYMGRJU0VpRDdUTm56c1RmLy81M2pkUCs5UFQrK05nMGUvWnNQUHJvb3pBMXJaa0IwZHBHR1VETjFFUWk2cDRZc3VwNXppMVlyYW1EdGN3VWVScmFueHZyeVRDc1YxK01zbkxIOEY1OWhZVm82eVRjUzhHT2xGTklyTzArMTFyNUQ5d3p2N0lFcWFWNVNDdVRJNjBzRDZsbGNxejBuUXNBMkpkK0dyL2VQZDJtZTdTRXZhRWxKdGtOaHBHZURJbkZXYmhhZUxmUll3MGtVcmliMm1PQXFUMEdtRGxnZ0trRFRLV0dPSlJ4cmtOQ1ZsdTFObUFCd084NVZ3RmNGVjZiNnYzeDRhQzB1bU1hbWhBUmRWVmxaV1VJRFEyRmg0Y0hwaytmcnBNYVNrdExjZStlNXZVVW05cG5ZbUlDUzB0TFNDUVNJV0FSRWRYSGtGVkxCT0QvK2svRVZIdjFGZG5mSGpnREgxN2FqWEpGSmNRaUVlYTVCbU93aFF2Y2pHMGhmcUJ6RUFDb29NSnArUzNzU1l0cmM3aXFjNjBvSGU5ZjNJblUwcnhXaFFBUkFLbFlEN0lIcGhSYTZCdkR4OElGQmhKOUdOYitNWkJJaGErRlAzcC9mRjNIeDhJRlByV05PelltSGhOQ2xsUXNnYXV4TGZxYjlFWS8wOTdvWjJJSEZ5UHJCbjhuQU5TNjlYVlhkZzhFODN1VkpUcXNoSWlvODR1UGo0ZENvY0RFaVJPYlA3aWRiTjY4R1pzM2I5YTRiK3ZXcmRpNmRhdkdmWTg5OWhnV0xWcWt0cTB0TGRsbnpweUorZlBudC9vOEl1b2FHTElBaUVVaUxIU2Znbkc5YXg0NlZVR0Z4T0lzZUpqYW83K3BIVmI0enNYYTZ3ZVJXcFlIRXowRDlEUHByWForOXYxQ2hHVmZ3b25zSzFwYjlMZW9xcnpKVVNOTnB0Z1BVVnNrdUk2bTU3WmFxMHFwZ0x5aUdMT2NSbUtNclNkY2pLeWI3THluVUNseHV5UUhONG96RU51S05hdTZJaEdBQUdzUDRYVkd1ZWJmZmhJUlVZMmtwQ1RZMjl0MytCVEJPcSs4OGdyOC9mM2g0dUtpdHIydGEyUUJnSyt2cjhhT2hKcG9ldDZMaUxxWEhoK3lKQ0l4M2hnd0RZRTJBNFJ0RzI0ZVJZdzhFV3VIUG9mZUJ1Ym9ZMnlOZFg3UEl5cnZCaEtMTTZFQ2tGS2FpM2g1RWs3TGIrRldTVmFibmdmU3RqSkY4NjNURlNvbHlxb3JVSzZvUkxtaXF2YWZGU2hYVk9HK29oTDNhN2M5VWJzV1ZHaldSV3hLUENhOFAwOHpSN2daMnphNGJuRlZPYTRXcGVOR1VRWnVGR2Nnc1RnTFZVMDB5R2lxc1VabllTMHpoWjJCQlFxcnlsQllWWWJpcXZ0UTFmdE85ell3eDFNdW8rRmhhZytnNXJtd0s0VnBPcWlXaUtqcktDd3NSUC8rRC9mTHY5WlNLcFZJVDA4SEFJd2FOUW9Ba0piVzhML1hjcmxjNC9ZSE9UbzZRaXhXLzBWajM3NTlNV1BHakJiVndwQkYxUDMxK0pBMXhYNklXc0RhZmlkU2FIKys3UEllTEIwOEJ6WXlNNGhGSWdUWmVDS29kcjBwSzMwVGpPdnRqU0NiZ2FoV0tWQ3RVa0NoVktKYXBVQ1ZVZ0dGcXVackZRQTlrUVI2SWpHa1lqM29pY1dRaXVyK0tZR2VXQUtwU0NMc0s2b3F4OHR4WDdVcHRDVVdaMkpyY2pqS3FpdFFxcWhBV1hVRnlxb3JVVmIzdGFLeXhaMEI2MEtXVXFVZUs4N2RTOFljbDFIQ1NOdmx3alJjS1V4RFNtbHVwd2lhMm1RdE04Vy9mSjVTMjFhaHJNSjlSUldxbFFvWVN2UmhwQ2RUMng4blQ5VDREQjhSRWFsclNSZEJiU29vS01DTEw3N1k3SEZOVFJXc3MyZlBIcUVWUEJHUkpqMCtaRVhsWHNmemJzR1FpdlVRbG4wWlA2ZkZDZnN5eXUvaHJmUGY0em5YWUl6cjdhMDJQYzVVYWdoVGFIK2FRMndiMnBEWHlTd3Z3SUgwczFxdHA3NmJ4WmxZZEc0YjBrcnpIaXBVSGMxTWFOTjVkV3VRZFlSYkpUbFFxSlJxMzNlWldBcVpXS3J4K1BUeWZQdzNzWFd0OG9tSXFHUDA2dFVMb2FIcS80MVdxVlE0ZlBnd05tL2VqSkVqUnlJOFBCd2pSNDdFeFlzWDRlenNqUG56NTJQUW9FRTZxcGlJdXJJZUg3SUtxc29RbG4wWmZZeHQ4SldHRDhqRlZlWFlrSGdVUDZaRUljRGFBNTVtRHJBM3RJU0puZ0drWWduMHhYcVFpaVdRaXZRME5uMW9yY2pjNnc5OWpmYWtWS21RV3ByMzBOZHA3YnBkZFRveVpGVXBxM0dySkJ0dXhqWU51a2ZXS1ZkVUlxVTBGekY1TjNFMDh5TGJ0eE1SZFJGeGNYSDQ5dHR2a1pPVGd3VUxGbURTcEVrSUR3OUhTRWdJRml4WWdIWHIxdUdOTjk2QW41OGZubmppQ1l3WU1RSWlMZngvbm9oNmhoNGZzZ0RnNTdRNFZDbHJwdncxSnIreUJJY3l6dUZReHJsR2o1R0l4RUx3MGhOSklFTE5Nem9xcUtDcW5YWlhNL3BUKzdWS1ZiTVBBR3IzOTRST2ZGM0oyeGQyQUFCRUVFRW1xZm0raW10SHRpb1VWUXhWUkVSZFNIcDZPazZkT29YZmZ2c051Ym01ZU95eHgvRG5QLzhaSmlZbWFzYzVPRGhnMWFwVmlJdUx3M2ZmZllmMzMzOGZ2WHIxd3BneFkrRG41d2R2YjI5WVdGaW9uYk4zNzE3czNidTNJOThPRVhWaURGbUExcDZoVWFpVVVDaVV1SzlvL3cvZU15TlhkN25ydjM1MjIwT1A5ajBmdXdGQXpZaGFTMmpyZmFpZ3F2MitNbFFSRVhWRnUzYnR3cFl0VytEZzRJREpreWRqK3ZUcE1ETXphL0ljZjM5LytQdjc0L3IxNnpoOCtEQk9uanlKL2Z2M2EreEFPR3pZTUkwTEdHdXlhdFdxTnI4UEl1b2FHTEtvdzdSbDBkLzZpcXJLdFZBSkVSSDFOTE5uejRhZm54L2MzZDBiUFdiZXZIbm8xNjlmZysyZW5wN3c5UFRFRzIrOGdaU1VGTGk2dXFydEh6NThPQUlEQTF2YytqMDJOcmJEdXlzU1VjY1NxVlF0SEJMb1pOcDdKSWVvTStrS0xlK0ppRnBxelpvMUNBZ0l3T2pSbzNWZENoSFJReE5wZUdDejhkVmtpWWlJaUlpSXFOVVlzb2lJaUlpSWlMU0lJWXVJaUlpSWlFaUxHTEtJaUlpSWlJaTBpQ0dMaUlpSWlJaElpeGl5aUlpSWlJaUl0SWdoaTRpSWlJaUlTSXNZc29pSWlJaUlpTFNJSVl1SWlJaUlpRWlMR0xLSWlJaUlpSWkwaUNHTGlJaUlpSWhJaXhpeWlJaUlpSWlJdElnaGk0aUlpSWlJU0lzWXNvaUlpSWlJaUxTSUlZdUlpSWlJaUVpTEdMS0lpSWlJaUlpMGlDR0xpSWlJaUloSWk3cHN5REtRU0hWZEFsR0g0TTg2RVJFUlVkZlNaVU9XbllHRnJrc2c2aEQ4V1NjaUlpTHFXcnBzeUJwcDFWL1hKUkIxQ1A2c0V4RVJFWFV0WFRaa3pYQWFBUnVabWE3TElHcFhOakl6UE80MFF0ZGxFQkVSRVZFcmRObVFaU1RSeHdLUFIzUmRCbEc3V3VneEJZWVNmVjJYUVVSRVJFU3QwR1ZERmdENFd2VEIwc0Z6T0tKRjNZNk56QXdmRDM0U1BoWXV1aTZGaUlpSWlGcEpUOWNGUEN4Zml6NVlQK3d2MkhmM05PTGxTY2k2WDREN2lpcGRsMFhVYWdZU0tld01MRERTcWo5bU9JMkFFVWV3aUlpSWlMcWtMaCt5Z0pxcGc4LzBDY1F6ZlFKMVhRbzloTHk4UEp3OGVSSTJOallJQ2dxQ1NDVFNkVWxFUkVSRVJLM1dwYWNMVXZkaWJXME5QejgvWkdkbkl5RWhRZGZsRUJFUkVSRzFTYmNZeWFMdXc4M05EWVdGaFVoTVRJUzV1VG5jM054MFhSSVJFUkVSVWF0d0pJczZIVjlmWC9UdTNSdm56cDFEWGw2ZXJzc2hJaUlpSW1vVmhpenFkRVFpRVFJQ0FtQnNiSXlvcUNnVUZSWHB1aVFpSWlJaW9oWmp5S0pPU1NxVklpZ29DR0t4R0pHUmtTZ3JLOU4xU1VSRVJFUkVMY0tRUloyV3NiRXhnb0tDVUZWVmhjaklTRlJXVnVxNkpDSWlJaUtpWmpGa1VhZG1ZV0dCd01CQWxKU1VJREl5RXRYVjFib3VpWWlJaUtqZFJVZEhJek16ODZHdkk1ZkwyOVMxT1MwdERTVWxKUTk5LzU2S0lZczZQUnNiRzR3YU5RcjM3dDFEVEV3TWxFcWxya3NpSWlJaWFqZGxaV1g0MTcvK2hkT25UemZZbDVPVGcyUEhqbW44bzBsTVRBd1dMMTdjNmhwZWZQSEZScTlKeldNTGQrb1NIQjBkTVd6WU1KdzVjd2J4OGZIdzkvZm5Zc1ZFUkVUVXJWUlVWQ0FuSndjSkNRbFFLQlRvMjdjdjB0TFNBQURPenM0QWdNVEVSS3hhdFVyaitaTW5UMjd5K2txbEVvY1BIOWE0YjlLa1NaREpaQTlSUFQySUlZdTZERGMzTjFSV1Z1TGl4WXNBZ0pFalIwSXM1bUFzRVJFUmRROVhybHpCMjIrL0xieCs0NDAzaEs5RFEwTUJBRlZWVlFDQUgzNzRBVFkyTmdDQUhUdDJZTnUyYmMxZXY3cTZHcDk5OXBuR2ZZR0JnUXhaV3NTUVJWM0tnQUVEQUFBWEwxNkVVcW5FcUZHakdMU0lpSWlvVzNrd1FJV0ZoV0hseXBYQ3Z0TFNVZ0ExRGNLYVVqY0NkdS9lUGJYWFI0OGVWZnZzdEh2M2JtelpzZ1g2K3Zvb0x5OVh1MFpWVlJYS3k4dGhhR2o0a08rbzUySElvaTVud0lBQkVJdkZ1SERoQW1KaVloQVFFTUNnUlVSRVJOMkdYQzdIc21YTHNIejU4Z2I3YnQrK0RVdExTeGdaR1FuYjZoNmhVS2xVd3RjdnZ2aWkybmwxci9mczJRTnpjM05oZTE1ZUhteHNiREIvL254a1pHU29uYk5seXhaczJiSkZHRVdqbG1QSW9pN0ozZDBkWXJFWTU4NmRRM1IwTkFJQ0FpQ1JTSFJkRmhFUkVkRkRzN0t5UW1scEtmYnQyd2Q3ZTN0aCs2MWJ0M0QwNkZFOCt1aWphc2RiV2xvQ0FOYXVYUXNYRnhkNGVIZ0l3V2pac21XSWpJd1VYbWRsWlNFckswdVlIWlNhbWdwWFYxY3NYTGhRcll2eml5KytpR2VlZVFhVEprMXExL2ZhWFRGa1VaZlZyMTgvaU1WaW5EbHpCbEZSVVFnTURHVFFJaUlpNnVGVUtoVXlNek9Sa1pIUjRqVTJuWjJkaGNZU25jV01HVE93YTljdVlRUXFMaTRPeTVjdlI5KytmZkhDQ3krb0hUdDI3RmhFUkVRZ05EUVVDb1VDaXhZdGdxK3ZMNVJLSmM2ZlA2OTI3S1pObTNEbnpoMXMyYklGVXFrVXQyN2R3cU9QUHFvVzV1cFlXRmgwdXIrWHJvSWhpN28wTnpjM2lFUWluRDU5R2hFUkVRZ01ESVMrdnI2dXl5SWlJaUlkeU0zTnhaRWpSNUNibTl2cWMxc2JKc0xDd3JCang0NVczNmN4VzdkdVZYczllZkprakJrekJoY3VYQUFBZUhoNDRQSEhIOGZjdVhNYk5LZ3dORFRFaWhVckdsenozTGx6d2xwWG9hR2hDQWdJd0N1dnZJTC8rNy8vdzg2ZE94RVNFb0tDZ2dKNGUzdGo2ZEtsV0xod0lheXRyYlgybm5veWhpenE4bHhkWFNHVlNoRVhGNGNUSjA0Z0tDaW8yWWRCaVlpSXFIdTVlUEVpd3NMQ1lHMXRqZW5UcDhQVzFoYm01dWJ0dHVSTFNVbUowRXhDRy9idDI0Y3Z2L3dTQURCMzd0d0creTB0TFdGalk5UGs4MUdtcHFZSUNRa1JYaDgvZmh3V0ZoWW9LQ2pBZ1FNSHNHZlBIcXhhdFFxelo4L0d6cDA3SVpmTG9hK3ZEMTlmWC96eXl5LzQ5dHR2OGRaYmIybnRQZlZrREZuVUxUZzZPaUk0T0JoUlVWRUlDd3REVUZDUU1EK1ppSWlJdXJmYzNGeUVoWVhCeDhjSFk4ZU83WkRIQjJiTW1JRVpNMlpvN1hvbEpTVXdNRERBNnRXcnNXYk5HdUZ6VEV4TUREWnYzZ3dBamJaZnIrUHE2aXFFclB6OGZFUkVST0NSUng3QndZTUhzWHo1Y3J6Kyt1czRmZm8wNXM2ZGkyUEhqdUhRb1VNSUNncUNUQ2JEOU9uVHNXelpNano5OU5Od2RIVFUydnZxcWRpU2pib05hMnRyakI4L0hucDZlZ2dQRDBkbVpxYXVTeUlpSXFKMnBsS3BjT1RJRVZoYlczZFl3R29QSmlZbVF0dDJlM3Q3OU83ZEc4N096ckN5c2hLT0NRME5oYWVuSjhhT0hZdlEwRkMxUDBPSERrVy9mdjJFWTMvKytXYzRPenNMMjB4TVRMQng0MFpNbURBQkJnWUdtRDE3TmdCZ3lKQWhBSUJSbzBiQnpNd01PM2Z1N0tpMzNLMHhaRkczWW1wcWl2SGp4OFBNekF4UlVWRzRkZXVXcmtzaUlpS2lkcFNabVluYzNGejQrL3QzMllCVnA2NjdYM0p5TXViT25TczhUL1dna0pBUVJFZEhDK3RmQWNDRkN4ZHcvdng1L09sUGZ3SlFNN0szZCs5ZVRKOCtYZTNjQjU5Ymo0eU1CQUFjT0hBQUtwVUtFb2tFLy9qSFB4cTBmcWUyWWNpaWJzZkF3QUJqeDQ2Rm5aMGR6cDA3aDRzWEwwS2xVdW02TENJaUltb0hkV3M3MmRyYTZyaVNoMWUzR0xDN3V6dU1qSXl3Zi8vK0JzZE1tVElGZW5wNjJMWnRHNENhYVlacjE2N0Z5SkVqNGVYbEJhRG1zMUR2M3IzeHlDT1BhTHpQc1dQSGNQWHFWVHorK09PNGMrZU84SnpYaUJFaitMaUZsakJrVWJla3A2ZUh3TUJBOU92WER6ZHUzRUJrWkNRcUtpcDBYUllSRVJGcFdWMmI5Z2NYMk8ycTVISTVSQ0lSek16TU1HM2FOQncvZnJ6Qk1TWW1Kbmp1dWVkdzVNZ1JIRHQyREI5Ly9ERUtDZ3J3Mm11dkNjZVltcHBpNWNxVmtFcWxEYzdQek16RXBrMmJNR2pRSUN4WXNBQmp4b3pCZDk5OXA3WkdGajA4aGl6cXRrUWlFZno4L0RCOCtIRGs1dWJpK1BIanlNL1AxM1ZaUkVSRTFBN2FxNHRnUjBwSlNVR3ZYcjJncDZlSGFkT21OZHJvWXRhc1dSZytmRGhXclZxRmhJUUV2UFBPTytqZHU3ZmFNZlZmQTBCcGFTaysvUEJES0JRS0xGbXlCQUR3MGtzdklTOHZEd2NPSE5EK0crckJHTEtvMjNOemM4UDQ4ZU1CQU9IaDRVaE9UdFp4UlVSRVJFUU5uVDE3RnU3dTdnQnFScXhNVFUwYkhLTlNxUkFhR29ycjE2OExyMCtkT3RYc0w1SVZDZ1hlZmZkZHBLU2s0TzIzMzRhRGd3TUF3TW5KQ1gvNXkxOHdkT2hRdFhzQTNTTzQ2Z3BidUZPUFlHbHBpWWtUSnlJdUxnNW56NTVGZm40K2hnNGQydVVma0NVaUlxTHU0ZkxseThqT3pzYWNPWE9nVXFtUWxKUUVBd01EWEw1OEdUS1pER1ZsWlRoNThpUisrZVVYM0xsekIrN3U3bGk5ZWpXT0h6K09QWHYyNE9USmt3Z0pDVUZ3Y0RCOGZIeGdaR1NrZG4ySlJBSUhCd2RNbkRnUmdZR0JhdnVlZnZwcEpDWW1JalkyRmdZR0JraElTQUFBbUptWmRkajc3MjRZc3FqSGtNbGtDQW9Ld3BVclYzRHQyalVVRkJRZ0lDQ0FDeGNURVJHUnprVkZSVUVtazJIY3VIRVFpVVI0KysyM1VWeGNEQUNZT25VcVB2LzhjNFNGaGNIZTNuZEdVYmtBQUNBQVNVUkJWQjV2dnZrbXBreVpBcEZJaEZkZWVRVVRKMDdFOXUzYkVSWVdodVBIajJQZHVuWHc5dlp1Y0k4bFM1WTArZ3ZtNjlldjQvUFBQeGRlOSszYkZ3RUJBZTN6Wm5zQWhpenFVVVFpRVFZTkdvUmV2WG9oUGo1ZVdGZWlUNTgrdWk2TmlJaUllckNYWDM0WlE0Y09GVWFQVnE5ZWpmTHljcGlZbUtCUG56NUlUMC9IK1BIak1YejRjSWpGNmsvODlPM2JGeDkrK0NFS0NncVFsSlNrTVdBQmFISUd6N2h4NDlDM2IxOEFnS0doSWR6YzNEaGQ4Q0dJVk94dFRUMVVhV2twNHVQamtaZVhCMmRuWi9qNSthbXRIMEZFUk8xanpabzFDQWdJd09qUm8zVmRDblVEMGRIUmlJbUp3VnR2dmFYclVxaUhFbWxJbzJ4OFFUMldzYkV4eG80ZGk4R0RCeU05UFIzSGpoMURkbmEycnNzaUlpSWlvaTZPSVl0Nk5KRklCRTlQVDB5WU1BRlNxUlFSRVJHNGNPRUNGQXFGcmtzaklpSWlvaTZLSVlzSWdJV0ZCU1pPbkFnUER3OGtKaWJpK1BIaktDZ28wSFZaUkVSRVJOUUZNV1FSMVpKSUpQRDE5VVZJU0FpcXE2c1JGaGFHeTVjdmMxU0xpSWlJaUZxRjNRV0o2ckcxdGNYa3laT1JrSkNBYTlldUlUVTFGWDUrZnJDenM5TjFhZFFEVkZkWEl5VWxCYm01dVNndkwyZklKNjJTU0NRd05EU0VqWTBOK3ZUcEF6MDlmZ3dnSW1vUC9LOHJrUVpTcVJURGh3K0hxNnNyenAwN2g4aklTRGc3TzhQWDF4ZUdob2E2TG8rNnFmejhmRnk5ZWhWV1ZsWVlPSEFnVEV4TXVHQTJhWlZDb1VCSlNRa3lNaklRR3hzTEx5OHY5T3JWUzlkbGRTaTVYSTY3ZCsvQzE5ZTNWZWVscGFYQjB0SVNKaVltV3FzbE9UbFphSm45b0d2WHJpRStQaDR6Wjg1c2RESFlFeWRPNE96WnMxaXlaTWxEMVpDZm45L2pmZ2FJT2dLbkN4STF3ZHJhR2hNblRvU1Bqdzh5TWpKdzlPaFJKQ1VsZ1NzZmtMYmw1K2ZqeXBVcjhQYjJ4c0NCQTJGdWJzNkFSVm9ua1VoZ2JtNk9nUU1Id3R2YkcxZXVYRUYrZnI2dXkrcFFNVEV4V0x4NGNhdlBlL0hGRjNIczJERzFiZGV1WFd2Um43UzB0QWJYKy9ycnJ6Ri8vbndrSlNVMTJMZHo1MDc4OHNzdlRkWnovZnIxQnZVMFp0S2tTUWdMQzJ1d1BURXhFVTgvL1RUQ3c4TmJkQjBpYWptT1pCRTFReXdXWThDQUFYQjJkc2I1OCtkeC92eDUzTGx6QjhPR0RZT2xwYVd1eTZOdW9McTZHbGV2WHNYL3MzZm5jVkZYKy8vQVg4TStiQU1JS3N1d2lPS0NncmdrdUpEZVZFeHhTL2xGYXVhV2xWYWs1VkpxbVpWU2FuM1YxRnRpTG5rVEY5UWJib2xMb2VLR2lRcUtJb0tBb0xJanlEYkw3dzhlZks0ak16RGdDQ212NStQaDR6cWZ6L21jenhudXZUaXYrWnp6UHAwN2QrYi9wcWpSV0Z0Ym8zUG56a2hJU0lDdnIyK3puRHFvVUNodzhPQkJ0ZWNHRFJvRVkyUGpXcS8vOE1NUHRicFByMTY5OFBYWFh3TUFsRW9sZnZycEowUkVSQ0FvS0FodDI3WlZhWnVXbG9Zelo4NWc0c1NKR3A5aTZjcmh3NGRoWm1hR1hyMTZQZFA3RURWSHplODNLbEVEbVpxYW9rK2ZQc2pNek1TbFM1ZHc3Tmd4dUxtNXdkUFRFeVltSmswOVBIcU8zYmx6QnkxYXRHREFva1puYlcyTkZpMWE0TTZkTzNCM2QyL3E0VFE2bVV5R1ZhdFdxVDNYcDArZk9rUFd2Ly85YnlRbkoyUDU4dVVJQ1FsQng0NGRBUUQ3OSsvSC92Mzc4ZTkvL3h0QTFiNk1BRkJhV29vVksxWWdPam9ha3lkUHhyaHg0MnIwdVczYk5saFpXV0hNbURIQ3NmMzc5OWRvbDVLU292R2NwNmNuM056Y2FoMzd3NGNQY2VUSUViaTV1U0VxS2twak8xdGJXL1RwMDZmV3ZvaW9Kb1lzb25weWNIQkF5NVl0Y2YzNmRkeThlUk4zN3R5Qmg0Y0gycmR2RDBORHc2WWVIajJIc3JPemhROW5SSTNOd2NFQmlZbUpMM3pJcXA2eWw1K2ZyL0w2anovK2dKN2UvMVpQN055NUUyRmhZVEF5TWtKcGFhbEtINVdWbFNndExSWFc1cnE3dXd0dEhCd2NoSjloOVJjbWovOU1iOXk0Z1crLy9SWTVPVG40N0xQUE1HREFnQnBqdkhYckZ2Nzg4MDk4K09HSEVJdkZ5TWpJZ0kyTmpjWWdDRUR0dWZmZWV3OFNpUVFsSlNYQ3NkemNYT0U5UzZWUzdObXpCMlZsWmNLVVJrMThmSHdZc29nYWdDR0xxQUVNREF6UXBVc1h1THU3SXlFaEFkZXZYOGZ0MjdmUnFWTW50R25UUnVVZmJLSzZsSmFXNm5ReFBWRjltSnViNDlHalIwMDlqR2R1eXBRcGFsL3YzcjBiRW9sRU9KNlRrd003T3p2TW1ERURtWm1aS3RlRWhZVWhMQ3lzMWljLzZodzVjZ1FyVjY2RXE2c3IxcTVkQzZsVXFyYmR1blhyNE9ycWlxRkRoMEltaytIenp6K0hYQzdINGNPSGE2elJYTGR1SGZidTNhdHhMS0dob1NycnNEWnMySUFOR3pZQXFGcnp0WHYzYmdRRkJXSDY5T2theC8zMjIyL3p5ME9pQm1MSUlub0twcWFtNk5tekp6dzhQSEQxNmxWY3VuUUpOMi9lUkpjdVhlRGs1QVNSU05UVVE2VG5nRnd1WjVFTGFqTDYrdnJOWXF1QTZqQ3laTWtTbkR4NVVuaDk3OTQ5M0x0M0QrM2J0d2RRdFNiSzFkVVY3Ny8vUG1ReW1YRDlsQ2xUOE1ZYmIyRFFvRUgxdm5lWExsM3c1cHR2SWpnNFdGajdKcGZMOFgvLzkzOFlQWG8wMnJScGd3TUhEaUErUGg0clY2NkVTQ1JDUkVRRTB0UFQ4ZkhISHpmbzk4UDgrZk14Zi81OHBLZW5ZOHFVS1pnL2Z6NWVlZVVWNFdkZ1pHUWtURmM4Zi80OHVuYnRDaU1qSTVVK1pESVpReFpSQXpGa0VlbUFSQ0pCMzc1OWtaMmRqU3RYcnVEczJiT3d0cmFHbDVjWFdyWnMyZFRESXlMNngzcjA2QkhPbnorUFc3ZHVvYkN3VUt0ci9QejgwTHQzNzNyZlM2RlE0TktsU3lySDFxOWZqOVRVVklTRmhjSFEwQkRKeWNrWU9uUW83TzN0YTF4dlpXV2w4U2xVYmV6dDdURmh3Z1RodFZLcHhJb1ZLM0RzMkRGMDZkSUZiZHEwd1o5Ly9nbWxVb2s1YytZSW9kZmIyeHNCQVFGUUtwVW9LeXRUNmJPNnpaTlRHZ0dvYkRVU0d4dXJjaTR6TXhPeHNiRjQvLzMzWVc1dWpxU2tKQ3hZc0FCVHAwNUZjSEN3U3R2S3lzb2F3VXRiTzNic1FFWkdSb091SlhvUk1HUVI2WkNkblIxZWVlVVZaR1JrNE9yVnEvanJyNy9Rc21WTGRPalFBYTFhdFdycTRSRVIvYU1rSlNVaEtpb0tjcmtjOXZiMmFOdTJyVllmNmhzU2RBRGc3Ny8vUm5GeE1ZQ3FKMXQrZm42WVBuMDYzbjc3YllTSGgrUGxsMTlHUVVFQlBEMDlzWGp4WXJ6Ly92dXd0YlZWMjFkQ1FnTEt5OHVSbXBvS0FDcWwyTE95c29UN1ZldldyUnVBcXFEMzNYZmY0ZGl4WTVneFl3WUdEeDRNQUpnNWN5WUtDd3Noa1Vpd2JOa3kzTDE3RjdObno0WklKRUoyZHJiYUloa0FNR0xFaUJySEhwOUNXRjJlZmRPbVRVaEtTc0k3Nzd5RHpaczNDM3RqYmQrK0hSS0pSRzAvbFpXVkRYNlM5V1RWeEdlSllZNytpUml5aUo0Qkp5Y25PRGc0SURVMUZZbUppWWlPam9hMXRUVTZkdXdJQndjSFRpTWtvbVl2THk4UFo4NmNnWWVIQndZT0hOZ29HNzBmUFhvVVZsWldLQ2dvUUdSa0pIYnYzbzNseTVkajdOaXhDQThQUjI1dUxveU1qT0R0N1kwOWUvWmd5NVl0K1Bqamo5WDJ0V3paTXR5L2YxOTRYYjNlNlhIejVzMFQvaDRWRllWSGp4NWg2ZEtsdUhEaEFqNzU1Qk1FQkFRSTUxMWRYUUZVcmQrNmZmczJac3lZQVFjSEJ3Q0FwYVVsNXMrZlgrLzNtNXFhS2xRaDlQYjJ4b0VEQjNEMzdsMHNXTEFBUU5WbXlLZE9uY0xNbVROeC9mcDFsSldWcVJTNXFLaW9hSERJNnQ2OU83cDM3OTZnYStzckppWUdaODZjYVpSN0VXbUxJWXZvR2RIVDAwT2JObTNnNXVhRzlQUjBKQ1ltSWlZbUJoWVdGdWpRb1FPY25aMVpJSU9JbXEzazVHUjRlSGhnK1BEaGpYSy92THc4UkVkSEl5QWdBUHYzNzhmU3BVdngwVWNmNGNLRkN4ZzNiaHlPSERtQ0F3Y09vRisvZmpBMk5zYnc0Y094Wk1rU0JBY0h3OUhSc1VaL0sxZXVoRnd1UjBKQ0FyNzc3anNzV0xBQUhoNGVBSUM5ZS9kaTM3NTkyTEpsaTlBK05UVVZYMzMxRmZMeTh2RDExMStqWjgrZWFzZTRmdjE2ZUh0N1k5U29VY0p4WTJOallUMVZmWVNIaDhQUHp3OG5UcHhBdDI3ZE1IVG9VSHoyMldmWXQyOGZnb09EOGZQUFA4UFYxUldCZ1lIWXNtVUxEaDQ4Q0c5dmI2RVFqMHdtYS9CMFFhTG1qaUdMNkJrVGlVUndkbmFHczdNenNyS3ljUDM2ZFZ5NGNBRUpDUW53OFBDQW01dGJzOXdFbElpYU42VlNpWUVEQnpiYS9TSWlJaUNWU29XeTZ1Ym01bGkzYnAwUUlzYU9IWXVmZnZvSlhidDJCUUQ0K3ZyQzB0SVM0ZUhoYXA5bVZVOEJUMHRMQTFCVndyMzZ5Wk9GaFlWd0RLZ3FMUEhsbDE5Q0twWGl4eDkvVkFsdDFTWGhGUW9GbGkxYkJnQ1lOV3NXN3R5NWcvVDBkT1RsNVdIa3lKSEN0TCs2dUxxNndzM05EY25KeVRoKy9EaSsvZlpiNFZwUFQwK3NXN2NPRGc0T2lJbUp3ZDkvLzQzdnYvOGUrdnI2Q0E0T3hzR0RCN0ZseXhiTW5Ea1R3Tk90eVNKcTd2akpqcWdSMmR2Ync5N2VIdG5aMlVoTVRFUmNYQnl1WGJ1R2R1M2F3ZDNkdmM2Tkw0bUlYaFFXRmhhTk1rVVFxTnFMYnUvZXZaZ3hZNGJLOGNjRHhNbVRKd0VBa1pHUkdENThPUFQxOVRGMzd0dzYxeFpWNzd2MWVCbjRKN1Z2M3g1ang0N0ZtMisrcWZLbDJ1N2R1eEVaR1lrZmZ2Z0JzYkd4aUl1TGc0R0JBU1pQbmd5bFVnbWdLaGlOSERrU1M1Y3UxZXE5amhzM0RtNXViZ2dQRDBmYnRtM2g0K09qY3Q3UjBSSDUrZmxZczJZTmhnNGRpczZkT3dzL2kxR2pSbUhidG0wWU9YSWs3TzN0SVpmTFdWMlFxSUVZc29pYWdKMmRIZXpzN0pDZm40L0V4RVJocnkwbkp5ZTR1N3RyWEdoTlJQU2lhS3lBQlFBbUppWm8xYW9WQWdJQzhNY2ZmOVE0ZitUSUVWeTdkZzJqUm8zQ3ZuMzdFQlVWaGNHREI2dWQwdmVrTzNmdXdNREFBQzFhdE5EWVJpS1JZUExreVNySFRwdzRnWjkvL2htOWUvZUd0YlUxcEZJcGZIeDhoSmtQVXFrVVVxbFU1ZCtEb0tBZ1RKbzBTZU45aGcwYkp2emR4OGNIZ1lHQmF0c3RYNzRjT1RrNU9INzhPSTRlUFlxS2lnb2gxQUZWKzRITm5Uc1hBUGpsSDFFRE1XUVJOU0ZyYTJ2NCtmbWhwS1FFeWNuSlNFMU5SVnBhR2lRU0NkemQzZUhzN014dkVZbm9oZFNZZThOWldGZ2dORFJVN2UvVHJLd3NyRisvSHAwN2Q4Yk1tVE9SazVPRHJWdTM0bC8vK3BkV1U3a3ZYNzRNRnhlWGVrMzdQbno0TUg3NDRRZDA2dFFKbjM3NktVUWlFVHAyN0lqdnZ2dXUxdXYwOVBTMG5yNDNaTWdRamV0K2h3d1pBa3RMU3pnN084UGEyaG8yTmphUVNDU3d0TFJFVkZRVS92cnJMNkdjUGtNV1VjTXdaQkg5QTVpWm1jSEx5d3VkTzNkR1JrWUdrcE9UOGZmZmYrUEtsU3R3ZG5hR3U3czdyS3lzbW5xWVJFVFBMWFhiYUpTVWxPRHp6eitIWEM3SG5EbHpBQUJUcDA3RnRHblRFQmtaaWRHalI5ZmE1NTA3ZDNEcjFpMEVCUVZwTlFhbFVvbi8vT2MvMkxKbEM3cDI3WXF2dnZwS2JZaVJ5V1M0ZWZNbXJsMjdob1NFQkh6d3dRZGE5Zis0Mmdvcitmdjd3OS9mWCsyNXNXUEhZdHk0Y2NqTnpRWEFrRVhVVUF4WlJQOGdlbnA2d2xTUndzSkNKQ2NuNDg2ZE83aDkrelpzYkd6Zzd1NE9xVlRhcU44QUV4RzlpT1J5T1Q3OTlGUGN1WE1IWDN6eGhWQ2t3c25KQ1pNbVRWSlp5MVE5bGU3SjdUZTJiZHNHQUZwVi9pc3NMTVN5WmN0dzhlSkYrUHY3WTk2OGVTcFBwWTRmUDQ2clY2L2k1czJidUgzN05tUXlHUXdNRE5DMmJWdVltSmc4OWZ2VmxwbVpHUUFnSnljSFFGWDVlQ0txUDRZc29uOG9pVVNDYnQyNndjdkxDM2Z1M0VGeWNqSXVYTGlBdUxnNE9EazVRU3FWb21YTGx0eHppNGlvQWZUMTllSGc0SUNCQXdlcTdBMEZBTUhCd1VoS1NzTFpzMmRoWW1LQ3k1Y3ZBMUFOSEZGUlVmanp6ei9SbzBjUG9XS2hPa3FsRW9jUEgwWllXQmdlUG55SVNaTW1ZZno0OFRYYUhUdDJEUEh4OGVqY3VUTW1UWm9FVDA5UGVIaDRxQVN4SFR0MllNZU9IVS83MW10SVNrcUNoWVVGTEMwdElSYUxVVkJRZ0YyN2RnRUEyclJwby9QN0VUVUhERmxFLzNBR0JnWndkM2VIdTdzN2NuTnprWnFhaW95TURLU2twTURFeEVSWUhGM2JvbXNpSXFwcHpwdzVHbWNHSkNZbVl2WHExY0xyTm0zYXdNL1BEMERWSnIyLy9mWWJURXhNNnB6S2QvTGtTWHovL2Zld3RiVkZhR2dvdW5YcnByYmR2SG56WUc1dVh1czBQMTlmWC9UdjMxL2orZERRMEZySG9zbkdqUnR4OGVMRkdzZjkvZjJGSjN4RVZEOE1XVVRQa1JZdFdxQkZpeGJ3OGZIQnZYdjNrSjZlanR1M2J5TXBLUWxtWm1hUVNxVndkbmF1dFpRd0VSRlZxVzNxOVlBQkE0U25PR0t4R0c1dWJzTE1BU01qSTZ4WXNRTHA2ZWxxUTBpM2J0MkVKMUQrL3Y3NDlOTlAwYk5uVDJIL0xIWHFtcFlYR0JpSUhqMTYxSGpxOXJqNCtIaDA2TkNoeG5GRFE4TmF3OXRycjcyRzl1M2JvN0t5RWdxRkFtS3hHQjRlSHZEMTlhMTFURVNrbVVqNWVNMU9JbnJ1eUdReVpHWm1JajA5SGZmdTNZTkNvUkNxUmprN093dno2K21mNitqUm80MjZLU3ZSa3hyN2Y0TXJWNjZFazVNVFhuLzk5VWE3SjcyNFltSmljT2JNR2JXYlJoTTFCcEdhdFJ0OGtrWDBuRE13TUJBQ1ZVVkZCVEl5TXBDZW5vNzQrSGpFeDhmRHlzcEsyQVRaeHNhR2E3aUlpSWlJbmpHR0xLSVhpSkdSRWRxMGFZTTJiZHFndExRVUdSa1p5TXJLd28wYk4zRDkrblVZR1JtaGRldldzTGUzUit2V3JiWGViNFdJaUlpSXRNZVFSZlNDRW92RmFOZXVIZHExYXdlWlRJYjc5KzhqS3lzTDkrN2RRMXBhR2tRaUVWcTBhQ0dFTHU3RFJVUkVSS1FiREZsRXpZQ0JnUUVjSFIzaDZPZ0lBQ2dvS0VCV1ZoYXlzcktFYVlWaXNSajI5dlpvMWFvVjdPenN1QUhsQzBRbWsySHg0c1VBZ0srLy9sbzRybFFxc1dqUklnREFWMTk5VmUrcHBES1pETXVXTFVPL2Z2M1FyMTgvdFVVRUhqNThpTFZyMThMUTBGQllMNUdhbW9yS3lrcTBhOWRPcS91VWxwWkNKQkpwdlZlUVhDNEhVSHRSQTNXdVhidUd2WHYzWXRpd1llamF0V3VkN1JjdVhBZ0FXTHg0TVF3TWRQZlBxVUtoUUdabUpweWNuSFRXSnhFUk5TNkdMS0pteU1yS0NsWldWdWpZc1NQS3k4dHg3OTQ5WkdWbENkVUtBY0RDd2dKMmRuYXd0YldGblowZFRFMU5tM2pVMUZBS2hRTG56cDJyOWJoQ29haDNLRGx4NGdTaW82T1JuSnlNZnYzNnFXMGpsOHR4N05neEdCZ1k0T09QUDRaTUpzTVhYM3lCKy9mdjQ0MDMzc0NFQ1JQcXZPK0lFU05nWW1LQ3lNaElyY1kxWk1nUUFGWDdHTlhIcmwyN2NPclVLZGpaMldrVnNoNy8yZFhIb0VHRElKVks4Y3N2djZnOWYrblNKY3lmUHgvKy92NUNDQ1lpb3VjTFF4WlJNMmRzYkF3WEZ4ZTR1TGhBcVZTaW9LQUFPVGs1eU03T3h0MjdkNFhRWldwcUtnUXVXMXZiT3NzTjA0dHY5KzdkQUlDSkV5ZHFERXJWVDBSbE1obUFxcWVxbjM3NktiNysrbXRzMjdZTmx5NWR3b0lGQzJCblo5ZWdNVHg4K0JBeE1USG8xcTFiZy9zQWdIdjM3dUgwNmRNd05UVnQ4b3AzMWVGUVUzQWxJcXFQM054Y1pHUmt3TnZidTE3WHBhZW53OXJhR3VibTVzOW9aQzgyaGl3aUVvaEVJbGhiVzhQYTJscVl5bFZVVklTY25Cd2hlS1dscFFHbyt2QnNhMnNyL0pGSUpQVitFa0xQcjdObnorTDI3ZHR3YzNQRGdBRUROTFo3Zk5xcFRDYURnWUVCT25Ub2dIWHIxbUhKa2lXNGZQa3lEaDgrakRmZmZMTkI0NGlOamNXS0ZTc1FFQkNBVHo3NXBFRjlBRUI0ZURpVVNpVmVlKzIxSnQxbnJyaTRHS2RPbllKVUtzWExMNy9jWk9NZ2VwNVVUM1d1cUtoNElRbzZWVlJVTlBoYWRlLy96Smt6V0xWcVZiMmY3aytaTWdYdnZmY2VYbnZ0dFFhUHB6bGp5Q0tpV2xsYVdzTFMwbExZbFBQUm8wZkl6czVXZWRvRlZQMGpaMkZoQVd0cmEyRTZvcFdWMVF2eEQ5N3pZTTZjT2NqTnpWVjdUcHZ0RU45KysyMk41eVFTQ1g3NDRRZVZZMXUzYmdVQVRKczJyZGExWEhwNmVqQTBORVJsWlNVcUtpcUV0VXVXbHBZSURRM0ZvVU9IRUJnWVdPZjRnUCs5ajhmdjkvZmZmd09vMnZ5MW9SNDhlSUEvL3ZnREVva0VRVUZCS3VlbVRKbFM1L1h2dlBPT3hwL0JsMTkrQ2FsVXF2Vlk5dS9mai9MeWN1VG41MlBxMUtsYVhSTVNFbEx2YjZpSlhpVFZYNHhrWjJjTGE0K2ZWNFdGaFJnN2RteURyNjhyU0NrVUNodzhlRkR0dVVHREJuRTl0ZzR4WkJGUnZaaWFtZ3JUQ3dHZ3ZMd2NlWGw1S0Nnb1FINStQbkp5Y25EbnpoMlY5bFpXVmlyaGkrdTdkQzhyS3d2Mzc5OXY4UFhwNmVrYXp4VVhGNnU4UG4zNk5KS1NrdUR0N1kyWFhub0pBSERqeGcxSXBWSzEvOTJLeFdJaFpKbWFtcUtvcUFnUEhqekFnd2NQSUpmTHNXSERCang0OEFBREJneEFuejU5MUk1QkpwTmh4b3daOFBmM3h4dHZ2Q0VjaTRtSmdiNit2akNPaHZqMTExOGhrOGt3ZnZ4NFlmeG56cHhCcjE2OWF2MjVWTXZJeU5CNHJqN2ZTRmRXVnVLLy8vMHZnS3FmK1pNL2QwMnFwMklTTlZkdWJtN1EwOU5EU2twS2s0U3NRWU1HTmZoYU16TXo3TnUzVDNodGFtcUsyYk5uWTgrZVBiaC8vejdlZSs4OXJmcjU3YmZmVUZCUVVHYzdtVXlHVmF0V3FUM1hwMDhmaGl3ZFlzZ2lvcWRpYkd3c2JIWmNyYkt5RWdVRkJVTHdxcTVtV1Awa3dzaklTQWhjNXVibXdoOVRVMU51bHR4QTI3WnQwM2l1b3FJQ3c0WU5xL1g2dzRjUGF6WGRVeWFUNGVlZmY0WklKTUs3Nzc0TEFDZ3JLOE9pUllzZ2w4dXhaTWtTV0ZoWXFEenRyS3lzQkFCOCtPR0h5TXZMUTNsNXVkcStXN2R1TFlTczgrZlA0L3IxNnhnK2ZEaUFxcWRYdWJtNTJMcDFLM3IwNklGMjdkcmh3b1VMS0NvcWdvR0JBVDc4OE1NYS9XbDZDdFdpUlFzc1g3NGNBSERyMWkzODhjY2ZjSFIwRk81MThlSkZmUDc1NTNCM2Q2LzE1MUw5d2VyQWdRTzFQckZkdm53NWpodzVvbklzUFQxZDVZTlpWRlFVZnYvOWQrVGs1T0RERHo4VXhsS2JUejc1QkpjdlgrYlRZbXIyeEdJeGV2WHFoWFBuenNIRHd3TXRXN1pzMVB2WDUybjFrNTc4WXNyUTBCQ3Z2dm9xTWpJeXNIUG5UdlRwMDBkWUE1MmRuUTJGUW9GV3JWcXBYRk5aV1ltMWE5ZldlS0pkL1NWUmZuNit5dXMvL3ZnRGVucDZRcnVkTzNjaUxDd01Sa1pHS0MwdHJkRjNhV2tweEdKeGc5OWpjOFdRUlVRNloyaG9DRHM3TzVWQ0JISzVIRVZGUlVMb0tpZ293TzNidDFXK2hkZlQwNE9abVJrc0xDeFV3aGNEMkQvSDd0MjdrWm1aaVZkZmZSVnQyN1lGQU96WnN3ZjUrZmxvMDZZTm9xS2ljT0RBQWJYWFptZG5DOFZUV3Jac0tmeXBmdjM0QjRlelo4OGlNakpTV0pla3I2K1BLVk9tWU9YS2xWaXhZZ1hXclZzbjNFY21rNmw5NHFUcEtWVDEweVdsVW9rZmYvd1JTcVVTNzc3N3JqQ1ZjZlBtelFDQXZuMzc2bVNkb1kyTmpmQWhUS0ZRNE83ZHV6QXdNRkQ1WXVMUm8wZll2bjA3YkcxdGhlcUlkYWtPcjRhR2hrODlScUxubmErdkwyN2Z2bzNkdTNkajRNQ0I4UER3YUxSN2E2b1UralM4dmIyeGMrZE9YTGx5QlgzNzlvVlNxY1RDaFF1aFZDcXhldlZxbFMwdExsMjZoUEx5Y3ZqNSthbjA4ZVFYVGRXdmQrL2VyYkwyTkNjbkIzWjJkcGd4WXdZeU16TlZyZ2tMQzBOWVdGaTkxM01SUXhZUk5SSjlmWDJocU1ianlzcktoS2xSRHg4K0ZQNys0TUVEdFFITTNOd2NGaFlXTURNemcxZ3Nob21KaWZDZmozOHpSN3FYbHBhR3JWdTN3dExTRXRPbVRZTkNvVUJ1Ymk1MjdOZ0JBSmd4WXdieTgvT1JtNXNyaEthV0xWdGk2ZEtsME5QVHc4R0RCN1VPeXNuSnlUQXdNRkRaS3lvZ0lBQzdkdTNDN2R1M3NXblRKcHcvZng1R1JrYllzV09IU3ZXcjZpZEVkWDBvMkxObkR4SVNFdURyNnd0ZlgxOVVWbFlpSmlZR2lZbUpjSFIwMUZtVndhbFRwd3JycTY1ZHU0YVFrQkRZMjl1cmZEQmJzMllOQ2dzTE1YUG1UQ0UwSlNZbW9uWHIxaG8zQ3E4T1dYeVNSVlQxYjhTWU1XTnc3Tmd4UkVaR3dzYkdCcTFhdFlKRUl0SHE5NDVVS24ycUoxSzY1dTN0RFJNVEU1dzVjd1o5Ky9hRlNDVENyRm16OE5GSEgySDU4dVVxMnpzY1AzNGNCZ1lHTlNxU1Z2OE9YTEprQ1U2ZVBDbTh2bmZ2SHU3ZHU0ZjI3ZHNEcVByZDd1cnFpdmZmZjEvbDM5MHBVNmJnalRmZWVLcnBrTTBaUXhZUk5Ta1RFeE9ZbUpqQTF0YTJ4cm5TMGxJaGREMGV3cXJYOGp6SjJOaFlKWFJwK2srR3NZWTVmdnc0S2lzcklaZkw4ZnJycjZ2OFkvenl5eThMVTFYNjkrK3ZjdDJxVmF0UVhGeU1pb29LcmViN0s1VktwS1NrUUNxVnFtenlLeEtKTUdQR0RKU1ZsZUgwNmROUUtwWHc5L2R2Y0huaG8wZVBBcWlhbWpoNDhHQ1ZBaUVmZlBEQk0zbENkT0hDaFJySGtwS1NFQmtaQ2FsVUtoUUJrY2xrV0xKa0NmTHo4N0YyN1ZxaDhNemorQ1NMU0pWWUxFWmdZQ0RhdDIrUEsxZXU0TmF0VzhML1Q3VHhUd3BaeHNiRzZOdTNMMDZlUEltWk0yZkMxTlFVSFRwMHdNU0pFN0ZwMHliczJyVUxRVUZCS0N3c3hNbVRKOUc3ZDIrMWxWRVZDZ1V1WGJxa2NtejkrdlZJVFUxRldGZ1lEQTBOa1p5Y2pLRkRoNm84WGE5bVpXWDFqL3E1UEU4WXNvam9IMHNzRmtNc0Z0ZlkvMGlwVktLOHZCeGxaV1VvTFMxVis1K0ZoWVVvS3l0VFcxblB5TWdJSmlZbU1EUTByUGNmQXdPRFpodlNPbmZ1REtCcURZR2xwU1dVU2lXeXNySmdhbXBhNitKc1MwdExGQmNYbzZpb1NPTmVWb1dGaGNqTXpFU0hEaDF3Ky9adGxKYVdxcDN1MDcxN2Q2U2twQWdCU1p1MVM1cDRlWGtoUFQxZG1KNmFuNStQd3NKQzlPL2ZIOTI3ZHdkUTlZM3ZaNTk5Vm1zL21xb0xxcXY2ZC9Ma1NlSHZSNDhleFlBQkE5QzJiVnU4ODg0N2NIRnhFVUxsaVJNbmtKMmRqWTRkTzZvTldNRC9wajNxS21TdFhMbFNKLzFvcTZpb3FGSHZSODFIdTNidGhHMUlubWVCZ1lFNGV2UW9mdi85ZHdRSEJ3TUFnb09Ea1phV0JrOVBUd0JBUkVRRUtpb3FORllrL1B2dnY0VWlPbEZSVWZEejg4UDA2ZFB4OXR0dkl6dzhIQysvL0RJS0Nncmc2ZW1KeFlzWDQvMzMzMWY3cFNmVkgwTVdFVDEzUkNLUjhBUk0wMVFxb0NxTVZWUlUxQWhnMVgrcUs5NlZsSlNnc3JKU2VFcFRGMzE5ZlNGMGlVUWk2T25wUVU5UFQrM2Z0VG12QytIaDRkaTRjV09EcjY5dEhkRHJyNytPYWRPbW9YdjM3amgwNkpBUUJPYlBuNCtzckN4TW5EZ1JMVnEwMEhoOWl4WXRrSm1aaWRUVVZHUm5aeU16TXhOMzc5NFYvbVJtWmdvZkFuNzc3VGRjdlhvVkFOQ3hZMGUxL2NYR3hnSUFPblhxaEU2ZE9qWG8vUUxBZSsrOUo0VEQvUHg4VEpreUJlYm01aXFCc2JLeXNzNEtnNXFxQ3o2NWdEd2hJVUdvdkptUmtZRnZ2LzBXSjA2Y3dPZWZmNDR4WThZSTdSUUtCYlp2M3c2Z3FrUytKcnAra3RXWUc0d1hGUlhCeHNhbTBlNUg5RHp5OVBTRWw1Y1hkdXpZZ1ZkZmZSVVNpUVI2ZW5xWVAzOCtnS3J0Si9iczJZT2VQWHRxL0gxNTlPaFJXRmxab2FDZ0FKR1JrZGk5ZXplV0wxK09zV1BISWp3OEhMbTV1VEF5TW9LM3R6ZjI3Tm1ETFZ1MjRPT1BQMjdNdC9uQ1lzZ2lvaGVXU0NTQ3NiRnh2VXJTS2hRS0lYRFY5VWNtazBHaFVFQ3BWRUtoVUFoL2YvTDRrK2VmUEZaYlVOU1dwYVdseGlrZFNxV3kxakxqUU8zVFpLckhKeEtKaElCMTdOZ3hYTHg0RWUzYnQ4Zm8wYU9GdHZuNStjakl5QkQrcEtlbkl5VWxCUUEwUGhHU1NDVG8yTEVqSEJ3Y0FGU3Qwek16TTlQNG9TRW9LQWlkT25YU2FlbnkxYXRYbzdpNEdIUG16Rkg1OEMrVlNuVzI0RHN5TWhLbXBxWjQ5T2dSbkp5YzRPUGpnOTkvL3gzejVzM0ROOTk4QXpNek13QlZUN0hTMDlQaDYrc0xEdzhQYk4rK0hmYjI5aldtWWVwNlRWWnRlNlhwMnNxVks5Vk9UU0lpcmhlOG1nQUFJQUJKUkVGVVZkT25UOGNISDN5QTFhdFhxNnpEVWlxVitPR0hIeUNYeTRWS3IwL0t5OHREZEhRMEFnSUNzSC8vZml4ZHVoUWZmZlFSTGx5NGdISGp4dUhJa1NNNGNPQUErdlhyQjJOall3d2ZQaHhMbGl4QmNIRHdjNy9mMkQ4QlF4WVIwV1AwOVBUcUhjeWVWdlhVdDZjeGRPaFFEQjA2Vk8wNWJVcTRiOWl3UWV0S2VybTV1Zmp4eHg5aFlHQ0EyYk5ucTB5Zm5EMTd0c1pBWjI5dmp5NWR1c0RCd1FFT0RnNXdjbktDZzRNRHhHS3hTaC9Cd2NFWU8zWnNyZU9wbmlxakMzLzg4UWRPblRxRmwxNTZDWU1IRDlaWnY0L0x5TWpBaVJNbkVCQVFnRU9IRGdHb1d2ZFZXVm1KUTRjT1lkbXlaZmo2NjY5UldWbUpUWnMyd2REUUVPKzk5eDdLeTh1eFk4Y09HQnNibzFldlhpcGxsRm40Z3VqRjE3NTllNHdhTlFwNzkrN0YzcjE3aFMrMWR1N2NpZGpZV0V5YU5Bbk96czVxcjQySWlJQlVLb1c3dXpzQXdOemNIT3ZXclJOK1o0d2RPeFkvL2ZRVHVuYnRDcUNxUXFPbHBTWEN3OFA1TkVzSEdMS0lpRWhyQ29VQ3k1WXRRM0Z4TWQ1NjZ5MlY5VUp5dVJ6OSt2WERnd2NQNE9qb0NFZEhSemc0T09EQmd3ZjQ2cXV2NE9ucGlUbHo1cWowZC9EZ1FVUkdSbUxod29VcTM1dytYdkJDazdvcVhtazYzNk5IRHl4YnRnd0FrSktTZ2pWcjFzRE16QXl6WnMwUzJwU1ZsU0VyS3d0dWJtNTFqa01iVzdac2dVS2h3S3V2dmlxRUxBRDQ2S09Qb0srdkw2eW5xTjZBOUkwMzNoQ2U3STBmUHg0Ly8vd3p0bS9mcmxLU21ZVXZpSnFIYWRPbUlTRWhBZXZYcnhkbUZtemN1QkUrUGo3QzV1eFB5czdPeHQ2OWV6Rmp4Z3lWNDQ5L0tWTzlSalF5TWhMRGh3K0h2cjQrNXM2ZEsyelBRVStISVl1SWlMUzJZY01HWEw1OEdUWTJOckMzdDhldnYvNkt0TFEwcEthbVFpNlhxOTB2cGpvODNiaHhRK1g0aFFzWHNIcjFhc2psY3NUR3h0Wjdlb3FtS1k3VmE2ZzBuYTh1dnBHWGw0ZEZpeGFodkx3Y0hUdDJ4TTZkTzVHZW5vNzA5SFE4ZVBBQWJkdTJ4YnAxNnpCMDZOQjZWU2dEcXA2SS92SEhId0NxTmpmKzg4OC8wYUZEaHhwVElQWDA5QkFTRWdLZ2FuM0Z0bTNiWUc5dmovSGp4d3R0cXIvRmpvaUl3TEJodzlDcVZTdGh2YUcrdm42ekxjUkMxRndZR1JsaHlaSWxtRDE3TmtKRFF5RVNpZURzN0l4Rml4WnAvUCsvaVlrSldyVnFoWUNBQU9GMzBlT09IRG1DYTlldVlkU29VZGkzYngraW9xSXdlUEJnOU96WjgxbS9uV2FESVl1SWlMUlNWbGFHaUlnSUFGVUJKVFEwVk9WOHIxNjkxRjVuWVdFQmUzdDdaR1JrSUQ4L0g5Ylcxb2lOamNWWFgzMEZ1VnlPaVJNbll1VElrZlVlajZZTlFLdWZZTlcxUWVqMTY5ZHgvLzU5QUVCY1hCemk0dUlBVkFVZkJ3ZUhHdTlIMnpMR1R4YksrUDMzM3dFQUV5ZE8xSGlOVENiRHQ5OStpN0t5TW56NDRZZkNkTlhxTllJalJvekF4bzBic1duVEpzeWZQMThJZlkwNXJaV0ltbzY1dVRrNmRlb2tiQmJzNk9nSWhVS2hzYjJGaFFWQ1EwUFZQdW5PeXNyQyt2WHIwYmx6Wjh5Y09STTVPVG5ZdW5Vci92V3ZmMmsxaTRDMHc1OGtFUkZweGNURUJGS3BGT1hsNVhCMmRvYUxpd3VjbloyRlB4WVdGaHF2N2RxMUt3NGRPb1F6Wjg1QXFWUml6Wm8xa012bENBb0t3cHR2dnRtSTcrSi9PblRvQUZkWFY3aTR1TURWMVZWNEgwNU9UbW8vYU5RVjJxbzlPVTNSMzk4ZmxaV1Z0WDVEdkdMRkNseTVjZ1Vpa1FpaG9hR29xS2hBUlVWRmpXcVh4NDhmeDVneFk0U2lFWndxU1BSaVV5cVZPSDc4T0RadDJvVDc5KytqWDc5K0VJbEVpSTZPeHVYTGx6RjI3RmlNSERsUzdlL2ZWcTFhMVRoV1VsS0N6ei8vSEhLNVhKaStQWFhxVkV5Yk5nMlJrWkVxaFl6bzZUQmtFUkU5NXc0ZE9vVHZ2Ly8rcWZxb3JZUTdVUFdQY0hCd01INysrV2V0QzJROHpzL1BENGNPSGNJdnYveUN3c0pDNk9ucFljYU1HY0kvNkFjUEhrUkZSUVVHREJpZ2RrUE5aNkZGaXhiWXNHSERNNzlQNzk2OTBhVkxsMXJiZE8zYUZjZU9IUlAyZGJPenM0TkVJb0ZFSWhIMjhjckp5Y0dKRXlld2NlTkdZVkU2bjJRUk5aMlBQdm9JQ1FrSk91bnJ5U3FteGNYRmlJcUt3cjU5KzVDWm1RbGJXMXNzV0xCQXFESWFIUjJObjM3NkNWdTJiQkgydXhvMGFCQzh2YjAxYmcwaWw4dng2YWVmNHM2ZE8vamlpeStFZFo5T1RrNllOR2tTZkh4OGhMYlZ2NHQwdGMxSWM4U1FSVVQwbkRNek02dDFLdHZUbG5BSC9yZUhrcWFBSlpQSmNPUEdEVmhZV0tpdGRHVnFhZ3FnYXROaE16TXpMRnEwU05qd0Y2aWFybmZpeEFtWW01dGo0TUNCdFk2bE1jaGtNaVFsSmNIRnhlV3ArNnJlVkxzMkF3Y09oS09qSTlxMmJhdXhiV2xwcVRDOXNyeThIQUJERmxGVDZ0R2pCMXEzYnEyei9oNCtmSWp6NTgvajVNbVRPSC8rUENvcksyRnRiWTFwMDZaaDFLaFJLdjkvOS9mM2g1K2ZIL2J2MzQ5ZHUzYmh5SkVqT0hMa0NDUVNDWHIxNm9XQWdBQjRlWG1wOUsrdnJ3OEhCd2NNSERnUWZmcjBVVGtYSEJ5TXBLUWtuRDE3RmlZbUpyaDgrVEtBeHQwLzcwWERrRVZFOUp6ejkvZUh2NysveHZPNkx1RU9BSThlUFVKaVlpS3VYcjJLcTFldklqRXhFZVhsNVpnN2Q2NUt5Q29vS01DV0xWdHc0TUFCNFZpYk5tM1FyVnMzbGY3dTNyMExBRHFyNWxkZmVYbDV1SG56SmhJU0VwQ1FrSUFiTjI2Z29xSkMyQlQ0V1RNd01LanphWmRZTEJiMnlVbE1UQlNPRVZIVG1EQmhnazc3aTQyTkZkYTZkdXJVQ2NPR0RjT0FBUU0wVGdzMk5EVEU2TkdqTVh6NGNKdzhlUktSa1pHNGV2VXFUcDA2aGRkZmYxM3ROWFBtek5INHV6NHhNUkdyVjY4V1hyZHAwd1orZm41UCthNmFMNFlzSWlMU1NrSkNBbzRlUFlwcjE2NGhKU1ZGbUU0Q1ZHMG8zTE5uVDZIMGIxRlJFZmJzMllPSWlBaVVsWlhCMU5RVS8rLy8vVC9zM3IwYlY2OWV4YzZkTzRVUEFRcUZBbmZ1M0lHUmtaRk9uaHhwYStmT25iaDI3UnB1M3J5SjdPeHNsWE5XVmxibzJiTW56TTNORzIwODlaR2NuQXpnZjVVU2llajVOMkRBQU1qbGNuVHMyTEZlMVZZTkRBd3dZTUFBREJnd0FKbVptU2dvS05DNGQxWnRYNllOR0RCQTJKWkRMQmJEemMyTjB3V2ZBa01XRVJGcDVlN2R1OWkvZnorQXFoRGk3ZTJOcmwyN3dzdkxTL2dIUFMwdERULysrQ01PSHo2TTh2SnlpRVFpQkFRRVlPclVxYkMydGticjFxMFJHaHFLc0xBd1ZGWldJamc0R05IUjBTZ3ZMMGVYTGwwYXRiTFZtVE5uRUI4ZkQ2QnFnWGoxZS9IMDlGVDdBYWV1ZmJsMExTVWxCZVhsNVdqUm9nWE16TXdnRm91aFVDaVFtSmdvUEdGN3NpUThFVDNmbm5hNmRQVm03NDhMREF4RVlHQmduZGVhbTV2cmRLUDM1bzRoaTRpSXROS3JWeS9NbURFRFhidDJoYXVyYTQxdk9MLzY2aXRFUjBjRHFGb3MzYnQzYjR3ZlB4NGVIaDVDbTFkZWVRV1ptWm5ZdW5VcnRtelpncDA3ZDZLc3JBeUE5aDh1dEEwN3RiWHIxYXNYeG80ZGkwR0RCcUZyMTY0MVBwU28wOUFTN2cxMTl1eFpsWXFHSXBHb3h0UER1Z3FXRUJGUjAyRElJaUlpclVna2tsckwrdzRmUGh6bno1L0h3SUVETVdiTUdEZzVPYWx0OSthYmI4TEp5UWtiTjI0VTlxbnEyN2N2QWdJQ3RCcUh0bUduTm5aMmRqVVdmdGVsb1NYY0c4ckR3d01tSmlZb0x5K0hVcWtVQXBaRUlvRzN0emZlZXV1dFJxdkVTRVJFOWNPUVJVVDBnak15TXFwUkhoaW9tcHV2N25oRGRlM2FGYnQyN1lLSmlVbWRiUWNNR0lEKy9mc2pLeXNMSXBGSTJQZEpHOXFHSFYyWlBYdDJyWnQrUG1uT25EbTFybVBvMzc4L2JHMXQ2K3luZS9mdWlJeU1oRktwaEV3bWcwS2hnSUdCUVlOSzZCTVJVZU5peUNJaUlwM1JKbUJWRTRsRVdrM1QwMlVRYklqNnJwRVlQSGh3cmVjWExGaFFyLzVFSWhFM0hTWWllczdvTmZVQWlJaUlpSWlJWGlRTVdVUkVSRVJFUkRyRWtFVkVSRVJFUktSRERGbEVSRVJFUkVRNnhKQkZSRVJFUkVTa1F3eFpSRVJFUkVSRU9zU1FSVVJFUkVSRXBFTU1XVVJFUkVSRVJEckVrRVZFUkVSRVJLUkRERmxFUkVSRVJFUTZ4SkJGUkVSRVJFU2tRd3haUkVSRVJFUkVPc1NRUlVUVXhQVDE5U0dYeTV0NkdOUk15ZVZ5Nk92ck4vVXdpSWhlS0F4WlJFUk5UQ3dXbzdpNHVLbUhRYzFVY1hFeFRFMU5tM29ZUkVRdkZJWXNJcUltWm1kbmg4ek16S1llQmpWVG1abVpzTFcxYmVwaEVCRzlVQml5aUlpYW1JdUxDM0p6YzVHZm45L1VRNkZtSmo4L0g3bTV1WEIxZFczcW9SQVJ2VkFZc29pSW1waUJnUUU2ZGVxRStQaDRCaTFxTlBuNStZaVBqMGVuVHAyNEpvdUlTTWNNbW5vQVJFUUUyTmpZd05QVEV3a0pDV2pSb2dVY0hCeGdibTdPRDcra1UzSzVITVhGeGNqTXpFUnViaTQ4UFQxaFkyUFQxTU1pSW5yaE1HUVJFZjFEMk5qWXdOZlhGM2Z1M0VGaVlpSWVQWHJFcW9Pa1UvcjYrakExTllXdHJTMThmWDFoWU1DUEFVUkV6d0ovdXhJUi9ZTVlHQmpBM2QwZDd1N3VUVDBVSWlJaWFpQ3V5U0lpSWlJaUl0SWhoaXdpSWlJaUlpSWRZc2dpSWlJaUlpTFNJWVlzSWlJaUlpSWlIV0xJSWlJaUlpSWkwaUdHTENJaUlpSWlJaDFpeUNJaUlpSWlJdEloaGl3aUlpSWlJaDNLeTh0RGFHZ28vdjc3YjUzMUdSMGRqY3pNVEozMVI4OFdOeU1tSWlJaUl0S2g0OGVQNDlpeFkralhyNTlPK3N2THk4UFhYMytORGgwNllQWHExVnBmRng0ZWpvMGJOejcxL2FPaW9wNjZqK2FHSVl1SWlJaUlxQUV1WDc2czluaGtaQ1JNVFUxaGFtcXFzYzNqVEV4TTBMNTllNDNuWTJKaW9GUXFFUmdZMktCeGhvU0VxTHhXS0JRb0tpcUNsWlZWcmRmRnhzYmk5T25URGJwbmM4ZVFSVVJFUkVUVUFKOTg4a210NStmT25hdFZQNjZ1cnRpd1lRT3VYcjJLeE1URUd1ZWpvcUlnRW9tUW5aMk5YYnQyMWRwWFVGQlFqV05QaHJQdDI3Y2pJaUlDYTlldWhZT0RnOGEraW91TEdiSWFpQ0dMaUlpSWlLZ0IxcTVkcS9LNnZMd2NpeFl0Z3BtWkdiNzQ0Z3V0K3pFeU1nSUFuRHQzRGp0MjdORFlidlBtelhYMnBTNWtQUzQrUGg1YnQyNkZ2YjA5NUhJNTB0UFRhN1NSU0NTd3RMU3M4MTZrR1VNV0VSRVJFVkVEZUhoNHFMeis2YWVmVUZKU2doa3padFE0Vng4TldRTVZGaFpXYTBBRGdJeU1ESHo1NVplUXlXUklUMC9IbENsVDFMYWJQSGt5eG8wYlYrOHgwUDh3WkJFUkVSRVJQYVdMRnk4aUlpSUM1dWJtVUNxVk9ITGtTSjNYT0RzN28wT0hEbzB3T2lBdExRMXo1ODVGY1hFeDJyVnJoeFVyVnNEVTFGUTRmLy8rZmN5Yk53OEFNR1RJa0VZWjA0dU1JWXVJaUlpSVhoaEpTVW00ZlBreU1qTXpVVmxacWRVMWZuNSs2TjI3ZDRQdmVmLytmU3hkdWhSS3BSTEZ4Y1ZZc1dLRlZ0ZU5IajI2MXBEMTRNRURYTDE2dGRZK1hubmxsVHJ2azVlWGg1Q1FFRGc0T0dEVnFsVllzMllOUWtKQ3NIRGhRcmk0dUNBNk9ocXJWcTJDVkNyRjRzV0w2eXlJUVhWanlDSWlJaUtpNTE1cGFTbU9IVHVHR3pkdW9FV0xGbWpidGkwa0VnbEVJbEdkMTBxbDBnYmZOeTh2RDNQbnprVlJVUkVBN2FmNkRSbzBxTTQyaVltSkNBME5yYldOTmlITHhzWUdDeGN1UkpjdVhXQmtaSVRGaXhjakxDd003Nzc3TGx4Y1hKQ1Nrb0p4NDhaaHdvUUowTmZYMTJyOFZEdUdMQ0lpSWlKNnJpa1VDa1JFUktDb3FBakRodzkvcXZWUTlaR2RuWTM1OCtjak16TVRVcWxVYlJFSlhWaTNiaDJjbkp4VWp1M2N1UlBidG0zVHVvL3UzYnVqb3FJQ2NYRnhPSGZ1SEU2ZE9nVkRRME5oeW1CVVZCUWVQSGdBRHc4UHVMbTV3ZEhSVWFmdm9ibGh5Q0lpSWlLaTU5clpzMmVSbloyTjhlUEhvMlhMbG8xeXo5VFVWSHoyMldmSXpzN0c5T25UVVZoWWlCMDdkbWoxaEtxK1RFeE1JQmFMVlk0WkdHai9NZjdzMmJNSUR3L0h6WnMzb2FlbkJ4OGZIMHlhTkFsOSt2U0JXQ3hHUVVFQlltSmljUDc4ZVd6YXRBa2xKU1h3OHZKQ3o1NDlkZjFXbWcyR0xDSWlJaUo2YnBXV2x1TGN1WFBvMmJObm93VXNvS3BjZTA1T0RxWk5tNGFnb0NDRWhZVUJBSDc1NVJldHJ0ZFUyZTlaOFBEd1FLZE9uVEIrL0hoNGVYbGg4K2JOT0hqd0lDNWZ2Z3duSnljNE96dkR5OHNMQVFFQkVJbEVTRWxKZ1Znc1JuUjBkS09OOFVYRGtFVkVSRVJFejYyVWxCUW9GQXE0dWJrMTZuM2J0MitQMWF0WDF5aGM4VFRydTU0Vkd4c2JUSjgrWFhqZHZuMTdBRlVsM2E5Y3VZS3NyQ3dvbFVyTW1qVUxRNGNPaGJ1N2UxTU45WVhCa0VWRVJFUkV6NjNDd2tJQWdKMmRYYVBmVzExbHdMeThQSjNmUjFkUHZlTGk0dkR3NFVNNE96dkQxOWNYSmlZbUFJQ3lzaktrcHFiK0l3UGk4NG9oaTRpSWlJaWVXMHFsRWdCZ1pHVFV4Q09wOHZycnIrdTh6NGtUSjhMYTJ2cXArOW0xYXhjdVhMZ2cvTXhzYkd6ZzZPZ0lGeGNYdUxxNm9xeXNEQzR1TGpxNVYzUEhrRVZFUkVSRXBDTjc5KzdWcXQzbzBhUHJiR05tWmdhcFZJcEJnd2FoZGV2V1R6czBmUFBOTjVESlpNakt5a0o2ZWpyUzB0S1FrcEtDK1BoNEhEcDBDSEs1SEgzNzlzVVhYM3p4MVBkcTdoaXlpSWlJaUloMHhOemN2TTQyQ29WQ3E3NjZkKyt1ZFNFTmJSa1lHRUFxbFVJcWxhcHN3RnhSVVlIazVHUllXRmpvOUg3TkZVTVdFUkVSRWRFelZGNWVqckt5TXBpYW1rSmZYeDkvL2ZVWGdLZWI0aWlUeVZCY1hBd3pNek1BUUhKeXNzYXk3cytpckR6VmppR0xpSWlJaU9nWlNrdEx3NHdaTTJvYzc5NjllNFA3TENrcFFWQlFrTW94UHo4L3RXMURRa0lhZEkvWTJGaWNQbjI2UWRjMmR3eFpSRVJFUkVSUHljcktTbU4xUG1kblo3ejY2cXNBQUpGSUJHTmpZL1RzMlJNK1BqNHE3WHg4ZktDdnI2L1YvU1FTQ1diUG5vM0t5a29BZ0lXRmhjcjBQd0RvMWFzWGJHeHNNSGp3NFBxK0hRQ0FwNmRualQ1Sk95SmxkWGtSSWlJaW9rYXdjdVZLK1BuNThjTWI2VVJNVEF6T25EbURqei8rdUttSFFzMlVTQ1FTUFhsTXJ5a0dRa1JFUkVSRTlLSml5Q0lpSWlJaUl0SWhoaXdpSWlJaUlpSWRZc2dpSWlJaUlpTFNJWVlzSWlJaUlpSWlIV0xJSWlJaUlucEs5Ky9meC9YcjE5V2VLeXdzUkhwNk9yUXQ2SHo5K25WczJiSUZSVVZGR3RzY1AzNGN5NWN2YjlCWUg1ZVhsL2ZVZlJCUlRkd25pNGlJaUJwZFJVVkZvOTh6UER3Y0d6ZHVmT3Arb3FLaWFoeUxpSWpBM3IxN05aN2J2bjA3OXUvZkQzMTlmZHk0Y1FPZW5wNjFqak11TGc2alI0L1cyQ1l4TVJGSGpoekJuRGx6Nmh6dm9FR0RNSC8rZkx6eXlpc3F4NU9Ta2pCejVreDgrdW1uR0RCZ1FKMzlFSkgyR0xLSWlJaW9VVWtrRXVUazVEVFovVU5DUWxSZUt4UUtGQlVWd2NyS3F0YnJZbU5qY2ZyMDZYcmZUNkZRQUtqYWhQYTMzMzdEcjcvK2loRWpSdUNkZDk2QmtaR1JTdHUwdERTY09YTUdFeWRPaEtXbFpiM3ZWUitIRHgrR21aa1pldlhxOVV6dlE5UWNNV1FSRVJGUm8ycmJ0aTJ1WHIySzB0SlNpTVhpUnI5L1lHQ2d5dXZ0MjdjaklpSUNhOWV1aFlPRGc4YnJpb3VMVlVKV1VsSVMyclZyVitmOTVISTVBRUJQVHc4VEpreUFUQ2JEOXUzYmNlM2FOU3hidGt3bDNHM2J0ZzFXVmxZWU0yYU1jR3ovL3YwMStreEpTZEY0enRQVEUyNXVicldPNmVIRGh6aHk1QWpjM056VVBuMnJabXRyaXo1OSt0VCtCb21vQm9Zc0lpSWlhbFF2dmZRU3JsMjdocU5IajJMNDhPRk5PcGI0K0hoczNib1Y5dmIya012bFNFOVByOUZHSXBIVWVLcDA0c1FKTEYyNkZOOS8vejI2ZE9sUzZ6MHFLaW9nRW9sZ1lGRDFzV3ZLbENsbzA2WU5MbDI2QklsRUlyUzdkZXNXL3Z6elQzejQ0WWNRaThYSXlNaUFqWTBOVnExYXBiRnZkZWZlZSs4OVNDUVNsSlNVQ01keWMzT0Y5eWFWU3JGbnp4NlVsWlhoK3ZYckd0ZVNBWUNQanc5REZsRURNR1FSRVJGUm96STFOY1dnUVlQdysrKy9Jekl5RWdNSERteVNKMW9aR1JuNDhzc3ZJWlBKa0o2ZWppbFRwcWh0TjNueVpJd2JOMDdsV04rK2ZXRnRiWTFmZnZrRlAvendRNjMzcWF5c2hLR2hvY3F4L3YzN28zLy8vaXJIMXExYkIxZFhWd3dkT2hReW1ReWZmLzQ1NUhJNURoOCtESDE5L1JwdE5hMEJBNERRMEZBY08zWk1lTDFod3daczJMQUJRTldhcjkyN2R5TW9LQWpUcDAvWE9PNjMzMzY3eHJpSlNEc01XVVJFUk5UbzJyVnJoeEVqUmlBcUtncGhZV0ZvM2JvMTdPenNhcXhSVWtjcWxVSXFsVDdWL2RQUzBqQjM3bHdVRnhlalhidDJXTEZpQlV4TlRZWHo5Ky9meDd4NTh3QUFRNFlNcVhHOW9hRWhoZzhmanExYnR5SXhNVkU0ZnZyMGFTeGV2Rmp0UFFjTkdxVDIrTjY5ZS9IWFgzOGhQajRlSzFldWhFZ2tRa1JFQk5MVDAvSHh4eC9YQ0ZqYW1EOS9QdWJQbnkrRXg4Y0xYeXhac2dSR1JrWkNjRHgvL2p5NmR1MWE0MmN2azhrYUhMSXVYcnlJVzdkdU5lamErc3JJeUdpVSt4RFZCME1XRVJFUk5ZbDI3ZHJCMGRFUjU4K2ZSM0p5TXRMUzByUys5bWxDVmw1ZUhrSkNRdURnNElCVnExWmh6Wm8xQ0FrSndjS0ZDK0hpNG9MbzZHaXNXclVLVXFrVWl4Y3YxbGdRWThpUUlmajExMS94My8vK0Z4WVdGZ0FBVjFkWFRKMDZWYVhkb1VPSGtKbVppUWtUSnNEWTJMaEdQOGJHeHZqenp6K2hWQ294Wjg0Y1lRMlh0N2MzQWdJQ29GUXFVVlpXcG5KTmRadlMwdElhL1QzK1ZEQTJObGJsWEdabUptSmpZL0grKysvRDNOd2NTVWxKV0xCZ0FhWk9uWXJnNEdDVnRwV1ZsVnFGWG5WdTNickY4RVBOR2tNV0VSRVJOUmxUVTFPMVUrZWVKUnNiR3l4Y3VCQmR1blNCa1pFUkZpOWVqTEN3TUx6NzdydHdjWEZCU2tvS3hvMGJod2tUSnRUNkZNbk96ZzdUcDA5SGp4NDljUERnUVFDQW82TmpqYkJ5L1BoeEFGVUZLWHIwNktHMnI1a3paNkt3c0JBU2lRVExsaTNEM2J0M01YdjJiSWhFSW1Sblo5ZVlybGh0eElnUk5ZNDlQb1h3eElrVEFJQk5telloS1NrSjc3enpEalp2M2d3Ykd4c0FWVVUvSkJLSjJuN1VUWFBVMXV1dnY5Nmc2eG9pSmlZR1o4NmNhYlQ3RVdtRElZdUlpSWlhbmU3ZHU2T2lvZ0p4Y1hFNGQrNGNUcDA2QlVORFEySEtZRlJVRkI0OGVBQVBEdys0dWJuQjBkRlJiVDlqeDQ2dDlUNUtwUkwzN3QwRFVEVXRUMVBJY25WMUJRQWNPWElFdDIvZnhvd1pNNFJLaDVhV2xwZy9mMzY5MzJOcWFxcFFoZERiMnhzSERoekEzYnQzc1dEQkFnREE3ZHUzY2VyVUtjeWNPUlBYcjE5SFdWbVpTcEdMaW9vS3Jza2lhaUNHTENJaUltcFd6cDQ5aS9Ed2NOeThlUk42ZW5ydzhmSEJwRW1UMEtkUEg0akZZaFFVRkNBbUpnYm56NS9IcGsyYlVGSlNBaTh2TC9UczJWTnRmMmxwYVRoNzlxemFjeGtaR1NndExZVzV1VG1pbzZQeDNudnZRU1FTcVcyYmw1ZUg5ZXZYdzl2Ykc2TkdqUktPR3hzYjE5aElXQnZoNGVIdzgvUERpUk1uMEsxYk53d2RPaFNmZmZZWjl1M2JoK0RnWVB6ODg4OXdkWFZGWUdBZ3Rtelpnb01IRDhMYjJ4dm01dVlBcXRaa05YUzZJRkZ6eDVCRlJFUkV6WXFIaHdjNmRlcUU4ZVBIdzh2TEM1czNiOGJCZ3dkeCtmSmxPRGs1d2RuWkdWNWVYZ2dJQ0lCSUpFSktTZ3JFWWpHaW82TnI5SFgrL0hsODg4MDNlUFRva2RwN1hieDRFUUF3ZnZ4NC9QVFRUemgvL3J6YXpYOFZDZ1dXTFZzR0FKZzFheGJ1M0xtRDlQUjA1T1hsWWVUSWtjSzB2N3E0dXJyQ3pjME55Y25KT0g3OE9MNzk5bHZoV2s5UFQ2eGJ0dzRPRGc2SWlZbkIzMy8vamUrLy94NzYrdm9JRGc3R3dZTUhzV1hMRnN5Y09SUEEwNjNKSW1ydUdMS0lpSWlvV2JHeHNWRXBYZDYrZlhzQVZVK2RybHk1Z3F5c0xDaVZTc3lhTlF0RGh3NkZ1N3Q3alQ2VVNpWCs4NS8vQ0h0c2VYbDVxWDJhZGZyMGFiUnExUXFqUm8zQ3JsMjdzSHYzYnJVaDYralJvNGlMaTRPQmdRRW1UNTRNcFZJSm9Db1lqUnc1RWt1WEx0WHF2WTBiTnc1dWJtNElEdzlIMjdadDRlUGpvM0xlMGRFUitmbjVXTE5tRFlZT0hZck9uVHNEQUl5TWpEQnExQ2hzMjdZTkkwZU9GUFlONDNSQm9vWmh5Q0lpSXFKbUtTNHVEZzhmUG9TenN6TjhmWDFoWW1JQ0FDZ3JLME5xYW1xdEZReS8rZVliL1BYWFgvRDA5TVNTSlV1d2JkdTJHbTNTMDlNUkZ4ZUhOOTU0QXdZR0JoZzJiQmgrL2ZWWFhMeDRFZDI3ZDFkcEs1Vks0ZVBqQTJkblp6ZzdPd3RsNm0xdGJZVTJRVUZCbURScGtzWXhEUnMyVFBpN2o0OFBBZ01EMWJaYnZudzVjbkp5Y1B6NGNSdzllaFFWRlJWQ3FBT0FzTEF3ekowN0Z3RFVWa01rb3JveFpCRVJFVkd6dEd2WExseTRjRUVJR0RZMk5uQjBkSVNMaXd0Y1hWMVJWbFlHRnhjWFdGdGIxN2kyYTlldTBOUFR3NXc1Y3pRKzdmbjExMStGY0FVQW8wZVB4cDQ5ZS9Eamp6L2kzLy8rdDBxQTZkaXhJNzc3N3J0YXg2dW5wNmYxOUwwaFE0WkFUMDlQNHpsTFMwczRPenZEMnRvYU5qWTJrRWdrc0xTMFJGUlVGUDc2Nnk4VUZoWUNZTWdpYWlpR0xDSWlJbXFXdnZubUc4aGtNbVJsWlNFOVBSMXBhV2xJU1VsQmZIdzhEaDA2QkxsY2pyNTkrK0tMTDc2b2NXMWdZQ0NHRFJ1bXNZaEZYRndjL3Z6elR3d2JOZ3l0V3JVQ0FGaFlXR0RpeElsWXYzNDlWcTllalRsejVxaTlWaWFUNGViTm03aDI3Um9TRWhMd3dRY2YxUHU5YVFwWUFPRHY3dzkvZjMrMTU4YU9IWXR4NDhZaE56Y1hBRU1XVVVNeFpCRVJFVkd6WldCZ0lFek42OTI3dDNDOG9xSUN5Y25Kd2liRDZtZ0tXQVVGQmZqdXUrOWdhV21KeVpNbnE1d2JQWG8wVHA0OGlTTkhqc0RhMmhyVHBrMERVTFdYMXRXclYzSHo1azNjdm4wYk1wa01CZ1lHYU51MnJUQ05zVEdZbVprQkFISnljZ0JVbFk4bm92cGp5Q0lpSXFKbVpkQ2dRYytzNzVLU0VpeGF0QWc1T1RsWXNtUkpqWkFpRW9td2FORWl2UC8rKzlpeFl3ZnUzNytQa0pBUUhEdDJEUEh4OGVqY3VUTW1UWm9FVDA5UGVIaDRxRXdQM0xGakIzYnMyS0h6TVNjbEpjSEN3Z0tXbHBaQ0NmdGR1M1lCQU5xMGFhUHoreEUxQnd4WlJFUkUxS3lFaElRMDZMclkyRmljUG4yNjFqYmZmZmNkRWhNVDhkWmJiOEhYMTFkdEd4c2JHM3ozM1hlWU0yY09ZbU5qa1plWGgzbno1c0hjM0x6V2FYNit2cjdvMzcrL3h2T2hvYUZhdlk4bmJkeTRVU2cxL3poL2YzOWhRMlFpcWgrR0xDSWlJbW9XZXZYcUJSc2JHd3dlUExoQjEzdDZlcXBNS1ZUbnpUZmZoRlFxeFlRSkUycHQ1K1RraERWcjF1RCsvZnR3ZG5hdTg5NkJnWUhvMGFNSCt2VHBvN0ZOZkh3OE9uVG9VT080b2FGaHJlSHR0ZGRlUS92MjdWRlpXUW1GUWdHeFdBd1BEdytOSVpHSTZpWlNQbDZ6azRpSWlJam9PUklURTRNelo4N2c0NDgvYnVxaFVETWxVck5BVS9QWEdrUkVSRVJFUkZSdkRGbEVSRVJFUkVRNnhKQkZSRVJFUkVTa1F3eFpSRVJFUkVSRU9zU1FSVVJFUkVSRXBFTU1XVVJFUkVSRS8zRFIwZEhJek14czZtR1FscmhQRmhFUkVSSFJQMWhlWGg2Ky92cHJkT2pRQWF0WHI5YjZ1dkR3Y0d6Y3VQR3A3eDhWRmZYVWZUUTNERmxFUkVSRTlOeXEzcUtvb3FJQ1JrWkdqWDcvdDk1NjY2bWVNR2tUWUdKaVlxQlVLaEVZR05pZ2U0U0VoS2k4VmlnVUtDb3FncFdWVmEzWHhjYkc0dlRwMHcyNlozUEhrRVZFUkVSRXp5MkpSQUlBeU03T2hxT2pZNlBmZjhTSUVTZ3FLbEo3YnZ2MjdYQnhjVUh2M3IyMTZ1dnExYXRJVEV5c2NUd3FLZ29pa1FqWjJkbll0V3RYclgwRUJRWFZPUFprT051K2ZUc2lJaUt3ZHUxYU9EZzRhT3lydUxpWUlhdUJHTEtJaUlpSTZMbmw1dVlHUFQwOXBLU2tORW5JR2pObWpOcmo1ZVhsK08yMzM5QzVjMmRNbmp4WnE3NGhkK2o5QUFBRzQwbEVRVlRPblR1SEhUdDJhRHkvZWZQbU92dFFGN0llRng4Zmo2MWJ0OExlM2g1eXVSenA2ZWsxMmtna0VsaGFXdFo1TDlLTUlZdUlpSWlJbmx0aXNSaTlldlhDdVhQbjRPSGhnWll0V3piMWtBQUFEeDgrQlBDL0oyMzEwWkExVUdGaFliVUdOQURJeU1qQWwxOStDWmxNaHZUMGRFeVpNa1Z0dThtVEoyUGN1SEgxSGdQOUQwTVdFUkVSRVQzWGZIMTljZnYyYmV6ZXZSc0RCdzZFaDRkSFV3OEo5KzdkQXdDMGF0V3FpVWRTSlMwdERYUG56a1Z4Y1RIYXRXdUhGU3RXd05UVVZEaC8vLzU5ekpzM0R3QXdaTWlRcGhybUM0TWhpNGlJaUlpZWEzcDZlaGd6Wmd5T0hUdUd5TWhJMk5qWW9GV3JWcEJJSkVKaGpOcElwVkpJcFZLZGpxbDZHcDZUazFPRCszanc0QUd1WHIxYWE1dFhYbm1sem43eTh2SVFFaElDQndjSHJGcTFDbXZXckVGSVNBZ1dMbHdJRnhjWFJFZEhZOVdxVlpCS3BWaThlSEdkQlRHb2JneFpSRVJFUlBUY0U0dkZDQXdNUlB2MjdYSGx5aFhjdW5VTGxaV1ZXbC9ma0pBMWFOQ2dPdHZNbmoyN3pqYXVycTdZc0dGRGplT0ppWWtJRFEydDlWcHRRcGFOalEwV0xseUlMbDI2d01qSUNJc1hMMFpZV0JqZWZmZGR1TGk0SUNVbEJlUEdqY09FQ1JPZ3I2OWZaMzlVTjRZc0lpSWlJbnBodEd2WER1M2F0V3VVZTczKyt1c2F6KzNidHcvbTV1WVlPSEJnbmYzWTJOalVlbjdkdW5VMW5vanQzTGtUMjdadDAyNmdBTHAzNzQ2S2lnckV4Y1hoM0xsek9IWHFGQXdORFlVcGcxRlJVWGp3NEFFOFBEemc1dWJXSkVWRVhpUU1XVVJFUkVSRURUQnQyalMxeDlQUzByQmp4dzRNSFRvVTA2Wk5RM0Z4TVF3TkRXRnNiTnlnKzVpWW1FQXNGcXNjTXpEUS9tUDgyYk5uRVI0ZWpwczNiMEpQVHc4K1BqNllOR2tTK3ZUcEE3RllqSUtDQXNURXhPRDgrZlBZdEdrVFNrcEs0T1hsaFo0OWV6Wm92TVNRUlVSRVJFU2tVNUdSa1FDQWwxOStHUUF3ZXZSb2pCZ3hBaDk4OEVHVGpNZkR3d09kT25YQytQSGo0ZVhsaGMyYk4rUGd3WU80ZlBreW5KeWM0T3pzREM4dkx3UUVCRUFrRWlFbEpRVmlzUmpSMGRGTk10NFhBVU1XRVJFUkVaR081T1RrNE5DaFEyalRwZzA4UFQyYmVqZ0FxcVlqVHA4K1hYamR2bjE3QUZVbDNhOWN1WUtzckN3b2xVck1talVMUTRjT2hidTdlMU1OOVlYQmtFVkVSRVJFcENQcjE2OUhlWGs1cGs2ZHFsWDdpeGN2d3RQVEV5WW1KaHJiYU5yUHFyN2k0dUx3OE9GRE9Eczd3OWZYVjdobldWa1pVbE5UZFY1aHNUbGp5Q0lpSWlJaTBvSDkrL2NqT2pvYS92NytlT21sbDdTNlp0R2lSUUQrTjhWUW5Za1RKOExhMnZxcHg3ZHIxeTVjdUhBQlNxVVNRTlVUTGtkSFI3aTR1TURWMVJWbFpXVndjWEhSeWIyYU80WXNJaUlpSXFLbmRQcjBhZno0NDQ5d2NuTENyRm16dExxbXJLd01sWldWa0Vna2FrdW5tNW1aUVNxVll0Q2dRV2pkdXZWVGovR2JiNzZCVENaRFZsWVcwdFBUa1phV2hwU1VGTVRIeCtQUW9VT1F5K1hvMjdjdnZ2amlpNmUrVjNQSGtFVkVSRVJFOUJSKy8vMTNyRjI3RmkxYXRFQm9hQ2pNemMxVnp1dnA2YUdrcEtUR2RmZnUzUU1BdEdyVlNtMi8zYnQzeHkrLy9LTFRzUm9ZR0FpYkwvZnUzVnM0WGxGUmdlVGtaRmhZV09qMGZzMFZReFlSRVJFUlVRUGs1dVppelpvMU9IMzZOTnEwYVlOdnZ2a0d0cmEyTmRxNXVibmg1TW1UY0hKeVFvc1dMUUFBTXBrTVVWRlJBS3FxLzlXWFRDWkRjWEV4ek16TUFBREp5Y2theTdwcnMya3k2UlpERmhFUkVSRlJQVDE4K0JCVHAwNUZTVWtKQWdNRDhlNjc3MnJjQit1amp6N0N5cFVyc1hYclZtRTlGQUFZR3h2RDE5Y1hiNzMxVnIzdlgxSlNncUNnSUpWamZuNSthdHVHaElUVXUzOEFpSTJOeGVuVHB4dDBiWE1uVWo3KzN6UVJFUkVSRVdsbDM3NTlhTmV1bmM1S3RWKzhlQkZYcmx6QjVNbVR0V3AvNk5BaFZGWldBZ0FzTEN6UXUzZHZsYUNYa3BLQ3BLUWtEQjQ4dUVIamVkcnJtd3VSU0NTcWNZd2hpNGlJaUlpSXFHSFVoU3k5cGhnSUVSRVJFUkhSaTRvaGk0aUlpSWlJU0ljWXNvaUlpSWlJaUhTSUlZdUlpSWlJaUVpSEdMS0lpSWlJaUloMGlDR0xpSWlJaUloSWh4aXlpSWlJaUlpSWRJZ2hpNGlJaUlpSVNJY1lzb2lJaUlpSWlIU0lJWXVJaVA1LyszVklBQUFBd0RDb2YrdFh1SmlFRmdBQUlja0NBQUFJU1JZQUFFQklzZ0FBQUVLU0JRQUFFSklzQUFDQWtHUUJBQUNFSkFzQUFDQWtXUUFBQUNISkFnQUFDRWtXQUFCQVNMSUFBQUJDa2dVQUFCQ1NMQUFBZ0pCa0FRQUFoQ1FMQUFBZ0pGa0FBQUFoeVFJQUFBaEpGZ0FBUUVpeUFBQUFRcElGQUFBUWtpd0FBSUNRWkFFQUFJUWtDd0FBSUNSWkFBQUFJY2tDQUFBSVNSWUFBRUJJc2dBQUFFS1NCUUFBRUpJc0FBQ0FrR1FCQUFDRUpBc0FBQ0FrV1FBQUFDSEpBZ0FBQ0VrV0FBQkFTTElBQUFCQ2tnVUFBQkNTTEFBQWdKQmtBUUFBaENRTEFBQWdKRmtBQUFBaHlRSUFBQWhKRmdBQVFFaXlBQUFBQUFBQUFBQUFBQUFBQUg0RHdTaXprdlZHYWRnQUFBQUFTVVZPUks1Q1lJST0iLAogICAiVGhlbWUiIDogIiIsCiAgICJUeXBlIiA6ICJtaW5kIiwKICAgIlZlcnNpb24iIDogIjExIgp9Cg=="/>
    </extobj>
    <extobj name="C9F754DE-2CAD-44b6-B708-469DEB6407EB-2">
      <extobjdata type="C9F754DE-2CAD-44b6-B708-469DEB6407EB" data="ewogICAiRmlsZUlkIiA6ICIxMTYyMDAzNTU0NzgiLAogICAiR3JvdXBJZCIgOiAiNjMyMDQ2NjI0IiwKICAgIkltYWdlIiA6ICJpVkJPUncwS0dnb0FBQUFOU1VoRVVnQUFBaGtBQUFIc0NBWUFBQUIvcmIrOEFBQUFDWEJJV1hNQUFBc1RBQUFMRXdFQW1wd1lBQUFnQUVsRVFWUjRuT3pkZVZ6VmRiNC84TmZaT1lkejJBN0lJc2ppaG9JTDRyNjJxVTFUMmFaTlplVTBMVFBUTW5Pbm5OOWtOalZaYzczZHNpbHI3dFR0T2xPTjJUYWE3V3JacUxtQVM2R0FDSUlpY0JCWkRzdmhIT0Jzdnovd2ZPUElkamljdzVjRHIrZmp3Y056dnVzYklzL0w3MmVUT0oxT0o0aUlpSWg4UUNLUlNGeXZwV0lXUWtSRVJFTVh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UVZEQmhFUkVma0ZRd1lSRVJINUJVTUdFUkVSK1FWREJoRVJFZmtGUXdZUkVSSDVCVU1HRVJFUitRVkRCaEVSRWZrRlF3WVJFUkg1QlVNR0VSRVIrWVZjN0FLSWlPaEhOcHNOcGFXbHFLNnVoc1ZpZ2QxdUY3c2tHZ0F5bVF4cXRScFJVVkZJVEV5RVhENDBQcDRsVHFmVEtYWVJSRVFFMU5YVklUOC9IM3E5SG5GeGNkQnF0WkRKWkdLWFJRUEFicmZEWkRMQllEQ2d0cllXRXlkT1JFUkVoTmhsZVVVaWtVaUUxd3daUkVUaXE2dXJRMTVlSHRMVDB4RWVIaTUyT1NRaW85R0kzTnhjcEtXbEJXVFE2Qmd5MkNlRGlFaGtOcHNOK2ZuNURCZ0VBQWdQRDBkNmVqcnk4L05oczluRUxxZGZHREtJaUVSV1dsb0t2VjdQZ0VHQzhQQnc2UFY2bEphV2lsMUt2ekJrRUJHSnJMcTZHbkZ4Y1dLWFFZTk1YRndjYW1wcXhDNmpYeGd5aUloRVpyRllvTlZxeFM2REJobXRWZ3V6MlN4MkdmM0NrRUZFSkRLNzNjNVJKTlNKVENZTCtDSE1EQmxFUkVUa0Z3d1pSRVJFNUJjTUdVUkVST1FYREJsRVJFVGtGd3daUkVSRTVCY01HVVJFUk9RWERCbEVSRVRrRnd3WlJFUkU1QmNNR1VSRVJPUVhEQmxFUkVUa0Z3d1pSRVJFNUJjTUdVUkVST1FYREJsRVJFVGtGd3daUkVSRTVCY01HVVJFUk9RWERCbEVSRVRrRnd3WlJFVGtOdzZIQTYydHJXS1hRU0poeUNBaUdnYXFxNnRoTkJvSDlKNzc5Ky9IdmZmZWkvLzZyLy95NlhWcmEydXhidDA2ZlB6eHh6NE5NSldWbFRoMTZoU3NWcXRIeHg4K2ZCaTV1YmsrdS85UXhKQkJSRFJFTEY2OEdQZmNjdytBOWljSWRydGQySGY3N2JmajBVY2ZIZEI2cEZJcHlzdkxzVy9mUG56KytlYyt1MjUyZGpiMjd0MkxEejc0QUVxbDBtZlgzYjU5T3g1NjZDRWNPM1lNRG9jRE9UazVQUjYvWnMwYWJOaXd3V2YzSDRya1loZEFSRVMrZCsrOTk2S3NyQXk3ZHUxeTIyNjMyM0gxMVZmMytYcS8rTVV2OExPZi9heFA1OHlaTXdmWFgzODl0bS9manF5c0xQejBwei90ODMyN2N1REFBUURBa2lWTElKRklmSEpOQURoeDRnUWtFZ25TMDlQeHpEUFA0TUNCQTlpMGFSUGk0K1A3ZkMyajBZanc4SENmMVJhb0dES0lpSVlSaVVTQ2hJU0VUdHROSmhPTVJpT0NnNE1SRVJIUmFYOUlTSWpiKzd2dnZ0dWorMW10Vmtna0VwU1dsbnAwemdNUFBJQzVjK2ZpdHR0dTYvYVl1cm82QU1Dbm4zNktIVHQyZUZUSHBSSVRFN0YrL1hyaHZjVmlRWEZ4TVVhUEhvM2c0R0FzWGJvVSsvZnZ4NVl0VzdCNjllbytYYnVrcEFTUFBQSUkxcXhaZzdsejUzcFYzMURCa0VGRU5JeElwVkpzMnJTcDAvWTMzbmdESDM3NElWYXNXSUhiYjcrOTErc1lESVkrM2RmVDR5MFdDd0NncHFhbTEyTWJHeHY3VkVOSGw0YW13NGNQdzI2M0l6TXpFMEQ3VTVqVTFGVHMzcjBicTFhdFFsUlVGQll2WHR6cE9tVmxaVzdiUC92c016ei8vUFBRNlhTWU1tV0sxL1VORlF3WlJFU0VVNmRPQVFBbVRaclVwL1ArK2M5L0lqbzYydWYxWE5yTTQvTDQ0NC9qeUpFaldMZHVIV2JQbnUyeisrM2R1eGNBTUd2V0xHSGJ5cFVyc1hidFdtemR1aFVQUFBBQWxpeFo0bmJPenAwN29kRm9NSC8rZkdIYmxpMWJVRnhjakdlZmZSYkJ3Y0UrcXk5UU1XUVFFUTF6VHFjVFJVVkZrTXZsR0Q5K3ZOamxkT3YwNmRNNGN1UUl3c1BETVdQR0RKOWR0N1cxRlZsWldRQ0FpUk1uQ3R0bnpacUZlZlBtWWViTW1RRFFxZGxrNTg2ZDBPdjF3dmFzckN3ODlkUlR1T2FhYTl6Q3luREdrRUZFTkF4MTllZ2ZRSmVkTTd0N3F0Q1JhMVNMdC83bmYvNEhLcFdxeDJQZWUrODlBTUNWVjE0Sm1VeldyL3QxdEdmUEhyUzB0QUJBcCtzKy9mVFRIbDJqb0tBQTY5YXR3OFNKRS9Id3d3LzdyTFpBeDVCQlJEUk15ZVZ5eE1iR2RydS9zcklTTnB2Tm8ydVZsWlgxcXhhSHc5SGovdUxpWXFGSjQrcXJyOFl6enp5RGZmdjJlWFd2UzBQVHh4OS9MTHcybTgxb2Ftb1Mzc3RrTWtSR1J2WjR2WXFLQ3F4ZHV4WmhZV0Y0NnFtbklKZnpvOVdGUHdraW9tRXFOamEyeTA2Z0x2ZmNjNC9INGVIU0QrNXZ2LzBXYytiTVFWQlFVS2RqOC9QejhlS0xMK0xjdVhQUWFEUzQ3Nzc3b0ZhcmU3eithNis5QnFmVGllblRweU14TVJFUkVSR0lpNHZ6cURhZ2ZVaXBxMVBwcGJVVUZSVUo3M2Z2M28yWFgzNVplSitRa0lCTm16Wmg2ZEtsWFFhaHNySXlyRnExQ2dEUTBOQ0FXMjY1eFcyL0owK0JoaktHRENJaUw5bnRkdGhzTnRqdGR1R3I0M3VielFhSHd3R0h3d0duMDlucHk3VjlzTmk0Y1NNaUlpSnd4eDEzOU9zNjc3enpEdDUrKzIxRVJVWGhsNy84SlJZdVhBaWd2ZS9EcGsyYnNHM2JOamlkVGt5ZE9oV1BQZlpZcngxSDkrelpneE1uVGdBQWJyNzVaZ0RBUXc4OTVIRTl1M2J0RWliTnVuUVk3YnZ2dmdzQVVDZ1VzRnF0aUkrUEZ6cDQ3dHk1VXpodXlaSWxuVUpHWldVbFRwdzRBWmxNaHNzdXU4eW5UVGhEQlVNR0VSSGE1M05vYVdsQlMwc0xMQllMV2xwYTBOYldCcXZWaXJhMk51SEw5ZDVxdGZiNmlOOVR2cHkweWRzUE9xZlRpVTgrK1FTalJvM3FkOGk0N3JyclVGNWVqdDI3ZDJQZHVuV1lPWE1tRmk5ZWpFMmJOcUd5c2hKQlFVRzQ3Nzc3Y04xMTEvVTZtVlo5ZlQxZWZmVlZBSUJLcGNMMDZkTTlyc1BoY0dEVHBrMTQvLzMzb1ZBbzhQampqK09LSzY0UTl1Zm01aUlyS3d0VHBreEJYVjBkeXNyS01IWHFWRXlkT2hXQWU4aTRkTGJVckt3c3JGKy9IaEtKQkwvLy9lL2Rya3MvWXNnZ29pR3Z0YlVWWnJNWnpjM053cDhXaTBVSUV5MHRMZDBHQm9WQ0FhVlNDYVZTQ1lWQ0FZMUdJN3hXS3BXUXkrV1F5V1RDVjhmM2Nya2NVcWtVVXFrVUVvbkU3YXZqdG0rKythYmYzNk9yZnFuVXU5VWl2RDIvcStQRHdzTHcrT09QWS9IaXhkaXdZUU95czdPUm5aME5vSDJJN09yVnEzdnNDOUxSQ3krOGdQcjZlZ0RvMCt5ZUZ5NWN3Si8vL0dmazVlVWhJaUlDZi96akg1R1dsdVoyakt1cDZJNDc3c0RHalJzOXVxN1Q2Y1RiYjcrTnpaczNReWFUNFlrbm5zQ2lSWXM4cm11NFljZ2dvaUhCMVdIUDlXVXltWVJBMFhFTkQ2Qzl3Nk5HbzRGYXJZWk9wME5RVUpEd3BWS3BoTmRLcGRLbjAxYjdreXNrZUx1V2g2dURweWRQUWpvdUlLWlFLTG85YnZyMDZYampqVGZ3NnF1dkNrSHFoaHR1OERoZ2JOMjZWUmhhMmxjUFBQQUFUQ1lUSmt5WWdLZWVlZ3A2dmI3VE1VRkJRY2pNekVSR1JvWkgxeXdwS2NFcnI3eUN2THc4QU8wL3MyZWZmUmJQUHZ0c3AyTmRmVG1HTzRZTUlnb1lUcWNUemMzTnFLK3ZSMk5qSXhvYkc0VlEwVEZJeU9WeWFMVmE2SFE2UkVkSEl6ZzRHQnFOUnZqVGw0dHFEUmF1SVpoZGRiVDBoR3MxVTA5K05oMURSblYxTlpZdlgrN3hmZGF0Vzlmai9uZmZmUmRSVVZISXlzckM2NisvRGdESXpNekUwYU5IUGI0SDBENU51bHd1eDRZTkc3b2Q3WEg5OWRjakppYW0xMnMxTnpmanJiZmV3dmJ0MjkyZWVOMTQ0NDFkSHI5dDI3WSsxVHFVTVdRUTBhQmtzOW5RME5DQSt2cDYxTmZYbzZHaEFRME5EVzVES2pVYURYUTZIU0lqSXhFU0VnS2RUZ2VkVHRmclNJV2h5RFZ5d3R2djNXdzJBMEN2YzFVQUVJWjRxbFFxYUxYYVhrZDVPQndPbkQ5L0hnQzZQTllWRklIMkpwR3lzakk4OTl4emNEZ2NTRXBLd3BOUFBva2JicmdCQUZCWVdJZ0hIM3pRbysvSlpyUGhKei81U2JmN1BSMzU4Y2tubjJEYnRtMElDd3ZEdmZmZWkvZmVldy9sNWVYNDlhOS8zZVh4REJrL1lzZ2dJdEU1SEE0ME5EU2dycTVPK09xNExvVkNvVUJvYUNpU2twSVFGaGFHME5CUWhJU0VjRDZDRGx3L3I3Q3dNSy9PcjYydEJkQjVUWSt1R0kxR0FPMGRWbU5qWS9IV1cyLzFlSHpIb1oxZEhidDY5V3I4OE1NUFNFdExRMlJrSkZwYVdoQVpHUW1IdzRIMTY5ZTdUYyt0VkNvOUdycHFNQmdna1VnOGJwcnB5YlhYWG91MnRqWXNYNzRjR28wRzc3Ly9mcit2T1Z6dy8xQWlHbkJ0Ylcyb3JxNUdUVTBOYW10clVWOWZMelIzS0pWS1JFUkVJRDQrSHVIaDRRZ0xDNE5Hb3hHNTRzSFA5Y0h2YmNnb0xpNEdBRVJGUmZWNmJHVmxKWUN1bjByMDFlblRwL0hERHo4QUFPNi8vMzRBN1UwK2E5ZXVSVWhJU0tlK0ZFbEpTYjJHR3FCOVJsTzVYTzdSc2IzUjZYUmRyaUQ3OXR0djkvdmFReDFEQmhINW5kMXVSMDFORFM1Y3VJQ3FxaXJVMTlmRDZYUkNLcFVpTEN3TUtTa3BpSWlJUUVSRUJMUmFyZGpsQmlSWGM0UzNpNVVkUG53WUFEQjI3TmhlajNVRmtzVEVSSy91MWRHSEgzNElBRmk0Y0tIYnVpRXBLU245dnJhdkdRd0d0MkQxemp2dmlGaE5ZR0RJSUNLZmN6cWRNQnFOcUtxcXdvVUxGMUJUVXdPSHd3R0pSSUx3OEhDa3BxWml4SWdSME92MW5NRElSODZkT3djQUhqY1B1RHJCQXNEWnMyZUZVUnhHb3hGT3B4TVNpVVRvTEh1cC9QeDhBTUNFQ1JQNlZiUEQ0VUJGUlFYa2NqbCs4WXRmOU90YS90VFEwSUNYWG5vSklTRWgrTjN2Zmlkczc2NVBSM2Zyd2d4SERCbEU1Qk9OalkxQ3FLaXVyaFpHSUlTRWhDQWxKUVhSMGRHSWlvcnFjY2dqZWM4MU5iYW5Ud0JjNjNXMHRyYmkrZWVmRjJZZWZmMzExM0h3NEVIODlyZS9GU2JCNnFpcHFRbjUrZm1RU0NTWU1tVkt2MnFXU3FYWXVIRWppb3FLZk5MMDRrdXVqcWhHb3hIMzMzOC82dXJxY1AzMTE0dGNWZUJoeUNBaXJ6Z2NEbHk0Y0FIbDVlV29yS3dVaGxCcU5CcU1IRGtTMGRIUkdERmloTmRES3NsenJhMnRLQ2dvUUhSMGRKLzZaSmpOWmp6OTlOTW9LaXBDVkZRVTFxMWJoNy8rOWE4NGZ2dzRIbmpnQWR4KysrMjQ3YmJiM0o0MjdkcTFDM2E3SFJNbVRFQkVSSVJIOTdsMG5wS09KQklKeG8wYjUzSE5BK1hiYjc4RjBENFVWcTFXNCtHSEg4WjExMTBuY2xXQmh5R0RpRHptY0RoUVZWV0Y4dkp5R0F3R3RMVzFRU2FUSVNZbUJ0SFIwWWlPam1hZkNoRmtaV1hCWnJNSjAyRjdJaWNuQnkrKytDSXFLeXNSR2hxS1AvM3BUeGc5ZWpSZWVPRUZiTjY4R2UrODh3N2VldXN0SER4NEVILzR3eCtRa0pDQTF0WldvUTlGZDBORGEycHEwTmpZQ0wxZUQ3VmFEWWxFSWpRcitITDZkQmVMeFlLMnRqYm9kRHBoOXRIang0OERRTDg2RERjM053TUF4bzhmanpWcjFuVDVwSVhOSXIxanlDQ2lIblVNRmhVVkZiQmFyY0lTNGZIeDhZaU5qV1cvQ3BGOThjVVhBSUQ1OCtjTDJ4NS8vSEZoZ3EyTzh2THk4TjU3NytIUW9VTUEycHRYbm56eVNjVEh4d05vZjdLd2N1VktUSmt5QmV2V3JVTmhZU0YrOWF0ZllmWHExU2dvS0VCTlRRMmlvcUp3NVpWWGRsbkxxVk9uOFBUVFQzZTViOGFNR2YzNU5ydFVXRmlJeHg1N0RCS0pCRUZCUVpESlpEQ1pUQUNBeVpNbmUzM2RGU3RXUUtsVVl0bXlaZDBPbGI3enpqdTczTTRPb1Q5aXlDQ2lUbHpCb3F5c0RBYURRUWdXY1hGeGlJK1BSMHhNRElQRklITGJiYmVocnE3TzdVUDgwbEVpZi92YjM2QlVLbkhreUJFY09uUUlJU0VoV0xGaUJXNisrZVl1UDBRblRacUV2Lzcxci9qVG4vNEVoOE9CcVZPbklpNHVEcDkrK2ludXZmZmVibWNHSFRWcUZFSkRRMkczMjRWVlprTkNRakJ0MmpSaGlLb3ZKU2NuSXpJeUVsYXJWVmdCZDhTSUVaZzhlWEsvN2llVHlZUVZYN3R6MTExM2RibWRJZU5IRXVkZ1dtZVlpRVRqZERwUlZWV0ZjK2ZPZFFvV0NRa0ppSTZPWnJEd2s2Ky8vaHBYWFhWVnY2N1IxdGJtOFhUcCsvYnR3OHlaTXoyYTNkTm1zOEZxdFFvemlSWVZGWGswekRYUWZQUE5OekNaVEZpMmJGbXZ4MlpuWjZPNXVSbVhYMzU1bC92Mzd0Mkw0T0JnWkdabTlyc3VYL3h1RERSSmh3Vi9HREtJaGptTHhZS3paOCtpcEtRRVpyTVpDb1hDN1ltRnQ2dDZrdWNDOFlPRUJrWWcvbTUwREJsc0xpRWFobHhQTFVwS1NtQXdHT0IwT2hFVkZZVkpreVpoNU1pUmZHSkJSRDdCa0VFMGpMUzB0QWhQTFpxYm02RlFLREJtekJpa3BLUjR0R1lGRVZGZk1HUVFEWEZPcHhQVjFkVW9MaTZHd1dDQXcrR0FYcTlIV2xvYTR1UGorZFNDaVB5R0lZTm9pTEphclRoejVneUtpNHRoTXBtZ1VDaVFrcEtDbEpRVWhJYUdpbDBlRVEwRERCbEVRMHhiV3h1S2lvcFFWRlFFcTlXS2lJZ0lUSjgrSFFrSkNWd2FuWWdHRlAvR0lSb2lXbHBhVUZoWWlPTGlZdGhzTnNURXhHRENoQW1Jakl3VXV6UWlHcVlZTW9nQ25ObHN4cWxUcDNEbXpCblk3WGJFeDhjak5UWFZMMU00RXhIMUJVTUdVWUF5bVV3b0tDakEyYk5uQWJUUHRKaWFtc3BSSWtRMGFEQmtFQVdZaG9ZR0ZCUVVvS3lzREJLSkJDa3BLUmcvZmp5Q2c0UEZMbzJJeUExREJsR0FNSnZOT0g3OE9Nckt5aUNUeVRCMjdGaU1HemRPbU82WmlHaXdZY2dnR3VTc1Zpc0tDZ3BRV0ZnSUFFaE5UY1c0Y2VNOFduZUNpRWhNREJsRWc1VFQ2Y1NaTTJlUW01dUwxdFpXSkNRa1lQTGt5ZEJvTkdLWFJrVGtFWVlNb2tHb3Fxb0tPVGs1YUdob2dGNnZ4N3g1ODZEWDY4VXVpL3hFSnBQQmJyZHo5bFZ5TXhSK0p4Z3lpQWFScHFZbTVPVGtvTEt5RWhxTkJyTm56MFpDUW9MWVpaR2ZxZFZxbUV3bXpzUktia3dtVThBL3VXVElJQm9FMnRyYWtKZVhoK0xpWXNoa01reWFOQWxqeDQ0TitIL0ZrR2Vpb3FKZ01CZ1lNc2lOd1dBSStNbjBHREtJUkhiMjdGbms1T1RBYXJVaU9Ua1phV2xwQ0FvS0Vyc3NHa0NKaVlrNGRPZ1FqRVlqSjFFakFJRFJhRVJ0YlMzbXpKa2pkaW45SW5FNm5VNnhpeUFhanBxYm0zSDA2RkZVVlZWQnI5Y2pNek9ULzVJZHh1cnE2cENYbDRmMDlIUUdqV0hPYURRaU56Y1hhV2xwaUlpSUVMdWNQcE5JSkJMaE5VTUcwY0J5T3Awb0xpN0dpUk1uNEhRNk1XblNKSXdaTXdZZC9yK2tZYXF1cmc3NStmblE2L1dJaTR1RFZxdGxrOWt3WWJmYllUS1pZREFZVUZ0Ymk0a1RKd1prd0FBWU1vaEUwOVRVaENOSGpxQ21wZ1lqUm96QTlPblRPVk1udWJIWmJDZ3RMVVZOVFEzTVpqUHNkcnZZSmRFQWtNbGswR2cwaUl5TVJHSmlZa0N2bU15UVFUVEFuRTRuVHAwNmhieThQTWhrTWt5Wk1nWEp5Y2xpbDBWRTVITWRRMGJnUmlXaUFGRmZYNDhqUjQ3QWFEUWlMaTRPMDZaTjQxVGdSRFFzOEVrR2taODRuVTdrNStmajVNbVRVQ3FWbURwMUtrYU5HaVYyV1VSRWZzVW5HVVIrWnJGWWNPalFJZFRVMUNBaElRRVpHUmxjYTRTSWhoMCt5U0R5c2ZQbnp5TTdPeHMybXcwWkdSbnNlMEZFd3dvN2ZoTDVnZFBwUkc1dUxnb0tDaEFTRW9JNWMrWWdKQ1JFN0xLSWlBWVVtMHVJZkt4ajgwaFNVaEl5TWpJQ2VnZ2FFWkV2OEVrR1VUK2RQMzhlV1ZsWnNOdnR5TXpNUkdKaW90Z2xFUkdKaGs4eWlIekE0WEFnTnpjWHAwNmRZdk1JRVZFWEdES0l2TkRhMm9vREJ3NmdwcVlHeWNuSnlNakk0UFRQUkVTWFlNZ2c2cVBHeGtaODk5MTNzRmdzbURsekpwdEhpSWk2d1Q0WlJIMVFWVldGZ3djUFFpcVZZdDY4ZWREcjlXS1hSRVEwcUxCUEJwRVhTa3BLY096WU1laDBPc3lmUDU4TG14RVI5WUloZzZnWFRxY1R4NDhmUjJGaElhS2pvekZuemh3b0ZBcXh5eUlpR3ZRWU1vaDZZTFBaa0pXVkJZUEJnSlNVRkdSa1pFQXFsWXBkRmhGUlFHRElJT3FHeFdMQi92MzdZVFFhTVdYS0ZJd2JOMDdza29pSUFnbzdmaEoxb2JHeEVYdjM3b1hWYXNXc1diTVFGeGNuZGtsRVJBR0JhNWNROWFDK3ZoNTc5dXlCVkNyRmdnVUxFQllXSm5aSlJFUUJnNk5MaUxwUlcxdUxmZnYyUVM2WFk5R2lSZERwZEdLWFJFUVVzQmd5aUM2cXJxN0dkOTk5QjVWS2hVV0xGbkdJS2hGUlB6RmtFS0Y5a3EzOSsvZERvOUZnMGFKRlVLdlZZcGRFUkJUd0dESm8yRE1ZRERoNDhDQjBPaDBXTGx5SW9LQWdzVXNpSWhvU0dESm9XQ3NySzBOV1ZoYkN3c0t3Y09GQ0tKVktzVXNpSWhveUdESm8yQ290TGNYaHc0Y1JFUkdCQlFzV2NCWlBJaUlmWThpZ1lhbWlvZ0tIRHg5R1pHUWs1cytmRDdtYy95c1FFZmthNTBlbVllZkNoUXM0ZE9nUXdzUERHVENJaVB5SUlZT0dsYnE2T3V6ZnZ4OWFyUllMRml4Z3dDQWk4aU9HREJvMm1wcWFzRy9mUGlpVlNuYnlKQ0lhQUF3Wk5DeVl6V2JzMmJNSEVvbUU4MkFRRVEwUWhnd2E4bHBiVzdGMzcxN1liRFlzWExnUVdxMVc3SktJaUlZRmhnd2EwbXcyRy9idDJ3ZXoyWXo1OCtkenNUTWlvZ0hFa0VGRGx0UHB4SUVEQjFCZlg0ODVjK1lnTWpKUzdKS0lpSVlWaGd3YXNuNzQ0UWRVVlZWaCt2VHBpSTJORmJzY0lxSmhoeUdEaHFTU2toS2NQbjBhNDhhTlExSlNrdGpsRUJFTlN3d1pOT1JVVjFmajJMRmppSW1Kd2VUSms4VXVoNGhvMkdMSW9DR2x1YmtaQnc0Y2dGYXJ4ZXpac3lHUlNNUXVpWWhvMkdMSW9DSERack5oLy83OUFJRDU4K2R6d1RNaUlwRXhaTkNRNEhRNmtaV1ZoY2JHUnN5Wk00ZHpZUkFSRFFKY3VJR0doTnpjWEJnTUJtUmtaR0RFaUJGaWwwUGtOWnZOaHRMU1VsUlhWOE5pc2NCdXQ0dGRFZzBBbVV3R3RWcU5xS2dvSkNZbURwbDFsU1JPcDlNcGRoRkUvV0V3R0xCLy8zNmtwS1FnTXpOVDdIS0l2RlpYVjRmOC9Iem85WHJFeGNWQnE5VkNKcE9KWFJZTkFMdmREcFBKQklQQmdOcmFXa3ljT0JFUkVSRmlsK1VWU1lmT2NBd1pGTkRNWmpOMjdkcUY0T0JnWEhIRkZaQksyUUpJZ2FtdXJnNTVlWGxJVDA5SGVIaTQyT1dRaUl4R0kzSnpjNUdXbGhhUVFhTmp5T0RmeUJTd1hQMHdIQTRIWnMrZXpZQkJBY3Rtc3lFL1A1OEJnd0FBNGVIaFNFOVBSMzUrUG13Mm05amw5QXYvVnFhQWxaZVhoNXFhR21SbVpyS2pKd1cwMHRKUzZQVjZCZ3dTaEllSFE2L1hvN1MwVk94UytvVWhnd0pTVlZVVlRwNDhpZVRrWkl3YU5VcnNjb2o2cGJxNkduRnhjV0tYUVlOTVhGd2NhbXBxeEM2alh4Z3lLT0MwdExRZ096c2JJU0VoeU1qSUVMc2NvbjZ6V0N4OEdrZWRhTFZhbU0xbXNjdm9GNFlNQ2loT3B4UFoyZG13V3EyWU0yY09lOTdUa0dDMzIvbTdUSjNJWkxLQUg4TE1rRUVCcGJDd0VGVlZWY2pJeUVCSVNJalk1UkFSVVE4WU1paGdORFkySWpjM0YvSHg4VWhPVGhhN0hDSWk2Z1ZEQmdVRXA5T0p3NGNQUTZGUVlOcTBhV0tYUTBSRUhtRElvSUJRV0ZpSXVybzZUSnMyRFNxVlN1eHlpSWpJQXd3Wk5PZzFOVFVKelNUeDhmRmlsME5FUkI1aXlLQkJ6ZFZNSXBmTE9WeVZpQ2pBTUdUUW9GWlVWSVRhMmxwa1pHUWdLQ2hJN0hLSWlLZ1BHREpvMEhJMWs0d2NPWkt6ZWhJUkJTQ0dEQnEwamg0OUNwbE14dEVrUkVRQmlpR0RCcVZ6NTg2aHVyb2FreWRQWmpNSkVWR0FZc2lnUWNkcXRTSW5Kd2NSRVJGSVNrb1N1eHdpSXZJU1F3WU5Pdm41K1docGFVRkdSZ1lrRW9uWTVSQVJrWmNZTW1oUWFXeHNSRkZSRVZKU1VoQVJFU0YyT1VSRTFBOE1HVFNvZlAvOTkxQW9GRWhQVHhlN0ZDSWk2aWVHREJvMHlzcktjT0hDQmFTbnAzUHFjQ0tpSVlBaGd3WUZtODJHbkp3Y2hJZUhJeVVsUmV4eWlJaklCeGd5YUZBb0xDeUV4V0poWjA4aW9pR0VJWU5FMTlyYWlsT25UaUUrUGg1NnZWN3Njb2dDbXMxbVEwTkRnMWZuVmxSVTRQang0Mmh1YnZaWlBjM056Vmk1Y2lWV3Jsd0prOGtrYlAveXl5OWhOQnE5dW1adGJTM1dyVnVIanovK0dLMnRyYjRxRlpXVmxUaDE2aFNzVnF0SHh4OCtmQmk1dWJrK3UvOVF4SkJCb2p0NThpVHNkanM3ZXhMNVFFNU9EbTY1NVJiODkzLy90OXYyOHZKeXJGbXpCaHMzYnV6MjNLMWJ0K0xSUngvRlAvN3hENS9WSTVWS1VWVlZoYXFxS3RqdGRnREFrU05Ic0dIREJqejQ0SU1vTEN6czh6V3pzN094ZCs5ZWZQREJCMUFxbFQ2cmRmdjI3WGpvb1lkdzdOZ3hPQndPNU9UazlIajhtalZyc0dIREJwL2RmeWhpeUNCUk5UYzNvN2k0R01uSnlkRHBkR0tYUXhUd2poMDdCZ0NZTUdHQzIvYXdzRERrNU9SZ3g0NGRhR3BxNnZMY28wZVBBZ0JtekpqaHMzb1VDb1h3MnVGd0FBQXlNek54d3cwM29McTZHbzgrK2lpeXM3UDdkTTBEQnc0QUFKWXNXZUxUNXRVVEowNUFJcEVnUFQwZHp6enpERmF2WG8zeThuS3ZydVh0VTVxaFJpNTJBVFM4NWVYbFFTS1JZT0xFaVdLWFFqUWtaR2RuUTZGUTRMTExMblBicnRWcU1YdjJiT3pkdXhkZmZQRUZicjMxVnJmOTVlWGxxS2lvZ0ZxdFJrWkdocy9xa2N2bGtNbGtzTnZ0c05sc0FBQ0pSSUlISDN3UWFyVWFXN1pzd1d1dnZZWnAwNlpCTHYveEkrbTIyMjdyOXBwMWRYVUFnRTgvL1JRN2R1endxcTdFeEVTc1g3OWVlRyt4V0ZCY1hJelJvMGNqT0RnWVM1Y3V4Zjc5KzdGbHl4YXNYcjI2VDljdUtTbkJJNDg4Z2pWcjFtRHUzTGxlMVRkVU1HU1FhQm9hR2xCYVdvclUxRlNvMVdxeHl5RUtlR2ZPbk1IWnMyZWhVQ2p3eUNPUHVPMTc4Y1VYY2RWVlYySHYzcjM0NnF1dmNPdXR0K0tHRzI3bzFQL0NZckhnbW11dTZYVHRYYnQyZVYyWFNxV0MyV3p1MU5maG5udnVnVnF0eG9JRkM5d0NCZ0RVMU5UMGV0M0d4a2F2YXdvSkNYRjdmL2p3WWRqdGRtUm1aZ0lBNXN5Wmc5VFVWT3pldlJ1clZxMUNWRlFVRmk5ZTNPazZaV1ZsYnRzLysrd3pQUC84ODlEcGRKZ3laWXJYOVEwVkRCa2ttaE1uVGtDcFZDSTFOVlhzVW9pR2hLKy8vaHBBKy9vL1pXVmxidnRzTmhzeU16T2hWcXRSWGw2T3ZMdzh4TWZIdzJ3MkF3QU1CZ1BzZGp1aW82Tzc3ZWZ3ODUvLzNLdE9vUmFMQlFEd3lDT1BRQ3J0M0VxL2JkczI0ZlVISDN3QW9QdFE4L2pqaitQSWtTTll0MjRkWnMrZTNlZGF1ck4zNzE0QXdLeFpzNFJ0SzFldXhOcTFhN0YxNjFZODhNQURXTEpraWRzNU8zZnVoRWFqd2Z6NTg0VnRXN1pzUVhGeE1aNTk5bGtFQndmN3JMNUF4WkJCb3FpcHFVRmxaU1VtVDU3czFtWkxSTjVwYVduQkYxOThBYjFlajMvKzg1K2RuZ3k0WEgzMTFRZ09Ea1pzYkN4ZWZmVlZBRUJWVlJYdXZQTk82SFE2Yk5xMENRYURBUXFGQWlOSGpuUTcxMmcwOW12a2liZWpYbHhPbno2TkkwZU9JRHc4M0tmOVJscGJXNUdWbFFVQWJrMjNzMmJOd3J4NTh6Qno1a3dBNk5Sc3NuUG5UdWoxZW1GN1ZsWVdubnJxS1Z4enpUVnVZV1U0WThnZ1VadzhlUklxbFFwanhvd1J1eFNpSWVHenp6NkR5V1RDaWhVcnVnMFlBUERyWC8rNjA3YlBQLzhjVHFjVFM1Y3VoVktweEgzMzNZZUVoQVJzMnJUSjdiaVBQLzdZcTlxT0hqMktQL3poRHhnM2JoeGVlKzAxcjY0QkFPKzk5eDRBNE1vcnI0Uk1KdlA2T3BmYXMyY1BXbHBhQUtEVGRaOSsrazJrd3NVQUFDQUFTVVJCVkdtUHJsRlFVSUIxNjlaaDRzU0plUGpoaDMxV1c2Qmp5S0FCWnpRYWNmNzhlVXlhTk1tbmYxRVFEVmVOalkzWXZIa3pOQm9OcnIzMjJqNmRhN1BaOE5WWFgwRWlrZlQ1WEUrNW1nMWNUVFBlS0M0dUZwbzBycjc2YWp6enpEUFl0MitmVjllNnRDbW1ZM2d5bTgxdW8yOWtNaGtpSXlON3ZGNUZSUVhXcmwyTHNMQXdQUFhVVXoyR3ZPR0dQd2thY0NkUG5vUlNxY1RvMGFQRkxvVm9TR2h0YlVWYld4dFdyRmlCbTI2NnFkUCsvL2lQLzhCSEgzMGt2SStOamNWenp6MEhvUDBEMTJnMFl1N2N1WjJhUjN6RkZ5SGp0ZGRlZzlQcHhQVHAwNUdZbUlpSWlBakV4Y1Y1Zkw3UmFCVDZoblNVbjUrUG9xSWk0ZjN1M2J2eDhzc3ZDKzlkVDNTV0xsMHFETUh0cUt5c0RLdFdyUUxRM2h4MHl5MjN1TzN2VDRmWm9ZQWhnd1pVUTBNREtpb3FNSEhpUlBiRklQS1JxS2dvM0hQUFBWaTZkQ24yN05tRHNySXl5T1Z5eE1iR0FnQ0Nnb0k2ZFFRRkFLZlRpUTgvL0JBQXNIejVjci9WRnhZV0JnRGR6cy9SbXoxNzl1REVpUk1BZ0p0dnZoa0E4TkJERDNsOC9xNWR1NFJKcys2KysyNjNmZSsrK3k2QTl2azhyRllyNHVQamhRNmVPM2Z1Rkk1YnNtUkpwNUJSV1ZtSkV5ZE9RQ2FUNGJMTEx1T1QyUzR3Wk5DQUtpZ29nRnd1eDlpeFk4VXVoWVk0MTd3TWwzNTEzTzV3T0dDMzIrRndPSVN2bnQ1ZnVzL2hjTURwZE1McGRBS0E4THF2NzhQRHcvdjkvYm8rZkRkdDJvVEZpeGRqeElnUmJuMHFycmppQ2dCd0cyNVpVVkdCc3JJeVNDU1NUak5YVmxaVzRwNTc3aEhlWDlvL295OTBPcDN3SVc0eW1hRFZhajArdDc2K1h1aWdxbEtwTUgzNmRJL1BkVGdjMkxScEU5NS8vMzBvRkFvOC92amp3czhCQUhKemM1R1ZsWVVwVTZhZ3JxNE9aV1ZsbURwMUtxWk9uUXJBUFdROCt1aWpidGZPeXNyQyt2WHJJWkZJOFB2Zi85N3R1dlFqaGd3YU1DYVRDV1ZsWlJnM2JweFBwd0ttb2NYaGNLQ3RyUTFXcTdYTFAxMnZyVlpybHlIQ0ZTUmNIK1I5SVpWS0laVktJWlBKaE5lWHZwZkpaRkFxbGNKN2lVUWl6RHJwZXQzWDk1V1ZsVDc2NmZWTng3RFQxWkRYcnA1K2REVzNSazljelFVUkVSR29xcXBDYlcxdG4wTEdDeSs4Z1ByNmVnRG8wK3llRnk1Y3dKLy8vR2ZrNWVVaElpSUNmL3pqSDVHV2x1WjJqQ3M0M1hISEhUMU90OTZSMCtuRTIyKy9qYzJiTjBNbWsrR0pKNTdBb2tXTFBLNXJ1R0hJb0FGVFVGQUFxVlNLY2VQR2lWMEtEUkJYWUdocGFVRnJheXRhVzF1RjF5MHRMVUpvNkJnaVhPdGJkRWN1bDBPcFZFS2hVRUF1bHd2dlhhODdmc2xrc2g2M1h4b2l4Q0pXeUVoSVNPaXl6OERpeFl1N0hGMENBT0hoNFozK2tlQ2FRanNzTEt6YklCQWJHeXVzWVpLWW1PaFJmVnUzYmhXR2x2YlZBdzg4QUpQSmhBa1RKdUNwcDU3cWN2SEZvS0FnWkdabWVqekRhVWxKQ1Y1NTVSWGs1ZVVCYUE5aXp6NzdMSjU5OXRsT3gzYjM4eHR1R0RKb1FMUzJ0cUswdEJUSnlja0lDZ29TdXh6cXA3YTJObGdzRmxnc0Zwak5aclMwdEhRWkpOcmEycm84WHlxVklpZ29DRXFsRWtxbEVpRWhJVkFvRk1KNzErdEx0eWtVQ2xIRHdHQjErUEJockZtenhtMmJ3V0J3YXhyeFZRZkV2Ly85NzUyMnVlN3o1cHR2SWpRMHRNdno0dVBqOGNNUFA2Qzh2RnlZZDZJbldWbFplUDMxMXdHMHIzWGlXbGZGVXlhVENYSzVIQnMyYk9oMnRNZjExMStQbUppWVhxL1YzTnlNdDk1NkM5dTNiM2ZybDNIampUZDJlWHpIeWNXR080WU1HaEFsSlNWd09CenNpeEVBMnRyYVlEYWJoUURSTVV5NFhydldvT2hJcVZRaUtDZ0lLcFVLWVdGaFVLbFVVS2xVd3JhT3I5bnAxN2ZVYWpVU0VoS0U5NWQyL0J3TWtwS1NBQURuenAzcjlkaXlzakk4OTl4emNEZ2NTRXBLd3BOUFBva2JicmdCQUZCWVdJZ0hIM3pRbzN2YWJEYjg1Q2MvNlhhL3A4SHJrMDgrd2JadDJ4QVdGb1o3NzcwWDc3MzNIc3JMeTd1Y2N3Umd5T2hvU0lRTXM3ME4yOHNQSTd2Mk5NNjMxS1BGYnUzOUpCcDRNY0M3UDd3dWRoV0RWcEJNZ1ppZ01NelVqOEd5K0JuUXlQelRiOFZ1dDhOc05zTmtNcUc1dVZuNDAvWDYwdVlLaVVRQ3RWb05qVWFEc0xBd3hNYkdRcVBSUUsxV0M5dFZLaFdmTUlnb1BUM2Q3ZEY4VngwL3U5S3hZK2VsTHUzNE9XL2VQUHppRjcvd3VrWlhNMmxCUVVHdngwWkZSU0V5TWhJT2h3UHIxNjkzbTU1YnFWUjZOSFRWWURCQUlwSDRKR2hkZSsyMWFHdHJ3L0xseTZIUmFQRCsrKy8zKzVyRFJjQ0hqSno2VXJ4V3VBUFZyZDR2bEVNMEdMVFlyVGpiWEkyenpkWDR0aW9QRDQ1YmlpbGhuclZkWDhwbXM2R3BxUWxOVFUyZHdzU2xjd1hJNVhKb3RWcG90VnBFUjBjak9EaFlDQTlxdFJvcWxjcW55Mm5UNE5GVngwNlhTenQrdWxZKzlkYVlNV09nVkNweDVzd1pXQ3lXSGhkRkRBb0t3dHExYXhFU0V0S3BMMFZTVWhMZWV1dXRYdSszZVBGaXlPVnlqNDd0alU2bjZ6VDBGUURlZnZ2dGZsOTdxQXZva0pGVFg0cW5UM3dvZGhsRVBsZmQyb2luVDN5SVAwMWFnY2xobzdvOXJyVzFGWTJOaldocWFuTDc4OUpKanpRYURZS0RneEVkSFEydFZvdmc0R0RoVDVWSzVlOXZoMFJrczltd2VmUG1MajhrdTJzdTZLbmpwN2NVQ2dVbVQ1Nk1JMGVPNE1pUkkxaXdZRUduV21KaVlwQ1dsZ2FwVklxVWxCU2YzZHRYREFhRDIxT1VkOTU1UjhScUFrUEFoZ3l6dlEydkZlNFF1d3dpdjNxMThDdjhKWE1WRkE0SjZ1dnIwZERRZ0lhR0JqUTJOcUt4c2RHdFk2VmNMa2RJU0FpaW9xS2cwK2tRRWhJQ25VNkg0T0JnVGhJMFRObHNOdno1ejMvR29VT0hjTWNkZHd6b2ROY21rd2tHZ3dFVkZSV1lPWE1tZ29PRE1YZnVYQnc1Y2dSNzkrN3RGREwrOWE5L29iaTRHQysvL0xMYkltV0RRVU5EQTE1NjZTV0VoSVRnZDcvN25iQzlwNUJHN1FJMlpHd3ZQOHdtRWhyeXFsc2I4ZUsvdHlDMVRpTnNDd29LUWtoSUNFYU5HdVVXSm5wNi9FekRqODFtd3pQUFBJT0RCdzlpOGVMRmtNbGsrT2FiYndDMC80dThvS0FBcWFtcFhsL2ZicmVqcHFZRzU4K2ZGN2E5OU5KTHFLbXBnY0ZnY0p2ZDg5MTMzMFZ3Y0RBdXYveHl2UDc2Ni9qdXUrOVFVMU1qckFuaWREcUZQaFRKeWNsZTErUkxydnFOUmlQdXYvOSsxTlhWNGZycnJ4ZTVxc0FUc0NFanUvYTAyQ1VRRFloeWxSbTNUcG1Ec0xBd2hJYUdzbm1EZXVScUtydHc0UUl1WExpQWVmUG00YkhISGtOTlRRMDJidHdJbFVvRmg4T0I1NTU3RHYvNW4vK0orUGg0ajYvOTFsdHY0ZnZ2djhlRkN4ZFFXMXZiYVpydC9mdjNBMmp2TEJ3ZEhZM1kyRmlNSERsUzZMaXAxV3B4elRYWFlOdTJiWGpqalRlRVliZVZsWld3V0N4SVRFd2NOR0g1MjIrL0JkRCtSRWF0VnVQaGh4L0dkZGRkSjNKVmdTZGdROGI1bG5xeFN5QWFFSTNTTms1Z1JoNHJMaTRXWGsrZE9oVlBQUEVFSkJJSjFxOWZqK2JtWnZ6eWw3OUVVRkFRL3ZLWHYrRGhoeC9Hc21YTE1HL2VQTVRHeGtLdFZrTW1rK0dWVjE2QlNxV0MwK2wwbTNHMXNiRlJtSWhLSnBNSklXTGt5SkdJaTR0RFhGd2NSbzRjaWRqWTJHNmJadTY0NHc3OCs5Ly94cmZmZm91eFk4ZGkrZkxsd29SYjZlbnBmZjUrTFJZTDJ0cmFvTlBwaEJGT3g0OGZCOURlRjhsYnJsbE54NDhmanpWcjFuUTVvb1hOSXIwTDJKREJZYW8wWFBCM25mcml5SkVqQUlEUm8wZmpUMy82RXhRS0JUNzY2Q01jUDM0Y1k4ZU94WTAzM2loTWgvN3FxNjlpOCtiTjJMeDVzM0IreDVGRUhhZG12L3JxcTdGOCtYTE1tREdqMXlEUms5RFFVRHo1NUpONC9QSEg4Y1liYitDNzc3NURTVWtKQUhnMFNkZWxDZ3NMOGRoamowRWlrU0FvS0FneW1Rd21rd2tBTUhueTVENWZ6MlhGaWhWUUtwVll0bXhadDkvbm5YZmUyZVYyZGdqOVVjQ0dEQ0lpNm16bHlwVW9LU25Cd3c4L0xQeExQaVVsQlJLSkJJODg4b2p3ci8xcnJya0dzMmJOd3BkZmZvbUNnZ0pVVlZVSlR3VmNpOGNCN2FGREpwUGg1cHR2eHFoUm96QnFWUGVqblR3MWFkSWtiTml3QVMrKytDTHk4L01CdEFlTU9YUG05UGxheWNuSmlJeU1GTmF5c2R2dEdERmlCQ1pQbm96Nzc3L2Y2eHBkMzNOUDdycnJyaTYzTTJUOFNPTDBaaFdoUWVER2ZTK0lYUUxSZ05tMjRER3hTeUEvK3ZycnIzSFZWVmY1OVI1SGp4NUZabWFtWCsvaGpiS3lNdGp0ZG1GR1VMRjg4ODAzTUpsTVdMWnNXYS9IWm1kbm83bTVHWmRmZm5tWCsvZnUzWXZnNEdDZi9Md0g0bmZEMXlRZEhvZnhTUVlSMFRBd0dBTUdBTGZwME1WMDVaVlhlbnhzYjgwNkN4Y3U3Rzg1UXdibkFTWWlJaUsvWU1nZ0lpSWl2MkRJSUNJaUlyOWd5Q0FpSWlLL1lNZ2dJaUlpdjJESUlDSWlJcjlneUNBaUlpSy9ZTWdnSWlJaXYyRElJQ0lpSXI5Z3lDQWlJaUsvWU1nZ0lpSWl2MkRJSUNJaUlyOWd5Q0FpRXBsTUpvUGRiaGU3REJwazdIWTdaREtaMkdYMEMwTUdFWkhJMUdvMVRDYVQyR1hRSUdNeW1hRFJhTVF1bzE4WU1vaUlSQllWRlFXRHdTQjJHVFRJR0F3R1JFWkdpbDFHdnpCa0VCR0pMREV4RWJXMXRUQWFqV0tYUW9PRTBXaEViVzB0a3BLU3hDNmxYeGd5aUloRUpwZkxNWEhpUk9UbTVqSm9FSXhHSTNKemN6Rng0c1NBNzVNaEY3c0FJaUlDSWlJaWtKYVdocnk4UE9qMWVzVEZ4VUdyMVFiOGh3eDV4bTYzdzJReXdXQXdvTGEyRm1scGFZaUlpQkM3ckg1anlDQWlHaVFpSWlJd2UvWnNsSmFXb3FDZ0FHYXptYU5PaGdtWlRBYU5Sb1BJeUVqTW5qMGJjdm5RK0hnZUd0OEZFZEVRSVpmTE1YcjBhSXdlUFZyc1VvajZqWDB5aUlpSXlDOFlNb2lJaU1ndkdES0lpSWpJTHhneStrZ0NRQ0ZsYjI4aUlxTGVzT05uSDQzVnhXTGQ1RnR4cXRHQTQvWG44Syt5UTNBTzRQM2xFaGxlbkhZblNwdHJzTCs2QUZtMXAvdDhqVWRUcjhXSW9GQUF3UC83WWJQUGFyczZkaXJLekxYSWJ5anorbWV5T0dZU0FNRHVkR0ozVlc2L2ExSkkyMy9GSFU0SDdFNkhSK2VNMWNYQzVyRGpUUE9GZnQrZmlHZzRZOGpvb3ptUjQ2Q1V5akVwYkJSVU1nVStLanMwb1BkUDBZN0FLRTBrUm1raWNhNjVCbG0xcHlHQkJQT2p4aU9udmhTTlZrdXYxMGpXanNCSXRXL0hYK3RWT3R3NytncklKRkpVV3VyeDJBL3Z3R3hyN2ZOMWZqMTJLUURBNnJEN0pHUjhNTyszQUlEUEtvN2gvMHAyZTNUT1BTbVhJelVrRGxVdERkaFE4QmtLbXlyN1hRY1IwWERFa05FSEVnQnpJOGNKNy9kVm54endHaWFFamhSZW4yd3NSNVFxQkd2VGJzS280RWg4YWZnZWJ4Ui9NK0ExQWNDMWNkTWdrN1MzdmhXYnpuc1ZNQWFEbUtBd3BJYkVBUUIwOGlDY005ZUlYQkVSVWVCaW40dytTQTBaS1RRek9KeE9mSGVoWU9CcjBMV0hES3ZEanNLbVN0UzFtWVFtZ1NXeFUzejZoR0ttZmpSK05YWUpvaTkrejkzUnlGVllFanNGQUdCM09yQ2xkTC9QYWhob2wwZW5DYSsvcnNwRmk5MHFZalZFUklHTlR6SUF2RHI5SG8rTzA4cURoTmRPT1BIc2xKLzVwWjZOaFYvaFZHUFhLeks2L3BWZDJGUUpxNk45SnNBUHpoM0FiOFpmQTVsRWlydVNGK0kvOHovdWR3MHlpUlNya2k5RHJEb2NWMGFuNDdIdjM4SFo1dW91ajcwbU5nTWFtUklBc0xzcUR3WkxZSzY5SUpWSWhKRGhjRHJ4dWVHWXlCVVJFUVUyaGd6QXEzLzl5eVJTbi9kcmNBbVNLcnJjbmhRY2hUQmxNQURnQitNWllmdmU2cE5ZTVdvdVl0VmhtS2tmZzlTUWtTaG9yQUFBYkZ2d1dJLzM2bXIvYjQ3OUExUERFaEdyRGdjQUhLOC8xMjNBVU11VVdCWS9IUURRNXJEaC9YTUhldm51QnErNWtlTVJwUW9CQUJ5cUxjU0ZsZ2FSS3lJaUNtd01HUUZrbG42czhQcG8zWThodytGMDRsOWxXWGhvWEh1bnlUdVRGdUNKNCs5NWZaOG9WUWgrbGpnUEFHQnoydkYveGQxM21MeDI1RFRoQ2M4bkZVZFEyOXJVNlppN2t4ZGhocjV2VXlUTHBUS1BuekE5ZEdSVG42N2RuV1VqcHd1dko0WWtlSHovcnJ4OVpnK3lhNHQ5VVJZUlVjQml5QUJ3NDc0WGV0d3ZsOGp3K3N6N0VLSFVBZ0ErT0hkUWxINEhzeUxIQUFDTWJjMmRobGZ1dVpDUDI1UG1JVUtweGNUUWVHU0VKK0Y3NDFsc0xQeXEwM1h1VEZvZ1BCSHBhditLVVhPZ3Z0ajg4WDdwQVZSWTZycXNSeXNQd2cwalp3QUFHcTFtYkN2TDd2SzRDS1cyejA5OUpQRHVDWk8zMGtMak1VWVhJN3dQVTJvUUJvM1gxNU5MK0w4V0VSSC9KdlRBNWRGcFFzQ3cyTnZ3YWNYUkFhOGhTaFdDNU9BUkFJQVQ5ZWM2N2JjNTdmaXM0aGp1U2w2SW8zVWxPTjlTRHdCZERnTzlLV0Vtd2hEYzVmNGxNWk14VGhjTEFDZzJWV0ZiK2VGdWEvcFo0bHhvNUNvQXdIdWxCMkMydHduNzVrU09RNlJLaDY4cWMvcnliZmJMOGxHenU5MDNWaGZUYVgrSjZRS08xcFVBQU81SVd1RFRXbXhPbTArdlIwUVVpQmd5ZWlHQkJEZkd6eERlZjFuNUEweTJsZ0d2WTNia2owMGxsZzRmNWgzdFBKK0RjK1lhNFlPenI1S0NvM0R2NkN1RWU3eFk4Rm0zRTFqRmEvUzRPbllxQUtDMHVRWTd6djhZSmhSU09YNmVjaG1pVkNHNElYNEdYam4xSlY0NjlibEhOYmo2aUZnZGRxelkvMUtmNnI4OWNYNjMrOGFIeEdIOHhVNnpMbCtmUDRHamRTV1lxUitOQ1NIdG8zYUtUVlY0N1B0MytuUmZsOStPdndhTFJrd0VBS0ZUTGhIUmNNWWhyTDJZR3pWTzZBRFo2ckRpay9Jam90UnhaZlNrWG85cHRyVjZIVEEwY2hWV1Q3aGVHQTc3dDlPN1VObkRLSkVIeGx3bHpJdnhmeVc3NFhEK09NZm50WEhUaEE2VUdwa0s1ZVphcjJvYUNGS0pCQ3VURmdydk41Lzl6dXRyZFp4dW5pR0RpSWhQTW5va2xVaXdQR0dPOEg1SDVYRTBXTTI0TWpvZE55Yk05UG45dXV2QW1Cb1NoOFRnU0ovZnowVW1rZUwzRTY1SDNNVXc5VW5GVWV5OTBQMUVZMHRpSmlNOU5BRUFzSys2d0szNUprU2h3UzBkbWlYZVAzY0F0VzBtUDFYdTd0SytOZkVhUFRabS9oeEE5ek4rWGo5eU9oSTBlZ0R0elZEZmR4aTEwMWNkKzJGWW5Rd1pSRVFNR1QxWUVqTkYrSEJ2c2xydzRibURBQUNkUWoyZ25SS1hYbXlXNkNoV0hZNllvTEJPMjQxdEptRzRxYXR6NTZXa0hSNWdoU21Ec1RKcEFhYUVKUUlBVGpVYThFbjU0UzdQdGRqYUVLYlVZRlhLWlFBQWs2MEZteTZPUEpGS0pGQkk1RmlaTkYrWU0rT2N1VWFVL2lzdWs4Tkc5YmcvT2lnVXR5ZTFqNkp4d29tL2wvemJiZitjeUhGWUVKV0tyeXAvd0luNmM3MnV4NktRL3ZoenRUcllKNE9JaUNHakcxcDVFRzYvT0l3VEFEYVhmaWRLWHd5dFBBanpPa3hsN25KRmRCcHVTZWpjMFhIdmhaTkMvNGUvei9wVnI5ZS85Smp4SVhGNGM5WXZ1enoyclRON0VLblNDU05QMURJbC9qYnpQaWdrY2tnbEVyZGpuUUQrVnJUTDQwWEovR0ZTTHlIandiRkxvYm80SjhsWGxUbWRSdXpjRkQ4VFkzUXhtQk01RHY5WHNodWZWZlE4T1pkY3d1WVNJcUtPR0RLNmNWdmlQT2dVYWdEQTJlWnE3RHAvWE5qM2NmbGhmTnpEcUl2ZWhDbzArSS9VbndwUER3RGd1K3F1cHloZkVqTlo2Q2N4R0p4cU5PQ25jZE1BdERlenVQcGxYR3JYK2VNNGVYRkNNREhJSkZLaFNjZEZLcEVJZlVja0FBN1ZGbUcwTGdZdDlqWnNQcnZQN2RpT1Exck45alo4VzVYWDZ6MDcvbmRxNDVNTUlpS0dqSzZNMGNaZzZjVzFPQURneldMM2pvMzlrUjZhZ04rbFhvdndpODBSVm9jTmJ4YnZ4czRPSWNZbFNLYkFzb3NqVzJyYlROQmZIRVlMdEUvZm5kL3c0NGY0SDlOdjduVCtNN24vNnJJR2xWU09lMFpmTG5UT1BOOVNqMDNGMzhMV3kxT0hDa3NkV3V4dE9HZXVRVU9iR2NhMlpqVFpMR2kwV3BBYU1oSVo0VWtBZ1BxMlpyeDlaby9idVhxVkRtL09mS0RINjNla2tNcDZuYTBVNkg2T2s0endaTGRwNFBVcUxmNHliUlcybG1YaDN4Znk0UVR3aGVGN0hLNHRobDZsUS9NbEM3cmQwR0ZFMFJlR1k1MzJkMWV6aTQxUE1vaUlHREl1cFpJcThCK3BQM1g3RjNwZVExbS9yeXVUU0xGODFHd3NUNWdqTkMxVVdPcnd3c2xQdTE4VEpHNGFRaTQrVGRsYWxvWDdSbDhwN0t1MEdIc2MvUUdneTA2TU9vVWFUMHk4VVFnWUZlWTYvUEhFQjZqclErZk0zeHo5aDl0N3JUeEllTG9CQVA5Yi9JMUhIOHIrdEhERUJMZjNjeTQyT2YxbS9EV0lWT253VVZrV0FLQzZ0UkhWclkxdXg2Wm9vekU5b24yR1VwT3RwY2U1UWpycUdETGEyUEdUaUlnaDQxSy9HSDI1TU1yQ1YxSzAwWGg0M05WSUNvNFN0dTA2Znh5YlNyN3RkcFhQSUpsQ21PYTZyczJFWGVlUHU0VU1ieVFGUitIL1RWd21kQmc5M1hRZTYvSzJvdEZxN3RkMTcwNWVKSVNoZ3pXRk9GQlQyT2tZdThQZTdjeWh2aFlrVTJCR2hQczA1bmtONVVnT2pvSkdyc0lkU1FzUXFRckI2NmUvaHJPTDdweTNqdnB4Uk5GSFpZZUVaZXZIYUdOdzJuUysyL3NxT280dVlYTUpFUkZEUmtjejlXT3dPR2F5VDY5NVI5SjgzQmcvVTNneVlteHJ4cXVGWCtGWUwwTWxyNGhPNy9BVUk3dmZIUWt2ajA3REw4Y3NodkppdjRHenpkWDRuOU83b0ZNRVFhY0k2dmE4Sm10TGp5RmtjdGdvWEJrejZlS3hGcnh4K3VzdWo2dTNtbjIyeGtodnJveWVoQ0NaQXVmTU5SaWxhUjhkZE1aMEFadEt2c1hUNmJkQXAxQmphZXdVaENvMDJIRHFjN2RBa0tJZGdSbjY5dW5icTFzYjhZWGhlOFFFaGVIK01WY2hJendKTDUzNnZOdmh2WnduZzRqSUhVUEdSZkVhUFI0Wjl4T2ZYN2ZqQ0pEdnFndncrdW12UFJxbFV0aFVDYUM5U2VXcnloKzh2cjlPb2NZdngxeUZ1WkhqM2JZbkJVZmh4WXc3ZXoxL2EzazIzam16dDh0OWFwa1NENDI3R3E1eEpXK1c3RVo5UDUrSzlKZFVJc0YxSXpNQkFQdXJUMkZVNG8vemk1U1lxckQyeFB0NGR0S3QwQ25VbUIwNUZrL0liOFRUSno0VWpya3JlWkh3L2Z5alpBK3NEanNzOWpha1hwd3Q5SzZraGNpcU9ZMVdSK2NuVU1xTEljUGhkSW82cW9hSWFMRGdqSjlvSCsyeE51MG1CRjljaCtOMDAvbE83ZlQ5VmRYU2dCY0xQdk40R096cHB2TW9iS3JFMzB2KzdmVUgxdnlvVkx3eWJWV25nT0VyOTQyK1V1amJjYkNtc01jSnZBYktiUDFZUkFlRkF1aDZ4TTY1NWhvOG5mc1J6TFpXMkowT2ZHbjRYdGlYRVo0c2pQakpheWpEZ1pwVEFJQUdxeG5ieXRzWGY5T3JkTGlwbTRuWVhLTkxPTEtFaUtqZHNIK1NvWkRLc1NidFJ1R0R5V3h2d3dzRm4rTHBTY3M3SGR1ZnBiOGpWVHFQeno5UVhZaDNTNy9EL3hUdDdMWlRhRS8wU2kxK00vNGF0M2tpS2kzMWlGVzM5OFg0cU94UXI5Tm45emF5NDRyb2RGd2VuUWFnZlRUSjMwN3Y2blJNaEZLTGhHQTlUamVkSDVDT29GS0pCTGNtemdYUTNnZkQwRTNIMkJKVEZaN0oreGZDbGNISXFqME5vTDFqN3Fya1JRRGFuMFM4ZWNueTlwK1VIOFhWc1ZNUm9kVGlodmdaK1ByOGlVNUIxTlZjd3Y0WVJFVHRobjNJdUNJNlRWaDFGQUQrVnJRVFZTME5YUjdibjFrK1pSS3B4K2U3aHJkNkV6QUFvTW5XZ2doViszQlh1OU9CYmVYWitPRGNJWHd3NzdkZVhlOVM0M1N4ZUdETVZjTDdyeXB6TURrc0VYSHFjT0ZycEVZdnpQeDU5NkhYQUFCdnp2cWwyekRjL3Fodk0rUG5XWDkxMjdZa1pvclFCMk5ITDAxTXB4b05idSt2RzVtSlVSZG5kLzNDOEgybm4zMnJ3NHFQeXJKdy8rZ3JvWlRLY1hmeUlyeFE4S213WHdLSk1Ca1huMlFRRWJVYjlpRmpkMVV1ZmhvM0RRa2FQYmFXWjJOZk41TmlCWkkyaHcydkZlN0F6UW16c0tuazIyNy9SZSt0MzQ3L3FkQ0JGR2hmOHIybldocXRGcC9ldnlzYW1SSzNYYXlqdXJVUkIydUtQRDQzU2hXQ1cwZTFuMXZYWnNLN3BWMC81ZGxWZVJ3M3hjOUVwRXFIZVZIajhVbkZFYUh2akVyV2NTSXVkdm9rSWdJWU1tQjEyUEcveGQvZ21yZ00vTE9iRG80dTNVMzgxQk5YczhQNWxucjg2dkNiWHRYb2paT05GWGcyYjZ0ZnJsM2QyaWcwdlhTbHdXcEdoYmtPQm9zUkpaZE0xZTN5OWZrVFh0MzdxcGl1VjZOVlN1VUl2amo1MXIvS3NtRHpjSjRLclR3SVQ2VGRoQ0JaKy9UaW0wcStoY1hlSnV5WFNhUlFTR1ZRU2hWUVNlWFlleUVmTnlYTUF0QStkUGVKNCs5ZHZMOUNPSWRQTW9pSTJnMzdrQUcwcjc2WjMxRGU2d0pZUThVdENiTzdYUGZFVTRWTkJrd01IWWxLU3owcXpIVW90OVRDWURhaTNGS0hDa3VkTUs5RVQxNHIydUhWdmJzTEdmVldNN0pyVHlNcE9BcmZuTS8xNkZvcXFRTFBUNzBEc1IzbVJmbDU4bVc0Zi9SVkY0T0Z2TnRwMHdGZ1ltZzhadXJISUx2Mk5GUWRudXgwTmZLRWlHZzRZc2k0YUtnT09VelE2RkZtcnZYcE5UODhkd2hiU3ZmN2JLcDFYOWxiZlJJN3p1ZDQvQlNqMVdGRmRXdVRXOGpRcTNSOXV1ZGR5UXR4dEs0RVNoblhMU0VpdWhSRHhoQ2xraXJ3NjdGTEFFQllsZFZsUjJVT1BqWDB2QVQ3cTVuZGo0UVpyQitpV1RWRmZYNGE5VjdwZmt3T0d3VmpXek1NbGpwVXR6YWh5V3BCazgwQ2s3VUZUYllXTk5rc2FMYTJvdG5lQXBPdEZTMzJOcnc4N2VlSVZZZEJyOVFoT1hnRUhCM3UzTnJOTEs1RVJNTU5ROFlRbEtEUjQ3RUoxMkdVSnJMTDlVdWFiQlpVbUFkbWl1ODRkVGcwY2hWT04zVS9IYmV2ZVBOYzVXUmpCZTQ4K0tySDg1ZTRmSER1QUpLQ1IyQnJlUllhclJha2hjWUwrOWhjUWtUVWppRmpDT2c0bmZXNGtGajhkOFpLcUM1MlJKUkpaTjJkNW5OQk1nWEc2bUl4WGhlTDhTRnhHSytMZzA2aHh1ZUdZd01TTXJ6VjE0QUJBUCsra0E4Z1gzaXZrNnVGMTgyMnRpN09JQ0lhZmhneWhnRFgzQkFBaE1YUGdQYmh1WmRPS3VVckNxa01TY0VqTUVZYmpkRzZhSXpXeG1DVUpsSllZYmFqanFNMWhxcVlEcU50akgxWTBaYUlhQ2hqeUJnQ2xuZFlOUlJvWDZqc3I2ZDM0bEFmNW9ydzFFM3hNekYvUkNwR2FTSjdISGxoZHpwd3huUUJwNW9NZnFsak1KSGd4NlhrQWZoOFhoSWlva0RGa09GSE9zV1BqOUQ5TlJKREpwRWl0c1BUaTlOTjUvRmZKN2VqcHJXcDIzUDZNNFExU0taRWN2Q0lUdHVickJia04xYmdWS01CcDVvTUtHbzYzK1AwMnIxTld6NFlSS3AwaUFrS1E0UFZqQWFyR1UzV2xrNUx3MGNIaGVMV1VYT0ZXV09kYUYvM2hJaUlHREw2TFVLcFJiSjJCSXh0eldpeVdtQ3l0YURWWVVXd1BBZ3JreFlJeHpYNGFYVlN1OU9CbHd1L3hQTlQ3OER1cWx6OGIvRTNmbDFtL0ppeEJNdEh6VWFqMVlMOGhuTGtOcFFocjZFTXBjM1ZRMjZla1VpVkR1c20zK3EycmRWaFJZdmRDcHZERHJWTUNjM0ZSZlZjc21xTGVneDRSRVREQ1VOR1Aya1ZRVmliZGxPdng1Mm9QK2UzR2twTVZmamQ5Mi9qWEhPTlI4ZjNad2hyWVZNbGZuUHNIeWhycnVsWHFOaFJtZVBWZVV0anAvVGpybjFUYkxvQXU5UGgxaXlra2lxRVRyV1hxckRVNGZXaXpndkZFZldGeldaRGFXa3BxcXVyWWJGWVlMZHptdnJoUUNhVFFhMVdJeW9xQ29tSmlaRExoOGJIODlENExrUlVZYTZEdytuc3NzT2ppOEZpeEtjVlBYK285NWVuQVFQbzN4QldoOVBacDN0MXA2dFZXejB4a0NIRDZyQ2gyRlNGNU9Bb1lSbjNTMW5zYlNodHJzYkJta0xzcUR6TzRhdlVMM1YxZGNqUHo0ZGVyOGVFQ1JPZzFXb2hrdzNjQ0RFU2o5MXVoOGxrZ3NGZ3dLRkRoekJ4NGtSRVJIaS9LT2Rnd1pEUmpmT1dlbzltQWJVN0hkaDEvamdpVkZvb0pETElKRkxoWDc0bVd5dE9OcFpqWjJVT3pENFlZVkY3Y2RSQ3N4ZERMZ0VJaTNsNThqai8rTVVuTDVYRHZCUGovL3RoTTREMlZWWlZNam5rRWhta0YvLzd0dHF0REJYa00zVjFkY2pMeTBONmVqckN3OE43UDRHR0ZKbE1odERRVUlTR2hzSm9OQ0kzTnhkcHpWSWI5Z0FBSUFCSlJFRlVhV2tCSHpRa1R1Y2dteHZhUTk0c1ZrYmkwc3FEaENjKzNxN01Hbkt4TTYzRDZmUnFmb3RBRlFnZFpjbDdOcHNOaHc0ZFFscGFHZ01HQVFDTVJpUHk4dkl3ZS9ic2dHczZrVWgrZkxRZldKVlRRUE5GS0JpSVplT0pCbHBwYVNuMGVqMERCZ25DdzhPaDErdFJXbHFLMGFOSGkxMk8xN3FmNklDSWlBWkVkWFUxNHVMaXhDNkRCcG00dURqVTFQUy9ENXlZR0RLSWlFUm1zVmlnMVdyRkxvTUdHYTFXQzdQWlA5TWZEQlNHRENJaWtkbnRkbzRpb1U1a01sbkFEMkZteUNBaUlpSy9ZTWdnSWlJaXYyRElJQ0lpSXI5Z3lDQWlJaUsvWU1nZ0lpSWl2MkRJSUNJaUlyOWd5Q0FpSWlLL1lNZ2dJaUlpdjJESUlDSWlJcjlneUNBaUlpSy9ZTWdnSWlJaXYyRElJQ0lpSXI5Z3lDQWlJaUsvWU1nZ0lpSWl2MkRJSUNJaUlyOEkySkFSSkZPSVhRTFJnT0R2T2hFRnFvQU5HVEZCWVdLWFFEUWcrTHRPUklFcVlFUEdUUDBZc1VzZ0doRDhYU2RmTXB2TjJMaHhJelp1M0NoMktRQ0F1KysrRzNmZmZUZHFhbW84UHFlMnRoYnIxcTNEeHg5L2pOYldWcC9WVWxsWmlWT25Uc0ZxdFhwMC9PSERoNUdibSt1eit3OUZBUnN5bHNYUFFKUXFST3d5aVB3cTJDNkg2a1FOdnZ2dU8rVG01cUtpb2dMTnpjMXdPcDFpbDBZQnFxV2xCWjk4OGdrKytlUVRzVXNCQUJnTUJoZ01CdGp0ZG8vUHljN094dDY5ZS9IQkJ4OUFxVlQ2ckpidDI3ZmpvWWNld3JGangrQndPSkNUazlQajhXdldyTUdHRFJ0OGR2K2hTQzUyQWQ3U3lKUjRjTnhTUEgzaVE3RkxJZktiTzZKbUlVcXJnTkZvUkZWVkZSd09Cd0JBSnBOQnA5TWhKQ1RFN1V1cjFVSWlrWWhjTlExMXYvNzFyMUZVVk9UeDhaR1JrZGl5Wll2UDduL2d3QUVBd0pJbFMzejYrMzdpeEFsSUpCS2twNmZqbVdlZXdZRURCN0JwMHliRXg4ZjMrVnBHb3hIaDRlRStxeTFRQld6SUFJQXBZWWw0ZXRKeXZGYTRBOVd0aldLWFErUXpVYW9RUERUdWFrd09HeVZzY3pnY2FHeHNSRU5EQXhvYkc5SFkySWk2dWpxY08zZE9PRVlxbFVLbjA3a0ZFSjFPaCtEZ1lDZ1U3RUE2bEZrc0ZseC8vZlY5T21meDRzVWVIYmRyMXk2MzkzcTlIbzJOdmYrZGE3UFpVRnRiMjZlYVhHNjc3Ylp1OTlYVjFRRUFQdjMwVSt6WXNjT3I2eWNtSm1MOSt2WENlNHZGZ3VMaVlvd2VQUnJCd2NGWXVuUXA5dS9mankxYnRtRDE2dFY5dW5aSlNRa2VlZVFSckZtekJuUG56dldxdnFFaW9FTUcwQjQwL3BLNUN0dkxEeU83OWpUT3Q5U2p4ZTVaZXhyUllCSWtVeUFtS0F3ejlXT3dMSDRHTkRMM3g4QlNxUlJoWVdFSUMzUHZDR3EzMjlIVTFDUUVEOWRYUlVXRlc3T0tVcW1FVnF1RlZxdEZjSEN3MjJ1MVdqMGczeVA1ajFRcVJVSkNRcS9IMmUxMkdBd0dBUERvK0s2c1c3Zk9vK1BLeXNwd3p6MzNlSFVQVC9wb2VCSjB1aE1TNHQ3Y2Z2andZZGp0ZG1SbVpnSUE1c3laZzlUVVZPemV2UnVyVnExQ1ZGUlVsNkdzckt6TWJmdG5uMzJHNTU5L0hqcWREbE9tVFBHNnZxRWk0RU1HME41MGNsdmlQTnlXT0Uvc1VxZ0xUcWNUWDN6eEJiUmFMUll0V2lSMk9VT09UQ2JyTW53NEhBNllUQ2JocTdtNUdTYVRDWFYxZGZqLzdkMTdYTlIxdmovdzEzZHVETU45dUFtQ1hKU1FBUkZGd2J4dHBXbDEzTXF0WGR0ajI4WGowVk5wN2FQVzlsQVdyVm9QZDdkMDIxUGJvOGQ1UkZvbkwrWFJMTnZkNDNVbEEwRzhMSmZoSXFESVJibUREREJjWnViM0J6KytNUUp5SGI4TXZKNlB4enlZK2M1blB2T0d5SG54L1Z5K3BhV2xWZ0ZFTHBlTHdhTTdkR2cwR3F1dkhJWVoyeHdjSEpDVWxEUmd1N3E2T3F4YXRRb0FCdFZlS3JlZVBlbVdrSkNBakl3TWJOMjZGZlBtelJ1MTkwdE9UZ1lBeE1mSGk4ZWVmUEpKYk42OEdRY1BIc1Q2OWV1eGJOa3lxOWNjUFhvVUdvMEdDeGN1RkkvdDNic1hSVVZGMkxadEc1eWNuRWF0UG5zMUxrSUdqVzJDSUdEcTFLbkl5c3BDWTJNajNOemNwQzVwUXBESlpPS1F5YTBzRmd0YVdscXN3a2YzL2VycTZsNno2d1ZCZ0ZxdHRnb2V0NFlRQndjSHlHUjJPNWVjN0VCaFlTRXlNakxnNGVHQnVYUG5qbHEvYlcxdFNFdExBd0RvZERyeGVIeDhQQllzV0lDNHVEZ0E2RFZzY3ZUb1VYaDZlb3JIMDlMU2tKaVlpSWNlZXNncXJFeGtEQmwwUjRTR2hrS3YxNk93c0ZBOEhVblNFUVFCVGs1Ty9mNmwxZG5aaWRiV1ZyUzB0S0NscFVXODM5cmFpcHMzYitMR2pSdm83T3pzOVRxVlNnVUhCd2VvMVdxbzFXcngvcTFmMVdvMTVISzVyYi9OQ1dYNTh1WGl4T0RCR3U2Y0RLbnMyN2NQQUxCa3laSlIvZjA1ZmZvMGpFWWpBUFRxOTYyMzNocFVIM2w1ZWRpNmRTdDBPaDAyYnR3NGFyWFpPNFlNdWlOVUtoV0Nnb0p3OWVwVlJFWkdRcTFXUzEwUzNZWkNvUkFua1Bhbm82UERLbnkwdGJYQmFEVENhRFNpcmEwTmpZMk5NQnFOYUc5djcvYzlIQndjb0ZLcG9GUXFvVktwQm5WZnFWUnk2T1kyYmpmUG9yNitIZ2FEQVVxbEVwTW1UUnF3cjlMUzBuNmZPM2p3SUQ3NjZLTmgxVGdjUlVWRjRwREdBdzg4Z0MxYnR1RDc3NzhmVmwrM2hxYXZ2LzVhdk4vUzBvS21waWJ4c1Z3dWg1ZVgxMjM3S3k4dngrYk5tK0h1N283RXhFUW9GUHhvN2NhZkJOMHgwNmRQeDVVclYxQlFVSURvNkdpcHk2RVJVaXFWVUNxVmZRN0g5R1EybTlIVzF0WXJoSFIvYlc5dlIwZEhCMjdldkluMjluYTB0N2NQK0JkNTkzc3JsVW9vRklwaDNlUnlPZVJ5T1dReUdXUXlHZVJ5K2JnSUwzM05zN0JZTFBqNjY2L3h5U2VmWU5xMGFmanRiMytMNE9EZ0FmdTYzZG1Sb3FJaUFGMFRLUHZicThKa01xRyt2bjd3eGQvR2h4OStDSXZGZ2psejVpQW9LQWhhclJiKy92NkRmbjE5ZlQxYVcxdDdIZGZyOVZiTGNVK2VQSW4zMzM5ZmZCd1lHSWlrcEtSK2Z4YWxwYVY0NXBsbkFBQ05qWTE0L1BISHJaNGZLMmVCcE1LUVFYZU1rNU1UQWdNRFVWUlVoT25UcDQvcUpqbzBkc2xrTWpnNk9nNXBCWXZKWkJJRFIwZEhSNy8zT3pzN3hadlJhTFI2UEpUTm5ib0pnbUFWT201M3YvdHJkekFSQkVHODlYeDh1K2Z1UktncEtTbkIrKysvajl6Y1hLeGF0UXBQUHZtazFWL2FWVlZWMkxGakIySmlZdkRFRTA4TXV0L2k0bUlBd0R2dnZJUHc4UEErMjVTVmxlRzU1NTRiOFpuTDA2ZFBJeXNyQ3dEdzJHT1BBUUEyYk5ndzZOY2ZPM1pNM0RUcjZhZWZ0bnB1ejU0OUFMcUNhMGRIQndJQ0FzUUpua2VQSGhYYkxWdTJyRmZJdUg3OU9yS3lzaUNYeTNIUFBmZHdDTEFQREJsMFIwMmZQaDNYcmwzRDVjdVhFUmtaS1hVNU5FYko1ZkloQjVOYldTd1dxOUJ4Njgxa01zRmtNc0ZzTnNOc05vdjMrenAyNi8yT2pnN3hmdmNxSFl2Rkl0Nkc4aGhBcjVWQnd4RVZGV1VWckc3Y3VJR3Z2dm9LZi8zclh4RWVIbzZQUHZvSXdjSEI2T2pvZ01GZ2dORm9SSEp5TW5idDJvWFcxbFk0T0RqMG1waDlhNS9kVENZVFNrcEtJQWpDYmMrSUJBUUU0TnR2dngzUjk5WFEwSUFQUHZnQVFOY0ttamx6NWd6NnRXYXpHVWxKU2RpL2Z6K1VTaVVTRWhKdzMzMzNpYzluWjJjakxTME5NMmZPRkZkZHhjVEVJQ1ltQm9CMXlIamxsVmVzK2s1TFM4UDI3ZHNoQ0FKZWZmVlZxMzdwUnd3WmRFZTV1Ym5CMzk4ZmhZV0ZDQThQNTlnbDJZd2dDT0tReWxoMy9QanhFZmZ4M252dmlmZU5SaVBXcmwwclh0ZWpyS3dNTDc3NElveEdZNjh0NlVOQ1F2RGNjODloMXF4WnQrMnpwOUxTVW5SMGRNRFB6dzhPRGc0anJ2MTIzbjMzWFRRME5BREFrTTc4VkZWVjRaMTMza0ZPVGc2MFdpM2VmUFBOWG4vWWRBOHRyVjY5ZXREWGNyRllMUGpzczgvd3hSZGZRQzZYNC9YWFgrZlMvTnZndi9CMHgwVkVST0RFaVJNb0tpcnE5elFyRVEyZldxM0c4dVhMY2VQR0RVeWFOQW51N3U1d2MzT0R3V0RBNGNPSFVWZFhCemMzTnp6OTlOUDRsMy81RjVTVmxXSERoZzFZdTNhdCtGZjg3WFRQeHhqTXZJNlJPSGp3b0xpMGRLaldyMThQZzhHQWlJZ0lKQ1ltd3RQVHMxY2J0VnFOMk5qWVBnTldYNHFMaS9IblAvOFpPVGs1QUxwV1lXM2J0ZzNidG0zcjFiWjdMc2RFeDVCQmQ1eFdxNFdQanc4S0Nnb3diZG8wam1NUzJVRFBaWlMxdGJYWXUzY3Z2dnZ1TzhqbGNxeGF0UXBQUFBFRW5KMmRBUUNYTDE5R1lXRWhYbjMxVlR6MTFGTll2WHIxYmM4YWRNL0hTRTFOSGZReTJNOCsrd3grZm42RHJqOHRMUTBmZi93eEFDQTJOaGJuejU4ZjlHc0J3R0F3UUtGUVlNZU9IZjJlTVgzNDRZY0h0Y3FtdWJrWnUzZnZ4dUhEaDYzbVpheGN1YkxQOW9jT0hScFNyZU1aUXdaSklpSWlBcWRQbjBaeGNUSEN3c0trTG9kb1hMcHg0d1lPSERpQXYvNzFyd0NBRlN0VzRGLy85Vjk3WGJocnlaSWxjSE56dys5Kzl6dnMzcjBiMmRuWlNFaEk2SGZqdkpxYW1rRmYvS3Q3ZGNsUU51RXJMUzNGMjIrL0RiUFpqT0RnWUx6eHhodDQ5TkZIQVFBRkJRVjQ0WVVYQnRWUFoyY25Ibnp3d1g2ZkgrektqMisrK1FhSERoMkN1N3M3MXE1ZGkzMzc5cUdzckF6UFAvOThuKzBaTW43RWtFR1M4UEh4Z1krUEQzSnpjeEVTRXNLNUdVU2pwS2FtQnVucDZUaHo1Z3d5TWpKZ3NWZ1FHeHVMeHg5L0hNN096aWdwS1VGZVhwNjR4MGx6YzdPNDZWcGdZQ0F1WDc2TTgrZlA0NFVYWHNDV0xWc1FHaHJhNnowU0VoSUdWVXRWVlJWV3IxNE5oVUlCalVZejZPL0IyOXNiWGw1ZU1Kdk4yTDU5dTlXbWNTcVZhbEJMVnlzcUtpQUl3cERPbnZSbnhZb1ZhRzl2eDg5Ly9uTm9OQnJzMzc5L3hIMU9GUHlYblNRelk4WU1uRGh4QWdVRkJWWmIrUkxSOEowL2Z4NDdkKzdzZFd3d3d3MXl1UndhalFZbWt3bVZsWlY0NmFXWHNHblRKaXhldkhoWXRYUmZpRzJndlZSdXBWYXJzWG56WnJpNnV2YWFTeEVjSEl6ZHUzY1AyTWY5OTk4UGhVSXhxTFlEY1hGeDZiWDBGZWdhQXFMYlk4Z2d5V2kxV2dRRUJDQS9QeDlUcDA2MStTeDFvb25nSnovNUNRNGNPQUFQRHc5NGVuckMzZDFkM0VLKys1b3pXN2R1aGNWaXdhZWZmaXB1ODY1V3E4VXppcFdWbGRpMGFSUHE2dXJFbFIzRGNlM2FOUUREVzZMYjF4a1VxVlZVVkZpZFJmbjg4ODhsck1ZK01HU1FwS0tpb2xCZVhvNjh2RHhlRnBsb0ZLalZhdnozZi84M1RDWVREaHc0Z0tLaUlxeGJ0ODVxSXFjZ0NMQllMQWdJQ0FEUXRWUGxYLzd5Rnp6NjZLT1lNbVVLZkgxOThkNTc3Nkd0clUxc014emRxMUFHMnBaN3JHdHNiTVRPblR2aDZ1cUtsMTkrV1R6ZTM1eU93VTZHblFnWU1raFNMaTR1Q0E0T1JtRmhJY0xDd29ZMGJrdEVmY3ZOemNYT25UdHg1Y29WcUZRcTZQWDYyMjUrOTlWWFgrSGJiNy9Ga1NOSGNQZmRkK09KSjU1QVJFVEVxTlFCMkdmSTZMNStTWDE5UGRhdFc0ZTZ1am84L1BEREVsZGxmeGd5U0hJNm5RNGxKU1hJeWNrWjFjczNFMDAwNWVYbDJMTm5ENDRkT3dhTHhZSVpNMmJnbFZkZXdlVEprOFUyUFhjYTdiWjI3VnBFUjBkano1NDlTRWxKUVVwS0NtSmlZdkRzczg4T2U3NVVUVTBOcmw2OUN1RDJGMjBicTA2ZE9nV2dheW1zbzZNak5tN2NpSi8rOUtjU1YyVi9HREpJY2hxTkJ0T21UY1BseTVjUkhoNCs1RWxpUkJOZGFXa3B2dmppQzV3NmRRcG1zeG5PenM1WXMyWU5WcXhZMGF0dFdsb2FMQlpMcnlXbGNYRnhpSXVMdy9uejU3RnIxeTVjdW5RSkw3MzBFdUxqNC9Ic3M4OWk2dFNwdmZyS3k4dERRME1EWEZ4Y29ORm9vRlFxSVpQSlVGRlJnYVNrSkRITXpKZ3h3emJmT0lEVzFsYTB0N2ZEeGNVRk1wa01BSkNabVFrQUl6b3oydHpjREFBSUR3L0hhNis5MXVlS0ZnNkxESXdoZzhhRWlJZ0lYTDE2RlJjdlh1UVd2VVJEZFBUb1VadzRjUUlLaFFJclY2N0U2dFdyNGVMaUFnRDQwNS8raE5PblQ0dkxRS3VxcWdCMGJYRFZsOWpZV01UR3hpSTVPUm1mZlBJSjB0TFM0T1hsaFYvLyt0ZTkyaFlVRkF5NEhmZUNCUXRzdXJOdlFVRUJmdk9iMzBBUUJLalZhc2psY2hnTUJnQVkwZFdlZi9HTFgwQ2xVdUdSUng3cGQ0bjlyMzcxcXo2UGMwTG9qeGd5YUV4UXFWU0lpb3JDaFFzWFVGWldOcUxKWmtRVHpabzFhK0RnNElDbFM1ZjIyc0V5TkRRVTMzMzNuZmpCNit6c2pMbHo1L2E3a1ZTM3hZc1hZLzc4K2ZqZi8vMWYzSFBQUFgyMmlZaUlnSU9EQTlyYjI2MkdZQVJCZ0plWEY1WXVYWXBmL3ZLWEkvdm1CaEFTRWdJdkx5L3hxcndta3drK1BqNklqbzdHdW5Ycmh0MnZYQzRYci9qYW42ZWVlcXJQNHd3WlB4SXN0dzdPRVVuRVlySGcrUEhqYUc5dnh3TVBQTUR0eG1uQ09INzhPSll1WFdxei9pMFdpM2cxVlZ0dGZOZDlkVnV6MlF5VlNtVjNHK3lkT0hFQ0JvTUJqenp5eUlCdDA5UFQwZHpjakh2dnZiZlA1NU9UaytIazVOVHYyYUtoc1BYdmhpMElQWll5MmRkdkFZMXJnaUJnMXF4Wk9IWHFGSEp6Y3hFVkZTVjFTVVRqZ2lBSU52L1FWeWdVZGhjc2VscXlaTW1nMjhiRnhkMzIrZUZ1WGpZZXlhUXVnS2duTHk4dlRKa3lCZm41K2VMRUt5SWlzazhNR1RUbVJFZEhReWFUNGRLbFMxS1hRa1JFSThDUVFXT09vNk1qZERvZEtpb3FjT1BHRGFuTElTS2lZV0xJb0RFcExDd01MaTR1dUhqeG9qaGhqWWlJN0F0REJvMUpNcGtNc2JHeE1CZ015TTdPbHJvY0lpSWFCb1lNR3JPOHZiMHhiZG8wRkJRVW9MYTJWdXB5aUlob2lCZ3lhRXliTVdNR05Cb056cDA3eDJFVElpSTd3NUJCWTVwQ29jQ2NPWFBRMU5RRXZWNHZkVGxFUkRRRURCazA1dm42K2lJa0pBVDUrZm1vcjYrWHVod2lJaG9raGd5eUN6Tm56b1JhcmNhNWMrZGdOcHVsTG9lSWlBYUJJWVBzZ2xLcFJHeHNMQm9iRzVHWGx5ZDFPVVJFTkFnTUdXUTMvUHo4RUJRVUJMMWV6OVVtUkVSMmdDR0Q3TXFzV2JPZzBXaHc5dXhaZEhSMFNGME8wYWlReStWY1BVVzltRXdtdTc4YU5VTUcyUldsVW9sNTgrYWh0YlVWR1JrWlVwZEROQ29jSFIxaE1CaWtMb1BHR0lQQkFJMUdJM1VaSThLUVFYWkhxOVZpeG93WktDc3JRM0Z4c2RUbEVJMll0N2MzS2lvcXBDNkR4cGlLaWdwNGVYbEpYY2FJTUdTUVhicnJycnN3YWRJa1hMcDBDWTJOalZLWFF6UWlRVUZCcUsydDVSSnRFdFhYMTZPMnRoYkJ3Y0ZTbHpJaURCbGtsd1JCd055NWM2RlVLbkgyN0ZtT1o1TmRVeWdVME9sMHlNN09adEFnMU5mWEl6czdHenFkenU3blpBZ1dpOFVpZFJGRXcxVlpXWW5rNUdTRWhvWWlOalpXNm5LSVJxU3VyZzU2dlI2ZW5wN3c5L2VIczdPejNYL0kwT0NZVENZWURBWlVWRlNndHJZV09wME9XcTFXNnJLR1JSQUVRYnpQa0VIMkxqTXpFL241K1lpUGo4ZVVLVk9rTG9kb1JEbzdPMUZTVW9LYW1ocTB0TFR3TE4wRUlaZkxvZEZvNE9YbGhhQ2dJQ2dVQ3FsTEdqYUdEQnBYekdZei92R1BmNkNob1FIMzNuc3ZQRHc4cEM2SmlHakM2aGt5T0NlRDdKNU1Kc1A4K2ZPaFVxbVFrcElDbzlFb2RVbEVSQVNHREJvbjFHbzFGaXhZZ0xhMk5xU21wdkw2SmtSRVl3QkRCbzBiSGg0ZW1EdDNMbXBxYW5EaHdnV3B5eUVpbXZEc2QyWUpVUjhDQXdQUjBOQ0F2THc4dUx1N1k5cTBhVktYUkVRMFlmRk1CbzA3VVZGUjhQZjN4NlZMbDFCVlZTVjFPVVJFRXhaREJvMDdnaUFnTGk0T0xpNHVTRTFONVRVaGlJZ2t3cEJCNDVKU3FjU0NCUXNBQUdmT25FRjdlN3ZFRlJFUlRUd01HVFJ1T1RzN1kvNzgrV2h1YnNiMzMzK1B6czVPcVVzaUlwcFFHREpvWFBQMjlzYmRkOStOK3ZwNnBLU2tjR2tyRWRFZHhKQkI0NTYvdnovbXpKbUR5c3BLcEtlbmc1dmNFaEhkR1Z6Q1NoTkNjSEF3MnRyYWtKbVpDWlZLaGRtelowdGRFaEhSdU1lUVFSTkdlSGc0akVZakNnb0s0T0RnZ01qSVNLbExJaUlhMXhneWFFS0pqbzVHZTNzNzlIbzlIQndjdUZrWEVaRU5NV1RRaENJSUFtSmpZOUhXMW9hTEZ5OUNwVkx4OHZCRVJEYkNpWjgwNGNoa010eDk5OTN3OHZKQ2VubzZTa3BLcEM2SmlHaGNZc2lnQ1VrdWwyUFJva1ZpMExoeTVZclVKUkVSalR1Q2hldjVhQUl6bVV6NDRZY2ZVRmxaaVZtelpuR09CaEhSQ0FtQ0lJajNHVEpvb2pPWlRFaE5UY1gxNjljeGMrWk0zSFhYWFZLWFJFUmt0eGd5aUc1aE5wdHg5dXhabEplWEl5b3FDaEVSRVZLWFJFUmtseGd5aVBwZ05wdVJucDZPMHRKUzZIUTY3cU5CUkRRTVBVTUdsN0FTL1g4eW1Reng4ZkdReVdUUTYvVXdtODJZTVdPRzFHVVJFZGt0aGd5aUhnUkJ3Tnk1Y3lHVHlaQ1hsNGUydGpiTW5qMGJNaGtYWWhFUkRSV0hTNGo2WUxGWWtKT1RnOXpjWFBqNCtHRCsvUGxRS3BWU2wwVkVOT1p4VGdiUklGMjVjZ1huejUrSGk0c0xGaTVjQ0Njbko2bExJaUlhMHhneWlJYWdxcW9LS1NrcGtNbGtXTEJnQVR3OVBhVXVpWWhvekdMSUlCcWltemR2NHN5Wk0yaHRiVVZjWEJ3Q0F3T2xMb21JYUV4aXlDQWFCcVBSaUI5KytBRjFkWFhjUzRPSXFCOE1HVVREWkRLWmtKNmVqckt5TWdRSEJ5TTJOcFlyVDRpSWVtRElJQm9CaThXQ3JLd3M1T2Zudzh2TEMvUG16WU9qbzZQVVpSRVJqUWtNR1VTajRPclZxN2h3NFFJVUNnWGk0dUl3YWRJa3FVc2lJcEljUXdiUktHbHNiRVJxYWlxYW1wb1FFUkdCeU1oSTlQai9pNGhvd21ISUlCcEZuWjJkT0gvK1BLNWR1d1p2YjIvTW16Y1BhclZhNnJLSWlDVEJrRUZrQThYRnhiaDQ4U0pVS2hYaTQrUGg0K01qZFVsRVJIY2NRd2FSalRRME5DQTFOUlVHZ3dHUmtaR0lpSWpnOEFrUlRTZ01HVVEyMU5IUmdZeU1ESlNWbGNIWDF4Zng4ZkZ3Y0hDUXVpd2lvanVDSVlQb0RpZ3NMTVEvLy9sUEtKVkt6Sm8xaTd1RUV0R0V3SkJCZEljME5EVGczTGx6YUdob3dPVEprekY3OW14T0NpV2ljWTBoZytnT01wdk55TS9QaDE2dmgwS2hRRXhNRElLQ2dxUXVpOGFvenM1T2xKU1VvTHE2R3EydHJUQ1pURktYUkhlQVhDNkhvNk1qdkwyOUVSUVVCSVZDSVhWSnc4YVFRU1NCbXpkdjR0eTVjNmlycTRPZm54OWlZMk81VXloWnFhdXJnMTZ2aDZlbkovejkvZUhzN0F5NVhDNTFXWFFIbUV3bUdBd0dWRlJVb0xhMkZqcWREbHF0VnVxeWhvVWhnMGdpRm9zRkJRVUZ5TW5KZ1V3bVEzUjBORUpEUTZVdWk4YUF1cm82NU9Ua0lDb3FDaDRlSGxLWFF4S3FyNjlIZG5ZMklpTWo3VEpvTUdRUVNheXBxUWtaR1Jtb3FhbUJqNDhQNXN5WkF5Y25KNm5MSW9sMGRuYmk3Tm16aUl5TVpNQWdBRjFCSXljbkIvUG16Yk83b1JPR0RLSXh3R0t4b0xDd0VGbFpXUkFFQVRxZERtRmhZYnlxNndSVVZGU0U5dloyUkVSRVNGMEtqU0c1dWJsUXFWU1lPbldxMUtVTVNjK1F3WC9OaUNRaUNBTEN3c0t3Yk5reWVIcDZJak16RTMvLys5OVJYbDR1ZFdsMGgxVlhWOFBmMzEvcU1taU04ZmYzUjAxTmpkUmxqQWhEQnBIRW5KMmRzWGp4WWl4Y3VCQXltUXdwS1NuNHh6LytnWWFHQnFsTG96dWt0YlVWenM3T1VwZEJZNHl6c3pOYVdscWtMbU5FN0d1Z2gyZ2M4L1B6ZzYrdkw0cUtpcURYNjNIczJER0VoSVFnS2lxS2UydU1jeWFUaWF0SXFCZTVYRzczUzVnWk1vakdFSmxNaHJDd01BUUZCVUd2MTZPd3NCQ2xwYVdJaUloQVdGZ1lQNGlJeUs0d1pCQ05RU3FWQ2pFeE1RZ05EVVZtWmlheXNySlFYRnlNNk9ob0JBUUVTRjBlRWRHZ2NFNEcwUmptNnVxS2hRc1hZdEdpUlpETDVVaE5UY1dwVTZkUVdWa3BkV2xFUkFQaW1Rd2lPekJwMGlUNCt2cWl1TGdZZXIwZXljbkowR3ExME9sMDhQUHprN284SXFJK01XUVEyUWxCRURCMTZsUUVCd2ZqNnRXcnlNdkx3NWt6WitEdTdvNklpQWhNbmp3WlBaYW5FeEZKamlHRHlNN0k1WEpNblRvVklTRWhLQ2twUVc1dUxsSlRVK0hxNm9ycDA2ZGp5cFFwREJ0RU5DWXdaQkRaS1psTWhwQ1FFQVFIQitQYXRXdkl6YzFGZW5vNmNuSnlFQkVSZ2FDZ0lPNGVTa1NTWXNnZ3NuT0NJQ0FvS0FoVHBreEJlWGs1OUhvOU1qSXlvTmZyRVI0ZWpwQ1FFQzU5SlNKSk1HUVFqUk9DSUNBZ0lBQ1RKMC9HOWV2WG9kZnJjZkhpUldSblp5TTRPQmlob2FGd2RYV1Z1a3dpbWtBWU1vakdHVUVRNE8vdkQzOS9mMVJWVmFHb3FBaUZoWVc0ZlBreXZMMjlFUm9haW9DQUFBNmxFSkhOTVdRUWpXTStQajd3OGZHQjBXakVsU3RYVUZ4Y2pMUzBORnk2ZEFraElTRUlEUTNsSmVhSnlHWVlNb2dtQUxWYWpZaUlDRXlmUGgwM2J0eEFVVkVSOHZMeWtKZVhoMG1USmlFME5CVCsvdjVjbFVKRW80b2hnMmdDRVFRQmZuNSs4UFB6UTNOek02NWN1WUlyVjY0Z0pTVUZqbzZPQ0EwTlJYQndNRFFhamRTbEV0RTR3SkJCTkVFNU9Ua2hLaW9LT3AwT0ZSVVZLQ29xUWs1T0RuSnljdURwNlluQXdFQUVCQVRBMGRGUjZsS0p5RTR4WkJCTmNES1pEQUVCQVFnSUNFQlRVeE5LUzB0UlZsYUdTNWN1NGRLbFN3d2NSRFJzREJsRUpISnhjWUZPcDROT3A4UE5temRSVmxhRzB0SlNNWEI0ZVhtSmdZU0JnNGdHd3BCQlJIMXlkWFVkTUhBRUJnWmk4dVRKREJ4RTFDZUdEQ0lhVUgrQjQrTEZpN2g0OFNJOFBUM2g2K3NMWDE5ZmFMVmE3c0Voc1U4Ly9SVHU3dTVZdVhLbGVPelFvVU5vYUdqQXM4OCsyNnQ5WjJjblB2Lzhjd1FHQm1MSmtpVjNkSldSeFdKQlhsNGVBQ0FpSW1KUXI2bXRyY1ZmL3ZJWHpKZ3hBdzgrK0NBY0hCeEdwWmJyMTYvajVzMmJDQTBOaFZLcEhMRDl1WFBuNE9qb2lLaW9xRkY1Ly9HSS94SVEwWkIwQjQ3bHk1ZGorZkxsME9sMHNGZ3MwT3YxT0hYcUZBNGZQb3d6Wjg2Z29LQUFqWTJOVXBjN0llM1pzd2ZmZnZ1dDFiRnZ2LzBXZS9iczZiTjlmbjQrOXV6Wmd5KysrT0tPTDJQdTZPakFpeSsraUJkZmZISFFyMGxQVDBkeWNqSysvUEpMcUZTcVVhdmw4T0hEMkxCaEF5NWN1QUN6Mll4Ly92T2Z0MjMvMm11dlljZU9IYVAyL3VNUnoyUVEwYkM1dXJvaU1qSVNrWkdSYUc5dlIzVjFOU29ySzFGVlZZWHIxNjhENk5xam8zdFRNRjlmWHk2UEhZTnljbklBQUxObnp4Nnc3ZjMzM3orczkzajMzWGN4YytiTVliMzJWaWtwS1FDQVpjdVdqV29veXNyS2dpQUlpSXFLd3BZdFc1Q1Nrb0trcENRRUJBUU11YS82K25wNGVIaU1XbTMyaWlHRGlFYUZTcVhDNU1tVE1YbnlaQUJBUzBzTHFxcXFVRmxaaWNyS1NseTdkZzBBNE96c0RGOWZYekY0ak9aZm9oUFpILy80UjZ2SHRiVzFWc2RxYTJ1dDJ0MTMzMzJJalkwRkFHUmtaQUFBNHVQakIzeWZ3TURBWHNmS3lzcGdzVmpnNStjSGhhTHZqeFVIQndja0pTV2hvNk1ENjlldkgvQjlmdm5MWC9iN1hGMWRIWUN1c3pQLzkzLy9OMkJmZlFrS0NzTDI3ZHZGeDYydHJTZ3FLc0xVcVZQaDVPU0U1Y3VYNDRjZmZzRGV2WHV4YWRPbUlmVmRYRnlNRjE5OEVhKzk5aHJtejU4L3JQckdDNFlNSXJJSmpVYUQ0T0JnQkFjSEF3QWFHeHZGMEZGU1VvS2lvaUlBWFN0YXRGb3RQRDA5b2RWcTRlYm14amtkdzNEMDZGR3J4eTB0TGIyTzlXdzNkZXBVeE1iR29xV2xCVmxaV2RCb05JTTZrNUdVbEdUMStPclZxL2ozZi85M2VIcDZZdGV1WGJmOWI3ZHAweVlZamNaQmhZeWFtcG9CMjl5OGVYUEFOdjI1OVdLQjU4NmRnOGxrRW9QWDNYZmZqZW5UcCtQa3laTjQ1cGxuNE8zdDNlZFpuTkxTVXF2alI0NGN3Ui8rOEFlNHVMaU0ycGtiZThhUVFVUjNoSnViRzl6YzNCQVdGZ2F6Mll5NnVqcFVWMWVqcnE0T04yN2NRRWxKQ1FCQUxwZkR3OE1EV3EwV0hoNGVjSGQzaDR1TEM3YzhIOEN4WThmRSsvZmZmejhDQXdPdEFzR2FOV3RRV2xwcTFRNEFVbE9CYmJTTkFBQU9KMGxFUVZSVDBkblpDWmxNaG5YcjF2WGIvL0xseTdGcTFhcGV4NDhmUHc0QVdMcDA2YWlHdzF2cjdKYVFrSUNNakF4czNib1Y4K2JORzdYM1MwNU9CbUI5TnVmSko1L0U1czJiY2ZEZ1FheGZ2eDdMbGkyemVzM1JvMGVoMFdpd2NPRkM4ZGpldlh0UlZGU0ViZHUyOGJwQVlNZ2dJZ25JWkRKNGVYbkJ5OHRMUE5iYzNJeTZ1anJVMXRhaXJxNE9oWVdGTUp2Tll2dnVrT0x1N2c1M2QzZTR1Ymx4cUdVVWRIK1l0N2UzbzdTMHROOTJEUTBOdlk1WkxCYWNQSGtTTXBrTVAvM3BUMjFXWTdmQ3drSmtaR1RBdzhNRGMrZk9IYlYrMjlyYWtKYVdCZ0RRNlhUaThmajRlQ3hZc0FCeGNYRUEwR3ZZNU9qUm8vRDA5QlNQcDZXbElURXhFUTg5OU5DZ2hwNG1Bb1lNSWhvVG5KeWM0T1RrSkk3NW04MW1ORFUxb2FHaFFieFZWRlRnNnRXcjRtc2NIQnpnNHVJQ0Z4Y1h1THE2aXZlZG5KeDQ1bU1RS2lzcmNlSENCU2lWU2h3K2ZOaHEyV1pwYVNuV3JGbUR1TGc0dlAzMjIzMitQajA5SGRYVjFWQW9GRWhJU09pemphZW5aNi81SXNPMWI5OCtBTUNTSlVzZ2w4dEhwVThBT0gzNk5JeEdJd0QwNnZldHQ5NGFWQjk1ZVhuWXVuVXJkRG9kTm03Y09HcTEyVHVHRENJYWszcWV2UWdLQ2hLUHQ3YTJvcUdoQVkyTmpXaHFha0pUVXhQS3k4dHg1Y29WcTlkMmh4WW5KeWRvTkJxcisycTFXb3B2eVdhT0hEbUM5OTkvMytyWXJYTUZ1dlU4OXVpamo4SmlzYUNqbzBNOGE5U3RlNktvdDdkM3YrLzc1WmRmQXVqYVo2Ty9zeUR0N2UyRCt5WUdVRlJVSkE1cFBQREFBOWl5WlF1Ky8vNzdZZlYxNjFETTExOS9MZDV2YVdsQlUxT1QrRmd1bDF1ZGNldExlWGs1Tm0vZURIZDNkeVFtSnZZNytYVWk0aytDaU95S282TWpIQjBkNGVmblozVzhyYTFOREIxTlRVMHdHQXppRU15dEgzUnl1VndNRzkwM1IwZEhxOGRxdFJvcWxjb3V6b2dFQkFUMG1pOHdrSWFHQnZ6OTczOFhIMSsvZmwyY3BBdjh1SUtqdncvWS9QeDhaR1ptSWlRa0JCOS8vSEd2bjlQMzMzK1BMVnUyd01mSFowaDE5ZWZERHorRXhXTEJuRGx6RUJRVUJLMVdDMzkvLzBHL3ZyNitIcTJ0cmIyTzYvVjZYTDU4V1h4ODh1UkpxOERXUGJkbCtmTGx2WUlZMEJYbW5ubm1HUUJkazVzZmYveHhxK2Y3bTFzeVVUQmtFTkc0NE9EZ0FBY0hoejQvRkRzNk90RFMwb0xtNW1hcnIwYWpFZlgxOVRBYWplanM3T3l6WDZWU0NaVktKWDY5OWI1Y0xvZENvWUJjTGhkdnR6NFdCQUV5bVF5Q0lQUzZqY1preVppWUdNVEV4QXpwTlR0MjdJRFJhSVNucHlkcWEydFJYbDV1RlRLNjl6bnBMeVRzMnJVTFFOZmt5TDZDV0ZaV0ZnQmd4b3daUTZxckw2ZFBueGI3ZSt5eHh3QUFHelpzR1BUcmp4MDdKbTZhOWZUVFQxczkxNzFCbVZLcFJFZEhoMVZnNjdrNlo5bXlaYjFDeHZYcjE1R1ZsUVc1WEk1NzdybG5WSWR3eGd1R0RDSWE5NVJLcFRqMDBwL096azRZalVhclczdDdlNi9ielpzM3hmdDkvV1U3SEtPMWFkTW5uM3dpbm9HNEhhMVdpNWFXRm1pMVdtemN1QkZ2dmZVVzh2UHpzV0RCQXJGTmNYRXhBQ0EwTkxUWDY5UFMwcENSa1lHUWtCQXNXclNvei9jNGUvWXNBSXg0R1dkRFF3TSsrT0FEQUYxQmNzNmNPWU4rcmRsc1JsSlNFdmJ2M3crbFVvbUVoQVRjZDk5OTR2UFoyZGxJUzB2RHpKa3pVVmRYaDlMU1VxdkExak5rdlBMS0sxWjlwNldsWWZ2MjdSQUVBYSsrK3FwVnYvUWpoZ3dpSWdBS2hRTE96czV3ZG5ZZTlHdE1KaE5NSmhNNk96dkYrMzA5dGxnc3NGZ3NNSnZONHYyZXQvTHk4bEg1SG43NDRZZmJyaERwRmhnWWlBOC8vQkNGaFlYaWZKZmMzRnlyTnNYRnhWQW9GRlpuTjRDdU1QYnh4eDhENkRxTGtabVpDYTFXYTdWSlYwRkJBYTVmdnc1WFY5Y1JoNHgzMzMxWFhOa3lsS0dycXFvcXZQUE9POGpKeVlGV3E4V2JiNzZKeU1oSXF6YmRTM3hYcjE2Ti8vcXYveHBVdnhhTEJaOTk5aG0rK09JTHlPVnl2UDc2Ni9qSlQzNHk2TG9tR29ZTUlxSmg2aDRPR2VsUzJ0RUtHZDF1TncrZ2UrS25vNk9qT0pReFpjb1U1T2Jtd21nMFFxMVdvN2EyRm1WbFpRZ0xDK3MxaVhIWHJsMG9MUzNGWFhmZGhXblRwdUg1NTUrSElBallzbVdMMkYvM2RWTVdMVm8wb2lHRWd3Y1Bpa3RMaDJyOSt2VXdHQXlJaUloQVltSWlQRDA5ZTdWUnE5V0lqWTNGckZtekJ0Vm5jWEV4L3Z6blA0dmJzSGQyZG1MYnRtM1l0bTFicjdhMzdsTXlVVEZrRUJGTmNIUG16TUhCZ3dlUm5wNk94WXNYSXowOVhUemVVMlptSnI3ODhrc29GQXBzMnJRSmt5Wk53dUxGaS9HM3YvME4vL21mLzRrMzNuZ0QwNlpOdzhtVEp3RUFEejc0NExCclNrdExFOCtZeE1iRzR2ejU4ME42dmNGZ2dFS2h3STRkTy9wZDdmSHd3dzlqMHFSSkEvYlYzTnlNM2J0MzQvRGh3MVpEWkQydmN0dlRvVU9IaGxUcmVNYVFRVVEwemd6MXlxQ0xGaTNDd1lNSGNlellNU3hldkZoY0t0cHpKMHVnNjh5Q3hXTEJVMDg5SlE2anZQenl5M0IzZDhmZXZYdngxbHR2SVN3c0RPM3Q3Wmc1Y3liQ3c4T0hWWDlwYVNuZWZ2dHRtTTFtQkFjSDQ0MDMzc0Nqano0S29Hc281b1VYWGhoVVA1MmRuYmNOT29OZCtmSE5OOS9nMEtGRGNIZDN4OXExYTdGdjN6NlVsWlhoK2VlZjc3TTlROGFQR0RLSWlNYVp2LzN0YjBOcUh4VVZoY21USnlNdExRMHBLU2s0Zi80OGZIMTljZGRkZDFtMSs5blBmb2JhMnRwZTI0dXZXYk1HYXJVYW4zNzZLZkx5OGdCMHpkY1lMbTl2YjNoNWVjRnNObVA3OXUxVzIzT3JWS3BCTFYydHFLaUFJQWk5bGpvUHg0b1ZLOURlM282Zi8vem4wR2cwMkw5Ly80ajduQ2dZTW9pSXhwbkJ6TW00MWNxVksvSEJCeC9nblhmZWdjVml3YzkrOXJOZWJhS2pvNUdZbU5qbnN0dkhIbnNNUjQ0Y1FYVjFOUll0V2pUa0piVTlxZFZxYk42OEdhNnVycjNtVWdRSEIyUDM3dDBEOW5ILy9mZERvVkFNcXUxQVhGeGNlaTE5QllEUFB2dHN4SDJQZHd3WlJFU0VoeDU2Q1B2MzcwZDFkVFZjWFYzeDBFTVA5ZG11djgyNWR1N2NpZXJxYW1nMEd2ekhmL3pIaU92cGErbXMxQ29xS3F6T29ueisrZWNTVm1NZkdES0lpTWFaL3M1VzNFNWRYUjA2T2pvQWRNMWx1SGJ0V3EvaGt2N3MzYnNYSjA2Y0FOQTFSNk8vRGJ5NlY1M1ltOGJHUnV6Y3VST3VycTU0K2VXWHhlUDluVEVhenM5L3ZHTElJQ0lhWjFhc1dOSHZjMGVPSE9sMXJMR3hFYSsvL2pvYUdocWcwV2pRMHRLQ2hJUUU4WUpmdC9QMTExK0xTelZYcmx3NWJ2YU02TDUrU1gxOVBkYXRXNGU2dWpvOC9QRERFbGRsZnhneWlJakdtWmRlZXFuZjUyNE5HVFUxTlVoSVNFQkpTUW1DZ29MdzNudnY0YjMzM2tOcWFpbzJiZHFFRFJzMjlMdENZL2Z1M2ZpZi8va2ZBTUM5OTk2TDU1NTdic2kxZGwvOWRLeGRJK2JVcVZNQXVwYkNPam82WXVQR2pYZmtjdmJqRFVNR0VkRUVVVlJVQkFEaWFvMzgvSHdrSmlhaXRyWVd3Y0hCK1AzdmZ3ODNOemU4K2VhYlNFeE1SSHA2T25iczJJR1VsQlM4OE1JTDRwNFNScU1SZi9yVG44UWhrc1dMRitQVlYxOGRNQ2prNStjREFKeWRuZUhvNkFpVHlZUURCdzRBNk5ycWZEaGFXMXZSM3Q0T0Z4Y1hjVUpxWm1ZbUFFQ2owUXlyVDZCcmJ3d0FDQThQeDJ1dnZkYm5paFlPaXd5TUlZT0lhQng3OTkxM2NlblNKU2dVQ2xSVlZRRUFJaU1qOGRWWFh5RXBLUW1kbloySWlZbkJtMisrQ1JjWEZ3QmRXNnovN25lL3cwY2ZmWVJ2dnZrR1o4K2VoYisvUDU1Nzdqa1VGeGRqMjdadDR2YmxqejMyR05hdlh6K29NeEhmZmZkZHY4dHI0K0xpaHZYOUZSUVU0RGUvK1EwRVFZQmFyWVpjTG9mQllBRFF0UnBtdUg3eGkxOUFwVkxoa1VjZTZYY3pyMS85NmxkOUh1ZUUwQjh4WkJBUmpXUGUzdDZvcXFxQ3hXS0JzN016Rml4WWdDZWZmQkw3OXUyRHlXVENxbFdyOE95enovYmEvbHVoVUdEanhvMklpb3JDZ1FNSDhHLy85bThBdXZhcGFHdHJnMGFqd1VzdnZUU2tDNE9GaElSQUpwTlo3WnJwNXVhRytQaDRyRnUzYmxqZlgwaElDTHk4dk5EUjBTRmVNOGJIeHdmUjBkSEQ3aFBvMmpLKys0cXYvWG5xcWFmNlBNNlE4U1BCWXJGWXBDNkNpR2dpTzM3OE9KWXVYVHJpZnZSNlBZeEdJMmJQbmoxZ1c0dkZnc0xDUW9TRmhRMnFiYzh6RmFPeDBWWDNSODlZbVl0eDRzUUpHQXdHUFBMSUl3TzJUVTlQUjNOek0rNjk5OTQrbjA5T1RvYVRreE5pWTJOSFhOZG8vVzdjU1VLUC82Z01HVVJFRXJQSER4SzZNK3p4ZDZObnlPaTliUnNSRVJIUktHRElJQ0lpSXB0Z3lDQWlJaUtiWU1nZ0lpSWltMkRJSUNJaUlwdGd5Q0FpSWlLYllNZ2dJaUlpbTJESUlDSWlJcHRneUNBaUlpS2JZTWdnSWlJaW0yRElJQ0lpSXB0Z3lDQWlJaUtiWU1nZ0lwS1lYQzZIeVdTU3Vnd2FZMHdtRStSeXVkUmxqQWhEQmhHUnhCd2RIV0V3R0tRdWc4WVlnOEVBalVZamRSa2p3cEJCUkNReGIyOXZWRlJVU0YwR2pURVZGUlh3OHZLU3Vvd1JZY2dnSXBKWVVGQVFhbXRyVVY5ZkwzVXBORWJVMTllanRyWVd3Y0hCVXBjeUlnd1pSRVFTVXlnVTBPbDB5TTdPWnRBZzFOZlhJenM3R3pxZHp1N25aQWdXaThVaWRSRkVSQVRVMWRWQnI5ZkQwOU1UL3Y3K2NIWjJ0dnNQR1JvY2s4a0VnOEdBaW9vSzFOYldRcWZUUWF2VlNsM1dzQWlDSUlqM0dUS0lpTWFPenM1T2xKU1VvS2FtQmkwdExWeDFNa0hJNVhKb05CcDRlWGtoS0NnSUNvVkM2cEtHalNHRGlJaUliS0pueU9DY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ySUpoZ3dpSWlLeUNZWU1JaUlpc2dtR0RDSWlJcklKaGd3aUlpS3lDWVlNSWlJaXNnbUdEQ0lpSXJJSmhnd2lJaUt5Q1lZTUlpSWlzZ21HRENJaUlpSWlJaUlpSWlJaUlpSWlJcUxSOS84QU1DUUxXVEgwSXNZQUFBQUFTVVZPUks1Q1lJST0iLAogICAiVGhlbWUiIDogIiIsCiAgICJUeXBlIiA6ICJtaW5kIiwKICAgIlZlcnNpb24iIDogIjUiCn0K"/>
    </extobj>
  </extobjs>
</s:customData>
</file>

<file path=customXml/itemProps8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4047</Words>
  <Application>WPS 演示</Application>
  <PresentationFormat>宽屏</PresentationFormat>
  <Paragraphs>223</Paragraphs>
  <Slides>21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Wingdings</vt:lpstr>
      <vt:lpstr>华文楷体</vt:lpstr>
      <vt:lpstr>Times New Roman</vt:lpstr>
      <vt:lpstr>Arial Unicode MS</vt:lpstr>
      <vt:lpstr>Calibri</vt:lpstr>
      <vt:lpstr>Office 主题​​</vt:lpstr>
      <vt:lpstr>PowerPoint 演示文稿</vt:lpstr>
      <vt:lpstr>2.请编写函数void fun(int x, int pp[], int *n)，他的功能是： 1）求出能整除x但不是偶数的各整数 2）按从小到大的顺序存放在pp所指的数组中 3）这些除数的个数通过形参n返回</vt:lpstr>
      <vt:lpstr>PowerPoint 演示文稿</vt:lpstr>
      <vt:lpstr>3.写一个函数，输入一个四位数字，要求输出这四个数字字符，但每两个数字间空一个空格，如输入2021，输出’2 0 2 1’</vt:lpstr>
      <vt:lpstr>4.要求使用指针，将一个3*3的整形矩阵转置</vt:lpstr>
      <vt:lpstr>5.定义一个结构体变量，包括年月日，计算某日在某年中是第几天，注意闰年问题</vt:lpstr>
      <vt:lpstr>PowerPoint 演示文稿</vt:lpstr>
      <vt:lpstr>6.有一磁盘文件“employee”，内存放职工的数据，每个职工数据包括职工姓名，职工号，性别，年龄，住址，工资，健康状况，文化程度。今要求将职工名，工资的信息单独抽出来另建一个简明的职工工资文件。</vt:lpstr>
      <vt:lpstr>PowerPoint 演示文稿</vt:lpstr>
      <vt:lpstr>数据结构绪论</vt:lpstr>
      <vt:lpstr>基本概念</vt:lpstr>
      <vt:lpstr>三要素</vt:lpstr>
      <vt:lpstr>PowerPoint 演示文稿</vt:lpstr>
      <vt:lpstr>算法的初步了解</vt:lpstr>
      <vt:lpstr>算法效率的度量——时间复杂度度量</vt:lpstr>
      <vt:lpstr>PowerPoint 演示文稿</vt:lpstr>
      <vt:lpstr>PowerPoint 演示文稿</vt:lpstr>
      <vt:lpstr>PowerPoint 演示文稿</vt:lpstr>
      <vt:lpstr>PowerPoint 演示文稿</vt:lpstr>
      <vt:lpstr>PowerPoint 演示文稿</vt:lpstr>
      <vt:lpstr>算法效率的度量——空间复杂度度量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AO</cp:lastModifiedBy>
  <cp:revision>186</cp:revision>
  <dcterms:created xsi:type="dcterms:W3CDTF">2019-06-19T02:08:00Z</dcterms:created>
  <dcterms:modified xsi:type="dcterms:W3CDTF">2021-05-23T13:27:52Z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06417C76423B451B818DCAEF123F55C8</vt:lpwstr>
  </property>
</Properties>
</file>