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8000">
                <a:latin typeface="华文楷体" panose="02010600040101010101" charset="-122"/>
                <a:ea typeface="华文楷体" panose="02010600040101010101" charset="-122"/>
              </a:rPr>
              <a:t>递归与分治</a:t>
            </a:r>
            <a:endParaRPr lang="zh-CN" altLang="zh-CN" sz="80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循环赛日程表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705485"/>
            <a:ext cx="12192000" cy="6151880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设有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n=2</a:t>
            </a:r>
            <a:r>
              <a:rPr lang="en-US" altLang="zh-CN" baseline="30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k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个运动员要进行网循环赛。先要设计一个满足以下要求的比赛日程表：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每个选手必须与其它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n-1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个选手各赛一次</a:t>
            </a:r>
            <a:endParaRPr lang="zh-CN" altLang="en-US" sz="1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每个选手一天只能赛一次</a:t>
            </a:r>
            <a:endParaRPr lang="zh-CN" altLang="en-US" sz="1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循环赛一共进行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n-1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天</a:t>
            </a:r>
            <a:endParaRPr lang="zh-CN" altLang="en-US" sz="1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按此要求可将比赛日程表设计成有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行和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n-1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列的表，在表中第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行第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j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列处填入第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个选手在第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j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天所遇到的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选手。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635"/>
            <a:ext cx="12192000" cy="6857365"/>
          </a:xfrm>
        </p:spPr>
        <p:txBody>
          <a:bodyPr>
            <a:noAutofit/>
          </a:bodyPr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void Table(int k,int a[][])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{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int n=1;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for(int i=1;i&lt;=k;i++)    n*=2;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for(int i=1;i&lt;=n;i++)    a[1][i]=i;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int m=1;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for(int s=1;s&lt;=k;s++)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{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  n/=2;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  for(int t=1;t&lt;=n;t++)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      for(int  i=m+1; i&lt;=2*m;i++)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          for(int j=m+1;j&lt;=2*m;j++)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          {  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               a[i][j+(t-1)*m*2]=a[i-m][j+(t-1)*m*2-m];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               a[i][j+(t-1)*m*2-m]=a[i-m][j+(t-1)*m*2];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          }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  m*=2;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}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}</a:t>
            </a:r>
            <a:endParaRPr lang="zh-CN" altLang="en-US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165" y="356235"/>
            <a:ext cx="11871960" cy="6314440"/>
          </a:xfrm>
        </p:spPr>
        <p:txBody>
          <a:bodyPr>
            <a:normAutofit/>
          </a:bodyPr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阶乘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斐波那契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全排列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汉诺塔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二分搜索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大整数乘法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棋盘覆盖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合并排序和快速排序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最接近点对问题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循环赛日程表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-635" y="0"/>
                <a:ext cx="12192000" cy="6857365"/>
              </a:xfrm>
            </p:spPr>
            <p:txBody>
              <a:bodyPr>
                <a:normAutofit lnSpcReduction="20000"/>
              </a:bodyPr>
              <a:p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直接或间接调用自身的算法称为递归算法。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阶乘函数：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!=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           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)!       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&gt;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华文楷体" panose="02010600040101010101" charset="-122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int    factorial(int n)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{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        if(n==0)   return  1;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        return n*factorial(n-1);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}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228600" lvl="0" indent="-228600">
                  <a:buFont typeface="Arial" panose="020B0604020202020204" pitchFamily="34" charset="0"/>
                  <a:buChar char="●"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Fibonacci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数列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lv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                 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                 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)+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)       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&gt;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华文楷体" panose="02010600040101010101" charset="-122"/>
                  <a:cs typeface="Cambria Math" panose="02040503050406030204" charset="0"/>
                </a:endParaRPr>
              </a:p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int fibonacci(int n)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{  if(n&lt;=1)      return 1;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   return fibonacci(n-1)+fibonacci(n-2);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</a:rPr>
                  <a:t>}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35" y="0"/>
                <a:ext cx="12192000" cy="685736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045" y="116205"/>
            <a:ext cx="10859135" cy="524510"/>
          </a:xfrm>
        </p:spPr>
        <p:txBody>
          <a:bodyPr>
            <a:normAutofit fontScale="90000"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全排列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045" y="640080"/>
            <a:ext cx="12085955" cy="6217285"/>
          </a:xfrm>
        </p:spPr>
        <p:txBody>
          <a:bodyPr>
            <a:noAutofit/>
          </a:bodyPr>
          <a:p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R={r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,...,r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是要进行排列的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个元素，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=R-{r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。集合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X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中元素的全排列记为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Perm(X)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(r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)Perm(X)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表示在全排列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Perm(X)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的每一个排列前加上前缀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得到的排列。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的全排列可归纳定义如下：</a:t>
            </a:r>
            <a:endParaRPr lang="zh-CN" altLang="en-US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当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n=1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时，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Perm(R)=(r),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其中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是集合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中唯一的元素；</a:t>
            </a:r>
            <a:endParaRPr lang="zh-CN" altLang="en-US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当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n&gt;1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时，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Perm(R)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由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Perm(R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),r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Perm(R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),...,(r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)Perm(R</a:t>
            </a:r>
            <a:r>
              <a:rPr lang="en-US" altLang="zh-CN" sz="11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)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构成。</a:t>
            </a:r>
            <a:endParaRPr lang="zh-CN" altLang="en-US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void Perm(int R[],int k,int m)  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if(k==m)     //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只剩下一个元素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{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for(int i=0;i&lt;=m;i++)   printf(“%d”,&amp;R[i]);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return;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}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else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{    for(int i=k;i&lt;=m;i++)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{  swap(R[k],R[i]);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Perm(R,k+1,m);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swap(R[k],R[i]);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} 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}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392920" cy="615315"/>
          </a:xfrm>
        </p:spPr>
        <p:txBody>
          <a:bodyPr>
            <a:normAutofit fontScale="90000"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汉诺塔问题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614680"/>
            <a:ext cx="12193270" cy="6243320"/>
          </a:xfrm>
        </p:spPr>
        <p:txBody>
          <a:bodyPr>
            <a:normAutofit lnSpcReduction="20000"/>
          </a:bodyPr>
          <a:p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a,b,c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是三座塔。开始时，在塔座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上有一叠共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个圆盘，这些圆盘自下而上，由大到小地叠放在一起，各圆盘从小到大编号为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...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。现要求将塔座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上的这一叠圆盘移到塔座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上，并仍按同样的顺序叠置。在移动圆盘时应遵守以下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移动规则：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每次只能移动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一个圆盘</a:t>
            </a:r>
            <a:endParaRPr lang="zh-CN" altLang="en-US" sz="1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任何时刻都不允许将较大的圆盘压在较小的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圆盘之上</a:t>
            </a:r>
            <a:endParaRPr lang="zh-CN" altLang="en-US" sz="1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在满足前两个规则的前提下可将圆盘移动至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a,b,c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中任一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塔座上</a:t>
            </a:r>
            <a:endParaRPr lang="zh-CN" altLang="en-US" sz="1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void hanoi(int n,int a,int b,int c)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if(n&gt;0)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hanoi(n-1,a,c,b);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move(a,b);    //move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表示将塔座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上编号为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的圆盘移至塔座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上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hanoi(n-1,c,b,a);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大整数乘法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棋盘覆盖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-635" y="705485"/>
                <a:ext cx="12192000" cy="6153150"/>
              </a:xfrm>
            </p:spPr>
            <p:txBody>
              <a:bodyPr/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在一个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个方格组成的棋盘中，若恰有一个方格与其它方格不同，则称该方格为一特殊方格，且称该棋盘为特殊棋盘。在棋盘覆盖问题中，要用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4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种不同形态的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L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型骨牌覆盖一个给定的特殊棋盘上除特殊方格以外的所有方格，且任何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2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个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L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型骨牌不得重叠。在任何一个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的棋盘覆盖中，用到的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L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型骨牌个数恰为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4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)/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3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。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35" y="705485"/>
                <a:ext cx="12192000" cy="615315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35"/>
            <a:ext cx="8672195" cy="68573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void ChessBoard(int tr,int tc,int dr,int dc,int size)  //tr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为棋盘左上角方格的行号；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tc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为棋盘左上角放个的列号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                 //dr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为特殊方格所在的行号；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dc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为特殊方格所在的列号；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size=2k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，棋盘规格为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2k2k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if(size==1) return;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int t=tile++;     //L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型骨牌号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s=size/2;   //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分割棋盘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//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覆盖左上角子棋盘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if(dr&lt;tr+s&amp;&amp;dc&lt;tc+s)   //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如果特殊方格在此棋盘中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ChessBoard(tr,tc,dr,dc,s);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else     //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此棋盘中无特殊方格，则用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t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号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型骨牌覆盖右下角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{   Board[tr+s-1][tc+s-1]=t;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ChessBoard(tr,tc,tr+s-1,tc+s-1,s);         //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覆盖其余方格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}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//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覆盖右上角子棋盘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if(dr&lt;tr+s&amp;&amp;dc&gt;=tc+s)          //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如果特殊方格在此棋盘中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ChessBoard(tr,tc+s,dr,dc,s);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else       //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此棋盘中无特殊方格，则用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t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号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型骨牌覆盖左下角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{    Board[tr+s-1][tc+s]=t;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ChessBoard(tr,tc+s,dr,dc,s);    //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覆盖其它方格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}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194300" y="725170"/>
            <a:ext cx="6997700" cy="6133465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覆盖左下角子棋盘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if(dr&gt;=tr+s&amp;&amp;dc&lt;tc+s)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特殊方格在此棋盘中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C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hessBoard(tr+s,tc,dr,dc,s);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else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用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t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号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型骨牌覆盖右上角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{   Board[tr+s][tr+s-1];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ChessBoard(tr+s,tc,tr+s,tr+s-1,s);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}   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覆盖右下角子棋盘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if(dr&gt;=tr+s&amp;&amp;dc&gt;=tc+s)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特殊方格在此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棋盘中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ChessBoard(tr+s,tc+s,tr+s,tc+s,s);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else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用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t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号骨牌覆盖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左上角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{   B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oard[tr+s][tc+s]=t;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ChessBoard(tr+s,tc+s,tr+s,tc+s,s);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最接近点对问题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705485"/>
            <a:ext cx="12192000" cy="621347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bool Cpairl(S,d)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n=|S|;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if(n&lt;2)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d=;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return false;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m=S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种各点的坐标的中位数；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构造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S2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；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//S1={x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Times New Roman" panose="02020603050405020304" charset="0"/>
              </a:rPr>
              <a:t>∈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 | x&lt;=m},S2={x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Times New Roman" panose="02020603050405020304" charset="0"/>
                <a:sym typeface="+mn-ea"/>
              </a:rPr>
              <a:t>∈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 | x&gt;m}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Cpairl(S1,d1);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Cpairl(S2,d2);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p=max(S1);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q=min(S2);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d=min(d1,d2,q-p);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return true;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3518</Words>
  <Application>WPS 演示</Application>
  <PresentationFormat>宽屏</PresentationFormat>
  <Paragraphs>156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华文楷体</vt:lpstr>
      <vt:lpstr>Times New Roman</vt:lpstr>
      <vt:lpstr>Cambria Math</vt:lpstr>
      <vt:lpstr>Arial Unicode MS</vt:lpstr>
      <vt:lpstr>Calibri</vt:lpstr>
      <vt:lpstr>Office 主题​​</vt:lpstr>
      <vt:lpstr>递归与分治</vt:lpstr>
      <vt:lpstr>PowerPoint 演示文稿</vt:lpstr>
      <vt:lpstr>PowerPoint 演示文稿</vt:lpstr>
      <vt:lpstr>全排列</vt:lpstr>
      <vt:lpstr>汉诺塔问题</vt:lpstr>
      <vt:lpstr>大整数乘法</vt:lpstr>
      <vt:lpstr>棋盘覆盖</vt:lpstr>
      <vt:lpstr>PowerPoint 演示文稿</vt:lpstr>
      <vt:lpstr>最接近点对问题</vt:lpstr>
      <vt:lpstr>循环赛日程表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hlw</cp:lastModifiedBy>
  <cp:revision>174</cp:revision>
  <dcterms:created xsi:type="dcterms:W3CDTF">2019-06-19T02:08:00Z</dcterms:created>
  <dcterms:modified xsi:type="dcterms:W3CDTF">2021-07-28T08:31:10Z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9AF295706DD9444A8C95672639258D75</vt:lpwstr>
  </property>
</Properties>
</file>