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74" r:id="rId7"/>
    <p:sldId id="273" r:id="rId8"/>
    <p:sldId id="262" r:id="rId9"/>
    <p:sldId id="264" r:id="rId10"/>
    <p:sldId id="261" r:id="rId11"/>
    <p:sldId id="267" r:id="rId12"/>
    <p:sldId id="277" r:id="rId13"/>
    <p:sldId id="278" r:id="rId14"/>
    <p:sldId id="279" r:id="rId15"/>
    <p:sldId id="269" r:id="rId16"/>
    <p:sldId id="270" r:id="rId17"/>
    <p:sldId id="276" r:id="rId18"/>
    <p:sldId id="282" r:id="rId19"/>
    <p:sldId id="280" r:id="rId20"/>
    <p:sldId id="283" r:id="rId21"/>
    <p:sldId id="286" r:id="rId22"/>
    <p:sldId id="284" r:id="rId23"/>
    <p:sldId id="285" r:id="rId24"/>
    <p:sldId id="275" r:id="rId25"/>
    <p:sldId id="271"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7" autoAdjust="0"/>
    <p:restoredTop sz="90679" autoAdjust="0"/>
  </p:normalViewPr>
  <p:slideViewPr>
    <p:cSldViewPr>
      <p:cViewPr varScale="1">
        <p:scale>
          <a:sx n="118" d="100"/>
          <a:sy n="118" d="100"/>
        </p:scale>
        <p:origin x="2160"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2018/5/24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800" dirty="0" smtClean="0">
                <a:latin typeface="微软雅黑" panose="020B0503020204020204" pitchFamily="34" charset="-122"/>
                <a:ea typeface="微软雅黑" panose="020B0503020204020204" pitchFamily="34" charset="-122"/>
              </a:rPr>
              <a:t>自动类目体系探索</a:t>
            </a:r>
            <a:endParaRPr lang="zh-CN" altLang="en-US" sz="4800"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normAutofit/>
          </a:bodyPr>
          <a:lstStyle/>
          <a:p>
            <a:r>
              <a:rPr lang="zh-CN" altLang="en-US" sz="2400" dirty="0">
                <a:latin typeface="微软雅黑" panose="020B0503020204020204" pitchFamily="34" charset="-122"/>
                <a:ea typeface="微软雅黑" panose="020B0503020204020204" pitchFamily="34" charset="-122"/>
              </a:rPr>
              <a:t>张</a:t>
            </a:r>
            <a:r>
              <a:rPr lang="zh-CN" altLang="en-US" sz="2400" dirty="0" smtClean="0">
                <a:latin typeface="微软雅黑" panose="020B0503020204020204" pitchFamily="34" charset="-122"/>
                <a:ea typeface="微软雅黑" panose="020B0503020204020204" pitchFamily="34" charset="-122"/>
              </a:rPr>
              <a:t>诚（九铸</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阿里巴巴 </a:t>
            </a:r>
            <a:r>
              <a:rPr lang="en-US" altLang="zh-CN" sz="2400" dirty="0" err="1" smtClean="0">
                <a:latin typeface="微软雅黑" panose="020B0503020204020204" pitchFamily="34" charset="-122"/>
                <a:ea typeface="微软雅黑" panose="020B0503020204020204" pitchFamily="34" charset="-122"/>
              </a:rPr>
              <a:t>iDST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2015.9.1</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6582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Preparation</a:t>
            </a:r>
            <a:endParaRPr lang="zh-CN" altLang="en-US" dirty="0"/>
          </a:p>
        </p:txBody>
      </p:sp>
      <p:sp>
        <p:nvSpPr>
          <p:cNvPr id="7" name="内容占位符 2"/>
          <p:cNvSpPr>
            <a:spLocks noGrp="1"/>
          </p:cNvSpPr>
          <p:nvPr>
            <p:ph idx="1"/>
          </p:nvPr>
        </p:nvSpPr>
        <p:spPr>
          <a:xfrm>
            <a:off x="457200" y="1600200"/>
            <a:ext cx="8229600" cy="4525963"/>
          </a:xfrm>
        </p:spPr>
        <p:txBody>
          <a:bodyPr>
            <a:normAutofit fontScale="92500" lnSpcReduction="10000"/>
          </a:bodyPr>
          <a:lstStyle/>
          <a:p>
            <a:r>
              <a:rPr lang="zh-CN" altLang="en-US" sz="2800" dirty="0" smtClean="0"/>
              <a:t>特征提取</a:t>
            </a:r>
            <a:endParaRPr lang="en-US" altLang="zh-CN" sz="2800" dirty="0"/>
          </a:p>
          <a:p>
            <a:pPr lvl="1"/>
            <a:r>
              <a:rPr lang="zh-CN" altLang="en-US" sz="2400" dirty="0" smtClean="0"/>
              <a:t>使用一个</a:t>
            </a:r>
            <a:r>
              <a:rPr lang="en-US" altLang="zh-CN" sz="2400" dirty="0" err="1" smtClean="0"/>
              <a:t>pretrained</a:t>
            </a:r>
            <a:r>
              <a:rPr lang="en-US" altLang="zh-CN" sz="2400" dirty="0" smtClean="0"/>
              <a:t> model</a:t>
            </a:r>
            <a:r>
              <a:rPr lang="zh-CN" altLang="en-US" sz="2400" dirty="0" smtClean="0"/>
              <a:t>提取训练数据和测试数据</a:t>
            </a:r>
            <a:r>
              <a:rPr lang="en-US" altLang="zh-CN" sz="2400" dirty="0" smtClean="0"/>
              <a:t>fc-6</a:t>
            </a:r>
            <a:r>
              <a:rPr lang="zh-CN" altLang="en-US" sz="2400" dirty="0" smtClean="0"/>
              <a:t>层的特征</a:t>
            </a:r>
            <a:endParaRPr lang="en-US" altLang="zh-CN" sz="2400" dirty="0" smtClean="0"/>
          </a:p>
          <a:p>
            <a:pPr lvl="1"/>
            <a:r>
              <a:rPr lang="zh-CN" altLang="en-US" sz="2400" dirty="0" smtClean="0"/>
              <a:t>适当修改</a:t>
            </a:r>
            <a:r>
              <a:rPr lang="en-US" altLang="zh-CN" sz="2400" dirty="0" err="1" smtClean="0"/>
              <a:t>caffe</a:t>
            </a:r>
            <a:r>
              <a:rPr lang="zh-CN" altLang="en-US" sz="2400" dirty="0" smtClean="0"/>
              <a:t>数据层源码</a:t>
            </a:r>
            <a:endParaRPr lang="en-US" altLang="zh-CN" sz="2400" dirty="0" smtClean="0"/>
          </a:p>
          <a:p>
            <a:pPr lvl="1"/>
            <a:endParaRPr lang="en-US" altLang="zh-CN" sz="2400" dirty="0" smtClean="0"/>
          </a:p>
          <a:p>
            <a:r>
              <a:rPr lang="zh-CN" altLang="en-US" sz="2800" dirty="0" smtClean="0"/>
              <a:t>特征降维</a:t>
            </a:r>
            <a:endParaRPr lang="en-US" altLang="zh-CN" sz="2800" dirty="0" smtClean="0"/>
          </a:p>
          <a:p>
            <a:pPr lvl="1"/>
            <a:r>
              <a:rPr lang="zh-CN" altLang="en-US" sz="2400" dirty="0" smtClean="0"/>
              <a:t>降到多少维精度损失能够容忍，</a:t>
            </a:r>
            <a:r>
              <a:rPr lang="en-US" altLang="zh-CN" sz="2400" dirty="0" smtClean="0"/>
              <a:t>2048</a:t>
            </a:r>
            <a:r>
              <a:rPr lang="zh-CN" altLang="en-US" sz="2400" dirty="0" smtClean="0"/>
              <a:t>？</a:t>
            </a:r>
            <a:r>
              <a:rPr lang="en-US" altLang="zh-CN" sz="2400" dirty="0" smtClean="0"/>
              <a:t>1024</a:t>
            </a:r>
            <a:r>
              <a:rPr lang="zh-CN" altLang="en-US" sz="2400" dirty="0" smtClean="0"/>
              <a:t>？</a:t>
            </a:r>
            <a:r>
              <a:rPr lang="en-US" altLang="zh-CN" sz="2400" dirty="0" smtClean="0"/>
              <a:t>128</a:t>
            </a:r>
            <a:r>
              <a:rPr lang="zh-CN" altLang="en-US" sz="2400" dirty="0" smtClean="0"/>
              <a:t>？</a:t>
            </a:r>
            <a:endParaRPr lang="en-US" altLang="zh-CN" sz="2400" dirty="0" smtClean="0"/>
          </a:p>
          <a:p>
            <a:pPr lvl="1"/>
            <a:r>
              <a:rPr lang="zh-CN" altLang="en-US" sz="2400" dirty="0" smtClean="0"/>
              <a:t>考虑速度</a:t>
            </a:r>
            <a:endParaRPr lang="en-US" altLang="zh-CN" sz="2400" dirty="0" smtClean="0"/>
          </a:p>
          <a:p>
            <a:pPr lvl="1"/>
            <a:endParaRPr lang="en-US" altLang="zh-CN" sz="2400" dirty="0" smtClean="0"/>
          </a:p>
          <a:p>
            <a:r>
              <a:rPr lang="zh-CN" altLang="en-US" sz="2800" dirty="0" smtClean="0"/>
              <a:t>选择能够快速迭代的分类器</a:t>
            </a:r>
            <a:endParaRPr lang="en-US" altLang="zh-CN" sz="2800" dirty="0" smtClean="0"/>
          </a:p>
          <a:p>
            <a:pPr lvl="1"/>
            <a:r>
              <a:rPr lang="zh-CN" altLang="en-US" sz="2400" dirty="0" smtClean="0"/>
              <a:t>考虑大数据、高维特征的适用性</a:t>
            </a:r>
            <a:endParaRPr lang="en-US" altLang="zh-CN" sz="2400" dirty="0" smtClean="0"/>
          </a:p>
          <a:p>
            <a:endParaRPr lang="zh-CN" altLang="en-US" dirty="0"/>
          </a:p>
        </p:txBody>
      </p:sp>
    </p:spTree>
    <p:extLst>
      <p:ext uri="{BB962C8B-B14F-4D97-AF65-F5344CB8AC3E}">
        <p14:creationId xmlns:p14="http://schemas.microsoft.com/office/powerpoint/2010/main" val="198858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Preparation (Cont.)</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795977513"/>
              </p:ext>
            </p:extLst>
          </p:nvPr>
        </p:nvGraphicFramePr>
        <p:xfrm>
          <a:off x="827584" y="2852936"/>
          <a:ext cx="7416823" cy="3311842"/>
        </p:xfrm>
        <a:graphic>
          <a:graphicData uri="http://schemas.openxmlformats.org/drawingml/2006/table">
            <a:tbl>
              <a:tblPr firstRow="1" bandRow="1">
                <a:tableStyleId>{5940675A-B579-460E-94D1-54222C63F5DA}</a:tableStyleId>
              </a:tblPr>
              <a:tblGrid>
                <a:gridCol w="1115805"/>
                <a:gridCol w="1115805"/>
                <a:gridCol w="1476801"/>
                <a:gridCol w="1236137"/>
                <a:gridCol w="1383564"/>
                <a:gridCol w="1088711"/>
              </a:tblGrid>
              <a:tr h="654872">
                <a:tc>
                  <a:txBody>
                    <a:bodyPr/>
                    <a:lstStyle/>
                    <a:p>
                      <a:pPr algn="ctr"/>
                      <a:r>
                        <a:rPr lang="zh-CN" altLang="en-US" sz="1400" b="1" dirty="0">
                          <a:effectLst/>
                        </a:rPr>
                        <a:t>特征维度</a:t>
                      </a:r>
                    </a:p>
                  </a:txBody>
                  <a:tcPr anchor="ctr"/>
                </a:tc>
                <a:tc>
                  <a:txBody>
                    <a:bodyPr/>
                    <a:lstStyle/>
                    <a:p>
                      <a:pPr algn="ctr"/>
                      <a:r>
                        <a:rPr lang="en-US" sz="1400" b="1" dirty="0" err="1">
                          <a:effectLst/>
                        </a:rPr>
                        <a:t>groupNum</a:t>
                      </a:r>
                      <a:endParaRPr lang="en-US" sz="1400" b="1" dirty="0">
                        <a:effectLst/>
                      </a:endParaRPr>
                    </a:p>
                  </a:txBody>
                  <a:tcPr anchor="ctr"/>
                </a:tc>
                <a:tc>
                  <a:txBody>
                    <a:bodyPr/>
                    <a:lstStyle/>
                    <a:p>
                      <a:pPr algn="ctr"/>
                      <a:r>
                        <a:rPr lang="en-US" altLang="zh-CN" sz="1400" b="1" dirty="0" smtClean="0">
                          <a:effectLst/>
                        </a:rPr>
                        <a:t>PCA</a:t>
                      </a:r>
                      <a:r>
                        <a:rPr lang="zh-CN" altLang="en-US" sz="1400" b="1" dirty="0" smtClean="0">
                          <a:effectLst/>
                        </a:rPr>
                        <a:t>降</a:t>
                      </a:r>
                      <a:r>
                        <a:rPr lang="zh-CN" altLang="en-US" sz="1400" b="1" dirty="0">
                          <a:effectLst/>
                        </a:rPr>
                        <a:t>维</a:t>
                      </a:r>
                      <a:r>
                        <a:rPr lang="zh-CN" altLang="en-US" sz="1400" b="1" dirty="0" smtClean="0">
                          <a:effectLst/>
                        </a:rPr>
                        <a:t>时间 </a:t>
                      </a:r>
                      <a:endParaRPr lang="en-US" altLang="zh-CN" sz="1400" b="1" dirty="0" smtClean="0">
                        <a:effectLst/>
                      </a:endParaRPr>
                    </a:p>
                    <a:p>
                      <a:pPr algn="ctr"/>
                      <a:r>
                        <a:rPr lang="en-US" altLang="zh-CN" sz="1400" b="1" dirty="0" smtClean="0">
                          <a:effectLst/>
                        </a:rPr>
                        <a:t>(350k</a:t>
                      </a:r>
                      <a:r>
                        <a:rPr lang="zh-CN" altLang="en-US" sz="1400" b="1" dirty="0">
                          <a:effectLst/>
                        </a:rPr>
                        <a:t>数据，</a:t>
                      </a:r>
                      <a:r>
                        <a:rPr lang="en-US" altLang="zh-CN" sz="1400" b="1" dirty="0" smtClean="0">
                          <a:effectLst/>
                        </a:rPr>
                        <a:t>min)</a:t>
                      </a:r>
                      <a:endParaRPr lang="zh-CN" altLang="en-US" sz="1400" b="1" dirty="0">
                        <a:effectLst/>
                      </a:endParaRPr>
                    </a:p>
                  </a:txBody>
                  <a:tcPr anchor="ctr"/>
                </a:tc>
                <a:tc>
                  <a:txBody>
                    <a:bodyPr/>
                    <a:lstStyle/>
                    <a:p>
                      <a:pPr algn="ctr"/>
                      <a:r>
                        <a:rPr lang="zh-CN" altLang="en-US" sz="1400" b="1" dirty="0">
                          <a:effectLst/>
                        </a:rPr>
                        <a:t>一次迭代训练</a:t>
                      </a:r>
                      <a:r>
                        <a:rPr lang="zh-CN" altLang="en-US" sz="1400" b="1" dirty="0" smtClean="0">
                          <a:effectLst/>
                        </a:rPr>
                        <a:t>时间 </a:t>
                      </a:r>
                      <a:r>
                        <a:rPr lang="en-US" altLang="zh-CN" sz="1400" b="1" dirty="0" smtClean="0">
                          <a:effectLst/>
                        </a:rPr>
                        <a:t>(</a:t>
                      </a:r>
                      <a:r>
                        <a:rPr lang="en-US" altLang="zh-CN" sz="1400" b="1" dirty="0">
                          <a:effectLst/>
                        </a:rPr>
                        <a:t>min)</a:t>
                      </a:r>
                    </a:p>
                  </a:txBody>
                  <a:tcPr anchor="ctr"/>
                </a:tc>
                <a:tc>
                  <a:txBody>
                    <a:bodyPr/>
                    <a:lstStyle/>
                    <a:p>
                      <a:pPr algn="ctr"/>
                      <a:r>
                        <a:rPr lang="zh-CN" altLang="en-US" sz="1400" b="1" dirty="0">
                          <a:effectLst/>
                        </a:rPr>
                        <a:t>训练方法</a:t>
                      </a:r>
                    </a:p>
                  </a:txBody>
                  <a:tcPr anchor="ctr"/>
                </a:tc>
                <a:tc>
                  <a:txBody>
                    <a:bodyPr/>
                    <a:lstStyle/>
                    <a:p>
                      <a:pPr algn="ctr"/>
                      <a:r>
                        <a:rPr lang="zh-CN" altLang="en-US" sz="1400" b="1" dirty="0">
                          <a:effectLst/>
                        </a:rPr>
                        <a:t>分类</a:t>
                      </a:r>
                      <a:r>
                        <a:rPr lang="zh-CN" altLang="en-US" sz="1400" b="1" dirty="0" smtClean="0">
                          <a:effectLst/>
                        </a:rPr>
                        <a:t>精度 </a:t>
                      </a:r>
                      <a:r>
                        <a:rPr lang="en-US" altLang="zh-CN" sz="1400" b="1" dirty="0" smtClean="0">
                          <a:effectLst/>
                        </a:rPr>
                        <a:t>(%)</a:t>
                      </a:r>
                      <a:endParaRPr lang="en-US" altLang="zh-CN" sz="1400" b="1" dirty="0">
                        <a:effectLst/>
                      </a:endParaRPr>
                    </a:p>
                  </a:txBody>
                  <a:tcPr anchor="ctr"/>
                </a:tc>
              </a:tr>
              <a:tr h="331983">
                <a:tc>
                  <a:txBody>
                    <a:bodyPr/>
                    <a:lstStyle/>
                    <a:p>
                      <a:pPr algn="ctr"/>
                      <a:r>
                        <a:rPr lang="en-US" altLang="zh-CN" sz="1600" b="0" i="0" dirty="0">
                          <a:solidFill>
                            <a:srgbClr val="000000"/>
                          </a:solidFill>
                          <a:effectLst/>
                          <a:latin typeface="+mn-ea"/>
                          <a:ea typeface="+mn-ea"/>
                        </a:rPr>
                        <a:t>128</a:t>
                      </a:r>
                      <a:endParaRPr lang="zh-CN" altLang="en-US" sz="1600" b="0" dirty="0">
                        <a:effectLst/>
                        <a:latin typeface="+mn-ea"/>
                        <a:ea typeface="+mn-ea"/>
                      </a:endParaRPr>
                    </a:p>
                  </a:txBody>
                  <a:tcPr anchor="ctr"/>
                </a:tc>
                <a:tc>
                  <a:txBody>
                    <a:bodyPr/>
                    <a:lstStyle/>
                    <a:p>
                      <a:pPr algn="ctr"/>
                      <a:r>
                        <a:rPr lang="en-US" altLang="zh-CN" sz="1600" b="0" dirty="0">
                          <a:effectLst/>
                          <a:latin typeface="+mn-ea"/>
                          <a:ea typeface="+mn-ea"/>
                        </a:rPr>
                        <a:t>13</a:t>
                      </a:r>
                    </a:p>
                  </a:txBody>
                  <a:tcPr anchor="ctr"/>
                </a:tc>
                <a:tc>
                  <a:txBody>
                    <a:bodyPr/>
                    <a:lstStyle/>
                    <a:p>
                      <a:pPr algn="ctr"/>
                      <a:r>
                        <a:rPr lang="en-US" altLang="zh-CN" sz="1600" b="0">
                          <a:effectLst/>
                          <a:latin typeface="+mn-ea"/>
                          <a:ea typeface="+mn-ea"/>
                        </a:rPr>
                        <a:t>&lt;=15</a:t>
                      </a:r>
                    </a:p>
                  </a:txBody>
                  <a:tcPr anchor="ctr"/>
                </a:tc>
                <a:tc>
                  <a:txBody>
                    <a:bodyPr/>
                    <a:lstStyle/>
                    <a:p>
                      <a:pPr algn="ctr"/>
                      <a:r>
                        <a:rPr lang="en-US" altLang="zh-CN" sz="1600" b="0">
                          <a:effectLst/>
                          <a:latin typeface="+mn-ea"/>
                          <a:ea typeface="+mn-ea"/>
                        </a:rPr>
                        <a:t>&lt;=1</a:t>
                      </a:r>
                    </a:p>
                  </a:txBody>
                  <a:tcPr anchor="ctr"/>
                </a:tc>
                <a:tc>
                  <a:txBody>
                    <a:bodyPr/>
                    <a:lstStyle/>
                    <a:p>
                      <a:pPr algn="ctr"/>
                      <a:r>
                        <a:rPr lang="en-US" altLang="zh-CN" sz="1600" b="0" dirty="0" err="1" smtClean="0">
                          <a:effectLst/>
                          <a:latin typeface="+mn-ea"/>
                          <a:ea typeface="+mn-ea"/>
                        </a:rPr>
                        <a:t>Liblinear</a:t>
                      </a:r>
                      <a:endParaRPr lang="en-US" sz="1600" b="0" dirty="0">
                        <a:effectLst/>
                        <a:latin typeface="+mn-ea"/>
                        <a:ea typeface="+mn-ea"/>
                      </a:endParaRPr>
                    </a:p>
                  </a:txBody>
                  <a:tcPr anchor="ctr"/>
                </a:tc>
                <a:tc>
                  <a:txBody>
                    <a:bodyPr/>
                    <a:lstStyle/>
                    <a:p>
                      <a:pPr algn="ctr"/>
                      <a:r>
                        <a:rPr lang="en-US" altLang="zh-CN" sz="1600" b="0" i="0" dirty="0">
                          <a:solidFill>
                            <a:srgbClr val="000000"/>
                          </a:solidFill>
                          <a:effectLst/>
                          <a:latin typeface="+mn-ea"/>
                          <a:ea typeface="+mn-ea"/>
                        </a:rPr>
                        <a:t>33.9658 </a:t>
                      </a:r>
                      <a:endParaRPr lang="zh-CN" altLang="en-US" sz="1600" b="0" dirty="0">
                        <a:effectLst/>
                        <a:latin typeface="+mn-ea"/>
                        <a:ea typeface="+mn-ea"/>
                      </a:endParaRPr>
                    </a:p>
                  </a:txBody>
                  <a:tcPr anchor="ctr"/>
                </a:tc>
              </a:tr>
              <a:tr h="331983">
                <a:tc>
                  <a:txBody>
                    <a:bodyPr/>
                    <a:lstStyle/>
                    <a:p>
                      <a:pPr algn="ctr"/>
                      <a:r>
                        <a:rPr lang="en-US" altLang="zh-CN" sz="1600" b="0" i="0" dirty="0">
                          <a:solidFill>
                            <a:srgbClr val="FF0000"/>
                          </a:solidFill>
                          <a:effectLst/>
                          <a:latin typeface="+mn-ea"/>
                          <a:ea typeface="+mn-ea"/>
                        </a:rPr>
                        <a:t>1024</a:t>
                      </a:r>
                      <a:endParaRPr lang="zh-CN" altLang="en-US" sz="1600" b="0" dirty="0">
                        <a:solidFill>
                          <a:srgbClr val="FF0000"/>
                        </a:solidFill>
                        <a:effectLst/>
                        <a:latin typeface="+mn-ea"/>
                        <a:ea typeface="+mn-ea"/>
                      </a:endParaRPr>
                    </a:p>
                  </a:txBody>
                  <a:tcPr anchor="ctr"/>
                </a:tc>
                <a:tc>
                  <a:txBody>
                    <a:bodyPr/>
                    <a:lstStyle/>
                    <a:p>
                      <a:pPr algn="ctr"/>
                      <a:r>
                        <a:rPr lang="en-US" altLang="zh-CN" sz="1600" b="0" dirty="0">
                          <a:solidFill>
                            <a:srgbClr val="FF0000"/>
                          </a:solidFill>
                          <a:effectLst/>
                          <a:latin typeface="+mn-ea"/>
                          <a:ea typeface="+mn-ea"/>
                        </a:rPr>
                        <a:t>13</a:t>
                      </a:r>
                    </a:p>
                  </a:txBody>
                  <a:tcPr anchor="ctr"/>
                </a:tc>
                <a:tc>
                  <a:txBody>
                    <a:bodyPr/>
                    <a:lstStyle/>
                    <a:p>
                      <a:pPr algn="ctr"/>
                      <a:r>
                        <a:rPr lang="en-US" altLang="zh-CN" sz="1600" b="0" dirty="0">
                          <a:solidFill>
                            <a:srgbClr val="FF0000"/>
                          </a:solidFill>
                          <a:effectLst/>
                          <a:latin typeface="+mn-ea"/>
                          <a:ea typeface="+mn-ea"/>
                        </a:rPr>
                        <a:t>&lt;=30</a:t>
                      </a:r>
                    </a:p>
                  </a:txBody>
                  <a:tcPr anchor="ctr"/>
                </a:tc>
                <a:tc>
                  <a:txBody>
                    <a:bodyPr/>
                    <a:lstStyle/>
                    <a:p>
                      <a:pPr algn="ctr"/>
                      <a:r>
                        <a:rPr lang="en-US" altLang="zh-CN" sz="1600" b="0" dirty="0">
                          <a:solidFill>
                            <a:srgbClr val="FF0000"/>
                          </a:solidFill>
                          <a:effectLst/>
                          <a:latin typeface="+mn-ea"/>
                          <a:ea typeface="+mn-ea"/>
                        </a:rPr>
                        <a:t>&lt;=5</a:t>
                      </a:r>
                    </a:p>
                  </a:txBody>
                  <a:tcPr anchor="ctr"/>
                </a:tc>
                <a:tc>
                  <a:txBody>
                    <a:bodyPr/>
                    <a:lstStyle/>
                    <a:p>
                      <a:pPr algn="ctr"/>
                      <a:r>
                        <a:rPr lang="en-US" altLang="zh-CN" sz="1600" b="0" dirty="0" err="1" smtClean="0">
                          <a:effectLst/>
                          <a:latin typeface="+mn-ea"/>
                          <a:ea typeface="+mn-ea"/>
                        </a:rPr>
                        <a:t>Liblinear</a:t>
                      </a:r>
                      <a:endParaRPr lang="en-US" sz="1600" b="0" dirty="0">
                        <a:solidFill>
                          <a:srgbClr val="FF0000"/>
                        </a:solidFill>
                        <a:effectLst/>
                        <a:latin typeface="+mn-ea"/>
                        <a:ea typeface="+mn-ea"/>
                      </a:endParaRPr>
                    </a:p>
                  </a:txBody>
                  <a:tcPr anchor="ctr"/>
                </a:tc>
                <a:tc>
                  <a:txBody>
                    <a:bodyPr/>
                    <a:lstStyle/>
                    <a:p>
                      <a:pPr algn="ctr"/>
                      <a:r>
                        <a:rPr lang="en-US" altLang="zh-CN" sz="1600" b="0" dirty="0">
                          <a:solidFill>
                            <a:srgbClr val="FF0000"/>
                          </a:solidFill>
                          <a:effectLst/>
                          <a:latin typeface="+mn-ea"/>
                          <a:ea typeface="+mn-ea"/>
                        </a:rPr>
                        <a:t>41.7834</a:t>
                      </a:r>
                      <a:endParaRPr lang="zh-CN" altLang="en-US" sz="1600" b="0" dirty="0">
                        <a:solidFill>
                          <a:srgbClr val="FF0000"/>
                        </a:solidFill>
                        <a:effectLst/>
                        <a:latin typeface="+mn-ea"/>
                        <a:ea typeface="+mn-ea"/>
                      </a:endParaRPr>
                    </a:p>
                  </a:txBody>
                  <a:tcPr anchor="ctr"/>
                </a:tc>
              </a:tr>
              <a:tr h="331983">
                <a:tc>
                  <a:txBody>
                    <a:bodyPr/>
                    <a:lstStyle/>
                    <a:p>
                      <a:pPr algn="ctr"/>
                      <a:r>
                        <a:rPr lang="en-US" altLang="zh-CN" sz="1600" b="0" i="0">
                          <a:solidFill>
                            <a:srgbClr val="000000"/>
                          </a:solidFill>
                          <a:effectLst/>
                          <a:latin typeface="+mn-ea"/>
                          <a:ea typeface="+mn-ea"/>
                        </a:rPr>
                        <a:t>2048</a:t>
                      </a:r>
                      <a:endParaRPr lang="zh-CN" altLang="en-US" sz="1600" b="0">
                        <a:effectLst/>
                        <a:latin typeface="+mn-ea"/>
                        <a:ea typeface="+mn-ea"/>
                      </a:endParaRPr>
                    </a:p>
                  </a:txBody>
                  <a:tcPr anchor="ctr"/>
                </a:tc>
                <a:tc>
                  <a:txBody>
                    <a:bodyPr/>
                    <a:lstStyle/>
                    <a:p>
                      <a:pPr algn="ctr"/>
                      <a:r>
                        <a:rPr lang="en-US" altLang="zh-CN" sz="1600" b="0">
                          <a:effectLst/>
                          <a:latin typeface="+mn-ea"/>
                          <a:ea typeface="+mn-ea"/>
                        </a:rPr>
                        <a:t>13</a:t>
                      </a:r>
                    </a:p>
                  </a:txBody>
                  <a:tcPr anchor="ctr"/>
                </a:tc>
                <a:tc>
                  <a:txBody>
                    <a:bodyPr/>
                    <a:lstStyle/>
                    <a:p>
                      <a:pPr algn="ctr"/>
                      <a:r>
                        <a:rPr lang="en-US" altLang="zh-CN" sz="1600" b="0" dirty="0">
                          <a:effectLst/>
                          <a:latin typeface="+mn-ea"/>
                          <a:ea typeface="+mn-ea"/>
                        </a:rPr>
                        <a:t>120</a:t>
                      </a:r>
                    </a:p>
                  </a:txBody>
                  <a:tcPr anchor="ctr"/>
                </a:tc>
                <a:tc>
                  <a:txBody>
                    <a:bodyPr/>
                    <a:lstStyle/>
                    <a:p>
                      <a:pPr algn="ctr"/>
                      <a:r>
                        <a:rPr lang="en-US" altLang="zh-CN" sz="1600" b="0" dirty="0">
                          <a:effectLst/>
                          <a:latin typeface="+mn-ea"/>
                          <a:ea typeface="+mn-ea"/>
                        </a:rPr>
                        <a:t>&lt;=10</a:t>
                      </a:r>
                    </a:p>
                  </a:txBody>
                  <a:tcPr anchor="ctr"/>
                </a:tc>
                <a:tc>
                  <a:txBody>
                    <a:bodyPr/>
                    <a:lstStyle/>
                    <a:p>
                      <a:pPr algn="ctr"/>
                      <a:r>
                        <a:rPr lang="en-US" altLang="zh-CN" sz="1600" b="0" dirty="0" err="1" smtClean="0">
                          <a:effectLst/>
                          <a:latin typeface="+mn-ea"/>
                          <a:ea typeface="+mn-ea"/>
                        </a:rPr>
                        <a:t>Liblinear</a:t>
                      </a:r>
                      <a:endParaRPr lang="en-US" sz="1600" b="0" dirty="0">
                        <a:effectLst/>
                        <a:latin typeface="+mn-ea"/>
                        <a:ea typeface="+mn-ea"/>
                      </a:endParaRPr>
                    </a:p>
                  </a:txBody>
                  <a:tcPr anchor="ctr"/>
                </a:tc>
                <a:tc>
                  <a:txBody>
                    <a:bodyPr/>
                    <a:lstStyle/>
                    <a:p>
                      <a:pPr algn="ctr"/>
                      <a:r>
                        <a:rPr lang="en-US" altLang="zh-CN" sz="1600" b="0" dirty="0">
                          <a:effectLst/>
                          <a:latin typeface="+mn-ea"/>
                          <a:ea typeface="+mn-ea"/>
                        </a:rPr>
                        <a:t>42.2583</a:t>
                      </a:r>
                      <a:endParaRPr lang="zh-CN" altLang="en-US" sz="1600" b="0" dirty="0">
                        <a:effectLst/>
                        <a:latin typeface="+mn-ea"/>
                        <a:ea typeface="+mn-ea"/>
                      </a:endParaRPr>
                    </a:p>
                  </a:txBody>
                  <a:tcPr anchor="ctr"/>
                </a:tc>
              </a:tr>
              <a:tr h="331983">
                <a:tc>
                  <a:txBody>
                    <a:bodyPr/>
                    <a:lstStyle/>
                    <a:p>
                      <a:pPr algn="ctr"/>
                      <a:r>
                        <a:rPr lang="en-US" altLang="zh-CN" sz="1600" b="0">
                          <a:effectLst/>
                          <a:latin typeface="+mn-ea"/>
                          <a:ea typeface="+mn-ea"/>
                        </a:rPr>
                        <a:t>4096</a:t>
                      </a:r>
                      <a:endParaRPr lang="zh-CN" altLang="en-US" sz="1600" b="0">
                        <a:effectLst/>
                        <a:latin typeface="+mn-ea"/>
                        <a:ea typeface="+mn-ea"/>
                      </a:endParaRPr>
                    </a:p>
                  </a:txBody>
                  <a:tcPr anchor="ctr"/>
                </a:tc>
                <a:tc>
                  <a:txBody>
                    <a:bodyPr/>
                    <a:lstStyle/>
                    <a:p>
                      <a:pPr algn="ctr"/>
                      <a:r>
                        <a:rPr lang="en-US" altLang="zh-CN" sz="1600" b="0">
                          <a:effectLst/>
                          <a:latin typeface="+mn-ea"/>
                          <a:ea typeface="+mn-ea"/>
                        </a:rPr>
                        <a:t>13</a:t>
                      </a:r>
                    </a:p>
                  </a:txBody>
                  <a:tcPr anchor="ctr"/>
                </a:tc>
                <a:tc>
                  <a:txBody>
                    <a:bodyPr/>
                    <a:lstStyle/>
                    <a:p>
                      <a:pPr algn="ctr"/>
                      <a:r>
                        <a:rPr lang="en-US" altLang="zh-CN" sz="1600" b="0" dirty="0">
                          <a:effectLst/>
                          <a:latin typeface="+mn-ea"/>
                          <a:ea typeface="+mn-ea"/>
                        </a:rPr>
                        <a:t>-</a:t>
                      </a:r>
                    </a:p>
                  </a:txBody>
                  <a:tcPr anchor="ctr"/>
                </a:tc>
                <a:tc>
                  <a:txBody>
                    <a:bodyPr/>
                    <a:lstStyle/>
                    <a:p>
                      <a:pPr algn="ctr"/>
                      <a:r>
                        <a:rPr lang="en-US" altLang="zh-CN" sz="1600" b="0" dirty="0">
                          <a:effectLst/>
                          <a:latin typeface="+mn-ea"/>
                          <a:ea typeface="+mn-ea"/>
                        </a:rPr>
                        <a:t>20</a:t>
                      </a:r>
                    </a:p>
                  </a:txBody>
                  <a:tcPr anchor="ctr"/>
                </a:tc>
                <a:tc>
                  <a:txBody>
                    <a:bodyPr/>
                    <a:lstStyle/>
                    <a:p>
                      <a:pPr algn="ctr"/>
                      <a:r>
                        <a:rPr lang="en-US" altLang="zh-CN" sz="1600" b="0" dirty="0" err="1" smtClean="0">
                          <a:effectLst/>
                          <a:latin typeface="+mn-ea"/>
                          <a:ea typeface="+mn-ea"/>
                        </a:rPr>
                        <a:t>Liblinear</a:t>
                      </a:r>
                      <a:endParaRPr lang="en-US" sz="1600" b="0" dirty="0">
                        <a:effectLst/>
                        <a:latin typeface="+mn-ea"/>
                        <a:ea typeface="+mn-ea"/>
                      </a:endParaRPr>
                    </a:p>
                  </a:txBody>
                  <a:tcPr anchor="ctr"/>
                </a:tc>
                <a:tc>
                  <a:txBody>
                    <a:bodyPr/>
                    <a:lstStyle/>
                    <a:p>
                      <a:pPr algn="ctr"/>
                      <a:r>
                        <a:rPr lang="en-US" altLang="zh-CN" sz="1600" b="0" i="0">
                          <a:solidFill>
                            <a:srgbClr val="000000"/>
                          </a:solidFill>
                          <a:effectLst/>
                          <a:latin typeface="+mn-ea"/>
                          <a:ea typeface="+mn-ea"/>
                        </a:rPr>
                        <a:t>42.8964</a:t>
                      </a:r>
                      <a:endParaRPr lang="zh-CN" altLang="en-US" sz="1600" b="0">
                        <a:effectLst/>
                        <a:latin typeface="+mn-ea"/>
                        <a:ea typeface="+mn-ea"/>
                      </a:endParaRPr>
                    </a:p>
                  </a:txBody>
                  <a:tcPr anchor="ctr"/>
                </a:tc>
              </a:tr>
              <a:tr h="736730">
                <a:tc>
                  <a:txBody>
                    <a:bodyPr/>
                    <a:lstStyle/>
                    <a:p>
                      <a:pPr algn="ctr"/>
                      <a:r>
                        <a:rPr lang="en-US" altLang="zh-CN" sz="1600" b="0">
                          <a:effectLst/>
                          <a:latin typeface="+mn-ea"/>
                          <a:ea typeface="+mn-ea"/>
                        </a:rPr>
                        <a:t>4096</a:t>
                      </a:r>
                      <a:endParaRPr lang="zh-CN" altLang="en-US" sz="1600" b="0">
                        <a:effectLst/>
                        <a:latin typeface="+mn-ea"/>
                        <a:ea typeface="+mn-ea"/>
                      </a:endParaRPr>
                    </a:p>
                  </a:txBody>
                  <a:tcPr anchor="ctr"/>
                </a:tc>
                <a:tc>
                  <a:txBody>
                    <a:bodyPr/>
                    <a:lstStyle/>
                    <a:p>
                      <a:pPr algn="ctr"/>
                      <a:r>
                        <a:rPr lang="en-US" altLang="zh-CN" sz="1600" b="0">
                          <a:effectLst/>
                          <a:latin typeface="+mn-ea"/>
                          <a:ea typeface="+mn-ea"/>
                        </a:rPr>
                        <a:t>13</a:t>
                      </a:r>
                    </a:p>
                  </a:txBody>
                  <a:tcPr anchor="ctr"/>
                </a:tc>
                <a:tc>
                  <a:txBody>
                    <a:bodyPr/>
                    <a:lstStyle/>
                    <a:p>
                      <a:pPr algn="ctr"/>
                      <a:r>
                        <a:rPr lang="en-US" altLang="zh-CN" sz="1600" b="0">
                          <a:effectLst/>
                          <a:latin typeface="+mn-ea"/>
                          <a:ea typeface="+mn-ea"/>
                        </a:rPr>
                        <a:t>-</a:t>
                      </a:r>
                    </a:p>
                  </a:txBody>
                  <a:tcPr anchor="ctr"/>
                </a:tc>
                <a:tc>
                  <a:txBody>
                    <a:bodyPr/>
                    <a:lstStyle/>
                    <a:p>
                      <a:pPr algn="ctr"/>
                      <a:r>
                        <a:rPr lang="en-US" altLang="zh-CN" sz="1600" b="0" dirty="0">
                          <a:effectLst/>
                          <a:latin typeface="+mn-ea"/>
                          <a:ea typeface="+mn-ea"/>
                        </a:rPr>
                        <a:t>-</a:t>
                      </a:r>
                    </a:p>
                  </a:txBody>
                  <a:tcPr anchor="ctr"/>
                </a:tc>
                <a:tc>
                  <a:txBody>
                    <a:bodyPr/>
                    <a:lstStyle/>
                    <a:p>
                      <a:pPr algn="ctr"/>
                      <a:r>
                        <a:rPr lang="en-US" altLang="zh-CN" sz="1600" b="0" dirty="0" smtClean="0">
                          <a:effectLst/>
                          <a:latin typeface="+mn-ea"/>
                          <a:ea typeface="+mn-ea"/>
                        </a:rPr>
                        <a:t>CNN</a:t>
                      </a:r>
                      <a:r>
                        <a:rPr lang="en-US" altLang="zh-CN" sz="1600" b="0" baseline="0" dirty="0" smtClean="0">
                          <a:effectLst/>
                          <a:latin typeface="+mn-ea"/>
                          <a:ea typeface="+mn-ea"/>
                        </a:rPr>
                        <a:t> </a:t>
                      </a:r>
                    </a:p>
                    <a:p>
                      <a:pPr algn="ctr"/>
                      <a:r>
                        <a:rPr lang="en-US" altLang="zh-CN" sz="1600" b="0" baseline="0" dirty="0" smtClean="0">
                          <a:effectLst/>
                          <a:latin typeface="+mn-ea"/>
                          <a:ea typeface="+mn-ea"/>
                        </a:rPr>
                        <a:t>fine-tuning</a:t>
                      </a:r>
                      <a:endParaRPr lang="en-US" sz="1600" b="0" dirty="0">
                        <a:effectLst/>
                        <a:latin typeface="+mn-ea"/>
                        <a:ea typeface="+mn-ea"/>
                      </a:endParaRPr>
                    </a:p>
                  </a:txBody>
                  <a:tcPr anchor="ctr"/>
                </a:tc>
                <a:tc>
                  <a:txBody>
                    <a:bodyPr/>
                    <a:lstStyle/>
                    <a:p>
                      <a:pPr algn="ctr"/>
                      <a:r>
                        <a:rPr lang="en-US" altLang="zh-CN" sz="1600" b="0" i="0" dirty="0">
                          <a:solidFill>
                            <a:srgbClr val="000000"/>
                          </a:solidFill>
                          <a:effectLst/>
                          <a:latin typeface="+mn-ea"/>
                          <a:ea typeface="+mn-ea"/>
                        </a:rPr>
                        <a:t>48.9680</a:t>
                      </a:r>
                      <a:endParaRPr lang="zh-CN" altLang="en-US" sz="1600" b="0" dirty="0">
                        <a:effectLst/>
                        <a:latin typeface="+mn-ea"/>
                        <a:ea typeface="+mn-ea"/>
                      </a:endParaRPr>
                    </a:p>
                  </a:txBody>
                  <a:tcPr anchor="ctr"/>
                </a:tc>
              </a:tr>
              <a:tr h="520825">
                <a:tc>
                  <a:txBody>
                    <a:bodyPr/>
                    <a:lstStyle/>
                    <a:p>
                      <a:pPr algn="ctr"/>
                      <a:r>
                        <a:rPr lang="en-US" altLang="zh-CN" sz="1600" b="0">
                          <a:effectLst/>
                          <a:latin typeface="+mn-ea"/>
                          <a:ea typeface="+mn-ea"/>
                        </a:rPr>
                        <a:t>1024</a:t>
                      </a:r>
                      <a:endParaRPr lang="zh-CN" altLang="en-US" sz="1600" b="0">
                        <a:effectLst/>
                        <a:latin typeface="+mn-ea"/>
                        <a:ea typeface="+mn-ea"/>
                      </a:endParaRPr>
                    </a:p>
                  </a:txBody>
                  <a:tcPr anchor="ctr"/>
                </a:tc>
                <a:tc>
                  <a:txBody>
                    <a:bodyPr/>
                    <a:lstStyle/>
                    <a:p>
                      <a:pPr algn="ctr"/>
                      <a:r>
                        <a:rPr lang="en-US" altLang="zh-CN" sz="1600" b="0" dirty="0" smtClean="0">
                          <a:effectLst/>
                          <a:latin typeface="+mn-ea"/>
                          <a:ea typeface="+mn-ea"/>
                        </a:rPr>
                        <a:t>187</a:t>
                      </a:r>
                    </a:p>
                    <a:p>
                      <a:pPr algn="ctr"/>
                      <a:r>
                        <a:rPr lang="zh-CN" altLang="en-US" sz="1600" b="0" dirty="0" smtClean="0">
                          <a:effectLst/>
                          <a:latin typeface="+mn-ea"/>
                          <a:ea typeface="+mn-ea"/>
                        </a:rPr>
                        <a:t>（</a:t>
                      </a:r>
                      <a:r>
                        <a:rPr lang="zh-CN" altLang="en-US" sz="1600" b="0" dirty="0">
                          <a:effectLst/>
                          <a:latin typeface="+mn-ea"/>
                          <a:ea typeface="+mn-ea"/>
                        </a:rPr>
                        <a:t>不合并）</a:t>
                      </a:r>
                    </a:p>
                  </a:txBody>
                  <a:tcPr anchor="ctr"/>
                </a:tc>
                <a:tc>
                  <a:txBody>
                    <a:bodyPr/>
                    <a:lstStyle/>
                    <a:p>
                      <a:pPr algn="ctr"/>
                      <a:r>
                        <a:rPr lang="en-US" altLang="zh-CN" sz="1600" b="0" i="0" dirty="0">
                          <a:solidFill>
                            <a:srgbClr val="000000"/>
                          </a:solidFill>
                          <a:effectLst/>
                          <a:latin typeface="+mn-ea"/>
                          <a:ea typeface="+mn-ea"/>
                        </a:rPr>
                        <a:t>&lt;=30</a:t>
                      </a:r>
                      <a:endParaRPr lang="zh-CN" altLang="en-US" sz="1600" b="0" dirty="0">
                        <a:effectLst/>
                        <a:latin typeface="+mn-ea"/>
                        <a:ea typeface="+mn-ea"/>
                      </a:endParaRPr>
                    </a:p>
                  </a:txBody>
                  <a:tcPr anchor="ctr"/>
                </a:tc>
                <a:tc>
                  <a:txBody>
                    <a:bodyPr/>
                    <a:lstStyle/>
                    <a:p>
                      <a:pPr algn="ctr"/>
                      <a:r>
                        <a:rPr lang="en-US" altLang="zh-CN" sz="1600" b="0" i="0" dirty="0" smtClean="0">
                          <a:solidFill>
                            <a:srgbClr val="000000"/>
                          </a:solidFill>
                          <a:effectLst/>
                          <a:latin typeface="+mn-ea"/>
                          <a:ea typeface="+mn-ea"/>
                        </a:rPr>
                        <a:t>&lt;=30</a:t>
                      </a:r>
                      <a:endParaRPr lang="zh-CN" altLang="en-US" sz="1600" b="0" dirty="0">
                        <a:effectLst/>
                        <a:latin typeface="+mn-ea"/>
                        <a:ea typeface="+mn-ea"/>
                      </a:endParaRPr>
                    </a:p>
                  </a:txBody>
                  <a:tcPr anchor="ctr"/>
                </a:tc>
                <a:tc>
                  <a:txBody>
                    <a:bodyPr/>
                    <a:lstStyle/>
                    <a:p>
                      <a:pPr algn="ctr"/>
                      <a:r>
                        <a:rPr lang="en-US" altLang="zh-CN" sz="1600" b="0" dirty="0" err="1" smtClean="0">
                          <a:effectLst/>
                          <a:latin typeface="+mn-ea"/>
                          <a:ea typeface="+mn-ea"/>
                        </a:rPr>
                        <a:t>Liblinear</a:t>
                      </a:r>
                      <a:endParaRPr lang="en-US" sz="1600" b="0" dirty="0">
                        <a:effectLst/>
                        <a:latin typeface="+mn-ea"/>
                        <a:ea typeface="+mn-ea"/>
                      </a:endParaRPr>
                    </a:p>
                  </a:txBody>
                  <a:tcPr anchor="ctr"/>
                </a:tc>
                <a:tc>
                  <a:txBody>
                    <a:bodyPr/>
                    <a:lstStyle/>
                    <a:p>
                      <a:pPr algn="ctr"/>
                      <a:r>
                        <a:rPr lang="en-US" altLang="zh-CN" sz="1600" b="0" i="0" dirty="0" smtClean="0">
                          <a:solidFill>
                            <a:srgbClr val="000000"/>
                          </a:solidFill>
                          <a:effectLst/>
                          <a:latin typeface="+mn-ea"/>
                          <a:ea typeface="+mn-ea"/>
                        </a:rPr>
                        <a:t>26.9100</a:t>
                      </a:r>
                      <a:endParaRPr lang="en-US" sz="1600" b="0" dirty="0">
                        <a:effectLst/>
                        <a:latin typeface="+mn-ea"/>
                        <a:ea typeface="+mn-ea"/>
                      </a:endParaRPr>
                    </a:p>
                  </a:txBody>
                  <a:tcPr anchor="ctr"/>
                </a:tc>
              </a:tr>
            </a:tbl>
          </a:graphicData>
        </a:graphic>
      </p:graphicFrame>
      <p:sp>
        <p:nvSpPr>
          <p:cNvPr id="4" name="内容占位符 2"/>
          <p:cNvSpPr>
            <a:spLocks noGrp="1"/>
          </p:cNvSpPr>
          <p:nvPr>
            <p:ph idx="1"/>
          </p:nvPr>
        </p:nvSpPr>
        <p:spPr>
          <a:xfrm>
            <a:off x="395536" y="1412776"/>
            <a:ext cx="8229600" cy="4525963"/>
          </a:xfrm>
        </p:spPr>
        <p:txBody>
          <a:bodyPr/>
          <a:lstStyle/>
          <a:p>
            <a:r>
              <a:rPr lang="zh-CN" altLang="en-US" dirty="0" smtClean="0"/>
              <a:t>数据降维、训练时间及分类精度</a:t>
            </a:r>
            <a:r>
              <a:rPr lang="en-US" altLang="zh-CN" dirty="0" smtClean="0"/>
              <a:t>baseline</a:t>
            </a:r>
          </a:p>
          <a:p>
            <a:pPr lvl="1"/>
            <a:r>
              <a:rPr lang="zh-CN" altLang="en-US" sz="2000" dirty="0" smtClean="0"/>
              <a:t>结果表明</a:t>
            </a:r>
            <a:r>
              <a:rPr lang="zh-CN" altLang="en-US" sz="2000" dirty="0"/>
              <a:t>，特征降维至</a:t>
            </a:r>
            <a:r>
              <a:rPr lang="en-US" altLang="zh-CN" sz="2000" dirty="0"/>
              <a:t>1024</a:t>
            </a:r>
            <a:r>
              <a:rPr lang="zh-CN" altLang="en-US" sz="2000" dirty="0"/>
              <a:t>精度损失不大</a:t>
            </a:r>
            <a:r>
              <a:rPr lang="zh-CN" altLang="en-US" sz="2000" dirty="0" smtClean="0"/>
              <a:t>，</a:t>
            </a:r>
            <a:r>
              <a:rPr lang="en-US" altLang="zh-CN" sz="2000" dirty="0" err="1" smtClean="0"/>
              <a:t>Liblinear</a:t>
            </a:r>
            <a:r>
              <a:rPr lang="zh-CN" altLang="en-US" sz="2000" dirty="0" smtClean="0"/>
              <a:t>分类器一</a:t>
            </a:r>
            <a:r>
              <a:rPr lang="zh-CN" altLang="en-US" sz="2000" dirty="0"/>
              <a:t>次训练迭代时间可接受</a:t>
            </a:r>
            <a:r>
              <a:rPr lang="zh-CN" altLang="en-US" sz="2000" dirty="0" smtClean="0"/>
              <a:t>。</a:t>
            </a:r>
            <a:endParaRPr lang="zh-CN" altLang="en-US" sz="2000" dirty="0"/>
          </a:p>
        </p:txBody>
      </p:sp>
    </p:spTree>
    <p:extLst>
      <p:ext uri="{BB962C8B-B14F-4D97-AF65-F5344CB8AC3E}">
        <p14:creationId xmlns:p14="http://schemas.microsoft.com/office/powerpoint/2010/main" val="1796737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Algorithm flow</a:t>
            </a:r>
            <a:endParaRPr lang="zh-CN" altLang="en-US" dirty="0"/>
          </a:p>
        </p:txBody>
      </p:sp>
      <p:grpSp>
        <p:nvGrpSpPr>
          <p:cNvPr id="5" name="组合 4"/>
          <p:cNvGrpSpPr/>
          <p:nvPr/>
        </p:nvGrpSpPr>
        <p:grpSpPr>
          <a:xfrm>
            <a:off x="440901" y="1700808"/>
            <a:ext cx="8451579" cy="4799457"/>
            <a:chOff x="-1587139" y="476672"/>
            <a:chExt cx="11316713" cy="5332312"/>
          </a:xfrm>
        </p:grpSpPr>
        <p:sp>
          <p:nvSpPr>
            <p:cNvPr id="6" name="流程图: 文档 5"/>
            <p:cNvSpPr/>
            <p:nvPr/>
          </p:nvSpPr>
          <p:spPr>
            <a:xfrm>
              <a:off x="-1587139" y="582025"/>
              <a:ext cx="1867639" cy="936104"/>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050" dirty="0" smtClean="0"/>
                <a:t>Input</a:t>
              </a:r>
              <a:r>
                <a:rPr lang="zh-CN" altLang="en-US" sz="1050" dirty="0" smtClean="0"/>
                <a:t>：</a:t>
              </a:r>
              <a:endParaRPr lang="en-US" altLang="zh-CN" sz="1050" dirty="0" smtClean="0"/>
            </a:p>
            <a:p>
              <a:r>
                <a:rPr lang="en-US" altLang="zh-CN" sz="1050" dirty="0" smtClean="0"/>
                <a:t>1.</a:t>
              </a:r>
              <a:r>
                <a:rPr lang="zh-CN" altLang="en-US" sz="1050" dirty="0" smtClean="0"/>
                <a:t>初始化</a:t>
              </a:r>
              <a:r>
                <a:rPr lang="en-US" altLang="zh-CN" sz="1050" dirty="0" smtClean="0"/>
                <a:t>Group</a:t>
              </a:r>
              <a:r>
                <a:rPr lang="zh-CN" altLang="en-US" sz="1050" dirty="0" smtClean="0"/>
                <a:t>划分</a:t>
              </a:r>
              <a:endParaRPr lang="en-US" altLang="zh-CN" sz="1050" dirty="0" smtClean="0"/>
            </a:p>
            <a:p>
              <a:r>
                <a:rPr lang="en-US" altLang="zh-CN" sz="1050" dirty="0" smtClean="0"/>
                <a:t>2.</a:t>
              </a:r>
              <a:r>
                <a:rPr lang="zh-CN" altLang="en-US" sz="1050" dirty="0" smtClean="0"/>
                <a:t>降维、归一化特征</a:t>
              </a:r>
              <a:endParaRPr lang="zh-CN" altLang="en-US" sz="1050" dirty="0"/>
            </a:p>
          </p:txBody>
        </p:sp>
        <p:sp>
          <p:nvSpPr>
            <p:cNvPr id="7" name="矩形 6"/>
            <p:cNvSpPr/>
            <p:nvPr/>
          </p:nvSpPr>
          <p:spPr>
            <a:xfrm>
              <a:off x="-1316640" y="1916832"/>
              <a:ext cx="1368152"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100" dirty="0" smtClean="0"/>
                <a:t>分类器训练</a:t>
              </a:r>
              <a:endParaRPr lang="zh-CN" altLang="en-US" sz="1100" dirty="0"/>
            </a:p>
          </p:txBody>
        </p:sp>
        <p:sp>
          <p:nvSpPr>
            <p:cNvPr id="8" name="矩形 7"/>
            <p:cNvSpPr/>
            <p:nvPr/>
          </p:nvSpPr>
          <p:spPr>
            <a:xfrm>
              <a:off x="616216" y="1916832"/>
              <a:ext cx="1368152"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100" dirty="0" smtClean="0"/>
                <a:t>计算</a:t>
              </a:r>
              <a:r>
                <a:rPr lang="en-US" altLang="zh-CN" sz="1100" dirty="0" smtClean="0"/>
                <a:t>Group </a:t>
              </a:r>
              <a:r>
                <a:rPr lang="zh-CN" altLang="en-US" sz="1100" dirty="0" smtClean="0"/>
                <a:t>级混淆矩阵</a:t>
              </a:r>
              <a:endParaRPr lang="zh-CN" altLang="en-US" sz="1100" dirty="0"/>
            </a:p>
          </p:txBody>
        </p:sp>
        <p:sp>
          <p:nvSpPr>
            <p:cNvPr id="9" name="矩形 8"/>
            <p:cNvSpPr/>
            <p:nvPr/>
          </p:nvSpPr>
          <p:spPr>
            <a:xfrm>
              <a:off x="7596336" y="1917702"/>
              <a:ext cx="1368152"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50" dirty="0" smtClean="0"/>
                <a:t>计算所在</a:t>
              </a:r>
              <a:r>
                <a:rPr lang="en-US" altLang="zh-CN" sz="1050" dirty="0" smtClean="0"/>
                <a:t>group</a:t>
              </a:r>
              <a:r>
                <a:rPr lang="zh-CN" altLang="en-US" sz="1050" dirty="0" smtClean="0"/>
                <a:t>的 </a:t>
              </a:r>
              <a:r>
                <a:rPr lang="en-US" altLang="zh-CN" sz="1050" dirty="0" err="1" smtClean="0"/>
                <a:t>cid</a:t>
              </a:r>
              <a:r>
                <a:rPr lang="en-US" altLang="zh-CN" sz="1050" dirty="0" smtClean="0"/>
                <a:t> </a:t>
              </a:r>
              <a:r>
                <a:rPr lang="zh-CN" altLang="en-US" sz="1050" dirty="0" smtClean="0"/>
                <a:t>级混淆矩阵</a:t>
              </a:r>
              <a:endParaRPr lang="zh-CN" altLang="en-US" sz="1050" dirty="0"/>
            </a:p>
          </p:txBody>
        </p:sp>
        <p:sp>
          <p:nvSpPr>
            <p:cNvPr id="10" name="流程图: 决策 9"/>
            <p:cNvSpPr/>
            <p:nvPr/>
          </p:nvSpPr>
          <p:spPr>
            <a:xfrm>
              <a:off x="4865871" y="1754814"/>
              <a:ext cx="2016224" cy="111612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50" dirty="0" smtClean="0"/>
                <a:t>设定阈值，过滤混淆</a:t>
              </a:r>
              <a:r>
                <a:rPr lang="zh-CN" altLang="en-US" sz="1050" dirty="0"/>
                <a:t>矩阵中异常值</a:t>
              </a:r>
            </a:p>
          </p:txBody>
        </p:sp>
        <p:sp>
          <p:nvSpPr>
            <p:cNvPr id="11" name="流程图: 决策 10"/>
            <p:cNvSpPr/>
            <p:nvPr/>
          </p:nvSpPr>
          <p:spPr>
            <a:xfrm>
              <a:off x="7236296" y="3392996"/>
              <a:ext cx="2016224" cy="111612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50" dirty="0" smtClean="0"/>
                <a:t>设定阈值，过滤混淆</a:t>
              </a:r>
              <a:r>
                <a:rPr lang="zh-CN" altLang="en-US" sz="1050" dirty="0"/>
                <a:t>矩阵中异常值</a:t>
              </a:r>
            </a:p>
          </p:txBody>
        </p:sp>
        <p:sp>
          <p:nvSpPr>
            <p:cNvPr id="12" name="矩形 11"/>
            <p:cNvSpPr/>
            <p:nvPr/>
          </p:nvSpPr>
          <p:spPr>
            <a:xfrm>
              <a:off x="5189907" y="476672"/>
              <a:ext cx="1368152"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固定该</a:t>
              </a:r>
              <a:r>
                <a:rPr lang="en-US" altLang="zh-CN" sz="1400" dirty="0" smtClean="0"/>
                <a:t>group</a:t>
              </a:r>
              <a:endParaRPr lang="zh-CN" altLang="en-US" sz="1400" dirty="0"/>
            </a:p>
          </p:txBody>
        </p:sp>
        <p:sp>
          <p:nvSpPr>
            <p:cNvPr id="13" name="矩形 12"/>
            <p:cNvSpPr/>
            <p:nvPr/>
          </p:nvSpPr>
          <p:spPr>
            <a:xfrm>
              <a:off x="7554647" y="5016895"/>
              <a:ext cx="1368151" cy="7920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100" dirty="0"/>
                <a:t>不移动</a:t>
              </a:r>
            </a:p>
          </p:txBody>
        </p:sp>
        <p:sp>
          <p:nvSpPr>
            <p:cNvPr id="14" name="矩形 13"/>
            <p:cNvSpPr/>
            <p:nvPr/>
          </p:nvSpPr>
          <p:spPr>
            <a:xfrm>
              <a:off x="5220072" y="3555014"/>
              <a:ext cx="1368152"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100" dirty="0" smtClean="0"/>
                <a:t>移动异常</a:t>
              </a:r>
              <a:r>
                <a:rPr lang="en-US" altLang="zh-CN" sz="1100" dirty="0" err="1" smtClean="0"/>
                <a:t>cid</a:t>
              </a:r>
              <a:endParaRPr lang="zh-CN" altLang="en-US" sz="1100" dirty="0"/>
            </a:p>
          </p:txBody>
        </p:sp>
        <p:sp>
          <p:nvSpPr>
            <p:cNvPr id="15" name="矩形 14"/>
            <p:cNvSpPr/>
            <p:nvPr/>
          </p:nvSpPr>
          <p:spPr>
            <a:xfrm>
              <a:off x="2843808" y="3573016"/>
              <a:ext cx="1368152"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DP</a:t>
              </a:r>
              <a:endParaRPr lang="zh-CN" altLang="en-US" sz="1400" dirty="0"/>
            </a:p>
          </p:txBody>
        </p:sp>
        <p:sp>
          <p:nvSpPr>
            <p:cNvPr id="16" name="矩形 15"/>
            <p:cNvSpPr/>
            <p:nvPr/>
          </p:nvSpPr>
          <p:spPr>
            <a:xfrm>
              <a:off x="-1332656" y="3583288"/>
              <a:ext cx="1368152"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100" dirty="0" smtClean="0"/>
                <a:t>重新</a:t>
              </a:r>
              <a:r>
                <a:rPr lang="en-US" altLang="zh-CN" sz="1100" dirty="0" smtClean="0"/>
                <a:t>labeling</a:t>
              </a:r>
            </a:p>
            <a:p>
              <a:pPr algn="ctr"/>
              <a:r>
                <a:rPr lang="zh-CN" altLang="en-US" sz="1100" dirty="0" smtClean="0"/>
                <a:t>训练数据</a:t>
              </a:r>
              <a:endParaRPr lang="zh-CN" altLang="en-US" sz="1100" dirty="0"/>
            </a:p>
          </p:txBody>
        </p:sp>
        <p:cxnSp>
          <p:nvCxnSpPr>
            <p:cNvPr id="17" name="直接箭头连接符 16"/>
            <p:cNvCxnSpPr>
              <a:stCxn id="6" idx="2"/>
              <a:endCxn id="7" idx="0"/>
            </p:cNvCxnSpPr>
            <p:nvPr/>
          </p:nvCxnSpPr>
          <p:spPr>
            <a:xfrm>
              <a:off x="-653319" y="1456242"/>
              <a:ext cx="20756" cy="4605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3"/>
              <a:endCxn id="8" idx="1"/>
            </p:cNvCxnSpPr>
            <p:nvPr/>
          </p:nvCxnSpPr>
          <p:spPr>
            <a:xfrm>
              <a:off x="51512" y="2312876"/>
              <a:ext cx="5647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3"/>
              <a:endCxn id="34" idx="1"/>
            </p:cNvCxnSpPr>
            <p:nvPr/>
          </p:nvCxnSpPr>
          <p:spPr>
            <a:xfrm flipV="1">
              <a:off x="1984368" y="2294874"/>
              <a:ext cx="427392" cy="180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0"/>
              <a:endCxn id="12" idx="2"/>
            </p:cNvCxnSpPr>
            <p:nvPr/>
          </p:nvCxnSpPr>
          <p:spPr>
            <a:xfrm flipV="1">
              <a:off x="5873983" y="1268760"/>
              <a:ext cx="0" cy="486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3"/>
              <a:endCxn id="9" idx="1"/>
            </p:cNvCxnSpPr>
            <p:nvPr/>
          </p:nvCxnSpPr>
          <p:spPr>
            <a:xfrm>
              <a:off x="6882095" y="2312876"/>
              <a:ext cx="714241" cy="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2"/>
              <a:endCxn id="11" idx="0"/>
            </p:cNvCxnSpPr>
            <p:nvPr/>
          </p:nvCxnSpPr>
          <p:spPr>
            <a:xfrm flipH="1">
              <a:off x="8244408" y="2709790"/>
              <a:ext cx="36004" cy="683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1" idx="2"/>
              <a:endCxn id="13" idx="0"/>
            </p:cNvCxnSpPr>
            <p:nvPr/>
          </p:nvCxnSpPr>
          <p:spPr>
            <a:xfrm flipH="1">
              <a:off x="8238724" y="4509121"/>
              <a:ext cx="5684" cy="507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1" idx="1"/>
              <a:endCxn id="14" idx="3"/>
            </p:cNvCxnSpPr>
            <p:nvPr/>
          </p:nvCxnSpPr>
          <p:spPr>
            <a:xfrm flipH="1">
              <a:off x="6588224" y="3951058"/>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4" idx="1"/>
              <a:endCxn id="15" idx="3"/>
            </p:cNvCxnSpPr>
            <p:nvPr/>
          </p:nvCxnSpPr>
          <p:spPr>
            <a:xfrm flipH="1">
              <a:off x="4211960" y="3951058"/>
              <a:ext cx="1008112" cy="180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5" idx="1"/>
              <a:endCxn id="40" idx="3"/>
            </p:cNvCxnSpPr>
            <p:nvPr/>
          </p:nvCxnSpPr>
          <p:spPr>
            <a:xfrm flipH="1">
              <a:off x="2267743" y="3969060"/>
              <a:ext cx="576064" cy="12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6" idx="0"/>
              <a:endCxn id="7" idx="2"/>
            </p:cNvCxnSpPr>
            <p:nvPr/>
          </p:nvCxnSpPr>
          <p:spPr>
            <a:xfrm flipV="1">
              <a:off x="-648580" y="2708920"/>
              <a:ext cx="16016" cy="874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04247" y="1990581"/>
              <a:ext cx="792088" cy="512921"/>
            </a:xfrm>
            <a:prstGeom prst="rect">
              <a:avLst/>
            </a:prstGeom>
            <a:noFill/>
          </p:spPr>
          <p:txBody>
            <a:bodyPr wrap="square" rtlCol="0">
              <a:spAutoFit/>
            </a:bodyPr>
            <a:lstStyle/>
            <a:p>
              <a:pPr algn="ctr"/>
              <a:r>
                <a:rPr lang="zh-CN" altLang="en-US" sz="1200" dirty="0" smtClean="0"/>
                <a:t>异常</a:t>
              </a:r>
              <a:r>
                <a:rPr lang="en-US" altLang="zh-CN" sz="1200" dirty="0" smtClean="0"/>
                <a:t>group</a:t>
              </a:r>
              <a:endParaRPr lang="zh-CN" altLang="en-US" sz="1200" dirty="0"/>
            </a:p>
          </p:txBody>
        </p:sp>
        <p:sp>
          <p:nvSpPr>
            <p:cNvPr id="29" name="TextBox 28"/>
            <p:cNvSpPr txBox="1"/>
            <p:nvPr/>
          </p:nvSpPr>
          <p:spPr>
            <a:xfrm>
              <a:off x="5940151" y="1268760"/>
              <a:ext cx="792088" cy="512921"/>
            </a:xfrm>
            <a:prstGeom prst="rect">
              <a:avLst/>
            </a:prstGeom>
            <a:noFill/>
          </p:spPr>
          <p:txBody>
            <a:bodyPr wrap="square" rtlCol="0">
              <a:spAutoFit/>
            </a:bodyPr>
            <a:lstStyle/>
            <a:p>
              <a:pPr algn="ctr"/>
              <a:r>
                <a:rPr lang="zh-CN" altLang="en-US" sz="1200" dirty="0" smtClean="0"/>
                <a:t>正常</a:t>
              </a:r>
              <a:r>
                <a:rPr lang="en-US" altLang="zh-CN" sz="1200" dirty="0" smtClean="0"/>
                <a:t>group</a:t>
              </a:r>
              <a:endParaRPr lang="zh-CN" altLang="en-US" sz="1200" dirty="0"/>
            </a:p>
          </p:txBody>
        </p:sp>
        <p:sp>
          <p:nvSpPr>
            <p:cNvPr id="30" name="TextBox 29"/>
            <p:cNvSpPr txBox="1"/>
            <p:nvPr/>
          </p:nvSpPr>
          <p:spPr>
            <a:xfrm>
              <a:off x="8280412" y="4511577"/>
              <a:ext cx="972108" cy="307753"/>
            </a:xfrm>
            <a:prstGeom prst="rect">
              <a:avLst/>
            </a:prstGeom>
            <a:noFill/>
          </p:spPr>
          <p:txBody>
            <a:bodyPr wrap="square" rtlCol="0">
              <a:spAutoFit/>
            </a:bodyPr>
            <a:lstStyle/>
            <a:p>
              <a:pPr algn="ctr"/>
              <a:r>
                <a:rPr lang="zh-CN" altLang="en-US" sz="1200" dirty="0" smtClean="0"/>
                <a:t>正常</a:t>
              </a:r>
              <a:r>
                <a:rPr lang="en-US" altLang="zh-CN" sz="1200" dirty="0" err="1" smtClean="0"/>
                <a:t>cid</a:t>
              </a:r>
              <a:endParaRPr lang="zh-CN" altLang="en-US" sz="1200" dirty="0"/>
            </a:p>
          </p:txBody>
        </p:sp>
        <p:sp>
          <p:nvSpPr>
            <p:cNvPr id="31" name="TextBox 30"/>
            <p:cNvSpPr txBox="1"/>
            <p:nvPr/>
          </p:nvSpPr>
          <p:spPr>
            <a:xfrm>
              <a:off x="6588224" y="3645023"/>
              <a:ext cx="792088" cy="512921"/>
            </a:xfrm>
            <a:prstGeom prst="rect">
              <a:avLst/>
            </a:prstGeom>
            <a:noFill/>
          </p:spPr>
          <p:txBody>
            <a:bodyPr wrap="square" rtlCol="0">
              <a:spAutoFit/>
            </a:bodyPr>
            <a:lstStyle/>
            <a:p>
              <a:pPr algn="ctr"/>
              <a:r>
                <a:rPr lang="zh-CN" altLang="en-US" sz="1200" dirty="0" smtClean="0"/>
                <a:t>异常</a:t>
              </a:r>
              <a:r>
                <a:rPr lang="en-US" altLang="zh-CN" sz="1200" dirty="0" err="1"/>
                <a:t>cid</a:t>
              </a:r>
              <a:endParaRPr lang="zh-CN" altLang="en-US" sz="1200" dirty="0"/>
            </a:p>
          </p:txBody>
        </p:sp>
        <p:sp>
          <p:nvSpPr>
            <p:cNvPr id="32" name="TextBox 31"/>
            <p:cNvSpPr txBox="1"/>
            <p:nvPr/>
          </p:nvSpPr>
          <p:spPr>
            <a:xfrm>
              <a:off x="5508104" y="2870939"/>
              <a:ext cx="936103" cy="290655"/>
            </a:xfrm>
            <a:prstGeom prst="rect">
              <a:avLst/>
            </a:prstGeom>
            <a:noFill/>
          </p:spPr>
          <p:txBody>
            <a:bodyPr wrap="square" rtlCol="0">
              <a:spAutoFit/>
            </a:bodyPr>
            <a:lstStyle/>
            <a:p>
              <a:r>
                <a:rPr lang="zh-CN" altLang="en-US" sz="1100" dirty="0" smtClean="0"/>
                <a:t>过滤器</a:t>
              </a:r>
              <a:r>
                <a:rPr lang="en-US" altLang="zh-CN" sz="1100" dirty="0" smtClean="0"/>
                <a:t>1</a:t>
              </a:r>
              <a:endParaRPr lang="zh-CN" altLang="en-US" sz="1100" dirty="0"/>
            </a:p>
          </p:txBody>
        </p:sp>
        <p:sp>
          <p:nvSpPr>
            <p:cNvPr id="33" name="TextBox 32"/>
            <p:cNvSpPr txBox="1"/>
            <p:nvPr/>
          </p:nvSpPr>
          <p:spPr>
            <a:xfrm>
              <a:off x="8631451" y="3381247"/>
              <a:ext cx="1098123" cy="290655"/>
            </a:xfrm>
            <a:prstGeom prst="rect">
              <a:avLst/>
            </a:prstGeom>
            <a:noFill/>
          </p:spPr>
          <p:txBody>
            <a:bodyPr wrap="square" rtlCol="0">
              <a:spAutoFit/>
            </a:bodyPr>
            <a:lstStyle/>
            <a:p>
              <a:r>
                <a:rPr lang="zh-CN" altLang="en-US" sz="1100" dirty="0" smtClean="0"/>
                <a:t>过滤器</a:t>
              </a:r>
              <a:r>
                <a:rPr lang="en-US" altLang="zh-CN" sz="1100" dirty="0" smtClean="0"/>
                <a:t>2</a:t>
              </a:r>
              <a:endParaRPr lang="zh-CN" altLang="en-US" sz="1100" dirty="0"/>
            </a:p>
          </p:txBody>
        </p:sp>
        <p:sp>
          <p:nvSpPr>
            <p:cNvPr id="34" name="流程图: 决策 33"/>
            <p:cNvSpPr/>
            <p:nvPr/>
          </p:nvSpPr>
          <p:spPr>
            <a:xfrm>
              <a:off x="2411760" y="1736812"/>
              <a:ext cx="2016224" cy="111612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50" dirty="0" smtClean="0"/>
                <a:t>准确率随迭代次数震荡或者收敛</a:t>
              </a:r>
              <a:endParaRPr lang="zh-CN" altLang="en-US" sz="1050" dirty="0"/>
            </a:p>
          </p:txBody>
        </p:sp>
        <p:cxnSp>
          <p:nvCxnSpPr>
            <p:cNvPr id="35" name="直接箭头连接符 34"/>
            <p:cNvCxnSpPr>
              <a:stCxn id="34" idx="3"/>
              <a:endCxn id="10" idx="1"/>
            </p:cNvCxnSpPr>
            <p:nvPr/>
          </p:nvCxnSpPr>
          <p:spPr>
            <a:xfrm>
              <a:off x="4427984" y="2294874"/>
              <a:ext cx="437887" cy="180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427985" y="1844824"/>
              <a:ext cx="432048" cy="341948"/>
            </a:xfrm>
            <a:prstGeom prst="rect">
              <a:avLst/>
            </a:prstGeom>
            <a:noFill/>
          </p:spPr>
          <p:txBody>
            <a:bodyPr wrap="square" rtlCol="0">
              <a:spAutoFit/>
            </a:bodyPr>
            <a:lstStyle/>
            <a:p>
              <a:r>
                <a:rPr lang="zh-CN" altLang="en-US" sz="1400" dirty="0"/>
                <a:t>否</a:t>
              </a:r>
            </a:p>
          </p:txBody>
        </p:sp>
        <p:sp>
          <p:nvSpPr>
            <p:cNvPr id="37" name="TextBox 36"/>
            <p:cNvSpPr txBox="1"/>
            <p:nvPr/>
          </p:nvSpPr>
          <p:spPr>
            <a:xfrm>
              <a:off x="3491878" y="1331476"/>
              <a:ext cx="432048" cy="341948"/>
            </a:xfrm>
            <a:prstGeom prst="rect">
              <a:avLst/>
            </a:prstGeom>
            <a:noFill/>
          </p:spPr>
          <p:txBody>
            <a:bodyPr wrap="square" rtlCol="0">
              <a:spAutoFit/>
            </a:bodyPr>
            <a:lstStyle/>
            <a:p>
              <a:r>
                <a:rPr lang="zh-CN" altLang="en-US" sz="1400" dirty="0"/>
                <a:t>是</a:t>
              </a:r>
            </a:p>
          </p:txBody>
        </p:sp>
        <p:sp>
          <p:nvSpPr>
            <p:cNvPr id="38" name="流程图: 终止 37"/>
            <p:cNvSpPr/>
            <p:nvPr/>
          </p:nvSpPr>
          <p:spPr>
            <a:xfrm>
              <a:off x="2866994" y="692696"/>
              <a:ext cx="1077432" cy="504056"/>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smtClean="0"/>
                <a:t>END</a:t>
              </a:r>
              <a:endParaRPr lang="zh-CN" altLang="en-US" sz="1400" dirty="0"/>
            </a:p>
          </p:txBody>
        </p:sp>
        <p:cxnSp>
          <p:nvCxnSpPr>
            <p:cNvPr id="39" name="直接箭头连接符 38"/>
            <p:cNvCxnSpPr>
              <a:stCxn id="34" idx="0"/>
              <a:endCxn id="38" idx="2"/>
            </p:cNvCxnSpPr>
            <p:nvPr/>
          </p:nvCxnSpPr>
          <p:spPr>
            <a:xfrm flipH="1" flipV="1">
              <a:off x="3405711" y="1196752"/>
              <a:ext cx="14161"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7544" y="3486467"/>
              <a:ext cx="1800200" cy="9903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050" dirty="0" smtClean="0"/>
                <a:t>当</a:t>
              </a:r>
              <a:r>
                <a:rPr lang="en-US" altLang="zh-CN" sz="1050" dirty="0" smtClean="0"/>
                <a:t>group</a:t>
              </a:r>
              <a:r>
                <a:rPr lang="zh-CN" altLang="en-US" sz="1050" dirty="0" smtClean="0"/>
                <a:t>置空时，如果当前准确率低于上一步，则回溯到上一步，不移动该</a:t>
              </a:r>
              <a:r>
                <a:rPr lang="en-US" altLang="zh-CN" sz="1050" dirty="0" err="1" smtClean="0"/>
                <a:t>cid</a:t>
              </a:r>
              <a:r>
                <a:rPr lang="zh-CN" altLang="en-US" sz="1050" dirty="0" smtClean="0"/>
                <a:t>。</a:t>
              </a:r>
              <a:endParaRPr lang="en-US" altLang="zh-CN" sz="1050" dirty="0" smtClean="0"/>
            </a:p>
          </p:txBody>
        </p:sp>
        <p:cxnSp>
          <p:nvCxnSpPr>
            <p:cNvPr id="41" name="直接箭头连接符 40"/>
            <p:cNvCxnSpPr>
              <a:stCxn id="40" idx="1"/>
              <a:endCxn id="16" idx="3"/>
            </p:cNvCxnSpPr>
            <p:nvPr/>
          </p:nvCxnSpPr>
          <p:spPr>
            <a:xfrm flipH="1" flipV="1">
              <a:off x="35496" y="3979333"/>
              <a:ext cx="432048" cy="2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6417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Group</a:t>
            </a:r>
            <a:r>
              <a:rPr lang="zh-CN" altLang="en-US" dirty="0" smtClean="0"/>
              <a:t>级混淆矩阵</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82" y="2420888"/>
            <a:ext cx="8919114" cy="2776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2227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4525963"/>
          </a:xfrm>
        </p:spPr>
        <p:txBody>
          <a:bodyPr/>
          <a:lstStyle/>
          <a:p>
            <a:r>
              <a:rPr lang="en-US" altLang="zh-CN" dirty="0" smtClean="0"/>
              <a:t>Cid</a:t>
            </a:r>
            <a:r>
              <a:rPr lang="zh-CN" altLang="en-US" dirty="0" smtClean="0"/>
              <a:t>级混淆矩阵</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08720"/>
            <a:ext cx="7416824" cy="576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556792"/>
            <a:ext cx="137160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1874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目前的方法</a:t>
            </a:r>
            <a:endParaRPr lang="en-US" altLang="zh-CN" dirty="0" smtClean="0"/>
          </a:p>
          <a:p>
            <a:pPr marL="457200" lvl="1" indent="0">
              <a:buNone/>
            </a:pPr>
            <a:r>
              <a:rPr lang="en-US" altLang="zh-CN" dirty="0" smtClean="0"/>
              <a:t>Step 1</a:t>
            </a:r>
            <a:r>
              <a:rPr lang="zh-CN" altLang="en-US" dirty="0" smtClean="0"/>
              <a:t>：在</a:t>
            </a:r>
            <a:r>
              <a:rPr lang="en-US" altLang="zh-CN" dirty="0"/>
              <a:t>group level</a:t>
            </a:r>
            <a:r>
              <a:rPr lang="zh-CN" altLang="en-US" dirty="0"/>
              <a:t>的混淆矩阵上筛选出异常点。这个原则应尽量保证</a:t>
            </a:r>
            <a:r>
              <a:rPr lang="en-US" altLang="zh-CN" dirty="0"/>
              <a:t>recall</a:t>
            </a:r>
            <a:r>
              <a:rPr lang="zh-CN" altLang="en-US" dirty="0"/>
              <a:t>，所以将阈值设大一些是可以的，也是合理</a:t>
            </a:r>
            <a:r>
              <a:rPr lang="zh-CN" altLang="en-US" dirty="0" smtClean="0"/>
              <a:t>。</a:t>
            </a:r>
            <a:endParaRPr lang="en-US" altLang="zh-CN" dirty="0"/>
          </a:p>
          <a:p>
            <a:pPr marL="457200" lvl="1" indent="0">
              <a:buNone/>
            </a:pPr>
            <a:r>
              <a:rPr lang="en-US" altLang="zh-CN" dirty="0" smtClean="0"/>
              <a:t>Step 2</a:t>
            </a:r>
            <a:r>
              <a:rPr lang="zh-CN" altLang="en-US" dirty="0" smtClean="0"/>
              <a:t>：从</a:t>
            </a:r>
            <a:r>
              <a:rPr lang="en-US" altLang="zh-CN" dirty="0" err="1" smtClean="0"/>
              <a:t>Spt</a:t>
            </a:r>
            <a:r>
              <a:rPr lang="en-US" altLang="zh-CN" dirty="0" smtClean="0"/>
              <a:t> 1</a:t>
            </a:r>
            <a:r>
              <a:rPr lang="zh-CN" altLang="en-US" dirty="0" smtClean="0"/>
              <a:t>中</a:t>
            </a:r>
            <a:r>
              <a:rPr lang="zh-CN" altLang="en-US" dirty="0"/>
              <a:t>包括的所有</a:t>
            </a:r>
            <a:r>
              <a:rPr lang="en-US" altLang="zh-CN" dirty="0" err="1"/>
              <a:t>cid</a:t>
            </a:r>
            <a:r>
              <a:rPr lang="zh-CN" altLang="en-US" dirty="0"/>
              <a:t>，计算混淆矩阵。筛选出问题</a:t>
            </a:r>
            <a:r>
              <a:rPr lang="en-US" altLang="zh-CN" dirty="0" err="1"/>
              <a:t>cid</a:t>
            </a:r>
            <a:r>
              <a:rPr lang="zh-CN" altLang="en-US" dirty="0"/>
              <a:t>，并移动</a:t>
            </a:r>
            <a:r>
              <a:rPr lang="zh-CN" altLang="en-US" dirty="0" smtClean="0"/>
              <a:t>。</a:t>
            </a:r>
            <a:endParaRPr lang="zh-CN" altLang="en-US" dirty="0"/>
          </a:p>
        </p:txBody>
      </p:sp>
    </p:spTree>
    <p:extLst>
      <p:ext uri="{BB962C8B-B14F-4D97-AF65-F5344CB8AC3E}">
        <p14:creationId xmlns:p14="http://schemas.microsoft.com/office/powerpoint/2010/main" val="578721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243001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800" dirty="0" smtClean="0"/>
              <a:t>Experiments</a:t>
            </a:r>
            <a:endParaRPr lang="zh-CN" altLang="en-US" sz="4800" dirty="0"/>
          </a:p>
        </p:txBody>
      </p:sp>
    </p:spTree>
    <p:extLst>
      <p:ext uri="{BB962C8B-B14F-4D97-AF65-F5344CB8AC3E}">
        <p14:creationId xmlns:p14="http://schemas.microsoft.com/office/powerpoint/2010/main" val="3971374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a:t>
            </a:r>
            <a:endParaRPr lang="zh-CN" altLang="en-US" dirty="0"/>
          </a:p>
        </p:txBody>
      </p:sp>
      <p:sp>
        <p:nvSpPr>
          <p:cNvPr id="3" name="内容占位符 2"/>
          <p:cNvSpPr>
            <a:spLocks noGrp="1"/>
          </p:cNvSpPr>
          <p:nvPr>
            <p:ph idx="1"/>
          </p:nvPr>
        </p:nvSpPr>
        <p:spPr>
          <a:xfrm>
            <a:off x="457200" y="1600200"/>
            <a:ext cx="8291264" cy="4997152"/>
          </a:xfrm>
        </p:spPr>
        <p:txBody>
          <a:bodyPr>
            <a:normAutofit/>
          </a:bodyPr>
          <a:lstStyle/>
          <a:p>
            <a:pPr algn="just"/>
            <a:r>
              <a:rPr lang="zh-CN" altLang="en-US" sz="2800" dirty="0" smtClean="0"/>
              <a:t>初始化将</a:t>
            </a:r>
            <a:r>
              <a:rPr lang="en-US" altLang="zh-CN" sz="2800" dirty="0" smtClean="0"/>
              <a:t>187</a:t>
            </a:r>
            <a:r>
              <a:rPr lang="zh-CN" altLang="en-US" sz="2800" dirty="0" smtClean="0"/>
              <a:t>个</a:t>
            </a:r>
            <a:r>
              <a:rPr lang="en-US" altLang="zh-CN" sz="2800" dirty="0" err="1" smtClean="0"/>
              <a:t>cid</a:t>
            </a:r>
            <a:r>
              <a:rPr lang="zh-CN" altLang="en-US" sz="2800" dirty="0" smtClean="0"/>
              <a:t>按照语义人工为</a:t>
            </a:r>
            <a:r>
              <a:rPr lang="en-US" altLang="zh-CN" sz="2800" dirty="0" smtClean="0"/>
              <a:t>13</a:t>
            </a:r>
            <a:r>
              <a:rPr lang="zh-CN" altLang="en-US" sz="2800" dirty="0" smtClean="0"/>
              <a:t>个</a:t>
            </a:r>
            <a:r>
              <a:rPr lang="en-US" altLang="zh-CN" sz="2800" dirty="0" smtClean="0"/>
              <a:t>group</a:t>
            </a:r>
            <a:r>
              <a:rPr lang="zh-CN" altLang="en-US" sz="2800" dirty="0" smtClean="0"/>
              <a:t>，每个</a:t>
            </a:r>
            <a:r>
              <a:rPr lang="en-US" altLang="zh-CN" sz="2800" dirty="0" smtClean="0"/>
              <a:t>group</a:t>
            </a:r>
            <a:r>
              <a:rPr lang="zh-CN" altLang="en-US" sz="2800" dirty="0" smtClean="0"/>
              <a:t>下平均包含</a:t>
            </a:r>
            <a:r>
              <a:rPr lang="en-US" altLang="zh-CN" sz="2800" dirty="0" smtClean="0"/>
              <a:t>10+</a:t>
            </a:r>
            <a:r>
              <a:rPr lang="zh-CN" altLang="en-US" sz="2800" dirty="0" smtClean="0"/>
              <a:t>个</a:t>
            </a:r>
            <a:r>
              <a:rPr lang="en-US" altLang="zh-CN" sz="2800" dirty="0" err="1" smtClean="0"/>
              <a:t>cid</a:t>
            </a:r>
            <a:r>
              <a:rPr lang="zh-CN" altLang="en-US" sz="2800" dirty="0" smtClean="0"/>
              <a:t>，具体数据分布如下：</a:t>
            </a:r>
            <a:r>
              <a:rPr lang="en-US" altLang="zh-CN" sz="2800" dirty="0" smtClean="0"/>
              <a:t> </a:t>
            </a:r>
            <a:endParaRPr lang="zh-CN" altLang="en-US" sz="2800" dirty="0"/>
          </a:p>
        </p:txBody>
      </p:sp>
      <p:graphicFrame>
        <p:nvGraphicFramePr>
          <p:cNvPr id="4" name="内容占位符 6"/>
          <p:cNvGraphicFramePr>
            <a:graphicFrameLocks/>
          </p:cNvGraphicFramePr>
          <p:nvPr>
            <p:extLst>
              <p:ext uri="{D42A27DB-BD31-4B8C-83A1-F6EECF244321}">
                <p14:modId xmlns:p14="http://schemas.microsoft.com/office/powerpoint/2010/main" val="1038872453"/>
              </p:ext>
            </p:extLst>
          </p:nvPr>
        </p:nvGraphicFramePr>
        <p:xfrm>
          <a:off x="107504" y="2737624"/>
          <a:ext cx="8928990" cy="979408"/>
        </p:xfrm>
        <a:graphic>
          <a:graphicData uri="http://schemas.openxmlformats.org/drawingml/2006/table">
            <a:tbl>
              <a:tblPr firstRow="1" bandRow="1">
                <a:tableStyleId>{5940675A-B579-460E-94D1-54222C63F5DA}</a:tableStyleId>
              </a:tblPr>
              <a:tblGrid>
                <a:gridCol w="653339"/>
                <a:gridCol w="537193"/>
                <a:gridCol w="595266"/>
                <a:gridCol w="595266"/>
                <a:gridCol w="595266"/>
                <a:gridCol w="595266"/>
                <a:gridCol w="595266"/>
                <a:gridCol w="595266"/>
                <a:gridCol w="595266"/>
                <a:gridCol w="595266"/>
                <a:gridCol w="595266"/>
                <a:gridCol w="595266"/>
                <a:gridCol w="595266"/>
                <a:gridCol w="595266"/>
                <a:gridCol w="595266"/>
              </a:tblGrid>
              <a:tr h="136376">
                <a:tc>
                  <a:txBody>
                    <a:bodyPr/>
                    <a:lstStyle/>
                    <a:p>
                      <a:pPr algn="ctr"/>
                      <a:r>
                        <a:rPr lang="en-US" altLang="zh-CN" sz="1400" b="1" dirty="0" smtClean="0"/>
                        <a:t>group</a:t>
                      </a:r>
                      <a:endParaRPr lang="zh-CN" altLang="en-US" sz="1400" b="1" dirty="0"/>
                    </a:p>
                  </a:txBody>
                  <a:tcPr/>
                </a:tc>
                <a:tc>
                  <a:txBody>
                    <a:bodyPr/>
                    <a:lstStyle/>
                    <a:p>
                      <a:pPr algn="ctr"/>
                      <a:r>
                        <a:rPr lang="en-US" altLang="zh-CN" sz="1400" b="1" dirty="0" smtClean="0"/>
                        <a:t>1</a:t>
                      </a:r>
                      <a:endParaRPr lang="zh-CN" altLang="en-US" sz="1400" b="1" dirty="0"/>
                    </a:p>
                  </a:txBody>
                  <a:tcPr/>
                </a:tc>
                <a:tc>
                  <a:txBody>
                    <a:bodyPr/>
                    <a:lstStyle/>
                    <a:p>
                      <a:pPr algn="ctr"/>
                      <a:r>
                        <a:rPr lang="en-US" altLang="zh-CN" sz="1400" b="1" dirty="0" smtClean="0"/>
                        <a:t>2</a:t>
                      </a:r>
                      <a:endParaRPr lang="zh-CN" altLang="en-US" sz="1400" b="1" dirty="0"/>
                    </a:p>
                  </a:txBody>
                  <a:tcPr/>
                </a:tc>
                <a:tc>
                  <a:txBody>
                    <a:bodyPr/>
                    <a:lstStyle/>
                    <a:p>
                      <a:pPr algn="ctr"/>
                      <a:r>
                        <a:rPr lang="en-US" altLang="zh-CN" sz="1400" b="1" dirty="0" smtClean="0"/>
                        <a:t>3</a:t>
                      </a:r>
                      <a:endParaRPr lang="zh-CN" altLang="en-US" sz="1400" b="1" dirty="0"/>
                    </a:p>
                  </a:txBody>
                  <a:tcPr/>
                </a:tc>
                <a:tc>
                  <a:txBody>
                    <a:bodyPr/>
                    <a:lstStyle/>
                    <a:p>
                      <a:pPr algn="ctr"/>
                      <a:r>
                        <a:rPr lang="en-US" altLang="zh-CN" sz="1400" b="1" dirty="0" smtClean="0"/>
                        <a:t>4</a:t>
                      </a:r>
                      <a:endParaRPr lang="zh-CN" altLang="en-US" sz="1400" b="1" dirty="0"/>
                    </a:p>
                  </a:txBody>
                  <a:tcPr/>
                </a:tc>
                <a:tc>
                  <a:txBody>
                    <a:bodyPr/>
                    <a:lstStyle/>
                    <a:p>
                      <a:pPr algn="ctr"/>
                      <a:r>
                        <a:rPr lang="en-US" altLang="zh-CN" sz="1400" b="1" dirty="0" smtClean="0"/>
                        <a:t>5</a:t>
                      </a:r>
                      <a:endParaRPr lang="zh-CN" altLang="en-US" sz="1400" b="1" dirty="0"/>
                    </a:p>
                  </a:txBody>
                  <a:tcPr/>
                </a:tc>
                <a:tc>
                  <a:txBody>
                    <a:bodyPr/>
                    <a:lstStyle/>
                    <a:p>
                      <a:pPr algn="ctr"/>
                      <a:r>
                        <a:rPr lang="en-US" altLang="zh-CN" sz="1400" b="1" dirty="0" smtClean="0"/>
                        <a:t>6</a:t>
                      </a:r>
                      <a:endParaRPr lang="zh-CN" altLang="en-US" sz="1400" b="1" dirty="0"/>
                    </a:p>
                  </a:txBody>
                  <a:tcPr/>
                </a:tc>
                <a:tc>
                  <a:txBody>
                    <a:bodyPr/>
                    <a:lstStyle/>
                    <a:p>
                      <a:pPr algn="ctr"/>
                      <a:r>
                        <a:rPr lang="en-US" altLang="zh-CN" sz="1400" b="1" dirty="0" smtClean="0"/>
                        <a:t>7</a:t>
                      </a:r>
                      <a:endParaRPr lang="zh-CN" altLang="en-US" sz="1400" b="1" dirty="0"/>
                    </a:p>
                  </a:txBody>
                  <a:tcPr/>
                </a:tc>
                <a:tc>
                  <a:txBody>
                    <a:bodyPr/>
                    <a:lstStyle/>
                    <a:p>
                      <a:pPr algn="ctr"/>
                      <a:r>
                        <a:rPr lang="en-US" altLang="zh-CN" sz="1400" b="1" dirty="0" smtClean="0"/>
                        <a:t>8</a:t>
                      </a:r>
                      <a:endParaRPr lang="zh-CN" altLang="en-US" sz="1400" b="1" dirty="0"/>
                    </a:p>
                  </a:txBody>
                  <a:tcPr/>
                </a:tc>
                <a:tc>
                  <a:txBody>
                    <a:bodyPr/>
                    <a:lstStyle/>
                    <a:p>
                      <a:pPr algn="ctr"/>
                      <a:r>
                        <a:rPr lang="en-US" altLang="zh-CN" sz="1400" b="1" dirty="0" smtClean="0"/>
                        <a:t>9</a:t>
                      </a:r>
                      <a:endParaRPr lang="zh-CN" altLang="en-US" sz="1400" b="1" dirty="0"/>
                    </a:p>
                  </a:txBody>
                  <a:tcPr/>
                </a:tc>
                <a:tc>
                  <a:txBody>
                    <a:bodyPr/>
                    <a:lstStyle/>
                    <a:p>
                      <a:pPr algn="ctr"/>
                      <a:r>
                        <a:rPr lang="en-US" altLang="zh-CN" sz="1400" b="1" dirty="0" smtClean="0"/>
                        <a:t>10</a:t>
                      </a:r>
                      <a:endParaRPr lang="zh-CN" altLang="en-US" sz="1400" b="1" dirty="0"/>
                    </a:p>
                  </a:txBody>
                  <a:tcPr/>
                </a:tc>
                <a:tc>
                  <a:txBody>
                    <a:bodyPr/>
                    <a:lstStyle/>
                    <a:p>
                      <a:pPr algn="ctr"/>
                      <a:r>
                        <a:rPr lang="en-US" altLang="zh-CN" sz="1400" b="1" dirty="0" smtClean="0"/>
                        <a:t>11</a:t>
                      </a:r>
                      <a:endParaRPr lang="zh-CN" altLang="en-US" sz="1400" b="1" dirty="0"/>
                    </a:p>
                  </a:txBody>
                  <a:tcPr/>
                </a:tc>
                <a:tc>
                  <a:txBody>
                    <a:bodyPr/>
                    <a:lstStyle/>
                    <a:p>
                      <a:pPr algn="ctr"/>
                      <a:r>
                        <a:rPr lang="en-US" altLang="zh-CN" sz="1400" b="1" dirty="0" smtClean="0"/>
                        <a:t>12</a:t>
                      </a:r>
                      <a:endParaRPr lang="zh-CN" altLang="en-US" sz="1400" b="1" dirty="0"/>
                    </a:p>
                  </a:txBody>
                  <a:tcPr/>
                </a:tc>
                <a:tc>
                  <a:txBody>
                    <a:bodyPr/>
                    <a:lstStyle/>
                    <a:p>
                      <a:pPr algn="ctr"/>
                      <a:r>
                        <a:rPr lang="en-US" altLang="zh-CN" sz="1400" b="1" dirty="0" smtClean="0"/>
                        <a:t>13</a:t>
                      </a:r>
                      <a:endParaRPr lang="zh-CN" altLang="en-US" sz="1400" b="1" dirty="0"/>
                    </a:p>
                  </a:txBody>
                  <a:tcPr/>
                </a:tc>
                <a:tc>
                  <a:txBody>
                    <a:bodyPr/>
                    <a:lstStyle/>
                    <a:p>
                      <a:pPr algn="ctr"/>
                      <a:r>
                        <a:rPr lang="en-US" altLang="zh-CN" sz="1400" b="1" dirty="0" smtClean="0"/>
                        <a:t>sum</a:t>
                      </a:r>
                      <a:endParaRPr lang="zh-CN" altLang="en-US" sz="1400" b="1" dirty="0"/>
                    </a:p>
                  </a:txBody>
                  <a:tcPr/>
                </a:tc>
              </a:tr>
              <a:tr h="337304">
                <a:tc>
                  <a:txBody>
                    <a:bodyPr/>
                    <a:lstStyle/>
                    <a:p>
                      <a:pPr algn="ctr"/>
                      <a:r>
                        <a:rPr lang="en-US" altLang="zh-CN" sz="1400" b="1" dirty="0" smtClean="0"/>
                        <a:t>train</a:t>
                      </a:r>
                      <a:endParaRPr lang="zh-CN" altLang="en-US" sz="1400" b="1" dirty="0"/>
                    </a:p>
                  </a:txBody>
                  <a:tcPr/>
                </a:tc>
                <a:tc>
                  <a:txBody>
                    <a:bodyPr/>
                    <a:lstStyle/>
                    <a:p>
                      <a:pPr algn="ctr" fontAlgn="ctr"/>
                      <a:r>
                        <a:rPr lang="en-US" altLang="zh-CN" sz="1400" b="0" i="0" u="none" strike="noStrike" dirty="0">
                          <a:solidFill>
                            <a:srgbClr val="000000"/>
                          </a:solidFill>
                          <a:effectLst/>
                          <a:latin typeface="宋体"/>
                        </a:rPr>
                        <a:t>22000</a:t>
                      </a:r>
                    </a:p>
                  </a:txBody>
                  <a:tcPr marL="9525" marR="9525" marT="9525" marB="0" anchor="ctr"/>
                </a:tc>
                <a:tc>
                  <a:txBody>
                    <a:bodyPr/>
                    <a:lstStyle/>
                    <a:p>
                      <a:pPr algn="ctr" fontAlgn="ctr"/>
                      <a:r>
                        <a:rPr lang="en-US" altLang="zh-CN" sz="1400" b="0" i="0" u="none" strike="noStrike" dirty="0">
                          <a:solidFill>
                            <a:srgbClr val="000000"/>
                          </a:solidFill>
                          <a:effectLst/>
                          <a:latin typeface="宋体"/>
                        </a:rPr>
                        <a:t>6000</a:t>
                      </a:r>
                    </a:p>
                  </a:txBody>
                  <a:tcPr marL="9525" marR="9525" marT="9525" marB="0" anchor="ctr"/>
                </a:tc>
                <a:tc>
                  <a:txBody>
                    <a:bodyPr/>
                    <a:lstStyle/>
                    <a:p>
                      <a:pPr algn="ctr" fontAlgn="ctr"/>
                      <a:r>
                        <a:rPr lang="en-US" altLang="zh-CN" sz="1400" b="0" i="0" u="none" strike="noStrike" dirty="0">
                          <a:solidFill>
                            <a:srgbClr val="000000"/>
                          </a:solidFill>
                          <a:effectLst/>
                          <a:latin typeface="宋体"/>
                        </a:rPr>
                        <a:t>40000</a:t>
                      </a:r>
                    </a:p>
                  </a:txBody>
                  <a:tcPr marL="9525" marR="9525" marT="9525" marB="0" anchor="ctr"/>
                </a:tc>
                <a:tc>
                  <a:txBody>
                    <a:bodyPr/>
                    <a:lstStyle/>
                    <a:p>
                      <a:pPr algn="ctr" fontAlgn="ctr"/>
                      <a:r>
                        <a:rPr lang="en-US" altLang="zh-CN" sz="1400" b="0" i="0" u="none" strike="noStrike" dirty="0">
                          <a:solidFill>
                            <a:srgbClr val="000000"/>
                          </a:solidFill>
                          <a:effectLst/>
                          <a:latin typeface="宋体"/>
                        </a:rPr>
                        <a:t>18000</a:t>
                      </a:r>
                    </a:p>
                  </a:txBody>
                  <a:tcPr marL="9525" marR="9525" marT="9525" marB="0" anchor="ctr"/>
                </a:tc>
                <a:tc>
                  <a:txBody>
                    <a:bodyPr/>
                    <a:lstStyle/>
                    <a:p>
                      <a:pPr algn="ctr" fontAlgn="ctr"/>
                      <a:r>
                        <a:rPr lang="en-US" altLang="zh-CN" sz="1400" b="0" i="0" u="none" strike="noStrike" dirty="0">
                          <a:solidFill>
                            <a:srgbClr val="000000"/>
                          </a:solidFill>
                          <a:effectLst/>
                          <a:latin typeface="宋体"/>
                        </a:rPr>
                        <a:t>32735</a:t>
                      </a:r>
                    </a:p>
                  </a:txBody>
                  <a:tcPr marL="9525" marR="9525" marT="9525" marB="0" anchor="ctr"/>
                </a:tc>
                <a:tc>
                  <a:txBody>
                    <a:bodyPr/>
                    <a:lstStyle/>
                    <a:p>
                      <a:pPr algn="ctr" fontAlgn="ctr"/>
                      <a:r>
                        <a:rPr lang="en-US" altLang="zh-CN" sz="1400" b="0" i="0" u="none" strike="noStrike" dirty="0">
                          <a:solidFill>
                            <a:srgbClr val="000000"/>
                          </a:solidFill>
                          <a:effectLst/>
                          <a:latin typeface="宋体"/>
                        </a:rPr>
                        <a:t>40000</a:t>
                      </a:r>
                    </a:p>
                  </a:txBody>
                  <a:tcPr marL="9525" marR="9525" marT="9525" marB="0" anchor="ctr"/>
                </a:tc>
                <a:tc>
                  <a:txBody>
                    <a:bodyPr/>
                    <a:lstStyle/>
                    <a:p>
                      <a:pPr algn="ctr" fontAlgn="ctr"/>
                      <a:r>
                        <a:rPr lang="en-US" altLang="zh-CN" sz="1400" b="0" i="0" u="none" strike="noStrike" dirty="0">
                          <a:solidFill>
                            <a:srgbClr val="000000"/>
                          </a:solidFill>
                          <a:effectLst/>
                          <a:latin typeface="宋体"/>
                        </a:rPr>
                        <a:t>41337</a:t>
                      </a:r>
                    </a:p>
                  </a:txBody>
                  <a:tcPr marL="9525" marR="9525" marT="9525" marB="0" anchor="ctr"/>
                </a:tc>
                <a:tc>
                  <a:txBody>
                    <a:bodyPr/>
                    <a:lstStyle/>
                    <a:p>
                      <a:pPr algn="ctr" fontAlgn="ctr"/>
                      <a:r>
                        <a:rPr lang="en-US" altLang="zh-CN" sz="1400" b="0" i="0" u="none" strike="noStrike">
                          <a:solidFill>
                            <a:srgbClr val="000000"/>
                          </a:solidFill>
                          <a:effectLst/>
                          <a:latin typeface="宋体"/>
                        </a:rPr>
                        <a:t>25102</a:t>
                      </a:r>
                    </a:p>
                  </a:txBody>
                  <a:tcPr marL="9525" marR="9525" marT="9525" marB="0" anchor="ctr"/>
                </a:tc>
                <a:tc>
                  <a:txBody>
                    <a:bodyPr/>
                    <a:lstStyle/>
                    <a:p>
                      <a:pPr algn="ctr" fontAlgn="ctr"/>
                      <a:r>
                        <a:rPr lang="en-US" altLang="zh-CN" sz="1400" b="0" i="0" u="none" strike="noStrike">
                          <a:solidFill>
                            <a:srgbClr val="000000"/>
                          </a:solidFill>
                          <a:effectLst/>
                          <a:latin typeface="宋体"/>
                        </a:rPr>
                        <a:t>42000</a:t>
                      </a:r>
                    </a:p>
                  </a:txBody>
                  <a:tcPr marL="9525" marR="9525" marT="9525" marB="0" anchor="ctr"/>
                </a:tc>
                <a:tc>
                  <a:txBody>
                    <a:bodyPr/>
                    <a:lstStyle/>
                    <a:p>
                      <a:pPr algn="ctr" fontAlgn="ctr"/>
                      <a:r>
                        <a:rPr lang="en-US" altLang="zh-CN" sz="1400" b="0" i="0" u="none" strike="noStrike">
                          <a:solidFill>
                            <a:srgbClr val="000000"/>
                          </a:solidFill>
                          <a:effectLst/>
                          <a:latin typeface="宋体"/>
                        </a:rPr>
                        <a:t>42701</a:t>
                      </a:r>
                    </a:p>
                  </a:txBody>
                  <a:tcPr marL="9525" marR="9525" marT="9525" marB="0" anchor="ctr"/>
                </a:tc>
                <a:tc>
                  <a:txBody>
                    <a:bodyPr/>
                    <a:lstStyle/>
                    <a:p>
                      <a:pPr algn="ctr" fontAlgn="ctr"/>
                      <a:r>
                        <a:rPr lang="en-US" altLang="zh-CN" sz="1400" b="0" i="0" u="none" strike="noStrike">
                          <a:solidFill>
                            <a:srgbClr val="000000"/>
                          </a:solidFill>
                          <a:effectLst/>
                          <a:latin typeface="宋体"/>
                        </a:rPr>
                        <a:t>18338</a:t>
                      </a:r>
                    </a:p>
                  </a:txBody>
                  <a:tcPr marL="9525" marR="9525" marT="9525" marB="0" anchor="ctr"/>
                </a:tc>
                <a:tc>
                  <a:txBody>
                    <a:bodyPr/>
                    <a:lstStyle/>
                    <a:p>
                      <a:pPr algn="ctr" fontAlgn="ctr"/>
                      <a:r>
                        <a:rPr lang="en-US" altLang="zh-CN" sz="1400" b="0" i="0" u="none" strike="noStrike">
                          <a:solidFill>
                            <a:srgbClr val="000000"/>
                          </a:solidFill>
                          <a:effectLst/>
                          <a:latin typeface="宋体"/>
                        </a:rPr>
                        <a:t>14257</a:t>
                      </a:r>
                    </a:p>
                  </a:txBody>
                  <a:tcPr marL="9525" marR="9525" marT="9525" marB="0" anchor="ctr"/>
                </a:tc>
                <a:tc>
                  <a:txBody>
                    <a:bodyPr/>
                    <a:lstStyle/>
                    <a:p>
                      <a:pPr algn="ctr" fontAlgn="ctr"/>
                      <a:r>
                        <a:rPr lang="en-US" altLang="zh-CN" sz="1400" b="0" i="0" u="none" strike="noStrike" dirty="0">
                          <a:solidFill>
                            <a:srgbClr val="000000"/>
                          </a:solidFill>
                          <a:effectLst/>
                          <a:latin typeface="宋体"/>
                        </a:rPr>
                        <a:t>14000</a:t>
                      </a:r>
                    </a:p>
                  </a:txBody>
                  <a:tcPr marL="9525" marR="9525" marT="9525" marB="0" anchor="ctr"/>
                </a:tc>
                <a:tc>
                  <a:txBody>
                    <a:bodyPr/>
                    <a:lstStyle/>
                    <a:p>
                      <a:pPr algn="ctr" fontAlgn="ctr"/>
                      <a:r>
                        <a:rPr lang="en-US" altLang="zh-CN" sz="1400" b="0" i="0" u="none" strike="noStrike" dirty="0">
                          <a:solidFill>
                            <a:srgbClr val="FF0000"/>
                          </a:solidFill>
                          <a:effectLst/>
                          <a:latin typeface="宋体"/>
                        </a:rPr>
                        <a:t>356470</a:t>
                      </a:r>
                    </a:p>
                  </a:txBody>
                  <a:tcPr marL="9525" marR="9525" marT="9525" marB="0" anchor="ctr"/>
                </a:tc>
              </a:tr>
              <a:tr h="337304">
                <a:tc>
                  <a:txBody>
                    <a:bodyPr/>
                    <a:lstStyle/>
                    <a:p>
                      <a:pPr algn="ctr"/>
                      <a:r>
                        <a:rPr lang="en-US" altLang="zh-CN" sz="1400" b="1" dirty="0" smtClean="0"/>
                        <a:t>test</a:t>
                      </a:r>
                      <a:endParaRPr lang="zh-CN" altLang="en-US" sz="1400" b="1" dirty="0"/>
                    </a:p>
                  </a:txBody>
                  <a:tcPr/>
                </a:tc>
                <a:tc>
                  <a:txBody>
                    <a:bodyPr/>
                    <a:lstStyle/>
                    <a:p>
                      <a:pPr algn="ctr" fontAlgn="ctr"/>
                      <a:r>
                        <a:rPr lang="en-US" altLang="zh-CN" sz="1400" b="0" i="0" u="none" strike="noStrike">
                          <a:solidFill>
                            <a:srgbClr val="000000"/>
                          </a:solidFill>
                          <a:effectLst/>
                          <a:latin typeface="宋体"/>
                        </a:rPr>
                        <a:t>821</a:t>
                      </a:r>
                    </a:p>
                  </a:txBody>
                  <a:tcPr marL="9525" marR="9525" marT="9525" marB="0" anchor="ctr"/>
                </a:tc>
                <a:tc>
                  <a:txBody>
                    <a:bodyPr/>
                    <a:lstStyle/>
                    <a:p>
                      <a:pPr algn="ctr" fontAlgn="ctr"/>
                      <a:r>
                        <a:rPr lang="en-US" altLang="zh-CN" sz="1400" b="0" i="0" u="none" strike="noStrike" dirty="0">
                          <a:solidFill>
                            <a:srgbClr val="000000"/>
                          </a:solidFill>
                          <a:effectLst/>
                          <a:latin typeface="宋体"/>
                        </a:rPr>
                        <a:t>450</a:t>
                      </a:r>
                    </a:p>
                  </a:txBody>
                  <a:tcPr marL="9525" marR="9525" marT="9525" marB="0" anchor="ctr"/>
                </a:tc>
                <a:tc>
                  <a:txBody>
                    <a:bodyPr/>
                    <a:lstStyle/>
                    <a:p>
                      <a:pPr algn="ctr" fontAlgn="ctr"/>
                      <a:r>
                        <a:rPr lang="en-US" altLang="zh-CN" sz="1400" b="0" i="0" u="none" strike="noStrike" dirty="0">
                          <a:solidFill>
                            <a:srgbClr val="000000"/>
                          </a:solidFill>
                          <a:effectLst/>
                          <a:latin typeface="宋体"/>
                        </a:rPr>
                        <a:t>1960</a:t>
                      </a:r>
                    </a:p>
                  </a:txBody>
                  <a:tcPr marL="9525" marR="9525" marT="9525" marB="0" anchor="ctr"/>
                </a:tc>
                <a:tc>
                  <a:txBody>
                    <a:bodyPr/>
                    <a:lstStyle/>
                    <a:p>
                      <a:pPr algn="ctr" fontAlgn="ctr"/>
                      <a:r>
                        <a:rPr lang="en-US" altLang="zh-CN" sz="1400" b="0" i="0" u="none" strike="noStrike" dirty="0">
                          <a:solidFill>
                            <a:srgbClr val="000000"/>
                          </a:solidFill>
                          <a:effectLst/>
                          <a:latin typeface="宋体"/>
                        </a:rPr>
                        <a:t>836</a:t>
                      </a:r>
                    </a:p>
                  </a:txBody>
                  <a:tcPr marL="9525" marR="9525" marT="9525" marB="0" anchor="ctr"/>
                </a:tc>
                <a:tc>
                  <a:txBody>
                    <a:bodyPr/>
                    <a:lstStyle/>
                    <a:p>
                      <a:pPr algn="ctr" fontAlgn="ctr"/>
                      <a:r>
                        <a:rPr lang="en-US" altLang="zh-CN" sz="1400" b="0" i="0" u="none" strike="noStrike" dirty="0">
                          <a:solidFill>
                            <a:srgbClr val="000000"/>
                          </a:solidFill>
                          <a:effectLst/>
                          <a:latin typeface="宋体"/>
                        </a:rPr>
                        <a:t>1943</a:t>
                      </a:r>
                    </a:p>
                  </a:txBody>
                  <a:tcPr marL="9525" marR="9525" marT="9525" marB="0" anchor="ctr"/>
                </a:tc>
                <a:tc>
                  <a:txBody>
                    <a:bodyPr/>
                    <a:lstStyle/>
                    <a:p>
                      <a:pPr algn="ctr" fontAlgn="ctr"/>
                      <a:r>
                        <a:rPr lang="en-US" altLang="zh-CN" sz="1400" b="0" i="0" u="none" strike="noStrike" dirty="0">
                          <a:solidFill>
                            <a:srgbClr val="000000"/>
                          </a:solidFill>
                          <a:effectLst/>
                          <a:latin typeface="宋体"/>
                        </a:rPr>
                        <a:t>1135</a:t>
                      </a:r>
                    </a:p>
                  </a:txBody>
                  <a:tcPr marL="9525" marR="9525" marT="9525" marB="0" anchor="ctr"/>
                </a:tc>
                <a:tc>
                  <a:txBody>
                    <a:bodyPr/>
                    <a:lstStyle/>
                    <a:p>
                      <a:pPr algn="ctr" fontAlgn="ctr"/>
                      <a:r>
                        <a:rPr lang="en-US" altLang="zh-CN" sz="1400" b="0" i="0" u="none" strike="noStrike" dirty="0">
                          <a:solidFill>
                            <a:srgbClr val="000000"/>
                          </a:solidFill>
                          <a:effectLst/>
                          <a:latin typeface="宋体"/>
                        </a:rPr>
                        <a:t>0</a:t>
                      </a:r>
                    </a:p>
                  </a:txBody>
                  <a:tcPr marL="9525" marR="9525" marT="9525" marB="0" anchor="ctr"/>
                </a:tc>
                <a:tc>
                  <a:txBody>
                    <a:bodyPr/>
                    <a:lstStyle/>
                    <a:p>
                      <a:pPr algn="ctr" fontAlgn="ctr"/>
                      <a:r>
                        <a:rPr lang="en-US" altLang="zh-CN" sz="1400" b="0" i="0" u="none" strike="noStrike" dirty="0">
                          <a:solidFill>
                            <a:srgbClr val="000000"/>
                          </a:solidFill>
                          <a:effectLst/>
                          <a:latin typeface="宋体"/>
                        </a:rPr>
                        <a:t>1597</a:t>
                      </a:r>
                    </a:p>
                  </a:txBody>
                  <a:tcPr marL="9525" marR="9525" marT="9525" marB="0" anchor="ctr"/>
                </a:tc>
                <a:tc>
                  <a:txBody>
                    <a:bodyPr/>
                    <a:lstStyle/>
                    <a:p>
                      <a:pPr algn="ctr" fontAlgn="ctr"/>
                      <a:r>
                        <a:rPr lang="en-US" altLang="zh-CN" sz="1400" b="0" i="0" u="none" strike="noStrike" dirty="0">
                          <a:solidFill>
                            <a:srgbClr val="000000"/>
                          </a:solidFill>
                          <a:effectLst/>
                          <a:latin typeface="宋体"/>
                        </a:rPr>
                        <a:t>1907</a:t>
                      </a:r>
                    </a:p>
                  </a:txBody>
                  <a:tcPr marL="9525" marR="9525" marT="9525" marB="0" anchor="ctr"/>
                </a:tc>
                <a:tc>
                  <a:txBody>
                    <a:bodyPr/>
                    <a:lstStyle/>
                    <a:p>
                      <a:pPr algn="ctr" fontAlgn="ctr"/>
                      <a:r>
                        <a:rPr lang="en-US" altLang="zh-CN" sz="1400" b="0" i="0" u="none" strike="noStrike" dirty="0">
                          <a:solidFill>
                            <a:srgbClr val="000000"/>
                          </a:solidFill>
                          <a:effectLst/>
                          <a:latin typeface="宋体"/>
                        </a:rPr>
                        <a:t>2102</a:t>
                      </a:r>
                    </a:p>
                  </a:txBody>
                  <a:tcPr marL="9525" marR="9525" marT="9525" marB="0" anchor="ctr"/>
                </a:tc>
                <a:tc>
                  <a:txBody>
                    <a:bodyPr/>
                    <a:lstStyle/>
                    <a:p>
                      <a:pPr algn="ctr" fontAlgn="ctr"/>
                      <a:r>
                        <a:rPr lang="en-US" altLang="zh-CN" sz="1400" b="0" i="0" u="none" strike="noStrike" dirty="0">
                          <a:solidFill>
                            <a:srgbClr val="000000"/>
                          </a:solidFill>
                          <a:effectLst/>
                          <a:latin typeface="宋体"/>
                        </a:rPr>
                        <a:t>623</a:t>
                      </a:r>
                    </a:p>
                  </a:txBody>
                  <a:tcPr marL="9525" marR="9525" marT="9525" marB="0" anchor="ctr"/>
                </a:tc>
                <a:tc>
                  <a:txBody>
                    <a:bodyPr/>
                    <a:lstStyle/>
                    <a:p>
                      <a:pPr algn="ctr" fontAlgn="ctr"/>
                      <a:r>
                        <a:rPr lang="en-US" altLang="zh-CN" sz="1400" b="0" i="0" u="none" strike="noStrike" dirty="0">
                          <a:solidFill>
                            <a:srgbClr val="000000"/>
                          </a:solidFill>
                          <a:effectLst/>
                          <a:latin typeface="宋体"/>
                        </a:rPr>
                        <a:t>599</a:t>
                      </a:r>
                    </a:p>
                  </a:txBody>
                  <a:tcPr marL="9525" marR="9525" marT="9525" marB="0" anchor="ctr"/>
                </a:tc>
                <a:tc>
                  <a:txBody>
                    <a:bodyPr/>
                    <a:lstStyle/>
                    <a:p>
                      <a:pPr algn="ctr" fontAlgn="ctr"/>
                      <a:r>
                        <a:rPr lang="en-US" altLang="zh-CN" sz="1400" b="0" i="0" u="none" strike="noStrike" dirty="0">
                          <a:solidFill>
                            <a:srgbClr val="000000"/>
                          </a:solidFill>
                          <a:effectLst/>
                          <a:latin typeface="宋体"/>
                        </a:rPr>
                        <a:t>942</a:t>
                      </a:r>
                    </a:p>
                  </a:txBody>
                  <a:tcPr marL="9525" marR="9525" marT="9525" marB="0" anchor="ctr"/>
                </a:tc>
                <a:tc>
                  <a:txBody>
                    <a:bodyPr/>
                    <a:lstStyle/>
                    <a:p>
                      <a:pPr algn="ctr" fontAlgn="ctr"/>
                      <a:r>
                        <a:rPr lang="en-US" altLang="zh-CN" sz="1400" b="0" i="0" u="none" strike="noStrike" dirty="0">
                          <a:solidFill>
                            <a:srgbClr val="FF0000"/>
                          </a:solidFill>
                          <a:effectLst/>
                          <a:latin typeface="宋体"/>
                        </a:rPr>
                        <a:t>14915</a:t>
                      </a:r>
                    </a:p>
                  </a:txBody>
                  <a:tcPr marL="9525" marR="9525" marT="9525" marB="0" anchor="ctr"/>
                </a:tc>
              </a:tr>
            </a:tbl>
          </a:graphicData>
        </a:graphic>
      </p:graphicFrame>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155230"/>
            <a:ext cx="3168352"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252" y="4079031"/>
            <a:ext cx="2751608" cy="2662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940" y="4375048"/>
            <a:ext cx="280035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2598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a:t>
            </a:r>
            <a:endParaRPr lang="zh-CN" altLang="en-US" dirty="0"/>
          </a:p>
        </p:txBody>
      </p:sp>
      <p:sp>
        <p:nvSpPr>
          <p:cNvPr id="3" name="内容占位符 2"/>
          <p:cNvSpPr>
            <a:spLocks noGrp="1"/>
          </p:cNvSpPr>
          <p:nvPr>
            <p:ph idx="1"/>
          </p:nvPr>
        </p:nvSpPr>
        <p:spPr/>
        <p:txBody>
          <a:bodyPr/>
          <a:lstStyle/>
          <a:p>
            <a:r>
              <a:rPr lang="zh-CN" altLang="en-US" dirty="0" smtClean="0"/>
              <a:t>迭代结果</a:t>
            </a:r>
            <a:endParaRPr lang="zh-CN" altLang="en-US" dirty="0"/>
          </a:p>
        </p:txBody>
      </p:sp>
      <p:graphicFrame>
        <p:nvGraphicFramePr>
          <p:cNvPr id="5" name="内容占位符 3"/>
          <p:cNvGraphicFramePr>
            <a:graphicFrameLocks/>
          </p:cNvGraphicFramePr>
          <p:nvPr>
            <p:extLst>
              <p:ext uri="{D42A27DB-BD31-4B8C-83A1-F6EECF244321}">
                <p14:modId xmlns:p14="http://schemas.microsoft.com/office/powerpoint/2010/main" val="3491508220"/>
              </p:ext>
            </p:extLst>
          </p:nvPr>
        </p:nvGraphicFramePr>
        <p:xfrm>
          <a:off x="1043608" y="2348880"/>
          <a:ext cx="7056785" cy="4032448"/>
        </p:xfrm>
        <a:graphic>
          <a:graphicData uri="http://schemas.openxmlformats.org/drawingml/2006/table">
            <a:tbl>
              <a:tblPr firstRow="1" bandRow="1">
                <a:tableStyleId>{5940675A-B579-460E-94D1-54222C63F5DA}</a:tableStyleId>
              </a:tblPr>
              <a:tblGrid>
                <a:gridCol w="1116319"/>
                <a:gridCol w="1706395"/>
                <a:gridCol w="1411357"/>
                <a:gridCol w="1411357"/>
                <a:gridCol w="1411357"/>
              </a:tblGrid>
              <a:tr h="288032">
                <a:tc>
                  <a:txBody>
                    <a:bodyPr/>
                    <a:lstStyle/>
                    <a:p>
                      <a:pPr algn="ctr" fontAlgn="ctr"/>
                      <a:r>
                        <a:rPr lang="en-US" sz="1600" b="1" i="0" u="none" strike="noStrike" dirty="0" smtClean="0">
                          <a:solidFill>
                            <a:srgbClr val="000000"/>
                          </a:solidFill>
                          <a:effectLst/>
                          <a:latin typeface="宋体"/>
                        </a:rPr>
                        <a:t>Iteration</a:t>
                      </a:r>
                      <a:endParaRPr lang="en-US" sz="1600" b="1" i="0" u="none" strike="noStrike" dirty="0">
                        <a:solidFill>
                          <a:srgbClr val="000000"/>
                        </a:solidFill>
                        <a:effectLst/>
                        <a:latin typeface="宋体"/>
                      </a:endParaRPr>
                    </a:p>
                  </a:txBody>
                  <a:tcPr marL="9525" marR="9525" marT="9525" marB="0" anchor="ctr"/>
                </a:tc>
                <a:tc>
                  <a:txBody>
                    <a:bodyPr/>
                    <a:lstStyle/>
                    <a:p>
                      <a:pPr algn="ctr" fontAlgn="ctr"/>
                      <a:r>
                        <a:rPr lang="en-US" sz="1600" b="1" i="0" u="none" strike="noStrike" dirty="0" err="1" smtClean="0">
                          <a:solidFill>
                            <a:srgbClr val="000000"/>
                          </a:solidFill>
                          <a:effectLst/>
                          <a:latin typeface="宋体"/>
                        </a:rPr>
                        <a:t>Error_group</a:t>
                      </a:r>
                      <a:endParaRPr lang="en-US" sz="1600" b="1" i="0" u="none" strike="noStrike" dirty="0">
                        <a:solidFill>
                          <a:srgbClr val="000000"/>
                        </a:solidFill>
                        <a:effectLst/>
                        <a:latin typeface="宋体"/>
                      </a:endParaRPr>
                    </a:p>
                  </a:txBody>
                  <a:tcPr marL="9525" marR="9525" marT="9525" marB="0" anchor="ctr"/>
                </a:tc>
                <a:tc>
                  <a:txBody>
                    <a:bodyPr/>
                    <a:lstStyle/>
                    <a:p>
                      <a:pPr algn="ctr" fontAlgn="ctr"/>
                      <a:r>
                        <a:rPr lang="en-US" sz="1600" b="1" i="0" u="none" strike="noStrike" dirty="0" err="1" smtClean="0">
                          <a:solidFill>
                            <a:srgbClr val="000000"/>
                          </a:solidFill>
                          <a:effectLst/>
                          <a:latin typeface="宋体"/>
                        </a:rPr>
                        <a:t>Move_cid</a:t>
                      </a:r>
                      <a:endParaRPr lang="en-US" sz="1600" b="1" i="0" u="none" strike="noStrike" dirty="0">
                        <a:solidFill>
                          <a:srgbClr val="000000"/>
                        </a:solidFill>
                        <a:effectLst/>
                        <a:latin typeface="宋体"/>
                      </a:endParaRPr>
                    </a:p>
                  </a:txBody>
                  <a:tcPr marL="9525" marR="9525" marT="9525" marB="0" anchor="ctr"/>
                </a:tc>
                <a:tc>
                  <a:txBody>
                    <a:bodyPr/>
                    <a:lstStyle/>
                    <a:p>
                      <a:pPr algn="ctr" fontAlgn="ctr"/>
                      <a:r>
                        <a:rPr lang="en-US" sz="1600" b="1" i="0" u="none" strike="noStrike" dirty="0" err="1" smtClean="0">
                          <a:solidFill>
                            <a:srgbClr val="000000"/>
                          </a:solidFill>
                          <a:effectLst/>
                          <a:latin typeface="宋体"/>
                        </a:rPr>
                        <a:t>Loss_group</a:t>
                      </a:r>
                      <a:endParaRPr lang="en-US" sz="1600" b="1" i="0" u="none" strike="noStrike" dirty="0">
                        <a:solidFill>
                          <a:srgbClr val="000000"/>
                        </a:solidFill>
                        <a:effectLst/>
                        <a:latin typeface="宋体"/>
                      </a:endParaRPr>
                    </a:p>
                  </a:txBody>
                  <a:tcPr marL="9525" marR="9525" marT="9525" marB="0" anchor="ctr"/>
                </a:tc>
                <a:tc>
                  <a:txBody>
                    <a:bodyPr/>
                    <a:lstStyle/>
                    <a:p>
                      <a:pPr algn="ctr" fontAlgn="ctr"/>
                      <a:r>
                        <a:rPr lang="en-US" sz="1600" b="1" i="0" u="none" strike="noStrike" dirty="0" smtClean="0">
                          <a:solidFill>
                            <a:srgbClr val="000000"/>
                          </a:solidFill>
                          <a:effectLst/>
                          <a:latin typeface="宋体"/>
                        </a:rPr>
                        <a:t>Accuracy (%)</a:t>
                      </a:r>
                      <a:endParaRPr lang="en-US" sz="1600" b="1" i="0" u="none" strike="noStrike" dirty="0">
                        <a:solidFill>
                          <a:srgbClr val="000000"/>
                        </a:solidFill>
                        <a:effectLst/>
                        <a:latin typeface="宋体"/>
                      </a:endParaRPr>
                    </a:p>
                  </a:txBody>
                  <a:tcPr marL="9525" marR="9525" marT="9525" marB="0" anchor="ctr"/>
                </a:tc>
              </a:tr>
              <a:tr h="288032">
                <a:tc>
                  <a:txBody>
                    <a:bodyPr/>
                    <a:lstStyle/>
                    <a:p>
                      <a:pPr algn="ctr" fontAlgn="ctr"/>
                      <a:r>
                        <a:rPr lang="en-US" altLang="zh-CN" sz="1600" b="1" i="0" u="none" strike="noStrike" dirty="0">
                          <a:solidFill>
                            <a:srgbClr val="000000"/>
                          </a:solidFill>
                          <a:effectLst/>
                          <a:latin typeface="宋体"/>
                        </a:rPr>
                        <a:t>0</a:t>
                      </a:r>
                    </a:p>
                  </a:txBody>
                  <a:tcPr marL="9525" marR="9525" marT="9525" marB="0" anchor="ctr"/>
                </a:tc>
                <a:tc>
                  <a:txBody>
                    <a:bodyPr/>
                    <a:lstStyle/>
                    <a:p>
                      <a:pPr algn="ctr" fontAlgn="ctr"/>
                      <a:r>
                        <a:rPr lang="en-US" altLang="zh-CN" sz="1600" b="0" i="0" u="none" strike="noStrike" dirty="0">
                          <a:solidFill>
                            <a:srgbClr val="000000"/>
                          </a:solidFill>
                          <a:effectLst/>
                          <a:latin typeface="宋体"/>
                        </a:rPr>
                        <a:t>-</a:t>
                      </a:r>
                    </a:p>
                  </a:txBody>
                  <a:tcPr marL="9525" marR="9525" marT="9525" marB="0" anchor="ctr"/>
                </a:tc>
                <a:tc>
                  <a:txBody>
                    <a:bodyPr/>
                    <a:lstStyle/>
                    <a:p>
                      <a:pPr algn="ctr" fontAlgn="ctr"/>
                      <a:r>
                        <a:rPr lang="en-US" altLang="zh-CN" sz="1600" b="0" i="0" u="none" strike="noStrike">
                          <a:solidFill>
                            <a:srgbClr val="000000"/>
                          </a:solidFill>
                          <a:effectLst/>
                          <a:latin typeface="宋体"/>
                        </a:rPr>
                        <a:t>-</a:t>
                      </a:r>
                    </a:p>
                  </a:txBody>
                  <a:tcPr marL="9525" marR="9525" marT="9525" marB="0" anchor="ctr"/>
                </a:tc>
                <a:tc>
                  <a:txBody>
                    <a:bodyPr/>
                    <a:lstStyle/>
                    <a:p>
                      <a:pPr algn="ctr" fontAlgn="ctr"/>
                      <a:r>
                        <a:rPr lang="en-US" altLang="zh-CN" sz="1600" b="0" i="0" u="none" strike="noStrike" dirty="0">
                          <a:solidFill>
                            <a:srgbClr val="000000"/>
                          </a:solidFill>
                          <a:effectLst/>
                          <a:latin typeface="宋体"/>
                        </a:rPr>
                        <a:t>-</a:t>
                      </a:r>
                    </a:p>
                  </a:txBody>
                  <a:tcPr marL="9525" marR="9525" marT="9525" marB="0" anchor="ctr"/>
                </a:tc>
                <a:tc>
                  <a:txBody>
                    <a:bodyPr/>
                    <a:lstStyle/>
                    <a:p>
                      <a:pPr algn="ctr" fontAlgn="ctr"/>
                      <a:r>
                        <a:rPr lang="en-US" altLang="zh-CN" sz="1600" b="0" i="0" u="none" strike="noStrike">
                          <a:solidFill>
                            <a:srgbClr val="000000"/>
                          </a:solidFill>
                          <a:effectLst/>
                          <a:latin typeface="宋体"/>
                        </a:rPr>
                        <a:t>41.7834</a:t>
                      </a:r>
                    </a:p>
                  </a:txBody>
                  <a:tcPr marL="9525" marR="9525" marT="9525" marB="0" anchor="ctr"/>
                </a:tc>
              </a:tr>
              <a:tr h="288032">
                <a:tc>
                  <a:txBody>
                    <a:bodyPr/>
                    <a:lstStyle/>
                    <a:p>
                      <a:pPr algn="ctr" fontAlgn="ctr"/>
                      <a:r>
                        <a:rPr lang="en-US" altLang="zh-CN" sz="1600" b="1" i="0" u="none" strike="noStrike" dirty="0">
                          <a:solidFill>
                            <a:srgbClr val="000000"/>
                          </a:solidFill>
                          <a:effectLst/>
                          <a:latin typeface="宋体"/>
                        </a:rPr>
                        <a:t>1</a:t>
                      </a:r>
                    </a:p>
                  </a:txBody>
                  <a:tcPr marL="9525" marR="9525" marT="9525" marB="0" anchor="ctr"/>
                </a:tc>
                <a:tc>
                  <a:txBody>
                    <a:bodyPr/>
                    <a:lstStyle/>
                    <a:p>
                      <a:pPr algn="ctr" fontAlgn="ctr"/>
                      <a:r>
                        <a:rPr lang="en-US" altLang="zh-CN" sz="1600" b="0" i="0" u="none" strike="noStrike" dirty="0">
                          <a:solidFill>
                            <a:srgbClr val="000000"/>
                          </a:solidFill>
                          <a:effectLst/>
                          <a:latin typeface="宋体"/>
                        </a:rPr>
                        <a:t>8</a:t>
                      </a:r>
                    </a:p>
                  </a:txBody>
                  <a:tcPr marL="9525" marR="9525" marT="9525" marB="0" anchor="ctr"/>
                </a:tc>
                <a:tc>
                  <a:txBody>
                    <a:bodyPr/>
                    <a:lstStyle/>
                    <a:p>
                      <a:pPr algn="ctr" fontAlgn="ctr"/>
                      <a:r>
                        <a:rPr lang="en-US" altLang="zh-CN" sz="1600" b="0" i="0" u="none" strike="noStrike" dirty="0">
                          <a:solidFill>
                            <a:srgbClr val="000000"/>
                          </a:solidFill>
                          <a:effectLst/>
                          <a:latin typeface="宋体"/>
                        </a:rPr>
                        <a:t>30</a:t>
                      </a:r>
                    </a:p>
                  </a:txBody>
                  <a:tcPr marL="9525" marR="9525" marT="9525" marB="0" anchor="ctr"/>
                </a:tc>
                <a:tc>
                  <a:txBody>
                    <a:bodyPr/>
                    <a:lstStyle/>
                    <a:p>
                      <a:pPr algn="ctr" fontAlgn="ctr"/>
                      <a:r>
                        <a:rPr lang="en-US" altLang="zh-CN" sz="1600" b="0" i="0" u="none" strike="noStrike">
                          <a:solidFill>
                            <a:srgbClr val="000000"/>
                          </a:solidFill>
                          <a:effectLst/>
                          <a:latin typeface="宋体"/>
                        </a:rPr>
                        <a:t>0</a:t>
                      </a:r>
                    </a:p>
                  </a:txBody>
                  <a:tcPr marL="9525" marR="9525" marT="9525" marB="0" anchor="ctr"/>
                </a:tc>
                <a:tc>
                  <a:txBody>
                    <a:bodyPr/>
                    <a:lstStyle/>
                    <a:p>
                      <a:pPr algn="ctr" fontAlgn="ctr"/>
                      <a:r>
                        <a:rPr lang="en-US" altLang="zh-CN" sz="1600" b="0" i="0" u="none" strike="noStrike">
                          <a:solidFill>
                            <a:srgbClr val="000000"/>
                          </a:solidFill>
                          <a:effectLst/>
                          <a:latin typeface="宋体"/>
                        </a:rPr>
                        <a:t>48.1395</a:t>
                      </a:r>
                    </a:p>
                  </a:txBody>
                  <a:tcPr marL="9525" marR="9525" marT="9525" marB="0" anchor="ctr"/>
                </a:tc>
              </a:tr>
              <a:tr h="288032">
                <a:tc>
                  <a:txBody>
                    <a:bodyPr/>
                    <a:lstStyle/>
                    <a:p>
                      <a:pPr algn="ctr" fontAlgn="ctr"/>
                      <a:r>
                        <a:rPr lang="en-US" altLang="zh-CN" sz="1600" b="1" i="0" u="none" strike="noStrike" dirty="0">
                          <a:solidFill>
                            <a:srgbClr val="000000"/>
                          </a:solidFill>
                          <a:effectLst/>
                          <a:latin typeface="宋体"/>
                        </a:rPr>
                        <a:t>2</a:t>
                      </a:r>
                    </a:p>
                  </a:txBody>
                  <a:tcPr marL="9525" marR="9525" marT="9525" marB="0" anchor="ctr"/>
                </a:tc>
                <a:tc>
                  <a:txBody>
                    <a:bodyPr/>
                    <a:lstStyle/>
                    <a:p>
                      <a:pPr algn="ctr" fontAlgn="ctr"/>
                      <a:r>
                        <a:rPr lang="en-US" altLang="zh-CN" sz="1600" b="0" i="0" u="none" strike="noStrike" dirty="0">
                          <a:solidFill>
                            <a:srgbClr val="000000"/>
                          </a:solidFill>
                          <a:effectLst/>
                          <a:latin typeface="宋体"/>
                        </a:rPr>
                        <a:t>10</a:t>
                      </a:r>
                    </a:p>
                  </a:txBody>
                  <a:tcPr marL="9525" marR="9525" marT="9525" marB="0" anchor="ctr"/>
                </a:tc>
                <a:tc>
                  <a:txBody>
                    <a:bodyPr/>
                    <a:lstStyle/>
                    <a:p>
                      <a:pPr algn="ctr" fontAlgn="ctr"/>
                      <a:r>
                        <a:rPr lang="en-US" altLang="zh-CN" sz="1600" b="0" i="0" u="none" strike="noStrike">
                          <a:solidFill>
                            <a:srgbClr val="000000"/>
                          </a:solidFill>
                          <a:effectLst/>
                          <a:latin typeface="宋体"/>
                        </a:rPr>
                        <a:t>12</a:t>
                      </a:r>
                    </a:p>
                  </a:txBody>
                  <a:tcPr marL="9525" marR="9525" marT="9525" marB="0" anchor="ctr"/>
                </a:tc>
                <a:tc>
                  <a:txBody>
                    <a:bodyPr/>
                    <a:lstStyle/>
                    <a:p>
                      <a:pPr algn="ctr" fontAlgn="ctr"/>
                      <a:r>
                        <a:rPr lang="en-US" altLang="zh-CN" sz="1600" b="0" i="0" u="none" strike="noStrike">
                          <a:solidFill>
                            <a:srgbClr val="000000"/>
                          </a:solidFill>
                          <a:effectLst/>
                          <a:latin typeface="宋体"/>
                        </a:rPr>
                        <a:t>0</a:t>
                      </a:r>
                    </a:p>
                  </a:txBody>
                  <a:tcPr marL="9525" marR="9525" marT="9525" marB="0" anchor="ctr"/>
                </a:tc>
                <a:tc>
                  <a:txBody>
                    <a:bodyPr/>
                    <a:lstStyle/>
                    <a:p>
                      <a:pPr algn="ctr" fontAlgn="ctr"/>
                      <a:r>
                        <a:rPr lang="en-US" altLang="zh-CN" sz="1600" b="0" i="0" u="none" strike="noStrike">
                          <a:solidFill>
                            <a:srgbClr val="000000"/>
                          </a:solidFill>
                          <a:effectLst/>
                          <a:latin typeface="宋体"/>
                        </a:rPr>
                        <a:t>50.6269</a:t>
                      </a:r>
                    </a:p>
                  </a:txBody>
                  <a:tcPr marL="9525" marR="9525" marT="9525" marB="0" anchor="ctr"/>
                </a:tc>
              </a:tr>
              <a:tr h="288032">
                <a:tc>
                  <a:txBody>
                    <a:bodyPr/>
                    <a:lstStyle/>
                    <a:p>
                      <a:pPr algn="ctr" fontAlgn="ctr"/>
                      <a:r>
                        <a:rPr lang="en-US" altLang="zh-CN" sz="1600" b="1" i="0" u="none" strike="noStrike" dirty="0">
                          <a:solidFill>
                            <a:srgbClr val="000000"/>
                          </a:solidFill>
                          <a:effectLst/>
                          <a:latin typeface="宋体"/>
                        </a:rPr>
                        <a:t>3</a:t>
                      </a:r>
                    </a:p>
                  </a:txBody>
                  <a:tcPr marL="9525" marR="9525" marT="9525" marB="0" anchor="ctr"/>
                </a:tc>
                <a:tc>
                  <a:txBody>
                    <a:bodyPr/>
                    <a:lstStyle/>
                    <a:p>
                      <a:pPr algn="ctr" fontAlgn="ctr"/>
                      <a:r>
                        <a:rPr lang="en-US" altLang="zh-CN" sz="1600" b="0" i="0" u="none" strike="noStrike" dirty="0">
                          <a:solidFill>
                            <a:srgbClr val="000000"/>
                          </a:solidFill>
                          <a:effectLst/>
                          <a:latin typeface="宋体"/>
                        </a:rPr>
                        <a:t>10</a:t>
                      </a:r>
                    </a:p>
                  </a:txBody>
                  <a:tcPr marL="9525" marR="9525" marT="9525" marB="0" anchor="ctr"/>
                </a:tc>
                <a:tc>
                  <a:txBody>
                    <a:bodyPr/>
                    <a:lstStyle/>
                    <a:p>
                      <a:pPr algn="ctr" fontAlgn="ctr"/>
                      <a:r>
                        <a:rPr lang="en-US" altLang="zh-CN" sz="1600" b="0" i="0" u="none" strike="noStrike" dirty="0">
                          <a:solidFill>
                            <a:srgbClr val="000000"/>
                          </a:solidFill>
                          <a:effectLst/>
                          <a:latin typeface="宋体"/>
                        </a:rPr>
                        <a:t>9</a:t>
                      </a:r>
                    </a:p>
                  </a:txBody>
                  <a:tcPr marL="9525" marR="9525" marT="9525" marB="0" anchor="ctr"/>
                </a:tc>
                <a:tc>
                  <a:txBody>
                    <a:bodyPr/>
                    <a:lstStyle/>
                    <a:p>
                      <a:pPr algn="ctr" fontAlgn="ctr"/>
                      <a:r>
                        <a:rPr lang="en-US" altLang="zh-CN" sz="1600" b="0" i="0" u="none" strike="noStrike" dirty="0">
                          <a:solidFill>
                            <a:srgbClr val="000000"/>
                          </a:solidFill>
                          <a:effectLst/>
                          <a:latin typeface="宋体"/>
                        </a:rPr>
                        <a:t>2</a:t>
                      </a:r>
                    </a:p>
                  </a:txBody>
                  <a:tcPr marL="9525" marR="9525" marT="9525" marB="0" anchor="ctr"/>
                </a:tc>
                <a:tc>
                  <a:txBody>
                    <a:bodyPr/>
                    <a:lstStyle/>
                    <a:p>
                      <a:pPr algn="ctr" fontAlgn="ctr"/>
                      <a:r>
                        <a:rPr lang="en-US" altLang="zh-CN" sz="1600" b="0" i="0" u="none" strike="noStrike" dirty="0">
                          <a:solidFill>
                            <a:srgbClr val="000000"/>
                          </a:solidFill>
                          <a:effectLst/>
                          <a:latin typeface="宋体"/>
                        </a:rPr>
                        <a:t>52.5981</a:t>
                      </a:r>
                    </a:p>
                  </a:txBody>
                  <a:tcPr marL="9525" marR="9525" marT="9525" marB="0" anchor="ctr"/>
                </a:tc>
              </a:tr>
              <a:tr h="288032">
                <a:tc>
                  <a:txBody>
                    <a:bodyPr/>
                    <a:lstStyle/>
                    <a:p>
                      <a:pPr algn="ctr" fontAlgn="ctr"/>
                      <a:r>
                        <a:rPr lang="en-US" altLang="zh-CN" sz="1600" b="1" i="0" u="none" strike="noStrike" dirty="0">
                          <a:solidFill>
                            <a:srgbClr val="000000"/>
                          </a:solidFill>
                          <a:effectLst/>
                          <a:latin typeface="宋体"/>
                        </a:rPr>
                        <a:t>4</a:t>
                      </a:r>
                    </a:p>
                  </a:txBody>
                  <a:tcPr marL="9525" marR="9525" marT="9525" marB="0" anchor="ctr"/>
                </a:tc>
                <a:tc>
                  <a:txBody>
                    <a:bodyPr/>
                    <a:lstStyle/>
                    <a:p>
                      <a:pPr algn="ctr" fontAlgn="ctr"/>
                      <a:r>
                        <a:rPr lang="en-US" altLang="zh-CN" sz="1600" b="0" i="0" u="none" strike="noStrike" dirty="0">
                          <a:solidFill>
                            <a:srgbClr val="000000"/>
                          </a:solidFill>
                          <a:effectLst/>
                          <a:latin typeface="宋体"/>
                        </a:rPr>
                        <a:t>9</a:t>
                      </a:r>
                    </a:p>
                  </a:txBody>
                  <a:tcPr marL="9525" marR="9525" marT="9525" marB="0" anchor="ctr"/>
                </a:tc>
                <a:tc>
                  <a:txBody>
                    <a:bodyPr/>
                    <a:lstStyle/>
                    <a:p>
                      <a:pPr algn="ctr" fontAlgn="ctr"/>
                      <a:r>
                        <a:rPr lang="en-US" altLang="zh-CN" sz="1600" b="0" i="0" u="none" strike="noStrike">
                          <a:solidFill>
                            <a:srgbClr val="000000"/>
                          </a:solidFill>
                          <a:effectLst/>
                          <a:latin typeface="宋体"/>
                        </a:rPr>
                        <a:t>9</a:t>
                      </a:r>
                    </a:p>
                  </a:txBody>
                  <a:tcPr marL="9525" marR="9525" marT="9525" marB="0" anchor="ctr"/>
                </a:tc>
                <a:tc>
                  <a:txBody>
                    <a:bodyPr/>
                    <a:lstStyle/>
                    <a:p>
                      <a:pPr algn="ctr" fontAlgn="ctr"/>
                      <a:r>
                        <a:rPr lang="en-US" altLang="zh-CN" sz="1600" b="0" i="0" u="none" strike="noStrike">
                          <a:solidFill>
                            <a:srgbClr val="000000"/>
                          </a:solidFill>
                          <a:effectLst/>
                          <a:latin typeface="宋体"/>
                        </a:rPr>
                        <a:t>4</a:t>
                      </a:r>
                    </a:p>
                  </a:txBody>
                  <a:tcPr marL="9525" marR="9525" marT="9525" marB="0" anchor="ctr"/>
                </a:tc>
                <a:tc>
                  <a:txBody>
                    <a:bodyPr/>
                    <a:lstStyle/>
                    <a:p>
                      <a:pPr algn="ctr" fontAlgn="ctr"/>
                      <a:r>
                        <a:rPr lang="en-US" altLang="zh-CN" sz="1600" b="0" i="0" u="none" strike="noStrike">
                          <a:solidFill>
                            <a:srgbClr val="000000"/>
                          </a:solidFill>
                          <a:effectLst/>
                          <a:latin typeface="宋体"/>
                        </a:rPr>
                        <a:t>54.4821</a:t>
                      </a:r>
                    </a:p>
                  </a:txBody>
                  <a:tcPr marL="9525" marR="9525" marT="9525" marB="0" anchor="ctr"/>
                </a:tc>
              </a:tr>
              <a:tr h="288032">
                <a:tc>
                  <a:txBody>
                    <a:bodyPr/>
                    <a:lstStyle/>
                    <a:p>
                      <a:pPr algn="ctr" fontAlgn="ctr"/>
                      <a:r>
                        <a:rPr lang="en-US" altLang="zh-CN" sz="1600" b="1" i="0" u="none" strike="noStrike" dirty="0">
                          <a:solidFill>
                            <a:srgbClr val="000000"/>
                          </a:solidFill>
                          <a:effectLst/>
                          <a:latin typeface="宋体"/>
                        </a:rPr>
                        <a:t>5</a:t>
                      </a:r>
                    </a:p>
                  </a:txBody>
                  <a:tcPr marL="9525" marR="9525" marT="9525" marB="0" anchor="ctr"/>
                </a:tc>
                <a:tc>
                  <a:txBody>
                    <a:bodyPr/>
                    <a:lstStyle/>
                    <a:p>
                      <a:pPr algn="ctr" fontAlgn="ctr"/>
                      <a:r>
                        <a:rPr lang="en-US" altLang="zh-CN" sz="1600" b="0" i="0" u="none" strike="noStrike">
                          <a:solidFill>
                            <a:srgbClr val="000000"/>
                          </a:solidFill>
                          <a:effectLst/>
                          <a:latin typeface="宋体"/>
                        </a:rPr>
                        <a:t>8</a:t>
                      </a:r>
                    </a:p>
                  </a:txBody>
                  <a:tcPr marL="9525" marR="9525" marT="9525" marB="0" anchor="ctr"/>
                </a:tc>
                <a:tc>
                  <a:txBody>
                    <a:bodyPr/>
                    <a:lstStyle/>
                    <a:p>
                      <a:pPr algn="ctr" fontAlgn="ctr"/>
                      <a:r>
                        <a:rPr lang="en-US" altLang="zh-CN" sz="1600" b="0" i="0" u="none" strike="noStrike" dirty="0">
                          <a:solidFill>
                            <a:srgbClr val="000000"/>
                          </a:solidFill>
                          <a:effectLst/>
                          <a:latin typeface="宋体"/>
                        </a:rPr>
                        <a:t>15</a:t>
                      </a:r>
                    </a:p>
                  </a:txBody>
                  <a:tcPr marL="9525" marR="9525" marT="9525" marB="0" anchor="ctr"/>
                </a:tc>
                <a:tc>
                  <a:txBody>
                    <a:bodyPr/>
                    <a:lstStyle/>
                    <a:p>
                      <a:pPr algn="ctr" fontAlgn="ctr"/>
                      <a:r>
                        <a:rPr lang="en-US" altLang="zh-CN" sz="1600" b="0" i="0" u="none" strike="noStrike">
                          <a:solidFill>
                            <a:srgbClr val="000000"/>
                          </a:solidFill>
                          <a:effectLst/>
                          <a:latin typeface="宋体"/>
                        </a:rPr>
                        <a:t>5</a:t>
                      </a:r>
                    </a:p>
                  </a:txBody>
                  <a:tcPr marL="9525" marR="9525" marT="9525" marB="0" anchor="ctr"/>
                </a:tc>
                <a:tc>
                  <a:txBody>
                    <a:bodyPr/>
                    <a:lstStyle/>
                    <a:p>
                      <a:pPr algn="ctr" fontAlgn="ctr"/>
                      <a:r>
                        <a:rPr lang="en-US" altLang="zh-CN" sz="1600" b="0" i="0" u="none" strike="noStrike">
                          <a:solidFill>
                            <a:srgbClr val="000000"/>
                          </a:solidFill>
                          <a:effectLst/>
                          <a:latin typeface="宋体"/>
                        </a:rPr>
                        <a:t>55.9102</a:t>
                      </a:r>
                    </a:p>
                  </a:txBody>
                  <a:tcPr marL="9525" marR="9525" marT="9525" marB="0" anchor="ctr"/>
                </a:tc>
              </a:tr>
              <a:tr h="288032">
                <a:tc>
                  <a:txBody>
                    <a:bodyPr/>
                    <a:lstStyle/>
                    <a:p>
                      <a:pPr algn="ctr" fontAlgn="ctr"/>
                      <a:r>
                        <a:rPr lang="en-US" altLang="zh-CN" sz="1600" b="1" i="0" u="none" strike="noStrike" dirty="0">
                          <a:solidFill>
                            <a:srgbClr val="000000"/>
                          </a:solidFill>
                          <a:effectLst/>
                          <a:latin typeface="宋体"/>
                        </a:rPr>
                        <a:t>6</a:t>
                      </a:r>
                    </a:p>
                  </a:txBody>
                  <a:tcPr marL="9525" marR="9525" marT="9525" marB="0" anchor="ctr"/>
                </a:tc>
                <a:tc>
                  <a:txBody>
                    <a:bodyPr/>
                    <a:lstStyle/>
                    <a:p>
                      <a:pPr algn="ctr" fontAlgn="ctr"/>
                      <a:r>
                        <a:rPr lang="en-US" altLang="zh-CN" sz="1600" b="0" i="0" u="none" strike="noStrike">
                          <a:solidFill>
                            <a:srgbClr val="000000"/>
                          </a:solidFill>
                          <a:effectLst/>
                          <a:latin typeface="宋体"/>
                        </a:rPr>
                        <a:t>6</a:t>
                      </a:r>
                    </a:p>
                  </a:txBody>
                  <a:tcPr marL="9525" marR="9525" marT="9525" marB="0" anchor="ctr"/>
                </a:tc>
                <a:tc>
                  <a:txBody>
                    <a:bodyPr/>
                    <a:lstStyle/>
                    <a:p>
                      <a:pPr algn="ctr" fontAlgn="ctr"/>
                      <a:r>
                        <a:rPr lang="en-US" altLang="zh-CN" sz="1600" b="0" i="0" u="none" strike="noStrike">
                          <a:solidFill>
                            <a:srgbClr val="000000"/>
                          </a:solidFill>
                          <a:effectLst/>
                          <a:latin typeface="宋体"/>
                        </a:rPr>
                        <a:t>23</a:t>
                      </a:r>
                    </a:p>
                  </a:txBody>
                  <a:tcPr marL="9525" marR="9525" marT="9525" marB="0" anchor="ctr"/>
                </a:tc>
                <a:tc>
                  <a:txBody>
                    <a:bodyPr/>
                    <a:lstStyle/>
                    <a:p>
                      <a:pPr algn="ctr" fontAlgn="ctr"/>
                      <a:r>
                        <a:rPr lang="en-US" altLang="zh-CN" sz="1600" b="0" i="0" u="none" strike="noStrike" dirty="0">
                          <a:solidFill>
                            <a:srgbClr val="000000"/>
                          </a:solidFill>
                          <a:effectLst/>
                          <a:latin typeface="宋体"/>
                        </a:rPr>
                        <a:t>5</a:t>
                      </a:r>
                    </a:p>
                  </a:txBody>
                  <a:tcPr marL="9525" marR="9525" marT="9525" marB="0" anchor="ctr"/>
                </a:tc>
                <a:tc>
                  <a:txBody>
                    <a:bodyPr/>
                    <a:lstStyle/>
                    <a:p>
                      <a:pPr algn="ctr" fontAlgn="ctr"/>
                      <a:r>
                        <a:rPr lang="en-US" altLang="zh-CN" sz="1600" b="0" i="0" u="none" strike="noStrike">
                          <a:solidFill>
                            <a:srgbClr val="000000"/>
                          </a:solidFill>
                          <a:effectLst/>
                          <a:latin typeface="宋体"/>
                        </a:rPr>
                        <a:t>65.2363</a:t>
                      </a:r>
                    </a:p>
                  </a:txBody>
                  <a:tcPr marL="9525" marR="9525" marT="9525" marB="0" anchor="ctr"/>
                </a:tc>
              </a:tr>
              <a:tr h="288032">
                <a:tc>
                  <a:txBody>
                    <a:bodyPr/>
                    <a:lstStyle/>
                    <a:p>
                      <a:pPr algn="ctr" fontAlgn="ctr"/>
                      <a:r>
                        <a:rPr lang="en-US" altLang="zh-CN" sz="1600" b="1" i="0" u="none" strike="noStrike" dirty="0">
                          <a:solidFill>
                            <a:srgbClr val="000000"/>
                          </a:solidFill>
                          <a:effectLst/>
                          <a:latin typeface="宋体"/>
                        </a:rPr>
                        <a:t>7</a:t>
                      </a:r>
                    </a:p>
                  </a:txBody>
                  <a:tcPr marL="9525" marR="9525" marT="9525" marB="0" anchor="ctr"/>
                </a:tc>
                <a:tc>
                  <a:txBody>
                    <a:bodyPr/>
                    <a:lstStyle/>
                    <a:p>
                      <a:pPr algn="ctr" fontAlgn="ctr"/>
                      <a:r>
                        <a:rPr lang="en-US" altLang="zh-CN" sz="1600" b="0" i="0" u="none" strike="noStrike">
                          <a:solidFill>
                            <a:srgbClr val="000000"/>
                          </a:solidFill>
                          <a:effectLst/>
                          <a:latin typeface="宋体"/>
                        </a:rPr>
                        <a:t>6</a:t>
                      </a:r>
                    </a:p>
                  </a:txBody>
                  <a:tcPr marL="9525" marR="9525" marT="9525" marB="0" anchor="ctr"/>
                </a:tc>
                <a:tc>
                  <a:txBody>
                    <a:bodyPr/>
                    <a:lstStyle/>
                    <a:p>
                      <a:pPr algn="ctr" fontAlgn="ctr"/>
                      <a:r>
                        <a:rPr lang="en-US" altLang="zh-CN" sz="1600" b="0" i="0" u="none" strike="noStrike">
                          <a:solidFill>
                            <a:srgbClr val="000000"/>
                          </a:solidFill>
                          <a:effectLst/>
                          <a:latin typeface="宋体"/>
                        </a:rPr>
                        <a:t>15</a:t>
                      </a:r>
                    </a:p>
                  </a:txBody>
                  <a:tcPr marL="9525" marR="9525" marT="9525" marB="0" anchor="ctr"/>
                </a:tc>
                <a:tc>
                  <a:txBody>
                    <a:bodyPr/>
                    <a:lstStyle/>
                    <a:p>
                      <a:pPr algn="ctr" fontAlgn="ctr"/>
                      <a:r>
                        <a:rPr lang="en-US" altLang="zh-CN" sz="1600" b="0" i="0" u="none" strike="noStrike" dirty="0">
                          <a:solidFill>
                            <a:srgbClr val="000000"/>
                          </a:solidFill>
                          <a:effectLst/>
                          <a:latin typeface="宋体"/>
                        </a:rPr>
                        <a:t>5</a:t>
                      </a:r>
                    </a:p>
                  </a:txBody>
                  <a:tcPr marL="9525" marR="9525" marT="9525" marB="0" anchor="ctr"/>
                </a:tc>
                <a:tc>
                  <a:txBody>
                    <a:bodyPr/>
                    <a:lstStyle/>
                    <a:p>
                      <a:pPr algn="ctr" fontAlgn="ctr"/>
                      <a:r>
                        <a:rPr lang="en-US" altLang="zh-CN" sz="1600" b="0" i="0" u="none" strike="noStrike">
                          <a:solidFill>
                            <a:srgbClr val="000000"/>
                          </a:solidFill>
                          <a:effectLst/>
                          <a:latin typeface="宋体"/>
                        </a:rPr>
                        <a:t>69.7888</a:t>
                      </a:r>
                    </a:p>
                  </a:txBody>
                  <a:tcPr marL="9525" marR="9525" marT="9525" marB="0" anchor="ctr"/>
                </a:tc>
              </a:tr>
              <a:tr h="288032">
                <a:tc>
                  <a:txBody>
                    <a:bodyPr/>
                    <a:lstStyle/>
                    <a:p>
                      <a:pPr algn="ctr" fontAlgn="ctr"/>
                      <a:r>
                        <a:rPr lang="en-US" altLang="zh-CN" sz="1600" b="1" i="0" u="none" strike="noStrike" dirty="0">
                          <a:solidFill>
                            <a:srgbClr val="000000"/>
                          </a:solidFill>
                          <a:effectLst/>
                          <a:latin typeface="宋体"/>
                        </a:rPr>
                        <a:t>8</a:t>
                      </a:r>
                    </a:p>
                  </a:txBody>
                  <a:tcPr marL="9525" marR="9525" marT="9525" marB="0" anchor="ctr"/>
                </a:tc>
                <a:tc>
                  <a:txBody>
                    <a:bodyPr/>
                    <a:lstStyle/>
                    <a:p>
                      <a:pPr algn="ctr" fontAlgn="ctr"/>
                      <a:r>
                        <a:rPr lang="en-US" altLang="zh-CN" sz="1600" b="0" i="0" u="none" strike="noStrike" dirty="0">
                          <a:solidFill>
                            <a:srgbClr val="000000"/>
                          </a:solidFill>
                          <a:effectLst/>
                          <a:latin typeface="宋体"/>
                        </a:rPr>
                        <a:t>5</a:t>
                      </a:r>
                    </a:p>
                  </a:txBody>
                  <a:tcPr marL="9525" marR="9525" marT="9525" marB="0" anchor="ctr"/>
                </a:tc>
                <a:tc>
                  <a:txBody>
                    <a:bodyPr/>
                    <a:lstStyle/>
                    <a:p>
                      <a:pPr algn="ctr" fontAlgn="ctr"/>
                      <a:r>
                        <a:rPr lang="en-US" altLang="zh-CN" sz="1600" b="0" i="0" u="none" strike="noStrike">
                          <a:solidFill>
                            <a:srgbClr val="000000"/>
                          </a:solidFill>
                          <a:effectLst/>
                          <a:latin typeface="宋体"/>
                        </a:rPr>
                        <a:t>20</a:t>
                      </a:r>
                    </a:p>
                  </a:txBody>
                  <a:tcPr marL="9525" marR="9525" marT="9525" marB="0" anchor="ctr"/>
                </a:tc>
                <a:tc>
                  <a:txBody>
                    <a:bodyPr/>
                    <a:lstStyle/>
                    <a:p>
                      <a:pPr algn="ctr" fontAlgn="ctr"/>
                      <a:r>
                        <a:rPr lang="en-US" altLang="zh-CN" sz="1600" b="0" i="0" u="none" strike="noStrike" dirty="0">
                          <a:solidFill>
                            <a:srgbClr val="000000"/>
                          </a:solidFill>
                          <a:effectLst/>
                          <a:latin typeface="宋体"/>
                        </a:rPr>
                        <a:t>6</a:t>
                      </a:r>
                    </a:p>
                  </a:txBody>
                  <a:tcPr marL="9525" marR="9525" marT="9525" marB="0" anchor="ctr"/>
                </a:tc>
                <a:tc>
                  <a:txBody>
                    <a:bodyPr/>
                    <a:lstStyle/>
                    <a:p>
                      <a:pPr algn="ctr" fontAlgn="ctr"/>
                      <a:r>
                        <a:rPr lang="en-US" altLang="zh-CN" sz="1600" b="0" i="0" u="none" strike="noStrike" dirty="0">
                          <a:solidFill>
                            <a:srgbClr val="000000"/>
                          </a:solidFill>
                          <a:effectLst/>
                          <a:latin typeface="宋体"/>
                        </a:rPr>
                        <a:t>77.4992</a:t>
                      </a:r>
                    </a:p>
                  </a:txBody>
                  <a:tcPr marL="9525" marR="9525" marT="9525" marB="0" anchor="ctr"/>
                </a:tc>
              </a:tr>
              <a:tr h="288032">
                <a:tc>
                  <a:txBody>
                    <a:bodyPr/>
                    <a:lstStyle/>
                    <a:p>
                      <a:pPr algn="ctr" fontAlgn="ctr"/>
                      <a:r>
                        <a:rPr lang="en-US" altLang="zh-CN" sz="1600" b="1" i="0" u="none" strike="noStrike" dirty="0">
                          <a:solidFill>
                            <a:srgbClr val="000000"/>
                          </a:solidFill>
                          <a:effectLst/>
                          <a:latin typeface="宋体"/>
                        </a:rPr>
                        <a:t>9</a:t>
                      </a:r>
                    </a:p>
                  </a:txBody>
                  <a:tcPr marL="9525" marR="9525" marT="9525" marB="0" anchor="ctr"/>
                </a:tc>
                <a:tc>
                  <a:txBody>
                    <a:bodyPr/>
                    <a:lstStyle/>
                    <a:p>
                      <a:pPr algn="ctr" fontAlgn="ctr"/>
                      <a:r>
                        <a:rPr lang="en-US" altLang="zh-CN" sz="1600" b="0" i="0" u="none" strike="noStrike" dirty="0">
                          <a:solidFill>
                            <a:srgbClr val="000000"/>
                          </a:solidFill>
                          <a:effectLst/>
                          <a:latin typeface="宋体"/>
                        </a:rPr>
                        <a:t>4</a:t>
                      </a:r>
                    </a:p>
                  </a:txBody>
                  <a:tcPr marL="9525" marR="9525" marT="9525" marB="0" anchor="ctr"/>
                </a:tc>
                <a:tc>
                  <a:txBody>
                    <a:bodyPr/>
                    <a:lstStyle/>
                    <a:p>
                      <a:pPr algn="ctr" fontAlgn="ctr"/>
                      <a:r>
                        <a:rPr lang="en-US" altLang="zh-CN" sz="1600" b="0" i="0" u="none" strike="noStrike" dirty="0">
                          <a:solidFill>
                            <a:srgbClr val="000000"/>
                          </a:solidFill>
                          <a:effectLst/>
                          <a:latin typeface="宋体"/>
                        </a:rPr>
                        <a:t>11</a:t>
                      </a:r>
                    </a:p>
                  </a:txBody>
                  <a:tcPr marL="9525" marR="9525" marT="9525" marB="0" anchor="ctr"/>
                </a:tc>
                <a:tc>
                  <a:txBody>
                    <a:bodyPr/>
                    <a:lstStyle/>
                    <a:p>
                      <a:pPr algn="ctr" fontAlgn="ctr"/>
                      <a:r>
                        <a:rPr lang="en-US" altLang="zh-CN" sz="1600" b="0" i="0" u="none" strike="noStrike" dirty="0">
                          <a:solidFill>
                            <a:srgbClr val="000000"/>
                          </a:solidFill>
                          <a:effectLst/>
                          <a:latin typeface="宋体"/>
                        </a:rPr>
                        <a:t>6</a:t>
                      </a:r>
                    </a:p>
                  </a:txBody>
                  <a:tcPr marL="9525" marR="9525" marT="9525" marB="0" anchor="ctr"/>
                </a:tc>
                <a:tc>
                  <a:txBody>
                    <a:bodyPr/>
                    <a:lstStyle/>
                    <a:p>
                      <a:pPr algn="ctr" fontAlgn="ctr"/>
                      <a:r>
                        <a:rPr lang="en-US" altLang="zh-CN" sz="1600" b="0" i="0" u="none" strike="noStrike" dirty="0">
                          <a:solidFill>
                            <a:srgbClr val="000000"/>
                          </a:solidFill>
                          <a:effectLst/>
                          <a:latin typeface="宋体"/>
                        </a:rPr>
                        <a:t>76.5136</a:t>
                      </a:r>
                    </a:p>
                  </a:txBody>
                  <a:tcPr marL="9525" marR="9525" marT="9525" marB="0" anchor="ctr"/>
                </a:tc>
              </a:tr>
              <a:tr h="288032">
                <a:tc>
                  <a:txBody>
                    <a:bodyPr/>
                    <a:lstStyle/>
                    <a:p>
                      <a:pPr algn="ctr" fontAlgn="ctr"/>
                      <a:r>
                        <a:rPr lang="en-US" altLang="zh-CN" sz="1600" b="1" i="0" u="none" strike="noStrike" dirty="0">
                          <a:solidFill>
                            <a:srgbClr val="000000"/>
                          </a:solidFill>
                          <a:effectLst/>
                          <a:latin typeface="宋体"/>
                        </a:rPr>
                        <a:t>10</a:t>
                      </a:r>
                    </a:p>
                  </a:txBody>
                  <a:tcPr marL="9525" marR="9525" marT="9525" marB="0" anchor="ctr"/>
                </a:tc>
                <a:tc>
                  <a:txBody>
                    <a:bodyPr/>
                    <a:lstStyle/>
                    <a:p>
                      <a:pPr algn="ctr" fontAlgn="ctr"/>
                      <a:r>
                        <a:rPr lang="en-US" altLang="zh-CN" sz="1600" b="0" i="0" u="none" strike="noStrike" dirty="0">
                          <a:solidFill>
                            <a:srgbClr val="000000"/>
                          </a:solidFill>
                          <a:effectLst/>
                          <a:latin typeface="宋体"/>
                        </a:rPr>
                        <a:t>4</a:t>
                      </a:r>
                    </a:p>
                  </a:txBody>
                  <a:tcPr marL="9525" marR="9525" marT="9525" marB="0" anchor="ctr"/>
                </a:tc>
                <a:tc>
                  <a:txBody>
                    <a:bodyPr/>
                    <a:lstStyle/>
                    <a:p>
                      <a:pPr algn="ctr" fontAlgn="ctr"/>
                      <a:r>
                        <a:rPr lang="en-US" altLang="zh-CN" sz="1600" b="0" i="0" u="none" strike="noStrike" dirty="0">
                          <a:solidFill>
                            <a:srgbClr val="000000"/>
                          </a:solidFill>
                          <a:effectLst/>
                          <a:latin typeface="宋体"/>
                        </a:rPr>
                        <a:t>17</a:t>
                      </a:r>
                    </a:p>
                  </a:txBody>
                  <a:tcPr marL="9525" marR="9525" marT="9525" marB="0" anchor="ctr"/>
                </a:tc>
                <a:tc>
                  <a:txBody>
                    <a:bodyPr/>
                    <a:lstStyle/>
                    <a:p>
                      <a:pPr algn="ctr" fontAlgn="ctr"/>
                      <a:r>
                        <a:rPr lang="en-US" altLang="zh-CN" sz="1600" b="0" i="0" u="none" strike="noStrike" dirty="0" smtClean="0">
                          <a:solidFill>
                            <a:srgbClr val="000000"/>
                          </a:solidFill>
                          <a:effectLst/>
                          <a:latin typeface="宋体"/>
                        </a:rPr>
                        <a:t>7</a:t>
                      </a:r>
                      <a:endParaRPr lang="en-US" altLang="zh-CN" sz="1600" b="0" i="0" u="none" strike="noStrike" dirty="0">
                        <a:solidFill>
                          <a:srgbClr val="000000"/>
                        </a:solidFill>
                        <a:effectLst/>
                        <a:latin typeface="宋体"/>
                      </a:endParaRPr>
                    </a:p>
                  </a:txBody>
                  <a:tcPr marL="9525" marR="9525" marT="9525" marB="0" anchor="ctr"/>
                </a:tc>
                <a:tc>
                  <a:txBody>
                    <a:bodyPr/>
                    <a:lstStyle/>
                    <a:p>
                      <a:pPr algn="ctr" fontAlgn="ctr"/>
                      <a:r>
                        <a:rPr lang="en-US" altLang="zh-CN" sz="1600" b="0" i="0" u="none" strike="noStrike" dirty="0">
                          <a:solidFill>
                            <a:srgbClr val="000000"/>
                          </a:solidFill>
                          <a:effectLst/>
                          <a:latin typeface="宋体"/>
                        </a:rPr>
                        <a:t>84.9883</a:t>
                      </a:r>
                    </a:p>
                  </a:txBody>
                  <a:tcPr marL="9525" marR="9525" marT="9525" marB="0" anchor="ctr"/>
                </a:tc>
              </a:tr>
              <a:tr h="288032">
                <a:tc>
                  <a:txBody>
                    <a:bodyPr/>
                    <a:lstStyle/>
                    <a:p>
                      <a:pPr algn="ctr" fontAlgn="ctr"/>
                      <a:r>
                        <a:rPr lang="en-US" altLang="zh-CN" sz="1600" b="1" i="0" u="none" strike="noStrike" dirty="0">
                          <a:solidFill>
                            <a:srgbClr val="000000"/>
                          </a:solidFill>
                          <a:effectLst/>
                          <a:latin typeface="宋体"/>
                        </a:rPr>
                        <a:t>11</a:t>
                      </a:r>
                    </a:p>
                  </a:txBody>
                  <a:tcPr marL="9525" marR="9525" marT="9525" marB="0" anchor="ctr"/>
                </a:tc>
                <a:tc>
                  <a:txBody>
                    <a:bodyPr/>
                    <a:lstStyle/>
                    <a:p>
                      <a:pPr algn="ctr" fontAlgn="ctr"/>
                      <a:r>
                        <a:rPr lang="en-US" altLang="zh-CN" sz="1600" b="0" i="0" u="none" strike="noStrike">
                          <a:solidFill>
                            <a:srgbClr val="000000"/>
                          </a:solidFill>
                          <a:effectLst/>
                          <a:latin typeface="宋体"/>
                        </a:rPr>
                        <a:t>2</a:t>
                      </a:r>
                    </a:p>
                  </a:txBody>
                  <a:tcPr marL="9525" marR="9525" marT="9525" marB="0" anchor="ctr"/>
                </a:tc>
                <a:tc>
                  <a:txBody>
                    <a:bodyPr/>
                    <a:lstStyle/>
                    <a:p>
                      <a:pPr algn="ctr" fontAlgn="ctr"/>
                      <a:r>
                        <a:rPr lang="en-US" altLang="zh-CN" sz="1600" b="0" i="0" u="none" strike="noStrike" dirty="0">
                          <a:solidFill>
                            <a:srgbClr val="000000"/>
                          </a:solidFill>
                          <a:effectLst/>
                          <a:latin typeface="宋体"/>
                        </a:rPr>
                        <a:t>3</a:t>
                      </a:r>
                    </a:p>
                  </a:txBody>
                  <a:tcPr marL="9525" marR="9525" marT="9525" marB="0" anchor="ctr"/>
                </a:tc>
                <a:tc>
                  <a:txBody>
                    <a:bodyPr/>
                    <a:lstStyle/>
                    <a:p>
                      <a:pPr algn="ctr" fontAlgn="ctr"/>
                      <a:r>
                        <a:rPr lang="en-US" altLang="zh-CN" sz="1600" b="0" i="0" u="none" strike="noStrike" dirty="0" smtClean="0">
                          <a:solidFill>
                            <a:srgbClr val="000000"/>
                          </a:solidFill>
                          <a:effectLst/>
                          <a:latin typeface="宋体"/>
                        </a:rPr>
                        <a:t>7</a:t>
                      </a:r>
                      <a:endParaRPr lang="en-US" altLang="zh-CN" sz="1600" b="0" i="0" u="none" strike="noStrike" dirty="0">
                        <a:solidFill>
                          <a:srgbClr val="000000"/>
                        </a:solidFill>
                        <a:effectLst/>
                        <a:latin typeface="宋体"/>
                      </a:endParaRPr>
                    </a:p>
                  </a:txBody>
                  <a:tcPr marL="9525" marR="9525" marT="9525" marB="0" anchor="ctr"/>
                </a:tc>
                <a:tc>
                  <a:txBody>
                    <a:bodyPr/>
                    <a:lstStyle/>
                    <a:p>
                      <a:pPr algn="ctr" fontAlgn="ctr"/>
                      <a:r>
                        <a:rPr lang="en-US" altLang="zh-CN" sz="1600" b="0" i="0" u="none" strike="noStrike" dirty="0">
                          <a:solidFill>
                            <a:srgbClr val="000000"/>
                          </a:solidFill>
                          <a:effectLst/>
                          <a:latin typeface="宋体"/>
                        </a:rPr>
                        <a:t>84.9883</a:t>
                      </a:r>
                    </a:p>
                  </a:txBody>
                  <a:tcPr marL="9525" marR="9525" marT="9525" marB="0" anchor="ctr"/>
                </a:tc>
              </a:tr>
              <a:tr h="288032">
                <a:tc>
                  <a:txBody>
                    <a:bodyPr/>
                    <a:lstStyle/>
                    <a:p>
                      <a:pPr algn="ctr" fontAlgn="b"/>
                      <a:r>
                        <a:rPr lang="en-US" altLang="zh-CN" sz="1600" b="1" i="0" u="none" strike="noStrike" dirty="0">
                          <a:solidFill>
                            <a:srgbClr val="000000"/>
                          </a:solidFill>
                          <a:effectLst/>
                          <a:latin typeface="宋体"/>
                        </a:rPr>
                        <a:t>12</a:t>
                      </a:r>
                    </a:p>
                  </a:txBody>
                  <a:tcPr marL="9525" marR="9525" marT="9525" marB="0" anchor="b"/>
                </a:tc>
                <a:tc>
                  <a:txBody>
                    <a:bodyPr/>
                    <a:lstStyle/>
                    <a:p>
                      <a:pPr algn="ctr" fontAlgn="ctr"/>
                      <a:r>
                        <a:rPr lang="en-US" altLang="zh-CN" sz="1600" b="0" i="0" u="none" strike="noStrike">
                          <a:solidFill>
                            <a:srgbClr val="000000"/>
                          </a:solidFill>
                          <a:effectLst/>
                          <a:latin typeface="宋体"/>
                        </a:rPr>
                        <a:t>2</a:t>
                      </a:r>
                    </a:p>
                  </a:txBody>
                  <a:tcPr marL="9525" marR="9525" marT="9525" marB="0" anchor="ctr"/>
                </a:tc>
                <a:tc>
                  <a:txBody>
                    <a:bodyPr/>
                    <a:lstStyle/>
                    <a:p>
                      <a:pPr algn="ctr" fontAlgn="ctr"/>
                      <a:r>
                        <a:rPr lang="en-US" altLang="zh-CN" sz="1600" b="0" i="0" u="none" strike="noStrike" dirty="0">
                          <a:solidFill>
                            <a:srgbClr val="000000"/>
                          </a:solidFill>
                          <a:effectLst/>
                          <a:latin typeface="宋体"/>
                        </a:rPr>
                        <a:t>0</a:t>
                      </a:r>
                    </a:p>
                  </a:txBody>
                  <a:tcPr marL="9525" marR="9525" marT="9525" marB="0" anchor="ctr"/>
                </a:tc>
                <a:tc>
                  <a:txBody>
                    <a:bodyPr/>
                    <a:lstStyle/>
                    <a:p>
                      <a:pPr algn="ctr" fontAlgn="ctr"/>
                      <a:r>
                        <a:rPr lang="en-US" altLang="zh-CN" sz="1600" b="0" i="0" u="none" strike="noStrike" dirty="0" smtClean="0">
                          <a:solidFill>
                            <a:srgbClr val="000000"/>
                          </a:solidFill>
                          <a:effectLst/>
                          <a:latin typeface="宋体"/>
                        </a:rPr>
                        <a:t>7</a:t>
                      </a:r>
                      <a:endParaRPr lang="en-US" altLang="zh-CN" sz="1600" b="0" i="0" u="none" strike="noStrike" dirty="0">
                        <a:solidFill>
                          <a:srgbClr val="000000"/>
                        </a:solidFill>
                        <a:effectLst/>
                        <a:latin typeface="宋体"/>
                      </a:endParaRPr>
                    </a:p>
                  </a:txBody>
                  <a:tcPr marL="9525" marR="9525" marT="9525" marB="0" anchor="ctr"/>
                </a:tc>
                <a:tc>
                  <a:txBody>
                    <a:bodyPr/>
                    <a:lstStyle/>
                    <a:p>
                      <a:pPr algn="ctr" fontAlgn="ctr"/>
                      <a:r>
                        <a:rPr lang="en-US" altLang="zh-CN" sz="1600" b="0" i="0" u="none" strike="noStrike" dirty="0">
                          <a:solidFill>
                            <a:srgbClr val="000000"/>
                          </a:solidFill>
                          <a:effectLst/>
                          <a:latin typeface="宋体"/>
                        </a:rPr>
                        <a:t>84.9883</a:t>
                      </a:r>
                    </a:p>
                  </a:txBody>
                  <a:tcPr marL="9525" marR="9525" marT="9525" marB="0" anchor="ctr"/>
                </a:tc>
              </a:tr>
            </a:tbl>
          </a:graphicData>
        </a:graphic>
      </p:graphicFrame>
    </p:spTree>
    <p:extLst>
      <p:ext uri="{BB962C8B-B14F-4D97-AF65-F5344CB8AC3E}">
        <p14:creationId xmlns:p14="http://schemas.microsoft.com/office/powerpoint/2010/main" val="1738030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a:t>
            </a:r>
            <a:endParaRPr lang="zh-CN" altLang="en-US" dirty="0"/>
          </a:p>
        </p:txBody>
      </p:sp>
      <p:sp>
        <p:nvSpPr>
          <p:cNvPr id="3" name="内容占位符 2"/>
          <p:cNvSpPr>
            <a:spLocks noGrp="1"/>
          </p:cNvSpPr>
          <p:nvPr>
            <p:ph idx="1"/>
          </p:nvPr>
        </p:nvSpPr>
        <p:spPr/>
        <p:txBody>
          <a:bodyPr/>
          <a:lstStyle/>
          <a:p>
            <a:r>
              <a:rPr lang="zh-CN" altLang="en-US" dirty="0" smtClean="0"/>
              <a:t>各参考量随迭代次数的趋势图</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976" y="2348880"/>
            <a:ext cx="6576392"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260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a:xfrm>
            <a:off x="457200" y="1600200"/>
            <a:ext cx="8229600" cy="4637112"/>
          </a:xfrm>
        </p:spPr>
        <p:txBody>
          <a:bodyPr>
            <a:normAutofit/>
          </a:bodyPr>
          <a:lstStyle/>
          <a:p>
            <a:r>
              <a:rPr lang="en-US" altLang="zh-CN" dirty="0" smtClean="0"/>
              <a:t>Background</a:t>
            </a:r>
          </a:p>
          <a:p>
            <a:r>
              <a:rPr lang="en-US" altLang="zh-CN" dirty="0" smtClean="0"/>
              <a:t>Approach</a:t>
            </a:r>
            <a:endParaRPr lang="en-US" altLang="zh-CN" dirty="0"/>
          </a:p>
          <a:p>
            <a:pPr lvl="1"/>
            <a:r>
              <a:rPr lang="en-US" altLang="zh-CN" dirty="0" smtClean="0"/>
              <a:t>Preparation</a:t>
            </a:r>
            <a:endParaRPr lang="en-US" altLang="zh-CN" dirty="0"/>
          </a:p>
          <a:p>
            <a:pPr lvl="1"/>
            <a:r>
              <a:rPr lang="en-US" altLang="zh-CN" dirty="0" smtClean="0"/>
              <a:t>Algorithm</a:t>
            </a:r>
            <a:endParaRPr lang="en-US" altLang="zh-CN" dirty="0"/>
          </a:p>
          <a:p>
            <a:r>
              <a:rPr lang="en-US" altLang="zh-CN" dirty="0" smtClean="0"/>
              <a:t>Experiments</a:t>
            </a:r>
          </a:p>
          <a:p>
            <a:r>
              <a:rPr lang="en-US" altLang="zh-CN" dirty="0" smtClean="0"/>
              <a:t>Conclusion</a:t>
            </a:r>
          </a:p>
        </p:txBody>
      </p:sp>
    </p:spTree>
    <p:extLst>
      <p:ext uri="{BB962C8B-B14F-4D97-AF65-F5344CB8AC3E}">
        <p14:creationId xmlns:p14="http://schemas.microsoft.com/office/powerpoint/2010/main" val="3727813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Case study</a:t>
            </a:r>
            <a:endParaRPr lang="zh-CN" altLang="en-US" dirty="0"/>
          </a:p>
        </p:txBody>
      </p:sp>
      <p:sp>
        <p:nvSpPr>
          <p:cNvPr id="3" name="内容占位符 2"/>
          <p:cNvSpPr>
            <a:spLocks noGrp="1"/>
          </p:cNvSpPr>
          <p:nvPr>
            <p:ph idx="1"/>
          </p:nvPr>
        </p:nvSpPr>
        <p:spPr/>
        <p:txBody>
          <a:bodyPr/>
          <a:lstStyle/>
          <a:p>
            <a:r>
              <a:rPr lang="zh-CN" altLang="en-US" dirty="0" smtClean="0"/>
              <a:t>第五次迭代后</a:t>
            </a:r>
            <a:r>
              <a:rPr lang="en-US" altLang="zh-CN" dirty="0" smtClean="0"/>
              <a:t>group</a:t>
            </a:r>
            <a:r>
              <a:rPr lang="zh-CN" altLang="en-US" dirty="0" smtClean="0"/>
              <a:t>混淆矩阵</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726" y="2908548"/>
            <a:ext cx="8303738" cy="2608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4743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Case study</a:t>
            </a:r>
            <a:endParaRPr lang="zh-CN" altLang="en-US" dirty="0"/>
          </a:p>
        </p:txBody>
      </p:sp>
      <p:sp>
        <p:nvSpPr>
          <p:cNvPr id="3" name="内容占位符 2"/>
          <p:cNvSpPr>
            <a:spLocks noGrp="1"/>
          </p:cNvSpPr>
          <p:nvPr>
            <p:ph idx="1"/>
          </p:nvPr>
        </p:nvSpPr>
        <p:spPr/>
        <p:txBody>
          <a:bodyPr/>
          <a:lstStyle/>
          <a:p>
            <a:r>
              <a:rPr lang="zh-CN" altLang="en-US" dirty="0" smtClean="0"/>
              <a:t>前</a:t>
            </a:r>
            <a:r>
              <a:rPr lang="en-US" altLang="zh-CN" dirty="0" smtClean="0"/>
              <a:t>3</a:t>
            </a:r>
            <a:r>
              <a:rPr lang="zh-CN" altLang="en-US" dirty="0" smtClean="0"/>
              <a:t>轮迭代过程从语义上来比较合理，比如第</a:t>
            </a:r>
            <a:r>
              <a:rPr lang="en-US" altLang="zh-CN" dirty="0" smtClean="0"/>
              <a:t>3</a:t>
            </a:r>
            <a:r>
              <a:rPr lang="zh-CN" altLang="en-US" dirty="0" smtClean="0"/>
              <a:t>次迭代：</a:t>
            </a:r>
            <a:endParaRPr lang="en-US" altLang="zh-CN" dirty="0" smtClean="0"/>
          </a:p>
          <a:p>
            <a:pPr marL="0" indent="0">
              <a:buNone/>
            </a:pP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550701054"/>
              </p:ext>
            </p:extLst>
          </p:nvPr>
        </p:nvGraphicFramePr>
        <p:xfrm>
          <a:off x="971596" y="2856696"/>
          <a:ext cx="7416828" cy="3352800"/>
        </p:xfrm>
        <a:graphic>
          <a:graphicData uri="http://schemas.openxmlformats.org/drawingml/2006/table">
            <a:tbl>
              <a:tblPr firstRow="1" bandRow="1">
                <a:tableStyleId>{5940675A-B579-460E-94D1-54222C63F5DA}</a:tableStyleId>
              </a:tblPr>
              <a:tblGrid>
                <a:gridCol w="1236138"/>
                <a:gridCol w="1236138"/>
                <a:gridCol w="1236138"/>
                <a:gridCol w="1236138"/>
                <a:gridCol w="1236138"/>
                <a:gridCol w="1236138"/>
              </a:tblGrid>
              <a:tr h="326731">
                <a:tc>
                  <a:txBody>
                    <a:bodyPr/>
                    <a:lstStyle/>
                    <a:p>
                      <a:pPr algn="ctr"/>
                      <a:r>
                        <a:rPr lang="en-US" altLang="zh-CN" sz="1600" b="1" dirty="0" smtClean="0"/>
                        <a:t>name</a:t>
                      </a:r>
                      <a:endParaRPr lang="zh-CN" altLang="en-US" sz="1600" b="1" dirty="0"/>
                    </a:p>
                  </a:txBody>
                  <a:tcPr/>
                </a:tc>
                <a:tc>
                  <a:txBody>
                    <a:bodyPr/>
                    <a:lstStyle/>
                    <a:p>
                      <a:pPr algn="ctr"/>
                      <a:r>
                        <a:rPr lang="en-US" altLang="zh-CN" sz="1600" b="1" dirty="0" err="1" smtClean="0"/>
                        <a:t>cid</a:t>
                      </a:r>
                      <a:endParaRPr lang="zh-CN" altLang="en-US" sz="1600" b="1" dirty="0"/>
                    </a:p>
                  </a:txBody>
                  <a:tcPr/>
                </a:tc>
                <a:tc>
                  <a:txBody>
                    <a:bodyPr/>
                    <a:lstStyle/>
                    <a:p>
                      <a:pPr algn="ctr"/>
                      <a:r>
                        <a:rPr lang="zh-CN" altLang="en-US" sz="1600" b="1" dirty="0" smtClean="0"/>
                        <a:t>所在组</a:t>
                      </a:r>
                      <a:endParaRPr lang="zh-CN" altLang="en-US" sz="1600" b="1" dirty="0"/>
                    </a:p>
                  </a:txBody>
                  <a:tcPr/>
                </a:tc>
                <a:tc>
                  <a:txBody>
                    <a:bodyPr/>
                    <a:lstStyle/>
                    <a:p>
                      <a:pPr algn="ctr"/>
                      <a:r>
                        <a:rPr lang="zh-CN" altLang="en-US" sz="1600" b="1" dirty="0" smtClean="0"/>
                        <a:t>语义</a:t>
                      </a:r>
                      <a:endParaRPr lang="zh-CN" altLang="en-US" sz="1600" b="1" dirty="0"/>
                    </a:p>
                  </a:txBody>
                  <a:tcPr/>
                </a:tc>
                <a:tc>
                  <a:txBody>
                    <a:bodyPr/>
                    <a:lstStyle/>
                    <a:p>
                      <a:pPr algn="ctr"/>
                      <a:r>
                        <a:rPr lang="zh-CN" altLang="en-US" sz="1600" b="1" dirty="0" smtClean="0"/>
                        <a:t>移动组</a:t>
                      </a:r>
                      <a:endParaRPr lang="zh-CN" altLang="en-US" sz="1600" b="1" dirty="0"/>
                    </a:p>
                  </a:txBody>
                  <a:tcPr/>
                </a:tc>
                <a:tc>
                  <a:txBody>
                    <a:bodyPr/>
                    <a:lstStyle/>
                    <a:p>
                      <a:pPr algn="ctr"/>
                      <a:r>
                        <a:rPr lang="zh-CN" altLang="en-US" sz="1600" b="1" dirty="0" smtClean="0"/>
                        <a:t>语义</a:t>
                      </a:r>
                      <a:endParaRPr lang="zh-CN" altLang="en-US" sz="1600" b="1" dirty="0"/>
                    </a:p>
                  </a:txBody>
                  <a:tcPr/>
                </a:tc>
              </a:tr>
              <a:tr h="326731">
                <a:tc>
                  <a:txBody>
                    <a:bodyPr/>
                    <a:lstStyle/>
                    <a:p>
                      <a:pPr algn="ctr" fontAlgn="b"/>
                      <a:r>
                        <a:rPr lang="zh-CN" altLang="en-US" sz="1600" b="0" i="0" u="none" strike="noStrike" dirty="0">
                          <a:solidFill>
                            <a:srgbClr val="000000"/>
                          </a:solidFill>
                          <a:effectLst/>
                          <a:latin typeface="宋体"/>
                        </a:rPr>
                        <a:t>调羹</a:t>
                      </a:r>
                      <a:r>
                        <a:rPr lang="en-US" altLang="zh-CN" sz="1600" b="0" i="0" u="none" strike="noStrike" dirty="0">
                          <a:solidFill>
                            <a:srgbClr val="000000"/>
                          </a:solidFill>
                          <a:effectLst/>
                          <a:latin typeface="宋体"/>
                        </a:rPr>
                        <a:t>/</a:t>
                      </a:r>
                      <a:r>
                        <a:rPr lang="zh-CN" altLang="en-US" sz="1600" b="0" i="0" u="none" strike="noStrike" dirty="0">
                          <a:solidFill>
                            <a:srgbClr val="000000"/>
                          </a:solidFill>
                          <a:effectLst/>
                          <a:latin typeface="宋体"/>
                        </a:rPr>
                        <a:t>饭勺</a:t>
                      </a:r>
                    </a:p>
                  </a:txBody>
                  <a:tcPr marL="9525" marR="9525" marT="9525" marB="0" anchor="b"/>
                </a:tc>
                <a:tc>
                  <a:txBody>
                    <a:bodyPr/>
                    <a:lstStyle/>
                    <a:p>
                      <a:pPr algn="ctr" fontAlgn="b"/>
                      <a:r>
                        <a:rPr lang="en-US" altLang="zh-CN" sz="1600" b="0" i="0" u="none" strike="noStrike" dirty="0">
                          <a:solidFill>
                            <a:srgbClr val="000000"/>
                          </a:solidFill>
                          <a:effectLst/>
                          <a:latin typeface="宋体"/>
                        </a:rPr>
                        <a:t>50022381</a:t>
                      </a:r>
                    </a:p>
                  </a:txBody>
                  <a:tcPr marL="9525" marR="9525" marT="9525" marB="0" anchor="b"/>
                </a:tc>
                <a:tc>
                  <a:txBody>
                    <a:bodyPr/>
                    <a:lstStyle/>
                    <a:p>
                      <a:pPr algn="ctr" fontAlgn="b"/>
                      <a:r>
                        <a:rPr lang="en-US" altLang="zh-CN" sz="1600" b="0" i="0" u="none" strike="noStrike" dirty="0">
                          <a:solidFill>
                            <a:srgbClr val="000000"/>
                          </a:solidFill>
                          <a:effectLst/>
                          <a:latin typeface="宋体"/>
                        </a:rPr>
                        <a:t>10</a:t>
                      </a:r>
                    </a:p>
                  </a:txBody>
                  <a:tcPr marL="9525" marR="9525" marT="9525" marB="0" anchor="b"/>
                </a:tc>
                <a:tc>
                  <a:txBody>
                    <a:bodyPr/>
                    <a:lstStyle/>
                    <a:p>
                      <a:pPr algn="ctr"/>
                      <a:r>
                        <a:rPr lang="zh-CN" altLang="en-US" sz="1600" dirty="0" smtClean="0"/>
                        <a:t>餐叉、条形</a:t>
                      </a:r>
                      <a:endParaRPr lang="zh-CN" altLang="en-US" sz="1600" dirty="0"/>
                    </a:p>
                  </a:txBody>
                  <a:tcPr/>
                </a:tc>
                <a:tc>
                  <a:txBody>
                    <a:bodyPr/>
                    <a:lstStyle/>
                    <a:p>
                      <a:pPr algn="ctr" fontAlgn="b"/>
                      <a:r>
                        <a:rPr lang="en-US" altLang="zh-CN" sz="1600" b="0" i="0" u="none" strike="noStrike" dirty="0">
                          <a:solidFill>
                            <a:srgbClr val="000000"/>
                          </a:solidFill>
                          <a:effectLst/>
                          <a:latin typeface="宋体"/>
                        </a:rPr>
                        <a:t>18</a:t>
                      </a:r>
                    </a:p>
                  </a:txBody>
                  <a:tcPr marL="9525" marR="9525" marT="9525" marB="0" anchor="b"/>
                </a:tc>
                <a:tc>
                  <a:txBody>
                    <a:bodyPr/>
                    <a:lstStyle/>
                    <a:p>
                      <a:pPr algn="ctr" fontAlgn="b"/>
                      <a:r>
                        <a:rPr lang="zh-CN" altLang="en-US" sz="1600" b="0" i="0" u="none" strike="noStrike" dirty="0" smtClean="0">
                          <a:solidFill>
                            <a:srgbClr val="000000"/>
                          </a:solidFill>
                          <a:effectLst/>
                          <a:latin typeface="宋体"/>
                        </a:rPr>
                        <a:t>锅碗瓢盆</a:t>
                      </a:r>
                      <a:endParaRPr lang="en-US" altLang="zh-CN" sz="1600" b="0" i="0" u="none" strike="noStrike" dirty="0">
                        <a:solidFill>
                          <a:srgbClr val="000000"/>
                        </a:solidFill>
                        <a:effectLst/>
                        <a:latin typeface="宋体"/>
                      </a:endParaRPr>
                    </a:p>
                  </a:txBody>
                  <a:tcPr marL="9525" marR="9525" marT="9525" marB="0" anchor="b"/>
                </a:tc>
              </a:tr>
              <a:tr h="326731">
                <a:tc>
                  <a:txBody>
                    <a:bodyPr/>
                    <a:lstStyle/>
                    <a:p>
                      <a:pPr algn="ctr" fontAlgn="b"/>
                      <a:r>
                        <a:rPr lang="zh-CN" altLang="en-US" sz="1600" b="0" i="0" u="none" strike="noStrike" dirty="0">
                          <a:solidFill>
                            <a:srgbClr val="000000"/>
                          </a:solidFill>
                          <a:effectLst/>
                          <a:latin typeface="宋体"/>
                        </a:rPr>
                        <a:t>碟</a:t>
                      </a:r>
                    </a:p>
                  </a:txBody>
                  <a:tcPr marL="9525" marR="9525" marT="9525" marB="0" anchor="b"/>
                </a:tc>
                <a:tc>
                  <a:txBody>
                    <a:bodyPr/>
                    <a:lstStyle/>
                    <a:p>
                      <a:pPr algn="ctr" fontAlgn="b"/>
                      <a:r>
                        <a:rPr lang="en-US" altLang="zh-CN" sz="1600" b="0" i="0" u="none" strike="noStrike" dirty="0">
                          <a:solidFill>
                            <a:srgbClr val="000000"/>
                          </a:solidFill>
                          <a:effectLst/>
                          <a:latin typeface="宋体"/>
                        </a:rPr>
                        <a:t>50024779</a:t>
                      </a:r>
                    </a:p>
                  </a:txBody>
                  <a:tcPr marL="9525" marR="9525" marT="9525" marB="0" anchor="b"/>
                </a:tc>
                <a:tc>
                  <a:txBody>
                    <a:bodyPr/>
                    <a:lstStyle/>
                    <a:p>
                      <a:pPr algn="ctr" fontAlgn="b"/>
                      <a:r>
                        <a:rPr lang="en-US" altLang="zh-CN" sz="1600" b="0" i="0" u="none" strike="noStrike" dirty="0">
                          <a:solidFill>
                            <a:srgbClr val="000000"/>
                          </a:solidFill>
                          <a:effectLst/>
                          <a:latin typeface="宋体"/>
                        </a:rPr>
                        <a:t>10</a:t>
                      </a:r>
                    </a:p>
                  </a:txBody>
                  <a:tcPr marL="9525" marR="9525" marT="9525" marB="0" anchor="b"/>
                </a:tc>
                <a:tc>
                  <a:txBody>
                    <a:bodyPr/>
                    <a:lstStyle/>
                    <a:p>
                      <a:pPr algn="ctr"/>
                      <a:r>
                        <a:rPr lang="zh-CN" altLang="en-US" sz="1600" dirty="0" smtClean="0"/>
                        <a:t>餐叉、条形</a:t>
                      </a:r>
                      <a:endParaRPr lang="zh-CN" altLang="en-US" sz="1600" dirty="0"/>
                    </a:p>
                  </a:txBody>
                  <a:tcPr/>
                </a:tc>
                <a:tc>
                  <a:txBody>
                    <a:bodyPr/>
                    <a:lstStyle/>
                    <a:p>
                      <a:pPr algn="ctr" fontAlgn="b"/>
                      <a:r>
                        <a:rPr lang="en-US" altLang="zh-CN" sz="1600" b="0" i="0" u="none" strike="noStrike" dirty="0">
                          <a:solidFill>
                            <a:srgbClr val="000000"/>
                          </a:solidFill>
                          <a:effectLst/>
                          <a:latin typeface="宋体"/>
                        </a:rPr>
                        <a:t>18</a:t>
                      </a: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600" b="0" i="0" u="none" strike="noStrike" dirty="0" smtClean="0">
                          <a:solidFill>
                            <a:srgbClr val="000000"/>
                          </a:solidFill>
                          <a:effectLst/>
                          <a:latin typeface="宋体"/>
                        </a:rPr>
                        <a:t>锅碗瓢盆</a:t>
                      </a:r>
                      <a:endParaRPr lang="en-US" altLang="zh-CN" sz="1600" b="0" i="0" u="none" strike="noStrike" dirty="0" smtClean="0">
                        <a:solidFill>
                          <a:srgbClr val="000000"/>
                        </a:solidFill>
                        <a:effectLst/>
                        <a:latin typeface="宋体"/>
                      </a:endParaRPr>
                    </a:p>
                  </a:txBody>
                  <a:tcPr marL="9525" marR="9525" marT="9525" marB="0" anchor="b"/>
                </a:tc>
              </a:tr>
              <a:tr h="326731">
                <a:tc>
                  <a:txBody>
                    <a:bodyPr/>
                    <a:lstStyle/>
                    <a:p>
                      <a:pPr algn="ctr" fontAlgn="b"/>
                      <a:r>
                        <a:rPr lang="zh-CN" altLang="en-US" sz="1600" b="0" i="0" u="none" strike="noStrike" dirty="0">
                          <a:solidFill>
                            <a:srgbClr val="000000"/>
                          </a:solidFill>
                          <a:effectLst/>
                          <a:latin typeface="宋体"/>
                        </a:rPr>
                        <a:t>西餐刀具</a:t>
                      </a:r>
                    </a:p>
                  </a:txBody>
                  <a:tcPr marL="9525" marR="9525" marT="9525" marB="0" anchor="b"/>
                </a:tc>
                <a:tc>
                  <a:txBody>
                    <a:bodyPr/>
                    <a:lstStyle/>
                    <a:p>
                      <a:pPr algn="ctr" fontAlgn="b"/>
                      <a:r>
                        <a:rPr lang="en-US" altLang="zh-CN" sz="1600" b="0" i="0" u="none" strike="noStrike" dirty="0">
                          <a:solidFill>
                            <a:srgbClr val="000000"/>
                          </a:solidFill>
                          <a:effectLst/>
                          <a:latin typeface="宋体"/>
                        </a:rPr>
                        <a:t>121418004</a:t>
                      </a:r>
                    </a:p>
                  </a:txBody>
                  <a:tcPr marL="9525" marR="9525" marT="9525" marB="0" anchor="b"/>
                </a:tc>
                <a:tc>
                  <a:txBody>
                    <a:bodyPr/>
                    <a:lstStyle/>
                    <a:p>
                      <a:pPr algn="ctr" fontAlgn="b"/>
                      <a:r>
                        <a:rPr lang="en-US" altLang="zh-CN" sz="1600" b="0" i="0" u="none" strike="noStrike" dirty="0">
                          <a:solidFill>
                            <a:srgbClr val="000000"/>
                          </a:solidFill>
                          <a:effectLst/>
                          <a:latin typeface="宋体"/>
                        </a:rPr>
                        <a:t>10</a:t>
                      </a:r>
                    </a:p>
                  </a:txBody>
                  <a:tcPr marL="9525" marR="9525" marT="9525"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t>餐叉、条形</a:t>
                      </a:r>
                    </a:p>
                  </a:txBody>
                  <a:tcPr/>
                </a:tc>
                <a:tc>
                  <a:txBody>
                    <a:bodyPr/>
                    <a:lstStyle/>
                    <a:p>
                      <a:pPr algn="ctr" fontAlgn="b"/>
                      <a:r>
                        <a:rPr lang="en-US" altLang="zh-CN" sz="1600" b="0" i="0" u="none" strike="noStrike" dirty="0">
                          <a:solidFill>
                            <a:srgbClr val="000000"/>
                          </a:solidFill>
                          <a:effectLst/>
                          <a:latin typeface="宋体"/>
                        </a:rPr>
                        <a:t>18</a:t>
                      </a: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600" b="0" i="0" u="none" strike="noStrike" dirty="0" smtClean="0">
                          <a:solidFill>
                            <a:srgbClr val="000000"/>
                          </a:solidFill>
                          <a:effectLst/>
                          <a:latin typeface="宋体"/>
                        </a:rPr>
                        <a:t>锅碗瓢盆</a:t>
                      </a:r>
                      <a:endParaRPr lang="en-US" altLang="zh-CN" sz="1600" b="0" i="0" u="none" strike="noStrike" dirty="0" smtClean="0">
                        <a:solidFill>
                          <a:srgbClr val="000000"/>
                        </a:solidFill>
                        <a:effectLst/>
                        <a:latin typeface="宋体"/>
                      </a:endParaRPr>
                    </a:p>
                  </a:txBody>
                  <a:tcPr marL="9525" marR="9525" marT="9525" marB="0" anchor="b"/>
                </a:tc>
              </a:tr>
              <a:tr h="311304">
                <a:tc>
                  <a:txBody>
                    <a:bodyPr/>
                    <a:lstStyle/>
                    <a:p>
                      <a:pPr algn="ctr" fontAlgn="b"/>
                      <a:r>
                        <a:rPr lang="zh-CN" altLang="en-US" sz="1600" b="0" i="0" u="none" strike="noStrike" dirty="0" smtClean="0">
                          <a:solidFill>
                            <a:srgbClr val="000000"/>
                          </a:solidFill>
                          <a:effectLst/>
                          <a:latin typeface="宋体"/>
                        </a:rPr>
                        <a:t>盘</a:t>
                      </a:r>
                      <a:endParaRPr lang="en-US" altLang="zh-CN" sz="1600" b="0" i="0" u="none" strike="noStrike" dirty="0">
                        <a:solidFill>
                          <a:srgbClr val="000000"/>
                        </a:solidFill>
                        <a:effectLst/>
                        <a:latin typeface="宋体"/>
                      </a:endParaRPr>
                    </a:p>
                  </a:txBody>
                  <a:tcPr marL="9525" marR="9525" marT="9525" marB="0" anchor="b"/>
                </a:tc>
                <a:tc>
                  <a:txBody>
                    <a:bodyPr/>
                    <a:lstStyle/>
                    <a:p>
                      <a:pPr algn="ctr" fontAlgn="b"/>
                      <a:r>
                        <a:rPr lang="en-US" altLang="zh-CN" sz="1600" b="0" i="0" u="none" strike="noStrike" dirty="0">
                          <a:solidFill>
                            <a:srgbClr val="000000"/>
                          </a:solidFill>
                          <a:effectLst/>
                          <a:latin typeface="宋体"/>
                        </a:rPr>
                        <a:t>50024780</a:t>
                      </a:r>
                    </a:p>
                  </a:txBody>
                  <a:tcPr marL="9525" marR="9525" marT="9525" marB="0" anchor="b"/>
                </a:tc>
                <a:tc>
                  <a:txBody>
                    <a:bodyPr/>
                    <a:lstStyle/>
                    <a:p>
                      <a:pPr algn="ctr" fontAlgn="b"/>
                      <a:r>
                        <a:rPr lang="en-US" altLang="zh-CN" sz="1600" b="0" i="0" u="none" strike="noStrike" dirty="0">
                          <a:solidFill>
                            <a:srgbClr val="000000"/>
                          </a:solidFill>
                          <a:effectLst/>
                          <a:latin typeface="宋体"/>
                        </a:rPr>
                        <a:t>10</a:t>
                      </a:r>
                    </a:p>
                  </a:txBody>
                  <a:tcPr marL="9525" marR="9525" marT="9525"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t>餐叉、条形</a:t>
                      </a:r>
                    </a:p>
                  </a:txBody>
                  <a:tcPr/>
                </a:tc>
                <a:tc>
                  <a:txBody>
                    <a:bodyPr/>
                    <a:lstStyle/>
                    <a:p>
                      <a:pPr algn="ctr" fontAlgn="b"/>
                      <a:r>
                        <a:rPr lang="en-US" altLang="zh-CN" sz="1600" b="0" i="0" u="none" strike="noStrike" dirty="0">
                          <a:solidFill>
                            <a:srgbClr val="000000"/>
                          </a:solidFill>
                          <a:effectLst/>
                          <a:latin typeface="宋体"/>
                        </a:rPr>
                        <a:t>16</a:t>
                      </a:r>
                    </a:p>
                  </a:txBody>
                  <a:tcPr marL="9525" marR="9525" marT="9525" marB="0" anchor="b"/>
                </a:tc>
                <a:tc>
                  <a:txBody>
                    <a:bodyPr/>
                    <a:lstStyle/>
                    <a:p>
                      <a:pPr algn="ctr" fontAlgn="b"/>
                      <a:r>
                        <a:rPr lang="zh-CN" altLang="en-US" sz="1600" b="0" i="0" u="none" strike="noStrike" dirty="0" smtClean="0">
                          <a:solidFill>
                            <a:srgbClr val="000000"/>
                          </a:solidFill>
                          <a:effectLst/>
                          <a:latin typeface="宋体"/>
                        </a:rPr>
                        <a:t>摆件</a:t>
                      </a:r>
                      <a:endParaRPr lang="en-US" altLang="zh-CN" sz="1600" b="0" i="0" u="none" strike="noStrike" dirty="0">
                        <a:solidFill>
                          <a:srgbClr val="000000"/>
                        </a:solidFill>
                        <a:effectLst/>
                        <a:latin typeface="宋体"/>
                      </a:endParaRPr>
                    </a:p>
                  </a:txBody>
                  <a:tcPr marL="9525" marR="9525" marT="9525" marB="0" anchor="b"/>
                </a:tc>
              </a:tr>
              <a:tr h="326731">
                <a:tc>
                  <a:txBody>
                    <a:bodyPr/>
                    <a:lstStyle/>
                    <a:p>
                      <a:pPr algn="ctr" fontAlgn="b"/>
                      <a:r>
                        <a:rPr lang="zh-CN" altLang="en-US" sz="1600" b="0" i="0" u="none" strike="noStrike" dirty="0" smtClean="0">
                          <a:solidFill>
                            <a:srgbClr val="000000"/>
                          </a:solidFill>
                          <a:effectLst/>
                          <a:latin typeface="宋体"/>
                        </a:rPr>
                        <a:t>咖啡勺</a:t>
                      </a:r>
                      <a:endParaRPr lang="en-US" altLang="zh-CN" sz="1600" b="0" i="0" u="none" strike="noStrike" dirty="0" smtClean="0">
                        <a:solidFill>
                          <a:srgbClr val="000000"/>
                        </a:solidFill>
                        <a:effectLst/>
                        <a:latin typeface="宋体"/>
                      </a:endParaRPr>
                    </a:p>
                  </a:txBody>
                  <a:tcPr marL="9525" marR="9525" marT="9525" marB="0" anchor="b"/>
                </a:tc>
                <a:tc>
                  <a:txBody>
                    <a:bodyPr/>
                    <a:lstStyle/>
                    <a:p>
                      <a:pPr algn="ctr" fontAlgn="b"/>
                      <a:r>
                        <a:rPr lang="en-US" altLang="zh-CN" sz="1600" b="0" i="0" u="none" strike="noStrike" dirty="0">
                          <a:solidFill>
                            <a:srgbClr val="000000"/>
                          </a:solidFill>
                          <a:effectLst/>
                          <a:latin typeface="宋体"/>
                        </a:rPr>
                        <a:t>50006782</a:t>
                      </a:r>
                    </a:p>
                  </a:txBody>
                  <a:tcPr marL="9525" marR="9525" marT="9525" marB="0" anchor="b"/>
                </a:tc>
                <a:tc>
                  <a:txBody>
                    <a:bodyPr/>
                    <a:lstStyle/>
                    <a:p>
                      <a:pPr algn="ctr" fontAlgn="b"/>
                      <a:r>
                        <a:rPr lang="en-US" altLang="zh-CN" sz="1600" b="0" i="0" u="none" strike="noStrike" dirty="0">
                          <a:solidFill>
                            <a:srgbClr val="000000"/>
                          </a:solidFill>
                          <a:effectLst/>
                          <a:latin typeface="宋体"/>
                        </a:rPr>
                        <a:t>10</a:t>
                      </a:r>
                    </a:p>
                  </a:txBody>
                  <a:tcPr marL="9525" marR="9525" marT="9525"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t>餐叉、条形</a:t>
                      </a:r>
                    </a:p>
                  </a:txBody>
                  <a:tcPr/>
                </a:tc>
                <a:tc>
                  <a:txBody>
                    <a:bodyPr/>
                    <a:lstStyle/>
                    <a:p>
                      <a:pPr algn="ctr" fontAlgn="b"/>
                      <a:r>
                        <a:rPr lang="en-US" altLang="zh-CN" sz="1600" b="0" i="0" u="none" strike="noStrike" dirty="0">
                          <a:solidFill>
                            <a:srgbClr val="000000"/>
                          </a:solidFill>
                          <a:effectLst/>
                          <a:latin typeface="宋体"/>
                        </a:rPr>
                        <a:t>18</a:t>
                      </a: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600" b="0" i="0" u="none" strike="noStrike" dirty="0" smtClean="0">
                          <a:solidFill>
                            <a:srgbClr val="000000"/>
                          </a:solidFill>
                          <a:effectLst/>
                          <a:latin typeface="宋体"/>
                        </a:rPr>
                        <a:t>锅碗瓢盆</a:t>
                      </a:r>
                      <a:endParaRPr lang="en-US" altLang="zh-CN" sz="1600" b="0" i="0" u="none" strike="noStrike" dirty="0" smtClean="0">
                        <a:solidFill>
                          <a:srgbClr val="000000"/>
                        </a:solidFill>
                        <a:effectLst/>
                        <a:latin typeface="宋体"/>
                      </a:endParaRPr>
                    </a:p>
                  </a:txBody>
                  <a:tcPr marL="9525" marR="9525" marT="9525" marB="0" anchor="b"/>
                </a:tc>
              </a:tr>
              <a:tr h="326731">
                <a:tc>
                  <a:txBody>
                    <a:bodyPr/>
                    <a:lstStyle/>
                    <a:p>
                      <a:pPr algn="ctr" fontAlgn="b"/>
                      <a:r>
                        <a:rPr lang="zh-CN" altLang="en-US" sz="1600" b="0" i="0" u="none" strike="noStrike" dirty="0" smtClean="0">
                          <a:solidFill>
                            <a:srgbClr val="000000"/>
                          </a:solidFill>
                          <a:effectLst/>
                          <a:latin typeface="宋体"/>
                        </a:rPr>
                        <a:t>手套</a:t>
                      </a:r>
                      <a:endParaRPr lang="en-US" altLang="zh-CN" sz="1600" b="0" i="0" u="none" strike="noStrike" dirty="0">
                        <a:solidFill>
                          <a:srgbClr val="000000"/>
                        </a:solidFill>
                        <a:effectLst/>
                        <a:latin typeface="宋体"/>
                      </a:endParaRPr>
                    </a:p>
                  </a:txBody>
                  <a:tcPr marL="9525" marR="9525" marT="9525" marB="0" anchor="b"/>
                </a:tc>
                <a:tc>
                  <a:txBody>
                    <a:bodyPr/>
                    <a:lstStyle/>
                    <a:p>
                      <a:pPr algn="ctr" fontAlgn="b"/>
                      <a:r>
                        <a:rPr lang="en-US" altLang="zh-CN" sz="1600" b="0" i="0" u="none" strike="noStrike" dirty="0">
                          <a:solidFill>
                            <a:srgbClr val="000000"/>
                          </a:solidFill>
                          <a:effectLst/>
                          <a:latin typeface="宋体"/>
                        </a:rPr>
                        <a:t>50010410</a:t>
                      </a:r>
                    </a:p>
                  </a:txBody>
                  <a:tcPr marL="9525" marR="9525" marT="9525" marB="0" anchor="b"/>
                </a:tc>
                <a:tc>
                  <a:txBody>
                    <a:bodyPr/>
                    <a:lstStyle/>
                    <a:p>
                      <a:pPr algn="ctr" fontAlgn="b"/>
                      <a:r>
                        <a:rPr lang="en-US" altLang="zh-CN" sz="1600" b="0" i="0" u="none" strike="noStrike" dirty="0">
                          <a:solidFill>
                            <a:srgbClr val="000000"/>
                          </a:solidFill>
                          <a:effectLst/>
                          <a:latin typeface="宋体"/>
                        </a:rPr>
                        <a:t>11</a:t>
                      </a:r>
                    </a:p>
                  </a:txBody>
                  <a:tcPr marL="9525" marR="9525" marT="9525" marB="0" anchor="b"/>
                </a:tc>
                <a:tc>
                  <a:txBody>
                    <a:bodyPr/>
                    <a:lstStyle/>
                    <a:p>
                      <a:pPr algn="ctr"/>
                      <a:r>
                        <a:rPr lang="zh-CN" altLang="en-US" sz="1600" dirty="0" smtClean="0"/>
                        <a:t>帽子手套</a:t>
                      </a:r>
                      <a:endParaRPr lang="zh-CN" altLang="en-US" sz="1600" dirty="0"/>
                    </a:p>
                  </a:txBody>
                  <a:tcPr/>
                </a:tc>
                <a:tc>
                  <a:txBody>
                    <a:bodyPr/>
                    <a:lstStyle/>
                    <a:p>
                      <a:pPr algn="ctr" fontAlgn="b"/>
                      <a:r>
                        <a:rPr lang="en-US" altLang="zh-CN" sz="1600" b="0" i="0" u="none" strike="noStrike" dirty="0">
                          <a:solidFill>
                            <a:srgbClr val="000000"/>
                          </a:solidFill>
                          <a:effectLst/>
                          <a:latin typeface="宋体"/>
                        </a:rPr>
                        <a:t>13</a:t>
                      </a: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600" b="0" i="0" u="none" strike="noStrike" dirty="0" smtClean="0">
                          <a:solidFill>
                            <a:srgbClr val="000000"/>
                          </a:solidFill>
                          <a:effectLst/>
                          <a:latin typeface="宋体"/>
                        </a:rPr>
                        <a:t>枕套、方形</a:t>
                      </a:r>
                      <a:endParaRPr lang="en-US" altLang="zh-CN" sz="1600" b="0" i="0" u="none" strike="noStrike" dirty="0" smtClean="0">
                        <a:solidFill>
                          <a:srgbClr val="000000"/>
                        </a:solidFill>
                        <a:effectLst/>
                        <a:latin typeface="宋体"/>
                      </a:endParaRPr>
                    </a:p>
                  </a:txBody>
                  <a:tcPr marL="9525" marR="9525" marT="9525" marB="0" anchor="b"/>
                </a:tc>
              </a:tr>
              <a:tr h="326731">
                <a:tc>
                  <a:txBody>
                    <a:bodyPr/>
                    <a:lstStyle/>
                    <a:p>
                      <a:pPr algn="ctr" fontAlgn="b"/>
                      <a:r>
                        <a:rPr lang="zh-CN" altLang="en-US" sz="1600" b="0" i="0" u="none" strike="noStrike" dirty="0" smtClean="0">
                          <a:solidFill>
                            <a:srgbClr val="000000"/>
                          </a:solidFill>
                          <a:effectLst/>
                          <a:latin typeface="宋体"/>
                        </a:rPr>
                        <a:t>魔方</a:t>
                      </a:r>
                      <a:endParaRPr lang="en-US" altLang="zh-CN" sz="1600" b="0" i="0" u="none" strike="noStrike" dirty="0">
                        <a:solidFill>
                          <a:srgbClr val="000000"/>
                        </a:solidFill>
                        <a:effectLst/>
                        <a:latin typeface="宋体"/>
                      </a:endParaRPr>
                    </a:p>
                  </a:txBody>
                  <a:tcPr marL="9525" marR="9525" marT="9525" marB="0" anchor="b"/>
                </a:tc>
                <a:tc>
                  <a:txBody>
                    <a:bodyPr/>
                    <a:lstStyle/>
                    <a:p>
                      <a:pPr algn="ctr" fontAlgn="b"/>
                      <a:r>
                        <a:rPr lang="en-US" altLang="zh-CN" sz="1600" b="0" i="0" u="none" strike="noStrike" dirty="0">
                          <a:solidFill>
                            <a:srgbClr val="000000"/>
                          </a:solidFill>
                          <a:effectLst/>
                          <a:latin typeface="宋体"/>
                        </a:rPr>
                        <a:t>50006804</a:t>
                      </a:r>
                    </a:p>
                  </a:txBody>
                  <a:tcPr marL="9525" marR="9525" marT="9525" marB="0" anchor="b"/>
                </a:tc>
                <a:tc>
                  <a:txBody>
                    <a:bodyPr/>
                    <a:lstStyle/>
                    <a:p>
                      <a:pPr algn="ctr" fontAlgn="b"/>
                      <a:r>
                        <a:rPr lang="en-US" altLang="zh-CN" sz="1600" b="0" i="0" u="none" strike="noStrike" dirty="0">
                          <a:solidFill>
                            <a:srgbClr val="000000"/>
                          </a:solidFill>
                          <a:effectLst/>
                          <a:latin typeface="宋体"/>
                        </a:rPr>
                        <a:t>12</a:t>
                      </a:r>
                    </a:p>
                  </a:txBody>
                  <a:tcPr marL="9525" marR="9525" marT="9525" marB="0" anchor="b"/>
                </a:tc>
                <a:tc>
                  <a:txBody>
                    <a:bodyPr/>
                    <a:lstStyle/>
                    <a:p>
                      <a:pPr algn="ctr"/>
                      <a:r>
                        <a:rPr lang="zh-CN" altLang="en-US" sz="1600" dirty="0" smtClean="0"/>
                        <a:t>模型玩具</a:t>
                      </a:r>
                      <a:endParaRPr lang="zh-CN" altLang="en-US" sz="1600" dirty="0"/>
                    </a:p>
                  </a:txBody>
                  <a:tcPr/>
                </a:tc>
                <a:tc>
                  <a:txBody>
                    <a:bodyPr/>
                    <a:lstStyle/>
                    <a:p>
                      <a:pPr algn="ctr" fontAlgn="b"/>
                      <a:r>
                        <a:rPr lang="en-US" altLang="zh-CN" sz="1600" b="0" i="0" u="none" strike="noStrike" dirty="0">
                          <a:solidFill>
                            <a:srgbClr val="000000"/>
                          </a:solidFill>
                          <a:effectLst/>
                          <a:latin typeface="宋体"/>
                        </a:rPr>
                        <a:t>13</a:t>
                      </a:r>
                    </a:p>
                  </a:txBody>
                  <a:tcPr marL="9525" marR="9525" marT="9525" marB="0" anchor="b"/>
                </a:tc>
                <a:tc>
                  <a:txBody>
                    <a:bodyPr/>
                    <a:lstStyle/>
                    <a:p>
                      <a:pPr algn="ctr" fontAlgn="b"/>
                      <a:r>
                        <a:rPr lang="zh-CN" altLang="en-US" sz="1600" b="0" i="0" u="none" strike="noStrike" dirty="0" smtClean="0">
                          <a:solidFill>
                            <a:srgbClr val="000000"/>
                          </a:solidFill>
                          <a:effectLst/>
                          <a:latin typeface="宋体"/>
                        </a:rPr>
                        <a:t>枕套、方形</a:t>
                      </a:r>
                      <a:endParaRPr lang="en-US" altLang="zh-CN" sz="1600" b="0" i="0" u="none" strike="noStrike" dirty="0" smtClean="0">
                        <a:solidFill>
                          <a:srgbClr val="000000"/>
                        </a:solidFill>
                        <a:effectLst/>
                        <a:latin typeface="宋体"/>
                      </a:endParaRPr>
                    </a:p>
                  </a:txBody>
                  <a:tcPr marL="9525" marR="9525" marT="9525" marB="0" anchor="b"/>
                </a:tc>
              </a:tr>
              <a:tr h="326731">
                <a:tc>
                  <a:txBody>
                    <a:bodyPr/>
                    <a:lstStyle/>
                    <a:p>
                      <a:pPr algn="ctr" fontAlgn="b"/>
                      <a:r>
                        <a:rPr lang="zh-CN" altLang="en-US" sz="1600" b="0" i="0" u="none" strike="noStrike" dirty="0" smtClean="0">
                          <a:solidFill>
                            <a:srgbClr val="000000"/>
                          </a:solidFill>
                          <a:effectLst/>
                          <a:latin typeface="宋体"/>
                        </a:rPr>
                        <a:t>羽毛球</a:t>
                      </a:r>
                      <a:endParaRPr lang="en-US" altLang="zh-CN" sz="1600" b="0" i="0" u="none" strike="noStrike" dirty="0">
                        <a:solidFill>
                          <a:srgbClr val="000000"/>
                        </a:solidFill>
                        <a:effectLst/>
                        <a:latin typeface="宋体"/>
                      </a:endParaRPr>
                    </a:p>
                  </a:txBody>
                  <a:tcPr marL="9525" marR="9525" marT="9525" marB="0" anchor="b"/>
                </a:tc>
                <a:tc>
                  <a:txBody>
                    <a:bodyPr/>
                    <a:lstStyle/>
                    <a:p>
                      <a:pPr algn="ctr" fontAlgn="b"/>
                      <a:r>
                        <a:rPr lang="en-US" altLang="zh-CN" sz="1600" b="0" i="0" u="none" strike="noStrike" dirty="0">
                          <a:solidFill>
                            <a:srgbClr val="000000"/>
                          </a:solidFill>
                          <a:effectLst/>
                          <a:latin typeface="宋体"/>
                        </a:rPr>
                        <a:t>50012322</a:t>
                      </a:r>
                    </a:p>
                  </a:txBody>
                  <a:tcPr marL="9525" marR="9525" marT="9525" marB="0" anchor="b"/>
                </a:tc>
                <a:tc>
                  <a:txBody>
                    <a:bodyPr/>
                    <a:lstStyle/>
                    <a:p>
                      <a:pPr algn="ctr" fontAlgn="b"/>
                      <a:r>
                        <a:rPr lang="en-US" altLang="zh-CN" sz="1600" b="0" i="0" u="none" strike="noStrike">
                          <a:solidFill>
                            <a:srgbClr val="000000"/>
                          </a:solidFill>
                          <a:effectLst/>
                          <a:latin typeface="宋体"/>
                        </a:rPr>
                        <a:t>10</a:t>
                      </a:r>
                    </a:p>
                  </a:txBody>
                  <a:tcPr marL="9525" marR="9525" marT="9525" marB="0"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t>餐叉、条形</a:t>
                      </a:r>
                    </a:p>
                  </a:txBody>
                  <a:tcPr/>
                </a:tc>
                <a:tc>
                  <a:txBody>
                    <a:bodyPr/>
                    <a:lstStyle/>
                    <a:p>
                      <a:pPr algn="ctr" fontAlgn="b"/>
                      <a:r>
                        <a:rPr lang="en-US" altLang="zh-CN" sz="1600" b="0" i="0" u="none" strike="noStrike" dirty="0">
                          <a:solidFill>
                            <a:srgbClr val="000000"/>
                          </a:solidFill>
                          <a:effectLst/>
                          <a:latin typeface="宋体"/>
                        </a:rPr>
                        <a:t>16</a:t>
                      </a:r>
                    </a:p>
                  </a:txBody>
                  <a:tcPr marL="9525" marR="9525" marT="9525" marB="0" anchor="b"/>
                </a:tc>
                <a:tc>
                  <a:txBody>
                    <a:bodyPr/>
                    <a:lstStyle/>
                    <a:p>
                      <a:pPr algn="ctr" fontAlgn="b"/>
                      <a:r>
                        <a:rPr lang="zh-CN" altLang="en-US" sz="1600" b="0" i="0" u="none" strike="noStrike" dirty="0" smtClean="0">
                          <a:solidFill>
                            <a:srgbClr val="000000"/>
                          </a:solidFill>
                          <a:effectLst/>
                          <a:latin typeface="宋体"/>
                        </a:rPr>
                        <a:t>摆件</a:t>
                      </a:r>
                      <a:endParaRPr lang="en-US" altLang="zh-CN" sz="1600" b="0" i="0" u="none" strike="noStrike" dirty="0">
                        <a:solidFill>
                          <a:srgbClr val="000000"/>
                        </a:solidFill>
                        <a:effectLst/>
                        <a:latin typeface="宋体"/>
                      </a:endParaRPr>
                    </a:p>
                  </a:txBody>
                  <a:tcPr marL="9525" marR="9525" marT="9525" marB="0" anchor="b"/>
                </a:tc>
              </a:tr>
              <a:tr h="326731">
                <a:tc>
                  <a:txBody>
                    <a:bodyPr/>
                    <a:lstStyle/>
                    <a:p>
                      <a:pPr algn="ctr" fontAlgn="b"/>
                      <a:r>
                        <a:rPr lang="zh-CN" altLang="en-US" sz="1600" b="0" i="0" u="none" strike="noStrike" dirty="0" smtClean="0">
                          <a:solidFill>
                            <a:srgbClr val="000000"/>
                          </a:solidFill>
                          <a:effectLst/>
                          <a:latin typeface="宋体"/>
                        </a:rPr>
                        <a:t>旋转拖把</a:t>
                      </a:r>
                      <a:endParaRPr lang="en-US" altLang="zh-CN" sz="1600" b="0" i="0" u="none" strike="noStrike" dirty="0">
                        <a:solidFill>
                          <a:srgbClr val="000000"/>
                        </a:solidFill>
                        <a:effectLst/>
                        <a:latin typeface="宋体"/>
                      </a:endParaRPr>
                    </a:p>
                  </a:txBody>
                  <a:tcPr marL="9525" marR="9525" marT="9525" marB="0" anchor="b"/>
                </a:tc>
                <a:tc>
                  <a:txBody>
                    <a:bodyPr/>
                    <a:lstStyle/>
                    <a:p>
                      <a:pPr algn="ctr" fontAlgn="b"/>
                      <a:r>
                        <a:rPr lang="en-US" altLang="zh-CN" sz="1600" b="0" i="0" u="none" strike="noStrike" dirty="0">
                          <a:solidFill>
                            <a:srgbClr val="000000"/>
                          </a:solidFill>
                          <a:effectLst/>
                          <a:latin typeface="宋体"/>
                        </a:rPr>
                        <a:t>50003459</a:t>
                      </a:r>
                    </a:p>
                  </a:txBody>
                  <a:tcPr marL="9525" marR="9525" marT="9525" marB="0" anchor="b"/>
                </a:tc>
                <a:tc>
                  <a:txBody>
                    <a:bodyPr/>
                    <a:lstStyle/>
                    <a:p>
                      <a:pPr algn="ctr" fontAlgn="b"/>
                      <a:r>
                        <a:rPr lang="en-US" altLang="zh-CN" sz="1600" b="0" i="0" u="none" strike="noStrike" dirty="0">
                          <a:solidFill>
                            <a:srgbClr val="000000"/>
                          </a:solidFill>
                          <a:effectLst/>
                          <a:latin typeface="宋体"/>
                        </a:rPr>
                        <a:t>20</a:t>
                      </a:r>
                    </a:p>
                  </a:txBody>
                  <a:tcPr marL="9525" marR="9525" marT="9525" marB="0" anchor="b"/>
                </a:tc>
                <a:tc>
                  <a:txBody>
                    <a:bodyPr/>
                    <a:lstStyle/>
                    <a:p>
                      <a:pPr algn="ctr"/>
                      <a:r>
                        <a:rPr lang="zh-CN" altLang="en-US" sz="1600" dirty="0" smtClean="0"/>
                        <a:t>桶状物</a:t>
                      </a:r>
                      <a:endParaRPr lang="zh-CN" altLang="en-US" sz="1600" dirty="0"/>
                    </a:p>
                  </a:txBody>
                  <a:tcPr/>
                </a:tc>
                <a:tc>
                  <a:txBody>
                    <a:bodyPr/>
                    <a:lstStyle/>
                    <a:p>
                      <a:pPr algn="ctr" fontAlgn="b"/>
                      <a:r>
                        <a:rPr lang="en-US" altLang="zh-CN" sz="1600" b="0" i="0" u="none" strike="noStrike" dirty="0">
                          <a:solidFill>
                            <a:srgbClr val="000000"/>
                          </a:solidFill>
                          <a:effectLst/>
                          <a:latin typeface="宋体"/>
                        </a:rPr>
                        <a:t>18</a:t>
                      </a: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600" b="0" i="0" u="none" strike="noStrike" dirty="0" smtClean="0">
                          <a:solidFill>
                            <a:srgbClr val="000000"/>
                          </a:solidFill>
                          <a:effectLst/>
                          <a:latin typeface="宋体"/>
                        </a:rPr>
                        <a:t>锅碗瓢盆</a:t>
                      </a:r>
                      <a:endParaRPr lang="en-US" altLang="zh-CN" sz="1600" b="0" i="0" u="none" strike="noStrike" dirty="0" smtClean="0">
                        <a:solidFill>
                          <a:srgbClr val="000000"/>
                        </a:solidFill>
                        <a:effectLst/>
                        <a:latin typeface="宋体"/>
                      </a:endParaRPr>
                    </a:p>
                  </a:txBody>
                  <a:tcPr marL="9525" marR="9525" marT="9525" marB="0" anchor="b"/>
                </a:tc>
              </a:tr>
            </a:tbl>
          </a:graphicData>
        </a:graphic>
      </p:graphicFrame>
    </p:spTree>
    <p:extLst>
      <p:ext uri="{BB962C8B-B14F-4D97-AF65-F5344CB8AC3E}">
        <p14:creationId xmlns:p14="http://schemas.microsoft.com/office/powerpoint/2010/main" val="39958667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en-US" altLang="zh-CN" dirty="0" smtClean="0"/>
              <a:t>onclusion</a:t>
            </a:r>
            <a:endParaRPr lang="zh-CN" altLang="en-US" dirty="0"/>
          </a:p>
        </p:txBody>
      </p:sp>
      <p:sp>
        <p:nvSpPr>
          <p:cNvPr id="3" name="内容占位符 2"/>
          <p:cNvSpPr>
            <a:spLocks noGrp="1"/>
          </p:cNvSpPr>
          <p:nvPr>
            <p:ph idx="1"/>
          </p:nvPr>
        </p:nvSpPr>
        <p:spPr>
          <a:xfrm>
            <a:off x="457200" y="1600201"/>
            <a:ext cx="8147248" cy="3773016"/>
          </a:xfrm>
        </p:spPr>
        <p:txBody>
          <a:bodyPr>
            <a:normAutofit/>
          </a:bodyPr>
          <a:lstStyle/>
          <a:p>
            <a:r>
              <a:rPr lang="zh-CN" altLang="en-US" sz="2400" dirty="0" smtClean="0"/>
              <a:t>尝试了基于混淆矩阵的分裂、合并策略在自动类目体系上的应用并探索了不同参数下的算法性能。</a:t>
            </a:r>
            <a:endParaRPr lang="en-US" altLang="zh-CN" sz="2400" dirty="0" smtClean="0"/>
          </a:p>
          <a:p>
            <a:endParaRPr lang="en-US" altLang="zh-CN" sz="2400" dirty="0" smtClean="0"/>
          </a:p>
          <a:p>
            <a:r>
              <a:rPr lang="zh-CN" altLang="en-US" sz="2400" dirty="0" smtClean="0"/>
              <a:t>实验表明，该方法可以取得一些积极效果，自动类目体系构建是可行的。</a:t>
            </a:r>
            <a:endParaRPr lang="en-US" altLang="zh-CN" sz="2400" dirty="0" smtClean="0"/>
          </a:p>
          <a:p>
            <a:endParaRPr lang="en-US" altLang="zh-CN" sz="2400" dirty="0" smtClean="0"/>
          </a:p>
          <a:p>
            <a:r>
              <a:rPr lang="zh-CN" altLang="en-US" sz="2400" dirty="0" smtClean="0"/>
              <a:t>前几轮迭代结果可以为分类提供有价值的参考并且节省一定人工耗时。</a:t>
            </a:r>
            <a:endParaRPr lang="en-US" altLang="zh-CN" sz="2400" dirty="0" smtClean="0"/>
          </a:p>
          <a:p>
            <a:endParaRPr lang="en-US" altLang="zh-CN" dirty="0" smtClean="0"/>
          </a:p>
          <a:p>
            <a:endParaRPr lang="zh-CN" altLang="en-US" dirty="0"/>
          </a:p>
        </p:txBody>
      </p:sp>
    </p:spTree>
    <p:extLst>
      <p:ext uri="{BB962C8B-B14F-4D97-AF65-F5344CB8AC3E}">
        <p14:creationId xmlns:p14="http://schemas.microsoft.com/office/powerpoint/2010/main" val="2175085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Future work</a:t>
            </a:r>
            <a:endParaRPr lang="zh-CN" altLang="en-US" dirty="0"/>
          </a:p>
        </p:txBody>
      </p:sp>
      <p:sp>
        <p:nvSpPr>
          <p:cNvPr id="3" name="内容占位符 2"/>
          <p:cNvSpPr>
            <a:spLocks noGrp="1"/>
          </p:cNvSpPr>
          <p:nvPr>
            <p:ph idx="1"/>
          </p:nvPr>
        </p:nvSpPr>
        <p:spPr>
          <a:xfrm>
            <a:off x="457200" y="1600200"/>
            <a:ext cx="8229600" cy="4709120"/>
          </a:xfrm>
        </p:spPr>
        <p:txBody>
          <a:bodyPr>
            <a:normAutofit fontScale="92500" lnSpcReduction="10000"/>
          </a:bodyPr>
          <a:lstStyle/>
          <a:p>
            <a:r>
              <a:rPr lang="zh-CN" altLang="en-US" sz="2400" dirty="0" smtClean="0"/>
              <a:t>设计更为复杂的、合理的</a:t>
            </a:r>
            <a:r>
              <a:rPr lang="en-US" altLang="zh-CN" sz="2400" dirty="0" err="1" smtClean="0"/>
              <a:t>cid</a:t>
            </a:r>
            <a:r>
              <a:rPr lang="zh-CN" altLang="en-US" sz="2400" dirty="0" smtClean="0"/>
              <a:t>移动规则</a:t>
            </a:r>
            <a:endParaRPr lang="en-US" altLang="zh-CN" sz="2400" dirty="0" smtClean="0"/>
          </a:p>
          <a:p>
            <a:pPr lvl="1"/>
            <a:r>
              <a:rPr lang="zh-CN" altLang="en-US" sz="2000" dirty="0"/>
              <a:t>如果某个</a:t>
            </a:r>
            <a:r>
              <a:rPr lang="en-US" altLang="zh-CN" sz="2000" dirty="0" err="1"/>
              <a:t>cid</a:t>
            </a:r>
            <a:r>
              <a:rPr lang="zh-CN" altLang="en-US" sz="2000" dirty="0"/>
              <a:t>在当前</a:t>
            </a:r>
            <a:r>
              <a:rPr lang="en-US" altLang="zh-CN" sz="2000" dirty="0"/>
              <a:t>group</a:t>
            </a:r>
            <a:r>
              <a:rPr lang="zh-CN" altLang="en-US" sz="2000" dirty="0"/>
              <a:t>配置下，均匀分散在各个组，则该</a:t>
            </a:r>
            <a:r>
              <a:rPr lang="en-US" altLang="zh-CN" sz="2000" dirty="0" err="1"/>
              <a:t>cid</a:t>
            </a:r>
            <a:r>
              <a:rPr lang="zh-CN" altLang="en-US" sz="2000" dirty="0"/>
              <a:t>会拉低所有</a:t>
            </a:r>
            <a:r>
              <a:rPr lang="en-US" altLang="zh-CN" sz="2000" dirty="0"/>
              <a:t>group</a:t>
            </a:r>
            <a:r>
              <a:rPr lang="zh-CN" altLang="en-US" sz="2000" dirty="0"/>
              <a:t>的精度，可以考虑</a:t>
            </a:r>
            <a:r>
              <a:rPr lang="zh-CN" altLang="en-US" sz="2000" dirty="0" smtClean="0"/>
              <a:t>删除</a:t>
            </a:r>
            <a:endParaRPr lang="en-US" altLang="zh-CN" sz="2000" dirty="0"/>
          </a:p>
          <a:p>
            <a:pPr lvl="1"/>
            <a:r>
              <a:rPr lang="zh-CN" altLang="en-US" sz="2000" dirty="0"/>
              <a:t>要</a:t>
            </a:r>
            <a:r>
              <a:rPr lang="en-US" altLang="zh-CN" sz="2000" dirty="0"/>
              <a:t>check</a:t>
            </a:r>
            <a:r>
              <a:rPr lang="zh-CN" altLang="en-US" sz="2000" dirty="0"/>
              <a:t>哪些</a:t>
            </a:r>
            <a:r>
              <a:rPr lang="en-US" altLang="zh-CN" sz="2000" dirty="0" err="1"/>
              <a:t>cid</a:t>
            </a:r>
            <a:r>
              <a:rPr lang="zh-CN" altLang="en-US" sz="2000" dirty="0"/>
              <a:t>在迭代过程中来回移动（冗余移动），这种情况可以考虑删除该</a:t>
            </a:r>
            <a:r>
              <a:rPr lang="en-US" altLang="zh-CN" sz="2000" dirty="0" err="1" smtClean="0"/>
              <a:t>cid</a:t>
            </a:r>
            <a:endParaRPr lang="en-US" altLang="zh-CN" sz="2000" dirty="0" smtClean="0"/>
          </a:p>
          <a:p>
            <a:pPr lvl="1"/>
            <a:r>
              <a:rPr lang="zh-CN" altLang="en-US" sz="2000" dirty="0" smtClean="0"/>
              <a:t>每个</a:t>
            </a:r>
            <a:r>
              <a:rPr lang="en-US" altLang="zh-CN" sz="2000" dirty="0" smtClean="0"/>
              <a:t>Group</a:t>
            </a:r>
            <a:r>
              <a:rPr lang="zh-CN" altLang="en-US" sz="2000" dirty="0" smtClean="0"/>
              <a:t>至少保留一个</a:t>
            </a:r>
            <a:r>
              <a:rPr lang="en-US" altLang="zh-CN" sz="2000" dirty="0" err="1" smtClean="0"/>
              <a:t>cid</a:t>
            </a:r>
            <a:r>
              <a:rPr lang="zh-CN" altLang="en-US" sz="2000" dirty="0" smtClean="0"/>
              <a:t>，或者从其他</a:t>
            </a:r>
            <a:r>
              <a:rPr lang="en-US" altLang="zh-CN" sz="2000" dirty="0" smtClean="0"/>
              <a:t>group</a:t>
            </a:r>
            <a:r>
              <a:rPr lang="zh-CN" altLang="en-US" sz="2000" dirty="0" smtClean="0"/>
              <a:t>移动异常</a:t>
            </a:r>
            <a:r>
              <a:rPr lang="en-US" altLang="zh-CN" sz="2000" dirty="0" err="1" smtClean="0"/>
              <a:t>cid</a:t>
            </a:r>
            <a:r>
              <a:rPr lang="zh-CN" altLang="en-US" sz="2000" dirty="0" smtClean="0"/>
              <a:t>至该组</a:t>
            </a:r>
            <a:endParaRPr lang="en-US" altLang="zh-CN" sz="2000" dirty="0"/>
          </a:p>
          <a:p>
            <a:pPr lvl="1"/>
            <a:r>
              <a:rPr lang="en-US" altLang="zh-CN" sz="2000" dirty="0"/>
              <a:t>Group</a:t>
            </a:r>
            <a:r>
              <a:rPr lang="zh-CN" altLang="en-US" sz="2000" dirty="0"/>
              <a:t>的自增长策略</a:t>
            </a:r>
            <a:endParaRPr lang="en-US" altLang="zh-CN" sz="2000" dirty="0"/>
          </a:p>
          <a:p>
            <a:pPr lvl="1"/>
            <a:r>
              <a:rPr lang="zh-CN" altLang="en-US" sz="2000" dirty="0"/>
              <a:t>合理的迭代优化</a:t>
            </a:r>
            <a:r>
              <a:rPr lang="zh-CN" altLang="en-US" sz="2000" dirty="0" smtClean="0"/>
              <a:t>算法</a:t>
            </a:r>
            <a:endParaRPr lang="en-US" altLang="zh-CN" sz="2000" dirty="0" smtClean="0"/>
          </a:p>
          <a:p>
            <a:pPr lvl="1"/>
            <a:endParaRPr lang="en-US" altLang="zh-CN" sz="2000" dirty="0" smtClean="0"/>
          </a:p>
          <a:p>
            <a:r>
              <a:rPr lang="zh-CN" altLang="en-US" sz="2400" dirty="0" smtClean="0"/>
              <a:t>准备更为均衡的训练</a:t>
            </a:r>
            <a:r>
              <a:rPr lang="en-US" altLang="zh-CN" sz="2400" dirty="0" smtClean="0"/>
              <a:t>-</a:t>
            </a:r>
            <a:r>
              <a:rPr lang="zh-CN" altLang="en-US" sz="2400" dirty="0" smtClean="0"/>
              <a:t>测试数据</a:t>
            </a:r>
            <a:endParaRPr lang="en-US" altLang="zh-CN" sz="2400" dirty="0" smtClean="0"/>
          </a:p>
          <a:p>
            <a:pPr lvl="1"/>
            <a:r>
              <a:rPr lang="zh-CN" altLang="en-US" sz="2000" dirty="0" smtClean="0"/>
              <a:t>从</a:t>
            </a:r>
            <a:r>
              <a:rPr lang="en-US" altLang="zh-CN" sz="2000" dirty="0" err="1"/>
              <a:t>cid</a:t>
            </a:r>
            <a:r>
              <a:rPr lang="zh-CN" altLang="en-US" sz="2000" dirty="0"/>
              <a:t>级混淆矩阵可以观察，某些</a:t>
            </a:r>
            <a:r>
              <a:rPr lang="en-US" altLang="zh-CN" sz="2000" dirty="0" err="1"/>
              <a:t>cid</a:t>
            </a:r>
            <a:r>
              <a:rPr lang="zh-CN" altLang="en-US" sz="2000" dirty="0"/>
              <a:t>里只有几张或者几十张图</a:t>
            </a:r>
            <a:r>
              <a:rPr lang="zh-CN" altLang="en-US" sz="2000" dirty="0" smtClean="0"/>
              <a:t>。这种数据不足以支撑验证某条移动规则是否合理。</a:t>
            </a:r>
            <a:endParaRPr lang="en-US" altLang="zh-CN" sz="2000" dirty="0" smtClean="0"/>
          </a:p>
          <a:p>
            <a:pPr lvl="1"/>
            <a:r>
              <a:rPr lang="zh-CN" altLang="en-US" sz="2000" dirty="0" smtClean="0"/>
              <a:t>训练</a:t>
            </a:r>
            <a:r>
              <a:rPr lang="en-US" altLang="zh-CN" sz="2000" dirty="0" smtClean="0"/>
              <a:t>-</a:t>
            </a:r>
            <a:r>
              <a:rPr lang="zh-CN" altLang="en-US" sz="2000" dirty="0" smtClean="0"/>
              <a:t>测试数据的平衡</a:t>
            </a:r>
            <a:endParaRPr lang="en-US" altLang="zh-CN" sz="2000" dirty="0" smtClean="0"/>
          </a:p>
          <a:p>
            <a:pPr lvl="1"/>
            <a:r>
              <a:rPr lang="zh-CN" altLang="en-US" sz="2000" dirty="0" smtClean="0"/>
              <a:t>各个</a:t>
            </a:r>
            <a:r>
              <a:rPr lang="en-US" altLang="zh-CN" sz="2000" dirty="0" err="1" smtClean="0"/>
              <a:t>cid</a:t>
            </a:r>
            <a:r>
              <a:rPr lang="zh-CN" altLang="en-US" sz="2000" dirty="0" smtClean="0"/>
              <a:t>上数据的覆盖</a:t>
            </a:r>
            <a:endParaRPr lang="en-US" altLang="zh-CN" sz="2000" dirty="0" smtClean="0"/>
          </a:p>
        </p:txBody>
      </p:sp>
    </p:spTree>
    <p:extLst>
      <p:ext uri="{BB962C8B-B14F-4D97-AF65-F5344CB8AC3E}">
        <p14:creationId xmlns:p14="http://schemas.microsoft.com/office/powerpoint/2010/main" val="2671194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一句话总结</a:t>
            </a:r>
            <a:endParaRPr lang="zh-CN" altLang="en-US" dirty="0"/>
          </a:p>
        </p:txBody>
      </p:sp>
      <p:sp>
        <p:nvSpPr>
          <p:cNvPr id="3" name="内容占位符 2"/>
          <p:cNvSpPr>
            <a:spLocks noGrp="1"/>
          </p:cNvSpPr>
          <p:nvPr>
            <p:ph idx="1"/>
          </p:nvPr>
        </p:nvSpPr>
        <p:spPr>
          <a:xfrm>
            <a:off x="457200" y="2104256"/>
            <a:ext cx="8229600" cy="2908920"/>
          </a:xfrm>
        </p:spPr>
        <p:txBody>
          <a:bodyPr>
            <a:normAutofit/>
          </a:bodyPr>
          <a:lstStyle/>
          <a:p>
            <a:pPr marL="0" indent="0" algn="just">
              <a:lnSpc>
                <a:spcPct val="150000"/>
              </a:lnSpc>
              <a:buNone/>
            </a:pPr>
            <a:r>
              <a:rPr lang="en-US" altLang="zh-CN" sz="2400" dirty="0" smtClean="0">
                <a:latin typeface="+mn-ea"/>
              </a:rPr>
              <a:t>	</a:t>
            </a:r>
            <a:r>
              <a:rPr lang="zh-CN" altLang="en-US" sz="2400" dirty="0" smtClean="0">
                <a:latin typeface="+mn-ea"/>
              </a:rPr>
              <a:t>修改</a:t>
            </a:r>
            <a:r>
              <a:rPr lang="en-US" altLang="zh-CN" sz="2400" dirty="0" err="1" smtClean="0">
                <a:latin typeface="+mn-ea"/>
              </a:rPr>
              <a:t>caffe</a:t>
            </a:r>
            <a:r>
              <a:rPr lang="zh-CN" altLang="en-US" sz="2400" dirty="0" smtClean="0">
                <a:latin typeface="+mn-ea"/>
              </a:rPr>
              <a:t>数据接口，基于提取的</a:t>
            </a:r>
            <a:r>
              <a:rPr lang="en-US" altLang="zh-CN" sz="2400" dirty="0" smtClean="0">
                <a:latin typeface="+mn-ea"/>
              </a:rPr>
              <a:t>CNN</a:t>
            </a:r>
            <a:r>
              <a:rPr lang="zh-CN" altLang="en-US" sz="2400" dirty="0" smtClean="0">
                <a:latin typeface="+mn-ea"/>
              </a:rPr>
              <a:t>特征，利用混淆矩阵的合并</a:t>
            </a:r>
            <a:r>
              <a:rPr lang="en-US" altLang="zh-CN" sz="2400" dirty="0" smtClean="0">
                <a:latin typeface="+mn-ea"/>
              </a:rPr>
              <a:t>/</a:t>
            </a:r>
            <a:r>
              <a:rPr lang="zh-CN" altLang="en-US" sz="2400" dirty="0" smtClean="0">
                <a:latin typeface="+mn-ea"/>
              </a:rPr>
              <a:t>分裂策略来进行类目体系优化。通过设计合理的规则来动态调整</a:t>
            </a:r>
            <a:r>
              <a:rPr lang="en-US" altLang="zh-CN" sz="2400" dirty="0" err="1" smtClean="0">
                <a:latin typeface="+mn-ea"/>
              </a:rPr>
              <a:t>cid</a:t>
            </a:r>
            <a:r>
              <a:rPr lang="zh-CN" altLang="en-US" sz="2400" dirty="0" smtClean="0">
                <a:latin typeface="+mn-ea"/>
              </a:rPr>
              <a:t>的归属组，达到了类目优化的目的。实验结果是积极的，我认为该方向也是可行的，但是还需要进一步根据实际业务设计合理的优化算法。</a:t>
            </a:r>
            <a:endParaRPr lang="zh-CN" altLang="en-US" sz="2400" dirty="0">
              <a:latin typeface="+mn-ea"/>
            </a:endParaRPr>
          </a:p>
        </p:txBody>
      </p:sp>
    </p:spTree>
    <p:extLst>
      <p:ext uri="{BB962C8B-B14F-4D97-AF65-F5344CB8AC3E}">
        <p14:creationId xmlns:p14="http://schemas.microsoft.com/office/powerpoint/2010/main" val="23706635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196" y="3722143"/>
            <a:ext cx="648668" cy="562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3328" y="3756815"/>
            <a:ext cx="691911" cy="562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3728240"/>
            <a:ext cx="551367" cy="594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3763594"/>
            <a:ext cx="637855" cy="572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4464" y="3718715"/>
            <a:ext cx="583801" cy="605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2160" y="3716433"/>
            <a:ext cx="572989" cy="594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3712" y="3692356"/>
            <a:ext cx="656080" cy="572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60232" y="3678785"/>
            <a:ext cx="620956" cy="686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347865" y="2780928"/>
            <a:ext cx="2520279" cy="707886"/>
          </a:xfrm>
          <a:prstGeom prst="rect">
            <a:avLst/>
          </a:prstGeom>
          <a:noFill/>
        </p:spPr>
        <p:txBody>
          <a:bodyPr wrap="square" rtlCol="0">
            <a:spAutoFit/>
          </a:bodyPr>
          <a:lstStyle/>
          <a:p>
            <a:r>
              <a:rPr lang="en-US" altLang="zh-CN" sz="4000" i="1" dirty="0" smtClean="0"/>
              <a:t>Thanks all</a:t>
            </a:r>
            <a:r>
              <a:rPr lang="zh-CN" altLang="en-US" sz="4000" dirty="0" smtClean="0"/>
              <a:t>！</a:t>
            </a:r>
            <a:endParaRPr lang="zh-CN" altLang="en-US" sz="4000" dirty="0"/>
          </a:p>
        </p:txBody>
      </p:sp>
    </p:spTree>
    <p:extLst>
      <p:ext uri="{BB962C8B-B14F-4D97-AF65-F5344CB8AC3E}">
        <p14:creationId xmlns:p14="http://schemas.microsoft.com/office/powerpoint/2010/main" val="1892904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Timeline</a:t>
            </a:r>
            <a:endParaRPr lang="zh-CN" altLang="en-US" dirty="0"/>
          </a:p>
        </p:txBody>
      </p:sp>
      <p:sp>
        <p:nvSpPr>
          <p:cNvPr id="4" name="右箭头 3"/>
          <p:cNvSpPr/>
          <p:nvPr/>
        </p:nvSpPr>
        <p:spPr>
          <a:xfrm>
            <a:off x="467544" y="4149080"/>
            <a:ext cx="8424936" cy="720080"/>
          </a:xfrm>
          <a:prstGeom prst="rightArrow">
            <a:avLst>
              <a:gd name="adj1" fmla="val 50000"/>
              <a:gd name="adj2" fmla="val 66932"/>
            </a:avLst>
          </a:prstGeom>
          <a:ln>
            <a:solidFill>
              <a:schemeClr val="accent1">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 name="TextBox 4"/>
          <p:cNvSpPr txBox="1"/>
          <p:nvPr/>
        </p:nvSpPr>
        <p:spPr>
          <a:xfrm>
            <a:off x="467544" y="4324454"/>
            <a:ext cx="1008112" cy="369332"/>
          </a:xfrm>
          <a:prstGeom prst="rect">
            <a:avLst/>
          </a:prstGeom>
          <a:noFill/>
        </p:spPr>
        <p:txBody>
          <a:bodyPr wrap="square" rtlCol="0">
            <a:spAutoFit/>
          </a:bodyPr>
          <a:lstStyle/>
          <a:p>
            <a:r>
              <a:rPr lang="en-US" altLang="zh-CN" dirty="0" smtClean="0"/>
              <a:t>Jul.20</a:t>
            </a:r>
            <a:endParaRPr lang="zh-CN" altLang="en-US" dirty="0"/>
          </a:p>
        </p:txBody>
      </p:sp>
      <p:sp>
        <p:nvSpPr>
          <p:cNvPr id="6" name="TextBox 5"/>
          <p:cNvSpPr txBox="1"/>
          <p:nvPr/>
        </p:nvSpPr>
        <p:spPr>
          <a:xfrm>
            <a:off x="7740352" y="4324454"/>
            <a:ext cx="864096" cy="369332"/>
          </a:xfrm>
          <a:prstGeom prst="rect">
            <a:avLst/>
          </a:prstGeom>
          <a:noFill/>
        </p:spPr>
        <p:txBody>
          <a:bodyPr wrap="square" rtlCol="0">
            <a:spAutoFit/>
          </a:bodyPr>
          <a:lstStyle/>
          <a:p>
            <a:r>
              <a:rPr lang="en-US" altLang="zh-CN" dirty="0" smtClean="0"/>
              <a:t>Sept.1</a:t>
            </a:r>
            <a:endParaRPr lang="zh-CN" altLang="en-US" dirty="0"/>
          </a:p>
        </p:txBody>
      </p:sp>
      <p:sp>
        <p:nvSpPr>
          <p:cNvPr id="7" name="TextBox 6"/>
          <p:cNvSpPr txBox="1"/>
          <p:nvPr/>
        </p:nvSpPr>
        <p:spPr>
          <a:xfrm>
            <a:off x="1403648" y="2492896"/>
            <a:ext cx="1872208" cy="1754326"/>
          </a:xfrm>
          <a:prstGeom prst="rect">
            <a:avLst/>
          </a:prstGeom>
          <a:noFill/>
        </p:spPr>
        <p:txBody>
          <a:bodyPr wrap="square" rtlCol="0">
            <a:spAutoFit/>
          </a:bodyPr>
          <a:lstStyle/>
          <a:p>
            <a:pPr algn="ctr"/>
            <a:r>
              <a:rPr lang="en-US" altLang="zh-CN" dirty="0" err="1" smtClean="0"/>
              <a:t>Caffe</a:t>
            </a:r>
            <a:r>
              <a:rPr lang="zh-CN" altLang="en-US" dirty="0" smtClean="0"/>
              <a:t>框架</a:t>
            </a:r>
            <a:endParaRPr lang="en-US" altLang="zh-CN" dirty="0" smtClean="0"/>
          </a:p>
          <a:p>
            <a:pPr algn="ctr"/>
            <a:r>
              <a:rPr lang="en-US" altLang="zh-CN" dirty="0" smtClean="0"/>
              <a:t>Fine-tuning</a:t>
            </a:r>
          </a:p>
          <a:p>
            <a:pPr algn="ctr"/>
            <a:r>
              <a:rPr lang="en-US" altLang="zh-CN" dirty="0" smtClean="0"/>
              <a:t>CNN</a:t>
            </a:r>
            <a:r>
              <a:rPr lang="zh-CN" altLang="en-US" dirty="0" smtClean="0"/>
              <a:t>特征抽取</a:t>
            </a:r>
            <a:endParaRPr lang="en-US" altLang="zh-CN" dirty="0" smtClean="0"/>
          </a:p>
          <a:p>
            <a:pPr algn="ctr"/>
            <a:r>
              <a:rPr lang="zh-CN" altLang="en-US" dirty="0" smtClean="0"/>
              <a:t>特征降维</a:t>
            </a:r>
            <a:endParaRPr lang="en-US" altLang="zh-CN" dirty="0" smtClean="0"/>
          </a:p>
          <a:p>
            <a:pPr algn="ctr"/>
            <a:r>
              <a:rPr lang="zh-CN" altLang="en-US" dirty="0" smtClean="0"/>
              <a:t>分类方法调研</a:t>
            </a:r>
            <a:endParaRPr lang="en-US" altLang="zh-CN" dirty="0" smtClean="0"/>
          </a:p>
          <a:p>
            <a:pPr algn="ctr"/>
            <a:r>
              <a:rPr lang="zh-CN" altLang="en-US" dirty="0" smtClean="0"/>
              <a:t>。。。</a:t>
            </a:r>
            <a:endParaRPr lang="zh-CN" altLang="en-US" dirty="0"/>
          </a:p>
        </p:txBody>
      </p:sp>
      <p:sp>
        <p:nvSpPr>
          <p:cNvPr id="8" name="TextBox 7"/>
          <p:cNvSpPr txBox="1"/>
          <p:nvPr/>
        </p:nvSpPr>
        <p:spPr>
          <a:xfrm>
            <a:off x="4427984" y="2793702"/>
            <a:ext cx="1872208" cy="923330"/>
          </a:xfrm>
          <a:prstGeom prst="rect">
            <a:avLst/>
          </a:prstGeom>
          <a:noFill/>
        </p:spPr>
        <p:txBody>
          <a:bodyPr wrap="square" rtlCol="0">
            <a:spAutoFit/>
          </a:bodyPr>
          <a:lstStyle/>
          <a:p>
            <a:pPr algn="ctr"/>
            <a:r>
              <a:rPr lang="zh-CN" altLang="en-US" dirty="0" smtClean="0"/>
              <a:t>整理数据</a:t>
            </a:r>
            <a:endParaRPr lang="en-US" altLang="zh-CN" dirty="0" smtClean="0"/>
          </a:p>
          <a:p>
            <a:pPr algn="ctr"/>
            <a:r>
              <a:rPr lang="zh-CN" altLang="en-US" dirty="0" smtClean="0"/>
              <a:t>设计算法</a:t>
            </a:r>
            <a:endParaRPr lang="en-US" altLang="zh-CN" dirty="0" smtClean="0"/>
          </a:p>
          <a:p>
            <a:pPr algn="ctr"/>
            <a:r>
              <a:rPr lang="zh-CN" altLang="en-US" dirty="0" smtClean="0"/>
              <a:t>实验方案</a:t>
            </a:r>
            <a:endParaRPr lang="zh-CN" altLang="en-US" dirty="0"/>
          </a:p>
        </p:txBody>
      </p:sp>
      <p:sp>
        <p:nvSpPr>
          <p:cNvPr id="9" name="TextBox 8"/>
          <p:cNvSpPr txBox="1"/>
          <p:nvPr/>
        </p:nvSpPr>
        <p:spPr>
          <a:xfrm>
            <a:off x="6516216" y="2926685"/>
            <a:ext cx="1872208" cy="646331"/>
          </a:xfrm>
          <a:prstGeom prst="rect">
            <a:avLst/>
          </a:prstGeom>
          <a:noFill/>
        </p:spPr>
        <p:txBody>
          <a:bodyPr wrap="square" rtlCol="0">
            <a:spAutoFit/>
          </a:bodyPr>
          <a:lstStyle/>
          <a:p>
            <a:pPr algn="ctr"/>
            <a:r>
              <a:rPr lang="zh-CN" altLang="en-US" dirty="0" smtClean="0"/>
              <a:t>算法实现</a:t>
            </a:r>
            <a:endParaRPr lang="en-US" altLang="zh-CN" dirty="0" smtClean="0"/>
          </a:p>
          <a:p>
            <a:pPr algn="ctr"/>
            <a:r>
              <a:rPr lang="zh-CN" altLang="en-US" dirty="0"/>
              <a:t>结果</a:t>
            </a:r>
            <a:r>
              <a:rPr lang="zh-CN" altLang="en-US" dirty="0" smtClean="0"/>
              <a:t>分析</a:t>
            </a:r>
            <a:endParaRPr lang="zh-CN" altLang="en-US" dirty="0"/>
          </a:p>
        </p:txBody>
      </p:sp>
      <p:cxnSp>
        <p:nvCxnSpPr>
          <p:cNvPr id="11" name="直接连接符 10"/>
          <p:cNvCxnSpPr/>
          <p:nvPr/>
        </p:nvCxnSpPr>
        <p:spPr>
          <a:xfrm>
            <a:off x="467544" y="2420888"/>
            <a:ext cx="0" cy="190356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139952" y="2412430"/>
            <a:ext cx="0" cy="190356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592168" y="2429372"/>
            <a:ext cx="0" cy="190356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244408" y="2420888"/>
            <a:ext cx="0" cy="190356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131840" y="3242983"/>
            <a:ext cx="1008112" cy="55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940152" y="3237467"/>
            <a:ext cx="648072" cy="55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8002885" y="3222146"/>
            <a:ext cx="241523"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4139952" y="3255367"/>
            <a:ext cx="72008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6592168" y="3224725"/>
            <a:ext cx="36004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467544" y="3255367"/>
            <a:ext cx="1080120" cy="25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849782" y="4823249"/>
            <a:ext cx="1008112" cy="369332"/>
          </a:xfrm>
          <a:prstGeom prst="rect">
            <a:avLst/>
          </a:prstGeom>
          <a:noFill/>
        </p:spPr>
        <p:txBody>
          <a:bodyPr wrap="square" rtlCol="0">
            <a:spAutoFit/>
          </a:bodyPr>
          <a:lstStyle/>
          <a:p>
            <a:r>
              <a:rPr lang="en-US" altLang="zh-CN" dirty="0" smtClean="0"/>
              <a:t>12</a:t>
            </a:r>
            <a:r>
              <a:rPr lang="zh-CN" altLang="en-US" dirty="0" smtClean="0"/>
              <a:t> </a:t>
            </a:r>
            <a:r>
              <a:rPr lang="en-US" altLang="zh-CN" dirty="0" smtClean="0"/>
              <a:t>days</a:t>
            </a:r>
            <a:endParaRPr lang="zh-CN" altLang="en-US" dirty="0"/>
          </a:p>
        </p:txBody>
      </p:sp>
      <p:sp>
        <p:nvSpPr>
          <p:cNvPr id="21" name="TextBox 20"/>
          <p:cNvSpPr txBox="1"/>
          <p:nvPr/>
        </p:nvSpPr>
        <p:spPr>
          <a:xfrm>
            <a:off x="4860032" y="4869160"/>
            <a:ext cx="1008112" cy="369332"/>
          </a:xfrm>
          <a:prstGeom prst="rect">
            <a:avLst/>
          </a:prstGeom>
          <a:noFill/>
        </p:spPr>
        <p:txBody>
          <a:bodyPr wrap="square" rtlCol="0">
            <a:spAutoFit/>
          </a:bodyPr>
          <a:lstStyle/>
          <a:p>
            <a:r>
              <a:rPr lang="en-US" altLang="zh-CN" dirty="0"/>
              <a:t>3</a:t>
            </a:r>
            <a:r>
              <a:rPr lang="zh-CN" altLang="en-US" dirty="0" smtClean="0"/>
              <a:t> </a:t>
            </a:r>
            <a:r>
              <a:rPr lang="en-US" altLang="zh-CN" dirty="0" smtClean="0"/>
              <a:t>days</a:t>
            </a:r>
            <a:endParaRPr lang="zh-CN" altLang="en-US" dirty="0"/>
          </a:p>
        </p:txBody>
      </p:sp>
      <p:sp>
        <p:nvSpPr>
          <p:cNvPr id="24" name="TextBox 23"/>
          <p:cNvSpPr txBox="1"/>
          <p:nvPr/>
        </p:nvSpPr>
        <p:spPr>
          <a:xfrm>
            <a:off x="6994773" y="4869160"/>
            <a:ext cx="1008112" cy="369332"/>
          </a:xfrm>
          <a:prstGeom prst="rect">
            <a:avLst/>
          </a:prstGeom>
          <a:noFill/>
        </p:spPr>
        <p:txBody>
          <a:bodyPr wrap="square" rtlCol="0">
            <a:spAutoFit/>
          </a:bodyPr>
          <a:lstStyle/>
          <a:p>
            <a:r>
              <a:rPr lang="en-US" altLang="zh-CN" dirty="0" smtClean="0"/>
              <a:t>10</a:t>
            </a:r>
            <a:r>
              <a:rPr lang="zh-CN" altLang="en-US" dirty="0"/>
              <a:t> </a:t>
            </a:r>
            <a:r>
              <a:rPr lang="en-US" altLang="zh-CN" dirty="0" smtClean="0"/>
              <a:t>days</a:t>
            </a:r>
            <a:endParaRPr lang="zh-CN" altLang="en-US" dirty="0"/>
          </a:p>
        </p:txBody>
      </p:sp>
    </p:spTree>
    <p:extLst>
      <p:ext uri="{BB962C8B-B14F-4D97-AF65-F5344CB8AC3E}">
        <p14:creationId xmlns:p14="http://schemas.microsoft.com/office/powerpoint/2010/main" val="1784889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243001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800" dirty="0" smtClean="0"/>
              <a:t>Background</a:t>
            </a:r>
            <a:endParaRPr lang="zh-CN" altLang="en-US" sz="4800" dirty="0"/>
          </a:p>
        </p:txBody>
      </p:sp>
    </p:spTree>
    <p:extLst>
      <p:ext uri="{BB962C8B-B14F-4D97-AF65-F5344CB8AC3E}">
        <p14:creationId xmlns:p14="http://schemas.microsoft.com/office/powerpoint/2010/main" val="1395445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p:txBody>
          <a:bodyPr/>
          <a:lstStyle/>
          <a:p>
            <a:r>
              <a:rPr lang="zh-CN" altLang="en-US" sz="2800" dirty="0" smtClean="0"/>
              <a:t>全淘商品叶子类目数量繁多，体系不够合理，</a:t>
            </a:r>
            <a:r>
              <a:rPr lang="zh-CN" altLang="en-US" sz="2800" dirty="0" smtClean="0">
                <a:solidFill>
                  <a:srgbClr val="FF0000"/>
                </a:solidFill>
              </a:rPr>
              <a:t>不利于图搜</a:t>
            </a:r>
            <a:r>
              <a:rPr lang="zh-CN" altLang="en-US" sz="2800" dirty="0" smtClean="0"/>
              <a:t>。需要形成拍立淘独有的</a:t>
            </a:r>
            <a:r>
              <a:rPr lang="zh-CN" altLang="en-US" sz="2800" dirty="0" smtClean="0">
                <a:solidFill>
                  <a:srgbClr val="FF0000"/>
                </a:solidFill>
              </a:rPr>
              <a:t>类目中间层</a:t>
            </a:r>
            <a:r>
              <a:rPr lang="zh-CN" altLang="en-US" sz="2800" dirty="0" smtClean="0"/>
              <a:t>。为图搜提供良好的图像类目识别系统。</a:t>
            </a:r>
            <a:endParaRPr lang="en-US" altLang="zh-CN" sz="2800" dirty="0" smtClean="0"/>
          </a:p>
          <a:p>
            <a:pPr lvl="1"/>
            <a:r>
              <a:rPr lang="zh-CN" altLang="en-US" sz="2400" dirty="0"/>
              <a:t>对现有的叶子类目</a:t>
            </a:r>
            <a:r>
              <a:rPr lang="en-US" altLang="zh-CN" sz="2400" dirty="0" err="1"/>
              <a:t>cid</a:t>
            </a:r>
            <a:r>
              <a:rPr lang="zh-CN" altLang="en-US" sz="2400" dirty="0" smtClean="0"/>
              <a:t>进行自动抽象</a:t>
            </a:r>
            <a:r>
              <a:rPr lang="zh-CN" altLang="en-US" sz="2400" dirty="0"/>
              <a:t>，组合，</a:t>
            </a:r>
            <a:r>
              <a:rPr lang="zh-CN" altLang="en-US" sz="2400" dirty="0" smtClean="0"/>
              <a:t>浓缩</a:t>
            </a:r>
            <a:endParaRPr lang="en-US" altLang="zh-CN" sz="2400" dirty="0" smtClean="0"/>
          </a:p>
          <a:p>
            <a:pPr lvl="1"/>
            <a:r>
              <a:rPr lang="zh-CN" altLang="en-US" sz="2400" dirty="0" smtClean="0"/>
              <a:t>手动调整费时费力</a:t>
            </a:r>
            <a:endParaRPr lang="en-US" altLang="zh-CN" sz="2400" dirty="0" smtClean="0"/>
          </a:p>
          <a:p>
            <a:pPr lvl="1"/>
            <a:r>
              <a:rPr lang="zh-CN" altLang="en-US" sz="2400" dirty="0" smtClean="0"/>
              <a:t>缩小检索范围</a:t>
            </a:r>
            <a:endParaRPr lang="en-US" altLang="zh-CN" sz="2400" dirty="0" smtClean="0"/>
          </a:p>
          <a:p>
            <a:pPr lvl="1"/>
            <a:r>
              <a:rPr lang="zh-CN" altLang="en-US" sz="2400" dirty="0" smtClean="0"/>
              <a:t>提高检索精度</a:t>
            </a:r>
            <a:endParaRPr lang="en-US" altLang="zh-CN" sz="2400" dirty="0" smtClean="0"/>
          </a:p>
          <a:p>
            <a:pPr lvl="1"/>
            <a:r>
              <a:rPr lang="zh-CN" altLang="en-US" sz="2400" dirty="0" smtClean="0"/>
              <a:t>用户界面友好</a:t>
            </a:r>
            <a:endParaRPr lang="en-US" altLang="zh-CN" sz="2400" dirty="0" smtClean="0"/>
          </a:p>
          <a:p>
            <a:pPr marL="457200" lvl="1" indent="0">
              <a:buNone/>
            </a:pPr>
            <a:r>
              <a:rPr lang="en-US" altLang="zh-CN" sz="2400" dirty="0"/>
              <a:t>……</a:t>
            </a:r>
            <a:endParaRPr lang="en-US" altLang="zh-CN" sz="2400" dirty="0" smtClean="0"/>
          </a:p>
        </p:txBody>
      </p:sp>
      <p:sp>
        <p:nvSpPr>
          <p:cNvPr id="4" name="椭圆 3"/>
          <p:cNvSpPr/>
          <p:nvPr/>
        </p:nvSpPr>
        <p:spPr>
          <a:xfrm>
            <a:off x="3613448" y="5498976"/>
            <a:ext cx="72008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cid</a:t>
            </a:r>
            <a:endParaRPr lang="zh-CN" altLang="en-US" dirty="0"/>
          </a:p>
        </p:txBody>
      </p:sp>
      <p:sp>
        <p:nvSpPr>
          <p:cNvPr id="5" name="椭圆 4"/>
          <p:cNvSpPr/>
          <p:nvPr/>
        </p:nvSpPr>
        <p:spPr>
          <a:xfrm>
            <a:off x="4621560" y="5498976"/>
            <a:ext cx="72008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cid</a:t>
            </a:r>
            <a:endParaRPr lang="zh-CN" altLang="en-US" dirty="0"/>
          </a:p>
        </p:txBody>
      </p:sp>
      <p:sp>
        <p:nvSpPr>
          <p:cNvPr id="6" name="椭圆 5"/>
          <p:cNvSpPr/>
          <p:nvPr/>
        </p:nvSpPr>
        <p:spPr>
          <a:xfrm>
            <a:off x="6493768" y="5517232"/>
            <a:ext cx="72008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cid</a:t>
            </a:r>
            <a:endParaRPr lang="zh-CN" altLang="en-US" dirty="0"/>
          </a:p>
        </p:txBody>
      </p:sp>
      <p:sp>
        <p:nvSpPr>
          <p:cNvPr id="7" name="椭圆 6"/>
          <p:cNvSpPr/>
          <p:nvPr/>
        </p:nvSpPr>
        <p:spPr>
          <a:xfrm>
            <a:off x="7452320" y="5498976"/>
            <a:ext cx="72008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cid</a:t>
            </a:r>
            <a:endParaRPr lang="zh-CN" altLang="en-US" dirty="0"/>
          </a:p>
        </p:txBody>
      </p:sp>
      <p:sp>
        <p:nvSpPr>
          <p:cNvPr id="8" name="椭圆 7"/>
          <p:cNvSpPr/>
          <p:nvPr/>
        </p:nvSpPr>
        <p:spPr>
          <a:xfrm>
            <a:off x="5557664" y="5517232"/>
            <a:ext cx="72008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cid</a:t>
            </a:r>
            <a:endParaRPr lang="zh-CN" altLang="en-US" dirty="0"/>
          </a:p>
        </p:txBody>
      </p:sp>
      <p:sp>
        <p:nvSpPr>
          <p:cNvPr id="10" name="椭圆 9"/>
          <p:cNvSpPr/>
          <p:nvPr/>
        </p:nvSpPr>
        <p:spPr>
          <a:xfrm>
            <a:off x="2843808" y="5724382"/>
            <a:ext cx="72008" cy="897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椭圆 10"/>
          <p:cNvSpPr/>
          <p:nvPr/>
        </p:nvSpPr>
        <p:spPr>
          <a:xfrm>
            <a:off x="3275856" y="5724382"/>
            <a:ext cx="72008" cy="897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椭圆 11"/>
          <p:cNvSpPr/>
          <p:nvPr/>
        </p:nvSpPr>
        <p:spPr>
          <a:xfrm>
            <a:off x="3131840" y="5724382"/>
            <a:ext cx="72008" cy="897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椭圆 12"/>
          <p:cNvSpPr/>
          <p:nvPr/>
        </p:nvSpPr>
        <p:spPr>
          <a:xfrm>
            <a:off x="2987824" y="5724382"/>
            <a:ext cx="72008" cy="897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椭圆 13"/>
          <p:cNvSpPr/>
          <p:nvPr/>
        </p:nvSpPr>
        <p:spPr>
          <a:xfrm>
            <a:off x="8460432" y="5688044"/>
            <a:ext cx="72008" cy="897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椭圆 14"/>
          <p:cNvSpPr/>
          <p:nvPr/>
        </p:nvSpPr>
        <p:spPr>
          <a:xfrm>
            <a:off x="8892480" y="5688044"/>
            <a:ext cx="72008" cy="897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15"/>
          <p:cNvSpPr/>
          <p:nvPr/>
        </p:nvSpPr>
        <p:spPr>
          <a:xfrm>
            <a:off x="8748464" y="5688044"/>
            <a:ext cx="72008" cy="897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椭圆 16"/>
          <p:cNvSpPr/>
          <p:nvPr/>
        </p:nvSpPr>
        <p:spPr>
          <a:xfrm>
            <a:off x="8604448" y="5688044"/>
            <a:ext cx="72008" cy="897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p:cNvSpPr/>
          <p:nvPr/>
        </p:nvSpPr>
        <p:spPr>
          <a:xfrm>
            <a:off x="4569520" y="4143130"/>
            <a:ext cx="936848" cy="6480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smtClean="0"/>
              <a:t>Group 1</a:t>
            </a:r>
            <a:endParaRPr lang="zh-CN" altLang="en-US" sz="1100" dirty="0"/>
          </a:p>
        </p:txBody>
      </p:sp>
      <p:sp>
        <p:nvSpPr>
          <p:cNvPr id="19" name="椭圆 18"/>
          <p:cNvSpPr/>
          <p:nvPr/>
        </p:nvSpPr>
        <p:spPr>
          <a:xfrm>
            <a:off x="6804248" y="4143130"/>
            <a:ext cx="936848" cy="6480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100" dirty="0" smtClean="0"/>
              <a:t>Group 2</a:t>
            </a:r>
            <a:endParaRPr lang="zh-CN" altLang="en-US" sz="1100" dirty="0"/>
          </a:p>
        </p:txBody>
      </p:sp>
      <p:cxnSp>
        <p:nvCxnSpPr>
          <p:cNvPr id="21" name="直接连接符 20"/>
          <p:cNvCxnSpPr>
            <a:stCxn id="18" idx="3"/>
            <a:endCxn id="4" idx="0"/>
          </p:cNvCxnSpPr>
          <p:nvPr/>
        </p:nvCxnSpPr>
        <p:spPr>
          <a:xfrm flipH="1">
            <a:off x="3973488" y="4696294"/>
            <a:ext cx="733230" cy="802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8" idx="4"/>
            <a:endCxn id="5" idx="0"/>
          </p:cNvCxnSpPr>
          <p:nvPr/>
        </p:nvCxnSpPr>
        <p:spPr>
          <a:xfrm flipH="1">
            <a:off x="4981600" y="4791202"/>
            <a:ext cx="56344" cy="707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8" idx="5"/>
            <a:endCxn id="8" idx="0"/>
          </p:cNvCxnSpPr>
          <p:nvPr/>
        </p:nvCxnSpPr>
        <p:spPr>
          <a:xfrm>
            <a:off x="5369170" y="4696294"/>
            <a:ext cx="548534" cy="820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a:endCxn id="6" idx="0"/>
          </p:cNvCxnSpPr>
          <p:nvPr/>
        </p:nvCxnSpPr>
        <p:spPr>
          <a:xfrm flipH="1">
            <a:off x="6853808" y="4696294"/>
            <a:ext cx="87638" cy="820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9" idx="5"/>
            <a:endCxn id="7" idx="0"/>
          </p:cNvCxnSpPr>
          <p:nvPr/>
        </p:nvCxnSpPr>
        <p:spPr>
          <a:xfrm>
            <a:off x="7603898" y="4696294"/>
            <a:ext cx="208462" cy="802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491880" y="5301208"/>
            <a:ext cx="0" cy="86409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372200" y="5301208"/>
            <a:ext cx="0" cy="86409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316416" y="5301208"/>
            <a:ext cx="0" cy="86409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4" name="上弧形箭头 43"/>
          <p:cNvSpPr/>
          <p:nvPr/>
        </p:nvSpPr>
        <p:spPr>
          <a:xfrm>
            <a:off x="5976156" y="5125491"/>
            <a:ext cx="792088" cy="22510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上弧形箭头 44"/>
          <p:cNvSpPr/>
          <p:nvPr/>
        </p:nvSpPr>
        <p:spPr>
          <a:xfrm rot="10800000">
            <a:off x="5968888" y="6093296"/>
            <a:ext cx="792088" cy="22510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124080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7272188" y="404664"/>
            <a:ext cx="1548284" cy="28580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4" name="Picture 7"/>
          <p:cNvPicPr>
            <a:picLocks noChangeAspect="1" noChangeArrowheads="1"/>
          </p:cNvPicPr>
          <p:nvPr/>
        </p:nvPicPr>
        <p:blipFill>
          <a:blip r:embed="rId2"/>
          <a:srcRect/>
          <a:stretch>
            <a:fillRect/>
          </a:stretch>
        </p:blipFill>
        <p:spPr bwMode="auto">
          <a:xfrm>
            <a:off x="2817969" y="2048308"/>
            <a:ext cx="1028499" cy="1143008"/>
          </a:xfrm>
          <a:prstGeom prst="rect">
            <a:avLst/>
          </a:prstGeom>
          <a:noFill/>
          <a:ln w="9525">
            <a:noFill/>
            <a:miter lim="800000"/>
            <a:headEnd/>
            <a:tailEnd/>
          </a:ln>
          <a:effectLst/>
        </p:spPr>
      </p:pic>
      <p:sp>
        <p:nvSpPr>
          <p:cNvPr id="5" name="TextBox 4"/>
          <p:cNvSpPr txBox="1"/>
          <p:nvPr/>
        </p:nvSpPr>
        <p:spPr>
          <a:xfrm>
            <a:off x="603391" y="476672"/>
            <a:ext cx="714380" cy="307777"/>
          </a:xfrm>
          <a:prstGeom prst="rect">
            <a:avLst/>
          </a:prstGeom>
          <a:noFill/>
          <a:ln w="3175">
            <a:solidFill>
              <a:schemeClr val="tx1"/>
            </a:solidFill>
          </a:ln>
        </p:spPr>
        <p:txBody>
          <a:bodyPr wrap="square" rtlCol="0">
            <a:spAutoFit/>
          </a:bodyPr>
          <a:lstStyle/>
          <a:p>
            <a:r>
              <a:rPr lang="zh-CN" altLang="en-US" sz="1400" b="1" dirty="0" smtClean="0"/>
              <a:t>上装</a:t>
            </a:r>
            <a:endParaRPr lang="zh-CN" altLang="en-US" sz="1400" b="1" dirty="0"/>
          </a:p>
        </p:txBody>
      </p:sp>
      <p:sp>
        <p:nvSpPr>
          <p:cNvPr id="6" name="TextBox 5"/>
          <p:cNvSpPr txBox="1"/>
          <p:nvPr/>
        </p:nvSpPr>
        <p:spPr>
          <a:xfrm>
            <a:off x="1817837" y="476672"/>
            <a:ext cx="714380" cy="307777"/>
          </a:xfrm>
          <a:prstGeom prst="rect">
            <a:avLst/>
          </a:prstGeom>
          <a:noFill/>
          <a:ln w="3175">
            <a:solidFill>
              <a:schemeClr val="tx1"/>
            </a:solidFill>
          </a:ln>
        </p:spPr>
        <p:txBody>
          <a:bodyPr wrap="square" rtlCol="0">
            <a:spAutoFit/>
          </a:bodyPr>
          <a:lstStyle/>
          <a:p>
            <a:r>
              <a:rPr lang="zh-CN" altLang="en-US" sz="1400" b="1" dirty="0" smtClean="0"/>
              <a:t>裙装</a:t>
            </a:r>
            <a:endParaRPr lang="zh-CN" altLang="en-US" sz="1400" b="1" dirty="0"/>
          </a:p>
        </p:txBody>
      </p:sp>
      <p:sp>
        <p:nvSpPr>
          <p:cNvPr id="7" name="TextBox 6"/>
          <p:cNvSpPr txBox="1"/>
          <p:nvPr/>
        </p:nvSpPr>
        <p:spPr>
          <a:xfrm>
            <a:off x="3032283" y="476672"/>
            <a:ext cx="714380" cy="307777"/>
          </a:xfrm>
          <a:prstGeom prst="rect">
            <a:avLst/>
          </a:prstGeom>
          <a:noFill/>
          <a:ln w="3175">
            <a:solidFill>
              <a:schemeClr val="tx1"/>
            </a:solidFill>
          </a:ln>
        </p:spPr>
        <p:txBody>
          <a:bodyPr wrap="square" rtlCol="0">
            <a:spAutoFit/>
          </a:bodyPr>
          <a:lstStyle/>
          <a:p>
            <a:r>
              <a:rPr lang="zh-CN" altLang="en-US" sz="1400" b="1" dirty="0" smtClean="0"/>
              <a:t>下装</a:t>
            </a:r>
            <a:endParaRPr lang="zh-CN" altLang="en-US" sz="1400" b="1" dirty="0"/>
          </a:p>
        </p:txBody>
      </p:sp>
      <p:sp>
        <p:nvSpPr>
          <p:cNvPr id="8" name="TextBox 7"/>
          <p:cNvSpPr txBox="1"/>
          <p:nvPr/>
        </p:nvSpPr>
        <p:spPr>
          <a:xfrm>
            <a:off x="4175291" y="476672"/>
            <a:ext cx="500066" cy="307777"/>
          </a:xfrm>
          <a:prstGeom prst="rect">
            <a:avLst/>
          </a:prstGeom>
          <a:noFill/>
          <a:ln w="3175">
            <a:solidFill>
              <a:schemeClr val="tx1"/>
            </a:solidFill>
          </a:ln>
        </p:spPr>
        <p:txBody>
          <a:bodyPr wrap="square" rtlCol="0">
            <a:spAutoFit/>
          </a:bodyPr>
          <a:lstStyle/>
          <a:p>
            <a:r>
              <a:rPr lang="zh-CN" altLang="en-US" sz="1400" b="1" dirty="0" smtClean="0"/>
              <a:t>包</a:t>
            </a:r>
            <a:endParaRPr lang="zh-CN" altLang="en-US" sz="1400" b="1" dirty="0"/>
          </a:p>
        </p:txBody>
      </p:sp>
      <p:sp>
        <p:nvSpPr>
          <p:cNvPr id="9" name="TextBox 8"/>
          <p:cNvSpPr txBox="1"/>
          <p:nvPr/>
        </p:nvSpPr>
        <p:spPr>
          <a:xfrm>
            <a:off x="5175423" y="476672"/>
            <a:ext cx="642942" cy="307777"/>
          </a:xfrm>
          <a:prstGeom prst="rect">
            <a:avLst/>
          </a:prstGeom>
          <a:noFill/>
          <a:ln w="3175">
            <a:solidFill>
              <a:schemeClr val="tx1"/>
            </a:solidFill>
          </a:ln>
        </p:spPr>
        <p:txBody>
          <a:bodyPr wrap="square" rtlCol="0">
            <a:spAutoFit/>
          </a:bodyPr>
          <a:lstStyle/>
          <a:p>
            <a:r>
              <a:rPr lang="zh-CN" altLang="en-US" sz="1400" b="1" dirty="0" smtClean="0"/>
              <a:t>鞋</a:t>
            </a:r>
            <a:endParaRPr lang="zh-CN" altLang="en-US" sz="1400" b="1" dirty="0"/>
          </a:p>
        </p:txBody>
      </p:sp>
      <p:sp>
        <p:nvSpPr>
          <p:cNvPr id="10" name="TextBox 9"/>
          <p:cNvSpPr txBox="1"/>
          <p:nvPr/>
        </p:nvSpPr>
        <p:spPr>
          <a:xfrm>
            <a:off x="7532877" y="476672"/>
            <a:ext cx="1000132" cy="307777"/>
          </a:xfrm>
          <a:prstGeom prst="rect">
            <a:avLst/>
          </a:prstGeom>
          <a:noFill/>
          <a:ln w="3175">
            <a:solidFill>
              <a:schemeClr val="tx1"/>
            </a:solidFill>
          </a:ln>
        </p:spPr>
        <p:txBody>
          <a:bodyPr wrap="square" rtlCol="0">
            <a:spAutoFit/>
          </a:bodyPr>
          <a:lstStyle/>
          <a:p>
            <a:r>
              <a:rPr lang="zh-CN" altLang="en-US" sz="1400" b="1" dirty="0" smtClean="0"/>
              <a:t>非重点</a:t>
            </a:r>
            <a:endParaRPr lang="zh-CN" altLang="en-US" sz="1400" b="1" dirty="0"/>
          </a:p>
        </p:txBody>
      </p:sp>
      <p:pic>
        <p:nvPicPr>
          <p:cNvPr id="12" name="Picture 2"/>
          <p:cNvPicPr>
            <a:picLocks noChangeAspect="1" noChangeArrowheads="1"/>
          </p:cNvPicPr>
          <p:nvPr/>
        </p:nvPicPr>
        <p:blipFill>
          <a:blip r:embed="rId3"/>
          <a:srcRect/>
          <a:stretch>
            <a:fillRect/>
          </a:stretch>
        </p:blipFill>
        <p:spPr bwMode="auto">
          <a:xfrm>
            <a:off x="429181" y="976738"/>
            <a:ext cx="1102904" cy="2500330"/>
          </a:xfrm>
          <a:prstGeom prst="rect">
            <a:avLst/>
          </a:prstGeom>
          <a:noFill/>
          <a:ln w="9525">
            <a:noFill/>
            <a:miter lim="800000"/>
            <a:headEnd/>
            <a:tailEnd/>
          </a:ln>
          <a:effectLst/>
        </p:spPr>
      </p:pic>
      <p:pic>
        <p:nvPicPr>
          <p:cNvPr id="13" name="Picture 3"/>
          <p:cNvPicPr>
            <a:picLocks noChangeAspect="1" noChangeArrowheads="1"/>
          </p:cNvPicPr>
          <p:nvPr/>
        </p:nvPicPr>
        <p:blipFill>
          <a:blip r:embed="rId4"/>
          <a:srcRect/>
          <a:stretch>
            <a:fillRect/>
          </a:stretch>
        </p:blipFill>
        <p:spPr bwMode="auto">
          <a:xfrm>
            <a:off x="1674961" y="976738"/>
            <a:ext cx="991359" cy="500066"/>
          </a:xfrm>
          <a:prstGeom prst="rect">
            <a:avLst/>
          </a:prstGeom>
          <a:noFill/>
          <a:ln w="9525">
            <a:noFill/>
            <a:miter lim="800000"/>
            <a:headEnd/>
            <a:tailEnd/>
          </a:ln>
          <a:effectLst/>
        </p:spPr>
      </p:pic>
      <p:pic>
        <p:nvPicPr>
          <p:cNvPr id="14" name="Picture 4"/>
          <p:cNvPicPr>
            <a:picLocks noChangeAspect="1" noChangeArrowheads="1"/>
          </p:cNvPicPr>
          <p:nvPr/>
        </p:nvPicPr>
        <p:blipFill>
          <a:blip r:embed="rId5"/>
          <a:srcRect/>
          <a:stretch>
            <a:fillRect/>
          </a:stretch>
        </p:blipFill>
        <p:spPr bwMode="auto">
          <a:xfrm>
            <a:off x="2817969" y="976738"/>
            <a:ext cx="1076325" cy="1038225"/>
          </a:xfrm>
          <a:prstGeom prst="rect">
            <a:avLst/>
          </a:prstGeom>
          <a:noFill/>
          <a:ln w="9525">
            <a:noFill/>
            <a:miter lim="800000"/>
            <a:headEnd/>
            <a:tailEnd/>
          </a:ln>
          <a:effectLst/>
        </p:spPr>
      </p:pic>
      <p:pic>
        <p:nvPicPr>
          <p:cNvPr id="15" name="Picture 6"/>
          <p:cNvPicPr>
            <a:picLocks noChangeAspect="1" noChangeArrowheads="1"/>
          </p:cNvPicPr>
          <p:nvPr/>
        </p:nvPicPr>
        <p:blipFill>
          <a:blip r:embed="rId6"/>
          <a:srcRect/>
          <a:stretch>
            <a:fillRect/>
          </a:stretch>
        </p:blipFill>
        <p:spPr bwMode="auto">
          <a:xfrm>
            <a:off x="4032415" y="976738"/>
            <a:ext cx="933450" cy="1057275"/>
          </a:xfrm>
          <a:prstGeom prst="rect">
            <a:avLst/>
          </a:prstGeom>
          <a:noFill/>
          <a:ln w="9525">
            <a:noFill/>
            <a:miter lim="800000"/>
            <a:headEnd/>
            <a:tailEnd/>
          </a:ln>
          <a:effectLst/>
        </p:spPr>
      </p:pic>
      <p:pic>
        <p:nvPicPr>
          <p:cNvPr id="16" name="Picture 8"/>
          <p:cNvPicPr>
            <a:picLocks noChangeAspect="1" noChangeArrowheads="1"/>
          </p:cNvPicPr>
          <p:nvPr/>
        </p:nvPicPr>
        <p:blipFill>
          <a:blip r:embed="rId7"/>
          <a:srcRect/>
          <a:stretch>
            <a:fillRect/>
          </a:stretch>
        </p:blipFill>
        <p:spPr bwMode="auto">
          <a:xfrm>
            <a:off x="5032547" y="2284924"/>
            <a:ext cx="942975" cy="1200150"/>
          </a:xfrm>
          <a:prstGeom prst="rect">
            <a:avLst/>
          </a:prstGeom>
          <a:noFill/>
          <a:ln w="9525">
            <a:noFill/>
            <a:miter lim="800000"/>
            <a:headEnd/>
            <a:tailEnd/>
          </a:ln>
          <a:effectLst/>
        </p:spPr>
      </p:pic>
      <p:pic>
        <p:nvPicPr>
          <p:cNvPr id="17" name="Picture 9"/>
          <p:cNvPicPr>
            <a:picLocks noChangeAspect="1" noChangeArrowheads="1"/>
          </p:cNvPicPr>
          <p:nvPr/>
        </p:nvPicPr>
        <p:blipFill>
          <a:blip r:embed="rId8"/>
          <a:srcRect/>
          <a:stretch>
            <a:fillRect/>
          </a:stretch>
        </p:blipFill>
        <p:spPr bwMode="auto">
          <a:xfrm>
            <a:off x="5032547" y="976738"/>
            <a:ext cx="942975" cy="1285875"/>
          </a:xfrm>
          <a:prstGeom prst="rect">
            <a:avLst/>
          </a:prstGeom>
          <a:noFill/>
          <a:ln w="9525">
            <a:noFill/>
            <a:miter lim="800000"/>
            <a:headEnd/>
            <a:tailEnd/>
          </a:ln>
          <a:effectLst/>
        </p:spPr>
      </p:pic>
      <p:pic>
        <p:nvPicPr>
          <p:cNvPr id="18" name="Picture 10"/>
          <p:cNvPicPr>
            <a:picLocks noChangeAspect="1" noChangeArrowheads="1"/>
          </p:cNvPicPr>
          <p:nvPr/>
        </p:nvPicPr>
        <p:blipFill>
          <a:blip r:embed="rId9"/>
          <a:srcRect/>
          <a:stretch>
            <a:fillRect/>
          </a:stretch>
        </p:blipFill>
        <p:spPr bwMode="auto">
          <a:xfrm>
            <a:off x="6072783" y="976738"/>
            <a:ext cx="1095375" cy="2057400"/>
          </a:xfrm>
          <a:prstGeom prst="rect">
            <a:avLst/>
          </a:prstGeom>
          <a:noFill/>
          <a:ln w="9525">
            <a:noFill/>
            <a:miter lim="800000"/>
            <a:headEnd/>
            <a:tailEnd/>
          </a:ln>
          <a:effectLst/>
        </p:spPr>
      </p:pic>
      <p:pic>
        <p:nvPicPr>
          <p:cNvPr id="19" name="Picture 7"/>
          <p:cNvPicPr>
            <a:picLocks noChangeAspect="1" noChangeArrowheads="1"/>
          </p:cNvPicPr>
          <p:nvPr/>
        </p:nvPicPr>
        <p:blipFill>
          <a:blip r:embed="rId10"/>
          <a:srcRect/>
          <a:stretch>
            <a:fillRect/>
          </a:stretch>
        </p:blipFill>
        <p:spPr bwMode="auto">
          <a:xfrm>
            <a:off x="7461440" y="976738"/>
            <a:ext cx="1143008" cy="1371600"/>
          </a:xfrm>
          <a:prstGeom prst="rect">
            <a:avLst/>
          </a:prstGeom>
          <a:noFill/>
          <a:ln w="9525">
            <a:noFill/>
            <a:miter lim="800000"/>
            <a:headEnd/>
            <a:tailEnd/>
          </a:ln>
          <a:effectLst/>
        </p:spPr>
      </p:pic>
      <p:sp>
        <p:nvSpPr>
          <p:cNvPr id="20" name="TextBox 19"/>
          <p:cNvSpPr txBox="1"/>
          <p:nvPr/>
        </p:nvSpPr>
        <p:spPr>
          <a:xfrm>
            <a:off x="7890067" y="2405498"/>
            <a:ext cx="353943" cy="374461"/>
          </a:xfrm>
          <a:prstGeom prst="rect">
            <a:avLst/>
          </a:prstGeom>
          <a:noFill/>
        </p:spPr>
        <p:txBody>
          <a:bodyPr vert="eaVert" wrap="none" rtlCol="0">
            <a:spAutoFit/>
          </a:bodyPr>
          <a:lstStyle/>
          <a:p>
            <a:r>
              <a:rPr lang="zh-CN" altLang="en-US" sz="1100" dirty="0" smtClean="0"/>
              <a:t>。。</a:t>
            </a:r>
            <a:endParaRPr lang="zh-CN" altLang="en-US" sz="1100" dirty="0"/>
          </a:p>
        </p:txBody>
      </p:sp>
      <p:sp>
        <p:nvSpPr>
          <p:cNvPr id="21" name="标题 1"/>
          <p:cNvSpPr txBox="1">
            <a:spLocks/>
          </p:cNvSpPr>
          <p:nvPr/>
        </p:nvSpPr>
        <p:spPr>
          <a:xfrm>
            <a:off x="7604315" y="2691250"/>
            <a:ext cx="857256" cy="571504"/>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1100" b="1" i="0" u="none" strike="noStrike" kern="1200" cap="none" spc="0" normalizeH="0" baseline="0" noProof="0" dirty="0" smtClean="0">
                <a:ln>
                  <a:noFill/>
                </a:ln>
                <a:solidFill>
                  <a:srgbClr val="0066FF"/>
                </a:solidFill>
                <a:effectLst/>
                <a:uLnTx/>
                <a:uFillTx/>
                <a:latin typeface="+mj-lt"/>
                <a:ea typeface="+mj-ea"/>
                <a:cs typeface="+mj-cs"/>
              </a:rPr>
              <a:t>叶子类目数量约</a:t>
            </a:r>
            <a:r>
              <a:rPr kumimoji="0" lang="en-US" altLang="zh-CN" sz="1100" b="1" i="0" u="none" strike="noStrike" kern="1200" cap="none" spc="0" normalizeH="0" baseline="0" noProof="0" dirty="0" smtClean="0">
                <a:ln>
                  <a:noFill/>
                </a:ln>
                <a:solidFill>
                  <a:srgbClr val="0066FF"/>
                </a:solidFill>
                <a:effectLst/>
                <a:uLnTx/>
                <a:uFillTx/>
                <a:latin typeface="+mj-lt"/>
                <a:ea typeface="+mj-ea"/>
                <a:cs typeface="+mj-cs"/>
              </a:rPr>
              <a:t>500</a:t>
            </a:r>
            <a:endParaRPr kumimoji="0" lang="zh-CN" altLang="en-US" sz="1100" b="1" i="0" u="none" strike="noStrike" kern="1200" cap="none" spc="0" normalizeH="0" baseline="0" noProof="0" dirty="0">
              <a:ln>
                <a:noFill/>
              </a:ln>
              <a:solidFill>
                <a:srgbClr val="0066FF"/>
              </a:solidFill>
              <a:effectLst/>
              <a:uLnTx/>
              <a:uFillTx/>
              <a:latin typeface="+mj-lt"/>
              <a:ea typeface="+mj-ea"/>
              <a:cs typeface="+mj-cs"/>
            </a:endParaRPr>
          </a:p>
        </p:txBody>
      </p:sp>
      <p:sp>
        <p:nvSpPr>
          <p:cNvPr id="22" name="TextBox 21"/>
          <p:cNvSpPr txBox="1"/>
          <p:nvPr/>
        </p:nvSpPr>
        <p:spPr>
          <a:xfrm>
            <a:off x="735058" y="3651123"/>
            <a:ext cx="714380" cy="307777"/>
          </a:xfrm>
          <a:prstGeom prst="rect">
            <a:avLst/>
          </a:prstGeom>
          <a:noFill/>
          <a:ln w="3175">
            <a:solidFill>
              <a:schemeClr val="tx1"/>
            </a:solidFill>
          </a:ln>
        </p:spPr>
        <p:txBody>
          <a:bodyPr wrap="square" rtlCol="0">
            <a:spAutoFit/>
          </a:bodyPr>
          <a:lstStyle/>
          <a:p>
            <a:r>
              <a:rPr lang="zh-CN" altLang="en-US" sz="1400" b="1" dirty="0" smtClean="0"/>
              <a:t>首饰</a:t>
            </a:r>
            <a:endParaRPr lang="zh-CN" altLang="en-US" sz="1400" b="1" dirty="0"/>
          </a:p>
        </p:txBody>
      </p:sp>
      <p:sp>
        <p:nvSpPr>
          <p:cNvPr id="23" name="TextBox 22"/>
          <p:cNvSpPr txBox="1"/>
          <p:nvPr/>
        </p:nvSpPr>
        <p:spPr>
          <a:xfrm>
            <a:off x="2306694" y="3651123"/>
            <a:ext cx="714380" cy="307777"/>
          </a:xfrm>
          <a:prstGeom prst="rect">
            <a:avLst/>
          </a:prstGeom>
          <a:noFill/>
          <a:ln w="3175">
            <a:solidFill>
              <a:schemeClr val="tx1"/>
            </a:solidFill>
          </a:ln>
        </p:spPr>
        <p:txBody>
          <a:bodyPr wrap="square" rtlCol="0">
            <a:spAutoFit/>
          </a:bodyPr>
          <a:lstStyle/>
          <a:p>
            <a:r>
              <a:rPr lang="zh-CN" altLang="en-US" sz="1400" b="1" dirty="0" smtClean="0"/>
              <a:t>零食</a:t>
            </a:r>
            <a:endParaRPr lang="zh-CN" altLang="en-US" sz="1400" b="1" dirty="0"/>
          </a:p>
        </p:txBody>
      </p:sp>
      <p:sp>
        <p:nvSpPr>
          <p:cNvPr id="24" name="TextBox 23"/>
          <p:cNvSpPr txBox="1"/>
          <p:nvPr/>
        </p:nvSpPr>
        <p:spPr>
          <a:xfrm>
            <a:off x="3878330" y="3651123"/>
            <a:ext cx="714380" cy="307777"/>
          </a:xfrm>
          <a:prstGeom prst="rect">
            <a:avLst/>
          </a:prstGeom>
          <a:noFill/>
          <a:ln w="3175">
            <a:solidFill>
              <a:schemeClr val="tx1"/>
            </a:solidFill>
          </a:ln>
        </p:spPr>
        <p:txBody>
          <a:bodyPr wrap="square" rtlCol="0">
            <a:spAutoFit/>
          </a:bodyPr>
          <a:lstStyle/>
          <a:p>
            <a:r>
              <a:rPr lang="zh-CN" altLang="en-US" sz="1400" b="1" dirty="0" smtClean="0"/>
              <a:t>美妆</a:t>
            </a:r>
            <a:endParaRPr lang="zh-CN" altLang="en-US" sz="1400" b="1" dirty="0"/>
          </a:p>
        </p:txBody>
      </p:sp>
      <p:sp>
        <p:nvSpPr>
          <p:cNvPr id="25" name="TextBox 24"/>
          <p:cNvSpPr txBox="1"/>
          <p:nvPr/>
        </p:nvSpPr>
        <p:spPr>
          <a:xfrm>
            <a:off x="6878726" y="3651123"/>
            <a:ext cx="714380" cy="307777"/>
          </a:xfrm>
          <a:prstGeom prst="rect">
            <a:avLst/>
          </a:prstGeom>
          <a:noFill/>
          <a:ln w="3175">
            <a:solidFill>
              <a:schemeClr val="tx1"/>
            </a:solidFill>
          </a:ln>
        </p:spPr>
        <p:txBody>
          <a:bodyPr wrap="square" rtlCol="0">
            <a:spAutoFit/>
          </a:bodyPr>
          <a:lstStyle/>
          <a:p>
            <a:r>
              <a:rPr lang="zh-CN" altLang="en-US" sz="1400" b="1" dirty="0" smtClean="0"/>
              <a:t>家具</a:t>
            </a:r>
            <a:endParaRPr lang="zh-CN" altLang="en-US" sz="1400" b="1" dirty="0"/>
          </a:p>
        </p:txBody>
      </p:sp>
      <p:sp>
        <p:nvSpPr>
          <p:cNvPr id="26" name="TextBox 25"/>
          <p:cNvSpPr txBox="1"/>
          <p:nvPr/>
        </p:nvSpPr>
        <p:spPr>
          <a:xfrm>
            <a:off x="5307090" y="3651123"/>
            <a:ext cx="714380" cy="307777"/>
          </a:xfrm>
          <a:prstGeom prst="rect">
            <a:avLst/>
          </a:prstGeom>
          <a:noFill/>
          <a:ln w="3175">
            <a:solidFill>
              <a:schemeClr val="tx1"/>
            </a:solidFill>
          </a:ln>
        </p:spPr>
        <p:txBody>
          <a:bodyPr wrap="square" rtlCol="0">
            <a:spAutoFit/>
          </a:bodyPr>
          <a:lstStyle/>
          <a:p>
            <a:r>
              <a:rPr lang="zh-CN" altLang="en-US" sz="1400" b="1" dirty="0" smtClean="0"/>
              <a:t>瓶饮</a:t>
            </a:r>
            <a:endParaRPr lang="zh-CN" altLang="en-US" sz="1400" b="1" dirty="0"/>
          </a:p>
        </p:txBody>
      </p:sp>
      <p:pic>
        <p:nvPicPr>
          <p:cNvPr id="27" name="Picture 2"/>
          <p:cNvPicPr>
            <a:picLocks noChangeAspect="1" noChangeArrowheads="1"/>
          </p:cNvPicPr>
          <p:nvPr/>
        </p:nvPicPr>
        <p:blipFill>
          <a:blip r:embed="rId11"/>
          <a:srcRect/>
          <a:stretch>
            <a:fillRect/>
          </a:stretch>
        </p:blipFill>
        <p:spPr bwMode="auto">
          <a:xfrm>
            <a:off x="449306" y="4079751"/>
            <a:ext cx="1212361" cy="2085974"/>
          </a:xfrm>
          <a:prstGeom prst="rect">
            <a:avLst/>
          </a:prstGeom>
          <a:noFill/>
          <a:ln w="9525">
            <a:noFill/>
            <a:miter lim="800000"/>
            <a:headEnd/>
            <a:tailEnd/>
          </a:ln>
          <a:effectLst/>
        </p:spPr>
      </p:pic>
      <p:pic>
        <p:nvPicPr>
          <p:cNvPr id="28" name="Picture 3"/>
          <p:cNvPicPr>
            <a:picLocks noChangeAspect="1" noChangeArrowheads="1"/>
          </p:cNvPicPr>
          <p:nvPr/>
        </p:nvPicPr>
        <p:blipFill>
          <a:blip r:embed="rId12"/>
          <a:srcRect/>
          <a:stretch>
            <a:fillRect/>
          </a:stretch>
        </p:blipFill>
        <p:spPr bwMode="auto">
          <a:xfrm>
            <a:off x="2020942" y="4079751"/>
            <a:ext cx="1143008" cy="2126330"/>
          </a:xfrm>
          <a:prstGeom prst="rect">
            <a:avLst/>
          </a:prstGeom>
          <a:noFill/>
          <a:ln w="9525">
            <a:noFill/>
            <a:miter lim="800000"/>
            <a:headEnd/>
            <a:tailEnd/>
          </a:ln>
          <a:effectLst/>
        </p:spPr>
      </p:pic>
      <p:pic>
        <p:nvPicPr>
          <p:cNvPr id="29" name="Picture 4"/>
          <p:cNvPicPr>
            <a:picLocks noChangeAspect="1" noChangeArrowheads="1"/>
          </p:cNvPicPr>
          <p:nvPr/>
        </p:nvPicPr>
        <p:blipFill>
          <a:blip r:embed="rId13"/>
          <a:srcRect/>
          <a:stretch>
            <a:fillRect/>
          </a:stretch>
        </p:blipFill>
        <p:spPr bwMode="auto">
          <a:xfrm>
            <a:off x="3664016" y="4079751"/>
            <a:ext cx="1143008" cy="2143140"/>
          </a:xfrm>
          <a:prstGeom prst="rect">
            <a:avLst/>
          </a:prstGeom>
          <a:noFill/>
          <a:ln w="9525">
            <a:noFill/>
            <a:miter lim="800000"/>
            <a:headEnd/>
            <a:tailEnd/>
          </a:ln>
          <a:effectLst/>
        </p:spPr>
      </p:pic>
      <p:pic>
        <p:nvPicPr>
          <p:cNvPr id="30" name="Picture 5"/>
          <p:cNvPicPr>
            <a:picLocks noChangeAspect="1" noChangeArrowheads="1"/>
          </p:cNvPicPr>
          <p:nvPr/>
        </p:nvPicPr>
        <p:blipFill>
          <a:blip r:embed="rId14"/>
          <a:srcRect/>
          <a:stretch>
            <a:fillRect/>
          </a:stretch>
        </p:blipFill>
        <p:spPr bwMode="auto">
          <a:xfrm>
            <a:off x="5092776" y="4079751"/>
            <a:ext cx="1214446" cy="2143140"/>
          </a:xfrm>
          <a:prstGeom prst="rect">
            <a:avLst/>
          </a:prstGeom>
          <a:noFill/>
          <a:ln w="9525">
            <a:noFill/>
            <a:miter lim="800000"/>
            <a:headEnd/>
            <a:tailEnd/>
          </a:ln>
          <a:effectLst/>
        </p:spPr>
      </p:pic>
      <p:pic>
        <p:nvPicPr>
          <p:cNvPr id="31" name="Picture 6"/>
          <p:cNvPicPr>
            <a:picLocks noChangeAspect="1" noChangeArrowheads="1"/>
          </p:cNvPicPr>
          <p:nvPr/>
        </p:nvPicPr>
        <p:blipFill>
          <a:blip r:embed="rId15"/>
          <a:srcRect/>
          <a:stretch>
            <a:fillRect/>
          </a:stretch>
        </p:blipFill>
        <p:spPr bwMode="auto">
          <a:xfrm>
            <a:off x="6664412" y="4079751"/>
            <a:ext cx="1107289" cy="2143140"/>
          </a:xfrm>
          <a:prstGeom prst="rect">
            <a:avLst/>
          </a:prstGeom>
          <a:noFill/>
          <a:ln w="9525">
            <a:noFill/>
            <a:miter lim="800000"/>
            <a:headEnd/>
            <a:tailEnd/>
          </a:ln>
          <a:effectLst/>
        </p:spPr>
      </p:pic>
      <p:sp>
        <p:nvSpPr>
          <p:cNvPr id="32" name="TextBox 31"/>
          <p:cNvSpPr txBox="1"/>
          <p:nvPr/>
        </p:nvSpPr>
        <p:spPr>
          <a:xfrm>
            <a:off x="631701" y="7375019"/>
            <a:ext cx="353943" cy="374461"/>
          </a:xfrm>
          <a:prstGeom prst="rect">
            <a:avLst/>
          </a:prstGeom>
          <a:noFill/>
        </p:spPr>
        <p:txBody>
          <a:bodyPr vert="eaVert" wrap="none" rtlCol="0">
            <a:spAutoFit/>
          </a:bodyPr>
          <a:lstStyle/>
          <a:p>
            <a:r>
              <a:rPr lang="zh-CN" altLang="en-US" sz="1100" dirty="0" smtClean="0"/>
              <a:t>。。</a:t>
            </a:r>
            <a:endParaRPr lang="zh-CN" altLang="en-US" sz="1100" dirty="0"/>
          </a:p>
        </p:txBody>
      </p:sp>
      <p:sp>
        <p:nvSpPr>
          <p:cNvPr id="33" name="TextBox 32"/>
          <p:cNvSpPr txBox="1"/>
          <p:nvPr/>
        </p:nvSpPr>
        <p:spPr>
          <a:xfrm>
            <a:off x="2274775" y="7375019"/>
            <a:ext cx="353943" cy="374461"/>
          </a:xfrm>
          <a:prstGeom prst="rect">
            <a:avLst/>
          </a:prstGeom>
          <a:noFill/>
        </p:spPr>
        <p:txBody>
          <a:bodyPr vert="eaVert" wrap="none" rtlCol="0">
            <a:spAutoFit/>
          </a:bodyPr>
          <a:lstStyle/>
          <a:p>
            <a:r>
              <a:rPr lang="zh-CN" altLang="en-US" sz="1100" dirty="0" smtClean="0"/>
              <a:t>。。</a:t>
            </a:r>
            <a:endParaRPr lang="zh-CN" altLang="en-US" sz="1100" dirty="0"/>
          </a:p>
        </p:txBody>
      </p:sp>
      <p:sp>
        <p:nvSpPr>
          <p:cNvPr id="34" name="TextBox 33"/>
          <p:cNvSpPr txBox="1"/>
          <p:nvPr/>
        </p:nvSpPr>
        <p:spPr>
          <a:xfrm>
            <a:off x="3989287" y="7375019"/>
            <a:ext cx="353943" cy="374461"/>
          </a:xfrm>
          <a:prstGeom prst="rect">
            <a:avLst/>
          </a:prstGeom>
          <a:noFill/>
        </p:spPr>
        <p:txBody>
          <a:bodyPr vert="eaVert" wrap="none" rtlCol="0">
            <a:spAutoFit/>
          </a:bodyPr>
          <a:lstStyle/>
          <a:p>
            <a:r>
              <a:rPr lang="zh-CN" altLang="en-US" sz="1100" dirty="0" smtClean="0"/>
              <a:t>。。</a:t>
            </a:r>
            <a:endParaRPr lang="zh-CN" altLang="en-US" sz="1100" dirty="0"/>
          </a:p>
        </p:txBody>
      </p:sp>
      <p:sp>
        <p:nvSpPr>
          <p:cNvPr id="35" name="TextBox 34"/>
          <p:cNvSpPr txBox="1"/>
          <p:nvPr/>
        </p:nvSpPr>
        <p:spPr>
          <a:xfrm>
            <a:off x="5346609" y="7375019"/>
            <a:ext cx="353943" cy="374461"/>
          </a:xfrm>
          <a:prstGeom prst="rect">
            <a:avLst/>
          </a:prstGeom>
          <a:noFill/>
        </p:spPr>
        <p:txBody>
          <a:bodyPr vert="eaVert" wrap="none" rtlCol="0">
            <a:spAutoFit/>
          </a:bodyPr>
          <a:lstStyle/>
          <a:p>
            <a:r>
              <a:rPr lang="zh-CN" altLang="en-US" sz="1100" dirty="0" smtClean="0"/>
              <a:t>。。</a:t>
            </a:r>
            <a:endParaRPr lang="zh-CN" altLang="en-US" sz="1100" dirty="0"/>
          </a:p>
        </p:txBody>
      </p:sp>
      <p:sp>
        <p:nvSpPr>
          <p:cNvPr id="36" name="TextBox 35"/>
          <p:cNvSpPr txBox="1"/>
          <p:nvPr/>
        </p:nvSpPr>
        <p:spPr>
          <a:xfrm>
            <a:off x="6918245" y="7375019"/>
            <a:ext cx="353943" cy="374461"/>
          </a:xfrm>
          <a:prstGeom prst="rect">
            <a:avLst/>
          </a:prstGeom>
          <a:noFill/>
        </p:spPr>
        <p:txBody>
          <a:bodyPr vert="eaVert" wrap="none" rtlCol="0">
            <a:spAutoFit/>
          </a:bodyPr>
          <a:lstStyle/>
          <a:p>
            <a:r>
              <a:rPr lang="zh-CN" altLang="en-US" sz="1100" dirty="0" smtClean="0"/>
              <a:t>。。</a:t>
            </a:r>
            <a:endParaRPr lang="zh-CN" altLang="en-US" sz="1100" dirty="0"/>
          </a:p>
        </p:txBody>
      </p:sp>
      <p:sp>
        <p:nvSpPr>
          <p:cNvPr id="37" name="TextBox 36"/>
          <p:cNvSpPr txBox="1"/>
          <p:nvPr/>
        </p:nvSpPr>
        <p:spPr>
          <a:xfrm>
            <a:off x="7785413" y="6453336"/>
            <a:ext cx="1611123" cy="276999"/>
          </a:xfrm>
          <a:prstGeom prst="rect">
            <a:avLst/>
          </a:prstGeom>
          <a:noFill/>
        </p:spPr>
        <p:txBody>
          <a:bodyPr wrap="square" rtlCol="0">
            <a:spAutoFit/>
          </a:bodyPr>
          <a:lstStyle/>
          <a:p>
            <a:r>
              <a:rPr lang="en-US" altLang="zh-CN" sz="1200" i="1" dirty="0"/>
              <a:t>c</a:t>
            </a:r>
            <a:r>
              <a:rPr lang="en-US" altLang="zh-CN" sz="1200" i="1" dirty="0" smtClean="0"/>
              <a:t>ited by </a:t>
            </a:r>
            <a:r>
              <a:rPr lang="en-US" altLang="zh-CN" sz="1200" i="1" dirty="0" err="1" smtClean="0"/>
              <a:t>mushi</a:t>
            </a:r>
            <a:endParaRPr lang="zh-CN" altLang="en-US" sz="1200" i="1" dirty="0"/>
          </a:p>
        </p:txBody>
      </p:sp>
      <p:sp>
        <p:nvSpPr>
          <p:cNvPr id="38" name="TextBox 37"/>
          <p:cNvSpPr txBox="1"/>
          <p:nvPr/>
        </p:nvSpPr>
        <p:spPr>
          <a:xfrm>
            <a:off x="6305322" y="476672"/>
            <a:ext cx="642942" cy="307777"/>
          </a:xfrm>
          <a:prstGeom prst="rect">
            <a:avLst/>
          </a:prstGeom>
          <a:noFill/>
          <a:ln w="3175">
            <a:solidFill>
              <a:schemeClr val="tx1"/>
            </a:solidFill>
          </a:ln>
        </p:spPr>
        <p:txBody>
          <a:bodyPr wrap="square" rtlCol="0">
            <a:spAutoFit/>
          </a:bodyPr>
          <a:lstStyle/>
          <a:p>
            <a:r>
              <a:rPr lang="zh-CN" altLang="en-US" sz="1400" b="1" dirty="0"/>
              <a:t>宠物</a:t>
            </a:r>
          </a:p>
        </p:txBody>
      </p:sp>
    </p:spTree>
    <p:extLst>
      <p:ext uri="{BB962C8B-B14F-4D97-AF65-F5344CB8AC3E}">
        <p14:creationId xmlns:p14="http://schemas.microsoft.com/office/powerpoint/2010/main" val="2340107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en-US" altLang="zh-CN" dirty="0" smtClean="0"/>
              <a:t>hallenge</a:t>
            </a:r>
            <a:endParaRPr lang="zh-CN" altLang="en-US" dirty="0"/>
          </a:p>
        </p:txBody>
      </p:sp>
      <p:sp>
        <p:nvSpPr>
          <p:cNvPr id="3" name="内容占位符 2"/>
          <p:cNvSpPr>
            <a:spLocks noGrp="1"/>
          </p:cNvSpPr>
          <p:nvPr>
            <p:ph idx="1"/>
          </p:nvPr>
        </p:nvSpPr>
        <p:spPr/>
        <p:txBody>
          <a:bodyPr/>
          <a:lstStyle/>
          <a:p>
            <a:r>
              <a:rPr lang="zh-CN" altLang="en-US" sz="2800" dirty="0" smtClean="0"/>
              <a:t>按视觉相似性重构商品类目体系</a:t>
            </a:r>
            <a:endParaRPr lang="en-US" altLang="zh-CN" sz="2800" dirty="0" smtClean="0"/>
          </a:p>
          <a:p>
            <a:pPr lvl="1"/>
            <a:r>
              <a:rPr lang="zh-CN" altLang="en-US" sz="2000" dirty="0"/>
              <a:t>无</a:t>
            </a:r>
            <a:r>
              <a:rPr lang="zh-CN" altLang="en-US" sz="2000" dirty="0" smtClean="0"/>
              <a:t>监督、自动化聚类可能</a:t>
            </a:r>
            <a:r>
              <a:rPr lang="zh-CN" altLang="en-US" sz="2000" dirty="0"/>
              <a:t>产生不能理解的、非常复杂的语义</a:t>
            </a:r>
            <a:r>
              <a:rPr lang="zh-CN" altLang="en-US" sz="2000" dirty="0" smtClean="0"/>
              <a:t>节点</a:t>
            </a:r>
            <a:endParaRPr lang="en-US" altLang="zh-CN" sz="2000" dirty="0"/>
          </a:p>
          <a:p>
            <a:pPr lvl="1"/>
            <a:endParaRPr lang="en-US" altLang="zh-CN" sz="2000" dirty="0" smtClean="0"/>
          </a:p>
          <a:p>
            <a:r>
              <a:rPr lang="zh-CN" altLang="en-US" sz="2800" dirty="0" smtClean="0"/>
              <a:t>基于混淆矩阵的合并策略</a:t>
            </a:r>
            <a:endParaRPr lang="en-US" altLang="zh-CN" sz="2800" dirty="0" smtClean="0"/>
          </a:p>
          <a:p>
            <a:pPr lvl="1"/>
            <a:r>
              <a:rPr lang="zh-CN" altLang="en-US" sz="2000" dirty="0"/>
              <a:t>淘宝叶子类目是语义聚合的（外观形态差别可以非常大），而不是按照图像外观聚合的，很多叶子类目之间的相似性关系不容易自动化地</a:t>
            </a:r>
            <a:r>
              <a:rPr lang="zh-CN" altLang="en-US" sz="2000" dirty="0" smtClean="0"/>
              <a:t>衡量</a:t>
            </a:r>
            <a:endParaRPr lang="en-US" altLang="zh-CN" sz="2000" dirty="0" smtClean="0"/>
          </a:p>
          <a:p>
            <a:pPr lvl="1"/>
            <a:r>
              <a:rPr lang="zh-CN" altLang="en-US" sz="2000" dirty="0" smtClean="0"/>
              <a:t>叶子类目的多样性：尤其是非重点类目</a:t>
            </a:r>
            <a:endParaRPr lang="en-US" altLang="zh-CN" sz="2000" dirty="0" smtClean="0"/>
          </a:p>
          <a:p>
            <a:pPr lvl="1"/>
            <a:r>
              <a:rPr lang="zh-CN" altLang="en-US" sz="2000" dirty="0" smtClean="0"/>
              <a:t>训练和测试数据的异质性：组图训练，晒单图实拍图测试</a:t>
            </a:r>
            <a:endParaRPr lang="en-US" altLang="zh-CN" sz="2000" dirty="0" smtClean="0"/>
          </a:p>
          <a:p>
            <a:pPr lvl="1"/>
            <a:endParaRPr lang="en-US" altLang="zh-CN" dirty="0"/>
          </a:p>
        </p:txBody>
      </p:sp>
    </p:spTree>
    <p:extLst>
      <p:ext uri="{BB962C8B-B14F-4D97-AF65-F5344CB8AC3E}">
        <p14:creationId xmlns:p14="http://schemas.microsoft.com/office/powerpoint/2010/main" val="3371942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67544" y="243001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800" dirty="0" smtClean="0"/>
              <a:t>Approach</a:t>
            </a:r>
            <a:endParaRPr lang="zh-CN" altLang="en-US" sz="4800" dirty="0"/>
          </a:p>
        </p:txBody>
      </p:sp>
    </p:spTree>
    <p:extLst>
      <p:ext uri="{BB962C8B-B14F-4D97-AF65-F5344CB8AC3E}">
        <p14:creationId xmlns:p14="http://schemas.microsoft.com/office/powerpoint/2010/main" val="229958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10" name="圆角矩形 9"/>
          <p:cNvSpPr/>
          <p:nvPr/>
        </p:nvSpPr>
        <p:spPr>
          <a:xfrm>
            <a:off x="1475656" y="2764160"/>
            <a:ext cx="2520280" cy="2897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dirty="0" smtClean="0"/>
          </a:p>
        </p:txBody>
      </p:sp>
      <p:sp>
        <p:nvSpPr>
          <p:cNvPr id="11" name="矩形 10"/>
          <p:cNvSpPr/>
          <p:nvPr/>
        </p:nvSpPr>
        <p:spPr>
          <a:xfrm>
            <a:off x="1907704" y="3140968"/>
            <a:ext cx="1656184"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CNN</a:t>
            </a:r>
            <a:r>
              <a:rPr lang="zh-CN" altLang="en-US" dirty="0"/>
              <a:t>特征抽取</a:t>
            </a:r>
            <a:endParaRPr lang="en-US" altLang="zh-CN" dirty="0"/>
          </a:p>
        </p:txBody>
      </p:sp>
      <p:sp>
        <p:nvSpPr>
          <p:cNvPr id="12" name="矩形 11"/>
          <p:cNvSpPr/>
          <p:nvPr/>
        </p:nvSpPr>
        <p:spPr>
          <a:xfrm>
            <a:off x="1893764" y="3952044"/>
            <a:ext cx="1656184"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特征降维</a:t>
            </a:r>
            <a:endParaRPr lang="en-US" altLang="zh-CN" dirty="0"/>
          </a:p>
        </p:txBody>
      </p:sp>
      <p:sp>
        <p:nvSpPr>
          <p:cNvPr id="13" name="矩形 12"/>
          <p:cNvSpPr/>
          <p:nvPr/>
        </p:nvSpPr>
        <p:spPr>
          <a:xfrm>
            <a:off x="1893764" y="4797152"/>
            <a:ext cx="1656184"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分类器训练</a:t>
            </a:r>
            <a:endParaRPr lang="en-US" altLang="zh-CN" dirty="0"/>
          </a:p>
        </p:txBody>
      </p:sp>
      <p:sp>
        <p:nvSpPr>
          <p:cNvPr id="14" name="圆角矩形 13"/>
          <p:cNvSpPr/>
          <p:nvPr/>
        </p:nvSpPr>
        <p:spPr>
          <a:xfrm>
            <a:off x="4932040" y="2764160"/>
            <a:ext cx="2520280" cy="2897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dirty="0" smtClean="0"/>
          </a:p>
        </p:txBody>
      </p:sp>
      <p:sp>
        <p:nvSpPr>
          <p:cNvPr id="15" name="矩形 14"/>
          <p:cNvSpPr/>
          <p:nvPr/>
        </p:nvSpPr>
        <p:spPr>
          <a:xfrm>
            <a:off x="5364088" y="3140968"/>
            <a:ext cx="1656184"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计算混淆矩阵</a:t>
            </a:r>
            <a:endParaRPr lang="en-US" altLang="zh-CN" dirty="0"/>
          </a:p>
        </p:txBody>
      </p:sp>
      <p:sp>
        <p:nvSpPr>
          <p:cNvPr id="16" name="矩形 15"/>
          <p:cNvSpPr/>
          <p:nvPr/>
        </p:nvSpPr>
        <p:spPr>
          <a:xfrm>
            <a:off x="5350148" y="3952044"/>
            <a:ext cx="1656184"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类内</a:t>
            </a:r>
            <a:r>
              <a:rPr lang="en-US" altLang="zh-CN" dirty="0" smtClean="0"/>
              <a:t>/</a:t>
            </a:r>
            <a:r>
              <a:rPr lang="zh-CN" altLang="en-US" dirty="0" smtClean="0"/>
              <a:t>类间分析</a:t>
            </a:r>
            <a:endParaRPr lang="en-US" altLang="zh-CN" dirty="0"/>
          </a:p>
        </p:txBody>
      </p:sp>
      <p:sp>
        <p:nvSpPr>
          <p:cNvPr id="17" name="矩形 16"/>
          <p:cNvSpPr/>
          <p:nvPr/>
        </p:nvSpPr>
        <p:spPr>
          <a:xfrm>
            <a:off x="5350148" y="4797152"/>
            <a:ext cx="1656184" cy="504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迭代</a:t>
            </a:r>
            <a:endParaRPr lang="en-US" altLang="zh-CN" dirty="0"/>
          </a:p>
        </p:txBody>
      </p:sp>
      <p:sp>
        <p:nvSpPr>
          <p:cNvPr id="18" name="TextBox 17"/>
          <p:cNvSpPr txBox="1"/>
          <p:nvPr/>
        </p:nvSpPr>
        <p:spPr>
          <a:xfrm>
            <a:off x="1763688" y="1969676"/>
            <a:ext cx="1944216" cy="523220"/>
          </a:xfrm>
          <a:prstGeom prst="rect">
            <a:avLst/>
          </a:prstGeom>
          <a:noFill/>
        </p:spPr>
        <p:txBody>
          <a:bodyPr wrap="square" rtlCol="0">
            <a:spAutoFit/>
          </a:bodyPr>
          <a:lstStyle/>
          <a:p>
            <a:r>
              <a:rPr lang="en-US" altLang="zh-CN" sz="2800" dirty="0" smtClean="0"/>
              <a:t>Preparation</a:t>
            </a:r>
            <a:endParaRPr lang="zh-CN" altLang="en-US" sz="2000" dirty="0"/>
          </a:p>
        </p:txBody>
      </p:sp>
      <p:sp>
        <p:nvSpPr>
          <p:cNvPr id="19" name="TextBox 18"/>
          <p:cNvSpPr txBox="1"/>
          <p:nvPr/>
        </p:nvSpPr>
        <p:spPr>
          <a:xfrm>
            <a:off x="5364088" y="1969676"/>
            <a:ext cx="1728192" cy="523220"/>
          </a:xfrm>
          <a:prstGeom prst="rect">
            <a:avLst/>
          </a:prstGeom>
          <a:noFill/>
        </p:spPr>
        <p:txBody>
          <a:bodyPr wrap="square" rtlCol="0">
            <a:spAutoFit/>
          </a:bodyPr>
          <a:lstStyle/>
          <a:p>
            <a:r>
              <a:rPr lang="en-US" altLang="zh-CN" sz="2800" dirty="0" smtClean="0"/>
              <a:t>Algorithm</a:t>
            </a:r>
            <a:endParaRPr lang="zh-CN" altLang="en-US" sz="2000" dirty="0"/>
          </a:p>
        </p:txBody>
      </p:sp>
      <p:sp>
        <p:nvSpPr>
          <p:cNvPr id="20" name="右箭头 19"/>
          <p:cNvSpPr/>
          <p:nvPr/>
        </p:nvSpPr>
        <p:spPr>
          <a:xfrm rot="18941390">
            <a:off x="3385501" y="3913523"/>
            <a:ext cx="2156975" cy="36753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右箭头 21"/>
          <p:cNvSpPr/>
          <p:nvPr/>
        </p:nvSpPr>
        <p:spPr>
          <a:xfrm rot="10800000">
            <a:off x="3707905" y="4869160"/>
            <a:ext cx="1368152" cy="32403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02531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4568</TotalTime>
  <Words>1101</Words>
  <Application>Microsoft Macintosh PowerPoint</Application>
  <PresentationFormat>On-screen Show (4:3)</PresentationFormat>
  <Paragraphs>379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宋体</vt:lpstr>
      <vt:lpstr>微软雅黑</vt:lpstr>
      <vt:lpstr>Arial</vt:lpstr>
      <vt:lpstr>Office 主题</vt:lpstr>
      <vt:lpstr>自动类目体系探索</vt:lpstr>
      <vt:lpstr>Outline</vt:lpstr>
      <vt:lpstr>Timeline</vt:lpstr>
      <vt:lpstr>PowerPoint Presentation</vt:lpstr>
      <vt:lpstr>Motivation</vt:lpstr>
      <vt:lpstr>PowerPoint Presentation</vt:lpstr>
      <vt:lpstr>Challenge</vt:lpstr>
      <vt:lpstr>PowerPoint Presentation</vt:lpstr>
      <vt:lpstr>Overview</vt:lpstr>
      <vt:lpstr>Preparation</vt:lpstr>
      <vt:lpstr>Preparation (Cont.)</vt:lpstr>
      <vt:lpstr>Algorithm flow</vt:lpstr>
      <vt:lpstr>PowerPoint Presentation</vt:lpstr>
      <vt:lpstr>PowerPoint Presentation</vt:lpstr>
      <vt:lpstr>PowerPoint Presentation</vt:lpstr>
      <vt:lpstr>PowerPoint Presentation</vt:lpstr>
      <vt:lpstr>Data</vt:lpstr>
      <vt:lpstr>Results</vt:lpstr>
      <vt:lpstr>Results</vt:lpstr>
      <vt:lpstr>Case study</vt:lpstr>
      <vt:lpstr>Case study</vt:lpstr>
      <vt:lpstr>Conclusion</vt:lpstr>
      <vt:lpstr>Future work</vt:lpstr>
      <vt:lpstr>一句话总结</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自动类目系统构建</dc:title>
  <dc:creator>九铸</dc:creator>
  <cp:lastModifiedBy>tjuzhangcheng@126.com</cp:lastModifiedBy>
  <cp:revision>265</cp:revision>
  <cp:lastPrinted>2018-05-24T05:45:48Z</cp:lastPrinted>
  <dcterms:created xsi:type="dcterms:W3CDTF">2015-08-28T05:45:09Z</dcterms:created>
  <dcterms:modified xsi:type="dcterms:W3CDTF">2018-05-24T05:45:52Z</dcterms:modified>
</cp:coreProperties>
</file>