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5178" r:id="rId1"/>
    <p:sldMasterId id="2147486871" r:id="rId2"/>
    <p:sldMasterId id="2147486920" r:id="rId3"/>
    <p:sldMasterId id="2147486937" r:id="rId4"/>
    <p:sldMasterId id="2147486949" r:id="rId5"/>
    <p:sldMasterId id="2147486962" r:id="rId6"/>
  </p:sldMasterIdLst>
  <p:notesMasterIdLst>
    <p:notesMasterId r:id="rId27"/>
  </p:notesMasterIdLst>
  <p:handoutMasterIdLst>
    <p:handoutMasterId r:id="rId28"/>
  </p:handoutMasterIdLst>
  <p:sldIdLst>
    <p:sldId id="2295" r:id="rId7"/>
    <p:sldId id="2679" r:id="rId8"/>
    <p:sldId id="2685" r:id="rId9"/>
    <p:sldId id="2684" r:id="rId10"/>
    <p:sldId id="2687" r:id="rId11"/>
    <p:sldId id="2676" r:id="rId12"/>
    <p:sldId id="2690" r:id="rId13"/>
    <p:sldId id="2692" r:id="rId14"/>
    <p:sldId id="2693" r:id="rId15"/>
    <p:sldId id="2694" r:id="rId16"/>
    <p:sldId id="2644" r:id="rId17"/>
    <p:sldId id="2691" r:id="rId18"/>
    <p:sldId id="2695" r:id="rId19"/>
    <p:sldId id="2696" r:id="rId20"/>
    <p:sldId id="2697" r:id="rId21"/>
    <p:sldId id="2702" r:id="rId22"/>
    <p:sldId id="2701" r:id="rId23"/>
    <p:sldId id="2699" r:id="rId24"/>
    <p:sldId id="2704" r:id="rId25"/>
    <p:sldId id="2530" r:id="rId26"/>
  </p:sldIdLst>
  <p:sldSz cx="9144000" cy="6858000" type="screen4x3"/>
  <p:notesSz cx="6805613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楷体_GB2312"/>
        <a:ea typeface="宋体" pitchFamily="2" charset="-12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楷体_GB2312"/>
        <a:ea typeface="宋体" pitchFamily="2" charset="-12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楷体_GB2312"/>
        <a:ea typeface="宋体" pitchFamily="2" charset="-12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楷体_GB2312"/>
        <a:ea typeface="宋体" pitchFamily="2" charset="-12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楷体_GB2312"/>
        <a:ea typeface="宋体" pitchFamily="2" charset="-122"/>
        <a:cs typeface="楷体_GB2312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楷体_GB2312"/>
        <a:ea typeface="宋体" pitchFamily="2" charset="-122"/>
        <a:cs typeface="楷体_GB2312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楷体_GB2312"/>
        <a:ea typeface="宋体" pitchFamily="2" charset="-122"/>
        <a:cs typeface="楷体_GB2312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楷体_GB2312"/>
        <a:ea typeface="宋体" pitchFamily="2" charset="-122"/>
        <a:cs typeface="楷体_GB2312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楷体_GB2312"/>
        <a:ea typeface="宋体" pitchFamily="2" charset="-12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FC8"/>
    <a:srgbClr val="CC0E29"/>
    <a:srgbClr val="CCECFF"/>
    <a:srgbClr val="FFEBFF"/>
    <a:srgbClr val="F2E5FF"/>
    <a:srgbClr val="CC99FF"/>
    <a:srgbClr val="FFFFCC"/>
    <a:srgbClr val="33CC33"/>
    <a:srgbClr val="9966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 autoAdjust="0"/>
    <p:restoredTop sz="85020" autoAdjust="0"/>
  </p:normalViewPr>
  <p:slideViewPr>
    <p:cSldViewPr>
      <p:cViewPr>
        <p:scale>
          <a:sx n="69" d="100"/>
          <a:sy n="69" d="100"/>
        </p:scale>
        <p:origin x="2120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687" cy="497531"/>
          </a:xfrm>
          <a:prstGeom prst="rect">
            <a:avLst/>
          </a:prstGeom>
        </p:spPr>
        <p:txBody>
          <a:bodyPr vert="horz" lIns="92594" tIns="46297" rIns="92594" bIns="46297" rtlCol="0"/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322" y="1"/>
            <a:ext cx="2949686" cy="497531"/>
          </a:xfrm>
          <a:prstGeom prst="rect">
            <a:avLst/>
          </a:prstGeom>
        </p:spPr>
        <p:txBody>
          <a:bodyPr vert="horz" lIns="92594" tIns="46297" rIns="92594" bIns="46297" rtlCol="0"/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727E548B-3886-4F42-AAC2-B0C1C2BE644A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40198"/>
            <a:ext cx="2949687" cy="497530"/>
          </a:xfrm>
          <a:prstGeom prst="rect">
            <a:avLst/>
          </a:prstGeom>
        </p:spPr>
        <p:txBody>
          <a:bodyPr vert="horz" lIns="92594" tIns="46297" rIns="92594" bIns="46297" rtlCol="0" anchor="b"/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322" y="9440198"/>
            <a:ext cx="2949686" cy="497530"/>
          </a:xfrm>
          <a:prstGeom prst="rect">
            <a:avLst/>
          </a:prstGeom>
        </p:spPr>
        <p:txBody>
          <a:bodyPr vert="horz" lIns="92594" tIns="46297" rIns="92594" bIns="46297" rtlCol="0" anchor="b"/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9EE8A326-B0F1-4E94-B8DC-2E5EFC8582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6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687" cy="49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4" tIns="46297" rIns="92594" bIns="4629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322" y="1"/>
            <a:ext cx="2949686" cy="49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4" tIns="46297" rIns="92594" bIns="4629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72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2" y="4720904"/>
            <a:ext cx="5445453" cy="447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4" tIns="46297" rIns="92594" bIns="46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198"/>
            <a:ext cx="2949687" cy="49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4" tIns="46297" rIns="92594" bIns="4629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322" y="9440198"/>
            <a:ext cx="2949686" cy="49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4" tIns="46297" rIns="92594" bIns="4629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CB6A77A-3678-425F-9E39-4C49ED6AB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42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6A77A-3678-425F-9E39-4C49ED6AB8C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43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7AF0A-73B7-48FB-A923-AE2D9B979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643938" y="6530975"/>
            <a:ext cx="500062" cy="327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3AD70-C2C8-4122-A272-D75F67E7D0D9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宋体" pitchFamily="2" charset="-122"/>
                <a:cs typeface="楷体_GB231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/>
              <a:ea typeface="宋体" pitchFamily="2" charset="-12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0"/>
            <a:ext cx="2058988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9325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79131-5B0D-4BF1-94D3-4C314A210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FECFD-5CAE-4871-9DC3-C0776166D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01286-0575-4A97-89E6-10D798CF25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14D9-FA35-452D-B798-01D8C1D3D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30CDC-B3B3-4499-BA25-21C6DFE3BB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2E374-0F03-404E-837B-03D67B8ABA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CB7C9-CE3B-4AF9-9DFA-CA2380F8A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30" y="71438"/>
            <a:ext cx="4749798" cy="85723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30" y="1214421"/>
            <a:ext cx="8607450" cy="54292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20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087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30" y="412582"/>
            <a:ext cx="6464310" cy="8553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501762"/>
            <a:ext cx="8642350" cy="49504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36804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07E02-1223-481A-B2EC-BD63CDE7D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7C38D-5C06-463E-AAA0-B709C740B217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CA738-045D-48BC-A851-41C0B54563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7350-49AE-4B44-959C-AE7B3FDFEBEA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8BBF-CD87-4C2A-A166-F177E5613A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11980-5D74-4E87-9D9F-DA69870508E8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04E2F-0374-4A5E-BD55-336B51F1AF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2E71D-B1C0-4818-AEEB-E4DCDDC78F6F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341D9-9845-4165-A27D-90EDE9C1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13A63-8717-4992-B739-FE22E105DE02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3BEA3-CA65-434E-8B0E-9583CDA20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4ACDB-5C00-4113-8C86-3F447C9F7EAD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8D665-5670-46FD-BC09-28CBEA5EE1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C93C-24CB-4384-86FC-981A9EBEFAC7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C972D-693A-4B68-A1F7-428BD57E0E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F143D-AF6C-40E4-9593-ECDEE8E6E8FE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55B2C-073B-4FF6-AE2E-A8EB2B32B3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EB986-8A38-443C-A1FF-BB66446442CB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27F47-7214-42D6-A330-0ECA83BD1E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A8BD4-987D-4CE6-A68C-9052EECED2E6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D959C-9A64-4B31-B099-DF97EFEE96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001A0-8828-4E95-84E5-1595E586E4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D89FF-2783-4D5A-B43F-C785A9515483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93E9F-2210-462D-AC37-212565ADB9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7157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162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98337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796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796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986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5545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6050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35664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422359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01860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CAC66-6370-459F-A4ED-C9BAFD3730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680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8013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8013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755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29488" cy="919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AE035-6126-4685-B830-B765D7D01098}" type="datetime1">
              <a:rPr lang="zh-CN" altLang="en-US" b="0">
                <a:latin typeface="Arial" pitchFamily="34" charset="0"/>
                <a:cs typeface="+mn-cs"/>
              </a:rPr>
              <a:pPr>
                <a:defRPr/>
              </a:pPr>
              <a:t>2018/5/24</a:t>
            </a:fld>
            <a:endParaRPr lang="zh-CN" altLang="en-US" b="0">
              <a:latin typeface="Arial" pitchFamily="34" charset="0"/>
              <a:cs typeface="+mn-cs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b="0">
              <a:latin typeface="Arial" pitchFamily="34" charset="0"/>
              <a:cs typeface="+mn-cs"/>
            </a:endParaRP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EEF05-180C-48D8-8C56-76D89148BF10}" type="slidenum">
              <a:rPr lang="zh-CN" altLang="en-US" b="0">
                <a:latin typeface="Arial" pitchFamily="34" charset="0"/>
                <a:cs typeface="+mn-cs"/>
              </a:rPr>
              <a:pPr>
                <a:defRPr/>
              </a:pPr>
              <a:t>‹#›</a:t>
            </a:fld>
            <a:endParaRPr lang="zh-CN" altLang="en-US" b="0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2033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1412875"/>
            <a:ext cx="7772400" cy="792163"/>
          </a:xfrm>
        </p:spPr>
        <p:txBody>
          <a:bodyPr/>
          <a:lstStyle>
            <a:lvl1pPr algn="r">
              <a:defRPr b="1">
                <a:effectLst>
                  <a:reflection blurRad="6350" stA="50000" endA="300" endPos="50000" dist="29997" dir="5400000" sy="-100000" algn="bl" rotWithShape="0"/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9672" y="2325440"/>
            <a:ext cx="6400800" cy="671512"/>
          </a:xfrm>
        </p:spPr>
        <p:txBody>
          <a:bodyPr/>
          <a:lstStyle>
            <a:lvl1pPr marL="0" indent="0" algn="r">
              <a:buFontTx/>
              <a:buNone/>
              <a:defRPr sz="2000" b="1">
                <a:solidFill>
                  <a:srgbClr val="3366FF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pPr/>
              <a:t>2018/5/24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23850"/>
            <a:ext cx="4391025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370363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7" name="Picture 9" descr="6_5"/>
          <p:cNvPicPr>
            <a:picLocks noChangeAspect="1" noChangeArrowheads="1"/>
          </p:cNvPicPr>
          <p:nvPr userDrawn="1"/>
        </p:nvPicPr>
        <p:blipFill>
          <a:blip r:embed="rId2" cstate="print"/>
          <a:srcRect l="15451" r="8646"/>
          <a:stretch>
            <a:fillRect/>
          </a:stretch>
        </p:blipFill>
        <p:spPr bwMode="auto">
          <a:xfrm>
            <a:off x="0" y="-26988"/>
            <a:ext cx="9170988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 userDrawn="1"/>
        </p:nvSpPr>
        <p:spPr>
          <a:xfrm>
            <a:off x="500063" y="285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zh-CN" altLang="en-US" sz="4400" b="0" dirty="0" smtClean="0">
              <a:latin typeface="Arial"/>
              <a:ea typeface="微软雅黑"/>
              <a:cs typeface="+mj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36512" y="1428750"/>
            <a:ext cx="9170988" cy="542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90033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pPr/>
              <a:t>2018/5/24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91393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pPr/>
              <a:t>2018/5/24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06355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pPr/>
              <a:t>2018/5/24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5406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pPr/>
              <a:t>2018/5/24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1034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pPr/>
              <a:t>2018/5/24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9899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D6675-F71C-4B2E-AE64-AA6D5F49E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pPr/>
              <a:t>2018/5/24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45866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pPr/>
              <a:t>2018/5/24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42635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pPr/>
              <a:t>2018/5/24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26733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476250"/>
            <a:ext cx="2057400" cy="5391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76250"/>
            <a:ext cx="6019800" cy="5391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pPr/>
              <a:t>2018/5/24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433788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CA515-8319-41BE-9DFF-80B12C909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44929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F7F45-5FCE-4190-8B28-F3ADB39B3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03407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76A58-2DAA-4715-A508-88C66FF34A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28613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79613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79613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26029-F852-4BA5-9AD2-B7DA7AD03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86164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D5CA8-4794-4050-9D2F-A4D586C34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24110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-32062"/>
            <a:ext cx="7772400" cy="920336"/>
          </a:xfrm>
        </p:spPr>
        <p:txBody>
          <a:bodyPr/>
          <a:lstStyle>
            <a:lvl1pPr>
              <a:defRPr kumimoji="1" lang="zh-CN" alt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89D98-E6D7-423C-BE7F-89D20BEE0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083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243C4-B3A5-4CA4-8F4F-F8081AB02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12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D05E1-DB39-406D-9F33-AB07E77026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348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A9AA2-586B-4D58-A6C3-1771219765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927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23941-6FA4-400B-9AA2-FE0180FE9A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85800" y="-32062"/>
            <a:ext cx="7772400" cy="920336"/>
          </a:xfrm>
        </p:spPr>
        <p:txBody>
          <a:bodyPr/>
          <a:lstStyle>
            <a:lvl1pPr>
              <a:defRPr kumimoji="1" lang="zh-CN" alt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07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8013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8013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80D9-B4D0-4BD2-B7F1-59712B36D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621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79613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113213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59D2C-7390-46E1-A6B0-769DAAB2BD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5800" y="-32062"/>
            <a:ext cx="7772400" cy="920336"/>
          </a:xfrm>
        </p:spPr>
        <p:txBody>
          <a:bodyPr/>
          <a:lstStyle>
            <a:lvl1pPr>
              <a:defRPr kumimoji="1" lang="zh-CN" alt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773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CA515-8319-41BE-9DFF-80B12C909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15846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F7F45-5FCE-4190-8B28-F3ADB39B3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50438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76A58-2DAA-4715-A508-88C66FF34A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586472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79613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79613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26029-F852-4BA5-9AD2-B7DA7AD03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5115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D5CA8-4794-4050-9D2F-A4D586C34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44257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-32062"/>
            <a:ext cx="7772400" cy="920336"/>
          </a:xfrm>
        </p:spPr>
        <p:txBody>
          <a:bodyPr/>
          <a:lstStyle>
            <a:lvl1pPr>
              <a:defRPr kumimoji="1" lang="zh-CN" alt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89D98-E6D7-423C-BE7F-89D20BEE0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85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243C4-B3A5-4CA4-8F4F-F8081AB02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47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D05E1-DB39-406D-9F33-AB07E77026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185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A9AA2-586B-4D58-A6C3-1771219765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06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23941-6FA4-400B-9AA2-FE0180FE9A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85800" y="-32062"/>
            <a:ext cx="7772400" cy="920336"/>
          </a:xfrm>
        </p:spPr>
        <p:txBody>
          <a:bodyPr/>
          <a:lstStyle>
            <a:lvl1pPr>
              <a:defRPr kumimoji="1" lang="zh-CN" alt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6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8013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8013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80D9-B4D0-4BD2-B7F1-59712B36D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5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79613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113213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59D2C-7390-46E1-A6B0-769DAAB2BD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5800" y="-32062"/>
            <a:ext cx="7772400" cy="920336"/>
          </a:xfrm>
        </p:spPr>
        <p:txBody>
          <a:bodyPr/>
          <a:lstStyle>
            <a:lvl1pPr>
              <a:defRPr kumimoji="1" lang="zh-CN" alt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212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5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0.xml"/><Relationship Id="rId8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64"/>
            <a:ext cx="8229600" cy="50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>
              <a:latin typeface="Arial" pitchFamily="34" charset="0"/>
              <a:cs typeface="+mn-cs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8642226" y="6438900"/>
            <a:ext cx="500062" cy="327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3AD70-C2C8-4122-A272-D75F67E7D0D9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65" r:id="rId1"/>
    <p:sldLayoutId id="2147486852" r:id="rId2"/>
    <p:sldLayoutId id="2147486853" r:id="rId3"/>
    <p:sldLayoutId id="2147486854" r:id="rId4"/>
    <p:sldLayoutId id="2147486855" r:id="rId5"/>
    <p:sldLayoutId id="2147486866" r:id="rId6"/>
    <p:sldLayoutId id="2147486867" r:id="rId7"/>
    <p:sldLayoutId id="2147486868" r:id="rId8"/>
    <p:sldLayoutId id="2147486869" r:id="rId9"/>
    <p:sldLayoutId id="2147486870" r:id="rId10"/>
    <p:sldLayoutId id="2147486856" r:id="rId11"/>
    <p:sldLayoutId id="2147486857" r:id="rId12"/>
    <p:sldLayoutId id="2147486858" r:id="rId13"/>
    <p:sldLayoutId id="2147486859" r:id="rId14"/>
    <p:sldLayoutId id="2147486860" r:id="rId15"/>
    <p:sldLayoutId id="2147486861" r:id="rId16"/>
    <p:sldLayoutId id="2147486862" r:id="rId17"/>
    <p:sldLayoutId id="2147486977" r:id="rId18"/>
    <p:sldLayoutId id="2147486978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52C62C-D6CC-4FDA-AA96-DEA0AAFD1014}" type="datetimeFigureOut">
              <a:rPr lang="zh-CN" altLang="en-US"/>
              <a:pPr>
                <a:defRPr/>
              </a:pPr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A43B20D-9489-46B8-B639-614D36070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72" r:id="rId1"/>
    <p:sldLayoutId id="2147486873" r:id="rId2"/>
    <p:sldLayoutId id="2147486874" r:id="rId3"/>
    <p:sldLayoutId id="2147486875" r:id="rId4"/>
    <p:sldLayoutId id="2147486876" r:id="rId5"/>
    <p:sldLayoutId id="2147486877" r:id="rId6"/>
    <p:sldLayoutId id="2147486878" r:id="rId7"/>
    <p:sldLayoutId id="2147486879" r:id="rId8"/>
    <p:sldLayoutId id="2147486880" r:id="rId9"/>
    <p:sldLayoutId id="2147486881" r:id="rId10"/>
    <p:sldLayoutId id="21474868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048125" y="2952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kumimoji="1" lang="zh-CN" altLang="en-US" sz="3200" b="0" i="1" u="sng">
              <a:latin typeface="Times New Roman" pitchFamily="18" charset="0"/>
              <a:cs typeface="+mn-cs"/>
            </a:endParaRPr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0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796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b="0">
              <a:latin typeface="Arial" pitchFamily="34" charset="0"/>
              <a:ea typeface="黑体" pitchFamily="2" charset="-122"/>
              <a:cs typeface="+mn-cs"/>
            </a:endParaRPr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0" y="-26988"/>
            <a:ext cx="9144000" cy="93503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b="0">
              <a:latin typeface="Arial" pitchFamily="34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5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21" r:id="rId1"/>
    <p:sldLayoutId id="2147486922" r:id="rId2"/>
    <p:sldLayoutId id="2147486923" r:id="rId3"/>
    <p:sldLayoutId id="2147486924" r:id="rId4"/>
    <p:sldLayoutId id="2147486925" r:id="rId5"/>
    <p:sldLayoutId id="2147486926" r:id="rId6"/>
    <p:sldLayoutId id="2147486927" r:id="rId7"/>
    <p:sldLayoutId id="2147486928" r:id="rId8"/>
    <p:sldLayoutId id="2147486929" r:id="rId9"/>
    <p:sldLayoutId id="2147486930" r:id="rId10"/>
    <p:sldLayoutId id="2147486931" r:id="rId11"/>
    <p:sldLayoutId id="2147486932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7625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b="0" smtClean="0">
                <a:latin typeface="Arial"/>
                <a:ea typeface="华文细黑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2018/5/24</a:t>
            </a:fld>
            <a:endParaRPr lang="zh-CN" altLang="en-US" b="0">
              <a:latin typeface="Arial"/>
              <a:ea typeface="华文细黑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latin typeface="Arial"/>
              <a:ea typeface="华文细黑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b="0" smtClean="0">
                <a:latin typeface="Arial"/>
                <a:ea typeface="华文细黑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="0">
              <a:latin typeface="Arial"/>
              <a:ea typeface="华文细黑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19475" y="5837238"/>
            <a:ext cx="3240088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7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38" r:id="rId1"/>
    <p:sldLayoutId id="2147486939" r:id="rId2"/>
    <p:sldLayoutId id="2147486940" r:id="rId3"/>
    <p:sldLayoutId id="2147486941" r:id="rId4"/>
    <p:sldLayoutId id="2147486942" r:id="rId5"/>
    <p:sldLayoutId id="2147486943" r:id="rId6"/>
    <p:sldLayoutId id="2147486944" r:id="rId7"/>
    <p:sldLayoutId id="2147486945" r:id="rId8"/>
    <p:sldLayoutId id="2147486946" r:id="rId9"/>
    <p:sldLayoutId id="2147486947" r:id="rId10"/>
    <p:sldLayoutId id="2147486948" r:id="rId11"/>
  </p:sldLayoutIdLst>
  <p:transition spd="med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66FF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66FF"/>
          </a:solidFill>
          <a:latin typeface="Arial" charset="0"/>
          <a:ea typeface="微软雅黑" pitchFamily="34" charset="-122"/>
          <a:cs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66FF"/>
          </a:solidFill>
          <a:latin typeface="Arial" charset="0"/>
          <a:ea typeface="微软雅黑" pitchFamily="34" charset="-122"/>
          <a:cs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66FF"/>
          </a:solidFill>
          <a:latin typeface="Arial" charset="0"/>
          <a:ea typeface="微软雅黑" pitchFamily="34" charset="-122"/>
          <a:cs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66FF"/>
          </a:solidFill>
          <a:latin typeface="Arial" charset="0"/>
          <a:ea typeface="微软雅黑" pitchFamily="34" charset="-122"/>
          <a:cs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66FF"/>
          </a:solidFill>
          <a:latin typeface="Arial" charset="0"/>
          <a:ea typeface="微软雅黑" pitchFamily="34" charset="-122"/>
          <a:cs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66FF"/>
          </a:solidFill>
          <a:latin typeface="Arial" charset="0"/>
          <a:ea typeface="微软雅黑" pitchFamily="34" charset="-122"/>
          <a:cs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66FF"/>
          </a:solidFill>
          <a:latin typeface="Arial" charset="0"/>
          <a:ea typeface="微软雅黑" pitchFamily="34" charset="-122"/>
          <a:cs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66FF"/>
          </a:solidFill>
          <a:latin typeface="Arial" charset="0"/>
          <a:ea typeface="微软雅黑" pitchFamily="34" charset="-122"/>
          <a:cs typeface="宋体" charset="-122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333333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333333"/>
          </a:solidFill>
          <a:effectLst/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800" b="1">
          <a:solidFill>
            <a:srgbClr val="333333"/>
          </a:solidFill>
          <a:effectLst/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333333"/>
          </a:solidFill>
          <a:effectLst/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 sz="1600" b="1">
          <a:solidFill>
            <a:srgbClr val="333333"/>
          </a:solidFill>
          <a:effectLst/>
          <a:latin typeface="+mn-lt"/>
          <a:ea typeface="+mn-ea"/>
          <a:cs typeface="+mn-cs"/>
        </a:defRPr>
      </a:lvl5pPr>
      <a:lvl6pPr marL="25146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0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796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4048125" y="2952752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kumimoji="1" lang="zh-CN" altLang="en-US" sz="2400" b="0" i="1" u="sng">
              <a:latin typeface="Times New Roman"/>
              <a:ea typeface="宋体"/>
              <a:cs typeface="+mn-cs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4048125" y="302419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kumimoji="1" lang="zh-CN" altLang="en-US" sz="2400" b="0" i="1" u="sng">
              <a:latin typeface="Times New Roman"/>
              <a:ea typeface="宋体"/>
              <a:cs typeface="+mn-cs"/>
            </a:endParaRP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4410075" y="230029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kumimoji="1" lang="zh-CN" altLang="en-US" sz="2400" b="0" i="1" u="sng">
              <a:latin typeface="Times New Roman"/>
              <a:ea typeface="宋体"/>
              <a:cs typeface="+mn-cs"/>
            </a:endParaRP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69088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kumimoji="0" sz="1350" i="0" u="none">
                <a:solidFill>
                  <a:srgbClr val="3333CC"/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87C7E105-B5A4-4202-8914-84339B5E9495}" type="slidenum">
              <a:rPr lang="en-US" altLang="zh-CN" b="0" smtClean="0">
                <a:cs typeface="+mn-cs"/>
              </a:rPr>
              <a:pPr>
                <a:defRPr/>
              </a:pPr>
              <a:t>‹#›</a:t>
            </a:fld>
            <a:endParaRPr lang="en-US" altLang="zh-CN" b="0">
              <a:cs typeface="+mn-cs"/>
            </a:endParaRPr>
          </a:p>
        </p:txBody>
      </p:sp>
      <p:sp>
        <p:nvSpPr>
          <p:cNvPr id="14" name="Line 9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b="0">
              <a:latin typeface="Arial" pitchFamily="34" charset="0"/>
              <a:ea typeface="黑体" pitchFamily="2" charset="-122"/>
              <a:cs typeface="+mn-cs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0" y="-26988"/>
            <a:ext cx="9144000" cy="93503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b="0">
              <a:latin typeface="Arial" pitchFamily="34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6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50" r:id="rId1"/>
    <p:sldLayoutId id="2147486951" r:id="rId2"/>
    <p:sldLayoutId id="2147486952" r:id="rId3"/>
    <p:sldLayoutId id="2147486953" r:id="rId4"/>
    <p:sldLayoutId id="2147486954" r:id="rId5"/>
    <p:sldLayoutId id="2147486955" r:id="rId6"/>
    <p:sldLayoutId id="2147486956" r:id="rId7"/>
    <p:sldLayoutId id="2147486957" r:id="rId8"/>
    <p:sldLayoutId id="2147486958" r:id="rId9"/>
    <p:sldLayoutId id="2147486959" r:id="rId10"/>
    <p:sldLayoutId id="2147486960" r:id="rId11"/>
    <p:sldLayoutId id="2147486961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0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796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4048125" y="2952752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kumimoji="1" lang="zh-CN" altLang="en-US" sz="2400" b="0" i="1" u="sng">
              <a:latin typeface="Times New Roman"/>
              <a:ea typeface="宋体"/>
              <a:cs typeface="+mn-cs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4048125" y="302419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kumimoji="1" lang="zh-CN" altLang="en-US" sz="2400" b="0" i="1" u="sng">
              <a:latin typeface="Times New Roman"/>
              <a:ea typeface="宋体"/>
              <a:cs typeface="+mn-cs"/>
            </a:endParaRP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4410075" y="230029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kumimoji="1" lang="zh-CN" altLang="en-US" sz="2400" b="0" i="1" u="sng">
              <a:latin typeface="Times New Roman"/>
              <a:ea typeface="宋体"/>
              <a:cs typeface="+mn-cs"/>
            </a:endParaRP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69088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kumimoji="0" sz="1350" i="0" u="none">
                <a:solidFill>
                  <a:srgbClr val="3333CC"/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87C7E105-B5A4-4202-8914-84339B5E9495}" type="slidenum">
              <a:rPr lang="en-US" altLang="zh-CN" b="0" smtClean="0">
                <a:cs typeface="+mn-cs"/>
              </a:rPr>
              <a:pPr>
                <a:defRPr/>
              </a:pPr>
              <a:t>‹#›</a:t>
            </a:fld>
            <a:endParaRPr lang="en-US" altLang="zh-CN" b="0">
              <a:cs typeface="+mn-cs"/>
            </a:endParaRPr>
          </a:p>
        </p:txBody>
      </p:sp>
      <p:sp>
        <p:nvSpPr>
          <p:cNvPr id="14" name="Line 9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b="0">
              <a:latin typeface="Arial" pitchFamily="34" charset="0"/>
              <a:ea typeface="黑体" pitchFamily="2" charset="-122"/>
              <a:cs typeface="+mn-cs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0" y="-26988"/>
            <a:ext cx="9144000" cy="93503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b="0">
              <a:latin typeface="Arial" pitchFamily="34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9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63" r:id="rId1"/>
    <p:sldLayoutId id="2147486964" r:id="rId2"/>
    <p:sldLayoutId id="2147486965" r:id="rId3"/>
    <p:sldLayoutId id="2147486966" r:id="rId4"/>
    <p:sldLayoutId id="2147486967" r:id="rId5"/>
    <p:sldLayoutId id="2147486968" r:id="rId6"/>
    <p:sldLayoutId id="2147486969" r:id="rId7"/>
    <p:sldLayoutId id="2147486970" r:id="rId8"/>
    <p:sldLayoutId id="2147486971" r:id="rId9"/>
    <p:sldLayoutId id="2147486972" r:id="rId10"/>
    <p:sldLayoutId id="2147486973" r:id="rId11"/>
    <p:sldLayoutId id="2147486974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jpeg"/><Relationship Id="rId12" Type="http://schemas.openxmlformats.org/officeDocument/2006/relationships/image" Target="../media/image20.jpeg"/><Relationship Id="rId13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9" Type="http://schemas.openxmlformats.org/officeDocument/2006/relationships/image" Target="../media/image17.jpeg"/><Relationship Id="rId10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500042"/>
            <a:ext cx="4500594" cy="7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0" y="4286256"/>
            <a:ext cx="9144000" cy="571504"/>
          </a:xfrm>
          <a:prstGeom prst="rect">
            <a:avLst/>
          </a:prstGeom>
        </p:spPr>
        <p:txBody>
          <a:bodyPr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中国信息通信研究院 移动与大数据研究部</a:t>
            </a:r>
            <a:endParaRPr lang="en-US" altLang="zh-CN" sz="2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数据中心联盟 大数据技术与产品工作组组长</a:t>
            </a:r>
            <a:endParaRPr lang="en-US" altLang="zh-CN" sz="2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2016</a:t>
            </a: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年</a:t>
            </a:r>
            <a:r>
              <a:rPr lang="en-US" altLang="zh-CN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10</a:t>
            </a: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月</a:t>
            </a:r>
            <a:r>
              <a:rPr lang="en-US" altLang="zh-CN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25</a:t>
            </a:r>
            <a:r>
              <a:rPr lang="zh-CN" alt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日</a:t>
            </a:r>
            <a:endParaRPr lang="zh-CN" altLang="en-US" sz="11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2214554"/>
            <a:ext cx="75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大数据技术与产品标准实践</a:t>
            </a:r>
            <a:endParaRPr lang="en-US" altLang="zh-CN" sz="3600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52400" y="3573016"/>
            <a:ext cx="9144000" cy="571504"/>
          </a:xfrm>
          <a:prstGeom prst="rect">
            <a:avLst/>
          </a:prstGeom>
        </p:spPr>
        <p:txBody>
          <a:bodyPr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姜春宇</a:t>
            </a:r>
            <a:r>
              <a:rPr lang="zh-CN" alt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张诚</a:t>
            </a:r>
            <a:endParaRPr lang="en-US" altLang="zh-CN" sz="28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89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大数据产品标准化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867615" y="1443291"/>
            <a:ext cx="6977791" cy="6028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标准化框架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4477" y="2483008"/>
            <a:ext cx="7101899" cy="3394264"/>
            <a:chOff x="3199869" y="2612656"/>
            <a:chExt cx="2490575" cy="1843268"/>
          </a:xfrm>
        </p:grpSpPr>
        <p:grpSp>
          <p:nvGrpSpPr>
            <p:cNvPr id="6" name="组合 25"/>
            <p:cNvGrpSpPr>
              <a:grpSpLocks/>
            </p:cNvGrpSpPr>
            <p:nvPr/>
          </p:nvGrpSpPr>
          <p:grpSpPr bwMode="auto">
            <a:xfrm>
              <a:off x="3199869" y="2612656"/>
              <a:ext cx="1167456" cy="397318"/>
              <a:chOff x="819373" y="-28959"/>
              <a:chExt cx="2234556" cy="39874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819373" y="-28959"/>
                <a:ext cx="2234556" cy="3744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矩形 16"/>
              <p:cNvSpPr/>
              <p:nvPr/>
            </p:nvSpPr>
            <p:spPr>
              <a:xfrm>
                <a:off x="819373" y="-4616"/>
                <a:ext cx="2234556" cy="3744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92456" tIns="52832" rIns="92456" bIns="52832" spcCol="1270" anchor="ctr"/>
              <a:lstStyle/>
              <a:p>
                <a:pPr algn="ctr" defTabSz="5778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基础能力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 defTabSz="5778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指标导向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合 26"/>
            <p:cNvGrpSpPr>
              <a:grpSpLocks/>
            </p:cNvGrpSpPr>
            <p:nvPr/>
          </p:nvGrpSpPr>
          <p:grpSpPr bwMode="auto">
            <a:xfrm>
              <a:off x="3199869" y="3021087"/>
              <a:ext cx="1167458" cy="1434837"/>
              <a:chOff x="819366" y="380937"/>
              <a:chExt cx="2234559" cy="251248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819370" y="380938"/>
                <a:ext cx="2234555" cy="2300137"/>
              </a:xfrm>
              <a:prstGeom prst="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矩形 14"/>
              <p:cNvSpPr/>
              <p:nvPr/>
            </p:nvSpPr>
            <p:spPr>
              <a:xfrm>
                <a:off x="819366" y="380937"/>
                <a:ext cx="1936613" cy="25124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96012" tIns="96012" rIns="128016" bIns="144018" spcCol="1270"/>
              <a:lstStyle/>
              <a:p>
                <a:pPr marL="171450" lvl="1" indent="-171450" defTabSz="8001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+mn-ea"/>
                  </a:rPr>
                  <a:t>功能</a:t>
                </a:r>
              </a:p>
              <a:p>
                <a:pPr marL="171450" lvl="1" indent="-171450" defTabSz="8001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+mn-ea"/>
                  </a:rPr>
                  <a:t>运维管理</a:t>
                </a:r>
              </a:p>
              <a:p>
                <a:pPr marL="171450" lvl="1" indent="-171450" defTabSz="8001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+mn-ea"/>
                  </a:rPr>
                  <a:t>可用性</a:t>
                </a:r>
              </a:p>
              <a:p>
                <a:pPr marL="171450" lvl="1" indent="-171450" defTabSz="8001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+mn-ea"/>
                  </a:rPr>
                  <a:t>安全</a:t>
                </a:r>
              </a:p>
              <a:p>
                <a:pPr marL="171450" lvl="1" indent="-171450" defTabSz="8001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+mn-ea"/>
                  </a:rPr>
                  <a:t>兼容性</a:t>
                </a:r>
              </a:p>
              <a:p>
                <a:pPr marL="171450" lvl="1" indent="-171450" defTabSz="8001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+mn-ea"/>
                  </a:rPr>
                  <a:t>扩展性</a:t>
                </a:r>
                <a:endParaRPr lang="en-US" altLang="zh-CN" sz="1600" dirty="0">
                  <a:latin typeface="+mn-ea"/>
                </a:endParaRPr>
              </a:p>
              <a:p>
                <a:pPr marL="171450" lvl="1" indent="-171450" defTabSz="8001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+mn-ea"/>
                  </a:rPr>
                  <a:t>其他（可扩展）</a:t>
                </a:r>
              </a:p>
              <a:p>
                <a:pPr marL="0" lvl="1" defTabSz="800100">
                  <a:lnSpc>
                    <a:spcPct val="90000"/>
                  </a:lnSpc>
                  <a:spcAft>
                    <a:spcPct val="15000"/>
                  </a:spcAft>
                  <a:defRPr/>
                </a:pP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171450" lvl="1" indent="-171450" defTabSz="8001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endParaRPr lang="zh-CN" altLang="en-US" sz="1600" dirty="0">
                  <a:latin typeface="+mn-ea"/>
                </a:endParaRPr>
              </a:p>
            </p:txBody>
          </p:sp>
        </p:grpSp>
        <p:grpSp>
          <p:nvGrpSpPr>
            <p:cNvPr id="8" name="组合 31"/>
            <p:cNvGrpSpPr>
              <a:grpSpLocks/>
            </p:cNvGrpSpPr>
            <p:nvPr/>
          </p:nvGrpSpPr>
          <p:grpSpPr bwMode="auto">
            <a:xfrm>
              <a:off x="4559325" y="2636912"/>
              <a:ext cx="1092200" cy="374650"/>
              <a:chOff x="3612913" y="6537"/>
              <a:chExt cx="3169192" cy="3744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612913" y="6537"/>
                <a:ext cx="3169192" cy="374400"/>
              </a:xfrm>
              <a:prstGeom prst="rect">
                <a:avLst/>
              </a:prstGeom>
            </p:spPr>
            <p:style>
              <a:lnRef idx="2">
                <a:schemeClr val="accent5">
                  <a:hueOff val="-9933876"/>
                  <a:satOff val="39811"/>
                  <a:lumOff val="8628"/>
                  <a:alphaOff val="0"/>
                </a:schemeClr>
              </a:lnRef>
              <a:fillRef idx="1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0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矩形 12"/>
              <p:cNvSpPr/>
              <p:nvPr/>
            </p:nvSpPr>
            <p:spPr>
              <a:xfrm>
                <a:off x="3612913" y="6537"/>
                <a:ext cx="3169192" cy="3744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92456" tIns="52832" rIns="92456" bIns="52832" spcCol="1270" anchor="ctr"/>
              <a:lstStyle/>
              <a:p>
                <a:pPr algn="ctr" defTabSz="5778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200" dirty="0" smtClean="0">
                    <a:solidFill>
                      <a:schemeClr val="tx1"/>
                    </a:solidFill>
                  </a:rPr>
                  <a:t>性能</a:t>
                </a:r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pPr algn="ctr" defTabSz="5778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场景导向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合 32"/>
            <p:cNvGrpSpPr>
              <a:grpSpLocks/>
            </p:cNvGrpSpPr>
            <p:nvPr/>
          </p:nvGrpSpPr>
          <p:grpSpPr bwMode="auto">
            <a:xfrm>
              <a:off x="4547444" y="3011563"/>
              <a:ext cx="1143000" cy="1323095"/>
              <a:chOff x="11356665" y="4748580"/>
              <a:chExt cx="1656704" cy="229977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371587" y="4823084"/>
                <a:ext cx="1585375" cy="2225268"/>
              </a:xfrm>
              <a:prstGeom prst="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-10740482"/>
                  <a:satOff val="48253"/>
                  <a:lumOff val="3317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-10740482"/>
                  <a:satOff val="48253"/>
                  <a:lumOff val="3317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-10740482"/>
                  <a:satOff val="48253"/>
                  <a:lumOff val="3317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矩形 10"/>
              <p:cNvSpPr/>
              <p:nvPr/>
            </p:nvSpPr>
            <p:spPr>
              <a:xfrm>
                <a:off x="11356665" y="4748580"/>
                <a:ext cx="1656704" cy="22997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96012" tIns="96012" rIns="128016" bIns="144018" spcCol="1270"/>
              <a:lstStyle/>
              <a:p>
                <a:pPr marL="342900" lvl="1" indent="-342900" defTabSz="16002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Times New Roman" pitchFamily="18" charset="0"/>
                    <a:cs typeface="Times New Roman" pitchFamily="18" charset="0"/>
                  </a:rPr>
                  <a:t>批处理</a:t>
                </a:r>
              </a:p>
              <a:p>
                <a:pPr marL="342900" lvl="1" indent="-342900" defTabSz="16002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altLang="zh-CN" sz="1600" dirty="0">
                    <a:latin typeface="Times New Roman" pitchFamily="18" charset="0"/>
                    <a:cs typeface="Times New Roman" pitchFamily="18" charset="0"/>
                  </a:rPr>
                  <a:t>SQL</a:t>
                </a:r>
                <a:r>
                  <a:rPr lang="zh-CN" altLang="en-US" sz="1600" dirty="0">
                    <a:latin typeface="Times New Roman" pitchFamily="18" charset="0"/>
                    <a:cs typeface="Times New Roman" pitchFamily="18" charset="0"/>
                  </a:rPr>
                  <a:t>任务</a:t>
                </a:r>
              </a:p>
              <a:p>
                <a:pPr marL="342900" lvl="1" indent="-342900" defTabSz="16002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altLang="zh-CN" sz="1600" dirty="0" err="1">
                    <a:latin typeface="Times New Roman" pitchFamily="18" charset="0"/>
                    <a:cs typeface="Times New Roman" pitchFamily="18" charset="0"/>
                  </a:rPr>
                  <a:t>Nosql</a:t>
                </a:r>
                <a:r>
                  <a:rPr lang="zh-CN" altLang="en-US" sz="1600" dirty="0">
                    <a:latin typeface="Times New Roman" pitchFamily="18" charset="0"/>
                    <a:cs typeface="Times New Roman" pitchFamily="18" charset="0"/>
                  </a:rPr>
                  <a:t> 任务</a:t>
                </a:r>
                <a:endParaRPr lang="en-US" altLang="zh-C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1" indent="-342900" defTabSz="16002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Times New Roman" pitchFamily="18" charset="0"/>
                    <a:cs typeface="Times New Roman" pitchFamily="18" charset="0"/>
                  </a:rPr>
                  <a:t>机器学习任务</a:t>
                </a:r>
                <a:endParaRPr lang="en-US" altLang="zh-C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1" indent="-342900" defTabSz="16002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Times New Roman" pitchFamily="18" charset="0"/>
                    <a:cs typeface="Times New Roman" pitchFamily="18" charset="0"/>
                  </a:rPr>
                  <a:t>图计算任务</a:t>
                </a:r>
                <a:endParaRPr lang="en-US" altLang="zh-C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1" indent="-342900" defTabSz="16002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Times New Roman" pitchFamily="18" charset="0"/>
                    <a:cs typeface="Times New Roman" pitchFamily="18" charset="0"/>
                  </a:rPr>
                  <a:t>流处理任务</a:t>
                </a:r>
                <a:endParaRPr lang="en-US" altLang="zh-C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1" indent="-342900" defTabSz="16002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zh-CN" altLang="en-US" sz="1600" dirty="0">
                    <a:latin typeface="Times New Roman" pitchFamily="18" charset="0"/>
                    <a:cs typeface="Times New Roman" pitchFamily="18" charset="0"/>
                  </a:rPr>
                  <a:t>其他（可</a:t>
                </a:r>
                <a:r>
                  <a:rPr lang="zh-CN" altLang="en-US" sz="1600" dirty="0" smtClean="0">
                    <a:latin typeface="Times New Roman" pitchFamily="18" charset="0"/>
                    <a:cs typeface="Times New Roman" pitchFamily="18" charset="0"/>
                  </a:rPr>
                  <a:t>扩展）</a:t>
                </a:r>
                <a:endParaRPr lang="en-US" altLang="zh-C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2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30" y="71438"/>
            <a:ext cx="8425626" cy="857232"/>
          </a:xfrm>
        </p:spPr>
        <p:txBody>
          <a:bodyPr/>
          <a:lstStyle/>
          <a:p>
            <a:r>
              <a:rPr lang="zh-CN" altLang="en-US" sz="3600" dirty="0" smtClean="0"/>
              <a:t>提纲</a:t>
            </a:r>
            <a:endParaRPr lang="zh-CN" altLang="en-US" sz="36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270384" y="3121028"/>
            <a:ext cx="762000" cy="665162"/>
            <a:chOff x="3174" y="2656"/>
            <a:chExt cx="1549" cy="1351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EA7EA">
                    <a:gamma/>
                    <a:shade val="46275"/>
                    <a:invGamma/>
                  </a:srgbClr>
                </a:gs>
                <a:gs pos="100000">
                  <a:srgbClr val="4EA7EA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202345" y="3238292"/>
            <a:ext cx="162095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测评实践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gray">
          <a:xfrm>
            <a:off x="1527403" y="321945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FFFFFF"/>
                </a:solidFill>
                <a:latin typeface="Arial" pitchFamily="34" charset="0"/>
                <a:cs typeface="+mn-cs"/>
              </a:rPr>
              <a:t>2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846448" y="3786190"/>
            <a:ext cx="6192688" cy="0"/>
          </a:xfrm>
          <a:prstGeom prst="line">
            <a:avLst/>
          </a:prstGeom>
          <a:noFill/>
          <a:ln w="25400">
            <a:solidFill>
              <a:srgbClr val="003366"/>
            </a:solidFill>
            <a:prstDash val="sysDot"/>
            <a:round/>
            <a:headEnd/>
            <a:tailEnd type="oval" w="med" len="med"/>
          </a:ln>
        </p:spPr>
      </p:cxn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1283923" y="4141886"/>
            <a:ext cx="762000" cy="665162"/>
            <a:chOff x="3174" y="2656"/>
            <a:chExt cx="1549" cy="1351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EA7EA">
                    <a:gamma/>
                    <a:shade val="46275"/>
                    <a:invGamma/>
                  </a:srgbClr>
                </a:gs>
                <a:gs pos="100000">
                  <a:srgbClr val="4EA7EA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215884" y="425915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总结和下一步建议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gray">
          <a:xfrm>
            <a:off x="1553053" y="429102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FFFFFF"/>
                </a:solidFill>
                <a:latin typeface="Arial" pitchFamily="34" charset="0"/>
                <a:cs typeface="+mn-cs"/>
              </a:rPr>
              <a:t>3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859987" y="4807048"/>
            <a:ext cx="6192688" cy="0"/>
          </a:xfrm>
          <a:prstGeom prst="line">
            <a:avLst/>
          </a:prstGeom>
          <a:noFill/>
          <a:ln w="25400">
            <a:solidFill>
              <a:srgbClr val="003366"/>
            </a:solidFill>
            <a:prstDash val="sysDot"/>
            <a:round/>
            <a:headEnd/>
            <a:tailEnd type="oval" w="med" len="med"/>
          </a:ln>
        </p:spPr>
      </p:cxnSp>
      <p:grpSp>
        <p:nvGrpSpPr>
          <p:cNvPr id="19" name="Group 6"/>
          <p:cNvGrpSpPr>
            <a:grpSpLocks/>
          </p:cNvGrpSpPr>
          <p:nvPr/>
        </p:nvGrpSpPr>
        <p:grpSpPr bwMode="auto">
          <a:xfrm>
            <a:off x="1277528" y="2132856"/>
            <a:ext cx="762000" cy="665162"/>
            <a:chOff x="3174" y="2656"/>
            <a:chExt cx="1549" cy="1351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2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EA7EA">
                    <a:gamma/>
                    <a:shade val="46275"/>
                    <a:invGamma/>
                  </a:srgbClr>
                </a:gs>
                <a:gs pos="100000">
                  <a:srgbClr val="4EA7EA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209489" y="2250120"/>
            <a:ext cx="23391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标准发展情况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gray">
          <a:xfrm>
            <a:off x="1474378" y="2231281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1</a:t>
            </a:r>
            <a:endParaRPr lang="en-US" altLang="zh-CN" sz="2400" dirty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853592" y="2798018"/>
            <a:ext cx="6192688" cy="0"/>
          </a:xfrm>
          <a:prstGeom prst="line">
            <a:avLst/>
          </a:prstGeom>
          <a:noFill/>
          <a:ln w="25400">
            <a:solidFill>
              <a:srgbClr val="003366"/>
            </a:solidFill>
            <a:prstDash val="sysDot"/>
            <a:round/>
            <a:headEnd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28638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2546" y="1474715"/>
            <a:ext cx="8679131" cy="4714443"/>
            <a:chOff x="-1524000" y="1226235"/>
            <a:chExt cx="12192000" cy="4916706"/>
          </a:xfrm>
        </p:grpSpPr>
        <p:sp>
          <p:nvSpPr>
            <p:cNvPr id="5" name="矩形 4"/>
            <p:cNvSpPr/>
            <p:nvPr/>
          </p:nvSpPr>
          <p:spPr>
            <a:xfrm>
              <a:off x="-1524000" y="3513929"/>
              <a:ext cx="12192000" cy="60959"/>
            </a:xfrm>
            <a:prstGeom prst="rect">
              <a:avLst/>
            </a:prstGeom>
            <a:solidFill>
              <a:srgbClr val="29303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125057" y="3348234"/>
              <a:ext cx="363836" cy="3638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14651" y="3348234"/>
              <a:ext cx="363836" cy="363836"/>
            </a:xfrm>
            <a:prstGeom prst="ellipse">
              <a:avLst/>
            </a:prstGeom>
            <a:solidFill>
              <a:srgbClr val="29303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54359" y="3348234"/>
              <a:ext cx="363836" cy="3638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194067" y="3348234"/>
              <a:ext cx="363836" cy="3638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 4"/>
            <p:cNvGrpSpPr/>
            <p:nvPr/>
          </p:nvGrpSpPr>
          <p:grpSpPr>
            <a:xfrm>
              <a:off x="1997602" y="1226235"/>
              <a:ext cx="2854713" cy="1917273"/>
              <a:chOff x="3521602" y="948167"/>
              <a:chExt cx="2854713" cy="1917273"/>
            </a:xfrm>
          </p:grpSpPr>
          <p:sp>
            <p:nvSpPr>
              <p:cNvPr id="30" name="矩形 9"/>
              <p:cNvSpPr/>
              <p:nvPr/>
            </p:nvSpPr>
            <p:spPr>
              <a:xfrm flipV="1">
                <a:off x="3521602" y="948167"/>
                <a:ext cx="2854713" cy="1917273"/>
              </a:xfrm>
              <a:custGeom>
                <a:avLst/>
                <a:gdLst/>
                <a:ahLst/>
                <a:cxnLst/>
                <a:rect l="l" t="t" r="r" b="b"/>
                <a:pathLst>
                  <a:path w="2141035" h="1354104">
                    <a:moveTo>
                      <a:pt x="388870" y="0"/>
                    </a:moveTo>
                    <a:lnTo>
                      <a:pt x="483871" y="115465"/>
                    </a:lnTo>
                    <a:lnTo>
                      <a:pt x="2141035" y="115465"/>
                    </a:lnTo>
                    <a:lnTo>
                      <a:pt x="2141035" y="1354104"/>
                    </a:lnTo>
                    <a:lnTo>
                      <a:pt x="0" y="1354104"/>
                    </a:lnTo>
                    <a:lnTo>
                      <a:pt x="0" y="115465"/>
                    </a:lnTo>
                    <a:lnTo>
                      <a:pt x="293869" y="1154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32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31" name="组 42"/>
              <p:cNvGrpSpPr/>
              <p:nvPr/>
            </p:nvGrpSpPr>
            <p:grpSpPr>
              <a:xfrm>
                <a:off x="3648085" y="1285347"/>
                <a:ext cx="2630275" cy="1341014"/>
                <a:chOff x="3560787" y="669460"/>
                <a:chExt cx="1972706" cy="1005762"/>
              </a:xfrm>
            </p:grpSpPr>
            <p:sp>
              <p:nvSpPr>
                <p:cNvPr id="32" name="文本框 8"/>
                <p:cNvSpPr txBox="1"/>
                <p:nvPr/>
              </p:nvSpPr>
              <p:spPr>
                <a:xfrm>
                  <a:off x="3560788" y="977237"/>
                  <a:ext cx="1972705" cy="697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333" dirty="0" err="1" smtClean="0">
                      <a:solidFill>
                        <a:srgbClr val="FFFFFF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Hadoop</a:t>
                  </a:r>
                  <a:r>
                    <a:rPr lang="en-US" altLang="zh-CN" sz="1333" dirty="0" smtClean="0">
                      <a:solidFill>
                        <a:srgbClr val="FFFFFF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/Spark</a:t>
                  </a:r>
                  <a:r>
                    <a:rPr lang="zh-CN" altLang="en-US" sz="1333" dirty="0" smtClean="0">
                      <a:solidFill>
                        <a:srgbClr val="FFFFFF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大数据基础能力认证</a:t>
                  </a:r>
                  <a:endParaRPr lang="en-US" altLang="zh-CN" sz="1333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1333" dirty="0" smtClean="0">
                      <a:solidFill>
                        <a:srgbClr val="FFFFFF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6</a:t>
                  </a:r>
                  <a:r>
                    <a:rPr lang="zh-CN" altLang="en-US" sz="1333" dirty="0" smtClean="0">
                      <a:solidFill>
                        <a:srgbClr val="FFFFFF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家企业</a:t>
                  </a:r>
                  <a:endParaRPr lang="en-US" altLang="zh-CN" sz="1333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3560787" y="669460"/>
                  <a:ext cx="1034178" cy="2847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867" b="1" dirty="0" smtClean="0">
                      <a:solidFill>
                        <a:srgbClr val="FFFFFF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第二批认证</a:t>
                  </a:r>
                  <a:endParaRPr lang="zh-CN" altLang="en-US" sz="1867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grpSp>
          <p:nvGrpSpPr>
            <p:cNvPr id="11" name="组 3"/>
            <p:cNvGrpSpPr/>
            <p:nvPr/>
          </p:nvGrpSpPr>
          <p:grpSpPr>
            <a:xfrm>
              <a:off x="-473164" y="4098952"/>
              <a:ext cx="2854713" cy="2043989"/>
              <a:chOff x="1050836" y="3820884"/>
              <a:chExt cx="2854713" cy="2043989"/>
            </a:xfrm>
          </p:grpSpPr>
          <p:sp>
            <p:nvSpPr>
              <p:cNvPr id="26" name="矩形 9"/>
              <p:cNvSpPr/>
              <p:nvPr/>
            </p:nvSpPr>
            <p:spPr>
              <a:xfrm>
                <a:off x="1050836" y="3820884"/>
                <a:ext cx="2854713" cy="2043989"/>
              </a:xfrm>
              <a:custGeom>
                <a:avLst/>
                <a:gdLst/>
                <a:ahLst/>
                <a:cxnLst/>
                <a:rect l="l" t="t" r="r" b="b"/>
                <a:pathLst>
                  <a:path w="2141035" h="1354104">
                    <a:moveTo>
                      <a:pt x="388870" y="0"/>
                    </a:moveTo>
                    <a:lnTo>
                      <a:pt x="483871" y="115465"/>
                    </a:lnTo>
                    <a:lnTo>
                      <a:pt x="2141035" y="115465"/>
                    </a:lnTo>
                    <a:lnTo>
                      <a:pt x="2141035" y="1354104"/>
                    </a:lnTo>
                    <a:lnTo>
                      <a:pt x="0" y="1354104"/>
                    </a:lnTo>
                    <a:lnTo>
                      <a:pt x="0" y="115465"/>
                    </a:lnTo>
                    <a:lnTo>
                      <a:pt x="293869" y="1154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32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27" name="组 45"/>
              <p:cNvGrpSpPr/>
              <p:nvPr/>
            </p:nvGrpSpPr>
            <p:grpSpPr>
              <a:xfrm>
                <a:off x="1161705" y="4245743"/>
                <a:ext cx="2630275" cy="1619130"/>
                <a:chOff x="3560787" y="669460"/>
                <a:chExt cx="1972706" cy="1214348"/>
              </a:xfrm>
            </p:grpSpPr>
            <p:sp>
              <p:nvSpPr>
                <p:cNvPr id="28" name="文本框 8"/>
                <p:cNvSpPr txBox="1"/>
                <p:nvPr/>
              </p:nvSpPr>
              <p:spPr>
                <a:xfrm>
                  <a:off x="3560788" y="977237"/>
                  <a:ext cx="1972705" cy="9065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1333" dirty="0" smtClean="0">
                      <a:solidFill>
                        <a:srgbClr val="FFFFFF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大数据基准测试</a:t>
                  </a:r>
                  <a:endParaRPr lang="en-US" altLang="zh-CN" sz="1333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1333" dirty="0" smtClean="0">
                      <a:solidFill>
                        <a:srgbClr val="FFFFFF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华为、移动、星环、中兴、</a:t>
                  </a:r>
                  <a:r>
                    <a:rPr lang="en-US" altLang="zh-CN" sz="1333" dirty="0" smtClean="0">
                      <a:solidFill>
                        <a:srgbClr val="FFFFFF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Ucloud5</a:t>
                  </a:r>
                  <a:r>
                    <a:rPr lang="zh-CN" altLang="en-US" sz="1333" dirty="0" smtClean="0">
                      <a:solidFill>
                        <a:srgbClr val="FFFFFF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家企业</a:t>
                  </a:r>
                  <a:endParaRPr lang="en-US" altLang="zh-CN" sz="1333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3560787" y="669460"/>
                  <a:ext cx="1034178" cy="2847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867" b="1" dirty="0" smtClean="0">
                      <a:solidFill>
                        <a:srgbClr val="FFFFFF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第一批认证</a:t>
                  </a:r>
                  <a:endParaRPr lang="zh-CN" altLang="en-US" sz="1867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grpSp>
          <p:nvGrpSpPr>
            <p:cNvPr id="12" name="组 5"/>
            <p:cNvGrpSpPr/>
            <p:nvPr/>
          </p:nvGrpSpPr>
          <p:grpSpPr>
            <a:xfrm>
              <a:off x="4417200" y="3892551"/>
              <a:ext cx="2854713" cy="2250390"/>
              <a:chOff x="5941200" y="3614483"/>
              <a:chExt cx="2854713" cy="2250390"/>
            </a:xfrm>
          </p:grpSpPr>
          <p:sp>
            <p:nvSpPr>
              <p:cNvPr id="22" name="矩形 9"/>
              <p:cNvSpPr/>
              <p:nvPr/>
            </p:nvSpPr>
            <p:spPr>
              <a:xfrm>
                <a:off x="5941200" y="3614483"/>
                <a:ext cx="2854713" cy="2250390"/>
              </a:xfrm>
              <a:custGeom>
                <a:avLst/>
                <a:gdLst/>
                <a:ahLst/>
                <a:cxnLst/>
                <a:rect l="l" t="t" r="r" b="b"/>
                <a:pathLst>
                  <a:path w="2141035" h="1354104">
                    <a:moveTo>
                      <a:pt x="388870" y="0"/>
                    </a:moveTo>
                    <a:lnTo>
                      <a:pt x="483871" y="115465"/>
                    </a:lnTo>
                    <a:lnTo>
                      <a:pt x="2141035" y="115465"/>
                    </a:lnTo>
                    <a:lnTo>
                      <a:pt x="2141035" y="1354104"/>
                    </a:lnTo>
                    <a:lnTo>
                      <a:pt x="0" y="1354104"/>
                    </a:lnTo>
                    <a:lnTo>
                      <a:pt x="0" y="115465"/>
                    </a:lnTo>
                    <a:lnTo>
                      <a:pt x="293869" y="1154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32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23" name="组 48"/>
              <p:cNvGrpSpPr/>
              <p:nvPr/>
            </p:nvGrpSpPr>
            <p:grpSpPr>
              <a:xfrm>
                <a:off x="6087793" y="4245743"/>
                <a:ext cx="2630275" cy="1341014"/>
                <a:chOff x="3560787" y="669460"/>
                <a:chExt cx="1972706" cy="1005762"/>
              </a:xfrm>
            </p:grpSpPr>
            <p:sp>
              <p:nvSpPr>
                <p:cNvPr id="24" name="文本框 8"/>
                <p:cNvSpPr txBox="1"/>
                <p:nvPr/>
              </p:nvSpPr>
              <p:spPr>
                <a:xfrm>
                  <a:off x="3560788" y="977237"/>
                  <a:ext cx="1972705" cy="697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333" dirty="0" err="1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Hadoop</a:t>
                  </a:r>
                  <a:r>
                    <a:rPr lang="en-US" altLang="zh-CN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/Spark</a:t>
                  </a:r>
                  <a:r>
                    <a:rPr lang="zh-CN" altLang="en-US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大数据基础能力和性能专项认证  </a:t>
                  </a:r>
                  <a:r>
                    <a:rPr lang="en-US" altLang="zh-CN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6</a:t>
                  </a:r>
                  <a:r>
                    <a:rPr lang="zh-CN" altLang="en-US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家企业参与</a:t>
                  </a:r>
                  <a:endParaRPr lang="en-US" altLang="zh-CN" sz="1333" dirty="0" smtClean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3560787" y="669460"/>
                  <a:ext cx="1452761" cy="2969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867" b="1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第三批认证</a:t>
                  </a:r>
                  <a:endParaRPr lang="zh-CN" altLang="en-US" sz="1867" b="1" dirty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grpSp>
          <p:nvGrpSpPr>
            <p:cNvPr id="13" name="组 6"/>
            <p:cNvGrpSpPr/>
            <p:nvPr/>
          </p:nvGrpSpPr>
          <p:grpSpPr>
            <a:xfrm>
              <a:off x="6860701" y="1226235"/>
              <a:ext cx="2854713" cy="1917275"/>
              <a:chOff x="8384701" y="948167"/>
              <a:chExt cx="2854713" cy="1917275"/>
            </a:xfrm>
          </p:grpSpPr>
          <p:sp>
            <p:nvSpPr>
              <p:cNvPr id="18" name="矩形 9"/>
              <p:cNvSpPr/>
              <p:nvPr/>
            </p:nvSpPr>
            <p:spPr>
              <a:xfrm flipV="1">
                <a:off x="8384701" y="948167"/>
                <a:ext cx="2854713" cy="1917275"/>
              </a:xfrm>
              <a:custGeom>
                <a:avLst/>
                <a:gdLst/>
                <a:ahLst/>
                <a:cxnLst/>
                <a:rect l="l" t="t" r="r" b="b"/>
                <a:pathLst>
                  <a:path w="2141035" h="1354104">
                    <a:moveTo>
                      <a:pt x="388870" y="0"/>
                    </a:moveTo>
                    <a:lnTo>
                      <a:pt x="483871" y="115465"/>
                    </a:lnTo>
                    <a:lnTo>
                      <a:pt x="2141035" y="115465"/>
                    </a:lnTo>
                    <a:lnTo>
                      <a:pt x="2141035" y="1354104"/>
                    </a:lnTo>
                    <a:lnTo>
                      <a:pt x="0" y="1354104"/>
                    </a:lnTo>
                    <a:lnTo>
                      <a:pt x="0" y="115465"/>
                    </a:lnTo>
                    <a:lnTo>
                      <a:pt x="293869" y="11546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32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9" name="组 51"/>
              <p:cNvGrpSpPr/>
              <p:nvPr/>
            </p:nvGrpSpPr>
            <p:grpSpPr>
              <a:xfrm>
                <a:off x="8476537" y="1285348"/>
                <a:ext cx="2630275" cy="1341014"/>
                <a:chOff x="3560787" y="669460"/>
                <a:chExt cx="1972706" cy="1005761"/>
              </a:xfrm>
            </p:grpSpPr>
            <p:sp>
              <p:nvSpPr>
                <p:cNvPr id="20" name="文本框 8"/>
                <p:cNvSpPr txBox="1"/>
                <p:nvPr/>
              </p:nvSpPr>
              <p:spPr>
                <a:xfrm>
                  <a:off x="3560788" y="977237"/>
                  <a:ext cx="1972705" cy="697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333" dirty="0" err="1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Hadoop</a:t>
                  </a:r>
                  <a:r>
                    <a:rPr lang="zh-CN" altLang="en-US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和</a:t>
                  </a:r>
                  <a:r>
                    <a:rPr lang="en-US" altLang="zh-CN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MPP</a:t>
                  </a:r>
                  <a:r>
                    <a:rPr lang="zh-CN" altLang="en-US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数据库基础能力和性能专项。</a:t>
                  </a:r>
                  <a:endParaRPr lang="en-US" altLang="zh-CN" sz="1333" dirty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3560787" y="669460"/>
                  <a:ext cx="1452761" cy="296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867" b="1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第四批认证</a:t>
                  </a:r>
                  <a:endParaRPr lang="zh-CN" altLang="en-US" sz="1867" b="1" dirty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4" name="文本框 54"/>
            <p:cNvSpPr txBox="1"/>
            <p:nvPr/>
          </p:nvSpPr>
          <p:spPr>
            <a:xfrm>
              <a:off x="56861" y="3707964"/>
              <a:ext cx="1627369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867" b="1" dirty="0" smtClean="0"/>
                <a:t>2015 6-8</a:t>
              </a:r>
              <a:r>
                <a:rPr kumimoji="1" lang="zh-CN" altLang="en-US" sz="1867" b="1" dirty="0" smtClean="0"/>
                <a:t>月底</a:t>
              </a:r>
              <a:endParaRPr kumimoji="1" lang="zh-CN" altLang="en-US" sz="1867" b="1" dirty="0"/>
            </a:p>
          </p:txBody>
        </p:sp>
        <p:sp>
          <p:nvSpPr>
            <p:cNvPr id="15" name="文本框 55"/>
            <p:cNvSpPr txBox="1"/>
            <p:nvPr/>
          </p:nvSpPr>
          <p:spPr>
            <a:xfrm>
              <a:off x="2944630" y="2977664"/>
              <a:ext cx="1627369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867" b="1" dirty="0" smtClean="0"/>
                <a:t>2016 3-4</a:t>
              </a:r>
              <a:r>
                <a:rPr kumimoji="1" lang="zh-CN" altLang="en-US" sz="1867" b="1" dirty="0" smtClean="0"/>
                <a:t>月底</a:t>
              </a:r>
              <a:endParaRPr kumimoji="1" lang="zh-CN" altLang="en-US" sz="1867" b="1" dirty="0"/>
            </a:p>
          </p:txBody>
        </p:sp>
        <p:sp>
          <p:nvSpPr>
            <p:cNvPr id="16" name="文本框 56"/>
            <p:cNvSpPr txBox="1"/>
            <p:nvPr/>
          </p:nvSpPr>
          <p:spPr>
            <a:xfrm>
              <a:off x="5325168" y="3695002"/>
              <a:ext cx="1627369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867" b="1" dirty="0" smtClean="0"/>
                <a:t>2016 6-8</a:t>
              </a:r>
              <a:r>
                <a:rPr kumimoji="1" lang="zh-CN" altLang="en-US" sz="1867" b="1" dirty="0" smtClean="0"/>
                <a:t>月底</a:t>
              </a:r>
              <a:endParaRPr kumimoji="1" lang="zh-CN" altLang="en-US" sz="1867" b="1" dirty="0"/>
            </a:p>
          </p:txBody>
        </p:sp>
        <p:sp>
          <p:nvSpPr>
            <p:cNvPr id="17" name="文本框 57"/>
            <p:cNvSpPr txBox="1"/>
            <p:nvPr/>
          </p:nvSpPr>
          <p:spPr>
            <a:xfrm>
              <a:off x="7910073" y="3015630"/>
              <a:ext cx="222849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867" b="1" dirty="0" smtClean="0"/>
                <a:t>2016 10</a:t>
              </a:r>
              <a:r>
                <a:rPr kumimoji="1" lang="zh-CN" altLang="en-US" sz="1867" b="1" dirty="0" smtClean="0"/>
                <a:t>月</a:t>
              </a:r>
              <a:r>
                <a:rPr kumimoji="1" lang="en-US" altLang="zh-CN" sz="1867" b="1" dirty="0" smtClean="0"/>
                <a:t>-12</a:t>
              </a:r>
              <a:r>
                <a:rPr kumimoji="1" lang="zh-CN" altLang="en-US" sz="1867" b="1" dirty="0" smtClean="0"/>
                <a:t>月底</a:t>
              </a:r>
              <a:r>
                <a:rPr kumimoji="1" lang="en-US" altLang="zh-CN" sz="1867" b="1" dirty="0" smtClean="0"/>
                <a:t> </a:t>
              </a:r>
              <a:endParaRPr kumimoji="1" lang="zh-CN" altLang="en-US" sz="1867" b="1" dirty="0"/>
            </a:p>
          </p:txBody>
        </p:sp>
      </p:grp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406400" y="4112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kern="1200" dirty="0"/>
              <a:t>大数据产品能力认证发展历程</a:t>
            </a:r>
          </a:p>
        </p:txBody>
      </p:sp>
    </p:spTree>
    <p:extLst>
      <p:ext uri="{BB962C8B-B14F-4D97-AF65-F5344CB8AC3E}">
        <p14:creationId xmlns:p14="http://schemas.microsoft.com/office/powerpoint/2010/main" val="1190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7634" cy="857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kern="1200" dirty="0"/>
              <a:t>测试实验室环境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42499"/>
              </p:ext>
            </p:extLst>
          </p:nvPr>
        </p:nvGraphicFramePr>
        <p:xfrm>
          <a:off x="899592" y="1046217"/>
          <a:ext cx="7416824" cy="237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3" imgW="6185695" imgH="2814327" progId="Visio.Drawing.11">
                  <p:embed/>
                </p:oleObj>
              </mc:Choice>
              <mc:Fallback>
                <p:oleObj name="Visio" r:id="rId3" imgW="6185695" imgH="28143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046217"/>
                        <a:ext cx="7416824" cy="237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79271"/>
              </p:ext>
            </p:extLst>
          </p:nvPr>
        </p:nvGraphicFramePr>
        <p:xfrm>
          <a:off x="670992" y="3460364"/>
          <a:ext cx="7920880" cy="302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994"/>
                <a:gridCol w="5679758"/>
                <a:gridCol w="1152128"/>
              </a:tblGrid>
              <a:tr h="1825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组件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配置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台数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3285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2*</a:t>
                      </a:r>
                      <a:r>
                        <a:rPr lang="zh-CN" altLang="en-US" sz="1800" dirty="0" smtClean="0"/>
                        <a:t>英特尔至强 </a:t>
                      </a:r>
                      <a:r>
                        <a:rPr lang="en-US" altLang="zh-CN" sz="1800" dirty="0" smtClean="0"/>
                        <a:t>E5-2620 v3 2.4GHz,15M </a:t>
                      </a:r>
                      <a:r>
                        <a:rPr lang="zh-CN" altLang="en-US" sz="1800" dirty="0" smtClean="0"/>
                        <a:t>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</a:tr>
              <a:tr h="32858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4*16GB RDIMM, 2133 MT/s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</a:tr>
              <a:tr h="1877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8*16GB RDIMM, 2133 MT/s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285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10*1.2TB 10K RPM SAS 6Gbps 2.5</a:t>
                      </a:r>
                      <a:r>
                        <a:rPr lang="zh-CN" altLang="en-US" sz="1800" dirty="0" smtClean="0"/>
                        <a:t>英寸 热插拔硬盘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</a:tr>
              <a:tr h="3285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10*1.2TB 10K RPM SAS 12Gbps 2.5</a:t>
                      </a:r>
                      <a:r>
                        <a:rPr lang="zh-CN" altLang="en-US" sz="1800" dirty="0" smtClean="0"/>
                        <a:t>英寸 热插拔硬盘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285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单口万兆网卡</a:t>
                      </a:r>
                      <a:endParaRPr lang="en-US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</a:tr>
              <a:tr h="4694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交换机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锐捷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RG-S6220-48XS4QXS 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万兆交换机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参与认证的厂商</a:t>
            </a:r>
            <a:endParaRPr lang="zh-CN" altLang="en-US" sz="3200" dirty="0"/>
          </a:p>
        </p:txBody>
      </p:sp>
      <p:pic>
        <p:nvPicPr>
          <p:cNvPr id="4" name="Picture 2" descr="C:\Users\lenovo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2480672"/>
            <a:ext cx="2099696" cy="332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961159" y="2281064"/>
            <a:ext cx="1738633" cy="3740224"/>
            <a:chOff x="623091" y="1330464"/>
            <a:chExt cx="1785747" cy="2638629"/>
          </a:xfrm>
        </p:grpSpPr>
        <p:pic>
          <p:nvPicPr>
            <p:cNvPr id="6" name="Picture 10" descr="http://www.k1982.com/moban_img/201209/2012092022580444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0885" y="1864066"/>
              <a:ext cx="1594610" cy="462533"/>
            </a:xfrm>
            <a:prstGeom prst="rect">
              <a:avLst/>
            </a:prstGeom>
            <a:noFill/>
          </p:spPr>
        </p:pic>
        <p:pic>
          <p:nvPicPr>
            <p:cNvPr id="7" name="Picture 10" descr="http://www.duidea.com/uploadfile/2015/0103/20150103121641478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2010" y="2987406"/>
              <a:ext cx="1512361" cy="381225"/>
            </a:xfrm>
            <a:prstGeom prst="rect">
              <a:avLst/>
            </a:prstGeom>
            <a:noFill/>
          </p:spPr>
        </p:pic>
        <p:pic>
          <p:nvPicPr>
            <p:cNvPr id="8" name="Picture 8" descr="http://www.hdlogo.com/sites/default/files/public/styles/large/public/logo_image/2012/08/china-mobile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23091" y="1330464"/>
              <a:ext cx="1785747" cy="441874"/>
            </a:xfrm>
            <a:prstGeom prst="rect">
              <a:avLst/>
            </a:prstGeom>
            <a:noFill/>
          </p:spPr>
        </p:pic>
        <p:pic>
          <p:nvPicPr>
            <p:cNvPr id="9" name="Picture 4" descr="http://www.transwarp.io/images/logo_01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89507" y="2454016"/>
              <a:ext cx="1619331" cy="361896"/>
            </a:xfrm>
            <a:prstGeom prst="rect">
              <a:avLst/>
            </a:prstGeom>
            <a:noFill/>
          </p:spPr>
        </p:pic>
        <p:pic>
          <p:nvPicPr>
            <p:cNvPr id="10" name="Picture 6" descr="UCloud"/>
            <p:cNvPicPr>
              <a:picLocks noChangeAspect="1" noChangeArrowheads="1"/>
            </p:cNvPicPr>
            <p:nvPr/>
          </p:nvPicPr>
          <p:blipFill>
            <a:blip r:embed="rId7"/>
            <a:srcRect t="23438" b="23718"/>
            <a:stretch>
              <a:fillRect/>
            </a:stretch>
          </p:blipFill>
          <p:spPr bwMode="auto">
            <a:xfrm>
              <a:off x="789507" y="3484766"/>
              <a:ext cx="1476816" cy="484327"/>
            </a:xfrm>
            <a:prstGeom prst="rect">
              <a:avLst/>
            </a:prstGeom>
            <a:noFill/>
          </p:spPr>
        </p:pic>
      </p:grpSp>
      <p:sp>
        <p:nvSpPr>
          <p:cNvPr id="11" name="矩形 10"/>
          <p:cNvSpPr/>
          <p:nvPr/>
        </p:nvSpPr>
        <p:spPr>
          <a:xfrm>
            <a:off x="1211940" y="1506066"/>
            <a:ext cx="1246495" cy="323165"/>
          </a:xfrm>
          <a:prstGeom prst="rect">
            <a:avLst/>
          </a:prstGeom>
        </p:spPr>
        <p:txBody>
          <a:bodyPr wrap="none" lIns="45720" tIns="22860" rIns="45720" bIns="22860">
            <a:spAutoFit/>
          </a:bodyPr>
          <a:lstStyle/>
          <a:p>
            <a:pPr algn="ctr" defTabSz="457200">
              <a:defRPr/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第一批认证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2766" y="1498684"/>
            <a:ext cx="1246495" cy="323165"/>
          </a:xfrm>
          <a:prstGeom prst="rect">
            <a:avLst/>
          </a:prstGeom>
        </p:spPr>
        <p:txBody>
          <a:bodyPr wrap="none" lIns="45720" tIns="22860" rIns="45720" bIns="22860">
            <a:spAutoFit/>
          </a:bodyPr>
          <a:lstStyle/>
          <a:p>
            <a:pPr algn="ctr" defTabSz="457200">
              <a:defRPr/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第二批认证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5015" y="1496452"/>
            <a:ext cx="1246495" cy="323165"/>
          </a:xfrm>
          <a:prstGeom prst="rect">
            <a:avLst/>
          </a:prstGeom>
        </p:spPr>
        <p:txBody>
          <a:bodyPr wrap="none" lIns="45720" tIns="22860" rIns="45720" bIns="22860">
            <a:spAutoFit/>
          </a:bodyPr>
          <a:lstStyle/>
          <a:p>
            <a:pPr algn="ctr" defTabSz="457200">
              <a:defRPr/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第三批认证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66481" y="2185205"/>
            <a:ext cx="1913631" cy="4190624"/>
            <a:chOff x="6829425" y="3905250"/>
            <a:chExt cx="3827262" cy="8381247"/>
          </a:xfrm>
        </p:grpSpPr>
        <p:pic>
          <p:nvPicPr>
            <p:cNvPr id="3074" name="Picture 2" descr="C:\Users\lenovo\Desktop\18153651497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7754" y="9089579"/>
              <a:ext cx="3057525" cy="1681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lenovo\Desktop\下载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515" y="10623252"/>
              <a:ext cx="3500545" cy="1663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lenovo\Desktop\u=2532802295,2138602262&amp;fm=21&amp;gp=0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934" y="4989537"/>
              <a:ext cx="3415253" cy="144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lenovo\Desktop\下载 (1)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435" y="6680142"/>
              <a:ext cx="3076576" cy="118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lenovo\Desktop\1472541841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9425" y="3905250"/>
              <a:ext cx="3827262" cy="1084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C:\Users\lenovo\Desktop\下载 (2)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7754" y="7860221"/>
              <a:ext cx="329408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9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通过认证的产品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73581"/>
              </p:ext>
            </p:extLst>
          </p:nvPr>
        </p:nvGraphicFramePr>
        <p:xfrm>
          <a:off x="600074" y="1389064"/>
          <a:ext cx="7644333" cy="490779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65718"/>
                <a:gridCol w="2022626"/>
                <a:gridCol w="1906178"/>
                <a:gridCol w="2049811"/>
              </a:tblGrid>
              <a:tr h="7740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第一批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第二批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rgbClr val="FFFFFF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第三批</a:t>
                      </a:r>
                      <a:endParaRPr lang="zh-CN" altLang="en-US" sz="1600" b="1" kern="1200" dirty="0">
                        <a:solidFill>
                          <a:srgbClr val="FFFFFF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rgbClr val="FFFFFF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r>
                        <a:rPr lang="zh-CN" altLang="en-US" sz="1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基准测试</a:t>
                      </a:r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r>
                        <a:rPr lang="zh-CN" altLang="en-US" sz="1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基础能力</a:t>
                      </a:r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r>
                        <a:rPr lang="zh-CN" altLang="en-US" sz="1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基础能力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Hadoop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性能专项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531"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华为</a:t>
                      </a:r>
                      <a:r>
                        <a:rPr lang="en-US" altLang="zh-CN" sz="1400" kern="1200" spc="3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FusionInsight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东方金信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SeaBox</a:t>
                      </a: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Big Data platform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百分点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BD-OS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新华三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H3C </a:t>
                      </a:r>
                      <a:r>
                        <a:rPr lang="en-US" altLang="zh-CN" sz="1400" kern="1200" spc="3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DataEngine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7463"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中移动苏研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BC-</a:t>
                      </a:r>
                      <a:r>
                        <a:rPr lang="en-US" altLang="zh-CN" sz="1400" kern="1200" spc="3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Hadoop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明略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Minglamp</a:t>
                      </a: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Data Platform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国双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国双大数据平台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腾讯云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Data Intelligence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0054"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星环</a:t>
                      </a:r>
                      <a:r>
                        <a:rPr lang="en-US" altLang="zh-CN" sz="1400" kern="1200" spc="3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Transwarp</a:t>
                      </a: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Data Hub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博易智软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Super Center Big Data Platform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东方金信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SeaBox</a:t>
                      </a: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Big Data Platform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0825"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中兴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Golden Data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新华三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H3C </a:t>
                      </a:r>
                      <a:r>
                        <a:rPr lang="en-US" altLang="zh-CN" sz="1400" kern="1200" spc="3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DataEngine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星环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Transwarp</a:t>
                      </a: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Data Hub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0825"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Ucloud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星环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Transwarp</a:t>
                      </a: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Data Hub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百分点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BD-OS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2120"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腾讯云</a:t>
                      </a:r>
                      <a:endParaRPr lang="en-US" altLang="zh-CN" sz="1400" kern="1200" spc="3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Data Intelligence</a:t>
                      </a:r>
                      <a:endParaRPr lang="zh-CN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altLang="en-US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80010" algn="ctr" defTabSz="18288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altLang="en-US" sz="1400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3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30" y="71438"/>
            <a:ext cx="8425626" cy="857232"/>
          </a:xfrm>
        </p:spPr>
        <p:txBody>
          <a:bodyPr/>
          <a:lstStyle/>
          <a:p>
            <a:r>
              <a:rPr lang="zh-CN" altLang="en-US" sz="3600" dirty="0" smtClean="0"/>
              <a:t>提纲</a:t>
            </a:r>
            <a:endParaRPr lang="zh-CN" altLang="en-US" sz="36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270384" y="3121028"/>
            <a:ext cx="762000" cy="665162"/>
            <a:chOff x="3174" y="2656"/>
            <a:chExt cx="1549" cy="1351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EA7EA">
                    <a:gamma/>
                    <a:shade val="46275"/>
                    <a:invGamma/>
                  </a:srgbClr>
                </a:gs>
                <a:gs pos="100000">
                  <a:srgbClr val="4EA7EA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202345" y="3238292"/>
            <a:ext cx="162095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测评实践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gray">
          <a:xfrm>
            <a:off x="1527403" y="321945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FFFFFF"/>
                </a:solidFill>
                <a:latin typeface="Arial" pitchFamily="34" charset="0"/>
                <a:cs typeface="+mn-cs"/>
              </a:rPr>
              <a:t>2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846448" y="3786190"/>
            <a:ext cx="6192688" cy="0"/>
          </a:xfrm>
          <a:prstGeom prst="line">
            <a:avLst/>
          </a:prstGeom>
          <a:noFill/>
          <a:ln w="25400">
            <a:solidFill>
              <a:srgbClr val="003366"/>
            </a:solidFill>
            <a:prstDash val="sysDot"/>
            <a:round/>
            <a:headEnd/>
            <a:tailEnd type="oval" w="med" len="med"/>
          </a:ln>
        </p:spPr>
      </p:cxn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1283923" y="4141886"/>
            <a:ext cx="762000" cy="665162"/>
            <a:chOff x="3174" y="2656"/>
            <a:chExt cx="1549" cy="1351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EA7EA">
                    <a:gamma/>
                    <a:shade val="46275"/>
                    <a:invGamma/>
                  </a:srgbClr>
                </a:gs>
                <a:gs pos="100000">
                  <a:srgbClr val="4EA7EA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186743" y="4222359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总结和下一步建议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gray">
          <a:xfrm>
            <a:off x="1553053" y="429102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FFFFFF"/>
                </a:solidFill>
                <a:latin typeface="Arial" pitchFamily="34" charset="0"/>
                <a:cs typeface="+mn-cs"/>
              </a:rPr>
              <a:t>3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859987" y="4807048"/>
            <a:ext cx="6192688" cy="0"/>
          </a:xfrm>
          <a:prstGeom prst="line">
            <a:avLst/>
          </a:prstGeom>
          <a:noFill/>
          <a:ln w="25400">
            <a:solidFill>
              <a:srgbClr val="003366"/>
            </a:solidFill>
            <a:prstDash val="sysDot"/>
            <a:round/>
            <a:headEnd/>
            <a:tailEnd type="oval" w="med" len="med"/>
          </a:ln>
        </p:spPr>
      </p:cxnSp>
      <p:grpSp>
        <p:nvGrpSpPr>
          <p:cNvPr id="19" name="Group 6"/>
          <p:cNvGrpSpPr>
            <a:grpSpLocks/>
          </p:cNvGrpSpPr>
          <p:nvPr/>
        </p:nvGrpSpPr>
        <p:grpSpPr bwMode="auto">
          <a:xfrm>
            <a:off x="1277528" y="2132856"/>
            <a:ext cx="762000" cy="665162"/>
            <a:chOff x="3174" y="2656"/>
            <a:chExt cx="1549" cy="1351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2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EA7EA">
                    <a:gamma/>
                    <a:shade val="46275"/>
                    <a:invGamma/>
                  </a:srgbClr>
                </a:gs>
                <a:gs pos="100000">
                  <a:srgbClr val="4EA7EA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209489" y="2250120"/>
            <a:ext cx="23391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标准发展情况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gray">
          <a:xfrm>
            <a:off x="1474378" y="2231281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1</a:t>
            </a:r>
            <a:endParaRPr lang="en-US" altLang="zh-CN" sz="2400" dirty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853592" y="2798018"/>
            <a:ext cx="6192688" cy="0"/>
          </a:xfrm>
          <a:prstGeom prst="line">
            <a:avLst/>
          </a:prstGeom>
          <a:noFill/>
          <a:ln w="25400">
            <a:solidFill>
              <a:srgbClr val="003366"/>
            </a:solidFill>
            <a:prstDash val="sysDot"/>
            <a:round/>
            <a:headEnd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39629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464300" cy="8556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微软雅黑 Light" pitchFamily="34" charset="-122"/>
              </a:rPr>
              <a:t>衡量大数据产品的维度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512" y="1340768"/>
            <a:ext cx="8642350" cy="49498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000" b="1" dirty="0" smtClean="0"/>
              <a:t>功能完备性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2000" dirty="0"/>
              <a:t>38</a:t>
            </a:r>
            <a:r>
              <a:rPr lang="zh-CN" altLang="en-US" sz="2000" dirty="0"/>
              <a:t>个认证项覆盖功能、运维、可用性、安全、扩展、兼容性、多租户等</a:t>
            </a:r>
            <a:r>
              <a:rPr lang="en-US" altLang="zh-CN" sz="2000" dirty="0"/>
              <a:t>7</a:t>
            </a:r>
            <a:r>
              <a:rPr lang="zh-CN" altLang="en-US" sz="2000" dirty="0"/>
              <a:t>大维度</a:t>
            </a:r>
            <a:endParaRPr lang="en-US" altLang="zh-CN" sz="2000" b="1" dirty="0" smtClean="0"/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000" b="1" dirty="0" smtClean="0"/>
              <a:t>性能</a:t>
            </a:r>
            <a:endParaRPr lang="en-US" altLang="zh-CN" sz="2000" b="1" dirty="0" smtClean="0"/>
          </a:p>
          <a:p>
            <a:pPr marL="7429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产品本身的易</a:t>
            </a:r>
            <a:r>
              <a:rPr lang="zh-CN" altLang="en-US" sz="2000" dirty="0"/>
              <a:t>部署</a:t>
            </a:r>
            <a:r>
              <a:rPr lang="zh-CN" altLang="en-US" sz="2000" dirty="0" smtClean="0"/>
              <a:t>性稳定性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易运维性、性能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000" dirty="0"/>
              <a:t>考察参测团队综合使用大数据平台的能力</a:t>
            </a:r>
            <a:endParaRPr lang="en-US" altLang="zh-CN" sz="2000" dirty="0"/>
          </a:p>
          <a:p>
            <a:pPr marL="12001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环境部署与集群规划</a:t>
            </a:r>
            <a:endParaRPr lang="en-US" altLang="zh-CN" dirty="0"/>
          </a:p>
          <a:p>
            <a:pPr marL="12001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测试工具的使用</a:t>
            </a:r>
            <a:endParaRPr lang="en-US" altLang="zh-CN" dirty="0"/>
          </a:p>
          <a:p>
            <a:pPr marL="12001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多任务调优能力</a:t>
            </a:r>
            <a:endParaRPr lang="en-US" altLang="zh-CN" dirty="0"/>
          </a:p>
          <a:p>
            <a:pPr marL="12001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时间进度安排</a:t>
            </a:r>
            <a:endParaRPr lang="en-US" altLang="zh-CN" dirty="0"/>
          </a:p>
          <a:p>
            <a:pPr marL="12001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集群的故障处理与运行</a:t>
            </a:r>
            <a:r>
              <a:rPr lang="zh-CN" altLang="en-US" dirty="0" smtClean="0"/>
              <a:t>维护</a:t>
            </a:r>
            <a:endParaRPr lang="en-US" altLang="zh-CN" sz="2000" b="1" dirty="0" smtClean="0"/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000" b="1" dirty="0" smtClean="0"/>
              <a:t>稳定性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25675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01531" y="1340768"/>
            <a:ext cx="7789863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性能测试是在</a:t>
            </a:r>
            <a:r>
              <a:rPr lang="zh-CN" altLang="en-US" sz="2000" dirty="0"/>
              <a:t>统一平台（</a:t>
            </a:r>
            <a:r>
              <a:rPr lang="en-US" altLang="zh-CN" sz="2000" dirty="0"/>
              <a:t>32</a:t>
            </a:r>
            <a:r>
              <a:rPr lang="zh-CN" altLang="en-US" sz="2000" dirty="0"/>
              <a:t>台集群）、统一测试数据、统一测试工具、统一测试周期、统一测试规则下进行的测试</a:t>
            </a:r>
            <a:r>
              <a:rPr lang="zh-CN" altLang="en-US" sz="2000" dirty="0" smtClean="0"/>
              <a:t>认证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任务重，周期紧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7</a:t>
            </a:r>
            <a:r>
              <a:rPr lang="zh-CN" altLang="en-US" dirty="0" smtClean="0"/>
              <a:t>天的测试周期内，包括操作系统安装、大数据平台安装、数据生成，以及完成</a:t>
            </a:r>
            <a:r>
              <a:rPr lang="en-US" altLang="zh-CN" dirty="0" smtClean="0"/>
              <a:t>12</a:t>
            </a:r>
            <a:r>
              <a:rPr lang="zh-CN" altLang="en-US" dirty="0" smtClean="0"/>
              <a:t>项不同种类的测试用例，其中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erasort</a:t>
            </a:r>
            <a:r>
              <a:rPr lang="zh-CN" altLang="en-US" dirty="0" smtClean="0"/>
              <a:t>中位执行时间为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19</a:t>
            </a:r>
            <a:r>
              <a:rPr lang="zh-CN" altLang="en-US" dirty="0" smtClean="0"/>
              <a:t>分，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任务中位执行时间分别是</a:t>
            </a:r>
            <a:r>
              <a:rPr lang="en-US" altLang="zh-CN" dirty="0" smtClean="0"/>
              <a:t>29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79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模拟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复杂业务查询、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高并发任务、机器学习和批量处理等多项典型任务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/>
              <a:t>领先</a:t>
            </a:r>
            <a:r>
              <a:rPr lang="zh-CN" altLang="en-US" sz="2000" dirty="0" smtClean="0"/>
              <a:t>性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业界领先的测试集群规模和集群配置（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台集群规模）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10</a:t>
            </a:r>
            <a:r>
              <a:rPr lang="zh-CN" altLang="en-US" dirty="0" smtClean="0"/>
              <a:t>项以上用例使用</a:t>
            </a:r>
            <a:r>
              <a:rPr lang="en-US" altLang="zh-CN" dirty="0" smtClean="0"/>
              <a:t>TB</a:t>
            </a:r>
            <a:r>
              <a:rPr lang="zh-CN" altLang="en-US" dirty="0" smtClean="0"/>
              <a:t>级别的数据规模</a:t>
            </a:r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68739" y="121024"/>
            <a:ext cx="8444865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ea typeface="微软雅黑 Light" pitchFamily="34" charset="-122"/>
              </a:rPr>
              <a:t>性能评测总结</a:t>
            </a:r>
          </a:p>
        </p:txBody>
      </p:sp>
    </p:spTree>
    <p:extLst>
      <p:ext uri="{BB962C8B-B14F-4D97-AF65-F5344CB8AC3E}">
        <p14:creationId xmlns:p14="http://schemas.microsoft.com/office/powerpoint/2010/main" val="27174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视频大数据平台标准规范建议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梳理视频领域大数据基本应用场景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视频流调度</a:t>
            </a:r>
            <a:endParaRPr lang="en-US" altLang="zh-CN" dirty="0" smtClean="0"/>
          </a:p>
          <a:p>
            <a:pPr lvl="1"/>
            <a:r>
              <a:rPr lang="zh-CN" altLang="en-US" dirty="0"/>
              <a:t>存储</a:t>
            </a:r>
            <a:endParaRPr lang="en-US" altLang="zh-CN" dirty="0" smtClean="0"/>
          </a:p>
          <a:p>
            <a:pPr lvl="1"/>
            <a:r>
              <a:rPr lang="zh-CN" altLang="en-US" dirty="0"/>
              <a:t>其他</a:t>
            </a:r>
            <a:endParaRPr lang="en-US" altLang="zh-CN" dirty="0" smtClean="0"/>
          </a:p>
          <a:p>
            <a:r>
              <a:rPr lang="zh-CN" altLang="en-US" dirty="0" smtClean="0"/>
              <a:t>面向</a:t>
            </a:r>
            <a:r>
              <a:rPr lang="zh-CN" altLang="en-US" dirty="0"/>
              <a:t>视频</a:t>
            </a:r>
            <a:r>
              <a:rPr lang="zh-CN" altLang="en-US" dirty="0" smtClean="0"/>
              <a:t>应用</a:t>
            </a:r>
            <a:r>
              <a:rPr lang="zh-CN" altLang="en-US" dirty="0"/>
              <a:t>场景的性能测试方法和测试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数据生成工具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4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30" y="71438"/>
            <a:ext cx="8281610" cy="857232"/>
          </a:xfrm>
        </p:spPr>
        <p:txBody>
          <a:bodyPr/>
          <a:lstStyle/>
          <a:p>
            <a:r>
              <a:rPr lang="zh-CN" altLang="en-US" sz="3600" dirty="0" smtClean="0"/>
              <a:t>提纲</a:t>
            </a:r>
            <a:endParaRPr lang="zh-CN" altLang="en-US" sz="36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270384" y="3121028"/>
            <a:ext cx="762000" cy="665162"/>
            <a:chOff x="3174" y="2656"/>
            <a:chExt cx="1549" cy="1351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EA7EA">
                    <a:gamma/>
                    <a:shade val="46275"/>
                    <a:invGamma/>
                  </a:srgbClr>
                </a:gs>
                <a:gs pos="100000">
                  <a:srgbClr val="4EA7EA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202345" y="3238292"/>
            <a:ext cx="162095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实践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gray">
          <a:xfrm>
            <a:off x="1527403" y="321945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FFFFFF"/>
                </a:solidFill>
                <a:latin typeface="Arial" pitchFamily="34" charset="0"/>
                <a:cs typeface="+mn-cs"/>
              </a:rPr>
              <a:t>2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846448" y="3786190"/>
            <a:ext cx="6192688" cy="0"/>
          </a:xfrm>
          <a:prstGeom prst="line">
            <a:avLst/>
          </a:prstGeom>
          <a:noFill/>
          <a:ln w="25400">
            <a:solidFill>
              <a:srgbClr val="003366"/>
            </a:solidFill>
            <a:prstDash val="sysDot"/>
            <a:round/>
            <a:headEnd/>
            <a:tailEnd type="oval" w="med" len="med"/>
          </a:ln>
        </p:spPr>
      </p:cxn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1283923" y="4141886"/>
            <a:ext cx="762000" cy="665162"/>
            <a:chOff x="3174" y="2656"/>
            <a:chExt cx="1549" cy="1351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EA7EA">
                    <a:gamma/>
                    <a:shade val="46275"/>
                    <a:invGamma/>
                  </a:srgbClr>
                </a:gs>
                <a:gs pos="100000">
                  <a:srgbClr val="4EA7EA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215884" y="4259150"/>
            <a:ext cx="30572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总结和下一步建议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gray">
          <a:xfrm>
            <a:off x="1553053" y="429102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FFFFFF"/>
                </a:solidFill>
                <a:latin typeface="Arial" pitchFamily="34" charset="0"/>
                <a:cs typeface="+mn-cs"/>
              </a:rPr>
              <a:t>3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859987" y="4807048"/>
            <a:ext cx="6192688" cy="0"/>
          </a:xfrm>
          <a:prstGeom prst="line">
            <a:avLst/>
          </a:prstGeom>
          <a:noFill/>
          <a:ln w="25400">
            <a:solidFill>
              <a:srgbClr val="003366"/>
            </a:solidFill>
            <a:prstDash val="sysDot"/>
            <a:round/>
            <a:headEnd/>
            <a:tailEnd type="oval" w="med" len="med"/>
          </a:ln>
        </p:spPr>
      </p:cxnSp>
      <p:grpSp>
        <p:nvGrpSpPr>
          <p:cNvPr id="19" name="Group 6"/>
          <p:cNvGrpSpPr>
            <a:grpSpLocks/>
          </p:cNvGrpSpPr>
          <p:nvPr/>
        </p:nvGrpSpPr>
        <p:grpSpPr bwMode="auto">
          <a:xfrm>
            <a:off x="1277528" y="2132856"/>
            <a:ext cx="762000" cy="665162"/>
            <a:chOff x="3174" y="2656"/>
            <a:chExt cx="1549" cy="1351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 smtClea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2" name="AutoShape 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EA7EA">
                    <a:gamma/>
                    <a:shade val="46275"/>
                    <a:invGamma/>
                  </a:srgbClr>
                </a:gs>
                <a:gs pos="100000">
                  <a:srgbClr val="4EA7EA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215884" y="2231281"/>
            <a:ext cx="34163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大数据标准发展情况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gray">
          <a:xfrm>
            <a:off x="1474378" y="2231281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1</a:t>
            </a:r>
            <a:endParaRPr lang="en-US" altLang="zh-CN" sz="2400" dirty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853592" y="2798018"/>
            <a:ext cx="6192688" cy="0"/>
          </a:xfrm>
          <a:prstGeom prst="line">
            <a:avLst/>
          </a:prstGeom>
          <a:noFill/>
          <a:ln w="25400">
            <a:solidFill>
              <a:srgbClr val="003366"/>
            </a:solidFill>
            <a:prstDash val="sysDot"/>
            <a:round/>
            <a:headEnd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341760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4348" y="3500438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14348" y="1928802"/>
            <a:ext cx="7772400" cy="1500187"/>
          </a:xfrm>
        </p:spPr>
        <p:txBody>
          <a:bodyPr/>
          <a:lstStyle/>
          <a:p>
            <a:r>
              <a:rPr lang="zh-CN" altLang="en-US" sz="4400" dirty="0" smtClean="0"/>
              <a:t>请各位专家批评指正</a:t>
            </a:r>
            <a:endParaRPr lang="zh-CN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785818" y="435769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kern="0" cap="all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中国信息通信研究院</a:t>
            </a:r>
            <a:r>
              <a:rPr lang="en-US" altLang="zh-CN" sz="2000" kern="0" cap="all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lang="en-US" altLang="zh-CN" sz="2000" kern="0" cap="all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2000" kern="0" cap="all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标准所移动与大数据研究部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30" y="71438"/>
            <a:ext cx="8497634" cy="857232"/>
          </a:xfrm>
        </p:spPr>
        <p:txBody>
          <a:bodyPr/>
          <a:lstStyle/>
          <a:p>
            <a:r>
              <a:rPr lang="zh-CN" altLang="en-US" sz="3600" dirty="0" smtClean="0"/>
              <a:t>大数据产业发展背景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987284" y="1367179"/>
            <a:ext cx="6401140" cy="2464498"/>
            <a:chOff x="1354138" y="1682750"/>
            <a:chExt cx="6723062" cy="3290888"/>
          </a:xfrm>
        </p:grpSpPr>
        <p:sp>
          <p:nvSpPr>
            <p:cNvPr id="5" name="Line 182"/>
            <p:cNvSpPr/>
            <p:nvPr/>
          </p:nvSpPr>
          <p:spPr>
            <a:xfrm flipV="1">
              <a:off x="6108700" y="2808288"/>
              <a:ext cx="1646238" cy="3175"/>
            </a:xfrm>
            <a:prstGeom prst="line">
              <a:avLst/>
            </a:prstGeom>
            <a:ln w="12700" cap="flat" cmpd="sng">
              <a:solidFill>
                <a:srgbClr val="F2F2F2"/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6" name="Line 182"/>
            <p:cNvSpPr/>
            <p:nvPr/>
          </p:nvSpPr>
          <p:spPr>
            <a:xfrm flipV="1">
              <a:off x="1354138" y="4929188"/>
              <a:ext cx="6400800" cy="3175"/>
            </a:xfrm>
            <a:prstGeom prst="line">
              <a:avLst/>
            </a:prstGeom>
            <a:ln w="12700" cap="flat" cmpd="sng">
              <a:solidFill>
                <a:srgbClr val="993366"/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7" name="任意多边形 96"/>
            <p:cNvSpPr/>
            <p:nvPr/>
          </p:nvSpPr>
          <p:spPr>
            <a:xfrm rot="16200000">
              <a:off x="4110038" y="3287713"/>
              <a:ext cx="835025" cy="1330325"/>
            </a:xfrm>
            <a:custGeom>
              <a:avLst/>
              <a:gdLst>
                <a:gd name="txL" fmla="*/ 0 w 1654048"/>
                <a:gd name="txT" fmla="*/ 0 h 650240"/>
                <a:gd name="txR" fmla="*/ 1654048 w 1654048"/>
                <a:gd name="txB" fmla="*/ 650240 h 650240"/>
              </a:gdLst>
              <a:ahLst/>
              <a:cxnLst>
                <a:cxn ang="0">
                  <a:pos x="0" y="0"/>
                </a:cxn>
                <a:cxn ang="0">
                  <a:pos x="27695" y="0"/>
                </a:cxn>
                <a:cxn ang="0">
                  <a:pos x="27695" y="268883701"/>
                </a:cxn>
                <a:cxn ang="0">
                  <a:pos x="0" y="268883701"/>
                </a:cxn>
                <a:cxn ang="0">
                  <a:pos x="0" y="0"/>
                </a:cxn>
              </a:cxnLst>
              <a:rect l="txL" t="txT" r="txR" b="txB"/>
              <a:pathLst>
                <a:path w="1654048" h="650240">
                  <a:moveTo>
                    <a:pt x="0" y="0"/>
                  </a:moveTo>
                  <a:lnTo>
                    <a:pt x="1654048" y="0"/>
                  </a:lnTo>
                  <a:lnTo>
                    <a:pt x="1654048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8" name="椭圆 109"/>
            <p:cNvSpPr/>
            <p:nvPr/>
          </p:nvSpPr>
          <p:spPr>
            <a:xfrm>
              <a:off x="1431925" y="4248150"/>
              <a:ext cx="576263" cy="552450"/>
            </a:xfrm>
            <a:prstGeom prst="ellipse">
              <a:avLst/>
            </a:prstGeom>
            <a:gradFill rotWithShape="1">
              <a:gsLst>
                <a:gs pos="0">
                  <a:srgbClr val="C4FFA7">
                    <a:alpha val="100000"/>
                  </a:srgbClr>
                </a:gs>
                <a:gs pos="34999">
                  <a:srgbClr val="D3FFC1">
                    <a:alpha val="100000"/>
                  </a:srgbClr>
                </a:gs>
                <a:gs pos="100000">
                  <a:srgbClr val="EEFFE7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900" noProof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cs typeface="+mn-ea"/>
                  <a:sym typeface="黑体" pitchFamily="49" charset="-122"/>
                </a:rPr>
                <a:t>通信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9" name="椭圆 110"/>
            <p:cNvSpPr/>
            <p:nvPr/>
          </p:nvSpPr>
          <p:spPr>
            <a:xfrm>
              <a:off x="1860550" y="4667250"/>
              <a:ext cx="104775" cy="12065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" name="TextBox 112"/>
            <p:cNvSpPr/>
            <p:nvPr/>
          </p:nvSpPr>
          <p:spPr>
            <a:xfrm>
              <a:off x="1911350" y="4603750"/>
              <a:ext cx="419100" cy="369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900" noProof="1">
                  <a:latin typeface="楷体_GB2312" pitchFamily="1" charset="-122"/>
                  <a:ea typeface="宋体" pitchFamily="2" charset="-122"/>
                  <a:cs typeface="+mn-ea"/>
                </a:rPr>
                <a:t>Email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11" name="椭圆 115"/>
            <p:cNvSpPr/>
            <p:nvPr/>
          </p:nvSpPr>
          <p:spPr>
            <a:xfrm>
              <a:off x="2003425" y="3816350"/>
              <a:ext cx="574675" cy="552450"/>
            </a:xfrm>
            <a:prstGeom prst="ellipse">
              <a:avLst/>
            </a:prstGeom>
            <a:gradFill rotWithShape="1">
              <a:gsLst>
                <a:gs pos="0">
                  <a:srgbClr val="C4FFA7">
                    <a:alpha val="100000"/>
                  </a:srgbClr>
                </a:gs>
                <a:gs pos="34999">
                  <a:srgbClr val="D3FFC1">
                    <a:alpha val="100000"/>
                  </a:srgbClr>
                </a:gs>
                <a:gs pos="100000">
                  <a:srgbClr val="EEFFE7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900" noProof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cs typeface="+mn-ea"/>
                  <a:sym typeface="黑体" pitchFamily="49" charset="-122"/>
                </a:rPr>
                <a:t>传媒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12" name="椭圆 116"/>
            <p:cNvSpPr/>
            <p:nvPr/>
          </p:nvSpPr>
          <p:spPr>
            <a:xfrm>
              <a:off x="3136900" y="3168650"/>
              <a:ext cx="574675" cy="552450"/>
            </a:xfrm>
            <a:prstGeom prst="ellipse">
              <a:avLst/>
            </a:prstGeom>
            <a:gradFill rotWithShape="1">
              <a:gsLst>
                <a:gs pos="0">
                  <a:srgbClr val="C4FFA7">
                    <a:alpha val="100000"/>
                  </a:srgbClr>
                </a:gs>
                <a:gs pos="34999">
                  <a:srgbClr val="D3FFC1">
                    <a:alpha val="100000"/>
                  </a:srgbClr>
                </a:gs>
                <a:gs pos="100000">
                  <a:srgbClr val="EEFFE7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900" noProof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cs typeface="+mn-ea"/>
                  <a:sym typeface="黑体" pitchFamily="49" charset="-122"/>
                </a:rPr>
                <a:t>文学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13" name="椭圆 117"/>
            <p:cNvSpPr/>
            <p:nvPr/>
          </p:nvSpPr>
          <p:spPr>
            <a:xfrm>
              <a:off x="2597150" y="3529013"/>
              <a:ext cx="574675" cy="552450"/>
            </a:xfrm>
            <a:prstGeom prst="ellipse">
              <a:avLst/>
            </a:prstGeom>
            <a:gradFill rotWithShape="1">
              <a:gsLst>
                <a:gs pos="0">
                  <a:srgbClr val="C4FFA7">
                    <a:alpha val="100000"/>
                  </a:srgbClr>
                </a:gs>
                <a:gs pos="34999">
                  <a:srgbClr val="D3FFC1">
                    <a:alpha val="100000"/>
                  </a:srgbClr>
                </a:gs>
                <a:gs pos="100000">
                  <a:srgbClr val="EEFFE7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900" noProof="1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cs typeface="+mn-ea"/>
                  <a:sym typeface="黑体" pitchFamily="49" charset="-122"/>
                </a:rPr>
                <a:t>商业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14" name="椭圆 118"/>
            <p:cNvSpPr>
              <a:spLocks noChangeArrowheads="1"/>
            </p:cNvSpPr>
            <p:nvPr/>
          </p:nvSpPr>
          <p:spPr bwMode="auto">
            <a:xfrm>
              <a:off x="3730625" y="2951163"/>
              <a:ext cx="576263" cy="554037"/>
            </a:xfrm>
            <a:prstGeom prst="ellipse">
              <a:avLst/>
            </a:prstGeom>
            <a:gradFill rotWithShape="1">
              <a:gsLst>
                <a:gs pos="0">
                  <a:srgbClr val="C4FFA7"/>
                </a:gs>
                <a:gs pos="34999">
                  <a:srgbClr val="D3FFC1"/>
                </a:gs>
                <a:gs pos="100000">
                  <a:srgbClr val="EEFFE7"/>
                </a:gs>
              </a:gsLst>
              <a:lin ang="54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90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" name="椭圆 119"/>
            <p:cNvSpPr>
              <a:spLocks noChangeArrowheads="1"/>
            </p:cNvSpPr>
            <p:nvPr/>
          </p:nvSpPr>
          <p:spPr bwMode="auto">
            <a:xfrm>
              <a:off x="4325938" y="2735263"/>
              <a:ext cx="574675" cy="554037"/>
            </a:xfrm>
            <a:prstGeom prst="ellipse">
              <a:avLst/>
            </a:prstGeom>
            <a:gradFill rotWithShape="1">
              <a:gsLst>
                <a:gs pos="0">
                  <a:srgbClr val="C4FFA7"/>
                </a:gs>
                <a:gs pos="34999">
                  <a:srgbClr val="D3FFC1"/>
                </a:gs>
                <a:gs pos="100000">
                  <a:srgbClr val="EEFFE7"/>
                </a:gs>
              </a:gsLst>
              <a:lin ang="54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90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" name="椭圆 120"/>
            <p:cNvSpPr/>
            <p:nvPr/>
          </p:nvSpPr>
          <p:spPr>
            <a:xfrm>
              <a:off x="2489200" y="4392613"/>
              <a:ext cx="104775" cy="122237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" name="TextBox 124"/>
            <p:cNvSpPr/>
            <p:nvPr/>
          </p:nvSpPr>
          <p:spPr>
            <a:xfrm>
              <a:off x="2543175" y="4319588"/>
              <a:ext cx="628650" cy="3698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门户网站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18" name="椭圆 130"/>
            <p:cNvSpPr/>
            <p:nvPr/>
          </p:nvSpPr>
          <p:spPr>
            <a:xfrm>
              <a:off x="2825750" y="4675188"/>
              <a:ext cx="103188" cy="12382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9" name="TextBox 131"/>
            <p:cNvSpPr/>
            <p:nvPr/>
          </p:nvSpPr>
          <p:spPr>
            <a:xfrm>
              <a:off x="2932113" y="4603750"/>
              <a:ext cx="627062" cy="369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即时通信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20" name="椭圆 132"/>
            <p:cNvSpPr/>
            <p:nvPr/>
          </p:nvSpPr>
          <p:spPr>
            <a:xfrm>
              <a:off x="2825750" y="4103688"/>
              <a:ext cx="104775" cy="12541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1" name="TextBox 133"/>
            <p:cNvSpPr>
              <a:spLocks noChangeArrowheads="1"/>
            </p:cNvSpPr>
            <p:nvPr/>
          </p:nvSpPr>
          <p:spPr bwMode="auto">
            <a:xfrm>
              <a:off x="2921000" y="4032250"/>
              <a:ext cx="43338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900">
                  <a:latin typeface="楷体_GB2312" pitchFamily="1" charset="-122"/>
                  <a:ea typeface="宋体" pitchFamily="2" charset="-122"/>
                </a:rPr>
                <a:t>B2B</a:t>
              </a:r>
              <a:endParaRPr lang="zh-CN" altLang="en-US" sz="900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22" name="椭圆 134"/>
            <p:cNvSpPr/>
            <p:nvPr/>
          </p:nvSpPr>
          <p:spPr>
            <a:xfrm>
              <a:off x="3306763" y="4389438"/>
              <a:ext cx="104775" cy="12541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3" name="TextBox 135"/>
            <p:cNvSpPr/>
            <p:nvPr/>
          </p:nvSpPr>
          <p:spPr>
            <a:xfrm>
              <a:off x="3254375" y="4319588"/>
              <a:ext cx="749300" cy="3698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   新闻网站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24" name="TextBox 136"/>
            <p:cNvSpPr>
              <a:spLocks noChangeArrowheads="1"/>
            </p:cNvSpPr>
            <p:nvPr/>
          </p:nvSpPr>
          <p:spPr bwMode="auto">
            <a:xfrm>
              <a:off x="3784600" y="3097213"/>
              <a:ext cx="5762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900"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音乐</a:t>
              </a:r>
            </a:p>
            <a:p>
              <a:pPr algn="ctr" eaLnBrk="0" hangingPunct="0"/>
              <a:endParaRPr lang="zh-CN" altLang="en-US" sz="900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25" name="椭圆 137"/>
            <p:cNvSpPr/>
            <p:nvPr/>
          </p:nvSpPr>
          <p:spPr>
            <a:xfrm>
              <a:off x="3949700" y="4392613"/>
              <a:ext cx="104775" cy="122237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6" name="TextBox 138"/>
            <p:cNvSpPr/>
            <p:nvPr/>
          </p:nvSpPr>
          <p:spPr>
            <a:xfrm>
              <a:off x="4057650" y="4319588"/>
              <a:ext cx="377825" cy="3698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博客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27" name="椭圆 141"/>
            <p:cNvSpPr/>
            <p:nvPr/>
          </p:nvSpPr>
          <p:spPr>
            <a:xfrm>
              <a:off x="4700588" y="4392613"/>
              <a:ext cx="104775" cy="12065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8" name="TextBox 142"/>
            <p:cNvSpPr>
              <a:spLocks noChangeArrowheads="1"/>
            </p:cNvSpPr>
            <p:nvPr/>
          </p:nvSpPr>
          <p:spPr bwMode="auto">
            <a:xfrm>
              <a:off x="4681538" y="4319588"/>
              <a:ext cx="674687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900">
                  <a:latin typeface="楷体_GB2312" pitchFamily="1" charset="-122"/>
                  <a:ea typeface="宋体" pitchFamily="2" charset="-122"/>
                </a:rPr>
                <a:t>社交网站</a:t>
              </a:r>
              <a:endParaRPr lang="en-US" altLang="zh-CN" sz="900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29" name="TextBox 143"/>
            <p:cNvSpPr>
              <a:spLocks noChangeArrowheads="1"/>
            </p:cNvSpPr>
            <p:nvPr/>
          </p:nvSpPr>
          <p:spPr bwMode="auto">
            <a:xfrm>
              <a:off x="4325938" y="2881313"/>
              <a:ext cx="574675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900"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视频</a:t>
              </a:r>
              <a:endParaRPr lang="en-US" altLang="zh-CN" sz="900"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" name="椭圆 146"/>
            <p:cNvSpPr/>
            <p:nvPr/>
          </p:nvSpPr>
          <p:spPr>
            <a:xfrm>
              <a:off x="4703763" y="3313113"/>
              <a:ext cx="104775" cy="122237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" name="TextBox 147"/>
            <p:cNvSpPr/>
            <p:nvPr/>
          </p:nvSpPr>
          <p:spPr>
            <a:xfrm>
              <a:off x="4811713" y="3240088"/>
              <a:ext cx="627062" cy="3698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网络视频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32" name="椭圆 148"/>
            <p:cNvSpPr/>
            <p:nvPr/>
          </p:nvSpPr>
          <p:spPr>
            <a:xfrm>
              <a:off x="3946525" y="3532188"/>
              <a:ext cx="104775" cy="12541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3" name="TextBox 149"/>
            <p:cNvSpPr/>
            <p:nvPr/>
          </p:nvSpPr>
          <p:spPr>
            <a:xfrm>
              <a:off x="3946525" y="3460750"/>
              <a:ext cx="757238" cy="2301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网络音乐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34" name="椭圆 150"/>
            <p:cNvSpPr/>
            <p:nvPr/>
          </p:nvSpPr>
          <p:spPr>
            <a:xfrm>
              <a:off x="3300413" y="3816350"/>
              <a:ext cx="104775" cy="122238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5" name="TextBox 151"/>
            <p:cNvSpPr>
              <a:spLocks noChangeArrowheads="1"/>
            </p:cNvSpPr>
            <p:nvPr/>
          </p:nvSpPr>
          <p:spPr bwMode="auto">
            <a:xfrm>
              <a:off x="3306763" y="3744913"/>
              <a:ext cx="379412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900">
                  <a:latin typeface="楷体_GB2312" pitchFamily="1" charset="-122"/>
                  <a:ea typeface="宋体" pitchFamily="2" charset="-122"/>
                </a:rPr>
                <a:t>BBS</a:t>
              </a:r>
              <a:endParaRPr lang="zh-CN" altLang="en-US" sz="900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36" name="椭圆 152"/>
            <p:cNvSpPr>
              <a:spLocks noChangeArrowheads="1"/>
            </p:cNvSpPr>
            <p:nvPr/>
          </p:nvSpPr>
          <p:spPr bwMode="auto">
            <a:xfrm>
              <a:off x="5567363" y="2303463"/>
              <a:ext cx="574675" cy="554037"/>
            </a:xfrm>
            <a:prstGeom prst="ellipse">
              <a:avLst/>
            </a:prstGeom>
            <a:gradFill rotWithShape="1">
              <a:gsLst>
                <a:gs pos="0">
                  <a:srgbClr val="C4FFA7"/>
                </a:gs>
                <a:gs pos="34999">
                  <a:srgbClr val="D3FFC1"/>
                </a:gs>
                <a:gs pos="100000">
                  <a:srgbClr val="EEFFE7"/>
                </a:gs>
              </a:gsLst>
              <a:lin ang="54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90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7" name="TextBox 153"/>
            <p:cNvSpPr/>
            <p:nvPr/>
          </p:nvSpPr>
          <p:spPr>
            <a:xfrm>
              <a:off x="5675313" y="2303463"/>
              <a:ext cx="419100" cy="3683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公共服务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38" name="椭圆 154"/>
            <p:cNvSpPr/>
            <p:nvPr/>
          </p:nvSpPr>
          <p:spPr>
            <a:xfrm>
              <a:off x="5891213" y="4103688"/>
              <a:ext cx="104775" cy="12541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9" name="TextBox 155"/>
            <p:cNvSpPr/>
            <p:nvPr/>
          </p:nvSpPr>
          <p:spPr>
            <a:xfrm>
              <a:off x="5784850" y="4032250"/>
              <a:ext cx="1147763" cy="369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 线上线下商务（</a:t>
              </a:r>
              <a:r>
                <a:rPr lang="en-US" altLang="zh-CN" sz="900" noProof="1">
                  <a:latin typeface="楷体_GB2312" pitchFamily="1" charset="-122"/>
                  <a:ea typeface="宋体" pitchFamily="2" charset="-122"/>
                  <a:cs typeface="+mn-ea"/>
                </a:rPr>
                <a:t>O2O</a:t>
              </a: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）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40" name="椭圆 156"/>
            <p:cNvSpPr/>
            <p:nvPr/>
          </p:nvSpPr>
          <p:spPr>
            <a:xfrm>
              <a:off x="5827713" y="2881313"/>
              <a:ext cx="104775" cy="122237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" name="TextBox 157"/>
            <p:cNvSpPr>
              <a:spLocks noChangeArrowheads="1"/>
            </p:cNvSpPr>
            <p:nvPr/>
          </p:nvSpPr>
          <p:spPr bwMode="auto">
            <a:xfrm>
              <a:off x="5815013" y="2808288"/>
              <a:ext cx="1350962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900">
                  <a:latin typeface="楷体_GB2312" pitchFamily="1" charset="-122"/>
                  <a:ea typeface="宋体" pitchFamily="2" charset="-122"/>
                </a:rPr>
                <a:t>电子政务</a:t>
              </a:r>
              <a:r>
                <a:rPr lang="en-US" altLang="zh-CN" sz="900">
                  <a:latin typeface="楷体_GB2312" pitchFamily="1" charset="-122"/>
                  <a:ea typeface="宋体" pitchFamily="2" charset="-122"/>
                </a:rPr>
                <a:t>/</a:t>
              </a:r>
              <a:r>
                <a:rPr lang="zh-CN" altLang="en-US" sz="900">
                  <a:latin typeface="楷体_GB2312" pitchFamily="1" charset="-122"/>
                  <a:ea typeface="宋体" pitchFamily="2" charset="-122"/>
                </a:rPr>
                <a:t>教育</a:t>
              </a:r>
              <a:r>
                <a:rPr lang="en-US" altLang="zh-CN" sz="900">
                  <a:latin typeface="楷体_GB2312" pitchFamily="1" charset="-122"/>
                  <a:ea typeface="宋体" pitchFamily="2" charset="-122"/>
                </a:rPr>
                <a:t>/</a:t>
              </a:r>
              <a:r>
                <a:rPr lang="zh-CN" altLang="en-US" sz="900">
                  <a:latin typeface="楷体_GB2312" pitchFamily="1" charset="-122"/>
                  <a:ea typeface="宋体" pitchFamily="2" charset="-122"/>
                </a:rPr>
                <a:t>医疗</a:t>
              </a:r>
              <a:r>
                <a:rPr lang="en-US" altLang="zh-CN" sz="900">
                  <a:latin typeface="楷体_GB2312" pitchFamily="1" charset="-122"/>
                  <a:ea typeface="宋体" pitchFamily="2" charset="-122"/>
                </a:rPr>
                <a:t>…</a:t>
              </a:r>
              <a:endParaRPr lang="zh-CN" altLang="en-US" sz="900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42" name="椭圆 162"/>
            <p:cNvSpPr>
              <a:spLocks noChangeArrowheads="1"/>
            </p:cNvSpPr>
            <p:nvPr/>
          </p:nvSpPr>
          <p:spPr bwMode="auto">
            <a:xfrm>
              <a:off x="4919663" y="2519363"/>
              <a:ext cx="576262" cy="554037"/>
            </a:xfrm>
            <a:prstGeom prst="ellipse">
              <a:avLst/>
            </a:prstGeom>
            <a:gradFill rotWithShape="1">
              <a:gsLst>
                <a:gs pos="0">
                  <a:srgbClr val="C4FFA7"/>
                </a:gs>
                <a:gs pos="34999">
                  <a:srgbClr val="D3FFC1"/>
                </a:gs>
                <a:gs pos="100000">
                  <a:srgbClr val="EEFFE7"/>
                </a:gs>
              </a:gsLst>
              <a:lin ang="54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90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3" name="TextBox 163"/>
            <p:cNvSpPr/>
            <p:nvPr/>
          </p:nvSpPr>
          <p:spPr>
            <a:xfrm>
              <a:off x="5027613" y="2590800"/>
              <a:ext cx="419100" cy="369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金融</a:t>
              </a:r>
              <a:endParaRPr lang="en-US" altLang="zh-CN" sz="900" noProof="1">
                <a:latin typeface="楷体_GB2312" pitchFamily="1" charset="-122"/>
                <a:ea typeface="宋体" pitchFamily="2" charset="-122"/>
              </a:endParaRPr>
            </a:p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支付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44" name="椭圆 169"/>
            <p:cNvSpPr/>
            <p:nvPr/>
          </p:nvSpPr>
          <p:spPr>
            <a:xfrm>
              <a:off x="5297488" y="4392613"/>
              <a:ext cx="104775" cy="122237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5" name="TextBox 170"/>
            <p:cNvSpPr/>
            <p:nvPr/>
          </p:nvSpPr>
          <p:spPr>
            <a:xfrm>
              <a:off x="5289550" y="4319588"/>
              <a:ext cx="628650" cy="23177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微博客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46" name="椭圆 162"/>
            <p:cNvSpPr>
              <a:spLocks noChangeArrowheads="1"/>
            </p:cNvSpPr>
            <p:nvPr/>
          </p:nvSpPr>
          <p:spPr bwMode="auto">
            <a:xfrm>
              <a:off x="6161088" y="2159000"/>
              <a:ext cx="576262" cy="554038"/>
            </a:xfrm>
            <a:prstGeom prst="ellipse">
              <a:avLst/>
            </a:prstGeom>
            <a:gradFill rotWithShape="1">
              <a:gsLst>
                <a:gs pos="0">
                  <a:srgbClr val="C4FFA7"/>
                </a:gs>
                <a:gs pos="34999">
                  <a:srgbClr val="D3FFC1"/>
                </a:gs>
                <a:gs pos="100000">
                  <a:srgbClr val="EEFFE7"/>
                </a:gs>
              </a:gsLst>
              <a:lin ang="54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90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7" name="TextBox 163"/>
            <p:cNvSpPr/>
            <p:nvPr/>
          </p:nvSpPr>
          <p:spPr>
            <a:xfrm>
              <a:off x="6270625" y="2087563"/>
              <a:ext cx="417513" cy="5080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工业</a:t>
              </a:r>
              <a:endParaRPr lang="zh-CN" altLang="en-US" sz="900" noProof="1">
                <a:latin typeface="楷体_GB2312" pitchFamily="1" charset="-122"/>
                <a:ea typeface="宋体" pitchFamily="2" charset="-122"/>
              </a:endParaRPr>
            </a:p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农业</a:t>
              </a:r>
              <a:endParaRPr lang="en-US" altLang="zh-CN" sz="900" noProof="1">
                <a:latin typeface="楷体_GB2312" pitchFamily="1" charset="-122"/>
                <a:ea typeface="宋体" pitchFamily="2" charset="-122"/>
              </a:endParaRPr>
            </a:p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交通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48" name="椭圆 156"/>
            <p:cNvSpPr/>
            <p:nvPr/>
          </p:nvSpPr>
          <p:spPr>
            <a:xfrm>
              <a:off x="5292725" y="3097213"/>
              <a:ext cx="104775" cy="122237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9" name="TextBox 157"/>
            <p:cNvSpPr/>
            <p:nvPr/>
          </p:nvSpPr>
          <p:spPr>
            <a:xfrm>
              <a:off x="5289550" y="3024188"/>
              <a:ext cx="1339850" cy="23177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网上银行</a:t>
              </a:r>
              <a:r>
                <a:rPr lang="en-US" altLang="zh-CN" sz="900" noProof="1">
                  <a:latin typeface="楷体_GB2312" pitchFamily="1" charset="-122"/>
                  <a:ea typeface="宋体" pitchFamily="2" charset="-122"/>
                  <a:cs typeface="+mn-ea"/>
                </a:rPr>
                <a:t>/</a:t>
              </a: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第三方支付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50" name="椭圆 165"/>
            <p:cNvSpPr/>
            <p:nvPr/>
          </p:nvSpPr>
          <p:spPr>
            <a:xfrm>
              <a:off x="6594475" y="2665413"/>
              <a:ext cx="104775" cy="122237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" name="椭圆 162"/>
            <p:cNvSpPr>
              <a:spLocks noChangeArrowheads="1"/>
            </p:cNvSpPr>
            <p:nvPr/>
          </p:nvSpPr>
          <p:spPr bwMode="auto">
            <a:xfrm>
              <a:off x="6810375" y="2017713"/>
              <a:ext cx="576263" cy="552450"/>
            </a:xfrm>
            <a:prstGeom prst="ellipse">
              <a:avLst/>
            </a:prstGeom>
            <a:gradFill rotWithShape="1">
              <a:gsLst>
                <a:gs pos="0">
                  <a:srgbClr val="C4FFA7"/>
                </a:gs>
                <a:gs pos="34999">
                  <a:srgbClr val="D3FFC1"/>
                </a:gs>
                <a:gs pos="100000">
                  <a:srgbClr val="EEFFE7"/>
                </a:gs>
              </a:gsLst>
              <a:lin ang="54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 sz="90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2" name="TextBox 163"/>
            <p:cNvSpPr/>
            <p:nvPr/>
          </p:nvSpPr>
          <p:spPr>
            <a:xfrm>
              <a:off x="6918325" y="2159000"/>
              <a:ext cx="417513" cy="2301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。。。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53" name="TextBox 166"/>
            <p:cNvSpPr>
              <a:spLocks noChangeArrowheads="1"/>
            </p:cNvSpPr>
            <p:nvPr/>
          </p:nvSpPr>
          <p:spPr bwMode="auto">
            <a:xfrm>
              <a:off x="6629400" y="2590800"/>
              <a:ext cx="1447800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900">
                  <a:latin typeface="楷体_GB2312" pitchFamily="1" charset="-122"/>
                  <a:ea typeface="宋体" pitchFamily="2" charset="-122"/>
                </a:rPr>
                <a:t>工业互联网</a:t>
              </a:r>
              <a:r>
                <a:rPr lang="en-US" altLang="zh-CN" sz="900">
                  <a:latin typeface="楷体_GB2312" pitchFamily="1" charset="-122"/>
                  <a:ea typeface="宋体" pitchFamily="2" charset="-122"/>
                </a:rPr>
                <a:t>/</a:t>
              </a:r>
              <a:r>
                <a:rPr lang="zh-CN" altLang="en-US" sz="900">
                  <a:latin typeface="楷体_GB2312" pitchFamily="1" charset="-122"/>
                  <a:ea typeface="宋体" pitchFamily="2" charset="-122"/>
                </a:rPr>
                <a:t>智能交通等</a:t>
              </a:r>
              <a:endParaRPr lang="en-US" altLang="zh-CN" sz="900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54" name="椭圆 132"/>
            <p:cNvSpPr/>
            <p:nvPr/>
          </p:nvSpPr>
          <p:spPr>
            <a:xfrm>
              <a:off x="3949700" y="4103688"/>
              <a:ext cx="104775" cy="12541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5" name="TextBox 133"/>
            <p:cNvSpPr>
              <a:spLocks noChangeArrowheads="1"/>
            </p:cNvSpPr>
            <p:nvPr/>
          </p:nvSpPr>
          <p:spPr bwMode="auto">
            <a:xfrm>
              <a:off x="4003675" y="4032250"/>
              <a:ext cx="431800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900">
                  <a:latin typeface="楷体_GB2312" pitchFamily="1" charset="-122"/>
                  <a:ea typeface="宋体" pitchFamily="2" charset="-122"/>
                </a:rPr>
                <a:t>C2C</a:t>
              </a:r>
              <a:endParaRPr lang="zh-CN" altLang="en-US" sz="900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56" name="椭圆 134"/>
            <p:cNvSpPr/>
            <p:nvPr/>
          </p:nvSpPr>
          <p:spPr>
            <a:xfrm>
              <a:off x="3952875" y="3816350"/>
              <a:ext cx="104775" cy="12541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7" name="TextBox 135"/>
            <p:cNvSpPr/>
            <p:nvPr/>
          </p:nvSpPr>
          <p:spPr>
            <a:xfrm>
              <a:off x="3890963" y="3744913"/>
              <a:ext cx="809625" cy="2301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 阅读网站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58" name="椭圆 134"/>
            <p:cNvSpPr/>
            <p:nvPr/>
          </p:nvSpPr>
          <p:spPr>
            <a:xfrm>
              <a:off x="4703763" y="3816350"/>
              <a:ext cx="104775" cy="12541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9" name="TextBox 135"/>
            <p:cNvSpPr/>
            <p:nvPr/>
          </p:nvSpPr>
          <p:spPr>
            <a:xfrm>
              <a:off x="4640263" y="3744913"/>
              <a:ext cx="811212" cy="2301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 百科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60" name="椭圆 132"/>
            <p:cNvSpPr/>
            <p:nvPr/>
          </p:nvSpPr>
          <p:spPr>
            <a:xfrm>
              <a:off x="3300413" y="4103688"/>
              <a:ext cx="104775" cy="12541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61" name="TextBox 133"/>
            <p:cNvSpPr>
              <a:spLocks noChangeArrowheads="1"/>
            </p:cNvSpPr>
            <p:nvPr/>
          </p:nvSpPr>
          <p:spPr bwMode="auto">
            <a:xfrm>
              <a:off x="3300413" y="4032250"/>
              <a:ext cx="431800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900">
                  <a:latin typeface="楷体_GB2312" pitchFamily="1" charset="-122"/>
                  <a:ea typeface="宋体" pitchFamily="2" charset="-122"/>
                </a:rPr>
                <a:t>B2C</a:t>
              </a:r>
              <a:endParaRPr lang="zh-CN" altLang="en-US" sz="900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62" name="椭圆 130"/>
            <p:cNvSpPr/>
            <p:nvPr/>
          </p:nvSpPr>
          <p:spPr>
            <a:xfrm>
              <a:off x="3949700" y="4679950"/>
              <a:ext cx="104775" cy="122238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63" name="TextBox 131"/>
            <p:cNvSpPr/>
            <p:nvPr/>
          </p:nvSpPr>
          <p:spPr>
            <a:xfrm>
              <a:off x="3824288" y="4610100"/>
              <a:ext cx="1052512" cy="2301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网络电话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64" name="椭圆 130"/>
            <p:cNvSpPr/>
            <p:nvPr/>
          </p:nvSpPr>
          <p:spPr>
            <a:xfrm>
              <a:off x="5891213" y="4679950"/>
              <a:ext cx="103187" cy="122238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65" name="TextBox 131"/>
            <p:cNvSpPr/>
            <p:nvPr/>
          </p:nvSpPr>
          <p:spPr>
            <a:xfrm>
              <a:off x="5603875" y="4610100"/>
              <a:ext cx="1060450" cy="2301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微信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66" name="椭圆 169"/>
            <p:cNvSpPr/>
            <p:nvPr/>
          </p:nvSpPr>
          <p:spPr>
            <a:xfrm>
              <a:off x="5297488" y="3816350"/>
              <a:ext cx="104775" cy="12541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67" name="TextBox 170"/>
            <p:cNvSpPr/>
            <p:nvPr/>
          </p:nvSpPr>
          <p:spPr>
            <a:xfrm>
              <a:off x="5297488" y="3744913"/>
              <a:ext cx="539750" cy="2301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电子书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68" name="椭圆 169"/>
            <p:cNvSpPr/>
            <p:nvPr/>
          </p:nvSpPr>
          <p:spPr>
            <a:xfrm>
              <a:off x="4700588" y="3532188"/>
              <a:ext cx="104775" cy="12541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69" name="TextBox 170"/>
            <p:cNvSpPr/>
            <p:nvPr/>
          </p:nvSpPr>
          <p:spPr>
            <a:xfrm>
              <a:off x="4757738" y="3460750"/>
              <a:ext cx="755650" cy="2301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应用商店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70" name="Line 182"/>
            <p:cNvSpPr/>
            <p:nvPr/>
          </p:nvSpPr>
          <p:spPr>
            <a:xfrm flipV="1">
              <a:off x="2109788" y="4610100"/>
              <a:ext cx="5645150" cy="0"/>
            </a:xfrm>
            <a:prstGeom prst="line">
              <a:avLst/>
            </a:prstGeom>
            <a:ln w="12700" cap="flat" cmpd="sng">
              <a:solidFill>
                <a:srgbClr val="F2F2F2"/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71" name="Line 182"/>
            <p:cNvSpPr/>
            <p:nvPr/>
          </p:nvSpPr>
          <p:spPr>
            <a:xfrm flipV="1">
              <a:off x="2435225" y="4319588"/>
              <a:ext cx="5319713" cy="3175"/>
            </a:xfrm>
            <a:prstGeom prst="line">
              <a:avLst/>
            </a:prstGeom>
            <a:ln w="12700" cap="flat" cmpd="sng">
              <a:solidFill>
                <a:srgbClr val="F2F2F2"/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72" name="Line 182"/>
            <p:cNvSpPr/>
            <p:nvPr/>
          </p:nvSpPr>
          <p:spPr>
            <a:xfrm flipV="1">
              <a:off x="3028950" y="4032250"/>
              <a:ext cx="4725988" cy="0"/>
            </a:xfrm>
            <a:prstGeom prst="line">
              <a:avLst/>
            </a:prstGeom>
            <a:ln w="12700" cap="flat" cmpd="sng">
              <a:solidFill>
                <a:srgbClr val="F2F2F2"/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73" name="Line 182"/>
            <p:cNvSpPr/>
            <p:nvPr/>
          </p:nvSpPr>
          <p:spPr>
            <a:xfrm flipV="1">
              <a:off x="3460750" y="3744913"/>
              <a:ext cx="4294188" cy="0"/>
            </a:xfrm>
            <a:prstGeom prst="line">
              <a:avLst/>
            </a:prstGeom>
            <a:ln w="12700" cap="flat" cmpd="sng">
              <a:solidFill>
                <a:srgbClr val="F2F2F2"/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74" name="Line 182"/>
            <p:cNvSpPr/>
            <p:nvPr/>
          </p:nvSpPr>
          <p:spPr>
            <a:xfrm flipV="1">
              <a:off x="4164013" y="3460750"/>
              <a:ext cx="3590925" cy="0"/>
            </a:xfrm>
            <a:prstGeom prst="line">
              <a:avLst/>
            </a:prstGeom>
            <a:ln w="12700" cap="flat" cmpd="sng">
              <a:solidFill>
                <a:srgbClr val="F2F2F2"/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75" name="Line 182"/>
            <p:cNvSpPr/>
            <p:nvPr/>
          </p:nvSpPr>
          <p:spPr>
            <a:xfrm flipV="1">
              <a:off x="4811713" y="3240088"/>
              <a:ext cx="2943225" cy="3175"/>
            </a:xfrm>
            <a:prstGeom prst="line">
              <a:avLst/>
            </a:prstGeom>
            <a:ln w="12700" cap="flat" cmpd="sng">
              <a:solidFill>
                <a:srgbClr val="F2F2F2"/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76" name="Line 182"/>
            <p:cNvSpPr/>
            <p:nvPr/>
          </p:nvSpPr>
          <p:spPr>
            <a:xfrm flipV="1">
              <a:off x="5405438" y="3024188"/>
              <a:ext cx="2349500" cy="3175"/>
            </a:xfrm>
            <a:prstGeom prst="line">
              <a:avLst/>
            </a:prstGeom>
            <a:ln w="12700" cap="flat" cmpd="sng">
              <a:solidFill>
                <a:srgbClr val="F2F2F2"/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350" noProof="1"/>
            </a:p>
          </p:txBody>
        </p:sp>
        <p:sp>
          <p:nvSpPr>
            <p:cNvPr id="78" name="椭圆 156"/>
            <p:cNvSpPr/>
            <p:nvPr/>
          </p:nvSpPr>
          <p:spPr>
            <a:xfrm>
              <a:off x="6629400" y="3105150"/>
              <a:ext cx="104775" cy="12065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79" name="TextBox 157"/>
            <p:cNvSpPr/>
            <p:nvPr/>
          </p:nvSpPr>
          <p:spPr>
            <a:xfrm>
              <a:off x="6523038" y="3033713"/>
              <a:ext cx="1071562" cy="2301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互联网金融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80" name="TextBox 147"/>
            <p:cNvSpPr/>
            <p:nvPr/>
          </p:nvSpPr>
          <p:spPr>
            <a:xfrm>
              <a:off x="5665788" y="3246438"/>
              <a:ext cx="1230312" cy="23177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900" noProof="1">
                  <a:latin typeface="楷体_GB2312" pitchFamily="1" charset="-122"/>
                  <a:ea typeface="宋体" pitchFamily="2" charset="-122"/>
                  <a:cs typeface="+mn-ea"/>
                </a:rPr>
                <a:t>互联网电视  </a:t>
              </a:r>
              <a:endParaRPr lang="zh-CN" altLang="en-US" sz="1350" noProof="1">
                <a:latin typeface="楷体_GB2312" pitchFamily="1" charset="-122"/>
                <a:ea typeface="宋体" pitchFamily="2" charset="-122"/>
              </a:endParaRPr>
            </a:p>
          </p:txBody>
        </p:sp>
        <p:sp>
          <p:nvSpPr>
            <p:cNvPr id="81" name="椭圆 156"/>
            <p:cNvSpPr/>
            <p:nvPr/>
          </p:nvSpPr>
          <p:spPr>
            <a:xfrm>
              <a:off x="5876925" y="3340100"/>
              <a:ext cx="104775" cy="12065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83" name="上箭头 84"/>
            <p:cNvSpPr/>
            <p:nvPr/>
          </p:nvSpPr>
          <p:spPr>
            <a:xfrm>
              <a:off x="1492250" y="3219450"/>
              <a:ext cx="541338" cy="793750"/>
            </a:xfrm>
            <a:prstGeom prst="upArrow">
              <a:avLst>
                <a:gd name="adj1" fmla="val 50000"/>
                <a:gd name="adj2" fmla="val 49979"/>
              </a:avLst>
            </a:prstGeom>
            <a:solidFill>
              <a:srgbClr val="C8F7F1"/>
            </a:solidFill>
            <a:ln w="25400" cap="flat" cmpd="sng">
              <a:solidFill>
                <a:srgbClr val="5C982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84" name="上箭头 85"/>
            <p:cNvSpPr/>
            <p:nvPr/>
          </p:nvSpPr>
          <p:spPr>
            <a:xfrm>
              <a:off x="2303463" y="2427288"/>
              <a:ext cx="539750" cy="792162"/>
            </a:xfrm>
            <a:prstGeom prst="upArrow">
              <a:avLst>
                <a:gd name="adj1" fmla="val 50000"/>
                <a:gd name="adj2" fmla="val 49997"/>
              </a:avLst>
            </a:prstGeom>
            <a:solidFill>
              <a:srgbClr val="C8F7F1"/>
            </a:solidFill>
            <a:ln w="25400" cap="flat" cmpd="sng">
              <a:solidFill>
                <a:srgbClr val="5C982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85" name="上箭头 86"/>
            <p:cNvSpPr/>
            <p:nvPr/>
          </p:nvSpPr>
          <p:spPr>
            <a:xfrm>
              <a:off x="3382963" y="1973263"/>
              <a:ext cx="539750" cy="790575"/>
            </a:xfrm>
            <a:prstGeom prst="upArrow">
              <a:avLst>
                <a:gd name="adj1" fmla="val 50000"/>
                <a:gd name="adj2" fmla="val 49997"/>
              </a:avLst>
            </a:prstGeom>
            <a:solidFill>
              <a:srgbClr val="C8F7F1"/>
            </a:solidFill>
            <a:ln w="25400" cap="flat" cmpd="sng">
              <a:solidFill>
                <a:srgbClr val="5C982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86" name="上箭头 87"/>
            <p:cNvSpPr/>
            <p:nvPr/>
          </p:nvSpPr>
          <p:spPr>
            <a:xfrm>
              <a:off x="4464050" y="1682750"/>
              <a:ext cx="647700" cy="792163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C8F7F1"/>
            </a:solidFill>
            <a:ln w="25400" cap="flat" cmpd="sng">
              <a:solidFill>
                <a:srgbClr val="5C982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350" noProof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90162" y="2904771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大数据应用</a:t>
            </a:r>
            <a:endParaRPr lang="en-US" altLang="zh-CN" dirty="0"/>
          </a:p>
        </p:txBody>
      </p:sp>
      <p:sp>
        <p:nvSpPr>
          <p:cNvPr id="90" name="矩形 89"/>
          <p:cNvSpPr/>
          <p:nvPr/>
        </p:nvSpPr>
        <p:spPr>
          <a:xfrm>
            <a:off x="311247" y="4812778"/>
            <a:ext cx="1236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数据技术和平台</a:t>
            </a:r>
            <a:endParaRPr lang="en-US" altLang="zh-CN" dirty="0"/>
          </a:p>
        </p:txBody>
      </p:sp>
      <p:sp>
        <p:nvSpPr>
          <p:cNvPr id="92" name="矩形 91"/>
          <p:cNvSpPr/>
          <p:nvPr/>
        </p:nvSpPr>
        <p:spPr>
          <a:xfrm>
            <a:off x="306380" y="173374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数据流通</a:t>
            </a:r>
            <a:endParaRPr lang="en-US" altLang="zh-CN" dirty="0"/>
          </a:p>
        </p:txBody>
      </p:sp>
      <p:pic>
        <p:nvPicPr>
          <p:cNvPr id="95" name="Picture 2" descr="C:\Users\lenovo\Desktop\lea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36" y="4103614"/>
            <a:ext cx="6399771" cy="206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45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开源主导的大数据技术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772816"/>
            <a:ext cx="8147248" cy="3888432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4400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4400" dirty="0" err="1">
                <a:latin typeface="Times New Roman" pitchFamily="18" charset="0"/>
                <a:cs typeface="Times New Roman" pitchFamily="18" charset="0"/>
              </a:rPr>
              <a:t>Hadooop</a:t>
            </a:r>
            <a:r>
              <a:rPr lang="zh-CN" altLang="en-US" sz="4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4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4400" dirty="0" err="1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zh-CN" altLang="en-US" sz="4400" dirty="0">
                <a:latin typeface="Times New Roman" pitchFamily="18" charset="0"/>
                <a:cs typeface="Times New Roman" pitchFamily="18" charset="0"/>
              </a:rPr>
              <a:t>数据库为主的大数据技术从开始就走上了开源的道路，通过开源走向壮大</a:t>
            </a:r>
            <a:endParaRPr lang="en-US" altLang="zh-CN" sz="4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4400" dirty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开</a:t>
            </a:r>
            <a:r>
              <a:rPr lang="zh-CN" altLang="en-US" sz="4400" dirty="0" smtClean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源技术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≠ </a:t>
            </a:r>
            <a:r>
              <a:rPr lang="zh-CN" altLang="en-US" sz="4400" dirty="0" smtClean="0">
                <a:latin typeface="Times New Roman" pitchFamily="18" charset="0"/>
                <a:cs typeface="Times New Roman" pitchFamily="18" charset="0"/>
              </a:rPr>
              <a:t>成熟的产品</a:t>
            </a:r>
            <a:endParaRPr lang="zh-CN" altLang="en-US" sz="4400" dirty="0"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技术种类多</a:t>
            </a:r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技术门槛较高</a:t>
            </a:r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不够稳定</a:t>
            </a:r>
            <a:endParaRPr lang="en-US" altLang="zh-CN" sz="3600" dirty="0" smtClean="0"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安全漏洞</a:t>
            </a:r>
            <a:endParaRPr lang="en-US" altLang="zh-CN" sz="3600" dirty="0"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lvl="1"/>
            <a:r>
              <a:rPr lang="zh-CN" altLang="en-US" sz="3600" dirty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易用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性差</a:t>
            </a:r>
            <a:endParaRPr lang="en-US" altLang="zh-CN" sz="3600" dirty="0" smtClean="0"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lvl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缺少服务支持</a:t>
            </a: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24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pic.baike.soso.com/p/20130910/20130910140637-17969326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3072256"/>
            <a:ext cx="3662863" cy="2337756"/>
          </a:xfrm>
          <a:prstGeom prst="rect">
            <a:avLst/>
          </a:prstGeom>
          <a:noFill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大</a:t>
            </a:r>
            <a:r>
              <a:rPr lang="zh-CN" altLang="en-US" sz="3200" dirty="0" smtClean="0"/>
              <a:t>数据技术与产品的标准化需求</a:t>
            </a:r>
            <a:endParaRPr lang="zh-CN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88841" y="2020548"/>
            <a:ext cx="1916651" cy="415499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360" y="3072256"/>
            <a:ext cx="2663641" cy="177741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lIns="45720" tIns="22860" rIns="45720" bIns="22860" rtlCol="0">
            <a:spAutoFit/>
          </a:bodyPr>
          <a:lstStyle/>
          <a:p>
            <a:pPr marL="171450" indent="-171450" defTabSz="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kern="0" dirty="0" smtClean="0">
                <a:latin typeface="Times New Roman" pitchFamily="18" charset="0"/>
                <a:cs typeface="Times New Roman" pitchFamily="18" charset="0"/>
              </a:rPr>
              <a:t>需求模糊</a:t>
            </a:r>
            <a:endParaRPr lang="en-US" altLang="zh-CN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 defTabSz="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kern="0" dirty="0" smtClean="0">
                <a:latin typeface="Times New Roman" pitchFamily="18" charset="0"/>
                <a:cs typeface="Times New Roman" pitchFamily="18" charset="0"/>
              </a:rPr>
              <a:t>技术选型困难</a:t>
            </a:r>
            <a:endParaRPr lang="en-US" altLang="zh-CN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 defTabSz="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kern="0" dirty="0" smtClean="0">
                <a:latin typeface="Times New Roman" pitchFamily="18" charset="0"/>
                <a:cs typeface="Times New Roman" pitchFamily="18" charset="0"/>
              </a:rPr>
              <a:t>产品评估过程成本很高</a:t>
            </a:r>
            <a:endParaRPr lang="en-US" altLang="zh-CN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 defTabSz="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kern="0" dirty="0" smtClean="0">
                <a:latin typeface="Times New Roman" pitchFamily="18" charset="0"/>
                <a:cs typeface="Times New Roman" pitchFamily="18" charset="0"/>
              </a:rPr>
              <a:t>使用难</a:t>
            </a:r>
            <a:endParaRPr lang="en-US" altLang="zh-CN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 defTabSz="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kern="0" dirty="0" smtClean="0">
                <a:latin typeface="Times New Roman" pitchFamily="18" charset="0"/>
                <a:cs typeface="Times New Roman" pitchFamily="18" charset="0"/>
              </a:rPr>
              <a:t>日常的运维很繁杂</a:t>
            </a:r>
            <a:endParaRPr lang="en-US" altLang="zh-CN" b="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3792" y="2859240"/>
            <a:ext cx="2478007" cy="2608406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lIns="45720" tIns="22860" rIns="45720" bIns="22860" rtlCol="0">
            <a:spAutoFit/>
          </a:bodyPr>
          <a:lstStyle/>
          <a:p>
            <a:pPr marL="171450" indent="-171450" defTabSz="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900" b="0" kern="0" dirty="0"/>
          </a:p>
          <a:p>
            <a:pPr marL="171450" indent="-171450" defTabSz="4572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kern="0" dirty="0" smtClean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技术和产品众多，缺少标准来规范市场</a:t>
            </a:r>
            <a:endParaRPr lang="en-US" altLang="zh-CN" kern="0" dirty="0"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marL="171450" indent="-171450" defTabSz="4572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kern="0" dirty="0" smtClean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重复的</a:t>
            </a:r>
            <a:r>
              <a:rPr lang="en-US" altLang="zh-CN" kern="0" dirty="0" smtClean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POC</a:t>
            </a:r>
            <a:r>
              <a:rPr lang="zh-CN" altLang="en-US" kern="0" dirty="0" smtClean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测试</a:t>
            </a:r>
            <a:endParaRPr lang="en-US" altLang="zh-CN" kern="0" dirty="0" smtClean="0"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marL="171450" indent="-171450" defTabSz="4572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kern="0" dirty="0" smtClean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缺少产品和技术间横向比较</a:t>
            </a:r>
            <a:endParaRPr lang="en-US" altLang="zh-CN" kern="0" dirty="0" smtClean="0"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marL="171450" indent="-171450" defTabSz="4572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kern="0" dirty="0" smtClean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需要引入用户需求来引导产品研发</a:t>
            </a:r>
            <a:endParaRPr lang="zh-CN" altLang="en-US" kern="0" dirty="0"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3864" y="1954221"/>
            <a:ext cx="1488286" cy="415499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</a:rPr>
              <a:t>供应商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54457" y="5613672"/>
            <a:ext cx="4128994" cy="323165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供应商和用户之间存在明显的信息鸿沟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3710" y="1951299"/>
            <a:ext cx="3454474" cy="90794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共性的评估体系和标准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将技术与应用场景相对应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将复杂的产品转化为容易理解的指标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2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 animBg="1"/>
      <p:bldP spid="26" grpId="0"/>
      <p:bldP spid="28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zh-CN" sz="2000" smtClean="0"/>
              <a:t>保障</a:t>
            </a:r>
            <a:r>
              <a:rPr lang="zh-CN" altLang="en-US" sz="2000"/>
              <a:t>大数据</a:t>
            </a:r>
            <a:r>
              <a:rPr lang="zh-CN" altLang="zh-CN" sz="2000" smtClean="0"/>
              <a:t>技术</a:t>
            </a:r>
            <a:r>
              <a:rPr lang="zh-CN" altLang="zh-CN" sz="2000" dirty="0"/>
              <a:t>和系统的健康发展 </a:t>
            </a:r>
            <a:endParaRPr lang="zh-CN" altLang="zh-CN" sz="2000" dirty="0" smtClean="0"/>
          </a:p>
          <a:p>
            <a:pPr lvl="1" eaLnBrk="1" hangingPunct="1"/>
            <a:r>
              <a:rPr lang="zh-CN" altLang="en-US" sz="1800" dirty="0" smtClean="0"/>
              <a:t>客观的</a:t>
            </a:r>
            <a:r>
              <a:rPr lang="zh-CN" altLang="zh-CN" sz="1800" dirty="0" smtClean="0"/>
              <a:t>指标</a:t>
            </a:r>
            <a:r>
              <a:rPr lang="zh-CN" altLang="en-US" sz="1800" dirty="0" smtClean="0"/>
              <a:t>体系保证厂商之间</a:t>
            </a:r>
            <a:r>
              <a:rPr lang="zh-CN" altLang="zh-CN" sz="1800" dirty="0" smtClean="0"/>
              <a:t>有序竞争</a:t>
            </a:r>
          </a:p>
          <a:p>
            <a:pPr lvl="1" eaLnBrk="1" hangingPunct="1"/>
            <a:r>
              <a:rPr lang="zh-CN" altLang="en-US" sz="1800" dirty="0" smtClean="0"/>
              <a:t>对技术难点</a:t>
            </a:r>
            <a:r>
              <a:rPr lang="zh-CN" altLang="zh-CN" sz="1800" dirty="0" smtClean="0"/>
              <a:t>集中</a:t>
            </a:r>
            <a:r>
              <a:rPr lang="zh-CN" altLang="en-US" sz="1800" dirty="0" smtClean="0"/>
              <a:t>进行</a:t>
            </a:r>
            <a:r>
              <a:rPr lang="zh-CN" altLang="zh-CN" sz="1800" dirty="0" smtClean="0"/>
              <a:t>攻关</a:t>
            </a:r>
            <a:r>
              <a:rPr lang="zh-CN" altLang="zh-CN" sz="1800" dirty="0"/>
              <a:t>，专注于性能</a:t>
            </a:r>
            <a:r>
              <a:rPr lang="zh-CN" altLang="zh-CN" sz="1800" dirty="0" smtClean="0"/>
              <a:t>改进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800" dirty="0" smtClean="0"/>
              <a:t>定义合理的用户场景需求引导产品研发方向</a:t>
            </a:r>
            <a:endParaRPr lang="zh-CN" altLang="zh-CN" sz="1800" dirty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sz="2000" dirty="0" smtClean="0"/>
              <a:t>大数据</a:t>
            </a:r>
            <a:r>
              <a:rPr lang="zh-CN" altLang="zh-CN" sz="2000" dirty="0" smtClean="0"/>
              <a:t>系统度量</a:t>
            </a:r>
            <a:r>
              <a:rPr lang="zh-CN" altLang="zh-CN" sz="2000" dirty="0"/>
              <a:t>标准 </a:t>
            </a:r>
          </a:p>
          <a:p>
            <a:pPr lvl="1" eaLnBrk="1" hangingPunct="1"/>
            <a:r>
              <a:rPr lang="zh-CN" altLang="en-US" sz="1800" dirty="0" smtClean="0"/>
              <a:t>指标</a:t>
            </a:r>
            <a:r>
              <a:rPr lang="zh-CN" altLang="zh-CN" sz="1800" dirty="0" smtClean="0"/>
              <a:t>易于理解</a:t>
            </a:r>
            <a:endParaRPr lang="zh-CN" altLang="zh-CN" sz="1800" dirty="0"/>
          </a:p>
          <a:p>
            <a:pPr lvl="1" eaLnBrk="1" hangingPunct="1"/>
            <a:r>
              <a:rPr lang="zh-CN" altLang="en-US" sz="1800" dirty="0" smtClean="0"/>
              <a:t>测量方法</a:t>
            </a:r>
            <a:r>
              <a:rPr lang="zh-CN" altLang="zh-CN" sz="1800" dirty="0" smtClean="0"/>
              <a:t>公开公平</a:t>
            </a:r>
            <a:endParaRPr lang="en-US" altLang="zh-CN" sz="1800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eaLnBrk="1" hangingPunct="1"/>
            <a:r>
              <a:rPr lang="zh-CN" altLang="en-US" sz="2000" dirty="0" smtClean="0"/>
              <a:t>帮助客户进行</a:t>
            </a:r>
            <a:r>
              <a:rPr lang="zh-CN" altLang="zh-CN" sz="2000" dirty="0" smtClean="0"/>
              <a:t>数据库系统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选型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 smtClean="0"/>
              <a:t>较少</a:t>
            </a:r>
            <a:r>
              <a:rPr lang="en-US" altLang="zh-CN" sz="2000" dirty="0" smtClean="0"/>
              <a:t>POC</a:t>
            </a:r>
            <a:r>
              <a:rPr lang="zh-CN" altLang="en-US" sz="2000" dirty="0" smtClean="0"/>
              <a:t>测试的花费</a:t>
            </a:r>
            <a:r>
              <a:rPr lang="zh-CN" altLang="zh-CN" sz="2000" dirty="0" smtClean="0"/>
              <a:t> 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539552" y="1340768"/>
            <a:ext cx="7776864" cy="3600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厂商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710" y="3256398"/>
            <a:ext cx="7776864" cy="3600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公众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622" y="4866356"/>
            <a:ext cx="7776864" cy="3600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3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2546" y="1618312"/>
            <a:ext cx="8881942" cy="4748104"/>
            <a:chOff x="-1524000" y="1375993"/>
            <a:chExt cx="12476900" cy="4951811"/>
          </a:xfrm>
        </p:grpSpPr>
        <p:sp>
          <p:nvSpPr>
            <p:cNvPr id="5" name="矩形 4"/>
            <p:cNvSpPr/>
            <p:nvPr/>
          </p:nvSpPr>
          <p:spPr>
            <a:xfrm>
              <a:off x="-1524000" y="3513929"/>
              <a:ext cx="12192000" cy="60959"/>
            </a:xfrm>
            <a:prstGeom prst="rect">
              <a:avLst/>
            </a:prstGeom>
            <a:solidFill>
              <a:srgbClr val="29303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80508" y="3498018"/>
              <a:ext cx="363836" cy="3638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620533" y="3432773"/>
              <a:ext cx="363836" cy="363836"/>
            </a:xfrm>
            <a:prstGeom prst="ellipse">
              <a:avLst/>
            </a:prstGeom>
            <a:solidFill>
              <a:srgbClr val="29303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980390" y="3392969"/>
              <a:ext cx="363836" cy="363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3200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 4"/>
            <p:cNvGrpSpPr/>
            <p:nvPr/>
          </p:nvGrpSpPr>
          <p:grpSpPr>
            <a:xfrm>
              <a:off x="4143254" y="1375993"/>
              <a:ext cx="4566923" cy="1917273"/>
              <a:chOff x="5667254" y="1097925"/>
              <a:chExt cx="4566923" cy="1917273"/>
            </a:xfrm>
          </p:grpSpPr>
          <p:sp>
            <p:nvSpPr>
              <p:cNvPr id="30" name="矩形 9"/>
              <p:cNvSpPr/>
              <p:nvPr/>
            </p:nvSpPr>
            <p:spPr>
              <a:xfrm flipV="1">
                <a:off x="5667254" y="1097925"/>
                <a:ext cx="4566923" cy="1917273"/>
              </a:xfrm>
              <a:custGeom>
                <a:avLst/>
                <a:gdLst/>
                <a:ahLst/>
                <a:cxnLst/>
                <a:rect l="l" t="t" r="r" b="b"/>
                <a:pathLst>
                  <a:path w="2141035" h="1354104">
                    <a:moveTo>
                      <a:pt x="388870" y="0"/>
                    </a:moveTo>
                    <a:lnTo>
                      <a:pt x="483871" y="115465"/>
                    </a:lnTo>
                    <a:lnTo>
                      <a:pt x="2141035" y="115465"/>
                    </a:lnTo>
                    <a:lnTo>
                      <a:pt x="2141035" y="1354104"/>
                    </a:lnTo>
                    <a:lnTo>
                      <a:pt x="0" y="1354104"/>
                    </a:lnTo>
                    <a:lnTo>
                      <a:pt x="0" y="115465"/>
                    </a:lnTo>
                    <a:lnTo>
                      <a:pt x="293869" y="1154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32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31" name="组 42"/>
              <p:cNvGrpSpPr/>
              <p:nvPr/>
            </p:nvGrpSpPr>
            <p:grpSpPr>
              <a:xfrm>
                <a:off x="5772063" y="1097925"/>
                <a:ext cx="4431290" cy="1447805"/>
                <a:chOff x="5153773" y="528893"/>
                <a:chExt cx="3323468" cy="1085856"/>
              </a:xfrm>
            </p:grpSpPr>
            <p:sp>
              <p:nvSpPr>
                <p:cNvPr id="32" name="文本框 8"/>
                <p:cNvSpPr txBox="1"/>
                <p:nvPr/>
              </p:nvSpPr>
              <p:spPr>
                <a:xfrm>
                  <a:off x="5153773" y="916764"/>
                  <a:ext cx="3323468" cy="697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20</a:t>
                  </a:r>
                  <a:r>
                    <a:rPr lang="zh-CN" altLang="en-US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多家企业，</a:t>
                  </a:r>
                  <a:r>
                    <a:rPr lang="en-US" altLang="zh-CN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5</a:t>
                  </a:r>
                  <a:r>
                    <a:rPr lang="zh-CN" altLang="en-US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次电话会议讨论</a:t>
                  </a:r>
                  <a:endParaRPr lang="en-US" altLang="zh-CN" sz="1333" dirty="0" smtClean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1333" dirty="0" err="1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Hadoop</a:t>
                  </a:r>
                  <a:r>
                    <a:rPr lang="en-US" altLang="zh-CN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/Spark</a:t>
                  </a:r>
                  <a:r>
                    <a:rPr lang="zh-CN" altLang="en-US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大数据性能测试方法</a:t>
                  </a:r>
                  <a:endParaRPr lang="en-US" altLang="zh-CN" sz="1333" dirty="0" smtClean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面向</a:t>
                  </a:r>
                  <a:r>
                    <a:rPr lang="en-US" altLang="zh-CN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4</a:t>
                  </a:r>
                  <a:r>
                    <a:rPr lang="zh-CN" altLang="en-US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种任务类型，</a:t>
                  </a:r>
                  <a:r>
                    <a:rPr lang="en-US" altLang="zh-CN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12</a:t>
                  </a:r>
                  <a:r>
                    <a:rPr lang="zh-CN" altLang="en-US" sz="1333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个用例</a:t>
                  </a:r>
                  <a:endParaRPr lang="en-US" altLang="zh-CN" sz="1333" dirty="0" smtClean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5185473" y="528893"/>
                  <a:ext cx="2207681" cy="2969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867" dirty="0">
                      <a:latin typeface="Microsoft YaHei" charset="0"/>
                      <a:ea typeface="Microsoft YaHei" charset="0"/>
                      <a:cs typeface="Microsoft YaHei" charset="0"/>
                    </a:rPr>
                    <a:t>第三阶段标准制定</a:t>
                  </a:r>
                </a:p>
              </p:txBody>
            </p:sp>
          </p:grpSp>
        </p:grpSp>
        <p:grpSp>
          <p:nvGrpSpPr>
            <p:cNvPr id="11" name="组 3"/>
            <p:cNvGrpSpPr/>
            <p:nvPr/>
          </p:nvGrpSpPr>
          <p:grpSpPr>
            <a:xfrm>
              <a:off x="600225" y="4109495"/>
              <a:ext cx="4789250" cy="2218309"/>
              <a:chOff x="2124225" y="3831427"/>
              <a:chExt cx="4789250" cy="2218309"/>
            </a:xfrm>
          </p:grpSpPr>
          <p:sp>
            <p:nvSpPr>
              <p:cNvPr id="26" name="矩形 9"/>
              <p:cNvSpPr/>
              <p:nvPr/>
            </p:nvSpPr>
            <p:spPr>
              <a:xfrm>
                <a:off x="2124225" y="3831427"/>
                <a:ext cx="4789250" cy="2218309"/>
              </a:xfrm>
              <a:custGeom>
                <a:avLst/>
                <a:gdLst/>
                <a:ahLst/>
                <a:cxnLst/>
                <a:rect l="l" t="t" r="r" b="b"/>
                <a:pathLst>
                  <a:path w="2141035" h="1354104">
                    <a:moveTo>
                      <a:pt x="388870" y="0"/>
                    </a:moveTo>
                    <a:lnTo>
                      <a:pt x="483871" y="115465"/>
                    </a:lnTo>
                    <a:lnTo>
                      <a:pt x="2141035" y="115465"/>
                    </a:lnTo>
                    <a:lnTo>
                      <a:pt x="2141035" y="1354104"/>
                    </a:lnTo>
                    <a:lnTo>
                      <a:pt x="0" y="1354104"/>
                    </a:lnTo>
                    <a:lnTo>
                      <a:pt x="0" y="115465"/>
                    </a:lnTo>
                    <a:lnTo>
                      <a:pt x="293869" y="1154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32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27" name="组 45"/>
              <p:cNvGrpSpPr/>
              <p:nvPr/>
            </p:nvGrpSpPr>
            <p:grpSpPr>
              <a:xfrm>
                <a:off x="2196897" y="4104982"/>
                <a:ext cx="4580706" cy="1760189"/>
                <a:chOff x="4337179" y="563888"/>
                <a:chExt cx="3435528" cy="1320144"/>
              </a:xfrm>
            </p:grpSpPr>
            <p:sp>
              <p:nvSpPr>
                <p:cNvPr id="28" name="文本框 8"/>
                <p:cNvSpPr txBox="1"/>
                <p:nvPr/>
              </p:nvSpPr>
              <p:spPr>
                <a:xfrm>
                  <a:off x="4385004" y="872940"/>
                  <a:ext cx="3387703" cy="1011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  <a:defRPr/>
                  </a:pPr>
                  <a:r>
                    <a:rPr lang="zh-CN" altLang="en-US" sz="1400" dirty="0">
                      <a:latin typeface="Microsoft YaHei" charset="0"/>
                      <a:ea typeface="Microsoft YaHei" charset="0"/>
                      <a:cs typeface="Microsoft YaHei" charset="0"/>
                    </a:rPr>
                    <a:t>联合</a:t>
                  </a:r>
                  <a:r>
                    <a:rPr lang="en-US" altLang="zh-CN" sz="1400" dirty="0">
                      <a:latin typeface="Microsoft YaHei" charset="0"/>
                      <a:ea typeface="Microsoft YaHei" charset="0"/>
                      <a:cs typeface="Microsoft YaHei" charset="0"/>
                    </a:rPr>
                    <a:t>20</a:t>
                  </a:r>
                  <a:r>
                    <a:rPr lang="zh-CN" altLang="en-US" sz="1400" dirty="0">
                      <a:latin typeface="Microsoft YaHei" charset="0"/>
                      <a:ea typeface="Microsoft YaHei" charset="0"/>
                      <a:cs typeface="Microsoft YaHei" charset="0"/>
                    </a:rPr>
                    <a:t>多家企业</a:t>
                  </a:r>
                  <a:r>
                    <a:rPr lang="zh-CN" altLang="en-US" sz="1400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，</a:t>
                  </a:r>
                  <a:r>
                    <a:rPr lang="en-US" altLang="zh-CN" sz="1400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3</a:t>
                  </a:r>
                  <a:r>
                    <a:rPr lang="zh-CN" altLang="en-US" sz="1400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次工作组会议，</a:t>
                  </a:r>
                  <a:r>
                    <a:rPr lang="en-US" altLang="zh-CN" sz="1400" dirty="0"/>
                    <a:t>5</a:t>
                  </a:r>
                  <a:r>
                    <a:rPr lang="zh-CN" altLang="en-US" sz="1400" dirty="0" smtClean="0"/>
                    <a:t>次电话会议讨论形成</a:t>
                  </a:r>
                  <a:endParaRPr lang="en-US" altLang="zh-CN" sz="1400" dirty="0" smtClean="0"/>
                </a:p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zh-CN" sz="1200" dirty="0" smtClean="0">
                      <a:latin typeface="微软雅黑" pitchFamily="34" charset="-122"/>
                      <a:ea typeface="微软雅黑" pitchFamily="34" charset="-122"/>
                    </a:rPr>
                    <a:t>《</a:t>
                  </a:r>
                  <a:r>
                    <a:rPr lang="en-US" altLang="zh-CN" sz="1200" dirty="0" smtClean="0"/>
                    <a:t> </a:t>
                  </a:r>
                  <a:r>
                    <a:rPr lang="en-US" altLang="zh-CN" sz="1200" dirty="0" err="1"/>
                    <a:t>Hadoop</a:t>
                  </a:r>
                  <a:r>
                    <a:rPr lang="zh-CN" altLang="en-US" sz="1200" dirty="0"/>
                    <a:t>基础</a:t>
                  </a:r>
                  <a:r>
                    <a:rPr lang="zh-CN" altLang="en-US" sz="1200" dirty="0" smtClean="0"/>
                    <a:t>能力能力测试方法</a:t>
                  </a:r>
                  <a:r>
                    <a:rPr lang="en-US" altLang="zh-CN" sz="1200" dirty="0" smtClean="0">
                      <a:latin typeface="微软雅黑" pitchFamily="34" charset="-122"/>
                      <a:ea typeface="微软雅黑" pitchFamily="34" charset="-122"/>
                    </a:rPr>
                    <a:t>》--</a:t>
                  </a:r>
                </a:p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zh-CN" sz="1200" dirty="0" smtClean="0">
                      <a:latin typeface="微软雅黑" pitchFamily="34" charset="-122"/>
                      <a:ea typeface="微软雅黑" pitchFamily="34" charset="-122"/>
                    </a:rPr>
                    <a:t>7</a:t>
                  </a:r>
                  <a:r>
                    <a:rPr lang="zh-CN" altLang="en-US" sz="1200" dirty="0" smtClean="0">
                      <a:latin typeface="微软雅黑" pitchFamily="34" charset="-122"/>
                      <a:ea typeface="微软雅黑" pitchFamily="34" charset="-122"/>
                    </a:rPr>
                    <a:t>大指标项，</a:t>
                  </a:r>
                  <a:r>
                    <a:rPr lang="en-US" altLang="zh-CN" sz="1200" dirty="0" smtClean="0">
                      <a:latin typeface="微软雅黑" pitchFamily="34" charset="-122"/>
                      <a:ea typeface="微软雅黑" pitchFamily="34" charset="-122"/>
                    </a:rPr>
                    <a:t>38</a:t>
                  </a:r>
                  <a:r>
                    <a:rPr lang="zh-CN" altLang="en-US" sz="1200" dirty="0" smtClean="0">
                      <a:latin typeface="微软雅黑" pitchFamily="34" charset="-122"/>
                      <a:ea typeface="微软雅黑" pitchFamily="34" charset="-122"/>
                    </a:rPr>
                    <a:t>个测试用例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337179" y="563888"/>
                  <a:ext cx="2354103" cy="2969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867" b="1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第二阶段标准制定</a:t>
                  </a:r>
                  <a:endParaRPr lang="zh-CN" altLang="en-US" sz="1867" b="1" dirty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grpSp>
          <p:nvGrpSpPr>
            <p:cNvPr id="12" name="组 5"/>
            <p:cNvGrpSpPr/>
            <p:nvPr/>
          </p:nvGrpSpPr>
          <p:grpSpPr>
            <a:xfrm>
              <a:off x="6309500" y="4006294"/>
              <a:ext cx="4643400" cy="2250390"/>
              <a:chOff x="7833500" y="3728226"/>
              <a:chExt cx="4643400" cy="2250390"/>
            </a:xfrm>
          </p:grpSpPr>
          <p:sp>
            <p:nvSpPr>
              <p:cNvPr id="22" name="矩形 9"/>
              <p:cNvSpPr/>
              <p:nvPr/>
            </p:nvSpPr>
            <p:spPr>
              <a:xfrm>
                <a:off x="7833500" y="3728226"/>
                <a:ext cx="4643400" cy="2250390"/>
              </a:xfrm>
              <a:custGeom>
                <a:avLst/>
                <a:gdLst/>
                <a:ahLst/>
                <a:cxnLst/>
                <a:rect l="l" t="t" r="r" b="b"/>
                <a:pathLst>
                  <a:path w="2141035" h="1354104">
                    <a:moveTo>
                      <a:pt x="388870" y="0"/>
                    </a:moveTo>
                    <a:lnTo>
                      <a:pt x="483871" y="115465"/>
                    </a:lnTo>
                    <a:lnTo>
                      <a:pt x="2141035" y="115465"/>
                    </a:lnTo>
                    <a:lnTo>
                      <a:pt x="2141035" y="1354104"/>
                    </a:lnTo>
                    <a:lnTo>
                      <a:pt x="0" y="1354104"/>
                    </a:lnTo>
                    <a:lnTo>
                      <a:pt x="0" y="115465"/>
                    </a:lnTo>
                    <a:lnTo>
                      <a:pt x="293869" y="1154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320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4" name="文本框 8"/>
              <p:cNvSpPr txBox="1"/>
              <p:nvPr/>
            </p:nvSpPr>
            <p:spPr>
              <a:xfrm>
                <a:off x="7872624" y="4613345"/>
                <a:ext cx="4604276" cy="134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联合国内</a:t>
                </a:r>
                <a:r>
                  <a:rPr lang="en-US" altLang="zh-CN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10</a:t>
                </a:r>
                <a:r>
                  <a:rPr lang="zh-CN" altLang="en-US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家数据库厂商，</a:t>
                </a:r>
                <a:r>
                  <a:rPr lang="en-US" altLang="zh-CN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5</a:t>
                </a:r>
                <a:r>
                  <a:rPr lang="zh-CN" altLang="en-US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次工作组会议，</a:t>
                </a:r>
                <a:r>
                  <a:rPr lang="en-US" altLang="zh-CN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2</a:t>
                </a:r>
                <a:r>
                  <a:rPr lang="zh-CN" altLang="en-US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次电话会议</a:t>
                </a:r>
                <a:endPara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完成</a:t>
                </a:r>
                <a:r>
                  <a:rPr lang="en-US" altLang="zh-CN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《MPP</a:t>
                </a:r>
                <a:r>
                  <a:rPr lang="zh-CN" altLang="en-US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数据库基础能力测试方法</a:t>
                </a:r>
                <a:r>
                  <a:rPr lang="en-US" altLang="zh-CN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》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--6</a:t>
                </a:r>
                <a:r>
                  <a:rPr lang="zh-CN" altLang="en-US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大指标，</a:t>
                </a:r>
                <a:r>
                  <a:rPr lang="en-US" altLang="zh-CN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50</a:t>
                </a:r>
                <a:r>
                  <a:rPr lang="zh-CN" altLang="en-US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个测试用例</a:t>
                </a:r>
                <a:endPara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《MPP</a:t>
                </a:r>
                <a:r>
                  <a:rPr lang="zh-CN" altLang="en-US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数据库性能测试方法</a:t>
                </a:r>
                <a:r>
                  <a:rPr lang="en-US" altLang="zh-CN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》</a:t>
                </a:r>
                <a:r>
                  <a:rPr lang="zh-CN" altLang="en-US" sz="12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 继续中</a:t>
                </a:r>
                <a:endPara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14" name="文本框 54"/>
            <p:cNvSpPr txBox="1"/>
            <p:nvPr/>
          </p:nvSpPr>
          <p:spPr>
            <a:xfrm>
              <a:off x="1086983" y="3734853"/>
              <a:ext cx="3533550" cy="395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867" b="1" dirty="0" smtClean="0"/>
                <a:t>2015 10</a:t>
              </a:r>
              <a:r>
                <a:rPr kumimoji="1" lang="zh-CN" altLang="en-US" sz="1867" b="1" dirty="0" smtClean="0"/>
                <a:t>月</a:t>
              </a:r>
              <a:r>
                <a:rPr kumimoji="1" lang="en-US" altLang="zh-CN" sz="1867" b="1" dirty="0" smtClean="0"/>
                <a:t>-2016</a:t>
              </a:r>
              <a:r>
                <a:rPr kumimoji="1" lang="zh-CN" altLang="en-US" sz="1867" b="1" dirty="0" smtClean="0"/>
                <a:t>年</a:t>
              </a:r>
              <a:r>
                <a:rPr kumimoji="1" lang="en-US" altLang="zh-CN" sz="1867" b="1" dirty="0" smtClean="0"/>
                <a:t>3</a:t>
              </a:r>
              <a:r>
                <a:rPr kumimoji="1" lang="zh-CN" altLang="en-US" sz="1867" b="1" dirty="0" smtClean="0"/>
                <a:t>月</a:t>
              </a:r>
              <a:endParaRPr kumimoji="1" lang="zh-CN" altLang="en-US" sz="1867" b="1" dirty="0"/>
            </a:p>
          </p:txBody>
        </p:sp>
        <p:sp>
          <p:nvSpPr>
            <p:cNvPr id="15" name="文本框 55"/>
            <p:cNvSpPr txBox="1"/>
            <p:nvPr/>
          </p:nvSpPr>
          <p:spPr>
            <a:xfrm>
              <a:off x="5217986" y="3101917"/>
              <a:ext cx="2261275" cy="395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867" b="1" dirty="0" smtClean="0"/>
                <a:t>2016 4-6</a:t>
              </a:r>
              <a:r>
                <a:rPr kumimoji="1" lang="zh-CN" altLang="en-US" sz="1867" b="1" dirty="0" smtClean="0"/>
                <a:t>月底</a:t>
              </a:r>
              <a:endParaRPr kumimoji="1" lang="zh-CN" altLang="en-US" sz="1867" b="1" dirty="0"/>
            </a:p>
          </p:txBody>
        </p:sp>
        <p:sp>
          <p:nvSpPr>
            <p:cNvPr id="16" name="文本框 56"/>
            <p:cNvSpPr txBox="1"/>
            <p:nvPr/>
          </p:nvSpPr>
          <p:spPr>
            <a:xfrm>
              <a:off x="7479261" y="3734853"/>
              <a:ext cx="2448177" cy="395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1867" b="1" dirty="0" smtClean="0"/>
                <a:t>2016 </a:t>
              </a:r>
              <a:r>
                <a:rPr kumimoji="1" lang="en-US" altLang="zh-CN" sz="1867" dirty="0"/>
                <a:t>7</a:t>
              </a:r>
              <a:r>
                <a:rPr kumimoji="1" lang="en-US" altLang="zh-CN" sz="1867" b="1" dirty="0" smtClean="0"/>
                <a:t>-10</a:t>
              </a:r>
              <a:r>
                <a:rPr kumimoji="1" lang="zh-CN" altLang="en-US" sz="1867" b="1" dirty="0" smtClean="0"/>
                <a:t>月底</a:t>
              </a:r>
              <a:endParaRPr kumimoji="1" lang="zh-CN" altLang="en-US" sz="1867" b="1" dirty="0"/>
            </a:p>
          </p:txBody>
        </p:sp>
      </p:grp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406400" y="4112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大数据产品标准发展历程</a:t>
            </a:r>
          </a:p>
        </p:txBody>
      </p:sp>
      <p:sp>
        <p:nvSpPr>
          <p:cNvPr id="36" name="矩形 9"/>
          <p:cNvSpPr/>
          <p:nvPr/>
        </p:nvSpPr>
        <p:spPr>
          <a:xfrm flipV="1">
            <a:off x="108993" y="1558058"/>
            <a:ext cx="3512880" cy="1838401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rgbClr val="2F8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256409" y="1924338"/>
            <a:ext cx="3238238" cy="127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333" dirty="0" smtClean="0">
                <a:latin typeface="Microsoft YaHei" charset="0"/>
                <a:ea typeface="Microsoft YaHei" charset="0"/>
                <a:cs typeface="Microsoft YaHei" charset="0"/>
              </a:rPr>
              <a:t>联合</a:t>
            </a:r>
            <a:r>
              <a:rPr lang="en-US" altLang="zh-CN" sz="1333" dirty="0" smtClean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333" dirty="0" smtClean="0">
                <a:latin typeface="Microsoft YaHei" charset="0"/>
                <a:ea typeface="Microsoft YaHei" charset="0"/>
                <a:cs typeface="Microsoft YaHei" charset="0"/>
              </a:rPr>
              <a:t>多家企业，四次会议讨论</a:t>
            </a:r>
            <a:endParaRPr lang="en-US" altLang="zh-CN" sz="1333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大数据平台基准测试 第一部分：技术要求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方法论、负载和数据需求、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指标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大数据平台基准测试 第二部分：测试方法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个测试用例，条件、流程、方法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8857" y="1583518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b="1" dirty="0" smtClean="0">
                <a:latin typeface="Microsoft YaHei" charset="0"/>
                <a:ea typeface="Microsoft YaHei" charset="0"/>
                <a:cs typeface="Microsoft YaHei" charset="0"/>
              </a:rPr>
              <a:t>第一阶段标准制定</a:t>
            </a:r>
            <a:endParaRPr lang="zh-CN" altLang="en-US" sz="1867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54"/>
          <p:cNvSpPr txBox="1"/>
          <p:nvPr/>
        </p:nvSpPr>
        <p:spPr>
          <a:xfrm>
            <a:off x="259757" y="3312895"/>
            <a:ext cx="262283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867" b="1" dirty="0" smtClean="0"/>
              <a:t>2014 6</a:t>
            </a:r>
            <a:r>
              <a:rPr kumimoji="1" lang="zh-CN" altLang="en-US" sz="1867" dirty="0" smtClean="0"/>
              <a:t>月</a:t>
            </a:r>
            <a:r>
              <a:rPr kumimoji="1" lang="en-US" altLang="zh-CN" sz="1867" dirty="0" smtClean="0"/>
              <a:t>-2015</a:t>
            </a:r>
            <a:r>
              <a:rPr kumimoji="1" lang="zh-CN" altLang="en-US" sz="1867" dirty="0" smtClean="0"/>
              <a:t>年</a:t>
            </a:r>
            <a:r>
              <a:rPr kumimoji="1" lang="en-US" altLang="zh-CN" sz="1867" dirty="0" smtClean="0"/>
              <a:t>1</a:t>
            </a:r>
            <a:r>
              <a:rPr kumimoji="1" lang="zh-CN" altLang="en-US" sz="1867" dirty="0" smtClean="0"/>
              <a:t>月底</a:t>
            </a:r>
            <a:endParaRPr kumimoji="1" lang="zh-CN" altLang="en-US" sz="1867" b="1" dirty="0"/>
          </a:p>
        </p:txBody>
      </p:sp>
      <p:sp>
        <p:nvSpPr>
          <p:cNvPr id="40" name="矩形 39"/>
          <p:cNvSpPr/>
          <p:nvPr/>
        </p:nvSpPr>
        <p:spPr>
          <a:xfrm>
            <a:off x="5742429" y="4501664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dirty="0" smtClean="0">
                <a:latin typeface="Microsoft YaHei" charset="0"/>
                <a:ea typeface="Microsoft YaHei" charset="0"/>
                <a:cs typeface="Microsoft YaHei" charset="0"/>
              </a:rPr>
              <a:t>第四阶段</a:t>
            </a:r>
            <a:r>
              <a:rPr lang="zh-CN" altLang="en-US" sz="1867" dirty="0">
                <a:latin typeface="Microsoft YaHei" charset="0"/>
                <a:ea typeface="Microsoft YaHei" charset="0"/>
                <a:cs typeface="Microsoft YaHei" charset="0"/>
              </a:rPr>
              <a:t>标准制定</a:t>
            </a:r>
          </a:p>
        </p:txBody>
      </p:sp>
    </p:spTree>
    <p:extLst>
      <p:ext uri="{BB962C8B-B14F-4D97-AF65-F5344CB8AC3E}">
        <p14:creationId xmlns:p14="http://schemas.microsoft.com/office/powerpoint/2010/main" val="28326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857750" y="4822279"/>
            <a:ext cx="3754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/>
              <a:t>大数据产品基础能力认证包括七大项：功能、运维、多租户、可用性、安全、兼容性、扩展性，总共</a:t>
            </a:r>
            <a:r>
              <a:rPr lang="en-US" altLang="zh-CN" sz="1600" b="1"/>
              <a:t>38</a:t>
            </a:r>
            <a:r>
              <a:rPr lang="zh-CN" altLang="en-US" sz="1600" b="1"/>
              <a:t>项测试用例</a:t>
            </a:r>
          </a:p>
        </p:txBody>
      </p:sp>
      <p:graphicFrame>
        <p:nvGraphicFramePr>
          <p:cNvPr id="5" name="内容占位符 3"/>
          <p:cNvGraphicFramePr/>
          <p:nvPr>
            <p:extLst>
              <p:ext uri="{D42A27DB-BD31-4B8C-83A1-F6EECF244321}">
                <p14:modId xmlns:p14="http://schemas.microsoft.com/office/powerpoint/2010/main" val="1714684865"/>
              </p:ext>
            </p:extLst>
          </p:nvPr>
        </p:nvGraphicFramePr>
        <p:xfrm>
          <a:off x="528638" y="1329034"/>
          <a:ext cx="8312150" cy="45402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35079"/>
                <a:gridCol w="1295068"/>
                <a:gridCol w="1167954"/>
                <a:gridCol w="1257994"/>
                <a:gridCol w="1257994"/>
                <a:gridCol w="1257994"/>
                <a:gridCol w="1040067"/>
              </a:tblGrid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运维管理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可用性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兼容性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安全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多租户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扩展性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9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自动化部署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Namenode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主节点</a:t>
                      </a: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失效恢复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数据导入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ODBC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兼容性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认证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租户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管理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集群动态扩展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9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资源监控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Namenode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备节点</a:t>
                      </a: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失效恢复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任务能力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JDBC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兼容性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授权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资源管理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集群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动态收缩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作业监控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Datenode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节点</a:t>
                      </a: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失效恢复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NoSQL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支持度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加密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隔离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集群操作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HMaster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节点</a:t>
                      </a: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失效恢复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机器学习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传统数据库同步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审计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权限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管理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9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故障管理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RegionServer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节点</a:t>
                      </a: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失效恢复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流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处理能力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跨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不同数据库</a:t>
                      </a: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表关联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操作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日志管理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HDFS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备份</a:t>
                      </a: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恢复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19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配置管理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spc="3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HBase</a:t>
                      </a: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备份恢复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权限管理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维管理节点失效及恢复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用户管理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8001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r>
                        <a:rPr lang="zh-CN" altLang="en-US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宕</a:t>
                      </a:r>
                      <a:r>
                        <a:rPr lang="zh-CN" sz="1200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机</a:t>
                      </a:r>
                      <a:r>
                        <a:rPr lang="zh-CN" sz="1200" spc="3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升级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 bwMode="auto">
          <a:xfrm>
            <a:off x="179512" y="188640"/>
            <a:ext cx="9144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基础能力认证指标体系</a:t>
            </a:r>
          </a:p>
        </p:txBody>
      </p:sp>
    </p:spTree>
    <p:extLst>
      <p:ext uri="{BB962C8B-B14F-4D97-AF65-F5344CB8AC3E}">
        <p14:creationId xmlns:p14="http://schemas.microsoft.com/office/powerpoint/2010/main" val="32540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30882" y="332656"/>
            <a:ext cx="9144000" cy="64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性能专项认证用例分布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2" y="5085184"/>
            <a:ext cx="71388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/>
              <a:t>大数据</a:t>
            </a:r>
            <a:r>
              <a:rPr lang="zh-CN" altLang="en-US" sz="1600" dirty="0" smtClean="0"/>
              <a:t>产品性能专项认证包括</a:t>
            </a:r>
            <a:r>
              <a:rPr lang="en-US" altLang="zh-CN" sz="1600" b="1" dirty="0" smtClean="0"/>
              <a:t>SQL</a:t>
            </a:r>
            <a:r>
              <a:rPr lang="zh-CN" altLang="en-US" sz="1600" b="1" dirty="0" smtClean="0"/>
              <a:t>任务、</a:t>
            </a:r>
            <a:r>
              <a:rPr lang="en-US" altLang="zh-CN" sz="1600" b="1" dirty="0" err="1" smtClean="0"/>
              <a:t>NoSQL</a:t>
            </a:r>
            <a:r>
              <a:rPr lang="zh-CN" altLang="en-US" sz="1600" b="1" dirty="0" smtClean="0"/>
              <a:t>任务、机器学习和批处理</a:t>
            </a:r>
            <a:r>
              <a:rPr lang="zh-CN" altLang="en-US" sz="1600" dirty="0" smtClean="0"/>
              <a:t>四类任务，总共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个测试用例</a:t>
            </a:r>
            <a:endParaRPr lang="zh-CN" altLang="en-US" sz="1600" dirty="0"/>
          </a:p>
        </p:txBody>
      </p:sp>
      <p:graphicFrame>
        <p:nvGraphicFramePr>
          <p:cNvPr id="6" name="内容占位符 3"/>
          <p:cNvGraphicFramePr/>
          <p:nvPr>
            <p:extLst>
              <p:ext uri="{D42A27DB-BD31-4B8C-83A1-F6EECF244321}">
                <p14:modId xmlns:p14="http://schemas.microsoft.com/office/powerpoint/2010/main" val="4172387810"/>
              </p:ext>
            </p:extLst>
          </p:nvPr>
        </p:nvGraphicFramePr>
        <p:xfrm>
          <a:off x="415925" y="1556792"/>
          <a:ext cx="7684467" cy="30963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72387"/>
                <a:gridCol w="2092453"/>
                <a:gridCol w="1887074"/>
                <a:gridCol w="2032553"/>
              </a:tblGrid>
              <a:tr h="3743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任务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NoSQL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任务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机器学习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批处理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94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I/O</a:t>
                      </a:r>
                      <a:r>
                        <a:rPr lang="zh-CN" alt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密集型任务</a:t>
                      </a:r>
                      <a:endParaRPr lang="zh-CN" sz="1200" b="1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数据并发导入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spc="3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Kmeans</a:t>
                      </a:r>
                      <a:r>
                        <a:rPr lang="en-US" altLang="zh-CN" sz="1200" b="1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200" b="1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无监督聚类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spc="30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Terasort</a:t>
                      </a:r>
                      <a:r>
                        <a:rPr lang="en-US" altLang="zh-CN" sz="1200" b="1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MR I/O</a:t>
                      </a:r>
                      <a:r>
                        <a:rPr lang="zh-CN" altLang="en-US" sz="1200" b="1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密集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94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CPU</a:t>
                      </a:r>
                      <a:r>
                        <a:rPr lang="zh-CN" alt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密集型</a:t>
                      </a:r>
                      <a:endParaRPr lang="zh-CN" sz="1200" b="1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95</a:t>
                      </a:r>
                      <a:r>
                        <a:rPr lang="en-US" altLang="zh-CN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的读，</a:t>
                      </a:r>
                      <a:r>
                        <a:rPr lang="en-US" altLang="zh-CN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5%</a:t>
                      </a:r>
                      <a:r>
                        <a:rPr lang="zh-CN" alt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的写</a:t>
                      </a:r>
                      <a:endParaRPr lang="zh-CN" sz="1200" b="1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spc="3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贝叶斯 有监督分类</a:t>
                      </a: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8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报表任务</a:t>
                      </a:r>
                      <a:endParaRPr lang="zh-CN" sz="1200" b="1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</a:t>
                      </a:r>
                      <a:r>
                        <a:rPr lang="en-US" altLang="zh-CN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的读和</a:t>
                      </a:r>
                      <a:r>
                        <a:rPr lang="en-US" altLang="zh-CN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50%</a:t>
                      </a:r>
                      <a:r>
                        <a:rPr lang="zh-CN" alt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的写</a:t>
                      </a:r>
                      <a:endParaRPr lang="zh-CN" sz="1200" b="1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68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分析型任务</a:t>
                      </a:r>
                      <a:endParaRPr lang="zh-CN" sz="1200" b="1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读、更改、写</a:t>
                      </a:r>
                      <a:endParaRPr lang="zh-CN" sz="1200" b="1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94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200" spc="3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交互式查询</a:t>
                      </a:r>
                      <a:endParaRPr lang="zh-CN" sz="1200" b="1" kern="1200" spc="3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200" b="1" spc="3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院标及院名模板3">
  <a:themeElements>
    <a:clrScheme name="院标及院名模板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院标及院名模板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tx1">
              <a:gamma/>
              <a:shade val="60000"/>
              <a:invGamma/>
              <a:alpha val="50000"/>
            </a:schemeClr>
          </a:prst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tx1">
              <a:gamma/>
              <a:shade val="60000"/>
              <a:invGamma/>
              <a:alpha val="50000"/>
            </a:schemeClr>
          </a:prst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院标及院名模板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院标及院名模板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院标及院名模板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院标及院名模板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院标及院名模板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院标及院名模板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院标及院名模板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传输所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院标及院名模板3">
  <a:themeElements>
    <a:clrScheme name="1_院标及院名模板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院标及院名模板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tx1">
              <a:gamma/>
              <a:shade val="60000"/>
              <a:invGamma/>
              <a:alpha val="50000"/>
            </a:schemeClr>
          </a:prst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tx1">
              <a:gamma/>
              <a:shade val="60000"/>
              <a:invGamma/>
              <a:alpha val="50000"/>
            </a:schemeClr>
          </a:prst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院标及院名模板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院标及院名模板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院标及院名模板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院标及院名模板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院标及院名模板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院标及院名模板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院标及院名模板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院标及院名模板3">
  <a:themeElements>
    <a:clrScheme name="1_院标及院名模板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院标及院名模板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tx1">
              <a:gamma/>
              <a:shade val="60000"/>
              <a:invGamma/>
              <a:alpha val="50000"/>
            </a:schemeClr>
          </a:prst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tx1">
              <a:gamma/>
              <a:shade val="60000"/>
              <a:invGamma/>
              <a:alpha val="50000"/>
            </a:schemeClr>
          </a:prstShdw>
        </a:effec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院标及院名模板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院标及院名模板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院标及院名模板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院标及院名模板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院标及院名模板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院标及院名模板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院标及院名模板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Microsoft Macintosh PowerPoint</Application>
  <PresentationFormat>On-screen Show (4:3)</PresentationFormat>
  <Paragraphs>334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Arial Black</vt:lpstr>
      <vt:lpstr>Calibri</vt:lpstr>
      <vt:lpstr>Microsoft YaHei</vt:lpstr>
      <vt:lpstr>Times New Roman</vt:lpstr>
      <vt:lpstr>华文细黑</vt:lpstr>
      <vt:lpstr>宋体</vt:lpstr>
      <vt:lpstr>微软雅黑</vt:lpstr>
      <vt:lpstr>微软雅黑 Light</vt:lpstr>
      <vt:lpstr>楷体_GB2312</vt:lpstr>
      <vt:lpstr>黑体</vt:lpstr>
      <vt:lpstr>Arial</vt:lpstr>
      <vt:lpstr>1_默认设计模板</vt:lpstr>
      <vt:lpstr>Office 主题</vt:lpstr>
      <vt:lpstr>院标及院名模板3</vt:lpstr>
      <vt:lpstr>传输所模板</vt:lpstr>
      <vt:lpstr>1_院标及院名模板3</vt:lpstr>
      <vt:lpstr>2_院标及院名模板3</vt:lpstr>
      <vt:lpstr>Visio</vt:lpstr>
      <vt:lpstr>PowerPoint Presentation</vt:lpstr>
      <vt:lpstr>提纲</vt:lpstr>
      <vt:lpstr>大数据产业发展背景</vt:lpstr>
      <vt:lpstr>开源主导的大数据技术</vt:lpstr>
      <vt:lpstr>大数据技术与产品的标准化需求</vt:lpstr>
      <vt:lpstr>重要意义</vt:lpstr>
      <vt:lpstr>大数据产品标准发展历程</vt:lpstr>
      <vt:lpstr>PowerPoint Presentation</vt:lpstr>
      <vt:lpstr>PowerPoint Presentation</vt:lpstr>
      <vt:lpstr>大数据产品标准化</vt:lpstr>
      <vt:lpstr>提纲</vt:lpstr>
      <vt:lpstr>大数据产品能力认证发展历程</vt:lpstr>
      <vt:lpstr>测试实验室环境</vt:lpstr>
      <vt:lpstr>参与认证的厂商</vt:lpstr>
      <vt:lpstr>通过认证的产品</vt:lpstr>
      <vt:lpstr>提纲</vt:lpstr>
      <vt:lpstr>衡量大数据产品的维度</vt:lpstr>
      <vt:lpstr>PowerPoint Presentation</vt:lpstr>
      <vt:lpstr>视频大数据平台标准规范建议</vt:lpstr>
      <vt:lpstr>谢谢！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2015-01-07T08:03:57Z</dcterms:created>
  <dcterms:modified xsi:type="dcterms:W3CDTF">2018-05-24T06:19:35Z</dcterms:modified>
</cp:coreProperties>
</file>