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8"/>
  </p:notesMasterIdLst>
  <p:sldIdLst>
    <p:sldId id="384" r:id="rId2"/>
    <p:sldId id="387" r:id="rId3"/>
    <p:sldId id="295" r:id="rId4"/>
    <p:sldId id="397" r:id="rId5"/>
    <p:sldId id="399" r:id="rId6"/>
    <p:sldId id="39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5" y="9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39C655-4C5A-4BD1-9C13-48F9C667E419}" type="datetimeFigureOut">
              <a:rPr lang="en-SE" smtClean="0"/>
              <a:t>2024-10-22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22772-8A1F-4CC5-9D29-2253D3E7E0E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57854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F247-000C-40C1-AB9B-656FD9EAE7C4}" type="datetimeFigureOut">
              <a:rPr lang="en-SE" smtClean="0"/>
              <a:t>2024-10-22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1BC5-AAE0-497C-8483-E36BD389B2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79380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F247-000C-40C1-AB9B-656FD9EAE7C4}" type="datetimeFigureOut">
              <a:rPr lang="en-SE" smtClean="0"/>
              <a:t>2024-10-22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1BC5-AAE0-497C-8483-E36BD389B2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90366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F247-000C-40C1-AB9B-656FD9EAE7C4}" type="datetimeFigureOut">
              <a:rPr lang="en-SE" smtClean="0"/>
              <a:t>2024-10-22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1BC5-AAE0-497C-8483-E36BD389B282}" type="slidenum">
              <a:rPr lang="en-SE" smtClean="0"/>
              <a:t>‹#›</a:t>
            </a:fld>
            <a:endParaRPr lang="en-S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0427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F247-000C-40C1-AB9B-656FD9EAE7C4}" type="datetimeFigureOut">
              <a:rPr lang="en-SE" smtClean="0"/>
              <a:t>2024-10-22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1BC5-AAE0-497C-8483-E36BD389B2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03210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F247-000C-40C1-AB9B-656FD9EAE7C4}" type="datetimeFigureOut">
              <a:rPr lang="en-SE" smtClean="0"/>
              <a:t>2024-10-22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1BC5-AAE0-497C-8483-E36BD389B282}" type="slidenum">
              <a:rPr lang="en-SE" smtClean="0"/>
              <a:t>‹#›</a:t>
            </a:fld>
            <a:endParaRPr lang="en-S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1320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F247-000C-40C1-AB9B-656FD9EAE7C4}" type="datetimeFigureOut">
              <a:rPr lang="en-SE" smtClean="0"/>
              <a:t>2024-10-22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1BC5-AAE0-497C-8483-E36BD389B2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47752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F247-000C-40C1-AB9B-656FD9EAE7C4}" type="datetimeFigureOut">
              <a:rPr lang="en-SE" smtClean="0"/>
              <a:t>2024-10-22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1BC5-AAE0-497C-8483-E36BD389B2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6624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F247-000C-40C1-AB9B-656FD9EAE7C4}" type="datetimeFigureOut">
              <a:rPr lang="en-SE" smtClean="0"/>
              <a:t>2024-10-22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1BC5-AAE0-497C-8483-E36BD389B2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40806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F247-000C-40C1-AB9B-656FD9EAE7C4}" type="datetimeFigureOut">
              <a:rPr lang="en-SE" smtClean="0"/>
              <a:t>2024-10-22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1BC5-AAE0-497C-8483-E36BD389B2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43236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F247-000C-40C1-AB9B-656FD9EAE7C4}" type="datetimeFigureOut">
              <a:rPr lang="en-SE" smtClean="0"/>
              <a:t>2024-10-22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1BC5-AAE0-497C-8483-E36BD389B2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80974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F247-000C-40C1-AB9B-656FD9EAE7C4}" type="datetimeFigureOut">
              <a:rPr lang="en-SE" smtClean="0"/>
              <a:t>2024-10-22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1BC5-AAE0-497C-8483-E36BD389B2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14602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F247-000C-40C1-AB9B-656FD9EAE7C4}" type="datetimeFigureOut">
              <a:rPr lang="en-SE" smtClean="0"/>
              <a:t>2024-10-22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1BC5-AAE0-497C-8483-E36BD389B2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27735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F247-000C-40C1-AB9B-656FD9EAE7C4}" type="datetimeFigureOut">
              <a:rPr lang="en-SE" smtClean="0"/>
              <a:t>2024-10-22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1BC5-AAE0-497C-8483-E36BD389B2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4478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F247-000C-40C1-AB9B-656FD9EAE7C4}" type="datetimeFigureOut">
              <a:rPr lang="en-SE" smtClean="0"/>
              <a:t>2024-10-22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1BC5-AAE0-497C-8483-E36BD389B2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93946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F247-000C-40C1-AB9B-656FD9EAE7C4}" type="datetimeFigureOut">
              <a:rPr lang="en-SE" smtClean="0"/>
              <a:t>2024-10-22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1BC5-AAE0-497C-8483-E36BD389B2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5190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F247-000C-40C1-AB9B-656FD9EAE7C4}" type="datetimeFigureOut">
              <a:rPr lang="en-SE" smtClean="0"/>
              <a:t>2024-10-22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1BC5-AAE0-497C-8483-E36BD389B2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22591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5F247-000C-40C1-AB9B-656FD9EAE7C4}" type="datetimeFigureOut">
              <a:rPr lang="en-SE" smtClean="0"/>
              <a:t>2024-10-22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4171BC5-AAE0-497C-8483-E36BD389B2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96511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czhang0701/KCLModule2_2024_NGS_worksho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nsembl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F57DB1C-6494-4CC4-A5E8-93195756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FFFB778B-5206-4BB0-A468-327E71367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SE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6C0471D-BE03-4D81-BDB5-D510BC0D8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3379" y="-1"/>
            <a:ext cx="5438621" cy="6857999"/>
          </a:xfrm>
          <a:custGeom>
            <a:avLst/>
            <a:gdLst>
              <a:gd name="connsiteX0" fmla="*/ 0 w 5438621"/>
              <a:gd name="connsiteY0" fmla="*/ 0 h 6857999"/>
              <a:gd name="connsiteX1" fmla="*/ 573774 w 5438621"/>
              <a:gd name="connsiteY1" fmla="*/ 0 h 6857999"/>
              <a:gd name="connsiteX2" fmla="*/ 1182808 w 5438621"/>
              <a:gd name="connsiteY2" fmla="*/ 0 h 6857999"/>
              <a:gd name="connsiteX3" fmla="*/ 4537195 w 5438621"/>
              <a:gd name="connsiteY3" fmla="*/ 0 h 6857999"/>
              <a:gd name="connsiteX4" fmla="*/ 5187609 w 5438621"/>
              <a:gd name="connsiteY4" fmla="*/ 0 h 6857999"/>
              <a:gd name="connsiteX5" fmla="*/ 5438621 w 5438621"/>
              <a:gd name="connsiteY5" fmla="*/ 0 h 6857999"/>
              <a:gd name="connsiteX6" fmla="*/ 5438621 w 5438621"/>
              <a:gd name="connsiteY6" fmla="*/ 6857999 h 6857999"/>
              <a:gd name="connsiteX7" fmla="*/ 4802807 w 5438621"/>
              <a:gd name="connsiteY7" fmla="*/ 6857999 h 6857999"/>
              <a:gd name="connsiteX8" fmla="*/ 4537195 w 5438621"/>
              <a:gd name="connsiteY8" fmla="*/ 6857999 h 6857999"/>
              <a:gd name="connsiteX9" fmla="*/ 1182808 w 5438621"/>
              <a:gd name="connsiteY9" fmla="*/ 6857999 h 6857999"/>
              <a:gd name="connsiteX10" fmla="*/ 1049897 w 5438621"/>
              <a:gd name="connsiteY1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38621" h="6857999">
                <a:moveTo>
                  <a:pt x="0" y="0"/>
                </a:moveTo>
                <a:lnTo>
                  <a:pt x="573774" y="0"/>
                </a:lnTo>
                <a:lnTo>
                  <a:pt x="1182808" y="0"/>
                </a:lnTo>
                <a:lnTo>
                  <a:pt x="4537195" y="0"/>
                </a:lnTo>
                <a:lnTo>
                  <a:pt x="5187609" y="0"/>
                </a:lnTo>
                <a:lnTo>
                  <a:pt x="5438621" y="0"/>
                </a:lnTo>
                <a:lnTo>
                  <a:pt x="5438621" y="6857999"/>
                </a:lnTo>
                <a:lnTo>
                  <a:pt x="4802807" y="6857999"/>
                </a:lnTo>
                <a:lnTo>
                  <a:pt x="4537195" y="6857999"/>
                </a:lnTo>
                <a:lnTo>
                  <a:pt x="1182808" y="6857999"/>
                </a:lnTo>
                <a:lnTo>
                  <a:pt x="1049897" y="6857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5E836EB-03CD-4BA5-A751-21D2ACC2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53743" y="3483429"/>
            <a:ext cx="6738258" cy="33745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2721A85-1EA4-4D87-97AB-0BB4AB78F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78143" y="0"/>
            <a:ext cx="860630" cy="6857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7534654" y="1892300"/>
            <a:ext cx="3425445" cy="3073400"/>
          </a:xfrm>
        </p:spPr>
        <p:txBody>
          <a:bodyPr anchor="ctr">
            <a:normAutofit/>
          </a:bodyPr>
          <a:lstStyle/>
          <a:p>
            <a:pPr algn="l"/>
            <a:r>
              <a:rPr lang="en-US" sz="2000" b="1">
                <a:solidFill>
                  <a:srgbClr val="FFFFFF"/>
                </a:solidFill>
              </a:rPr>
              <a:t>Dr. Cheng Zhang</a:t>
            </a:r>
          </a:p>
          <a:p>
            <a:pPr algn="l"/>
            <a:r>
              <a:rPr lang="en-US" sz="2000" b="1">
                <a:solidFill>
                  <a:srgbClr val="FFFFFF"/>
                </a:solidFill>
              </a:rPr>
              <a:t>Senior Lecturer </a:t>
            </a:r>
          </a:p>
          <a:p>
            <a:pPr algn="l"/>
            <a:r>
              <a:rPr lang="en-US" sz="2000" b="1">
                <a:solidFill>
                  <a:srgbClr val="FFFFFF"/>
                </a:solidFill>
              </a:rPr>
              <a:t>King’s College London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27691EB-14CF-4237-B5EB-C94B92677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49404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SE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51042" y="908957"/>
            <a:ext cx="5799665" cy="5148943"/>
          </a:xfrm>
        </p:spPr>
        <p:txBody>
          <a:bodyPr anchor="ctr">
            <a:normAutofit/>
          </a:bodyPr>
          <a:lstStyle/>
          <a:p>
            <a:pPr algn="l"/>
            <a:r>
              <a:rPr lang="sv-SE" sz="6000" b="1" dirty="0" err="1"/>
              <a:t>Next</a:t>
            </a:r>
            <a:r>
              <a:rPr lang="sv-SE" sz="6000" b="1" dirty="0"/>
              <a:t> generation </a:t>
            </a:r>
            <a:r>
              <a:rPr lang="sv-SE" sz="6000" b="1" dirty="0" err="1"/>
              <a:t>sequencing</a:t>
            </a:r>
            <a:br>
              <a:rPr lang="sv-SE" sz="6000" b="1" dirty="0"/>
            </a:br>
            <a:r>
              <a:rPr lang="sv-SE" sz="6000" b="1" dirty="0"/>
              <a:t>workshop 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603035" y="594611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6E92535-E9D8-4DDA-83D0-380D5F2D29E9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791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SE"/>
            </a:p>
          </p:txBody>
        </p:sp>
        <p:sp>
          <p:nvSpPr>
            <p:cNvPr id="67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SE"/>
            </a:p>
          </p:txBody>
        </p:sp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SE"/>
            </a:p>
          </p:txBody>
        </p:sp>
        <p:sp>
          <p:nvSpPr>
            <p:cNvPr id="69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SE"/>
            </a:p>
          </p:txBody>
        </p:sp>
        <p:sp>
          <p:nvSpPr>
            <p:cNvPr id="70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SE"/>
            </a:p>
          </p:txBody>
        </p:sp>
        <p:sp>
          <p:nvSpPr>
            <p:cNvPr id="71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SE"/>
            </a:p>
          </p:txBody>
        </p: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SE"/>
            </a:p>
          </p:txBody>
        </p:sp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SE"/>
            </a:p>
          </p:txBody>
        </p:sp>
      </p:grpSp>
      <p:sp>
        <p:nvSpPr>
          <p:cNvPr id="16" name="Title 1"/>
          <p:cNvSpPr txBox="1">
            <a:spLocks/>
          </p:cNvSpPr>
          <p:nvPr/>
        </p:nvSpPr>
        <p:spPr>
          <a:xfrm>
            <a:off x="985969" y="4553712"/>
            <a:ext cx="8288032" cy="109631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The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E0D4C-CE57-CF10-9683-06B17EDE5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969" y="5650029"/>
            <a:ext cx="8288032" cy="4691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czhang0701/KCLModule2_2024_NGS_workshop (github.com)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84D646-F72A-124B-440B-154C53A40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968" y="1208540"/>
            <a:ext cx="8288033" cy="302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066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539" y="681818"/>
            <a:ext cx="9311813" cy="1754981"/>
          </a:xfrm>
        </p:spPr>
        <p:txBody>
          <a:bodyPr>
            <a:normAutofit/>
          </a:bodyPr>
          <a:lstStyle/>
          <a:p>
            <a:r>
              <a:rPr lang="sv-SE" sz="4000" b="1" dirty="0" err="1"/>
              <a:t>Section</a:t>
            </a:r>
            <a:r>
              <a:rPr lang="sv-SE" sz="4000" b="1" dirty="0"/>
              <a:t> 4: </a:t>
            </a:r>
            <a:r>
              <a:rPr lang="en-US" altLang="zh-CN" sz="4000" b="1" dirty="0"/>
              <a:t>Sort the BAM file</a:t>
            </a:r>
            <a:endParaRPr lang="sv-SE" sz="40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DFBEE1E-C1F2-26E5-0DE4-BB4ABBDC3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318" y="2097489"/>
            <a:ext cx="9802698" cy="20313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SE" sz="2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en-SE" altLang="en-SE" sz="2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" panose="020B0604020202020204" pitchFamily="34" charset="0"/>
                <a:ea typeface="-apple-system"/>
              </a:rPr>
              <a:t>Log into Galaxy.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SE" sz="2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" panose="020B0604020202020204" pitchFamily="34" charset="0"/>
                <a:ea typeface="-apple-system"/>
              </a:rPr>
              <a:t> Search for </a:t>
            </a:r>
            <a:r>
              <a:rPr kumimoji="0" lang="en-US" altLang="en-SE" sz="2800" b="1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Arial" panose="020B0604020202020204" pitchFamily="34" charset="0"/>
                <a:ea typeface="-apple-system"/>
              </a:rPr>
              <a:t>Samtools</a:t>
            </a:r>
            <a:r>
              <a:rPr kumimoji="0" lang="en-US" altLang="en-SE" sz="2800" b="1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" panose="020B0604020202020204" pitchFamily="34" charset="0"/>
                <a:ea typeface="-apple-system"/>
              </a:rPr>
              <a:t> Sort </a:t>
            </a:r>
            <a:r>
              <a:rPr kumimoji="0" lang="en-US" altLang="en-SE" sz="2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" panose="020B0604020202020204" pitchFamily="34" charset="0"/>
                <a:ea typeface="-apple-system"/>
              </a:rPr>
              <a:t>in Galaxy.</a:t>
            </a:r>
            <a:endParaRPr kumimoji="0" lang="en-US" altLang="en-SE" sz="2800" b="0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  <a:ea typeface="-apple-system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ts val="1200"/>
              </a:spcAft>
              <a:buFontTx/>
              <a:buAutoNum type="arabicPeriod" startAt="2"/>
            </a:pPr>
            <a:r>
              <a:rPr kumimoji="0" lang="en-US" altLang="en-SE" sz="2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" panose="020B0604020202020204" pitchFamily="34" charset="0"/>
                <a:ea typeface="-apple-system"/>
              </a:rPr>
              <a:t> Input the BAM file generated from the alignment step and run the sorting tool.</a:t>
            </a:r>
            <a:endParaRPr kumimoji="0" lang="en-SE" altLang="en-SE" sz="2800" b="0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  <a:latin typeface="Arial" panose="020B0604020202020204" pitchFamily="34" charset="0"/>
              <a:ea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723225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C34436-8AFD-2147-E789-D00FB683B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1B263-D5F0-DDD1-CB79-450C878E3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92" y="437326"/>
            <a:ext cx="11588033" cy="1754981"/>
          </a:xfrm>
        </p:spPr>
        <p:txBody>
          <a:bodyPr>
            <a:normAutofit/>
          </a:bodyPr>
          <a:lstStyle/>
          <a:p>
            <a:r>
              <a:rPr lang="sv-SE" sz="4000" b="1" dirty="0" err="1"/>
              <a:t>Section</a:t>
            </a:r>
            <a:r>
              <a:rPr lang="sv-SE" sz="4000" b="1" dirty="0"/>
              <a:t> 5: Variant Calling </a:t>
            </a:r>
            <a:r>
              <a:rPr lang="sv-SE" sz="4000" b="1" dirty="0" err="1"/>
              <a:t>Using</a:t>
            </a:r>
            <a:r>
              <a:rPr lang="sv-SE" sz="4000" b="1" dirty="0"/>
              <a:t> </a:t>
            </a:r>
            <a:r>
              <a:rPr lang="sv-SE" sz="4000" b="1" dirty="0" err="1"/>
              <a:t>MiModD</a:t>
            </a:r>
            <a:endParaRPr lang="sv-SE" sz="40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2A92DF7-C2C0-C9D0-2B99-6565121DE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336" y="2054426"/>
            <a:ext cx="9554094" cy="324704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514350" indent="-514350" defTabSz="9144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0" lang="en-US" altLang="en-SE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Search for </a:t>
            </a:r>
            <a:r>
              <a:rPr kumimoji="0" lang="en-US" altLang="en-SE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MiModD</a:t>
            </a:r>
            <a:r>
              <a:rPr kumimoji="0" lang="en-US" altLang="en-SE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SE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Variant</a:t>
            </a:r>
            <a:r>
              <a:rPr kumimoji="0" lang="en-US" altLang="en-SE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SE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Calling</a:t>
            </a:r>
            <a:r>
              <a:rPr kumimoji="0" lang="en-US" altLang="en-SE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Galaxy</a:t>
            </a:r>
            <a:r>
              <a:rPr lang="en-US" altLang="en-SE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en-SE" altLang="en-S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defTabSz="9144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0" lang="en-US" altLang="en-SE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 your sorted BAM file and the reference genome (</a:t>
            </a:r>
            <a:r>
              <a:rPr kumimoji="0" lang="en-US" altLang="en-SE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ensure it matches the one used for alignment</a:t>
            </a:r>
            <a:r>
              <a:rPr kumimoji="0" lang="en-US" altLang="en-SE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514350" indent="-514350" defTabSz="9144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0" lang="en-US" altLang="en-SE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Run the tool to identify SNPs and INDELs, and generate a </a:t>
            </a:r>
            <a:r>
              <a:rPr kumimoji="0" lang="en-US" altLang="en-SE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BCF file </a:t>
            </a:r>
            <a:r>
              <a:rPr kumimoji="0" lang="en-US" altLang="en-SE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the detected variants</a:t>
            </a:r>
          </a:p>
          <a:p>
            <a:pPr marL="514350" indent="-514350" defTabSz="9144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0" lang="en-US" altLang="en-SE" sz="2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" panose="020B0604020202020204" pitchFamily="34" charset="0"/>
                <a:ea typeface="-apple-system"/>
                <a:cs typeface="Arial" panose="020B0604020202020204" pitchFamily="34" charset="0"/>
              </a:rPr>
              <a:t>Use </a:t>
            </a:r>
            <a:r>
              <a:rPr kumimoji="0" lang="en-US" altLang="en-SE" sz="2800" b="1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Arial" panose="020B0604020202020204" pitchFamily="34" charset="0"/>
                <a:ea typeface="-apple-system"/>
                <a:cs typeface="Arial" panose="020B0604020202020204" pitchFamily="34" charset="0"/>
              </a:rPr>
              <a:t>BCFtools</a:t>
            </a:r>
            <a:r>
              <a:rPr kumimoji="0" lang="en-US" altLang="en-SE" sz="2800" b="1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" panose="020B0604020202020204" pitchFamily="34" charset="0"/>
                <a:ea typeface="-apple-system"/>
                <a:cs typeface="Arial" panose="020B0604020202020204" pitchFamily="34" charset="0"/>
              </a:rPr>
              <a:t> View </a:t>
            </a:r>
            <a:r>
              <a:rPr kumimoji="0" lang="en-US" altLang="en-SE" sz="2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" panose="020B0604020202020204" pitchFamily="34" charset="0"/>
                <a:ea typeface="-apple-system"/>
                <a:cs typeface="Arial" panose="020B0604020202020204" pitchFamily="34" charset="0"/>
              </a:rPr>
              <a:t>in Galaxy to convert the </a:t>
            </a:r>
            <a:r>
              <a:rPr kumimoji="0" lang="en-US" altLang="en-SE" sz="2800" b="1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" panose="020B0604020202020204" pitchFamily="34" charset="0"/>
                <a:ea typeface="-apple-system"/>
                <a:cs typeface="Arial" panose="020B0604020202020204" pitchFamily="34" charset="0"/>
              </a:rPr>
              <a:t>BCF file </a:t>
            </a:r>
            <a:r>
              <a:rPr kumimoji="0" lang="en-US" altLang="en-SE" sz="2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" panose="020B0604020202020204" pitchFamily="34" charset="0"/>
                <a:ea typeface="-apple-system"/>
                <a:cs typeface="Arial" panose="020B0604020202020204" pitchFamily="34" charset="0"/>
              </a:rPr>
              <a:t>into a </a:t>
            </a:r>
            <a:r>
              <a:rPr kumimoji="0" lang="en-US" altLang="en-SE" sz="2800" b="1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" panose="020B0604020202020204" pitchFamily="34" charset="0"/>
                <a:ea typeface="-apple-system"/>
                <a:cs typeface="Arial" panose="020B0604020202020204" pitchFamily="34" charset="0"/>
              </a:rPr>
              <a:t>VCF file </a:t>
            </a:r>
            <a:r>
              <a:rPr kumimoji="0" lang="en-US" altLang="en-SE" sz="2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" panose="020B0604020202020204" pitchFamily="34" charset="0"/>
                <a:ea typeface="-apple-system"/>
                <a:cs typeface="Arial" panose="020B0604020202020204" pitchFamily="34" charset="0"/>
              </a:rPr>
              <a:t>for further analysis.</a:t>
            </a:r>
          </a:p>
        </p:txBody>
      </p:sp>
    </p:spTree>
    <p:extLst>
      <p:ext uri="{BB962C8B-B14F-4D97-AF65-F5344CB8AC3E}">
        <p14:creationId xmlns:p14="http://schemas.microsoft.com/office/powerpoint/2010/main" val="2919000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2AA03-2290-1404-C33F-B92E02775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5780-910D-8473-A543-FEE38372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92" y="437326"/>
            <a:ext cx="11588033" cy="1754981"/>
          </a:xfrm>
        </p:spPr>
        <p:txBody>
          <a:bodyPr>
            <a:normAutofit/>
          </a:bodyPr>
          <a:lstStyle/>
          <a:p>
            <a:r>
              <a:rPr lang="sv-SE" sz="4000" b="1" dirty="0" err="1"/>
              <a:t>Section</a:t>
            </a:r>
            <a:r>
              <a:rPr lang="sv-SE" sz="4000" b="1" dirty="0"/>
              <a:t> 6: Variant Calling </a:t>
            </a:r>
            <a:r>
              <a:rPr lang="sv-SE" sz="4000" b="1" dirty="0" err="1"/>
              <a:t>Using</a:t>
            </a:r>
            <a:r>
              <a:rPr lang="sv-SE" sz="4000" b="1" dirty="0"/>
              <a:t> </a:t>
            </a:r>
            <a:r>
              <a:rPr lang="sv-SE" sz="4000" b="1" dirty="0" err="1"/>
              <a:t>MiModD</a:t>
            </a:r>
            <a:endParaRPr lang="sv-SE" sz="40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A5A15B2-6BFF-DAAA-4394-460B6D4D1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336" y="1762039"/>
            <a:ext cx="9554094" cy="38318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514350" indent="-514350" defTabSz="9144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0" lang="en-SE" altLang="en-SE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 to </a:t>
            </a:r>
            <a:r>
              <a:rPr kumimoji="0" lang="en-US" altLang="en-SE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Variant Effect Predictor (VEP) on </a:t>
            </a:r>
            <a:r>
              <a:rPr kumimoji="0" lang="en-US" altLang="en-SE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www.ensembl</a:t>
            </a:r>
            <a:r>
              <a:rPr lang="en-US" altLang="en-SE" sz="28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.org</a:t>
            </a:r>
            <a:r>
              <a:rPr lang="en-US" altLang="en-SE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14350" indent="-514350" defTabSz="9144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0" lang="en-US" altLang="en-SE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en-SE" sz="2800" dirty="0">
                <a:latin typeface="Arial" panose="020B0604020202020204" pitchFamily="34" charset="0"/>
                <a:cs typeface="Arial" panose="020B0604020202020204" pitchFamily="34" charset="0"/>
              </a:rPr>
              <a:t>egister an account.</a:t>
            </a:r>
            <a:endParaRPr kumimoji="0" lang="en-SE" altLang="en-S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defTabSz="9144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0" lang="en-SE" altLang="en-SE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Upload the </a:t>
            </a:r>
            <a:r>
              <a:rPr kumimoji="0" lang="en-SE" altLang="en-SE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VCF file</a:t>
            </a:r>
            <a:r>
              <a:rPr kumimoji="0" lang="en-SE" altLang="en-SE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generated by </a:t>
            </a:r>
            <a:r>
              <a:rPr kumimoji="0" lang="en-SE" altLang="en-SE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MiModD</a:t>
            </a:r>
            <a:r>
              <a:rPr kumimoji="0" lang="en-SE" altLang="en-SE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kumimoji="0" lang="en-US" altLang="en-SE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SE" altLang="en-S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defTabSz="9144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0" lang="en-SE" altLang="en-SE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Select the appropriate </a:t>
            </a:r>
            <a:r>
              <a:rPr kumimoji="0" lang="en-SE" altLang="en-SE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reference genome</a:t>
            </a:r>
            <a:r>
              <a:rPr kumimoji="0" lang="en-SE" altLang="en-SE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(e.g., GRCh38). </a:t>
            </a:r>
            <a:endParaRPr kumimoji="0" lang="en-US" altLang="en-S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defTabSz="9144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0" lang="en-US" altLang="en-SE" sz="2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" panose="020B0604020202020204" pitchFamily="34" charset="0"/>
                <a:ea typeface="-apple-system"/>
                <a:cs typeface="Arial" panose="020B0604020202020204" pitchFamily="34" charset="0"/>
              </a:rPr>
              <a:t>Run the annotation process (</a:t>
            </a:r>
            <a:r>
              <a:rPr kumimoji="0" lang="en-US" altLang="en-SE" sz="2800" b="0" i="0" u="none" strike="noStrike" cap="none" normalizeH="0" baseline="0">
                <a:ln>
                  <a:noFill/>
                </a:ln>
                <a:solidFill>
                  <a:srgbClr val="1F2328"/>
                </a:solidFill>
                <a:effectLst/>
                <a:latin typeface="Arial" panose="020B0604020202020204" pitchFamily="34" charset="0"/>
                <a:ea typeface="-apple-system"/>
                <a:cs typeface="Arial" panose="020B0604020202020204" pitchFamily="34" charset="0"/>
              </a:rPr>
              <a:t>Any issue here?).</a:t>
            </a:r>
            <a:endParaRPr kumimoji="0" lang="en-US" altLang="en-SE" sz="2800" b="0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  <a:latin typeface="Arial" panose="020B0604020202020204" pitchFamily="34" charset="0"/>
              <a:ea typeface="-apple-system"/>
              <a:cs typeface="Arial" panose="020B0604020202020204" pitchFamily="34" charset="0"/>
            </a:endParaRPr>
          </a:p>
          <a:p>
            <a:pPr marL="514350" indent="-514350" defTabSz="9144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Download the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Annotated VCF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file.</a:t>
            </a:r>
            <a:endParaRPr kumimoji="0" lang="en-US" altLang="en-SE" sz="2800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  <a:latin typeface="Arial" panose="020B0604020202020204" pitchFamily="34" charset="0"/>
              <a:ea typeface="-apple-system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818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28E50-2D6D-E62F-DBFD-FC5C5F7DC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4CB03-9313-25CE-CD27-64CECC12B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539" y="681818"/>
            <a:ext cx="10321809" cy="1754981"/>
          </a:xfrm>
        </p:spPr>
        <p:txBody>
          <a:bodyPr>
            <a:normAutofit/>
          </a:bodyPr>
          <a:lstStyle/>
          <a:p>
            <a:r>
              <a:rPr lang="sv-SE" sz="4000" b="1" dirty="0" err="1"/>
              <a:t>Section</a:t>
            </a:r>
            <a:r>
              <a:rPr lang="sv-SE" sz="4000" b="1" dirty="0"/>
              <a:t> 7: </a:t>
            </a:r>
            <a:r>
              <a:rPr lang="en-US" sz="4000" b="1" dirty="0"/>
              <a:t>Explore Variants Using IGV Web</a:t>
            </a:r>
            <a:endParaRPr lang="sv-SE" sz="40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9E13011-F613-8AA5-0E16-1DF27A553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565" y="2593451"/>
            <a:ext cx="8464435" cy="20313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SE" sz="2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" panose="020B0604020202020204" pitchFamily="34" charset="0"/>
                <a:ea typeface="-apple-system"/>
              </a:rPr>
              <a:t> Go to the IGV Web App.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SE" sz="2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" panose="020B0604020202020204" pitchFamily="34" charset="0"/>
                <a:ea typeface="-apple-system"/>
              </a:rPr>
              <a:t> Upload both the sorted </a:t>
            </a:r>
            <a:r>
              <a:rPr kumimoji="0" lang="en-US" altLang="en-SE" sz="2800" b="1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" panose="020B0604020202020204" pitchFamily="34" charset="0"/>
                <a:ea typeface="-apple-system"/>
              </a:rPr>
              <a:t>BAM file </a:t>
            </a:r>
            <a:r>
              <a:rPr kumimoji="0" lang="en-US" altLang="en-SE" sz="2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" panose="020B0604020202020204" pitchFamily="34" charset="0"/>
                <a:ea typeface="-apple-system"/>
              </a:rPr>
              <a:t>and </a:t>
            </a:r>
            <a:r>
              <a:rPr kumimoji="0" lang="en-US" altLang="en-SE" sz="2800" b="1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" panose="020B0604020202020204" pitchFamily="34" charset="0"/>
                <a:ea typeface="-apple-system"/>
              </a:rPr>
              <a:t>the annotated VCF file </a:t>
            </a:r>
            <a:r>
              <a:rPr kumimoji="0" lang="en-US" altLang="en-SE" sz="2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" panose="020B0604020202020204" pitchFamily="34" charset="0"/>
                <a:ea typeface="-apple-system"/>
              </a:rPr>
              <a:t>from the previous steps.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SE" sz="2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" panose="020B0604020202020204" pitchFamily="34" charset="0"/>
                <a:ea typeface="-apple-system"/>
              </a:rPr>
              <a:t> Try to find SNP/SNV and INDELs</a:t>
            </a:r>
            <a:r>
              <a:rPr lang="en-US" altLang="en-SE" sz="2800" dirty="0">
                <a:solidFill>
                  <a:srgbClr val="1F2328"/>
                </a:solidFill>
                <a:latin typeface="Arial" panose="020B0604020202020204" pitchFamily="34" charset="0"/>
                <a:ea typeface="-apple-system"/>
              </a:rPr>
              <a:t>.</a:t>
            </a:r>
            <a:endParaRPr kumimoji="0" lang="en-SE" altLang="en-SE" sz="2800" b="0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  <a:latin typeface="Arial" panose="020B0604020202020204" pitchFamily="34" charset="0"/>
              <a:ea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1544870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281</TotalTime>
  <Words>240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-apple-system</vt:lpstr>
      <vt:lpstr>Aptos</vt:lpstr>
      <vt:lpstr>Arial</vt:lpstr>
      <vt:lpstr>Trebuchet MS</vt:lpstr>
      <vt:lpstr>Wingdings 3</vt:lpstr>
      <vt:lpstr>Facet</vt:lpstr>
      <vt:lpstr>Next generation sequencing workshop 2</vt:lpstr>
      <vt:lpstr>PowerPoint Presentation</vt:lpstr>
      <vt:lpstr>Section 4: Sort the BAM file</vt:lpstr>
      <vt:lpstr>Section 5: Variant Calling Using MiModD</vt:lpstr>
      <vt:lpstr>Section 6: Variant Calling Using MiModD</vt:lpstr>
      <vt:lpstr>Section 7: Explore Variants Using IGV Web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Cheng Zhang</dc:creator>
  <cp:lastModifiedBy>Cheng Zhang</cp:lastModifiedBy>
  <cp:revision>13</cp:revision>
  <dcterms:created xsi:type="dcterms:W3CDTF">2024-10-20T21:26:39Z</dcterms:created>
  <dcterms:modified xsi:type="dcterms:W3CDTF">2024-10-22T10:44:10Z</dcterms:modified>
</cp:coreProperties>
</file>