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384" r:id="rId2"/>
    <p:sldId id="387" r:id="rId3"/>
    <p:sldId id="295" r:id="rId4"/>
    <p:sldId id="396" r:id="rId5"/>
    <p:sldId id="397" r:id="rId6"/>
    <p:sldId id="398" r:id="rId7"/>
    <p:sldId id="390" r:id="rId8"/>
    <p:sldId id="378" r:id="rId9"/>
    <p:sldId id="3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9C655-4C5A-4BD1-9C13-48F9C667E419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2772-8A1F-4CC5-9D29-2253D3E7E0E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78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938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3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42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321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32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7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6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08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323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097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773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47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394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19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25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F247-000C-40C1-AB9B-656FD9EAE7C4}" type="datetimeFigureOut">
              <a:rPr lang="en-SE" smtClean="0"/>
              <a:t>10/21/2024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171BC5-AAE0-497C-8483-E36BD389B2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65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zhang0701/KCLModule2_2024_NGS_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gv.org/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wvTcG2SEOs" TargetMode="External"/><Relationship Id="rId4" Type="http://schemas.openxmlformats.org/officeDocument/2006/relationships/hyperlink" Target="https://www.youtube.com/watch?v=sFeK-25K5PE&amp;t=210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gv.org/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>
                <a:solidFill>
                  <a:srgbClr val="FFFFFF"/>
                </a:solidFill>
              </a:rPr>
              <a:t>Dr. Cheng Zhang</a:t>
            </a:r>
          </a:p>
          <a:p>
            <a:pPr algn="l"/>
            <a:r>
              <a:rPr lang="en-US" sz="2000" b="1">
                <a:solidFill>
                  <a:srgbClr val="FFFFFF"/>
                </a:solidFill>
              </a:rPr>
              <a:t>Senior Lecturer </a:t>
            </a:r>
          </a:p>
          <a:p>
            <a:pPr algn="l"/>
            <a:r>
              <a:rPr lang="en-US" sz="2000" b="1">
                <a:solidFill>
                  <a:srgbClr val="FFFFFF"/>
                </a:solidFill>
              </a:rPr>
              <a:t>King’s College London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1042" y="908957"/>
            <a:ext cx="5799665" cy="5148943"/>
          </a:xfrm>
        </p:spPr>
        <p:txBody>
          <a:bodyPr anchor="ctr">
            <a:normAutofit/>
          </a:bodyPr>
          <a:lstStyle/>
          <a:p>
            <a:pPr algn="l"/>
            <a:r>
              <a:rPr lang="sv-SE" sz="6000" b="1" dirty="0" err="1"/>
              <a:t>Next</a:t>
            </a:r>
            <a:r>
              <a:rPr lang="sv-SE" sz="6000" b="1" dirty="0"/>
              <a:t> generation </a:t>
            </a:r>
            <a:r>
              <a:rPr lang="sv-SE" sz="6000" b="1" dirty="0" err="1"/>
              <a:t>sequencing</a:t>
            </a:r>
            <a:br>
              <a:rPr lang="sv-SE" sz="6000" b="1" dirty="0"/>
            </a:br>
            <a:r>
              <a:rPr lang="sv-SE" sz="6000" b="1" dirty="0"/>
              <a:t>workshop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3035" y="594611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E92535-E9D8-4DDA-83D0-380D5F2D29E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SE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0D4C-CE57-CF10-9683-06B17EDE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czhang0701/KCLModule2_2024_NGS_workshop (github.com)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4D646-F72A-124B-440B-154C53A4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1208540"/>
            <a:ext cx="8288033" cy="30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39" y="681818"/>
            <a:ext cx="9311813" cy="1754981"/>
          </a:xfrm>
        </p:spPr>
        <p:txBody>
          <a:bodyPr>
            <a:normAutofit/>
          </a:bodyPr>
          <a:lstStyle/>
          <a:p>
            <a:r>
              <a:rPr lang="sv-SE" sz="4000" b="1" dirty="0"/>
              <a:t>Section 1: Quality </a:t>
            </a:r>
            <a:r>
              <a:rPr lang="sv-SE" sz="4000" b="1" dirty="0" err="1"/>
              <a:t>control</a:t>
            </a:r>
            <a:r>
              <a:rPr lang="sv-SE" sz="4000" b="1" dirty="0"/>
              <a:t> </a:t>
            </a:r>
            <a:r>
              <a:rPr lang="sv-SE" sz="4000" b="1" dirty="0" err="1"/>
              <a:t>of</a:t>
            </a:r>
            <a:r>
              <a:rPr lang="sv-SE" sz="4000" b="1" dirty="0"/>
              <a:t> </a:t>
            </a:r>
            <a:r>
              <a:rPr lang="sv-SE" sz="4000" b="1" dirty="0" err="1"/>
              <a:t>fastq</a:t>
            </a:r>
            <a:r>
              <a:rPr lang="sv-SE" sz="4000" b="1" dirty="0"/>
              <a:t> </a:t>
            </a:r>
            <a:r>
              <a:rPr lang="sv-SE" sz="4000" b="1" dirty="0" err="1"/>
              <a:t>file</a:t>
            </a:r>
            <a:endParaRPr lang="sv-SE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BEE1E-C1F2-26E5-0DE4-BB4ABBD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5" y="2301063"/>
            <a:ext cx="9802698" cy="26161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Log into Galaxy.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Upload the FASTQ files (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short_</a:t>
            </a:r>
            <a:r>
              <a:rPr kumimoji="0" lang="en-GB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file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.fastq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).</a:t>
            </a:r>
            <a:endParaRPr kumimoji="0" lang="en-US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FontTx/>
              <a:buAutoNum type="arabicPeriod" startAt="2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Search for the </a:t>
            </a:r>
            <a:r>
              <a:rPr kumimoji="0" lang="en-SE" altLang="en-SE" sz="28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FastQC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tool and run it on both FASTQ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View the generated reports and 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try to understand what’s in there</a:t>
            </a:r>
            <a:r>
              <a:rPr kumimoji="0" lang="en-SE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2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41E3-9431-4E15-1242-09931D47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1FAE-9A84-FABE-C168-CF2485F5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39" y="340996"/>
            <a:ext cx="9311813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What’s</a:t>
            </a:r>
            <a:r>
              <a:rPr lang="sv-SE" sz="4000" b="1" dirty="0"/>
              <a:t> in the QC </a:t>
            </a:r>
            <a:r>
              <a:rPr lang="sv-SE" sz="4000" b="1" dirty="0" err="1"/>
              <a:t>file</a:t>
            </a:r>
            <a:r>
              <a:rPr lang="sv-SE" sz="4000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AFBC9-88C4-00A3-B31A-85BBFA15096D}"/>
              </a:ext>
            </a:extLst>
          </p:cNvPr>
          <p:cNvSpPr txBox="1"/>
          <p:nvPr/>
        </p:nvSpPr>
        <p:spPr>
          <a:xfrm>
            <a:off x="547458" y="1614846"/>
            <a:ext cx="853797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What is GC Content?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GC content</a:t>
            </a:r>
            <a:r>
              <a:rPr lang="en-US" sz="2000" dirty="0"/>
              <a:t> refers to the percentage of guanine (G) and cytosine (C) bases in your sequencing reads compared to the total bases (A, T, G, C).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Typical GC content for human DNA is around </a:t>
            </a:r>
            <a:r>
              <a:rPr lang="en-US" sz="2000" b="1" dirty="0"/>
              <a:t>40-45%</a:t>
            </a:r>
            <a:r>
              <a:rPr lang="en-US" sz="2000" dirty="0"/>
              <a:t>, depending on the region of the genome and the species. Some regions (e.g., gene-dense areas) tend to have higher GC content, while others (e.g., regulatory regions) may have lower.</a:t>
            </a:r>
          </a:p>
        </p:txBody>
      </p:sp>
    </p:spTree>
    <p:extLst>
      <p:ext uri="{BB962C8B-B14F-4D97-AF65-F5344CB8AC3E}">
        <p14:creationId xmlns:p14="http://schemas.microsoft.com/office/powerpoint/2010/main" val="132028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4436-8AFD-2147-E789-D00FB683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263-D5F0-DDD1-CB79-450C878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2" y="437326"/>
            <a:ext cx="9311813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2: Quality </a:t>
            </a:r>
            <a:r>
              <a:rPr lang="sv-SE" sz="4000" b="1" dirty="0" err="1"/>
              <a:t>control</a:t>
            </a:r>
            <a:r>
              <a:rPr lang="sv-SE" sz="4000" b="1" dirty="0"/>
              <a:t> </a:t>
            </a:r>
            <a:r>
              <a:rPr lang="sv-SE" sz="4000" b="1" dirty="0" err="1"/>
              <a:t>of</a:t>
            </a:r>
            <a:r>
              <a:rPr lang="sv-SE" sz="4000" b="1" dirty="0"/>
              <a:t> </a:t>
            </a:r>
            <a:r>
              <a:rPr lang="sv-SE" sz="4000" b="1" dirty="0" err="1"/>
              <a:t>fastq</a:t>
            </a:r>
            <a:r>
              <a:rPr lang="sv-SE" sz="4000" b="1" dirty="0"/>
              <a:t> </a:t>
            </a:r>
            <a:r>
              <a:rPr lang="sv-SE" sz="4000" b="1" dirty="0" err="1"/>
              <a:t>file</a:t>
            </a:r>
            <a:endParaRPr lang="sv-SE" sz="4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A92DF7-C2C0-C9D0-2B99-6565121D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33" y="1252521"/>
            <a:ext cx="11456333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In Galaxy, search for the </a:t>
            </a:r>
            <a:r>
              <a:rPr kumimoji="0" lang="en-US" altLang="en-SE" sz="2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BWA-MEM</a:t>
            </a: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Input your FASTQ files and select the human hg38 as reference genome.</a:t>
            </a:r>
            <a:endParaRPr kumimoji="0" lang="en-US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FontTx/>
              <a:buAutoNum type="arabicPeriod" startAt="2"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Run the alignment with default setting and generate a BAM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Once the job completes, inspect the BAM file by viewing it in the Galaxy interface.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DBEF5F-7116-2040-47DE-36CEB4C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4" y="4501606"/>
            <a:ext cx="7403217" cy="23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0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8E50-2D6D-E62F-DBFD-FC5C5F7D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CB03-9313-25CE-CD27-64CECC12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0" y="681818"/>
            <a:ext cx="9216824" cy="1754981"/>
          </a:xfrm>
        </p:spPr>
        <p:txBody>
          <a:bodyPr>
            <a:normAutofit/>
          </a:bodyPr>
          <a:lstStyle/>
          <a:p>
            <a:r>
              <a:rPr lang="sv-SE" sz="4000" b="1" dirty="0" err="1"/>
              <a:t>Section</a:t>
            </a:r>
            <a:r>
              <a:rPr lang="sv-SE" sz="4000" b="1" dirty="0"/>
              <a:t> 3: </a:t>
            </a:r>
            <a:r>
              <a:rPr lang="en-US" sz="4000" b="1" dirty="0"/>
              <a:t>BAM File Visualization Using IGV Web</a:t>
            </a:r>
            <a:endParaRPr lang="sv-SE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13011-F613-8AA5-0E16-1DF27A553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65" y="2378007"/>
            <a:ext cx="846443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Go to the IGV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Upload the BAM file and the reference genome.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SE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 Explore the alignment, zoom in on specific regions, and inspect the coverage and read alignment patterns.</a:t>
            </a:r>
            <a:endParaRPr kumimoji="0" lang="en-SE" altLang="en-SE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5448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1" y="1006569"/>
            <a:ext cx="7759700" cy="22605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31886" y="207285"/>
            <a:ext cx="6786598" cy="63514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dirty="0"/>
              <a:t>Genome sequencing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86" y="3311598"/>
            <a:ext cx="4862512" cy="354640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74592" y="3431212"/>
            <a:ext cx="3487782" cy="1949045"/>
            <a:chOff x="5381897" y="1463040"/>
            <a:chExt cx="3487782" cy="1949045"/>
          </a:xfrm>
        </p:grpSpPr>
        <p:sp>
          <p:nvSpPr>
            <p:cNvPr id="14" name="Freeform 13"/>
            <p:cNvSpPr/>
            <p:nvPr/>
          </p:nvSpPr>
          <p:spPr>
            <a:xfrm rot="5192282">
              <a:off x="5120640" y="1724297"/>
              <a:ext cx="1672046" cy="1149532"/>
            </a:xfrm>
            <a:custGeom>
              <a:avLst/>
              <a:gdLst>
                <a:gd name="connsiteX0" fmla="*/ 0 w 1672046"/>
                <a:gd name="connsiteY0" fmla="*/ 0 h 1149532"/>
                <a:gd name="connsiteX1" fmla="*/ 1384663 w 1672046"/>
                <a:gd name="connsiteY1" fmla="*/ 352697 h 1149532"/>
                <a:gd name="connsiteX2" fmla="*/ 1672046 w 1672046"/>
                <a:gd name="connsiteY2" fmla="*/ 1149532 h 114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2046" h="1149532">
                  <a:moveTo>
                    <a:pt x="0" y="0"/>
                  </a:moveTo>
                  <a:cubicBezTo>
                    <a:pt x="552994" y="80554"/>
                    <a:pt x="1105989" y="161108"/>
                    <a:pt x="1384663" y="352697"/>
                  </a:cubicBezTo>
                  <a:cubicBezTo>
                    <a:pt x="1663337" y="544286"/>
                    <a:pt x="1667691" y="846909"/>
                    <a:pt x="1672046" y="1149532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0654" y="2765754"/>
              <a:ext cx="260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Which looks like this in the real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8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 Placeholder 2"/>
          <p:cNvSpPr txBox="1">
            <a:spLocks/>
          </p:cNvSpPr>
          <p:nvPr/>
        </p:nvSpPr>
        <p:spPr>
          <a:xfrm>
            <a:off x="10296092" y="6562823"/>
            <a:ext cx="488470" cy="380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3622A8-F715-4BE3-AA29-A85884052212}" type="slidenum">
              <a:rPr lang="en-GB" sz="140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en-GB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8864" y="6510708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80" y="989109"/>
            <a:ext cx="2356034" cy="2356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0156" y="3465369"/>
            <a:ext cx="196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Integrative</a:t>
            </a:r>
          </a:p>
          <a:p>
            <a:pPr algn="ctr"/>
            <a:r>
              <a:rPr lang="en-US" b="1" dirty="0"/>
              <a:t>Genomics</a:t>
            </a:r>
          </a:p>
          <a:p>
            <a:pPr algn="ctr"/>
            <a:r>
              <a:rPr lang="en-US" b="1" dirty="0"/>
              <a:t>Viewer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3264" y="791682"/>
            <a:ext cx="4838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</a:t>
            </a:r>
          </a:p>
          <a:p>
            <a:pPr>
              <a:lnSpc>
                <a:spcPct val="150000"/>
              </a:lnSpc>
            </a:pPr>
            <a:r>
              <a:rPr lang="en-US" dirty="0"/>
              <a:t>+ easy to use</a:t>
            </a:r>
          </a:p>
          <a:p>
            <a:pPr>
              <a:lnSpc>
                <a:spcPct val="150000"/>
              </a:lnSpc>
            </a:pPr>
            <a:r>
              <a:rPr lang="en-US" dirty="0"/>
              <a:t>+ fast</a:t>
            </a:r>
          </a:p>
          <a:p>
            <a:pPr>
              <a:lnSpc>
                <a:spcPct val="150000"/>
              </a:lnSpc>
            </a:pPr>
            <a:r>
              <a:rPr lang="en-US" dirty="0"/>
              <a:t>+ easy to share</a:t>
            </a:r>
          </a:p>
          <a:p>
            <a:pPr>
              <a:lnSpc>
                <a:spcPct val="150000"/>
              </a:lnSpc>
            </a:pPr>
            <a:r>
              <a:rPr lang="en-US" dirty="0"/>
              <a:t>+ can work both online (</a:t>
            </a:r>
            <a:r>
              <a:rPr lang="en-US" dirty="0" err="1"/>
              <a:t>webtool</a:t>
            </a:r>
            <a:r>
              <a:rPr lang="en-US" dirty="0"/>
              <a:t>) and offline</a:t>
            </a:r>
          </a:p>
          <a:p>
            <a:pPr>
              <a:lnSpc>
                <a:spcPct val="150000"/>
              </a:lnSpc>
            </a:pPr>
            <a:r>
              <a:rPr lang="en-US" dirty="0"/>
              <a:t>Cons</a:t>
            </a:r>
          </a:p>
          <a:p>
            <a:pPr>
              <a:lnSpc>
                <a:spcPct val="150000"/>
              </a:lnSpc>
            </a:pPr>
            <a:r>
              <a:rPr lang="en-US" dirty="0"/>
              <a:t>- computationally heavy for large data sets</a:t>
            </a:r>
          </a:p>
          <a:p>
            <a:pPr>
              <a:lnSpc>
                <a:spcPct val="150000"/>
              </a:lnSpc>
            </a:pPr>
            <a:r>
              <a:rPr lang="sv-SE" dirty="0"/>
              <a:t>- can only be ran on one computer at a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3922" y="5295836"/>
            <a:ext cx="896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Access to IGV webtool: </a:t>
            </a:r>
            <a:r>
              <a:rPr lang="sv-SE" dirty="0">
                <a:hlinkClick r:id="rId3"/>
              </a:rPr>
              <a:t>https://igv.org/app/</a:t>
            </a:r>
            <a:endParaRPr lang="sv-SE" dirty="0"/>
          </a:p>
          <a:p>
            <a:r>
              <a:rPr lang="sv-SE" dirty="0"/>
              <a:t>Access to IGV webtool tutorials: </a:t>
            </a:r>
          </a:p>
          <a:p>
            <a:r>
              <a:rPr lang="sv-SE" dirty="0">
                <a:hlinkClick r:id="rId4"/>
              </a:rPr>
              <a:t>https://www.youtube.com/watch?v=sFeK-25K5PE&amp;t=210s</a:t>
            </a:r>
            <a:endParaRPr lang="sv-SE" dirty="0"/>
          </a:p>
          <a:p>
            <a:r>
              <a:rPr lang="sv-SE" dirty="0">
                <a:hlinkClick r:id="rId5"/>
              </a:rPr>
              <a:t>https://www.youtube.com/watch?v=HwvTcG2SEOs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064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lide Number Placeholder 2"/>
          <p:cNvSpPr txBox="1">
            <a:spLocks/>
          </p:cNvSpPr>
          <p:nvPr/>
        </p:nvSpPr>
        <p:spPr>
          <a:xfrm>
            <a:off x="10296092" y="6562823"/>
            <a:ext cx="488470" cy="380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3622A8-F715-4BE3-AA29-A85884052212}" type="slidenum">
              <a:rPr lang="en-GB" sz="140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en-GB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8864" y="6510708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FDBBD7-E8AB-E4A8-37C6-C65C4A90C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6" y="1103635"/>
            <a:ext cx="1016793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</a:pP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IGV Web App: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IGV Web App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your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Reference Genome: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</a:t>
            </a: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Genome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top menu and choose </a:t>
            </a:r>
            <a:r>
              <a:rPr kumimoji="0" lang="en-US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(GRCh38/hg38)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BAM File: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</a:t>
            </a: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select </a:t>
            </a: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File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BAM file output</a:t>
            </a:r>
            <a:r>
              <a:rPr kumimoji="0" lang="en-US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downloaded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previous BWA alignment step.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load the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BAM index file (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.bai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en-SE" dirty="0"/>
              <a:t> from the previous step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SE" altLang="en-S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Inspect the Alignment: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to find reads mapped to genome file and guess how can you find the aligned reads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98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496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Arial</vt:lpstr>
      <vt:lpstr>Arial Unicode MS</vt:lpstr>
      <vt:lpstr>Trebuchet MS</vt:lpstr>
      <vt:lpstr>Wingdings 3</vt:lpstr>
      <vt:lpstr>Facet</vt:lpstr>
      <vt:lpstr>Next generation sequencing workshop 1</vt:lpstr>
      <vt:lpstr>PowerPoint Presentation</vt:lpstr>
      <vt:lpstr>Section 1: Quality control of fastq file</vt:lpstr>
      <vt:lpstr>What’s in the QC file?</vt:lpstr>
      <vt:lpstr>Section 2: Quality control of fastq file</vt:lpstr>
      <vt:lpstr>Section 3: BAM File Visualization Using IGV Web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Zhang</dc:creator>
  <cp:lastModifiedBy>Cheng Zhang</cp:lastModifiedBy>
  <cp:revision>4</cp:revision>
  <dcterms:created xsi:type="dcterms:W3CDTF">2024-10-20T21:26:39Z</dcterms:created>
  <dcterms:modified xsi:type="dcterms:W3CDTF">2024-10-21T13:55:42Z</dcterms:modified>
</cp:coreProperties>
</file>