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63" r:id="rId3"/>
  </p:sldMasterIdLst>
  <p:notesMasterIdLst>
    <p:notesMasterId r:id="rId29"/>
  </p:notesMasterIdLst>
  <p:handoutMasterIdLst>
    <p:handoutMasterId r:id="rId30"/>
  </p:handoutMasterIdLst>
  <p:sldIdLst>
    <p:sldId id="384" r:id="rId4"/>
    <p:sldId id="378" r:id="rId5"/>
    <p:sldId id="493" r:id="rId6"/>
    <p:sldId id="494" r:id="rId7"/>
    <p:sldId id="495" r:id="rId8"/>
    <p:sldId id="497" r:id="rId9"/>
    <p:sldId id="466" r:id="rId10"/>
    <p:sldId id="467" r:id="rId11"/>
    <p:sldId id="498" r:id="rId12"/>
    <p:sldId id="506" r:id="rId13"/>
    <p:sldId id="507" r:id="rId14"/>
    <p:sldId id="499" r:id="rId15"/>
    <p:sldId id="500" r:id="rId16"/>
    <p:sldId id="508" r:id="rId17"/>
    <p:sldId id="468" r:id="rId18"/>
    <p:sldId id="513" r:id="rId19"/>
    <p:sldId id="504" r:id="rId20"/>
    <p:sldId id="491" r:id="rId21"/>
    <p:sldId id="485" r:id="rId22"/>
    <p:sldId id="509" r:id="rId23"/>
    <p:sldId id="487" r:id="rId24"/>
    <p:sldId id="514" r:id="rId25"/>
    <p:sldId id="510" r:id="rId26"/>
    <p:sldId id="511" r:id="rId27"/>
    <p:sldId id="459" r:id="rId28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C93B"/>
    <a:srgbClr val="83CC3B"/>
    <a:srgbClr val="7DCC3B"/>
    <a:srgbClr val="7DD03B"/>
    <a:srgbClr val="80C03B"/>
    <a:srgbClr val="6FAE30"/>
    <a:srgbClr val="72C000"/>
    <a:srgbClr val="E58955"/>
    <a:srgbClr val="085D8B"/>
    <a:srgbClr val="98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1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6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74F7A-7E9A-284C-862E-93FF3057F9D4}" type="datetimeFigureOut">
              <a:rPr lang="sv-SE" smtClean="0"/>
              <a:pPr/>
              <a:t>2024-10-21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71588-F2A8-A643-B22F-D4A70206AF2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EA143-2B35-2D44-801D-B2B300A5C45C}" type="datetimeFigureOut">
              <a:rPr lang="sv-SE" smtClean="0"/>
              <a:pPr/>
              <a:t>2024-10-21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B98E5-D66D-9B4F-88E4-9A1EDF31C5AA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2C7EF-4EA6-4BF5-AD5F-89CD3F0A0563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025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86AA-7580-F842-83FA-C50E2B51FCFD}" type="datetime1">
              <a:rPr lang="sv-SE" smtClean="0"/>
              <a:pPr/>
              <a:t>2024-10-21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639E-0CBF-9D4F-A0BA-59D31147FEB2}" type="datetime1">
              <a:rPr lang="sv-SE" smtClean="0"/>
              <a:pPr/>
              <a:t>2024-10-21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E68B-AA29-4F4A-8F77-CB89B298E5B3}" type="datetime1">
              <a:rPr lang="sv-SE" smtClean="0"/>
              <a:pPr/>
              <a:t>2024-10-21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7A03-BAA6-2E42-929A-DDE164447BB8}" type="datetime1">
              <a:rPr lang="sv-SE" smtClean="0"/>
              <a:pPr/>
              <a:t>2024-10-21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8880" y="6315121"/>
            <a:ext cx="21336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2024-10-21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2024-10-21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912A5B3-F70C-C041-8E9F-31DE6412BBEC}" type="datetime1">
              <a:rPr lang="sv-SE" smtClean="0"/>
              <a:pPr/>
              <a:t>2024-10-21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97DED537-10C4-8C40-8E87-51060FF45365}" type="slidenum">
              <a:rPr lang="sv-SE" smtClean="0"/>
              <a:pPr/>
              <a:t>‹#›</a:t>
            </a:fld>
            <a:endParaRPr lang="sv-SE" dirty="0"/>
          </a:p>
        </p:txBody>
      </p:sp>
      <p:cxnSp>
        <p:nvCxnSpPr>
          <p:cNvPr id="11" name="Rak 10"/>
          <p:cNvCxnSpPr/>
          <p:nvPr userDrawn="1"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2024-10-21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 userDrawn="1"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 userDrawn="1"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 userDrawn="1"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FCD8Q6qS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v-SE" b="1" dirty="0"/>
              <a:t>Next generation sequencing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77007" y="4344910"/>
            <a:ext cx="6400800" cy="1752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Dr. Cheng Zhang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Senior Lecturer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King’s College London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&amp; Science for Life Laboratory (Sweden)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91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625" y="1141078"/>
            <a:ext cx="7886700" cy="994172"/>
          </a:xfrm>
        </p:spPr>
        <p:txBody>
          <a:bodyPr/>
          <a:lstStyle/>
          <a:p>
            <a:pPr algn="ctr"/>
            <a:r>
              <a:rPr lang="sv-SE" dirty="0"/>
              <a:t>FastQC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59" y="1709871"/>
            <a:ext cx="7886700" cy="560591"/>
          </a:xfrm>
        </p:spPr>
        <p:txBody>
          <a:bodyPr/>
          <a:lstStyle/>
          <a:p>
            <a:r>
              <a:rPr lang="sv-SE" dirty="0"/>
              <a:t>Input: fastq file (*.fq.gz)</a:t>
            </a:r>
          </a:p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642" y="863199"/>
            <a:ext cx="1889359" cy="535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43" y="2379634"/>
            <a:ext cx="4872042" cy="3543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40824" y="5645938"/>
            <a:ext cx="18276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Every read length: 101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2775" y="2587245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Red line: median Q-value</a:t>
            </a:r>
          </a:p>
          <a:p>
            <a:r>
              <a:rPr lang="en-US" sz="1350" dirty="0"/>
              <a:t>Blue line: mean Q-value</a:t>
            </a:r>
          </a:p>
          <a:p>
            <a:endParaRPr lang="en-US" sz="1350" dirty="0"/>
          </a:p>
          <a:p>
            <a:r>
              <a:rPr lang="en-US" sz="1350" dirty="0"/>
              <a:t>Green region: very good quality  </a:t>
            </a:r>
          </a:p>
          <a:p>
            <a:r>
              <a:rPr lang="en-US" sz="1350" dirty="0"/>
              <a:t>Orange region : reasonable quality</a:t>
            </a:r>
          </a:p>
          <a:p>
            <a:r>
              <a:rPr lang="en-US" sz="1350" dirty="0"/>
              <a:t>Red region : poor quality</a:t>
            </a:r>
            <a:endParaRPr lang="sv-SE" sz="1350" dirty="0"/>
          </a:p>
        </p:txBody>
      </p:sp>
      <p:sp>
        <p:nvSpPr>
          <p:cNvPr id="8" name="Rectangle 7"/>
          <p:cNvSpPr/>
          <p:nvPr/>
        </p:nvSpPr>
        <p:spPr>
          <a:xfrm>
            <a:off x="3170611" y="2186548"/>
            <a:ext cx="23583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350" b="1" dirty="0">
                <a:solidFill>
                  <a:srgbClr val="800000"/>
                </a:solidFill>
                <a:latin typeface="Arial" panose="020B0604020202020204" pitchFamily="34" charset="0"/>
              </a:rPr>
              <a:t>Per base sequence quality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7886" y="207284"/>
            <a:ext cx="6786598" cy="6351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dirty="0"/>
              <a:t>Understanding NGS Data Outputs</a:t>
            </a:r>
          </a:p>
        </p:txBody>
      </p:sp>
    </p:spTree>
    <p:extLst>
      <p:ext uri="{BB962C8B-B14F-4D97-AF65-F5344CB8AC3E}">
        <p14:creationId xmlns:p14="http://schemas.microsoft.com/office/powerpoint/2010/main" val="148417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6300" y="2237160"/>
            <a:ext cx="5255087" cy="376359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07886" y="207284"/>
            <a:ext cx="6786598" cy="6351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dirty="0"/>
              <a:t>Understanding NGS Data Outputs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803957" y="1457325"/>
            <a:ext cx="10515600" cy="1325563"/>
          </a:xfrm>
        </p:spPr>
        <p:txBody>
          <a:bodyPr/>
          <a:lstStyle/>
          <a:p>
            <a:pPr algn="ctr"/>
            <a:r>
              <a:rPr lang="sv-SE" dirty="0"/>
              <a:t>Poor quality </a:t>
            </a:r>
          </a:p>
        </p:txBody>
      </p:sp>
    </p:spTree>
    <p:extLst>
      <p:ext uri="{BB962C8B-B14F-4D97-AF65-F5344CB8AC3E}">
        <p14:creationId xmlns:p14="http://schemas.microsoft.com/office/powerpoint/2010/main" val="176525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786598" cy="635149"/>
          </a:xfrm>
        </p:spPr>
        <p:txBody>
          <a:bodyPr>
            <a:normAutofit/>
          </a:bodyPr>
          <a:lstStyle/>
          <a:p>
            <a:r>
              <a:rPr lang="sv-SE" dirty="0"/>
              <a:t>Understanding NGS Data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12</a:t>
            </a:fld>
            <a:endParaRPr lang="sv-SE"/>
          </a:p>
        </p:txBody>
      </p:sp>
      <p:grpSp>
        <p:nvGrpSpPr>
          <p:cNvPr id="65" name="Group 64"/>
          <p:cNvGrpSpPr/>
          <p:nvPr/>
        </p:nvGrpSpPr>
        <p:grpSpPr>
          <a:xfrm>
            <a:off x="3046863" y="1641472"/>
            <a:ext cx="2586445" cy="3340620"/>
            <a:chOff x="3046863" y="1641472"/>
            <a:chExt cx="2586445" cy="3340620"/>
          </a:xfrm>
        </p:grpSpPr>
        <p:sp>
          <p:nvSpPr>
            <p:cNvPr id="57" name="Rectangle 56"/>
            <p:cNvSpPr/>
            <p:nvPr/>
          </p:nvSpPr>
          <p:spPr>
            <a:xfrm>
              <a:off x="3046863" y="1641472"/>
              <a:ext cx="2586445" cy="522408"/>
            </a:xfrm>
            <a:prstGeom prst="rect">
              <a:avLst/>
            </a:prstGeom>
            <a:solidFill>
              <a:srgbClr val="0070C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Raw data &amp; QC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04759" y="3020178"/>
              <a:ext cx="2080592" cy="522408"/>
            </a:xfrm>
            <a:prstGeom prst="rect">
              <a:avLst/>
            </a:prstGeom>
            <a:solidFill>
              <a:srgbClr val="0070C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Alignment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04759" y="4459684"/>
              <a:ext cx="2080592" cy="522408"/>
            </a:xfrm>
            <a:prstGeom prst="rect">
              <a:avLst/>
            </a:prstGeom>
            <a:solidFill>
              <a:srgbClr val="0070C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Analysis</a:t>
              </a:r>
            </a:p>
          </p:txBody>
        </p:sp>
        <p:sp>
          <p:nvSpPr>
            <p:cNvPr id="62" name="Down Arrow 61"/>
            <p:cNvSpPr/>
            <p:nvPr/>
          </p:nvSpPr>
          <p:spPr>
            <a:xfrm>
              <a:off x="4055165" y="2432699"/>
              <a:ext cx="569843" cy="39756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Down Arrow 62"/>
            <p:cNvSpPr/>
            <p:nvPr/>
          </p:nvSpPr>
          <p:spPr>
            <a:xfrm>
              <a:off x="4055165" y="3811497"/>
              <a:ext cx="569843" cy="39756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174274" y="2962919"/>
            <a:ext cx="2325189" cy="657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350"/>
          </a:p>
        </p:txBody>
      </p:sp>
    </p:spTree>
    <p:extLst>
      <p:ext uri="{BB962C8B-B14F-4D97-AF65-F5344CB8AC3E}">
        <p14:creationId xmlns:p14="http://schemas.microsoft.com/office/powerpoint/2010/main" val="307056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008" y="1179813"/>
            <a:ext cx="803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: align your sequencing data to a </a:t>
            </a:r>
            <a:r>
              <a:rPr lang="sv-SE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7886" y="207284"/>
            <a:ext cx="6786598" cy="6351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dirty="0"/>
              <a:t>Understanding NGS Data Outputs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756761"/>
          </a:xfrm>
        </p:spPr>
        <p:txBody>
          <a:bodyPr/>
          <a:lstStyle/>
          <a:p>
            <a:r>
              <a:rPr lang="sv-SE" dirty="0"/>
              <a:t>Reference genome is saved as fasta file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628649" y="2830830"/>
            <a:ext cx="775770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350" dirty="0"/>
              <a:t>&gt;ENST00000319622.10 PKM-201 cdna:protein_coding</a:t>
            </a:r>
          </a:p>
          <a:p>
            <a:r>
              <a:rPr lang="sv-SE" sz="1350" dirty="0"/>
              <a:t>AGTCCCACCGAAAGGGCAACCTGCCCGCGCGTTCCGCCGCCGCCGCCGCGCTTCCTCCTG</a:t>
            </a:r>
          </a:p>
          <a:p>
            <a:r>
              <a:rPr lang="sv-SE" sz="1350" dirty="0"/>
              <a:t>AAGGTGACTGCGCCCGCGGGGACGCAGGGGGCGGGGCCCGGGTCGCCCGGAGCCGGGATT</a:t>
            </a:r>
          </a:p>
          <a:p>
            <a:r>
              <a:rPr lang="sv-SE" sz="1350" dirty="0"/>
              <a:t>GGGCAGAGGGCGGGGCGGCGGAGGGATTGCGGCGGCCCGCAGCGGGATAACCTTGAGGCT</a:t>
            </a:r>
          </a:p>
          <a:p>
            <a:r>
              <a:rPr lang="sv-SE" sz="1350" dirty="0"/>
              <a:t>GAGGCAGTGGCTCCTTGCACAGCAGCTGCACGCGCCGTGGCTCCGGATCTCTTCGTCTTT</a:t>
            </a:r>
          </a:p>
          <a:p>
            <a:r>
              <a:rPr lang="sv-SE" sz="1350" dirty="0"/>
              <a:t>GCAGCGTAGCCCGAGTCGGTCAGCGCCGGAGGTGAGCGGTGCAGGAGGCTACGCCATCAG</a:t>
            </a:r>
          </a:p>
          <a:p>
            <a:r>
              <a:rPr lang="sv-SE" sz="1350" dirty="0"/>
              <a:t>TCCCCACCAAGGGCCAGTCGCCCGGCTAGTGCGGAATCCCGGCGCGCCGGCCGGCCCCGG</a:t>
            </a:r>
          </a:p>
          <a:p>
            <a:r>
              <a:rPr lang="sv-SE" sz="1350" dirty="0"/>
              <a:t>GCACGCAGGCAGGGCGGCGCAGGATCCAGGGCGTCTGGGATGCAGTGGAGCTCAGAGAGA</a:t>
            </a:r>
          </a:p>
          <a:p>
            <a:r>
              <a:rPr lang="sv-SE" sz="1350" dirty="0"/>
              <a:t>GGAGAACGGCTCCTCACGCCTGGGGCCTGCTCTTCAGAAGTCCCCAGCGCCGTTCCTTCC</a:t>
            </a:r>
          </a:p>
          <a:p>
            <a:r>
              <a:rPr lang="sv-SE" sz="1350" dirty="0"/>
              <a:t>AGATCAGGACCTCAGCAGCCATGTCGAAGCCCCATAGTGAAGCCGGGACTGCCTTCATTC...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07501" y="1670863"/>
            <a:ext cx="4395199" cy="826660"/>
            <a:chOff x="2638696" y="2999139"/>
            <a:chExt cx="4395199" cy="826660"/>
          </a:xfrm>
        </p:grpSpPr>
        <p:grpSp>
          <p:nvGrpSpPr>
            <p:cNvPr id="13" name="Group 12"/>
            <p:cNvGrpSpPr/>
            <p:nvPr/>
          </p:nvGrpSpPr>
          <p:grpSpPr>
            <a:xfrm>
              <a:off x="2638696" y="3334938"/>
              <a:ext cx="1073061" cy="490861"/>
              <a:chOff x="2638696" y="3334938"/>
              <a:chExt cx="1073061" cy="49086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638696" y="3559685"/>
                <a:ext cx="1073061" cy="2661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3175226" y="3334938"/>
                <a:ext cx="226469" cy="224747"/>
              </a:xfrm>
              <a:prstGeom prst="straightConnector1">
                <a:avLst/>
              </a:prstGeom>
              <a:noFill/>
              <a:ln>
                <a:solidFill>
                  <a:srgbClr val="FF0000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2787567" y="2999139"/>
              <a:ext cx="4246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which is basically </a:t>
              </a:r>
              <a:r>
                <a:rPr lang="en-US" dirty="0" err="1">
                  <a:solidFill>
                    <a:srgbClr val="FF0000"/>
                  </a:solidFill>
                </a:rPr>
                <a:t>fastq</a:t>
              </a:r>
              <a:r>
                <a:rPr lang="en-US" dirty="0">
                  <a:solidFill>
                    <a:srgbClr val="FF0000"/>
                  </a:solidFill>
                </a:rPr>
                <a:t> without the Q!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9009" y="2591671"/>
            <a:ext cx="8888255" cy="498288"/>
            <a:chOff x="2402404" y="3327511"/>
            <a:chExt cx="8888255" cy="498288"/>
          </a:xfrm>
        </p:grpSpPr>
        <p:grpSp>
          <p:nvGrpSpPr>
            <p:cNvPr id="18" name="Group 17"/>
            <p:cNvGrpSpPr/>
            <p:nvPr/>
          </p:nvGrpSpPr>
          <p:grpSpPr>
            <a:xfrm>
              <a:off x="2402404" y="3559685"/>
              <a:ext cx="4720391" cy="266114"/>
              <a:chOff x="2402404" y="3559685"/>
              <a:chExt cx="4720391" cy="26611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402404" y="3559685"/>
                <a:ext cx="4405022" cy="2661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17785" y="3566670"/>
                <a:ext cx="305010" cy="126073"/>
              </a:xfrm>
              <a:prstGeom prst="straightConnector1">
                <a:avLst/>
              </a:prstGeom>
              <a:noFill/>
              <a:ln>
                <a:solidFill>
                  <a:srgbClr val="FF0000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7044331" y="3327511"/>
              <a:ext cx="4246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Gene/transcript ID &amp; annotation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9008" y="3082317"/>
            <a:ext cx="7747345" cy="2620977"/>
            <a:chOff x="2402403" y="3559684"/>
            <a:chExt cx="7747345" cy="2620977"/>
          </a:xfrm>
        </p:grpSpPr>
        <p:grpSp>
          <p:nvGrpSpPr>
            <p:cNvPr id="24" name="Group 23"/>
            <p:cNvGrpSpPr/>
            <p:nvPr/>
          </p:nvGrpSpPr>
          <p:grpSpPr>
            <a:xfrm>
              <a:off x="2402403" y="3559684"/>
              <a:ext cx="7747345" cy="2251645"/>
              <a:chOff x="2402403" y="3559684"/>
              <a:chExt cx="7747345" cy="225164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402403" y="3559684"/>
                <a:ext cx="7747345" cy="18893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/>
              </a:p>
            </p:txBody>
          </p:sp>
          <p:cxnSp>
            <p:nvCxnSpPr>
              <p:cNvPr id="27" name="Straight Arrow Connector 26"/>
              <p:cNvCxnSpPr>
                <a:stCxn id="26" idx="2"/>
              </p:cNvCxnSpPr>
              <p:nvPr/>
            </p:nvCxnSpPr>
            <p:spPr>
              <a:xfrm>
                <a:off x="6276076" y="5448993"/>
                <a:ext cx="0" cy="362336"/>
              </a:xfrm>
              <a:prstGeom prst="straightConnector1">
                <a:avLst/>
              </a:prstGeom>
              <a:noFill/>
              <a:ln>
                <a:solidFill>
                  <a:srgbClr val="FF0000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3016348" y="5811329"/>
              <a:ext cx="6806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Reference nucleotide sequence of the reference gene/transcript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06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07886" y="207284"/>
            <a:ext cx="6786598" cy="6351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dirty="0"/>
              <a:t>Understanding NGS Data Outputs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008" y="1610360"/>
            <a:ext cx="8034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many different tools for alignment, and they all perform similarly. Here we recommend 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Burrows-Wheeler Aligner (BWA)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 it is used in the GATK best practice.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9008" y="3002638"/>
            <a:ext cx="8034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BWA is a software package for mapping sequences against a reference genome, and three different algorithms are used: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BWA-backtrack: for very short 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BWA-SW: for when there are alignment gaps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BWA-MEM: for standard Illumina sequencing</a:t>
            </a:r>
          </a:p>
        </p:txBody>
      </p:sp>
    </p:spTree>
    <p:extLst>
      <p:ext uri="{BB962C8B-B14F-4D97-AF65-F5344CB8AC3E}">
        <p14:creationId xmlns:p14="http://schemas.microsoft.com/office/powerpoint/2010/main" val="380773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007" y="1179813"/>
            <a:ext cx="833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Even if there is reference genome, control sample is still needed!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7886" y="207284"/>
            <a:ext cx="6786598" cy="6351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dirty="0"/>
              <a:t>Understanding NGS Data Outputs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971" b="71447"/>
          <a:stretch/>
        </p:blipFill>
        <p:spPr>
          <a:xfrm>
            <a:off x="1918473" y="3757681"/>
            <a:ext cx="6848475" cy="5747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36201" b="36008"/>
          <a:stretch/>
        </p:blipFill>
        <p:spPr>
          <a:xfrm>
            <a:off x="1918473" y="4556726"/>
            <a:ext cx="6848475" cy="6008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71038" b="1171"/>
          <a:stretch/>
        </p:blipFill>
        <p:spPr>
          <a:xfrm>
            <a:off x="1918471" y="5381896"/>
            <a:ext cx="6848475" cy="6008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3814231"/>
            <a:ext cx="150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4626338"/>
            <a:ext cx="150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5451509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Experimental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91492" y="2809113"/>
            <a:ext cx="4131070" cy="3369618"/>
            <a:chOff x="1281861" y="4137389"/>
            <a:chExt cx="4131070" cy="3369618"/>
          </a:xfrm>
        </p:grpSpPr>
        <p:grpSp>
          <p:nvGrpSpPr>
            <p:cNvPr id="18" name="Group 17"/>
            <p:cNvGrpSpPr/>
            <p:nvPr/>
          </p:nvGrpSpPr>
          <p:grpSpPr>
            <a:xfrm>
              <a:off x="3449105" y="4457126"/>
              <a:ext cx="359229" cy="3049881"/>
              <a:chOff x="3449105" y="4457126"/>
              <a:chExt cx="359229" cy="304988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520951" y="4946687"/>
                <a:ext cx="287383" cy="25603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/>
              </a:p>
            </p:txBody>
          </p:sp>
          <p:cxnSp>
            <p:nvCxnSpPr>
              <p:cNvPr id="21" name="Straight Arrow Connector 20"/>
              <p:cNvCxnSpPr>
                <a:stCxn id="20" idx="0"/>
              </p:cNvCxnSpPr>
              <p:nvPr/>
            </p:nvCxnSpPr>
            <p:spPr>
              <a:xfrm flipH="1" flipV="1">
                <a:off x="3449105" y="4457126"/>
                <a:ext cx="215538" cy="489561"/>
              </a:xfrm>
              <a:prstGeom prst="straightConnector1">
                <a:avLst/>
              </a:prstGeom>
              <a:noFill/>
              <a:ln>
                <a:solidFill>
                  <a:srgbClr val="FF0000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1281861" y="4137389"/>
              <a:ext cx="4131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Usually, control will match the reference genome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174273" y="1715960"/>
            <a:ext cx="3644537" cy="4462771"/>
            <a:chOff x="1844508" y="3044236"/>
            <a:chExt cx="3644537" cy="4462771"/>
          </a:xfrm>
        </p:grpSpPr>
        <p:grpSp>
          <p:nvGrpSpPr>
            <p:cNvPr id="25" name="Group 24"/>
            <p:cNvGrpSpPr/>
            <p:nvPr/>
          </p:nvGrpSpPr>
          <p:grpSpPr>
            <a:xfrm>
              <a:off x="3520951" y="3967566"/>
              <a:ext cx="287383" cy="3539441"/>
              <a:chOff x="3520951" y="3967566"/>
              <a:chExt cx="287383" cy="353944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520951" y="4946687"/>
                <a:ext cx="287383" cy="25603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/>
              </a:p>
            </p:txBody>
          </p:sp>
          <p:cxnSp>
            <p:nvCxnSpPr>
              <p:cNvPr id="28" name="Straight Arrow Connector 27"/>
              <p:cNvCxnSpPr>
                <a:stCxn id="27" idx="0"/>
                <a:endCxn id="26" idx="2"/>
              </p:cNvCxnSpPr>
              <p:nvPr/>
            </p:nvCxnSpPr>
            <p:spPr>
              <a:xfrm flipV="1">
                <a:off x="3664643" y="3967566"/>
                <a:ext cx="2134" cy="979121"/>
              </a:xfrm>
              <a:prstGeom prst="straightConnector1">
                <a:avLst/>
              </a:prstGeom>
              <a:noFill/>
              <a:ln>
                <a:solidFill>
                  <a:srgbClr val="FF0000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1844508" y="3044236"/>
              <a:ext cx="36445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 some cases, the background genotype could be difference from the reference genome (SNP)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38099" y="2676045"/>
            <a:ext cx="4035930" cy="3502686"/>
            <a:chOff x="1547966" y="4004321"/>
            <a:chExt cx="4035930" cy="3502686"/>
          </a:xfrm>
        </p:grpSpPr>
        <p:grpSp>
          <p:nvGrpSpPr>
            <p:cNvPr id="36" name="Group 35"/>
            <p:cNvGrpSpPr/>
            <p:nvPr/>
          </p:nvGrpSpPr>
          <p:grpSpPr>
            <a:xfrm>
              <a:off x="3520951" y="4650652"/>
              <a:ext cx="287383" cy="2856355"/>
              <a:chOff x="3520951" y="4650652"/>
              <a:chExt cx="287383" cy="2856355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520951" y="4946687"/>
                <a:ext cx="287383" cy="25603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/>
              </a:p>
            </p:txBody>
          </p:sp>
          <p:cxnSp>
            <p:nvCxnSpPr>
              <p:cNvPr id="39" name="Straight Arrow Connector 38"/>
              <p:cNvCxnSpPr>
                <a:stCxn id="38" idx="0"/>
              </p:cNvCxnSpPr>
              <p:nvPr/>
            </p:nvCxnSpPr>
            <p:spPr>
              <a:xfrm flipV="1">
                <a:off x="3664643" y="4650652"/>
                <a:ext cx="143691" cy="296035"/>
              </a:xfrm>
              <a:prstGeom prst="straightConnector1">
                <a:avLst/>
              </a:prstGeom>
              <a:noFill/>
              <a:ln>
                <a:solidFill>
                  <a:srgbClr val="FF0000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547966" y="4004321"/>
              <a:ext cx="4035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Sometimes, your sample might match the reference but not the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25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51" y="1006569"/>
            <a:ext cx="7759700" cy="226050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07886" y="207284"/>
            <a:ext cx="6786598" cy="6351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dirty="0"/>
              <a:t>Genome sequencing data analysis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86" y="3311597"/>
            <a:ext cx="4862512" cy="354640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350592" y="3431211"/>
            <a:ext cx="3487782" cy="1949045"/>
            <a:chOff x="5381897" y="1463040"/>
            <a:chExt cx="3487782" cy="1949045"/>
          </a:xfrm>
        </p:grpSpPr>
        <p:sp>
          <p:nvSpPr>
            <p:cNvPr id="14" name="Freeform 13"/>
            <p:cNvSpPr/>
            <p:nvPr/>
          </p:nvSpPr>
          <p:spPr>
            <a:xfrm rot="5192282">
              <a:off x="5120640" y="1724297"/>
              <a:ext cx="1672046" cy="1149532"/>
            </a:xfrm>
            <a:custGeom>
              <a:avLst/>
              <a:gdLst>
                <a:gd name="connsiteX0" fmla="*/ 0 w 1672046"/>
                <a:gd name="connsiteY0" fmla="*/ 0 h 1149532"/>
                <a:gd name="connsiteX1" fmla="*/ 1384663 w 1672046"/>
                <a:gd name="connsiteY1" fmla="*/ 352697 h 1149532"/>
                <a:gd name="connsiteX2" fmla="*/ 1672046 w 1672046"/>
                <a:gd name="connsiteY2" fmla="*/ 1149532 h 114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2046" h="1149532">
                  <a:moveTo>
                    <a:pt x="0" y="0"/>
                  </a:moveTo>
                  <a:cubicBezTo>
                    <a:pt x="552994" y="80554"/>
                    <a:pt x="1105989" y="161108"/>
                    <a:pt x="1384663" y="352697"/>
                  </a:cubicBezTo>
                  <a:cubicBezTo>
                    <a:pt x="1663337" y="544286"/>
                    <a:pt x="1667691" y="846909"/>
                    <a:pt x="1672046" y="1149532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60654" y="2765754"/>
              <a:ext cx="2609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Which looks like this in the real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8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495" y="1034083"/>
            <a:ext cx="7629826" cy="527459"/>
          </a:xfrm>
        </p:spPr>
        <p:txBody>
          <a:bodyPr/>
          <a:lstStyle/>
          <a:p>
            <a:pPr algn="ctr"/>
            <a:r>
              <a:rPr lang="sv-SE" dirty="0"/>
              <a:t>SAM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7886" y="2997203"/>
            <a:ext cx="85852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50" dirty="0"/>
              <a:t>HWI-ST1025:8:2312:15236:40352#0 </a:t>
            </a:r>
            <a:r>
              <a:rPr lang="sv-SE" sz="1050" dirty="0">
                <a:solidFill>
                  <a:srgbClr val="FF0000"/>
                </a:solidFill>
              </a:rPr>
              <a:t>83</a:t>
            </a:r>
            <a:r>
              <a:rPr lang="sv-SE" sz="1050" dirty="0"/>
              <a:t>      1       </a:t>
            </a:r>
            <a:r>
              <a:rPr lang="sv-SE" sz="1050" dirty="0">
                <a:solidFill>
                  <a:srgbClr val="FF0000"/>
                </a:solidFill>
              </a:rPr>
              <a:t>16755</a:t>
            </a:r>
            <a:r>
              <a:rPr lang="sv-SE" sz="1050" dirty="0"/>
              <a:t>   40       11M92N90M       =       16733   -123    ATCTTGTAGGTCTTGAGAGGCTCGGCTACCTCAGTGTGGAAGGTGGGCAGTTCTGGAATGGTGCCAGGGGCAGAGGGGGCAATGCCGGGGCCCAGGTCGGC   </a:t>
            </a:r>
          </a:p>
          <a:p>
            <a:r>
              <a:rPr lang="sv-SE" sz="1050" dirty="0"/>
              <a:t>_ccccb`bcbb_bccccba[Xcacb_]T^cb_cccccccccccdceeeeegedgfggihhhiihhghihgdfhhiiihhgiihihiihfgeggeeeeebbb  </a:t>
            </a:r>
          </a:p>
          <a:p>
            <a:r>
              <a:rPr lang="sv-SE" sz="1050" dirty="0"/>
              <a:t>AS:i:0  XN:i:0  XM:i:0  XO:i:0  XG:i:0  NM:i:0  MD:Z:101        YS:i:0  YT:Z:CP ZW:f:0.301882   XS:A:-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129966"/>
              </p:ext>
            </p:extLst>
          </p:nvPr>
        </p:nvGraphicFramePr>
        <p:xfrm>
          <a:off x="4600486" y="3889528"/>
          <a:ext cx="4359186" cy="2968071"/>
        </p:xfrm>
        <a:graphic>
          <a:graphicData uri="http://schemas.openxmlformats.org/drawingml/2006/table">
            <a:tbl>
              <a:tblPr/>
              <a:tblGrid>
                <a:gridCol w="1059730">
                  <a:extLst>
                    <a:ext uri="{9D8B030D-6E8A-4147-A177-3AD203B41FA5}">
                      <a16:colId xmlns:a16="http://schemas.microsoft.com/office/drawing/2014/main" val="3228502987"/>
                    </a:ext>
                  </a:extLst>
                </a:gridCol>
                <a:gridCol w="3299456">
                  <a:extLst>
                    <a:ext uri="{9D8B030D-6E8A-4147-A177-3AD203B41FA5}">
                      <a16:colId xmlns:a16="http://schemas.microsoft.com/office/drawing/2014/main" val="1224478709"/>
                    </a:ext>
                  </a:extLst>
                </a:gridCol>
              </a:tblGrid>
              <a:tr h="177375">
                <a:tc>
                  <a:txBody>
                    <a:bodyPr/>
                    <a:lstStyle/>
                    <a:p>
                      <a:pPr algn="ctr"/>
                      <a:r>
                        <a:rPr lang="sv-SE" sz="900" dirty="0">
                          <a:effectLst/>
                        </a:rPr>
                        <a:t>Integer (column 2)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900" dirty="0">
                          <a:effectLst/>
                        </a:rPr>
                        <a:t>Description (Paired Read Interpretation)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11681"/>
                  </a:ext>
                </a:extLst>
              </a:tr>
              <a:tr h="177375">
                <a:tc>
                  <a:txBody>
                    <a:bodyPr/>
                    <a:lstStyle/>
                    <a:p>
                      <a:pPr algn="ctr"/>
                      <a:r>
                        <a:rPr lang="sv-SE" sz="9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template having multiple templates in sequencing (read is paired)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70884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ctr"/>
                      <a:r>
                        <a:rPr lang="sv-SE" sz="9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each segment properly aligned according to the aligner (read mapped in proper pair)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668670"/>
                  </a:ext>
                </a:extLst>
              </a:tr>
              <a:tr h="177375">
                <a:tc>
                  <a:txBody>
                    <a:bodyPr/>
                    <a:lstStyle/>
                    <a:p>
                      <a:pPr algn="ctr"/>
                      <a:r>
                        <a:rPr lang="sv-SE" sz="900" dirty="0">
                          <a:effectLst/>
                        </a:rPr>
                        <a:t>4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900" dirty="0">
                          <a:effectLst/>
                        </a:rPr>
                        <a:t>segment unmapped (read1 unmapped)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07731"/>
                  </a:ext>
                </a:extLst>
              </a:tr>
              <a:tr h="177375">
                <a:tc>
                  <a:txBody>
                    <a:bodyPr/>
                    <a:lstStyle/>
                    <a:p>
                      <a:pPr algn="ctr"/>
                      <a:r>
                        <a:rPr lang="sv-SE" sz="900" dirty="0">
                          <a:effectLst/>
                        </a:rPr>
                        <a:t>8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next segment in the template unmapped (read2 unmapped)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92924"/>
                  </a:ext>
                </a:extLst>
              </a:tr>
              <a:tr h="177375">
                <a:tc>
                  <a:txBody>
                    <a:bodyPr/>
                    <a:lstStyle/>
                    <a:p>
                      <a:pPr algn="ctr"/>
                      <a:r>
                        <a:rPr lang="sv-SE" sz="9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SEQ being reverse complemented (read1 reverse complemented)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64734"/>
                  </a:ext>
                </a:extLst>
              </a:tr>
              <a:tr h="329410">
                <a:tc>
                  <a:txBody>
                    <a:bodyPr/>
                    <a:lstStyle/>
                    <a:p>
                      <a:pPr algn="ctr"/>
                      <a:r>
                        <a:rPr lang="sv-SE" sz="900" dirty="0">
                          <a:effectLst/>
                        </a:rPr>
                        <a:t>32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SEQ of the next segment in the template being reverse complemented (read2 reverse complemented)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940871"/>
                  </a:ext>
                </a:extLst>
              </a:tr>
              <a:tr h="177375">
                <a:tc>
                  <a:txBody>
                    <a:bodyPr/>
                    <a:lstStyle/>
                    <a:p>
                      <a:pPr algn="ctr"/>
                      <a:r>
                        <a:rPr lang="sv-SE" sz="900" dirty="0">
                          <a:solidFill>
                            <a:srgbClr val="FF0000"/>
                          </a:solidFill>
                          <a:effectLst/>
                        </a:rPr>
                        <a:t>64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the first segment in the template (is read1)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05505"/>
                  </a:ext>
                </a:extLst>
              </a:tr>
              <a:tr h="177375">
                <a:tc>
                  <a:txBody>
                    <a:bodyPr/>
                    <a:lstStyle/>
                    <a:p>
                      <a:pPr algn="ctr"/>
                      <a:r>
                        <a:rPr lang="sv-SE" sz="900" dirty="0">
                          <a:effectLst/>
                        </a:rPr>
                        <a:t>128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the last segment in the template (is read2)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523036"/>
                  </a:ext>
                </a:extLst>
              </a:tr>
              <a:tr h="148950">
                <a:tc>
                  <a:txBody>
                    <a:bodyPr/>
                    <a:lstStyle/>
                    <a:p>
                      <a:pPr algn="ctr"/>
                      <a:r>
                        <a:rPr lang="sv-SE" sz="900" dirty="0">
                          <a:effectLst/>
                        </a:rPr>
                        <a:t>256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900" dirty="0">
                          <a:effectLst/>
                        </a:rPr>
                        <a:t>not primary alignment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4568"/>
                  </a:ext>
                </a:extLst>
              </a:tr>
              <a:tr h="148950">
                <a:tc>
                  <a:txBody>
                    <a:bodyPr/>
                    <a:lstStyle/>
                    <a:p>
                      <a:pPr algn="ctr"/>
                      <a:r>
                        <a:rPr lang="sv-SE" sz="900" dirty="0">
                          <a:effectLst/>
                        </a:rPr>
                        <a:t>512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900" dirty="0">
                          <a:effectLst/>
                        </a:rPr>
                        <a:t>alignment fails quality checks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773841"/>
                  </a:ext>
                </a:extLst>
              </a:tr>
              <a:tr h="148950">
                <a:tc>
                  <a:txBody>
                    <a:bodyPr/>
                    <a:lstStyle/>
                    <a:p>
                      <a:pPr algn="ctr"/>
                      <a:r>
                        <a:rPr lang="sv-SE" sz="900" dirty="0">
                          <a:effectLst/>
                        </a:rPr>
                        <a:t>1024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900" dirty="0">
                          <a:effectLst/>
                        </a:rPr>
                        <a:t>PCR or optical duplicate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960173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ctr"/>
                      <a:r>
                        <a:rPr lang="sv-SE" sz="900" dirty="0">
                          <a:effectLst/>
                        </a:rPr>
                        <a:t>2048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supplementary alignment (e.g. aligner specific, could be a portion of a split read or a tied region)</a:t>
                      </a:r>
                    </a:p>
                  </a:txBody>
                  <a:tcPr marL="34718" marR="34718" marT="17359" marB="1735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58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69586" y="4289504"/>
            <a:ext cx="3031599" cy="1546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zh-CN" sz="1350" dirty="0">
                <a:solidFill>
                  <a:srgbClr val="404040"/>
                </a:solidFill>
                <a:latin typeface="-apple-system"/>
              </a:rPr>
              <a:t>Column 1: Read ID</a:t>
            </a:r>
          </a:p>
          <a:p>
            <a:r>
              <a:rPr lang="sv-SE" altLang="zh-CN" sz="1350" dirty="0">
                <a:solidFill>
                  <a:srgbClr val="404040"/>
                </a:solidFill>
                <a:latin typeface="-apple-system"/>
              </a:rPr>
              <a:t>Column 2: 83=1+2+16+64</a:t>
            </a:r>
          </a:p>
          <a:p>
            <a:r>
              <a:rPr lang="sv-SE" sz="1350" dirty="0">
                <a:solidFill>
                  <a:srgbClr val="404040"/>
                </a:solidFill>
                <a:latin typeface="-apple-system"/>
              </a:rPr>
              <a:t>Column 3: Mapped to chromosome 1</a:t>
            </a:r>
          </a:p>
          <a:p>
            <a:r>
              <a:rPr lang="sv-SE" sz="1350" dirty="0">
                <a:solidFill>
                  <a:srgbClr val="404040"/>
                </a:solidFill>
                <a:latin typeface="-apple-system"/>
              </a:rPr>
              <a:t>Column 4: Location in chromosome</a:t>
            </a:r>
          </a:p>
          <a:p>
            <a:r>
              <a:rPr lang="sv-SE" sz="1350" dirty="0">
                <a:solidFill>
                  <a:srgbClr val="404040"/>
                </a:solidFill>
                <a:latin typeface="-apple-system"/>
              </a:rPr>
              <a:t>Column 5: Alignemnt score</a:t>
            </a:r>
          </a:p>
          <a:p>
            <a:r>
              <a:rPr lang="sv-SE" sz="1350" dirty="0">
                <a:solidFill>
                  <a:srgbClr val="404040"/>
                </a:solidFill>
                <a:latin typeface="-apple-system"/>
              </a:rPr>
              <a:t>....</a:t>
            </a:r>
          </a:p>
          <a:p>
            <a:endParaRPr lang="sv-SE" sz="135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7886" y="207284"/>
            <a:ext cx="6786598" cy="6351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dirty="0"/>
              <a:t>Understanding NGS Data Outputs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886" y="1427543"/>
            <a:ext cx="8034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Sequence Alignment Map (SAM) is the universal file format for mapped sequence reads.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contains the sequence and quality scores of each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Provides more detailed information than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5915" y="6042993"/>
            <a:ext cx="7886700" cy="99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 </a:t>
            </a:r>
            <a:r>
              <a:rPr lang="en-US" sz="1800" b="1" dirty="0"/>
              <a:t>BAM file</a:t>
            </a:r>
            <a:r>
              <a:rPr lang="en-US" sz="1800" dirty="0"/>
              <a:t> is just the binary </a:t>
            </a:r>
          </a:p>
          <a:p>
            <a:pPr marL="0" indent="0">
              <a:buNone/>
            </a:pPr>
            <a:r>
              <a:rPr lang="en-US" sz="1800" dirty="0"/>
              <a:t>version of a </a:t>
            </a:r>
            <a:r>
              <a:rPr lang="en-US" sz="1800" b="1" dirty="0"/>
              <a:t>SAM file</a:t>
            </a:r>
            <a:r>
              <a:rPr lang="en-US" sz="1800" dirty="0"/>
              <a:t>!</a:t>
            </a: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311791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lide Number Placeholder 2"/>
          <p:cNvSpPr txBox="1">
            <a:spLocks/>
          </p:cNvSpPr>
          <p:nvPr/>
        </p:nvSpPr>
        <p:spPr>
          <a:xfrm>
            <a:off x="8772092" y="6562822"/>
            <a:ext cx="488470" cy="380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3622A8-F715-4BE3-AA29-A85884052212}" type="slidenum">
              <a:rPr lang="en-GB" sz="1400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en-GB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14864" y="6510707"/>
            <a:ext cx="21336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90" name="TextBox 489"/>
          <p:cNvSpPr txBox="1"/>
          <p:nvPr/>
        </p:nvSpPr>
        <p:spPr>
          <a:xfrm>
            <a:off x="1167516" y="2260490"/>
            <a:ext cx="7170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sv-SE" dirty="0"/>
              <a:t>Introduction to </a:t>
            </a:r>
            <a:r>
              <a:rPr lang="en-US" altLang="zh-CN" dirty="0"/>
              <a:t>Next Generation S</a:t>
            </a:r>
            <a:r>
              <a:rPr lang="sv-SE" dirty="0"/>
              <a:t>equencing (NGS) technology</a:t>
            </a:r>
          </a:p>
          <a:p>
            <a:pPr marL="342900" indent="-342900">
              <a:buFontTx/>
              <a:buAutoNum type="arabicPeriod"/>
            </a:pPr>
            <a:endParaRPr lang="sv-SE" dirty="0"/>
          </a:p>
          <a:p>
            <a:pPr marL="342900" indent="-342900">
              <a:buFontTx/>
              <a:buAutoNum type="arabicPeriod"/>
            </a:pPr>
            <a:r>
              <a:rPr lang="sv-SE" dirty="0"/>
              <a:t>Understanding NGS Data Outputs</a:t>
            </a:r>
          </a:p>
          <a:p>
            <a:pPr marL="342900" indent="-342900">
              <a:buFontTx/>
              <a:buAutoNum type="arabicPeriod"/>
            </a:pPr>
            <a:endParaRPr lang="sv-SE" dirty="0"/>
          </a:p>
          <a:p>
            <a:pPr marL="342900" indent="-342900">
              <a:buFontTx/>
              <a:buAutoNum type="arabicPeriod"/>
            </a:pPr>
            <a:r>
              <a:rPr lang="sv-SE" dirty="0"/>
              <a:t>Genome Sequencing Data Analysis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751963" y="3020178"/>
            <a:ext cx="2586445" cy="3340620"/>
            <a:chOff x="3046863" y="1641472"/>
            <a:chExt cx="2586445" cy="3340620"/>
          </a:xfrm>
        </p:grpSpPr>
        <p:sp>
          <p:nvSpPr>
            <p:cNvPr id="7" name="Rectangle 6"/>
            <p:cNvSpPr/>
            <p:nvPr/>
          </p:nvSpPr>
          <p:spPr>
            <a:xfrm>
              <a:off x="3046863" y="1641472"/>
              <a:ext cx="2586445" cy="522408"/>
            </a:xfrm>
            <a:prstGeom prst="rect">
              <a:avLst/>
            </a:prstGeom>
            <a:solidFill>
              <a:srgbClr val="0070C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Raw data &amp; QC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04759" y="3020178"/>
              <a:ext cx="2080592" cy="522408"/>
            </a:xfrm>
            <a:prstGeom prst="rect">
              <a:avLst/>
            </a:prstGeom>
            <a:solidFill>
              <a:srgbClr val="0070C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Alignment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4759" y="4459684"/>
              <a:ext cx="2080592" cy="522408"/>
            </a:xfrm>
            <a:prstGeom prst="rect">
              <a:avLst/>
            </a:prstGeom>
            <a:solidFill>
              <a:srgbClr val="0070C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Analysis</a:t>
              </a: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055165" y="2432699"/>
              <a:ext cx="569843" cy="39756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4055165" y="3811497"/>
              <a:ext cx="569843" cy="39756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882590" y="5798385"/>
            <a:ext cx="2325189" cy="657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35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68250" y="69782"/>
            <a:ext cx="6773875" cy="812033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GB" sz="2800" b="1" dirty="0">
                <a:solidFill>
                  <a:srgbClr val="0000FF"/>
                </a:solidFill>
                <a:ea typeface="+mj-ea"/>
                <a:cs typeface="Arial"/>
              </a:rPr>
              <a:t>Content in this lecture</a:t>
            </a:r>
          </a:p>
        </p:txBody>
      </p:sp>
    </p:spTree>
    <p:extLst>
      <p:ext uri="{BB962C8B-B14F-4D97-AF65-F5344CB8AC3E}">
        <p14:creationId xmlns:p14="http://schemas.microsoft.com/office/powerpoint/2010/main" val="73575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07886" y="207284"/>
            <a:ext cx="6786598" cy="6351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dirty="0"/>
              <a:t>Genome sequencing data analysis</a:t>
            </a:r>
          </a:p>
        </p:txBody>
      </p:sp>
      <p:grpSp>
        <p:nvGrpSpPr>
          <p:cNvPr id="17" name="Group 16"/>
          <p:cNvGrpSpPr/>
          <p:nvPr/>
        </p:nvGrpSpPr>
        <p:grpSpPr>
          <a:xfrm rot="2274960">
            <a:off x="586446" y="2589277"/>
            <a:ext cx="1802711" cy="1791581"/>
            <a:chOff x="4406477" y="1777981"/>
            <a:chExt cx="968188" cy="958286"/>
          </a:xfrm>
        </p:grpSpPr>
        <p:sp>
          <p:nvSpPr>
            <p:cNvPr id="18" name="Oval 17"/>
            <p:cNvSpPr/>
            <p:nvPr/>
          </p:nvSpPr>
          <p:spPr>
            <a:xfrm>
              <a:off x="4406477" y="1777981"/>
              <a:ext cx="968188" cy="9582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056866" y="1842263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666468" y="1842268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56866" y="2223212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666468" y="2225593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056866" y="2608465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666468" y="2608470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035819" y="1919638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972800" y="1981086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899312" y="2027744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46261" y="2099243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820719" y="2057546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692193" y="2154400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035819" y="2295825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972800" y="2359654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899312" y="2406312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46261" y="2477811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820719" y="2438495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692193" y="2535349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79650" y="1920541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716297" y="1981523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772353" y="2034870"/>
              <a:ext cx="45719" cy="457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75648" y="2105817"/>
              <a:ext cx="45719" cy="457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16766" y="2153213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78177" y="2486155"/>
              <a:ext cx="45719" cy="4571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019295" y="2533551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83695" y="2297985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720342" y="2358967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776398" y="2414695"/>
              <a:ext cx="45719" cy="4571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24" idx="6"/>
              <a:endCxn id="23" idx="2"/>
            </p:cNvCxnSpPr>
            <p:nvPr/>
          </p:nvCxnSpPr>
          <p:spPr>
            <a:xfrm flipV="1">
              <a:off x="4731671" y="2639300"/>
              <a:ext cx="325195" cy="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6" idx="6"/>
              <a:endCxn id="43" idx="2"/>
            </p:cNvCxnSpPr>
            <p:nvPr/>
          </p:nvCxnSpPr>
          <p:spPr>
            <a:xfrm flipV="1">
              <a:off x="4757396" y="2564386"/>
              <a:ext cx="261899" cy="1798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4" idx="6"/>
              <a:endCxn id="42" idx="2"/>
            </p:cNvCxnSpPr>
            <p:nvPr/>
          </p:nvCxnSpPr>
          <p:spPr>
            <a:xfrm>
              <a:off x="4811464" y="2508646"/>
              <a:ext cx="166713" cy="369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6"/>
              <a:endCxn id="33" idx="2"/>
            </p:cNvCxnSpPr>
            <p:nvPr/>
          </p:nvCxnSpPr>
          <p:spPr>
            <a:xfrm flipV="1">
              <a:off x="4822117" y="2437147"/>
              <a:ext cx="77195" cy="408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6"/>
              <a:endCxn id="32" idx="2"/>
            </p:cNvCxnSpPr>
            <p:nvPr/>
          </p:nvCxnSpPr>
          <p:spPr>
            <a:xfrm>
              <a:off x="4785545" y="2389802"/>
              <a:ext cx="187255" cy="68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4" idx="6"/>
              <a:endCxn id="31" idx="2"/>
            </p:cNvCxnSpPr>
            <p:nvPr/>
          </p:nvCxnSpPr>
          <p:spPr>
            <a:xfrm flipV="1">
              <a:off x="4748898" y="2326660"/>
              <a:ext cx="286921" cy="216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22" idx="6"/>
              <a:endCxn id="21" idx="2"/>
            </p:cNvCxnSpPr>
            <p:nvPr/>
          </p:nvCxnSpPr>
          <p:spPr>
            <a:xfrm flipV="1">
              <a:off x="4731671" y="2254047"/>
              <a:ext cx="325195" cy="2381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0" idx="6"/>
              <a:endCxn id="41" idx="2"/>
            </p:cNvCxnSpPr>
            <p:nvPr/>
          </p:nvCxnSpPr>
          <p:spPr>
            <a:xfrm flipV="1">
              <a:off x="4757396" y="2184048"/>
              <a:ext cx="259370" cy="118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28" idx="6"/>
              <a:endCxn id="40" idx="2"/>
            </p:cNvCxnSpPr>
            <p:nvPr/>
          </p:nvCxnSpPr>
          <p:spPr>
            <a:xfrm flipV="1">
              <a:off x="4811464" y="2128677"/>
              <a:ext cx="164184" cy="1401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39" idx="6"/>
              <a:endCxn id="27" idx="2"/>
            </p:cNvCxnSpPr>
            <p:nvPr/>
          </p:nvCxnSpPr>
          <p:spPr>
            <a:xfrm>
              <a:off x="4818072" y="2057730"/>
              <a:ext cx="81240" cy="849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38" idx="6"/>
              <a:endCxn id="26" idx="2"/>
            </p:cNvCxnSpPr>
            <p:nvPr/>
          </p:nvCxnSpPr>
          <p:spPr>
            <a:xfrm flipV="1">
              <a:off x="4781500" y="2011921"/>
              <a:ext cx="191300" cy="43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7" idx="6"/>
              <a:endCxn id="25" idx="2"/>
            </p:cNvCxnSpPr>
            <p:nvPr/>
          </p:nvCxnSpPr>
          <p:spPr>
            <a:xfrm flipV="1">
              <a:off x="4744853" y="1950473"/>
              <a:ext cx="290966" cy="903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20" idx="6"/>
              <a:endCxn id="19" idx="2"/>
            </p:cNvCxnSpPr>
            <p:nvPr/>
          </p:nvCxnSpPr>
          <p:spPr>
            <a:xfrm flipV="1">
              <a:off x="4731671" y="1873098"/>
              <a:ext cx="325195" cy="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stCxn id="38" idx="0"/>
          </p:cNvCxnSpPr>
          <p:nvPr/>
        </p:nvCxnSpPr>
        <p:spPr>
          <a:xfrm flipV="1">
            <a:off x="1596324" y="2514601"/>
            <a:ext cx="1878231" cy="401878"/>
          </a:xfrm>
          <a:prstGeom prst="line">
            <a:avLst/>
          </a:prstGeom>
          <a:ln>
            <a:solidFill>
              <a:srgbClr val="FF0000"/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1" idx="1"/>
          </p:cNvCxnSpPr>
          <p:nvPr/>
        </p:nvCxnSpPr>
        <p:spPr>
          <a:xfrm>
            <a:off x="1796201" y="3500441"/>
            <a:ext cx="2089999" cy="0"/>
          </a:xfrm>
          <a:prstGeom prst="line">
            <a:avLst/>
          </a:prstGeom>
          <a:ln>
            <a:solidFill>
              <a:srgbClr val="FF0000"/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2" idx="7"/>
          </p:cNvCxnSpPr>
          <p:nvPr/>
        </p:nvCxnSpPr>
        <p:spPr>
          <a:xfrm>
            <a:off x="1562172" y="3807374"/>
            <a:ext cx="2533578" cy="730071"/>
          </a:xfrm>
          <a:prstGeom prst="line">
            <a:avLst/>
          </a:prstGeom>
          <a:ln>
            <a:solidFill>
              <a:srgbClr val="FF0000"/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/>
          <p:cNvSpPr>
            <a:spLocks noGrp="1"/>
          </p:cNvSpPr>
          <p:nvPr>
            <p:ph idx="1"/>
          </p:nvPr>
        </p:nvSpPr>
        <p:spPr>
          <a:xfrm>
            <a:off x="3609659" y="2386676"/>
            <a:ext cx="1319662" cy="288161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altLang="zh-CN" dirty="0"/>
              <a:t>SNP/SNVs: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3609659" y="3395513"/>
            <a:ext cx="1319662" cy="288161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altLang="zh-CN" dirty="0"/>
              <a:t>INDELs:</a:t>
            </a: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3609659" y="4395982"/>
            <a:ext cx="1319662" cy="288161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altLang="zh-CN" dirty="0"/>
              <a:t>CNVs:</a:t>
            </a:r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5005521" y="2360011"/>
            <a:ext cx="3709854" cy="7507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dirty="0"/>
              <a:t>single nucleotide polymorphism/ single nucleotide variations</a:t>
            </a: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5005521" y="3359244"/>
            <a:ext cx="3709854" cy="7507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dirty="0"/>
              <a:t>insertions &amp; deletions</a:t>
            </a:r>
          </a:p>
        </p:txBody>
      </p:sp>
      <p:sp>
        <p:nvSpPr>
          <p:cNvPr id="86" name="Content Placeholder 2"/>
          <p:cNvSpPr txBox="1">
            <a:spLocks/>
          </p:cNvSpPr>
          <p:nvPr/>
        </p:nvSpPr>
        <p:spPr>
          <a:xfrm>
            <a:off x="5005521" y="4395982"/>
            <a:ext cx="3709854" cy="7507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dirty="0"/>
              <a:t>copy number variations</a:t>
            </a:r>
          </a:p>
        </p:txBody>
      </p:sp>
    </p:spTree>
    <p:extLst>
      <p:ext uri="{BB962C8B-B14F-4D97-AF65-F5344CB8AC3E}">
        <p14:creationId xmlns:p14="http://schemas.microsoft.com/office/powerpoint/2010/main" val="399049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itle 1"/>
          <p:cNvSpPr txBox="1">
            <a:spLocks/>
          </p:cNvSpPr>
          <p:nvPr/>
        </p:nvSpPr>
        <p:spPr>
          <a:xfrm>
            <a:off x="168250" y="69782"/>
            <a:ext cx="6773875" cy="812033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GB" sz="2800" b="1" dirty="0">
                <a:solidFill>
                  <a:srgbClr val="0000FF"/>
                </a:solidFill>
                <a:ea typeface="+mj-ea"/>
                <a:cs typeface="Arial"/>
              </a:rPr>
              <a:t>Content in this lecture</a:t>
            </a:r>
          </a:p>
        </p:txBody>
      </p:sp>
      <p:sp>
        <p:nvSpPr>
          <p:cNvPr id="437" name="Slide Number Placeholder 2"/>
          <p:cNvSpPr txBox="1">
            <a:spLocks/>
          </p:cNvSpPr>
          <p:nvPr/>
        </p:nvSpPr>
        <p:spPr>
          <a:xfrm>
            <a:off x="8772092" y="6562822"/>
            <a:ext cx="488470" cy="380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3622A8-F715-4BE3-AA29-A85884052212}" type="slidenum">
              <a:rPr lang="en-GB" sz="1400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en-GB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14864" y="6510707"/>
            <a:ext cx="21336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90" name="TextBox 489"/>
          <p:cNvSpPr txBox="1"/>
          <p:nvPr/>
        </p:nvSpPr>
        <p:spPr>
          <a:xfrm>
            <a:off x="1167516" y="2282277"/>
            <a:ext cx="7316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sv-SE" dirty="0"/>
              <a:t>Introduction to </a:t>
            </a:r>
            <a:r>
              <a:rPr lang="en-US" altLang="zh-CN" dirty="0"/>
              <a:t>Next Generation S</a:t>
            </a:r>
            <a:r>
              <a:rPr lang="sv-SE" dirty="0"/>
              <a:t>equencing (NGS) technology</a:t>
            </a:r>
          </a:p>
          <a:p>
            <a:pPr marL="342900" indent="-342900">
              <a:buFontTx/>
              <a:buAutoNum type="arabicPeriod"/>
            </a:pPr>
            <a:endParaRPr lang="sv-SE" dirty="0"/>
          </a:p>
          <a:p>
            <a:pPr marL="342900" indent="-342900">
              <a:buFontTx/>
              <a:buAutoNum type="arabicPeriod"/>
            </a:pPr>
            <a:r>
              <a:rPr lang="sv-SE" dirty="0">
                <a:solidFill>
                  <a:schemeClr val="bg1">
                    <a:lumMod val="75000"/>
                  </a:schemeClr>
                </a:solidFill>
              </a:rPr>
              <a:t>Understanding NGS Data Outputs</a:t>
            </a:r>
          </a:p>
          <a:p>
            <a:pPr marL="342900" indent="-342900">
              <a:buFontTx/>
              <a:buAutoNum type="arabicPeriod"/>
            </a:pPr>
            <a:endParaRPr lang="sv-SE" dirty="0"/>
          </a:p>
          <a:p>
            <a:pPr marL="342900" indent="-342900">
              <a:buFontTx/>
              <a:buAutoNum type="arabicPeriod"/>
            </a:pPr>
            <a:r>
              <a:rPr lang="sv-SE" dirty="0">
                <a:solidFill>
                  <a:schemeClr val="bg1">
                    <a:lumMod val="75000"/>
                  </a:schemeClr>
                </a:solidFill>
              </a:rPr>
              <a:t>Genome Sequencing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5064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1570" y="1170693"/>
            <a:ext cx="2116455" cy="57459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3300" dirty="0"/>
              <a:t>SNV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6270" y="4267200"/>
            <a:ext cx="7886700" cy="240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single-nucleotide polymorphism (SNP) is a germline substitution of a single nucleotide at a specific position in the genome. A single-nucleotide variant (SNV) is a variation in a single nucleotide, and it differs from a SNP as the latter has to segregate in a species' population of organisms. </a:t>
            </a:r>
            <a:endParaRPr lang="sv-S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597" y="1954793"/>
            <a:ext cx="4914900" cy="1200047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07886" y="207284"/>
            <a:ext cx="6786598" cy="6351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dirty="0"/>
              <a:t>Genome sequencing data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6" y="1801281"/>
            <a:ext cx="3608070" cy="1946680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5417820" y="1170693"/>
            <a:ext cx="2116455" cy="57459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3300" dirty="0"/>
              <a:t>SNP</a:t>
            </a:r>
          </a:p>
        </p:txBody>
      </p:sp>
    </p:spTree>
    <p:extLst>
      <p:ext uri="{BB962C8B-B14F-4D97-AF65-F5344CB8AC3E}">
        <p14:creationId xmlns:p14="http://schemas.microsoft.com/office/powerpoint/2010/main" val="60780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852"/>
          <a:stretch/>
        </p:blipFill>
        <p:spPr>
          <a:xfrm>
            <a:off x="1360170" y="2268466"/>
            <a:ext cx="6626505" cy="232713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7886" y="207284"/>
            <a:ext cx="6786598" cy="6351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dirty="0"/>
              <a:t>Genome sequencing data analysis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12570" y="5506966"/>
            <a:ext cx="7136130" cy="1295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SNP/SNV can be silent, that’s why it can be quite common!</a:t>
            </a:r>
            <a:endParaRPr lang="sv-SE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360170" y="1528549"/>
            <a:ext cx="7136130" cy="1295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Why SNPs are so common and people are in general healthy?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7793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07886" y="207284"/>
            <a:ext cx="6786598" cy="6351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dirty="0"/>
              <a:t>Genome sequencing data analysis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74824" y="1108614"/>
            <a:ext cx="8603637" cy="1295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 simple SNP application: </a:t>
            </a:r>
          </a:p>
          <a:p>
            <a:pPr marL="0" indent="0">
              <a:buFont typeface="Arial"/>
              <a:buNone/>
            </a:pPr>
            <a:r>
              <a:rPr lang="en-US" dirty="0"/>
              <a:t>Can you know your height with only your DNA sequence?</a:t>
            </a:r>
            <a:endParaRPr lang="sv-S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7584" y="1628649"/>
            <a:ext cx="7136130" cy="1295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8957" y="2091683"/>
            <a:ext cx="635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height is almost completely decided by genetics!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1583" y="2575158"/>
            <a:ext cx="635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difference between individual humans is only 0.1%!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1583" y="3057599"/>
            <a:ext cx="635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inter individual genetic differences are SNPs!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85" y="1910584"/>
            <a:ext cx="6071851" cy="43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9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57300" y="1810601"/>
            <a:ext cx="1819275" cy="57459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300" dirty="0"/>
              <a:t>INDELs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7886" y="207284"/>
            <a:ext cx="6786598" cy="6351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dirty="0"/>
              <a:t>Genome sequencing data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2489741"/>
            <a:ext cx="3624263" cy="1767933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6086475" y="1810601"/>
            <a:ext cx="1819275" cy="57459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300" dirty="0"/>
              <a:t>CNVs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34302" y="2598372"/>
            <a:ext cx="2947698" cy="2316527"/>
            <a:chOff x="5434302" y="2598373"/>
            <a:chExt cx="2264272" cy="17872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0858" y="2598373"/>
              <a:ext cx="728700" cy="4238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8006" y="3102625"/>
              <a:ext cx="876345" cy="26195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7905" y="3511825"/>
              <a:ext cx="1090669" cy="40959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434302" y="3669992"/>
              <a:ext cx="1149898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altLang="zh-CN" sz="1350" dirty="0"/>
                <a:t>Reference</a:t>
              </a:r>
            </a:p>
            <a:p>
              <a:r>
                <a:rPr lang="sv-SE" altLang="zh-CN" sz="1350" dirty="0"/>
                <a:t>chromosome</a:t>
              </a:r>
              <a:endParaRPr lang="sv-SE" sz="1350" dirty="0"/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6334352" y="2788154"/>
              <a:ext cx="285371" cy="92846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 sz="135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07886" y="4772025"/>
            <a:ext cx="408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scale changes at base pair level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86350" y="4772025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scale changes at gene level</a:t>
            </a:r>
          </a:p>
        </p:txBody>
      </p:sp>
    </p:spTree>
    <p:extLst>
      <p:ext uri="{BB962C8B-B14F-4D97-AF65-F5344CB8AC3E}">
        <p14:creationId xmlns:p14="http://schemas.microsoft.com/office/powerpoint/2010/main" val="443390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74370" y="1179749"/>
            <a:ext cx="7886700" cy="57459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300" dirty="0"/>
              <a:t>Genome analysis toolkits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74395" y="1862108"/>
            <a:ext cx="7886700" cy="1886189"/>
          </a:xfrm>
        </p:spPr>
        <p:txBody>
          <a:bodyPr>
            <a:normAutofit/>
          </a:bodyPr>
          <a:lstStyle/>
          <a:p>
            <a:r>
              <a:rPr lang="sv-SE" sz="2800" dirty="0"/>
              <a:t>SNV/SNPs + indels</a:t>
            </a:r>
            <a:r>
              <a:rPr lang="sv-SE" altLang="zh-CN" sz="2800" dirty="0"/>
              <a:t>: GATK/VarScan2</a:t>
            </a:r>
            <a:endParaRPr lang="sv-SE" sz="2800" dirty="0"/>
          </a:p>
          <a:p>
            <a:r>
              <a:rPr lang="sv-SE" sz="2800" dirty="0"/>
              <a:t>CNVs: VarScan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7886" y="207284"/>
            <a:ext cx="6786598" cy="6351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dirty="0"/>
              <a:t>Genome sequencing data analysis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57" y="3560207"/>
            <a:ext cx="6483287" cy="30800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01185" y="3085778"/>
            <a:ext cx="18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GATK workflow</a:t>
            </a:r>
          </a:p>
        </p:txBody>
      </p:sp>
    </p:spTree>
    <p:extLst>
      <p:ext uri="{BB962C8B-B14F-4D97-AF65-F5344CB8AC3E}">
        <p14:creationId xmlns:p14="http://schemas.microsoft.com/office/powerpoint/2010/main" val="490349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itle 1"/>
          <p:cNvSpPr txBox="1">
            <a:spLocks/>
          </p:cNvSpPr>
          <p:nvPr/>
        </p:nvSpPr>
        <p:spPr>
          <a:xfrm>
            <a:off x="153618" y="69782"/>
            <a:ext cx="7855219" cy="812033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GB" sz="2800" b="1" dirty="0">
                <a:solidFill>
                  <a:srgbClr val="0000FF"/>
                </a:solidFill>
                <a:ea typeface="+mj-ea"/>
                <a:cs typeface="Arial"/>
              </a:rPr>
              <a:t>The end!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3010" y="2967335"/>
            <a:ext cx="387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3688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786598" cy="635149"/>
          </a:xfrm>
        </p:spPr>
        <p:txBody>
          <a:bodyPr>
            <a:normAutofit fontScale="90000"/>
          </a:bodyPr>
          <a:lstStyle/>
          <a:p>
            <a:r>
              <a:rPr lang="sv-SE" dirty="0"/>
              <a:t>Introduction to </a:t>
            </a:r>
            <a:r>
              <a:rPr lang="en-US" altLang="zh-CN" dirty="0"/>
              <a:t>Next Generation S</a:t>
            </a:r>
            <a:r>
              <a:rPr lang="sv-SE" dirty="0"/>
              <a:t>equencing (NGS)</a:t>
            </a:r>
            <a:br>
              <a:rPr lang="sv-S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First generation sequencing</a:t>
            </a:r>
          </a:p>
          <a:p>
            <a:r>
              <a:rPr lang="en-US" dirty="0"/>
              <a:t>Sanger Sequencing (1977)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generation sequencing</a:t>
            </a:r>
          </a:p>
          <a:p>
            <a:r>
              <a:rPr lang="en-US" dirty="0"/>
              <a:t>Pyrosequencing</a:t>
            </a:r>
          </a:p>
          <a:p>
            <a:r>
              <a:rPr lang="en-US" dirty="0"/>
              <a:t>Sequencing by synthesis</a:t>
            </a:r>
          </a:p>
          <a:p>
            <a:r>
              <a:rPr lang="en-US" dirty="0"/>
              <a:t>Sequencing by ligation</a:t>
            </a:r>
          </a:p>
          <a:p>
            <a:r>
              <a:rPr lang="en-US" dirty="0"/>
              <a:t>Ion semiconductor*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Introduction to sequencing methods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323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itle 1"/>
          <p:cNvSpPr txBox="1">
            <a:spLocks/>
          </p:cNvSpPr>
          <p:nvPr/>
        </p:nvSpPr>
        <p:spPr>
          <a:xfrm>
            <a:off x="168250" y="69782"/>
            <a:ext cx="6773875" cy="812033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GB" sz="2800" b="1" dirty="0">
                <a:solidFill>
                  <a:srgbClr val="0000FF"/>
                </a:solidFill>
                <a:ea typeface="+mj-ea"/>
                <a:cs typeface="Arial"/>
              </a:rPr>
              <a:t>Content in this lecture</a:t>
            </a:r>
          </a:p>
        </p:txBody>
      </p:sp>
      <p:sp>
        <p:nvSpPr>
          <p:cNvPr id="437" name="Slide Number Placeholder 2"/>
          <p:cNvSpPr txBox="1">
            <a:spLocks/>
          </p:cNvSpPr>
          <p:nvPr/>
        </p:nvSpPr>
        <p:spPr>
          <a:xfrm>
            <a:off x="8772092" y="6562822"/>
            <a:ext cx="488470" cy="380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3622A8-F715-4BE3-AA29-A85884052212}" type="slidenum">
              <a:rPr lang="en-GB" sz="1400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en-GB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14864" y="6510707"/>
            <a:ext cx="21336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90" name="TextBox 489"/>
          <p:cNvSpPr txBox="1"/>
          <p:nvPr/>
        </p:nvSpPr>
        <p:spPr>
          <a:xfrm>
            <a:off x="1167516" y="2282277"/>
            <a:ext cx="7189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sv-SE" dirty="0"/>
              <a:t>Introduction to </a:t>
            </a:r>
            <a:r>
              <a:rPr lang="en-US" altLang="zh-CN" dirty="0"/>
              <a:t>Next Generation S</a:t>
            </a:r>
            <a:r>
              <a:rPr lang="sv-SE" dirty="0"/>
              <a:t>equencing (NGS) technology</a:t>
            </a:r>
          </a:p>
          <a:p>
            <a:pPr marL="342900" indent="-342900">
              <a:buFontTx/>
              <a:buAutoNum type="arabicPeriod"/>
            </a:pPr>
            <a:endParaRPr lang="sv-SE" dirty="0"/>
          </a:p>
          <a:p>
            <a:pPr marL="342900" indent="-342900">
              <a:buFontTx/>
              <a:buAutoNum type="arabicPeriod"/>
            </a:pPr>
            <a:r>
              <a:rPr lang="sv-SE" dirty="0"/>
              <a:t>Understanding NGS Data Outputs</a:t>
            </a:r>
          </a:p>
          <a:p>
            <a:pPr marL="342900" indent="-342900">
              <a:buFontTx/>
              <a:buAutoNum type="arabicPeriod"/>
            </a:pPr>
            <a:endParaRPr lang="sv-SE" dirty="0"/>
          </a:p>
          <a:p>
            <a:pPr marL="342900" indent="-342900">
              <a:buFontTx/>
              <a:buAutoNum type="arabicPeriod"/>
            </a:pPr>
            <a:r>
              <a:rPr lang="sv-SE" dirty="0">
                <a:solidFill>
                  <a:schemeClr val="bg1">
                    <a:lumMod val="75000"/>
                  </a:schemeClr>
                </a:solidFill>
              </a:rPr>
              <a:t>Genome Sequencing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796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4" descr="https://i1.kknews.cc/SIG=25h0gtm/ctp-vzntr/o7766n8s7sn54rp499ons5n66po2sqp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3" t="12339" r="21200" b="42376"/>
          <a:stretch/>
        </p:blipFill>
        <p:spPr bwMode="auto">
          <a:xfrm>
            <a:off x="3291999" y="1307854"/>
            <a:ext cx="2570868" cy="221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786598" cy="635149"/>
          </a:xfrm>
        </p:spPr>
        <p:txBody>
          <a:bodyPr>
            <a:normAutofit/>
          </a:bodyPr>
          <a:lstStyle/>
          <a:p>
            <a:r>
              <a:rPr lang="sv-SE" dirty="0"/>
              <a:t>Understanding NGS Data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5</a:t>
            </a:fld>
            <a:endParaRPr lang="sv-SE"/>
          </a:p>
        </p:txBody>
      </p:sp>
      <p:grpSp>
        <p:nvGrpSpPr>
          <p:cNvPr id="5" name="Group 4"/>
          <p:cNvGrpSpPr/>
          <p:nvPr/>
        </p:nvGrpSpPr>
        <p:grpSpPr>
          <a:xfrm rot="2274960">
            <a:off x="557284" y="1485327"/>
            <a:ext cx="1802711" cy="1791581"/>
            <a:chOff x="4406477" y="1777981"/>
            <a:chExt cx="968188" cy="958286"/>
          </a:xfrm>
        </p:grpSpPr>
        <p:sp>
          <p:nvSpPr>
            <p:cNvPr id="6" name="Oval 5"/>
            <p:cNvSpPr/>
            <p:nvPr/>
          </p:nvSpPr>
          <p:spPr>
            <a:xfrm>
              <a:off x="4406477" y="1777981"/>
              <a:ext cx="968188" cy="9582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056866" y="1842263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66468" y="1842268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056866" y="2223212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666468" y="2225593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056866" y="2608465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666468" y="2608470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035819" y="1919638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72800" y="1981086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99312" y="2027744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46261" y="2099243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820719" y="2057546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692193" y="2154400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035819" y="2295825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972800" y="2359654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99312" y="2406312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746261" y="2477811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820719" y="2438495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692193" y="2535349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79650" y="1920541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16297" y="1981523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772353" y="2034870"/>
              <a:ext cx="45719" cy="457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75648" y="2105817"/>
              <a:ext cx="45719" cy="457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16766" y="2153213"/>
              <a:ext cx="65203" cy="616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978177" y="2486155"/>
              <a:ext cx="45719" cy="4571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019295" y="2533551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683695" y="2297985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720342" y="2358967"/>
              <a:ext cx="65203" cy="6166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76398" y="2414695"/>
              <a:ext cx="45719" cy="45719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12" idx="6"/>
              <a:endCxn id="11" idx="2"/>
            </p:cNvCxnSpPr>
            <p:nvPr/>
          </p:nvCxnSpPr>
          <p:spPr>
            <a:xfrm flipV="1">
              <a:off x="4731671" y="2639300"/>
              <a:ext cx="325195" cy="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6"/>
              <a:endCxn id="31" idx="2"/>
            </p:cNvCxnSpPr>
            <p:nvPr/>
          </p:nvCxnSpPr>
          <p:spPr>
            <a:xfrm flipV="1">
              <a:off x="4757396" y="2564386"/>
              <a:ext cx="261899" cy="1798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2" idx="6"/>
              <a:endCxn id="30" idx="2"/>
            </p:cNvCxnSpPr>
            <p:nvPr/>
          </p:nvCxnSpPr>
          <p:spPr>
            <a:xfrm>
              <a:off x="4811464" y="2508646"/>
              <a:ext cx="166713" cy="369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4" idx="6"/>
              <a:endCxn id="21" idx="2"/>
            </p:cNvCxnSpPr>
            <p:nvPr/>
          </p:nvCxnSpPr>
          <p:spPr>
            <a:xfrm flipV="1">
              <a:off x="4822117" y="2437147"/>
              <a:ext cx="77195" cy="408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6"/>
              <a:endCxn id="20" idx="2"/>
            </p:cNvCxnSpPr>
            <p:nvPr/>
          </p:nvCxnSpPr>
          <p:spPr>
            <a:xfrm>
              <a:off x="4785545" y="2389802"/>
              <a:ext cx="187255" cy="68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2" idx="6"/>
              <a:endCxn id="19" idx="2"/>
            </p:cNvCxnSpPr>
            <p:nvPr/>
          </p:nvCxnSpPr>
          <p:spPr>
            <a:xfrm flipV="1">
              <a:off x="4748898" y="2326660"/>
              <a:ext cx="286921" cy="216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0" idx="6"/>
              <a:endCxn id="9" idx="2"/>
            </p:cNvCxnSpPr>
            <p:nvPr/>
          </p:nvCxnSpPr>
          <p:spPr>
            <a:xfrm flipV="1">
              <a:off x="4731671" y="2254047"/>
              <a:ext cx="325195" cy="2381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8" idx="6"/>
              <a:endCxn id="29" idx="2"/>
            </p:cNvCxnSpPr>
            <p:nvPr/>
          </p:nvCxnSpPr>
          <p:spPr>
            <a:xfrm flipV="1">
              <a:off x="4757396" y="2184048"/>
              <a:ext cx="259370" cy="118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6" idx="6"/>
              <a:endCxn id="28" idx="2"/>
            </p:cNvCxnSpPr>
            <p:nvPr/>
          </p:nvCxnSpPr>
          <p:spPr>
            <a:xfrm flipV="1">
              <a:off x="4811464" y="2128677"/>
              <a:ext cx="164184" cy="1401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7" idx="6"/>
              <a:endCxn id="15" idx="2"/>
            </p:cNvCxnSpPr>
            <p:nvPr/>
          </p:nvCxnSpPr>
          <p:spPr>
            <a:xfrm>
              <a:off x="4818072" y="2057730"/>
              <a:ext cx="81240" cy="849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6"/>
              <a:endCxn id="14" idx="2"/>
            </p:cNvCxnSpPr>
            <p:nvPr/>
          </p:nvCxnSpPr>
          <p:spPr>
            <a:xfrm flipV="1">
              <a:off x="4781500" y="2011921"/>
              <a:ext cx="191300" cy="43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5" idx="6"/>
              <a:endCxn id="13" idx="2"/>
            </p:cNvCxnSpPr>
            <p:nvPr/>
          </p:nvCxnSpPr>
          <p:spPr>
            <a:xfrm flipV="1">
              <a:off x="4744853" y="1950473"/>
              <a:ext cx="290966" cy="903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8" idx="6"/>
              <a:endCxn id="7" idx="2"/>
            </p:cNvCxnSpPr>
            <p:nvPr/>
          </p:nvCxnSpPr>
          <p:spPr>
            <a:xfrm flipV="1">
              <a:off x="4731671" y="1873098"/>
              <a:ext cx="325195" cy="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Arrow 48"/>
          <p:cNvSpPr/>
          <p:nvPr/>
        </p:nvSpPr>
        <p:spPr>
          <a:xfrm>
            <a:off x="2709284" y="2021151"/>
            <a:ext cx="646386" cy="720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5797058" y="2000444"/>
            <a:ext cx="646386" cy="720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0366" y="3491140"/>
            <a:ext cx="221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Materials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70801" y="3469430"/>
            <a:ext cx="221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99660" y="1680811"/>
            <a:ext cx="2496208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TT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dirty="0">
                <a:solidFill>
                  <a:srgbClr val="92D050"/>
                </a:solidFill>
              </a:rPr>
              <a:t>AA</a:t>
            </a:r>
            <a:r>
              <a:rPr lang="en-US" b="1" dirty="0"/>
              <a:t>G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dirty="0">
                <a:solidFill>
                  <a:srgbClr val="92D05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>
                <a:solidFill>
                  <a:srgbClr val="92D050"/>
                </a:solidFill>
              </a:rPr>
              <a:t>A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dirty="0"/>
              <a:t>G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dirty="0"/>
              <a:t>G</a:t>
            </a:r>
            <a:r>
              <a:rPr lang="en-US" b="1" dirty="0">
                <a:solidFill>
                  <a:srgbClr val="92D050"/>
                </a:solidFill>
              </a:rPr>
              <a:t>AA</a:t>
            </a:r>
            <a:r>
              <a:rPr lang="en-US" b="1" dirty="0">
                <a:solidFill>
                  <a:srgbClr val="FF0000"/>
                </a:solidFill>
              </a:rPr>
              <a:t>TT</a:t>
            </a:r>
            <a:r>
              <a:rPr lang="en-US" b="1" dirty="0"/>
              <a:t>G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>
                <a:solidFill>
                  <a:srgbClr val="92D05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G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dirty="0"/>
              <a:t>G</a:t>
            </a:r>
            <a:r>
              <a:rPr lang="en-US" b="1" dirty="0">
                <a:solidFill>
                  <a:srgbClr val="92D050"/>
                </a:solidFill>
              </a:rPr>
              <a:t>A</a:t>
            </a:r>
          </a:p>
          <a:p>
            <a:pPr algn="ctr"/>
            <a:r>
              <a:rPr lang="en-US" b="1" dirty="0">
                <a:solidFill>
                  <a:srgbClr val="92D05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TT</a:t>
            </a:r>
            <a:r>
              <a:rPr lang="en-US" b="1" dirty="0">
                <a:solidFill>
                  <a:srgbClr val="92D050"/>
                </a:solidFill>
              </a:rPr>
              <a:t>AA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dirty="0"/>
              <a:t>G</a:t>
            </a:r>
            <a:r>
              <a:rPr lang="en-US" b="1" dirty="0">
                <a:solidFill>
                  <a:srgbClr val="0070C0"/>
                </a:solidFill>
              </a:rPr>
              <a:t>CC</a:t>
            </a:r>
            <a:r>
              <a:rPr lang="en-US" b="1" dirty="0"/>
              <a:t>G</a:t>
            </a:r>
            <a:r>
              <a:rPr lang="en-US" b="1" dirty="0">
                <a:solidFill>
                  <a:srgbClr val="92D05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>
                <a:solidFill>
                  <a:srgbClr val="92D050"/>
                </a:solidFill>
              </a:rPr>
              <a:t>A</a:t>
            </a:r>
            <a:r>
              <a:rPr lang="en-US" b="1" dirty="0"/>
              <a:t>G</a:t>
            </a:r>
          </a:p>
          <a:p>
            <a:pPr algn="ctr"/>
            <a:r>
              <a:rPr lang="en-US" b="1" dirty="0">
                <a:solidFill>
                  <a:srgbClr val="92D050"/>
                </a:solidFill>
              </a:rPr>
              <a:t>AA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>
                <a:solidFill>
                  <a:srgbClr val="92D05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>
                <a:solidFill>
                  <a:srgbClr val="92D050"/>
                </a:solidFill>
              </a:rPr>
              <a:t>A</a:t>
            </a:r>
            <a:r>
              <a:rPr lang="en-US" b="1" dirty="0"/>
              <a:t>GG</a:t>
            </a:r>
            <a:r>
              <a:rPr lang="en-US" b="1" dirty="0">
                <a:solidFill>
                  <a:srgbClr val="92D050"/>
                </a:solidFill>
              </a:rPr>
              <a:t>A</a:t>
            </a:r>
            <a:r>
              <a:rPr lang="en-US" b="1" dirty="0">
                <a:solidFill>
                  <a:srgbClr val="0070C0"/>
                </a:solidFill>
              </a:rPr>
              <a:t>CCC</a:t>
            </a:r>
            <a:r>
              <a:rPr lang="en-US" b="1" dirty="0"/>
              <a:t>G</a:t>
            </a:r>
            <a:r>
              <a:rPr lang="en-US" b="1" dirty="0">
                <a:solidFill>
                  <a:srgbClr val="0070C0"/>
                </a:solidFill>
              </a:rPr>
              <a:t>C</a:t>
            </a:r>
          </a:p>
          <a:p>
            <a:pPr algn="ctr"/>
            <a:r>
              <a:rPr lang="en-US" b="1" dirty="0">
                <a:solidFill>
                  <a:srgbClr val="92D050"/>
                </a:solidFill>
              </a:rPr>
              <a:t>AAAA</a:t>
            </a:r>
            <a:r>
              <a:rPr lang="en-US" b="1" dirty="0">
                <a:solidFill>
                  <a:srgbClr val="FF0000"/>
                </a:solidFill>
              </a:rPr>
              <a:t>TT</a:t>
            </a:r>
            <a:r>
              <a:rPr lang="en-US" b="1" dirty="0">
                <a:solidFill>
                  <a:srgbClr val="92D05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G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dirty="0"/>
              <a:t>GG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dirty="0"/>
              <a:t>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41132" y="3468478"/>
            <a:ext cx="221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48" name="Down Arrow 47"/>
          <p:cNvSpPr/>
          <p:nvPr/>
        </p:nvSpPr>
        <p:spPr>
          <a:xfrm>
            <a:off x="4253948" y="3949148"/>
            <a:ext cx="569843" cy="3975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846947" y="4544838"/>
            <a:ext cx="4506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High-throughput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accuracy</a:t>
            </a:r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Overwhelming data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heavy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5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786598" cy="635149"/>
          </a:xfrm>
        </p:spPr>
        <p:txBody>
          <a:bodyPr>
            <a:normAutofit/>
          </a:bodyPr>
          <a:lstStyle/>
          <a:p>
            <a:r>
              <a:rPr lang="sv-SE" dirty="0"/>
              <a:t>Understanding NGS Data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6</a:t>
            </a:fld>
            <a:endParaRPr lang="sv-SE"/>
          </a:p>
        </p:txBody>
      </p:sp>
      <p:grpSp>
        <p:nvGrpSpPr>
          <p:cNvPr id="65" name="Group 64"/>
          <p:cNvGrpSpPr/>
          <p:nvPr/>
        </p:nvGrpSpPr>
        <p:grpSpPr>
          <a:xfrm>
            <a:off x="3046863" y="1641472"/>
            <a:ext cx="2586445" cy="3340620"/>
            <a:chOff x="3046863" y="1641472"/>
            <a:chExt cx="2586445" cy="3340620"/>
          </a:xfrm>
        </p:grpSpPr>
        <p:sp>
          <p:nvSpPr>
            <p:cNvPr id="57" name="Rectangle 56"/>
            <p:cNvSpPr/>
            <p:nvPr/>
          </p:nvSpPr>
          <p:spPr>
            <a:xfrm>
              <a:off x="3046863" y="1641472"/>
              <a:ext cx="2586445" cy="522408"/>
            </a:xfrm>
            <a:prstGeom prst="rect">
              <a:avLst/>
            </a:prstGeom>
            <a:solidFill>
              <a:srgbClr val="0070C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Raw data &amp; QC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04759" y="3020178"/>
              <a:ext cx="2080592" cy="522408"/>
            </a:xfrm>
            <a:prstGeom prst="rect">
              <a:avLst/>
            </a:prstGeom>
            <a:solidFill>
              <a:srgbClr val="0070C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Alignment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04759" y="4459684"/>
              <a:ext cx="2080592" cy="522408"/>
            </a:xfrm>
            <a:prstGeom prst="rect">
              <a:avLst/>
            </a:prstGeom>
            <a:solidFill>
              <a:srgbClr val="0070C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Analysis</a:t>
              </a:r>
            </a:p>
          </p:txBody>
        </p:sp>
        <p:sp>
          <p:nvSpPr>
            <p:cNvPr id="62" name="Down Arrow 61"/>
            <p:cNvSpPr/>
            <p:nvPr/>
          </p:nvSpPr>
          <p:spPr>
            <a:xfrm>
              <a:off x="4055165" y="2432699"/>
              <a:ext cx="569843" cy="39756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Down Arrow 62"/>
            <p:cNvSpPr/>
            <p:nvPr/>
          </p:nvSpPr>
          <p:spPr>
            <a:xfrm>
              <a:off x="4055165" y="3811497"/>
              <a:ext cx="569843" cy="39756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900368" y="1585695"/>
            <a:ext cx="2847289" cy="657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350"/>
          </a:p>
        </p:txBody>
      </p:sp>
    </p:spTree>
    <p:extLst>
      <p:ext uri="{BB962C8B-B14F-4D97-AF65-F5344CB8AC3E}">
        <p14:creationId xmlns:p14="http://schemas.microsoft.com/office/powerpoint/2010/main" val="79796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05" y="1142125"/>
            <a:ext cx="7886700" cy="858524"/>
          </a:xfrm>
        </p:spPr>
        <p:txBody>
          <a:bodyPr/>
          <a:lstStyle/>
          <a:p>
            <a:pPr algn="ctr"/>
            <a:r>
              <a:rPr lang="sv-SE" dirty="0"/>
              <a:t>Fastq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887" y="2897374"/>
            <a:ext cx="1158964" cy="3521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2800" dirty="0"/>
              <a:t>.fastq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7886" y="207284"/>
            <a:ext cx="6786598" cy="6351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/>
              <a:t>Understanding NGS Data Outputs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214108" y="1611968"/>
            <a:ext cx="8586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text-based format for storing nucleotide sequences and associated quality scores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7888" y="3574893"/>
            <a:ext cx="7524148" cy="36970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sv-SE" sz="1800" dirty="0"/>
              <a:t>@DP8400009968BRL1C001R0030634050/1</a:t>
            </a:r>
          </a:p>
          <a:p>
            <a:pPr marL="0" indent="0">
              <a:buFont typeface="Arial"/>
              <a:buNone/>
            </a:pPr>
            <a:r>
              <a:rPr lang="sv-SE" sz="1800" dirty="0"/>
              <a:t>CGGCGGGGGAATGGAGTTTTGCTCTTGTTGTCCTGGCTGGAGTGCAATAGCACAATCTTGGCTCACCACAACCTCCGCCTCCTGGGTTCTAGCAATTCTC</a:t>
            </a:r>
          </a:p>
          <a:p>
            <a:pPr marL="0" indent="0">
              <a:buFont typeface="Arial"/>
              <a:buNone/>
            </a:pPr>
            <a:r>
              <a:rPr lang="sv-SE" sz="1800" dirty="0"/>
              <a:t>+</a:t>
            </a:r>
          </a:p>
          <a:p>
            <a:pPr marL="0" indent="0">
              <a:buFont typeface="Arial"/>
              <a:buNone/>
            </a:pPr>
            <a:r>
              <a:rPr lang="sv-SE" sz="1800" dirty="0"/>
              <a:t>HFFB&lt;??BB6GGBAFAFGGHHHGGHGEEII:1ECGAACB93H2G;FGG8G</a:t>
            </a:r>
          </a:p>
          <a:p>
            <a:pPr marL="0" indent="0">
              <a:buFont typeface="Arial"/>
              <a:buNone/>
            </a:pPr>
            <a:r>
              <a:rPr lang="sv-SE" sz="1800" dirty="0"/>
              <a:t>F?HBFIHGI;G@GGEGIAH6FHHFIG1A-FGHG,&gt;;F&lt;H)D6GFGDF9IH</a:t>
            </a:r>
          </a:p>
          <a:p>
            <a:endParaRPr lang="sv-SE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41337" y="2905039"/>
            <a:ext cx="1006564" cy="344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sv-SE" sz="2800" dirty="0"/>
              <a:t>or .fq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76451" y="2897374"/>
            <a:ext cx="8559489" cy="4382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sv-SE" sz="2800" dirty="0"/>
              <a:t> or .fastq.gz or .fq.gz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05918" y="3093422"/>
            <a:ext cx="8742139" cy="829143"/>
            <a:chOff x="205918" y="3179468"/>
            <a:chExt cx="8742139" cy="829143"/>
          </a:xfrm>
        </p:grpSpPr>
        <p:grpSp>
          <p:nvGrpSpPr>
            <p:cNvPr id="15" name="Group 14"/>
            <p:cNvGrpSpPr/>
            <p:nvPr/>
          </p:nvGrpSpPr>
          <p:grpSpPr>
            <a:xfrm>
              <a:off x="205918" y="3419133"/>
              <a:ext cx="5574515" cy="589478"/>
              <a:chOff x="205918" y="3419133"/>
              <a:chExt cx="5574515" cy="58947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05918" y="3660939"/>
                <a:ext cx="4766132" cy="34767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1">
                <a:off x="4972050" y="3419133"/>
                <a:ext cx="808383" cy="241806"/>
              </a:xfrm>
              <a:prstGeom prst="straightConnector1">
                <a:avLst/>
              </a:prstGeom>
              <a:noFill/>
              <a:ln>
                <a:solidFill>
                  <a:srgbClr val="FF0000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5780433" y="3179468"/>
              <a:ext cx="3167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Sequence ID: </a:t>
              </a:r>
              <a:r>
                <a:rPr lang="en-US" dirty="0" err="1">
                  <a:solidFill>
                    <a:srgbClr val="FF0000"/>
                  </a:solidFill>
                </a:rPr>
                <a:t>flowcell</a:t>
              </a:r>
              <a:r>
                <a:rPr lang="en-US" dirty="0">
                  <a:solidFill>
                    <a:srgbClr val="FF0000"/>
                  </a:solidFill>
                </a:rPr>
                <a:t> lane and location in tile of </a:t>
              </a:r>
              <a:r>
                <a:rPr lang="en-US" dirty="0" err="1">
                  <a:solidFill>
                    <a:srgbClr val="FF0000"/>
                  </a:solidFill>
                </a:rPr>
                <a:t>flowcell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5918" y="3954001"/>
            <a:ext cx="9017369" cy="1103203"/>
            <a:chOff x="205918" y="3634434"/>
            <a:chExt cx="9017369" cy="1103203"/>
          </a:xfrm>
        </p:grpSpPr>
        <p:sp>
          <p:nvSpPr>
            <p:cNvPr id="20" name="TextBox 19"/>
            <p:cNvSpPr txBox="1"/>
            <p:nvPr/>
          </p:nvSpPr>
          <p:spPr>
            <a:xfrm>
              <a:off x="1123407" y="4368305"/>
              <a:ext cx="8099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Nucleotide sequence: adenine (A), cytosine (C), guanine (G), and thymine (T) 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05918" y="3634434"/>
              <a:ext cx="7531694" cy="877494"/>
              <a:chOff x="205918" y="3634434"/>
              <a:chExt cx="7531694" cy="87749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5918" y="3634434"/>
                <a:ext cx="7531694" cy="7157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784893" y="4324670"/>
                <a:ext cx="404192" cy="187258"/>
              </a:xfrm>
              <a:prstGeom prst="straightConnector1">
                <a:avLst/>
              </a:prstGeom>
              <a:noFill/>
              <a:ln>
                <a:solidFill>
                  <a:srgbClr val="FF0000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205918" y="5072314"/>
            <a:ext cx="8206562" cy="1686503"/>
            <a:chOff x="197728" y="3634434"/>
            <a:chExt cx="8206562" cy="1686503"/>
          </a:xfrm>
        </p:grpSpPr>
        <p:grpSp>
          <p:nvGrpSpPr>
            <p:cNvPr id="26" name="Group 25"/>
            <p:cNvGrpSpPr/>
            <p:nvPr/>
          </p:nvGrpSpPr>
          <p:grpSpPr>
            <a:xfrm>
              <a:off x="205918" y="3634434"/>
              <a:ext cx="7531694" cy="1041085"/>
              <a:chOff x="205918" y="3634434"/>
              <a:chExt cx="7531694" cy="104108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05918" y="3634434"/>
                <a:ext cx="7531694" cy="7157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3936793" y="4350190"/>
                <a:ext cx="0" cy="325329"/>
              </a:xfrm>
              <a:prstGeom prst="straightConnector1">
                <a:avLst/>
              </a:prstGeom>
              <a:noFill/>
              <a:ln>
                <a:solidFill>
                  <a:srgbClr val="FF0000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197728" y="4674606"/>
              <a:ext cx="8206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Quality score using ASCII code from alphabet (best quality) to numbers (ok quality) and eventually symbols (worst quality)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602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81" y="2284239"/>
            <a:ext cx="8191057" cy="2177017"/>
          </a:xfrm>
        </p:spPr>
        <p:txBody>
          <a:bodyPr/>
          <a:lstStyle/>
          <a:p>
            <a:r>
              <a:rPr lang="sv-SE" dirty="0"/>
              <a:t>P-value: base-calling error probabilities</a:t>
            </a:r>
          </a:p>
          <a:p>
            <a:pPr marL="342900" lvl="1" indent="0">
              <a:buNone/>
            </a:pPr>
            <a:r>
              <a:rPr lang="sv-SE" dirty="0"/>
              <a:t>If P-value is 0.001, Q-value is Q30. </a:t>
            </a:r>
          </a:p>
          <a:p>
            <a:pPr marL="342900" lvl="1" indent="0">
              <a:buNone/>
            </a:pPr>
            <a:r>
              <a:rPr lang="sv-SE" dirty="0"/>
              <a:t>Higher Q value, lower error and better quality in base-calling</a:t>
            </a:r>
          </a:p>
          <a:p>
            <a:r>
              <a:rPr lang="sv-SE" dirty="0"/>
              <a:t>To save space, transform Q-value to ASCII: </a:t>
            </a:r>
          </a:p>
          <a:p>
            <a:pPr marL="342900" lvl="1" indent="0">
              <a:buNone/>
            </a:pPr>
            <a:r>
              <a:rPr lang="sv-SE" b="0" i="0" dirty="0">
                <a:solidFill>
                  <a:srgbClr val="404040"/>
                </a:solidFill>
                <a:effectLst/>
                <a:latin typeface="-apple-system"/>
              </a:rPr>
              <a:t>ASCII= Q-value +33 or ASCII= Q-value +64 (old)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140" b="19063"/>
          <a:stretch/>
        </p:blipFill>
        <p:spPr>
          <a:xfrm>
            <a:off x="2530294" y="1694086"/>
            <a:ext cx="3824782" cy="486440"/>
          </a:xfrm>
          <a:prstGeom prst="rect">
            <a:avLst/>
          </a:prstGeom>
        </p:spPr>
      </p:pic>
      <p:pic>
        <p:nvPicPr>
          <p:cNvPr id="8" name="Picture 2" descr="Image result for fastq ascii">
            <a:extLst>
              <a:ext uri="{FF2B5EF4-FFF2-40B4-BE49-F238E27FC236}">
                <a16:creationId xmlns:a16="http://schemas.microsoft.com/office/drawing/2014/main" id="{801583D4-BC5C-4776-9CB0-2D9F18FF2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19"/>
          <a:stretch/>
        </p:blipFill>
        <p:spPr bwMode="auto">
          <a:xfrm>
            <a:off x="115384" y="4088675"/>
            <a:ext cx="9028616" cy="267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-277849" y="783707"/>
            <a:ext cx="7886700" cy="85852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3300" dirty="0"/>
              <a:t> </a:t>
            </a:r>
            <a:r>
              <a:rPr lang="en-US" sz="3300" dirty="0"/>
              <a:t>Quality score of base call (Q	value)</a:t>
            </a:r>
            <a:endParaRPr lang="sv-SE" sz="33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7886" y="207284"/>
            <a:ext cx="6786598" cy="6351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/>
              <a:t>Understanding NGS Data Outputs</a:t>
            </a:r>
            <a:endParaRPr lang="sv-SE" dirty="0"/>
          </a:p>
        </p:txBody>
      </p:sp>
      <p:grpSp>
        <p:nvGrpSpPr>
          <p:cNvPr id="10" name="Group 9"/>
          <p:cNvGrpSpPr/>
          <p:nvPr/>
        </p:nvGrpSpPr>
        <p:grpSpPr>
          <a:xfrm>
            <a:off x="4702628" y="3522266"/>
            <a:ext cx="5277395" cy="2777807"/>
            <a:chOff x="2638696" y="1047992"/>
            <a:chExt cx="5277395" cy="2777807"/>
          </a:xfrm>
        </p:grpSpPr>
        <p:grpSp>
          <p:nvGrpSpPr>
            <p:cNvPr id="11" name="Group 10"/>
            <p:cNvGrpSpPr/>
            <p:nvPr/>
          </p:nvGrpSpPr>
          <p:grpSpPr>
            <a:xfrm>
              <a:off x="2638696" y="1371159"/>
              <a:ext cx="2333354" cy="2454640"/>
              <a:chOff x="2638696" y="1371159"/>
              <a:chExt cx="2333354" cy="245464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638696" y="3660939"/>
                <a:ext cx="2333353" cy="1648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1">
                <a:off x="4748467" y="1371159"/>
                <a:ext cx="223583" cy="2289780"/>
              </a:xfrm>
              <a:prstGeom prst="straightConnector1">
                <a:avLst/>
              </a:prstGeom>
              <a:noFill/>
              <a:ln>
                <a:solidFill>
                  <a:srgbClr val="FF0000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748467" y="1047992"/>
              <a:ext cx="3167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Q30: 99.9% accuracy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54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07886" y="207284"/>
            <a:ext cx="6786598" cy="6351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dirty="0"/>
              <a:t>Understanding NGS Data Outputs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91030"/>
              </p:ext>
            </p:extLst>
          </p:nvPr>
        </p:nvGraphicFramePr>
        <p:xfrm>
          <a:off x="307886" y="2214599"/>
          <a:ext cx="3990450" cy="3098310"/>
        </p:xfrm>
        <a:graphic>
          <a:graphicData uri="http://schemas.openxmlformats.org/drawingml/2006/table">
            <a:tbl>
              <a:tblPr/>
              <a:tblGrid>
                <a:gridCol w="1159785">
                  <a:extLst>
                    <a:ext uri="{9D8B030D-6E8A-4147-A177-3AD203B41FA5}">
                      <a16:colId xmlns:a16="http://schemas.microsoft.com/office/drawing/2014/main" val="3926319376"/>
                    </a:ext>
                  </a:extLst>
                </a:gridCol>
                <a:gridCol w="943555">
                  <a:extLst>
                    <a:ext uri="{9D8B030D-6E8A-4147-A177-3AD203B41FA5}">
                      <a16:colId xmlns:a16="http://schemas.microsoft.com/office/drawing/2014/main" val="1258113799"/>
                    </a:ext>
                  </a:extLst>
                </a:gridCol>
                <a:gridCol w="943555">
                  <a:extLst>
                    <a:ext uri="{9D8B030D-6E8A-4147-A177-3AD203B41FA5}">
                      <a16:colId xmlns:a16="http://schemas.microsoft.com/office/drawing/2014/main" val="1436841463"/>
                    </a:ext>
                  </a:extLst>
                </a:gridCol>
                <a:gridCol w="943555">
                  <a:extLst>
                    <a:ext uri="{9D8B030D-6E8A-4147-A177-3AD203B41FA5}">
                      <a16:colId xmlns:a16="http://schemas.microsoft.com/office/drawing/2014/main" val="11797227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NGI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Mreads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&gt;=Q30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67413"/>
                  </a:ext>
                </a:extLst>
              </a:tr>
              <a:tr h="316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P13605_101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906748"/>
                  </a:ext>
                </a:extLst>
              </a:tr>
              <a:tr h="316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P13605_102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324838"/>
                  </a:ext>
                </a:extLst>
              </a:tr>
              <a:tr h="316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P13605_103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754639"/>
                  </a:ext>
                </a:extLst>
              </a:tr>
              <a:tr h="316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P13605_104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27912"/>
                  </a:ext>
                </a:extLst>
              </a:tr>
              <a:tr h="316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P13605_105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48957"/>
                  </a:ext>
                </a:extLst>
              </a:tr>
              <a:tr h="316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P13605_106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014276"/>
                  </a:ext>
                </a:extLst>
              </a:tr>
              <a:tr h="316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P13605_107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05294"/>
                  </a:ext>
                </a:extLst>
              </a:tr>
              <a:tr h="316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P13605_108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89317"/>
                  </a:ext>
                </a:extLst>
              </a:tr>
              <a:tr h="316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P13605_109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5160"/>
                  </a:ext>
                </a:extLst>
              </a:tr>
            </a:tbl>
          </a:graphicData>
        </a:graphic>
      </p:graphicFrame>
      <p:sp>
        <p:nvSpPr>
          <p:cNvPr id="30" name="Title 1"/>
          <p:cNvSpPr txBox="1">
            <a:spLocks/>
          </p:cNvSpPr>
          <p:nvPr/>
        </p:nvSpPr>
        <p:spPr>
          <a:xfrm>
            <a:off x="0" y="898699"/>
            <a:ext cx="7886700" cy="85852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/>
              <a:t>This is how a sequencing report looks like</a:t>
            </a:r>
            <a:endParaRPr lang="sv-SE" sz="33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3183222" y="2165523"/>
            <a:ext cx="4617448" cy="369332"/>
            <a:chOff x="2638696" y="3510609"/>
            <a:chExt cx="4617448" cy="369332"/>
          </a:xfrm>
        </p:grpSpPr>
        <p:grpSp>
          <p:nvGrpSpPr>
            <p:cNvPr id="32" name="Group 31"/>
            <p:cNvGrpSpPr/>
            <p:nvPr/>
          </p:nvGrpSpPr>
          <p:grpSpPr>
            <a:xfrm>
              <a:off x="2638696" y="3559685"/>
              <a:ext cx="1474597" cy="266114"/>
              <a:chOff x="2638696" y="3559685"/>
              <a:chExt cx="1474597" cy="26611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638696" y="3559685"/>
                <a:ext cx="1073061" cy="2661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/>
              </a:p>
            </p:txBody>
          </p:sp>
          <p:cxnSp>
            <p:nvCxnSpPr>
              <p:cNvPr id="35" name="Straight Arrow Connector 34"/>
              <p:cNvCxnSpPr>
                <a:stCxn id="34" idx="3"/>
              </p:cNvCxnSpPr>
              <p:nvPr/>
            </p:nvCxnSpPr>
            <p:spPr>
              <a:xfrm>
                <a:off x="3711757" y="3692742"/>
                <a:ext cx="401536" cy="0"/>
              </a:xfrm>
              <a:prstGeom prst="straightConnector1">
                <a:avLst/>
              </a:prstGeom>
              <a:noFill/>
              <a:ln>
                <a:solidFill>
                  <a:srgbClr val="FF0000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4088520" y="3510609"/>
              <a:ext cx="3167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Q30: I’m here!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48327" y="1544997"/>
            <a:ext cx="3559356" cy="952526"/>
            <a:chOff x="2638696" y="2873273"/>
            <a:chExt cx="3559356" cy="952526"/>
          </a:xfrm>
        </p:grpSpPr>
        <p:grpSp>
          <p:nvGrpSpPr>
            <p:cNvPr id="37" name="Group 36"/>
            <p:cNvGrpSpPr/>
            <p:nvPr/>
          </p:nvGrpSpPr>
          <p:grpSpPr>
            <a:xfrm>
              <a:off x="2638696" y="3242605"/>
              <a:ext cx="1073061" cy="583194"/>
              <a:chOff x="2638696" y="3242605"/>
              <a:chExt cx="1073061" cy="58319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638696" y="3559685"/>
                <a:ext cx="1073061" cy="2661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350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flipV="1">
                <a:off x="3175226" y="3242605"/>
                <a:ext cx="111644" cy="317080"/>
              </a:xfrm>
              <a:prstGeom prst="straightConnector1">
                <a:avLst/>
              </a:prstGeom>
              <a:noFill/>
              <a:ln>
                <a:solidFill>
                  <a:srgbClr val="FF0000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3030428" y="2873273"/>
              <a:ext cx="3167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Number of million reads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120640" y="1724297"/>
            <a:ext cx="3749040" cy="2626860"/>
            <a:chOff x="5120640" y="1724297"/>
            <a:chExt cx="3749040" cy="2626860"/>
          </a:xfrm>
        </p:grpSpPr>
        <p:sp>
          <p:nvSpPr>
            <p:cNvPr id="42" name="Freeform 41"/>
            <p:cNvSpPr/>
            <p:nvPr/>
          </p:nvSpPr>
          <p:spPr>
            <a:xfrm>
              <a:off x="5120640" y="1724297"/>
              <a:ext cx="1672046" cy="1149532"/>
            </a:xfrm>
            <a:custGeom>
              <a:avLst/>
              <a:gdLst>
                <a:gd name="connsiteX0" fmla="*/ 0 w 1672046"/>
                <a:gd name="connsiteY0" fmla="*/ 0 h 1149532"/>
                <a:gd name="connsiteX1" fmla="*/ 1384663 w 1672046"/>
                <a:gd name="connsiteY1" fmla="*/ 352697 h 1149532"/>
                <a:gd name="connsiteX2" fmla="*/ 1672046 w 1672046"/>
                <a:gd name="connsiteY2" fmla="*/ 1149532 h 114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2046" h="1149532">
                  <a:moveTo>
                    <a:pt x="0" y="0"/>
                  </a:moveTo>
                  <a:cubicBezTo>
                    <a:pt x="552994" y="80554"/>
                    <a:pt x="1105989" y="161108"/>
                    <a:pt x="1384663" y="352697"/>
                  </a:cubicBezTo>
                  <a:cubicBezTo>
                    <a:pt x="1663337" y="544286"/>
                    <a:pt x="1667691" y="846909"/>
                    <a:pt x="1672046" y="1149532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12526" y="2873829"/>
              <a:ext cx="335715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SeqID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AACTGATTACAGCCGTT</a:t>
              </a:r>
            </a:p>
            <a:p>
              <a:r>
                <a:rPr lang="en-US" dirty="0"/>
                <a:t>+</a:t>
              </a:r>
            </a:p>
            <a:p>
              <a:r>
                <a:rPr lang="sv-SE" dirty="0"/>
                <a:t>BB6GGBAFA!=GHHHGA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0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11370</TotalTime>
  <Words>1214</Words>
  <Application>Microsoft Office PowerPoint</Application>
  <PresentationFormat>On-screen Show (4:3)</PresentationFormat>
  <Paragraphs>269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-apple-system</vt:lpstr>
      <vt:lpstr>Arial</vt:lpstr>
      <vt:lpstr>ArialMT</vt:lpstr>
      <vt:lpstr>Calibri</vt:lpstr>
      <vt:lpstr>Century Gothic</vt:lpstr>
      <vt:lpstr>Office-tema</vt:lpstr>
      <vt:lpstr>1_Office-tema</vt:lpstr>
      <vt:lpstr>2_Office-tema</vt:lpstr>
      <vt:lpstr>Next generation sequencing</vt:lpstr>
      <vt:lpstr>PowerPoint Presentation</vt:lpstr>
      <vt:lpstr>Introduction to Next Generation Sequencing (NGS) </vt:lpstr>
      <vt:lpstr>PowerPoint Presentation</vt:lpstr>
      <vt:lpstr>Understanding NGS Data Outputs</vt:lpstr>
      <vt:lpstr>Understanding NGS Data Outputs</vt:lpstr>
      <vt:lpstr>Fastq file</vt:lpstr>
      <vt:lpstr>PowerPoint Presentation</vt:lpstr>
      <vt:lpstr>PowerPoint Presentation</vt:lpstr>
      <vt:lpstr>FastQC</vt:lpstr>
      <vt:lpstr>Poor quality </vt:lpstr>
      <vt:lpstr>Understanding NGS Data Outputs</vt:lpstr>
      <vt:lpstr>PowerPoint Presentation</vt:lpstr>
      <vt:lpstr>PowerPoint Presentation</vt:lpstr>
      <vt:lpstr>PowerPoint Presentation</vt:lpstr>
      <vt:lpstr>PowerPoint Presentation</vt:lpstr>
      <vt:lpstr>SAM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Rudström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Tomas. Rudstrom</dc:creator>
  <cp:lastModifiedBy>Cheng Zhang</cp:lastModifiedBy>
  <cp:revision>267</cp:revision>
  <dcterms:created xsi:type="dcterms:W3CDTF">2015-02-16T18:25:46Z</dcterms:created>
  <dcterms:modified xsi:type="dcterms:W3CDTF">2024-10-21T08:37:44Z</dcterms:modified>
</cp:coreProperties>
</file>