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19" Type="http://schemas.openxmlformats.org/officeDocument/2006/relationships/slide" Target="slides/slide13.xml"/><Relationship Id="rId36" Type="http://schemas.openxmlformats.org/officeDocument/2006/relationships/slide" Target="slides/slide30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12" Type="http://schemas.openxmlformats.org/officeDocument/2006/relationships/slide" Target="slides/slide6.xml"/><Relationship Id="rId31" Type="http://schemas.openxmlformats.org/officeDocument/2006/relationships/slide" Target="slides/slide25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40" Type="http://schemas.openxmlformats.org/officeDocument/2006/relationships/slide" Target="slides/slide34.xml"/><Relationship Id="rId1" Type="http://schemas.openxmlformats.org/officeDocument/2006/relationships/theme" Target="theme/theme2.xml"/><Relationship Id="rId22" Type="http://schemas.openxmlformats.org/officeDocument/2006/relationships/slide" Target="slides/slide16.xml"/><Relationship Id="rId41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42" Type="http://schemas.openxmlformats.org/officeDocument/2006/relationships/slide" Target="slides/slide36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shorter, cross-browser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cleaner separation of code and logic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library: lots of CSS and hacks, html wasnt designed for page layouts, it was designed for documents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library: gives you CSS and JS to create layouts, multi-column, grids, tabbed,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theres a lot that HTML still doesn't do for us, but is very common.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note: html5 is given us more and more of these, but thats still just modern browsers.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also called "skins" - yui skins, extjs themes,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also called "skins" - yui skins, extjs themes,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some are just grids, some grids+basic typography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the bare minimum for cross-browser javascript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some are just grids, some grids+basic typography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some are just grids, some grids+basic typography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cross-browser stuff not as important, since it's only mobile browsers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cross-browser stuff not as important, since it's only mobile browsers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cross-browser stuff not as important, since it's only mobile browsers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cross-browser stuff not as important, since it's only mobile browsers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shorter, cross-browser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shorter, cross-browser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shorter, cross-browser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yahoo.com/yui/grids/builder/" TargetMode="External"/><Relationship Id="rId3" Type="http://schemas.openxmlformats.org/officeDocument/2006/relationships/image" Target="../media/image09.png"/><Relationship Id="rId5" Type="http://schemas.openxmlformats.org/officeDocument/2006/relationships/hyperlink" Target="http://developer.yahoo.com/yui/grids/builder/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8.png"/><Relationship Id="rId9" Type="http://schemas.openxmlformats.org/officeDocument/2006/relationships/hyperlink" Target="http://dojocampus.org/explorer/" TargetMode="External"/><Relationship Id="rId6" Type="http://schemas.openxmlformats.org/officeDocument/2006/relationships/image" Target="../media/image04.png"/><Relationship Id="rId5" Type="http://schemas.openxmlformats.org/officeDocument/2006/relationships/image" Target="../media/image03.png"/><Relationship Id="rId8" Type="http://schemas.openxmlformats.org/officeDocument/2006/relationships/image" Target="../media/image07.png"/><Relationship Id="rId7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ui.com/themeroller/" TargetMode="Externa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hyperlink" Target="http://g.raphaeljs.com/" TargetMode="External"/><Relationship Id="rId6" Type="http://schemas.openxmlformats.org/officeDocument/2006/relationships/hyperlink" Target="http://raphaeljs.com/" TargetMode="External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2" Type="http://schemas.openxmlformats.org/officeDocument/2006/relationships/hyperlink" Target="http://en.wikipedia.org/wiki/Comparison_of_JavaScript_frameworks" TargetMode="External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uilibrary.com/" TargetMode="External"/><Relationship Id="rId10" Type="http://schemas.openxmlformats.org/officeDocument/2006/relationships/hyperlink" Target="http://mootools.net/" TargetMode="External"/><Relationship Id="rId3" Type="http://schemas.openxmlformats.org/officeDocument/2006/relationships/hyperlink" Target="http://jqueryui.com/" TargetMode="External"/><Relationship Id="rId11" Type="http://schemas.openxmlformats.org/officeDocument/2006/relationships/hyperlink" Target="http://www.developerdrive.com/2011/09/13-javascript-frameworks-that-can-make-you-a-better-web-developer/" TargetMode="External"/><Relationship Id="rId9" Type="http://schemas.openxmlformats.org/officeDocument/2006/relationships/hyperlink" Target="http://guides.sproutcore.com/" TargetMode="External"/><Relationship Id="rId6" Type="http://schemas.openxmlformats.org/officeDocument/2006/relationships/hyperlink" Target="http://www.sencha.com/products/extjs/examples/" TargetMode="External"/><Relationship Id="rId5" Type="http://schemas.openxmlformats.org/officeDocument/2006/relationships/hyperlink" Target="http://dojotoolkit.org/" TargetMode="External"/><Relationship Id="rId8" Type="http://schemas.openxmlformats.org/officeDocument/2006/relationships/hyperlink" Target="https://developers.google.com/closure/library/" TargetMode="External"/><Relationship Id="rId7" Type="http://schemas.openxmlformats.org/officeDocument/2006/relationships/hyperlink" Target="http://qooxdoo.org/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hyperlink" Target="http://foundation.zurb.com/" TargetMode="External"/><Relationship Id="rId3" Type="http://schemas.openxmlformats.org/officeDocument/2006/relationships/hyperlink" Target="http://twitter.github.com/bootstrap/" TargetMode="External"/><Relationship Id="rId9" Type="http://schemas.openxmlformats.org/officeDocument/2006/relationships/hyperlink" Target="http://960.gs/" TargetMode="External"/><Relationship Id="rId6" Type="http://schemas.openxmlformats.org/officeDocument/2006/relationships/hyperlink" Target="http://www.blueprintcss.org/" TargetMode="External"/><Relationship Id="rId5" Type="http://schemas.openxmlformats.org/officeDocument/2006/relationships/hyperlink" Target="http://bluetrip.org/" TargetMode="External"/><Relationship Id="rId8" Type="http://schemas.openxmlformats.org/officeDocument/2006/relationships/hyperlink" Target="http://www.getskeleton.com/" TargetMode="External"/><Relationship Id="rId7" Type="http://schemas.openxmlformats.org/officeDocument/2006/relationships/hyperlink" Target="http://developer.yahoo.com/yui/grids/" TargetMode="Externa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ototypejs.org/" TargetMode="External"/><Relationship Id="rId3" Type="http://schemas.openxmlformats.org/officeDocument/2006/relationships/hyperlink" Target="http://jquery.com/" TargetMode="External"/><Relationship Id="rId6" Type="http://schemas.openxmlformats.org/officeDocument/2006/relationships/hyperlink" Target="http://julienw.github.com/dollardom/" TargetMode="External"/><Relationship Id="rId5" Type="http://schemas.openxmlformats.org/officeDocument/2006/relationships/hyperlink" Target="http://snackjs.com/" TargetMode="External"/><Relationship Id="rId8" Type="http://schemas.openxmlformats.org/officeDocument/2006/relationships/image" Target="../media/image15.png"/><Relationship Id="rId7" Type="http://schemas.openxmlformats.org/officeDocument/2006/relationships/hyperlink" Target="http://quojs.tapquo.com/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mberjs.com/" TargetMode="External"/><Relationship Id="rId3" Type="http://schemas.openxmlformats.org/officeDocument/2006/relationships/hyperlink" Target="http://documentcloud.github.com/backbone/" TargetMode="External"/><Relationship Id="rId6" Type="http://schemas.openxmlformats.org/officeDocument/2006/relationships/hyperlink" Target="http://javascriptmvc.com/" TargetMode="External"/><Relationship Id="rId5" Type="http://schemas.openxmlformats.org/officeDocument/2006/relationships/hyperlink" Target="http://sammyjs.org/" TargetMode="External"/><Relationship Id="rId7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6" Type="http://schemas.openxmlformats.org/officeDocument/2006/relationships/image" Target="../media/image15.png"/><Relationship Id="rId15" Type="http://schemas.openxmlformats.org/officeDocument/2006/relationships/hyperlink" Target="http://www.microjs.com" TargetMode="External"/><Relationship Id="rId14" Type="http://schemas.openxmlformats.org/officeDocument/2006/relationships/hyperlink" Target="https://github.com/ded/klass" TargetMode="External"/><Relationship Id="rId12" Type="http://schemas.openxmlformats.org/officeDocument/2006/relationships/hyperlink" Target="https://github.com/mtrpcic/pathjs" TargetMode="External"/><Relationship Id="rId2" Type="http://schemas.openxmlformats.org/officeDocument/2006/relationships/notesSlide" Target="../notesSlides/notesSlide21.xml"/><Relationship Id="rId13" Type="http://schemas.openxmlformats.org/officeDocument/2006/relationships/hyperlink" Target="http://classy.pocoo.org/" TargetMode="External"/><Relationship Id="rId1" Type="http://schemas.openxmlformats.org/officeDocument/2006/relationships/slideLayout" Target="../slideLayouts/slideLayout2.xml"/><Relationship Id="rId10" Type="http://schemas.openxmlformats.org/officeDocument/2006/relationships/hyperlink" Target="http://handlebarsjs.com/" TargetMode="External"/><Relationship Id="rId4" Type="http://schemas.openxmlformats.org/officeDocument/2006/relationships/hyperlink" Target="https://github.com/kbjr/Events.js" TargetMode="External"/><Relationship Id="rId11" Type="http://schemas.openxmlformats.org/officeDocument/2006/relationships/hyperlink" Target="https://github.com/janl/mustache.js" TargetMode="External"/><Relationship Id="rId3" Type="http://schemas.openxmlformats.org/officeDocument/2006/relationships/hyperlink" Target="https://github.com/ctult/TinyDOM" TargetMode="External"/><Relationship Id="rId9" Type="http://schemas.openxmlformats.org/officeDocument/2006/relationships/hyperlink" Target="http://knockoutjs.com/" TargetMode="External"/><Relationship Id="rId6" Type="http://schemas.openxmlformats.org/officeDocument/2006/relationships/hyperlink" Target="https://github.com/ded/morpheus" TargetMode="External"/><Relationship Id="rId5" Type="http://schemas.openxmlformats.org/officeDocument/2006/relationships/hyperlink" Target="http://code.google.com/p/microajax/" TargetMode="External"/><Relationship Id="rId8" Type="http://schemas.openxmlformats.org/officeDocument/2006/relationships/hyperlink" Target="http://spinejs.com/" TargetMode="External"/><Relationship Id="rId7" Type="http://schemas.openxmlformats.org/officeDocument/2006/relationships/hyperlink" Target="https://github.com/alpha123/Viper" TargetMode="Externa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12" Type="http://schemas.openxmlformats.org/officeDocument/2006/relationships/hyperlink" Target="http://www.sencha.com/" TargetMode="External"/><Relationship Id="rId2" Type="http://schemas.openxmlformats.org/officeDocument/2006/relationships/notesSlide" Target="../notesSlides/notesSlide28.xml"/><Relationship Id="rId13" Type="http://schemas.openxmlformats.org/officeDocument/2006/relationships/hyperlink" Target="http://www.kendoui.com/" TargetMode="Externa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0.jpg"/><Relationship Id="rId4" Type="http://schemas.openxmlformats.org/officeDocument/2006/relationships/hyperlink" Target="http://jquerymobile.com/" TargetMode="External"/><Relationship Id="rId11" Type="http://schemas.openxmlformats.org/officeDocument/2006/relationships/image" Target="../media/image25.png"/><Relationship Id="rId3" Type="http://schemas.openxmlformats.org/officeDocument/2006/relationships/image" Target="../media/image28.jpg"/><Relationship Id="rId9" Type="http://schemas.openxmlformats.org/officeDocument/2006/relationships/hyperlink" Target="http://www.lungojs.com/" TargetMode="External"/><Relationship Id="rId6" Type="http://schemas.openxmlformats.org/officeDocument/2006/relationships/hyperlink" Target="http://www.winktoolkit.org/" TargetMode="External"/><Relationship Id="rId5" Type="http://schemas.openxmlformats.org/officeDocument/2006/relationships/hyperlink" Target="http://joapp.com/" TargetMode="External"/><Relationship Id="rId8" Type="http://schemas.openxmlformats.org/officeDocument/2006/relationships/hyperlink" Target="http://dojotoolkit.org/features/mobile.php" TargetMode="External"/><Relationship Id="rId7" Type="http://schemas.openxmlformats.org/officeDocument/2006/relationships/hyperlink" Target="http://www.dhtmlx.com/touch/" TargetMode="Externa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kyboy.com/2011/11/17/15-responsive-css-frameworks-worth-considering/" TargetMode="External"/><Relationship Id="rId3" Type="http://schemas.openxmlformats.org/officeDocument/2006/relationships/hyperlink" Target="http://foundation.zurb.com/" TargetMode="External"/><Relationship Id="rId9" Type="http://schemas.openxmlformats.org/officeDocument/2006/relationships/image" Target="../media/image23.png"/><Relationship Id="rId6" Type="http://schemas.openxmlformats.org/officeDocument/2006/relationships/hyperlink" Target="http://www.iui-js.org/" TargetMode="External"/><Relationship Id="rId5" Type="http://schemas.openxmlformats.org/officeDocument/2006/relationships/hyperlink" Target="http://twitter.github.com/bootstrap" TargetMode="External"/><Relationship Id="rId8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ijs.com/" TargetMode="External"/><Relationship Id="rId3" Type="http://schemas.openxmlformats.org/officeDocument/2006/relationships/hyperlink" Target="http://zeptojs.com/" TargetMode="External"/><Relationship Id="rId6" Type="http://schemas.openxmlformats.org/officeDocument/2006/relationships/hyperlink" Target="http://cubiq.org/iscroll-4" TargetMode="External"/><Relationship Id="rId5" Type="http://schemas.openxmlformats.org/officeDocument/2006/relationships/hyperlink" Target="http://jqtouch.com/" TargetMode="External"/><Relationship Id="rId8" Type="http://schemas.openxmlformats.org/officeDocument/2006/relationships/hyperlink" Target="http://microjs.com/#mobile" TargetMode="External"/><Relationship Id="rId7" Type="http://schemas.openxmlformats.org/officeDocument/2006/relationships/hyperlink" Target="http://impactjs.com/" TargetMode="Externa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1.jp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12" Type="http://schemas.openxmlformats.org/officeDocument/2006/relationships/hyperlink" Target="https://www.dotcloud.com/" TargetMode="External"/><Relationship Id="rId2" Type="http://schemas.openxmlformats.org/officeDocument/2006/relationships/notesSlide" Target="../notesSlides/notesSlide36.xml"/><Relationship Id="rId13" Type="http://schemas.openxmlformats.org/officeDocument/2006/relationships/hyperlink" Target="http://appfog.com/" TargetMode="External"/><Relationship Id="rId1" Type="http://schemas.openxmlformats.org/officeDocument/2006/relationships/slideLayout" Target="../slideLayouts/slideLayout2.xml"/><Relationship Id="rId10" Type="http://schemas.openxmlformats.org/officeDocument/2006/relationships/hyperlink" Target="http://code.google.com/appengine" TargetMode="External"/><Relationship Id="rId4" Type="http://schemas.openxmlformats.org/officeDocument/2006/relationships/hyperlink" Target="http://mediatemple.com/" TargetMode="External"/><Relationship Id="rId11" Type="http://schemas.openxmlformats.org/officeDocument/2006/relationships/hyperlink" Target="http://www.heroku.com/" TargetMode="External"/><Relationship Id="rId3" Type="http://schemas.openxmlformats.org/officeDocument/2006/relationships/hyperlink" Target="http://godaddy.com/" TargetMode="External"/><Relationship Id="rId9" Type="http://schemas.openxmlformats.org/officeDocument/2006/relationships/hyperlink" Target="http://www.microsoft.com/windowsazure/" TargetMode="External"/><Relationship Id="rId6" Type="http://schemas.openxmlformats.org/officeDocument/2006/relationships/hyperlink" Target="http://www.linode.com/" TargetMode="External"/><Relationship Id="rId5" Type="http://schemas.openxmlformats.org/officeDocument/2006/relationships/hyperlink" Target="http://dreamhost.com/" TargetMode="External"/><Relationship Id="rId8" Type="http://schemas.openxmlformats.org/officeDocument/2006/relationships/hyperlink" Target="http://aws.amazon.com/ec2/" TargetMode="External"/><Relationship Id="rId7" Type="http://schemas.openxmlformats.org/officeDocument/2006/relationships/hyperlink" Target="http://www.rackspacecloud.com/" TargetMode="Externa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581350" y="1734342"/>
            <a:ext cx="87588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Picking a Technology Stack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tinyurl.com/pickyourstack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Effects &amp; Animation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17150" y="2213275"/>
            <a:ext cx="8134499" cy="31088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var element = document.getElementById("error");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var duration = 3000;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var hidtime = 2000;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var showtime = 2000;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function setOpacity(percentage)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element.style.opacity = percentage;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element.style.MozOpacity = percentage;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element.style.KhtmlOpacity = percentage;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element.style.filter = 'alpha(opacity=' + (percentage * 100) + ');';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function fadeIn()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for (i = 0; i &lt;= 1; i += 0.01)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setTimeout("setOpacity(" + i +")", i * duration);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17150" y="5764753"/>
            <a:ext cx="8192399" cy="39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$('#error').fadeIn();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19100" y="1853525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 library: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65100" y="5385875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jQuery: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882775" y="6260725"/>
            <a:ext cx="3137699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Related: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animate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toggle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HTML Templating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17150" y="2213275"/>
            <a:ext cx="8134499" cy="159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var ul = document.createElement('ul');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for (var i = 0; i &lt; entries.length; i++)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var entry = entries[i];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var li = document.createElement('li');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li.innerHTML = entry.name + ' wrote: ' + entry.comment + ' &lt;br&gt; &lt;em&gt;' + entry.date + '&lt;em&gt; &lt;hr&gt;';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ul.appendChild(div);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17150" y="4297260"/>
            <a:ext cx="8192399" cy="18047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&lt;script id="guestbook-template" type="text/x-handlebars-template"&gt;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{{#each entries}}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&lt;li&gt;{{name}} wrote: {{comment}} &lt;br&gt;&lt;em&gt; {{date}}&lt;/em&gt;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&lt;/li&gt;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{{/each}}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19100" y="1853525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 library: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04675" y="3941000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Handlebars: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88200" y="6180285"/>
            <a:ext cx="8192399" cy="64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var template = Handlebars.compile($("#guestbook-template").html());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var html = template({entries: entries});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Page Layout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30" y="2430881"/>
            <a:ext cx="7078616" cy="35436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66330" y="2019725"/>
            <a:ext cx="2640899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YU</a:t>
            </a:r>
            <a:r>
              <a:rPr lang="en" sz="1800"/>
              <a:t>I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 Grids Builder</a:t>
            </a:r>
            <a:r>
              <a:rPr lang="en" sz="1800"/>
              <a:t>: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049375" y="6161700"/>
            <a:ext cx="53643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Tabs, Multi-Column, Grids, etc.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Widgets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251550" y="6216025"/>
            <a:ext cx="2640899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40" name="Shape 140"/>
          <p:cNvSpPr txBox="1"/>
          <p:nvPr/>
        </p:nvSpPr>
        <p:spPr>
          <a:xfrm>
            <a:off x="1579775" y="1965987"/>
            <a:ext cx="1302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Forms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017485" y="4813025"/>
            <a:ext cx="2020800" cy="50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Data Grids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989162" y="2198662"/>
            <a:ext cx="1355399" cy="59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Menus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539350" y="5093625"/>
            <a:ext cx="33471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Carousel, Lightbox, Dialog,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Tooltip, Accordion, Paginator, etc..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11" y="5321825"/>
            <a:ext cx="34861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25" y="2429487"/>
            <a:ext cx="35814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500" y="2895600"/>
            <a:ext cx="15525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4782" y="2763712"/>
            <a:ext cx="1702017" cy="157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150" y="3228460"/>
            <a:ext cx="1330086" cy="150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325" y="3406380"/>
            <a:ext cx="2125012" cy="96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985475" y="6373375"/>
            <a:ext cx="2239500" cy="5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Screenshots from </a:t>
            </a:r>
            <a:r>
              <a:rPr lang="en" u="sng">
                <a:solidFill>
                  <a:schemeClr val="hlink"/>
                </a:solidFill>
                <a:hlinkClick r:id="rId9"/>
              </a:rPr>
              <a:t>Dojo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Theming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0" y="2416653"/>
            <a:ext cx="6491342" cy="398794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003700" y="1951850"/>
            <a:ext cx="6070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jQuery UI Theme Roller: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Graphics/Charts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783925" y="1965425"/>
            <a:ext cx="1248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gRaphael</a:t>
            </a:r>
            <a:r>
              <a:rPr lang="en"/>
              <a:t>: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450" y="2460170"/>
            <a:ext cx="4170348" cy="399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25" y="2433694"/>
            <a:ext cx="3964777" cy="404573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563500" y="1965425"/>
            <a:ext cx="1248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RaphaelJS: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Frameworks &amp; Libraries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25" y="1954487"/>
            <a:ext cx="5506505" cy="458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Web Frameworks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</a:rPr>
              <a:t>...that do it "all."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947332"/>
            <a:ext cx="4400399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jQuery UI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YUI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Dojo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Sencha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QooxDoo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Closure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SproutCore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MooTools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Roundup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2"/>
              </a:rPr>
              <a:t>Comparison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67524" y="2209069"/>
            <a:ext cx="4222075" cy="355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CSS Frameworks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947332"/>
            <a:ext cx="6137399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Twitter Bootstrap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ZURB Foundation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BlueTrip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Blueprint CSS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YUI Grids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Skeleton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960 grids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01550" y="2028807"/>
            <a:ext cx="4397712" cy="36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JS Libraries: Browser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947332"/>
            <a:ext cx="8702699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DOM, Events, AJAX, General Utility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jQuery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Prototype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SnackJS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$dom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QuoJS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6247" y="3030161"/>
            <a:ext cx="2956102" cy="245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Keep in mind...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79000" y="2114800"/>
            <a:ext cx="8608499" cy="43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Your app: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Who is your target audience?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Will you have both a mobile and web presence?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What browsers do you want to support?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Your team: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How many codebases do you want to have?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What languages/technologies do you know/want to learn?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>
                <a:latin typeface="Georgia"/>
                <a:ea typeface="Georgia"/>
                <a:cs typeface="Georgia"/>
                <a:sym typeface="Georgia"/>
              </a:rPr>
              <a:t>JS Libraries: Architecture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947332"/>
            <a:ext cx="8702699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Data Retrieval &amp; Modeling, Routing, Object-Orientation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Backbone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EmberJS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SammyJS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JavaScriptMVC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6247" y="3030161"/>
            <a:ext cx="2956102" cy="245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>
                <a:latin typeface="Georgia"/>
                <a:ea typeface="Georgia"/>
                <a:cs typeface="Georgia"/>
                <a:sym typeface="Georgia"/>
              </a:rPr>
              <a:t>JS Libraries: Micro-Libs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52400" y="1947332"/>
            <a:ext cx="5290499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DOM: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tinyDOM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Events: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Events.js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AJAX: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MicroAjax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Animation: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Morpheus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Viper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Data Modeling: </a:t>
            </a:r>
            <a:r>
              <a:rPr lang="en" sz="2400" u="sng">
                <a:solidFill>
                  <a:schemeClr val="hlink"/>
                </a:solidFill>
                <a:hlinkClick r:id="rId8"/>
              </a:rPr>
              <a:t>Spine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9"/>
              </a:rPr>
              <a:t>Knockout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Templates: </a:t>
            </a:r>
            <a:r>
              <a:rPr lang="en" sz="2400" u="sng">
                <a:solidFill>
                  <a:schemeClr val="hlink"/>
                </a:solidFill>
                <a:hlinkClick r:id="rId10"/>
              </a:rPr>
              <a:t>Handlebars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11"/>
              </a:rPr>
              <a:t>Mustache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Routing: </a:t>
            </a:r>
            <a:r>
              <a:rPr lang="en" sz="2400" u="sng">
                <a:solidFill>
                  <a:schemeClr val="hlink"/>
                </a:solidFill>
                <a:hlinkClick r:id="rId12"/>
              </a:rPr>
              <a:t>PathJS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Object-Orientation: </a:t>
            </a:r>
            <a:r>
              <a:rPr lang="en" sz="2400" u="sng">
                <a:solidFill>
                  <a:schemeClr val="hlink"/>
                </a:solidFill>
                <a:hlinkClick r:id="rId13"/>
              </a:rPr>
              <a:t>Classy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14"/>
              </a:rPr>
              <a:t>Klass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Graphics, Widgets, Charts, Date/time, Drag/Drop, Internationalization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...many more at </a:t>
            </a:r>
            <a:r>
              <a:rPr lang="en" sz="2400" u="sng">
                <a:solidFill>
                  <a:schemeClr val="hlink"/>
                </a:solidFill>
                <a:hlinkClick r:id="rId15"/>
              </a:rPr>
              <a:t>microjs.com</a:t>
            </a:r>
            <a:r>
              <a:rPr lang="en" sz="2400"/>
              <a:t> or just Google what you need.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71500" y="2619736"/>
            <a:ext cx="2956102" cy="245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Frontend: Mobile Apps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</a:rPr>
              <a:t>Native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7" y="1903044"/>
            <a:ext cx="8346262" cy="472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Frontend: Mobile Apps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</a:rPr>
              <a:t>Cross-Compiled 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49491"/>
            <a:ext cx="8000246" cy="490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Frontend: Mobile Apps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</a:rPr>
              <a:t>Hybrid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2178475"/>
            <a:ext cx="68580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106" y="5410823"/>
            <a:ext cx="4316336" cy="127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Frontend: Mobile Apps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</a:rPr>
              <a:t>Hybrid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43" y="2042837"/>
            <a:ext cx="8486856" cy="158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243200" y="3744425"/>
            <a:ext cx="8664299" cy="296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&lt;script type="text/javascript" charset="utf-8" src="phonegap.js"&gt;&lt;/script&gt;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&lt;script type="text/javascript" charset="utf-8"&gt;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function capturePhoto()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navigator.camera.getPicture(onPhotoDataSuccess);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function onPhotoDataSuccess(imageData)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var smallImage = document.getElementById('smallImage');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smallImage.src = "data:image/jpeg;base64," + imageData;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&lt;button onclick="capturePhoto();"&gt;Capture Photo&lt;/button&gt; &lt;br&gt;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Frontend: Hybrid Apps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25" y="4222225"/>
            <a:ext cx="7866446" cy="217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031" y="2124398"/>
            <a:ext cx="5572799" cy="165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use libraries?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65719" y="2860300"/>
            <a:ext cx="3660599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DOM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Events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AJAX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Effects &amp; Animation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HTML Templating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Page Layout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Widgets/Theming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Graphics/Charts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Data Modeling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Routing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65719" y="2225500"/>
            <a:ext cx="4411199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Most of the reasons before... 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177369" y="2414875"/>
            <a:ext cx="3855599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Plus: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173919" y="2974025"/>
            <a:ext cx="4866600" cy="200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600"/>
              <a:t>Touch events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600"/>
              <a:t>Scrolling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600"/>
              <a:t>Mobile-optimized UI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223269" y="5085650"/>
            <a:ext cx="3855599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But: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400719" y="5644250"/>
            <a:ext cx="4411199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Library size is more important.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(Mobile Optimized)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Web Frameworks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50" y="2652675"/>
            <a:ext cx="2360288" cy="3540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3422775" y="2107507"/>
            <a:ext cx="2319899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jQueryMobile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993900" y="6296449"/>
            <a:ext cx="7653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Also: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Jo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WinkUI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DHTMLxTouch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8"/>
              </a:rPr>
              <a:t>DojoMobile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9"/>
              </a:rPr>
              <a:t>Lungo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4002" y="2705107"/>
            <a:ext cx="2682144" cy="343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8475" y="2652675"/>
            <a:ext cx="2540799" cy="364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040394" y="2131275"/>
            <a:ext cx="1302599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12"/>
              </a:rPr>
              <a:t>Sencha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957575" y="2107507"/>
            <a:ext cx="16545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13"/>
              </a:rPr>
              <a:t>Kendo UI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3F3F3"/>
                </a:solidFill>
              </a:rPr>
              <a:t>(Mobile Optimized)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CSS Frameworks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803775" y="2107507"/>
            <a:ext cx="12324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ZURB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2208269" y="6260400"/>
            <a:ext cx="5632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See Also: </a:t>
            </a:r>
            <a:r>
              <a:rPr lang="en" u="sng">
                <a:solidFill>
                  <a:schemeClr val="hlink"/>
                </a:solidFill>
                <a:hlinkClick r:id="rId4"/>
              </a:rPr>
              <a:t>Responsive Frameworks Roundup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040394" y="2131275"/>
            <a:ext cx="1966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Bootstrap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957575" y="2107507"/>
            <a:ext cx="743399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iUI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0789" y="2705107"/>
            <a:ext cx="1905799" cy="313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4862" y="2800388"/>
            <a:ext cx="2503430" cy="309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719" y="2849972"/>
            <a:ext cx="2580681" cy="304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 vs. Backend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37475"/>
            <a:ext cx="79819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3F3F3"/>
                </a:solidFill>
              </a:rPr>
              <a:t>(Mobile Optimized)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JS Libraries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94119" y="2116850"/>
            <a:ext cx="8646899" cy="31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Browser: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Zepto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Micro-libraries: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DOM: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XUI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Touch Events: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jQTouch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Scrolling: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iScroll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Games: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Impact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...and more at </a:t>
            </a:r>
            <a:r>
              <a:rPr lang="en" sz="2400" u="sng">
                <a:solidFill>
                  <a:schemeClr val="hlink"/>
                </a:solidFill>
                <a:hlinkClick r:id="rId8"/>
              </a:rPr>
              <a:t>microjs.com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Frontend: Recap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071650"/>
            <a:ext cx="83439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if you want to do both web and mobile?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87650" y="2141975"/>
            <a:ext cx="8297399" cy="4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Web Frameworks: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Dojo + Dijit + Dojo Mobile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jQuery + jQueryUI + jQueryMobile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Sencha + ExtJS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CSS Frameworks: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Bootstrap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ZURB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JS Libraries: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jQuery + Zepto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Backend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37" y="2069200"/>
            <a:ext cx="5631695" cy="44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Backend: Code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09875" y="2250600"/>
            <a:ext cx="7822199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"Server-side Languages"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PHP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ASP.Net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Ruby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Perl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Python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ColdFusion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Java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JavaScript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45" y="3045950"/>
            <a:ext cx="4443929" cy="233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Backend: Database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09875" y="2250600"/>
            <a:ext cx="7822199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Relational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MySQL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PostGreSQL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Non-Relational ("NoSQL")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MongoDB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Redis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BigTable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Backend: Server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57200" y="2074050"/>
            <a:ext cx="7822199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Shared hosting: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GoDaddy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MediaTemple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DreamHost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Virtual Private Server: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Linode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RackSpace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8"/>
              </a:rPr>
              <a:t>Amazon EC2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Cloud Hosting (PaaS):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9"/>
              </a:rPr>
              <a:t>Windows Azure</a:t>
            </a:r>
            <a:r>
              <a:rPr lang="en" sz="2400"/>
              <a:t>, </a:t>
            </a:r>
            <a:r>
              <a:rPr lang="en"/>
              <a:t>Google A</a:t>
            </a:r>
            <a:r>
              <a:rPr lang="en" sz="2400" u="sng">
                <a:solidFill>
                  <a:schemeClr val="hlink"/>
                </a:solidFill>
                <a:hlinkClick r:id="rId10"/>
              </a:rPr>
              <a:t>ppEngine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11"/>
              </a:rPr>
              <a:t>Heroku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12"/>
              </a:rPr>
              <a:t>DotCloud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13"/>
              </a:rPr>
              <a:t>AppFog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Backend-less Frontend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7" y="2063487"/>
            <a:ext cx="57245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Keep in mind...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79000" y="2114800"/>
            <a:ext cx="8608499" cy="43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Your app: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Who is your target audience?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Will you have both a mobile and web presence?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What browsers do you want to support?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Your team: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How many codebases do you want to have?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What languages/technologies do you know/want to learn?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50" y="2085000"/>
            <a:ext cx="8384231" cy="440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Frontend: Web Apps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25" y="2755550"/>
            <a:ext cx="7866446" cy="217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use libraries?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65719" y="2398575"/>
            <a:ext cx="3660599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DOM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Events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AJAX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Effects &amp; Animation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HTML Templating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Page Layout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Widgets/Theming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Graphics/Charts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Data Modeling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Routing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037025" y="2725950"/>
            <a:ext cx="4359299" cy="332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ARIA Compliance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Multi-Browser Support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/>
              <a:t>Mobile Support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DOM 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17150" y="2518075"/>
            <a:ext cx="7472999" cy="119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var form = document.getElementById('guestbook');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var textArea = form.getElementsByTagName('textarea')[0];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var comment = textArea.value;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textArea.style.border = '1px solid red';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17150" y="4399500"/>
            <a:ext cx="7472999" cy="835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var comment = $('#form textarea').val();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comment.css({'border': '1px solid red'});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19100" y="2158325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library: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7050" y="4005000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jQuery: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Events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17150" y="2518075"/>
            <a:ext cx="7472999" cy="1647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var form = document.getElementById('guestbook');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form.addEventListener("submit", onSubmit);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} catch(e)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form.attachEvent("submit", onSubmit);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19100" y="5504975"/>
            <a:ext cx="7472999" cy="5801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$('#guestbook').on('submit', onSubmit);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19100" y="2158325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 library: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7050" y="5105450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jQuery: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AJAX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17150" y="2213275"/>
            <a:ext cx="8134499" cy="32837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var status = -1;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if (typeof ActiveXObject != 'undefined') {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var request = new ActiveXObject('Microsoft.XMLHTTP');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} else if (window["XMLHttpRequest"]) {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var request = new XMLHttpRequest();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request.onreadystatechange = function() {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if (request.readyState == 4) {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 try {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   status = request.status;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 } catch (e) {}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 if (status == 200) {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   onDataReceived(request.responseText, request.status);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   request.onreadystatechange = function() {};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request.open('GET', '/guestbook/entries/', true);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try {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request.send(null);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} catch (e) {}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17150" y="6045318"/>
            <a:ext cx="8192399" cy="56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$.ajax({url: '/guestbook/entries/', success: onDataReceived});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19100" y="1853525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 library: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65100" y="5614475"/>
            <a:ext cx="393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jQuery: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