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8" r:id="rId2"/>
    <p:sldId id="327" r:id="rId3"/>
    <p:sldId id="328" r:id="rId4"/>
    <p:sldId id="329" r:id="rId5"/>
    <p:sldId id="282" r:id="rId6"/>
    <p:sldId id="283" r:id="rId7"/>
    <p:sldId id="330" r:id="rId8"/>
    <p:sldId id="331" r:id="rId9"/>
    <p:sldId id="284" r:id="rId10"/>
    <p:sldId id="285" r:id="rId11"/>
    <p:sldId id="286" r:id="rId12"/>
    <p:sldId id="332" r:id="rId13"/>
    <p:sldId id="333" r:id="rId14"/>
    <p:sldId id="334" r:id="rId15"/>
    <p:sldId id="335" r:id="rId16"/>
    <p:sldId id="336" r:id="rId17"/>
    <p:sldId id="337" r:id="rId18"/>
    <p:sldId id="338" r:id="rId19"/>
    <p:sldId id="288" r:id="rId20"/>
    <p:sldId id="294" r:id="rId21"/>
    <p:sldId id="295" r:id="rId22"/>
    <p:sldId id="290" r:id="rId23"/>
    <p:sldId id="296" r:id="rId24"/>
    <p:sldId id="291" r:id="rId25"/>
    <p:sldId id="292" r:id="rId26"/>
    <p:sldId id="298" r:id="rId27"/>
    <p:sldId id="300" r:id="rId28"/>
    <p:sldId id="323" r:id="rId29"/>
    <p:sldId id="324" r:id="rId30"/>
    <p:sldId id="326" r:id="rId31"/>
    <p:sldId id="319" r:id="rId32"/>
    <p:sldId id="301" r:id="rId33"/>
    <p:sldId id="303" r:id="rId34"/>
    <p:sldId id="304" r:id="rId35"/>
    <p:sldId id="305" r:id="rId36"/>
    <p:sldId id="306" r:id="rId37"/>
    <p:sldId id="308" r:id="rId38"/>
    <p:sldId id="309" r:id="rId39"/>
    <p:sldId id="310" r:id="rId40"/>
    <p:sldId id="313" r:id="rId41"/>
    <p:sldId id="314" r:id="rId42"/>
    <p:sldId id="315" r:id="rId43"/>
    <p:sldId id="316" r:id="rId44"/>
    <p:sldId id="317" r:id="rId45"/>
    <p:sldId id="318" r:id="rId46"/>
    <p:sldId id="340" r:id="rId4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3" autoAdjust="0"/>
    <p:restoredTop sz="94660"/>
  </p:normalViewPr>
  <p:slideViewPr>
    <p:cSldViewPr>
      <p:cViewPr varScale="1">
        <p:scale>
          <a:sx n="52" d="100"/>
          <a:sy n="52" d="100"/>
        </p:scale>
        <p:origin x="192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4A52582-0D86-4D67-940A-C7DF8FB105DD}" type="datetimeFigureOut">
              <a:rPr lang="en-US" smtClean="0"/>
              <a:t>10/24/2022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0572BE6-3681-4C6D-BFD1-5A95FAC86AAA}" type="slidenum">
              <a:rPr lang="en-US" smtClean="0"/>
              <a:t>‹#›</a:t>
            </a:fld>
            <a:endParaRPr lang="en-US"/>
          </a:p>
        </p:txBody>
      </p:sp>
    </p:spTree>
    <p:extLst>
      <p:ext uri="{BB962C8B-B14F-4D97-AF65-F5344CB8AC3E}">
        <p14:creationId xmlns:p14="http://schemas.microsoft.com/office/powerpoint/2010/main" val="288975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imagine you work for Google’s Loon group that is</a:t>
            </a:r>
            <a:r>
              <a:rPr lang="en-US" baseline="0" dirty="0" smtClean="0"/>
              <a:t> rethinking communication for the developing world using balloons.  </a:t>
            </a:r>
            <a:endParaRPr lang="en-US" dirty="0"/>
          </a:p>
        </p:txBody>
      </p:sp>
      <p:sp>
        <p:nvSpPr>
          <p:cNvPr id="4" name="Slide Number Placeholder 3"/>
          <p:cNvSpPr>
            <a:spLocks noGrp="1"/>
          </p:cNvSpPr>
          <p:nvPr>
            <p:ph type="sldNum" sz="quarter" idx="10"/>
          </p:nvPr>
        </p:nvSpPr>
        <p:spPr/>
        <p:txBody>
          <a:bodyPr/>
          <a:lstStyle/>
          <a:p>
            <a:fld id="{E055B377-7928-46C1-815F-6398D39F4D15}" type="slidenum">
              <a:rPr lang="en-US" smtClean="0"/>
              <a:t>2</a:t>
            </a:fld>
            <a:endParaRPr lang="en-US"/>
          </a:p>
        </p:txBody>
      </p:sp>
    </p:spTree>
    <p:extLst>
      <p:ext uri="{BB962C8B-B14F-4D97-AF65-F5344CB8AC3E}">
        <p14:creationId xmlns:p14="http://schemas.microsoft.com/office/powerpoint/2010/main" val="215788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F264AC4-A398-2F4C-BDEE-F37742DC4A0D}" type="slidenum">
              <a:rPr lang="en-US"/>
              <a:pPr/>
              <a:t>41</a:t>
            </a:fld>
            <a:endParaRPr lang="en-US"/>
          </a:p>
        </p:txBody>
      </p:sp>
      <p:sp>
        <p:nvSpPr>
          <p:cNvPr id="16353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155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3A6FCDF-0739-B34C-A865-972F3BD4B047}" type="slidenum">
              <a:rPr lang="en-US"/>
              <a:pPr/>
              <a:t>42</a:t>
            </a:fld>
            <a:endParaRPr lang="en-US"/>
          </a:p>
        </p:txBody>
      </p:sp>
      <p:sp>
        <p:nvSpPr>
          <p:cNvPr id="16363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200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2136762-4DD2-3D42-BBF1-76C733BDFF50}" type="slidenum">
              <a:rPr lang="en-US"/>
              <a:pPr/>
              <a:t>43</a:t>
            </a:fld>
            <a:endParaRPr lang="en-US"/>
          </a:p>
        </p:txBody>
      </p:sp>
      <p:sp>
        <p:nvSpPr>
          <p:cNvPr id="1637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63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D9448F1-BA65-7244-9140-02DF227B4086}" type="slidenum">
              <a:rPr lang="en-US"/>
              <a:pPr/>
              <a:t>44</a:t>
            </a:fld>
            <a:endParaRPr lang="en-US"/>
          </a:p>
        </p:txBody>
      </p:sp>
      <p:sp>
        <p:nvSpPr>
          <p:cNvPr id="16384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8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191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5DBC182-C3B5-9C4E-8809-29B19EFE16DD}" type="slidenum">
              <a:rPr lang="en-US"/>
              <a:pPr/>
              <a:t>45</a:t>
            </a:fld>
            <a:endParaRPr lang="en-US"/>
          </a:p>
        </p:txBody>
      </p:sp>
      <p:sp>
        <p:nvSpPr>
          <p:cNvPr id="16404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40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51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89C8673-2970-E04A-AA16-3103A9A314D7}" type="slidenum">
              <a:rPr lang="en-US"/>
              <a:pPr/>
              <a:t>33</a:t>
            </a:fld>
            <a:endParaRPr lang="en-US"/>
          </a:p>
        </p:txBody>
      </p:sp>
      <p:sp>
        <p:nvSpPr>
          <p:cNvPr id="1517570" name="Rectangle 2"/>
          <p:cNvSpPr>
            <a:spLocks noGrp="1" noRot="1" noChangeAspect="1" noChangeArrowheads="1" noTextEdit="1"/>
          </p:cNvSpPr>
          <p:nvPr>
            <p:ph type="sldImg"/>
          </p:nvPr>
        </p:nvSpPr>
        <p:spPr bwMode="auto">
          <a:xfrm>
            <a:off x="2230438" y="685800"/>
            <a:ext cx="2819400" cy="3648075"/>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517571" name="Rectangle 3"/>
          <p:cNvSpPr>
            <a:spLocks noGrp="1" noChangeArrowheads="1"/>
          </p:cNvSpPr>
          <p:nvPr>
            <p:ph type="body" idx="1"/>
          </p:nvPr>
        </p:nvSpPr>
        <p:spPr bwMode="auto">
          <a:xfrm>
            <a:off x="969963" y="4562475"/>
            <a:ext cx="5343525" cy="433228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31564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FB72637-02D0-D34B-861F-55F17093A88B}" type="slidenum">
              <a:rPr lang="en-US"/>
              <a:pPr/>
              <a:t>34</a:t>
            </a:fld>
            <a:endParaRPr lang="en-US"/>
          </a:p>
        </p:txBody>
      </p:sp>
      <p:sp>
        <p:nvSpPr>
          <p:cNvPr id="16240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2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311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23AAF1B-B1D0-2D41-8779-A55FA500FA62}" type="slidenum">
              <a:rPr lang="en-US"/>
              <a:pPr/>
              <a:t>35</a:t>
            </a:fld>
            <a:endParaRPr lang="en-US"/>
          </a:p>
        </p:txBody>
      </p:sp>
      <p:sp>
        <p:nvSpPr>
          <p:cNvPr id="16435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4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3350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FB7545-5FEA-DF46-8048-A92582D966C0}" type="slidenum">
              <a:rPr lang="en-US"/>
              <a:pPr/>
              <a:t>36</a:t>
            </a:fld>
            <a:endParaRPr lang="en-US"/>
          </a:p>
        </p:txBody>
      </p:sp>
      <p:sp>
        <p:nvSpPr>
          <p:cNvPr id="1538050" name="Rectangle 2"/>
          <p:cNvSpPr>
            <a:spLocks noGrp="1" noRot="1" noChangeAspect="1" noChangeArrowheads="1" noTextEdit="1"/>
          </p:cNvSpPr>
          <p:nvPr>
            <p:ph type="sldImg"/>
          </p:nvPr>
        </p:nvSpPr>
        <p:spPr bwMode="auto">
          <a:xfrm>
            <a:off x="2266950" y="720725"/>
            <a:ext cx="2781300" cy="360045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53805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a:lstStyle/>
          <a:p>
            <a:r>
              <a:rPr lang="en-US"/>
              <a:t>Carrier sense is useful but not all interfering senders can be carrier sensed. This results in a problem, commonly called hidden terminal.</a:t>
            </a:r>
          </a:p>
        </p:txBody>
      </p:sp>
    </p:spTree>
    <p:extLst>
      <p:ext uri="{BB962C8B-B14F-4D97-AF65-F5344CB8AC3E}">
        <p14:creationId xmlns:p14="http://schemas.microsoft.com/office/powerpoint/2010/main" val="30236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92F1FDA-0465-3649-9758-EB68BF17F98B}" type="slidenum">
              <a:rPr lang="en-US"/>
              <a:pPr/>
              <a:t>37</a:t>
            </a:fld>
            <a:endParaRPr lang="en-US"/>
          </a:p>
        </p:txBody>
      </p:sp>
      <p:sp>
        <p:nvSpPr>
          <p:cNvPr id="16312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009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FBD886-D565-B14F-8E76-7BAD00351248}" type="slidenum">
              <a:rPr lang="en-US"/>
              <a:pPr/>
              <a:t>38</a:t>
            </a:fld>
            <a:endParaRPr lang="en-US"/>
          </a:p>
        </p:txBody>
      </p:sp>
      <p:sp>
        <p:nvSpPr>
          <p:cNvPr id="16445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44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5611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F42E1E-42C6-4445-A592-238A59B7D97A}" type="slidenum">
              <a:rPr lang="en-US"/>
              <a:pPr/>
              <a:t>39</a:t>
            </a:fld>
            <a:endParaRPr lang="en-US"/>
          </a:p>
        </p:txBody>
      </p:sp>
      <p:sp>
        <p:nvSpPr>
          <p:cNvPr id="16680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68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1423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B139D30-8021-BE4E-A826-AF377A3FD3C3}" type="slidenum">
              <a:rPr lang="en-US"/>
              <a:pPr/>
              <a:t>40</a:t>
            </a:fld>
            <a:endParaRPr lang="en-US"/>
          </a:p>
        </p:txBody>
      </p:sp>
      <p:sp>
        <p:nvSpPr>
          <p:cNvPr id="16343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4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323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2769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6811" y="2346960"/>
            <a:ext cx="3303270" cy="1778949"/>
          </a:xfrm>
        </p:spPr>
        <p:txBody>
          <a:bodyPr/>
          <a:lstStyle>
            <a:lvl1pPr>
              <a:defRPr sz="2380"/>
            </a:lvl1pPr>
            <a:lvl2pPr>
              <a:defRPr sz="2040"/>
            </a:lvl2pPr>
            <a:lvl3pPr>
              <a:defRPr sz="1700"/>
            </a:lvl3pPr>
            <a:lvl4pPr>
              <a:defRPr sz="1530"/>
            </a:lvl4pPr>
            <a:lvl5pPr>
              <a:defRPr sz="1530"/>
            </a:lvl5pPr>
            <a:lvl6pPr>
              <a:defRPr sz="1530"/>
            </a:lvl6pPr>
            <a:lvl7pPr>
              <a:defRPr sz="1530"/>
            </a:lvl7pPr>
            <a:lvl8pPr>
              <a:defRPr sz="1530"/>
            </a:lvl8pPr>
            <a:lvl9pPr>
              <a:defRPr sz="15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49621" y="2346960"/>
            <a:ext cx="3303270" cy="1778949"/>
          </a:xfrm>
        </p:spPr>
        <p:txBody>
          <a:bodyPr/>
          <a:lstStyle>
            <a:lvl1pPr>
              <a:defRPr sz="2380"/>
            </a:lvl1pPr>
            <a:lvl2pPr>
              <a:defRPr sz="2040"/>
            </a:lvl2pPr>
            <a:lvl3pPr>
              <a:defRPr sz="1700"/>
            </a:lvl3pPr>
            <a:lvl4pPr>
              <a:defRPr sz="1530"/>
            </a:lvl4pPr>
            <a:lvl5pPr>
              <a:defRPr sz="1530"/>
            </a:lvl5pPr>
            <a:lvl6pPr>
              <a:defRPr sz="1530"/>
            </a:lvl6pPr>
            <a:lvl7pPr>
              <a:defRPr sz="1530"/>
            </a:lvl7pPr>
            <a:lvl8pPr>
              <a:defRPr sz="1530"/>
            </a:lvl8pPr>
            <a:lvl9pPr>
              <a:defRPr sz="15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4756709" y="13719658"/>
            <a:ext cx="1519504" cy="276999"/>
          </a:xfrm>
        </p:spPr>
        <p:txBody>
          <a:bodyPr/>
          <a:lstStyle>
            <a:lvl1pPr>
              <a:defRPr smtClean="0"/>
            </a:lvl1pPr>
          </a:lstStyle>
          <a:p>
            <a:fld id="{CF3263A3-5650-294C-B16F-9F1347A2D84B}" type="slidenum">
              <a:rPr lang="en-US"/>
              <a:pPr/>
              <a:t>‹#›</a:t>
            </a:fld>
            <a:endParaRPr lang="en-US" sz="850" b="1">
              <a:solidFill>
                <a:schemeClr val="tx1"/>
              </a:solidFill>
              <a:latin typeface="+mn-lt"/>
            </a:endParaRPr>
          </a:p>
        </p:txBody>
      </p:sp>
      <p:sp>
        <p:nvSpPr>
          <p:cNvPr id="7" name="Footer Placeholder 3"/>
          <p:cNvSpPr>
            <a:spLocks noGrp="1"/>
          </p:cNvSpPr>
          <p:nvPr>
            <p:ph type="ftr" sz="quarter" idx="3"/>
          </p:nvPr>
        </p:nvSpPr>
        <p:spPr>
          <a:xfrm>
            <a:off x="259080" y="9164320"/>
            <a:ext cx="4532551" cy="276999"/>
          </a:xfrm>
          <a:prstGeom prst="rect">
            <a:avLst/>
          </a:prstGeom>
        </p:spPr>
        <p:txBody>
          <a:bodyPr/>
          <a:lstStyle>
            <a:lvl1pPr>
              <a:defRPr smtClean="0"/>
            </a:lvl1pPr>
          </a:lstStyle>
          <a:p>
            <a:r>
              <a:rPr lang="en-US" smtClean="0"/>
              <a:t>CSE 123 – Lecture 16: QoS and 802.11</a:t>
            </a:r>
            <a:endParaRPr lang="en-US" dirty="0"/>
          </a:p>
        </p:txBody>
      </p:sp>
    </p:spTree>
    <p:extLst>
      <p:ext uri="{BB962C8B-B14F-4D97-AF65-F5344CB8AC3E}">
        <p14:creationId xmlns:p14="http://schemas.microsoft.com/office/powerpoint/2010/main" val="1891897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8.emf"/><Relationship Id="rId7" Type="http://schemas.openxmlformats.org/officeDocument/2006/relationships/image" Target="../media/image17.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2049279"/>
          </a:xfrm>
          <a:prstGeom prst="rect">
            <a:avLst/>
          </a:prstGeom>
        </p:spPr>
        <p:txBody>
          <a:bodyPr vert="horz" wrap="square" lIns="0" tIns="0" rIns="0" bIns="0" rtlCol="0">
            <a:spAutoFit/>
          </a:bodyPr>
          <a:lstStyle/>
          <a:p>
            <a:pPr marL="12700" marR="5080" algn="ctr">
              <a:lnSpc>
                <a:spcPts val="2520"/>
              </a:lnSpc>
              <a:tabLst>
                <a:tab pos="1369060" algn="l"/>
              </a:tabLst>
            </a:pPr>
            <a:r>
              <a:rPr sz="3200" spc="125" dirty="0">
                <a:solidFill>
                  <a:srgbClr val="FF0000"/>
                </a:solidFill>
                <a:latin typeface="+mj-lt"/>
                <a:cs typeface="Century"/>
              </a:rPr>
              <a:t>CS</a:t>
            </a:r>
            <a:r>
              <a:rPr sz="3200" spc="254" dirty="0">
                <a:solidFill>
                  <a:srgbClr val="FF0000"/>
                </a:solidFill>
                <a:latin typeface="+mj-lt"/>
                <a:cs typeface="Century"/>
              </a:rPr>
              <a:t> </a:t>
            </a:r>
            <a:r>
              <a:rPr sz="3200" spc="40" dirty="0">
                <a:solidFill>
                  <a:srgbClr val="FF0000"/>
                </a:solidFill>
                <a:latin typeface="+mj-lt"/>
                <a:cs typeface="Century"/>
              </a:rPr>
              <a:t>1</a:t>
            </a:r>
            <a:r>
              <a:rPr lang="en-US" sz="3200" spc="40" dirty="0">
                <a:solidFill>
                  <a:srgbClr val="FF0000"/>
                </a:solidFill>
                <a:latin typeface="+mj-lt"/>
                <a:cs typeface="Century"/>
              </a:rPr>
              <a:t>18</a:t>
            </a:r>
            <a:r>
              <a:rPr sz="3200" spc="40" dirty="0">
                <a:solidFill>
                  <a:srgbClr val="FF0000"/>
                </a:solidFill>
                <a:latin typeface="+mj-lt"/>
                <a:cs typeface="Century"/>
              </a:rPr>
              <a:t>:	</a:t>
            </a:r>
            <a:r>
              <a:rPr lang="en-US" sz="3200" spc="80" dirty="0" smtClean="0">
                <a:solidFill>
                  <a:srgbClr val="FF0000"/>
                </a:solidFill>
                <a:latin typeface="+mj-lt"/>
                <a:cs typeface="Century"/>
              </a:rPr>
              <a:t>Local Area Networks, Ethernet and 802.11</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a:solidFill>
                  <a:srgbClr val="00B050"/>
                </a:solidFill>
                <a:latin typeface="+mj-lt"/>
                <a:cs typeface="Century"/>
              </a:rPr>
              <a:t>Varghese</a:t>
            </a:r>
            <a:endParaRPr sz="2450" dirty="0">
              <a:solidFill>
                <a:srgbClr val="00B050"/>
              </a:solidFill>
              <a:latin typeface="+mj-lt"/>
              <a:cs typeface="Century"/>
            </a:endParaRPr>
          </a:p>
          <a:p>
            <a:pPr marL="4445" algn="ctr">
              <a:lnSpc>
                <a:spcPct val="100000"/>
              </a:lnSpc>
              <a:spcBef>
                <a:spcPts val="1825"/>
              </a:spcBef>
            </a:pPr>
            <a:r>
              <a:rPr sz="2400" spc="55" dirty="0" smtClean="0">
                <a:latin typeface="+mj-lt"/>
                <a:cs typeface="PMingLiU"/>
              </a:rPr>
              <a:t>Octo</a:t>
            </a:r>
            <a:r>
              <a:rPr lang="en-US" sz="2400" spc="55" dirty="0" smtClean="0">
                <a:latin typeface="+mj-lt"/>
                <a:cs typeface="PMingLiU"/>
              </a:rPr>
              <a:t>ber 28th, 2021</a:t>
            </a:r>
            <a:endParaRPr sz="2400" dirty="0">
              <a:latin typeface="+mj-lt"/>
              <a:cs typeface="PMingLiU"/>
            </a:endParaRPr>
          </a:p>
        </p:txBody>
      </p:sp>
      <p:pic>
        <p:nvPicPr>
          <p:cNvPr id="3" name="Picture 2" descr="Image result for 802.11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120" y="76962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619095" y="5268027"/>
            <a:ext cx="2343150" cy="1952625"/>
          </a:xfrm>
          <a:prstGeom prst="rect">
            <a:avLst/>
          </a:prstGeom>
        </p:spPr>
      </p:pic>
    </p:spTree>
    <p:extLst>
      <p:ext uri="{BB962C8B-B14F-4D97-AF65-F5344CB8AC3E}">
        <p14:creationId xmlns:p14="http://schemas.microsoft.com/office/powerpoint/2010/main" val="69616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81247" y="657352"/>
            <a:ext cx="1571753" cy="430887"/>
          </a:xfrm>
          <a:prstGeom prst="rect">
            <a:avLst/>
          </a:prstGeom>
        </p:spPr>
        <p:txBody>
          <a:bodyPr vert="horz" wrap="square" lIns="0" tIns="0" rIns="0" bIns="0" rtlCol="0">
            <a:spAutoFit/>
          </a:bodyPr>
          <a:lstStyle/>
          <a:p>
            <a:pPr marL="12700">
              <a:lnSpc>
                <a:spcPct val="100000"/>
              </a:lnSpc>
            </a:pPr>
            <a:r>
              <a:rPr sz="2800" b="1" spc="335" dirty="0">
                <a:solidFill>
                  <a:srgbClr val="0070C0"/>
                </a:solidFill>
                <a:latin typeface="PMingLiU"/>
                <a:cs typeface="PMingLiU"/>
              </a:rPr>
              <a:t>ALOHA</a:t>
            </a:r>
            <a:endParaRPr sz="2800" b="1" dirty="0">
              <a:solidFill>
                <a:srgbClr val="0070C0"/>
              </a:solidFill>
              <a:latin typeface="PMingLiU"/>
              <a:cs typeface="PMingLiU"/>
            </a:endParaRPr>
          </a:p>
        </p:txBody>
      </p:sp>
      <p:sp>
        <p:nvSpPr>
          <p:cNvPr id="25" name="object 2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grpSp>
        <p:nvGrpSpPr>
          <p:cNvPr id="26" name="Group 25"/>
          <p:cNvGrpSpPr/>
          <p:nvPr/>
        </p:nvGrpSpPr>
        <p:grpSpPr>
          <a:xfrm>
            <a:off x="1696377" y="1441718"/>
            <a:ext cx="6086337" cy="2921924"/>
            <a:chOff x="1696377" y="1441719"/>
            <a:chExt cx="5576848" cy="2624395"/>
          </a:xfrm>
        </p:grpSpPr>
        <p:sp>
          <p:nvSpPr>
            <p:cNvPr id="3" name="object 3"/>
            <p:cNvSpPr/>
            <p:nvPr/>
          </p:nvSpPr>
          <p:spPr>
            <a:xfrm>
              <a:off x="1871014" y="1479146"/>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4" name="object 4"/>
            <p:cNvSpPr/>
            <p:nvPr/>
          </p:nvSpPr>
          <p:spPr>
            <a:xfrm>
              <a:off x="2769184" y="1940714"/>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solidFill>
              <a:srgbClr val="000000"/>
            </a:solidFill>
          </p:spPr>
          <p:txBody>
            <a:bodyPr wrap="square" lIns="0" tIns="0" rIns="0" bIns="0" rtlCol="0"/>
            <a:lstStyle/>
            <a:p>
              <a:endParaRPr/>
            </a:p>
          </p:txBody>
        </p:sp>
        <p:sp>
          <p:nvSpPr>
            <p:cNvPr id="5" name="object 5"/>
            <p:cNvSpPr/>
            <p:nvPr/>
          </p:nvSpPr>
          <p:spPr>
            <a:xfrm>
              <a:off x="2769184" y="1940714"/>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6" name="object 6"/>
            <p:cNvSpPr/>
            <p:nvPr/>
          </p:nvSpPr>
          <p:spPr>
            <a:xfrm>
              <a:off x="3717264" y="144171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7" name="object 7"/>
            <p:cNvSpPr/>
            <p:nvPr/>
          </p:nvSpPr>
          <p:spPr>
            <a:xfrm>
              <a:off x="1808645" y="2414739"/>
              <a:ext cx="1983739" cy="0"/>
            </a:xfrm>
            <a:custGeom>
              <a:avLst/>
              <a:gdLst/>
              <a:ahLst/>
              <a:cxnLst/>
              <a:rect l="l" t="t" r="r" b="b"/>
              <a:pathLst>
                <a:path w="1983739">
                  <a:moveTo>
                    <a:pt x="0" y="0"/>
                  </a:moveTo>
                  <a:lnTo>
                    <a:pt x="1983460" y="0"/>
                  </a:lnTo>
                </a:path>
              </a:pathLst>
            </a:custGeom>
            <a:ln w="3175">
              <a:solidFill>
                <a:srgbClr val="000000"/>
              </a:solidFill>
            </a:ln>
          </p:spPr>
          <p:txBody>
            <a:bodyPr wrap="square" lIns="0" tIns="0" rIns="0" bIns="0" rtlCol="0"/>
            <a:lstStyle/>
            <a:p>
              <a:endParaRPr/>
            </a:p>
          </p:txBody>
        </p:sp>
        <p:sp>
          <p:nvSpPr>
            <p:cNvPr id="8" name="object 8"/>
            <p:cNvSpPr/>
            <p:nvPr/>
          </p:nvSpPr>
          <p:spPr>
            <a:xfrm>
              <a:off x="1808645" y="2383561"/>
              <a:ext cx="125095" cy="62865"/>
            </a:xfrm>
            <a:custGeom>
              <a:avLst/>
              <a:gdLst/>
              <a:ahLst/>
              <a:cxnLst/>
              <a:rect l="l" t="t" r="r" b="b"/>
              <a:pathLst>
                <a:path w="125094" h="62864">
                  <a:moveTo>
                    <a:pt x="124739" y="0"/>
                  </a:moveTo>
                  <a:lnTo>
                    <a:pt x="0" y="31178"/>
                  </a:lnTo>
                  <a:lnTo>
                    <a:pt x="124739" y="62369"/>
                  </a:lnTo>
                  <a:lnTo>
                    <a:pt x="124739" y="0"/>
                  </a:lnTo>
                  <a:close/>
                </a:path>
              </a:pathLst>
            </a:custGeom>
            <a:solidFill>
              <a:srgbClr val="000000"/>
            </a:solidFill>
          </p:spPr>
          <p:txBody>
            <a:bodyPr wrap="square" lIns="0" tIns="0" rIns="0" bIns="0" rtlCol="0"/>
            <a:lstStyle/>
            <a:p>
              <a:endParaRPr/>
            </a:p>
          </p:txBody>
        </p:sp>
        <p:sp>
          <p:nvSpPr>
            <p:cNvPr id="9" name="object 9"/>
            <p:cNvSpPr/>
            <p:nvPr/>
          </p:nvSpPr>
          <p:spPr>
            <a:xfrm>
              <a:off x="1808645" y="2383561"/>
              <a:ext cx="125095" cy="62865"/>
            </a:xfrm>
            <a:custGeom>
              <a:avLst/>
              <a:gdLst/>
              <a:ahLst/>
              <a:cxnLst/>
              <a:rect l="l" t="t" r="r" b="b"/>
              <a:pathLst>
                <a:path w="125094" h="62864">
                  <a:moveTo>
                    <a:pt x="124739" y="62369"/>
                  </a:moveTo>
                  <a:lnTo>
                    <a:pt x="0" y="31178"/>
                  </a:lnTo>
                  <a:lnTo>
                    <a:pt x="124739" y="0"/>
                  </a:lnTo>
                </a:path>
              </a:pathLst>
            </a:custGeom>
            <a:ln w="3175">
              <a:solidFill>
                <a:srgbClr val="000000"/>
              </a:solidFill>
            </a:ln>
          </p:spPr>
          <p:txBody>
            <a:bodyPr wrap="square" lIns="0" tIns="0" rIns="0" bIns="0" rtlCol="0"/>
            <a:lstStyle/>
            <a:p>
              <a:endParaRPr/>
            </a:p>
          </p:txBody>
        </p:sp>
        <p:sp>
          <p:nvSpPr>
            <p:cNvPr id="10" name="object 10"/>
            <p:cNvSpPr/>
            <p:nvPr/>
          </p:nvSpPr>
          <p:spPr>
            <a:xfrm>
              <a:off x="3667366" y="2383561"/>
              <a:ext cx="125095" cy="62865"/>
            </a:xfrm>
            <a:custGeom>
              <a:avLst/>
              <a:gdLst/>
              <a:ahLst/>
              <a:cxnLst/>
              <a:rect l="l" t="t" r="r" b="b"/>
              <a:pathLst>
                <a:path w="125095" h="62864">
                  <a:moveTo>
                    <a:pt x="0" y="0"/>
                  </a:moveTo>
                  <a:lnTo>
                    <a:pt x="0" y="62369"/>
                  </a:lnTo>
                  <a:lnTo>
                    <a:pt x="124739" y="31178"/>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3667366" y="2383561"/>
              <a:ext cx="125095" cy="62865"/>
            </a:xfrm>
            <a:custGeom>
              <a:avLst/>
              <a:gdLst/>
              <a:ahLst/>
              <a:cxnLst/>
              <a:rect l="l" t="t" r="r" b="b"/>
              <a:pathLst>
                <a:path w="125095" h="62864">
                  <a:moveTo>
                    <a:pt x="0" y="0"/>
                  </a:moveTo>
                  <a:lnTo>
                    <a:pt x="124739" y="31178"/>
                  </a:lnTo>
                  <a:lnTo>
                    <a:pt x="0" y="62369"/>
                  </a:lnTo>
                </a:path>
              </a:pathLst>
            </a:custGeom>
            <a:ln w="3175">
              <a:solidFill>
                <a:srgbClr val="000000"/>
              </a:solidFill>
            </a:ln>
          </p:spPr>
          <p:txBody>
            <a:bodyPr wrap="square" lIns="0" tIns="0" rIns="0" bIns="0" rtlCol="0"/>
            <a:lstStyle/>
            <a:p>
              <a:endParaRPr/>
            </a:p>
          </p:txBody>
        </p:sp>
        <p:sp>
          <p:nvSpPr>
            <p:cNvPr id="12" name="object 12"/>
            <p:cNvSpPr/>
            <p:nvPr/>
          </p:nvSpPr>
          <p:spPr>
            <a:xfrm>
              <a:off x="1696377" y="29262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13" name="object 13"/>
            <p:cNvSpPr/>
            <p:nvPr/>
          </p:nvSpPr>
          <p:spPr>
            <a:xfrm>
              <a:off x="2719285" y="33628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solidFill>
              <a:srgbClr val="000000"/>
            </a:solidFill>
          </p:spPr>
          <p:txBody>
            <a:bodyPr wrap="square" lIns="0" tIns="0" rIns="0" bIns="0" rtlCol="0"/>
            <a:lstStyle/>
            <a:p>
              <a:endParaRPr/>
            </a:p>
          </p:txBody>
        </p:sp>
        <p:sp>
          <p:nvSpPr>
            <p:cNvPr id="14" name="object 14"/>
            <p:cNvSpPr/>
            <p:nvPr/>
          </p:nvSpPr>
          <p:spPr>
            <a:xfrm>
              <a:off x="2719285" y="33628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15" name="object 15"/>
            <p:cNvSpPr/>
            <p:nvPr/>
          </p:nvSpPr>
          <p:spPr>
            <a:xfrm>
              <a:off x="2756712" y="2926209"/>
              <a:ext cx="1022985" cy="337185"/>
            </a:xfrm>
            <a:custGeom>
              <a:avLst/>
              <a:gdLst/>
              <a:ahLst/>
              <a:cxnLst/>
              <a:rect l="l" t="t" r="r" b="b"/>
              <a:pathLst>
                <a:path w="1022985" h="337185">
                  <a:moveTo>
                    <a:pt x="0" y="336814"/>
                  </a:moveTo>
                  <a:lnTo>
                    <a:pt x="1022918" y="336814"/>
                  </a:lnTo>
                  <a:lnTo>
                    <a:pt x="1022918" y="0"/>
                  </a:lnTo>
                  <a:lnTo>
                    <a:pt x="0" y="0"/>
                  </a:lnTo>
                  <a:lnTo>
                    <a:pt x="0" y="336814"/>
                  </a:lnTo>
                  <a:close/>
                </a:path>
              </a:pathLst>
            </a:custGeom>
            <a:ln w="3175">
              <a:solidFill>
                <a:srgbClr val="000000"/>
              </a:solidFill>
            </a:ln>
          </p:spPr>
          <p:txBody>
            <a:bodyPr wrap="square" lIns="0" tIns="0" rIns="0" bIns="0" rtlCol="0"/>
            <a:lstStyle/>
            <a:p>
              <a:endParaRPr/>
            </a:p>
          </p:txBody>
        </p:sp>
        <p:sp>
          <p:nvSpPr>
            <p:cNvPr id="16" name="object 16"/>
            <p:cNvSpPr/>
            <p:nvPr/>
          </p:nvSpPr>
          <p:spPr>
            <a:xfrm>
              <a:off x="2719679" y="3845166"/>
              <a:ext cx="1022985" cy="0"/>
            </a:xfrm>
            <a:custGeom>
              <a:avLst/>
              <a:gdLst/>
              <a:ahLst/>
              <a:cxnLst/>
              <a:rect l="l" t="t" r="r" b="b"/>
              <a:pathLst>
                <a:path w="1022985">
                  <a:moveTo>
                    <a:pt x="0" y="0"/>
                  </a:moveTo>
                  <a:lnTo>
                    <a:pt x="1022527" y="0"/>
                  </a:lnTo>
                </a:path>
              </a:pathLst>
            </a:custGeom>
            <a:ln w="3175">
              <a:solidFill>
                <a:srgbClr val="000000"/>
              </a:solidFill>
            </a:ln>
          </p:spPr>
          <p:txBody>
            <a:bodyPr wrap="square" lIns="0" tIns="0" rIns="0" bIns="0" rtlCol="0"/>
            <a:lstStyle/>
            <a:p>
              <a:endParaRPr/>
            </a:p>
          </p:txBody>
        </p:sp>
        <p:sp>
          <p:nvSpPr>
            <p:cNvPr id="17" name="object 17"/>
            <p:cNvSpPr/>
            <p:nvPr/>
          </p:nvSpPr>
          <p:spPr>
            <a:xfrm>
              <a:off x="2719679" y="3813974"/>
              <a:ext cx="125095" cy="62865"/>
            </a:xfrm>
            <a:custGeom>
              <a:avLst/>
              <a:gdLst/>
              <a:ahLst/>
              <a:cxnLst/>
              <a:rect l="l" t="t" r="r" b="b"/>
              <a:pathLst>
                <a:path w="125094" h="62864">
                  <a:moveTo>
                    <a:pt x="124752" y="0"/>
                  </a:moveTo>
                  <a:lnTo>
                    <a:pt x="0" y="31191"/>
                  </a:lnTo>
                  <a:lnTo>
                    <a:pt x="124752" y="62382"/>
                  </a:lnTo>
                  <a:lnTo>
                    <a:pt x="124752" y="0"/>
                  </a:lnTo>
                  <a:close/>
                </a:path>
              </a:pathLst>
            </a:custGeom>
            <a:solidFill>
              <a:srgbClr val="000000"/>
            </a:solidFill>
          </p:spPr>
          <p:txBody>
            <a:bodyPr wrap="square" lIns="0" tIns="0" rIns="0" bIns="0" rtlCol="0"/>
            <a:lstStyle/>
            <a:p>
              <a:endParaRPr/>
            </a:p>
          </p:txBody>
        </p:sp>
        <p:sp>
          <p:nvSpPr>
            <p:cNvPr id="18" name="object 18"/>
            <p:cNvSpPr/>
            <p:nvPr/>
          </p:nvSpPr>
          <p:spPr>
            <a:xfrm>
              <a:off x="2719679" y="3813974"/>
              <a:ext cx="125095" cy="62865"/>
            </a:xfrm>
            <a:custGeom>
              <a:avLst/>
              <a:gdLst/>
              <a:ahLst/>
              <a:cxnLst/>
              <a:rect l="l" t="t" r="r" b="b"/>
              <a:pathLst>
                <a:path w="125094" h="62864">
                  <a:moveTo>
                    <a:pt x="124752" y="62382"/>
                  </a:moveTo>
                  <a:lnTo>
                    <a:pt x="0" y="31191"/>
                  </a:lnTo>
                  <a:lnTo>
                    <a:pt x="124752" y="0"/>
                  </a:lnTo>
                </a:path>
              </a:pathLst>
            </a:custGeom>
            <a:ln w="3175">
              <a:solidFill>
                <a:srgbClr val="000000"/>
              </a:solidFill>
            </a:ln>
          </p:spPr>
          <p:txBody>
            <a:bodyPr wrap="square" lIns="0" tIns="0" rIns="0" bIns="0" rtlCol="0"/>
            <a:lstStyle/>
            <a:p>
              <a:endParaRPr/>
            </a:p>
          </p:txBody>
        </p:sp>
        <p:sp>
          <p:nvSpPr>
            <p:cNvPr id="19" name="object 19"/>
            <p:cNvSpPr/>
            <p:nvPr/>
          </p:nvSpPr>
          <p:spPr>
            <a:xfrm>
              <a:off x="3617467" y="3813974"/>
              <a:ext cx="125095" cy="62865"/>
            </a:xfrm>
            <a:custGeom>
              <a:avLst/>
              <a:gdLst/>
              <a:ahLst/>
              <a:cxnLst/>
              <a:rect l="l" t="t" r="r" b="b"/>
              <a:pathLst>
                <a:path w="125095" h="62864">
                  <a:moveTo>
                    <a:pt x="0" y="0"/>
                  </a:moveTo>
                  <a:lnTo>
                    <a:pt x="0" y="62382"/>
                  </a:lnTo>
                  <a:lnTo>
                    <a:pt x="124739" y="31191"/>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3617467" y="3813974"/>
              <a:ext cx="125095" cy="62865"/>
            </a:xfrm>
            <a:custGeom>
              <a:avLst/>
              <a:gdLst/>
              <a:ahLst/>
              <a:cxnLst/>
              <a:rect l="l" t="t" r="r" b="b"/>
              <a:pathLst>
                <a:path w="125095" h="62864">
                  <a:moveTo>
                    <a:pt x="0" y="0"/>
                  </a:moveTo>
                  <a:lnTo>
                    <a:pt x="124739" y="31191"/>
                  </a:lnTo>
                  <a:lnTo>
                    <a:pt x="0" y="62382"/>
                  </a:lnTo>
                </a:path>
              </a:pathLst>
            </a:custGeom>
            <a:ln w="3175">
              <a:solidFill>
                <a:srgbClr val="000000"/>
              </a:solidFill>
            </a:ln>
          </p:spPr>
          <p:txBody>
            <a:bodyPr wrap="square" lIns="0" tIns="0" rIns="0" bIns="0" rtlCol="0"/>
            <a:lstStyle/>
            <a:p>
              <a:endParaRPr/>
            </a:p>
          </p:txBody>
        </p:sp>
        <p:sp>
          <p:nvSpPr>
            <p:cNvPr id="21" name="object 21"/>
            <p:cNvSpPr/>
            <p:nvPr/>
          </p:nvSpPr>
          <p:spPr>
            <a:xfrm>
              <a:off x="1696377" y="2726613"/>
              <a:ext cx="4341495" cy="0"/>
            </a:xfrm>
            <a:custGeom>
              <a:avLst/>
              <a:gdLst/>
              <a:ahLst/>
              <a:cxnLst/>
              <a:rect l="l" t="t" r="r" b="b"/>
              <a:pathLst>
                <a:path w="4341495">
                  <a:moveTo>
                    <a:pt x="0" y="0"/>
                  </a:moveTo>
                  <a:lnTo>
                    <a:pt x="4341164" y="0"/>
                  </a:lnTo>
                </a:path>
              </a:pathLst>
            </a:custGeom>
            <a:ln w="37423">
              <a:solidFill>
                <a:srgbClr val="000000"/>
              </a:solidFill>
            </a:ln>
          </p:spPr>
          <p:txBody>
            <a:bodyPr wrap="square" lIns="0" tIns="0" rIns="0" bIns="0" rtlCol="0"/>
            <a:lstStyle/>
            <a:p>
              <a:endParaRPr/>
            </a:p>
          </p:txBody>
        </p:sp>
        <p:sp>
          <p:nvSpPr>
            <p:cNvPr id="22" name="object 22"/>
            <p:cNvSpPr txBox="1"/>
            <p:nvPr/>
          </p:nvSpPr>
          <p:spPr>
            <a:xfrm>
              <a:off x="3055873" y="3879519"/>
              <a:ext cx="130810" cy="186595"/>
            </a:xfrm>
            <a:prstGeom prst="rect">
              <a:avLst/>
            </a:prstGeom>
          </p:spPr>
          <p:txBody>
            <a:bodyPr vert="horz" wrap="square" lIns="0" tIns="0" rIns="0" bIns="0" rtlCol="0">
              <a:spAutoFit/>
            </a:bodyPr>
            <a:lstStyle/>
            <a:p>
              <a:pPr marL="12700">
                <a:lnSpc>
                  <a:spcPct val="100000"/>
                </a:lnSpc>
              </a:pPr>
              <a:endParaRPr sz="1350" dirty="0">
                <a:latin typeface="Courier New"/>
                <a:cs typeface="Courier New"/>
              </a:endParaRPr>
            </a:p>
          </p:txBody>
        </p:sp>
        <p:sp>
          <p:nvSpPr>
            <p:cNvPr id="23" name="object 23"/>
            <p:cNvSpPr txBox="1"/>
            <p:nvPr/>
          </p:nvSpPr>
          <p:spPr>
            <a:xfrm>
              <a:off x="3567365" y="1790722"/>
              <a:ext cx="3705860" cy="1893591"/>
            </a:xfrm>
            <a:prstGeom prst="rect">
              <a:avLst/>
            </a:prstGeom>
          </p:spPr>
          <p:txBody>
            <a:bodyPr vert="horz" wrap="square" lIns="0" tIns="0" rIns="0" bIns="0" rtlCol="0">
              <a:spAutoFit/>
            </a:bodyPr>
            <a:lstStyle/>
            <a:p>
              <a:pPr marL="1896110">
                <a:lnSpc>
                  <a:spcPct val="100000"/>
                </a:lnSpc>
              </a:pPr>
              <a:r>
                <a:rPr sz="2400" b="1" spc="10" dirty="0">
                  <a:latin typeface="Courier New"/>
                  <a:cs typeface="Courier New"/>
                </a:rPr>
                <a:t>UNSLOTTED</a:t>
              </a:r>
              <a:r>
                <a:rPr sz="2400" b="1" spc="-50" dirty="0">
                  <a:latin typeface="Courier New"/>
                  <a:cs typeface="Courier New"/>
                </a:rPr>
                <a:t> </a:t>
              </a:r>
              <a:r>
                <a:rPr sz="2400" b="1" spc="10" dirty="0">
                  <a:latin typeface="Courier New"/>
                  <a:cs typeface="Courier New"/>
                </a:rPr>
                <a:t>ALOHA</a:t>
              </a:r>
              <a:endParaRPr sz="2400" dirty="0">
                <a:latin typeface="Courier New"/>
                <a:cs typeface="Courier New"/>
              </a:endParaRPr>
            </a:p>
            <a:p>
              <a:pPr marL="12700">
                <a:lnSpc>
                  <a:spcPct val="100000"/>
                </a:lnSpc>
                <a:spcBef>
                  <a:spcPts val="645"/>
                </a:spcBef>
              </a:pPr>
              <a:endParaRPr sz="1350" dirty="0">
                <a:latin typeface="Courier New"/>
                <a:cs typeface="Courier New"/>
              </a:endParaRPr>
            </a:p>
            <a:p>
              <a:pPr>
                <a:lnSpc>
                  <a:spcPct val="100000"/>
                </a:lnSpc>
              </a:pPr>
              <a:endParaRPr sz="1500" dirty="0">
                <a:latin typeface="Times New Roman"/>
                <a:cs typeface="Times New Roman"/>
              </a:endParaRPr>
            </a:p>
            <a:p>
              <a:pPr marL="1908810">
                <a:lnSpc>
                  <a:spcPct val="100000"/>
                </a:lnSpc>
                <a:spcBef>
                  <a:spcPts val="925"/>
                </a:spcBef>
              </a:pPr>
              <a:r>
                <a:rPr sz="2400" b="1" spc="10" dirty="0">
                  <a:latin typeface="Courier New"/>
                  <a:cs typeface="Courier New"/>
                </a:rPr>
                <a:t>SLOTTED</a:t>
              </a:r>
              <a:r>
                <a:rPr sz="2400" b="1" spc="-55" dirty="0">
                  <a:latin typeface="Courier New"/>
                  <a:cs typeface="Courier New"/>
                </a:rPr>
                <a:t> </a:t>
              </a:r>
              <a:r>
                <a:rPr sz="2400" b="1" spc="10" dirty="0">
                  <a:latin typeface="Courier New"/>
                  <a:cs typeface="Courier New"/>
                </a:rPr>
                <a:t>ALOHA</a:t>
              </a:r>
              <a:endParaRPr sz="2400" dirty="0">
                <a:latin typeface="Courier New"/>
                <a:cs typeface="Courier New"/>
              </a:endParaRPr>
            </a:p>
          </p:txBody>
        </p:sp>
      </p:grpSp>
      <p:sp>
        <p:nvSpPr>
          <p:cNvPr id="24" name="object 24"/>
          <p:cNvSpPr txBox="1"/>
          <p:nvPr/>
        </p:nvSpPr>
        <p:spPr>
          <a:xfrm>
            <a:off x="228601" y="4651191"/>
            <a:ext cx="7239000" cy="3940951"/>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sz="2800" spc="-5" dirty="0" smtClean="0">
                <a:solidFill>
                  <a:srgbClr val="00B050"/>
                </a:solidFill>
                <a:latin typeface="Georgia"/>
                <a:cs typeface="Georgia"/>
              </a:rPr>
              <a:t>Ethernet</a:t>
            </a:r>
            <a:r>
              <a:rPr lang="en-US" sz="2800" spc="-5" dirty="0" smtClean="0">
                <a:solidFill>
                  <a:srgbClr val="00B050"/>
                </a:solidFill>
                <a:latin typeface="Georgia"/>
                <a:cs typeface="Georgia"/>
              </a:rPr>
              <a:t> Predecessor</a:t>
            </a:r>
            <a:r>
              <a:rPr lang="en-US" sz="2800" spc="-5" dirty="0" smtClean="0">
                <a:latin typeface="Georgia"/>
                <a:cs typeface="Georgia"/>
              </a:rPr>
              <a:t>:</a:t>
            </a:r>
            <a:r>
              <a:rPr sz="2800" spc="-5" dirty="0" smtClean="0">
                <a:latin typeface="Georgia"/>
                <a:cs typeface="Georgia"/>
              </a:rPr>
              <a:t> </a:t>
            </a:r>
            <a:r>
              <a:rPr sz="2800" spc="-15" dirty="0">
                <a:latin typeface="Georgia"/>
                <a:cs typeface="Georgia"/>
              </a:rPr>
              <a:t>Multiple </a:t>
            </a:r>
            <a:r>
              <a:rPr sz="2800" spc="-35" dirty="0">
                <a:latin typeface="Georgia"/>
                <a:cs typeface="Georgia"/>
              </a:rPr>
              <a:t>ground </a:t>
            </a:r>
            <a:r>
              <a:rPr sz="2800" spc="-20" dirty="0">
                <a:latin typeface="Georgia"/>
                <a:cs typeface="Georgia"/>
              </a:rPr>
              <a:t>stations </a:t>
            </a:r>
            <a:r>
              <a:rPr sz="2800" spc="-35" dirty="0">
                <a:latin typeface="Georgia"/>
                <a:cs typeface="Georgia"/>
              </a:rPr>
              <a:t>in various </a:t>
            </a:r>
            <a:r>
              <a:rPr sz="2800" spc="-15" dirty="0">
                <a:latin typeface="Georgia"/>
                <a:cs typeface="Georgia"/>
              </a:rPr>
              <a:t>parts  </a:t>
            </a:r>
            <a:r>
              <a:rPr sz="2800" spc="-40" dirty="0">
                <a:latin typeface="Georgia"/>
                <a:cs typeface="Georgia"/>
              </a:rPr>
              <a:t>of</a:t>
            </a:r>
            <a:r>
              <a:rPr sz="2800" spc="50" dirty="0">
                <a:latin typeface="Georgia"/>
                <a:cs typeface="Georgia"/>
              </a:rPr>
              <a:t> </a:t>
            </a:r>
            <a:r>
              <a:rPr sz="2800" spc="-35" dirty="0">
                <a:latin typeface="Georgia"/>
                <a:cs typeface="Georgia"/>
              </a:rPr>
              <a:t>Hawai.</a:t>
            </a:r>
            <a:endParaRPr sz="2800" dirty="0">
              <a:latin typeface="Georgia"/>
              <a:cs typeface="Georgia"/>
            </a:endParaRPr>
          </a:p>
          <a:p>
            <a:pPr marL="172720" marR="5080" indent="-160020">
              <a:lnSpc>
                <a:spcPct val="122900"/>
              </a:lnSpc>
              <a:spcBef>
                <a:spcPts val="900"/>
              </a:spcBef>
              <a:buFont typeface="Times New Roman"/>
              <a:buChar char="•"/>
              <a:tabLst>
                <a:tab pos="172720" algn="l"/>
              </a:tabLst>
            </a:pPr>
            <a:r>
              <a:rPr lang="en-US" sz="2800" spc="10" dirty="0" smtClean="0">
                <a:solidFill>
                  <a:srgbClr val="00B050"/>
                </a:solidFill>
                <a:latin typeface="Georgia"/>
                <a:cs typeface="Georgia"/>
              </a:rPr>
              <a:t>Problem:</a:t>
            </a:r>
            <a:r>
              <a:rPr lang="en-US" sz="2800" spc="10" dirty="0" smtClean="0">
                <a:latin typeface="Georgia"/>
                <a:cs typeface="Georgia"/>
              </a:rPr>
              <a:t> </a:t>
            </a:r>
            <a:r>
              <a:rPr sz="2800" spc="10" dirty="0" smtClean="0">
                <a:latin typeface="Georgia"/>
                <a:cs typeface="Georgia"/>
              </a:rPr>
              <a:t>Couldn’t </a:t>
            </a:r>
            <a:r>
              <a:rPr sz="2800" spc="-45" dirty="0" smtClean="0">
                <a:latin typeface="Georgia"/>
                <a:cs typeface="Georgia"/>
              </a:rPr>
              <a:t>d</a:t>
            </a:r>
            <a:r>
              <a:rPr lang="en-US" sz="2800" spc="-45" dirty="0" smtClean="0">
                <a:latin typeface="Georgia"/>
                <a:cs typeface="Georgia"/>
              </a:rPr>
              <a:t>etect collisions</a:t>
            </a:r>
            <a:r>
              <a:rPr sz="2800" spc="-20" dirty="0" smtClean="0">
                <a:latin typeface="Georgia"/>
                <a:cs typeface="Georgia"/>
              </a:rPr>
              <a:t> </a:t>
            </a:r>
            <a:r>
              <a:rPr sz="2800" spc="-40" dirty="0">
                <a:latin typeface="Georgia"/>
                <a:cs typeface="Georgia"/>
              </a:rPr>
              <a:t>or </a:t>
            </a:r>
            <a:r>
              <a:rPr sz="2800" spc="-45" dirty="0" smtClean="0">
                <a:latin typeface="Georgia"/>
                <a:cs typeface="Georgia"/>
              </a:rPr>
              <a:t>sense </a:t>
            </a:r>
            <a:r>
              <a:rPr lang="en-US" sz="2800" spc="-45" dirty="0" smtClean="0">
                <a:latin typeface="Georgia"/>
                <a:cs typeface="Georgia"/>
              </a:rPr>
              <a:t>when channel was busy. </a:t>
            </a:r>
            <a:r>
              <a:rPr lang="en-US" sz="2800" spc="-35" dirty="0" smtClean="0">
                <a:latin typeface="Georgia"/>
                <a:cs typeface="Georgia"/>
              </a:rPr>
              <a:t>S</a:t>
            </a:r>
            <a:r>
              <a:rPr sz="2800" spc="-35" dirty="0" smtClean="0">
                <a:latin typeface="Georgia"/>
                <a:cs typeface="Georgia"/>
              </a:rPr>
              <a:t>imilar </a:t>
            </a:r>
            <a:r>
              <a:rPr sz="2800" spc="-40" dirty="0" smtClean="0">
                <a:latin typeface="Georgia"/>
                <a:cs typeface="Georgia"/>
              </a:rPr>
              <a:t>problems</a:t>
            </a:r>
            <a:r>
              <a:rPr lang="en-US" sz="2800" spc="-40" dirty="0" smtClean="0">
                <a:latin typeface="Georgia"/>
                <a:cs typeface="Georgia"/>
              </a:rPr>
              <a:t> </a:t>
            </a:r>
            <a:r>
              <a:rPr sz="2800" spc="-35" dirty="0" smtClean="0">
                <a:latin typeface="Georgia"/>
                <a:cs typeface="Georgia"/>
              </a:rPr>
              <a:t>in</a:t>
            </a:r>
            <a:r>
              <a:rPr lang="en-US" sz="2800" spc="-35" dirty="0" smtClean="0">
                <a:latin typeface="Georgia"/>
                <a:cs typeface="Georgia"/>
              </a:rPr>
              <a:t> 802.11</a:t>
            </a:r>
            <a:endParaRPr sz="2800" dirty="0">
              <a:latin typeface="Georgia"/>
              <a:cs typeface="Georgia"/>
            </a:endParaRPr>
          </a:p>
          <a:p>
            <a:pPr marL="172720" marR="423545" indent="-160020">
              <a:lnSpc>
                <a:spcPct val="122900"/>
              </a:lnSpc>
              <a:spcBef>
                <a:spcPts val="885"/>
              </a:spcBef>
              <a:buFont typeface="Times New Roman"/>
              <a:buChar char="•"/>
              <a:tabLst>
                <a:tab pos="172720" algn="l"/>
              </a:tabLst>
            </a:pPr>
            <a:r>
              <a:rPr sz="2800" spc="-10" dirty="0">
                <a:solidFill>
                  <a:srgbClr val="00B050"/>
                </a:solidFill>
                <a:latin typeface="Georgia"/>
                <a:cs typeface="Georgia"/>
              </a:rPr>
              <a:t>Slotted </a:t>
            </a:r>
            <a:r>
              <a:rPr sz="2800" dirty="0" smtClean="0">
                <a:solidFill>
                  <a:srgbClr val="00B050"/>
                </a:solidFill>
                <a:latin typeface="Georgia"/>
                <a:cs typeface="Georgia"/>
              </a:rPr>
              <a:t>Aloha</a:t>
            </a:r>
            <a:r>
              <a:rPr lang="en-US" sz="2800" dirty="0" smtClean="0">
                <a:latin typeface="Georgia"/>
                <a:cs typeface="Georgia"/>
              </a:rPr>
              <a:t>:</a:t>
            </a:r>
            <a:r>
              <a:rPr sz="2800" dirty="0" smtClean="0">
                <a:latin typeface="Georgia"/>
                <a:cs typeface="Georgia"/>
              </a:rPr>
              <a:t> </a:t>
            </a:r>
            <a:r>
              <a:rPr sz="2800" spc="-35" dirty="0">
                <a:latin typeface="Georgia"/>
                <a:cs typeface="Georgia"/>
              </a:rPr>
              <a:t>reduces </a:t>
            </a:r>
            <a:r>
              <a:rPr sz="2800" spc="-20" dirty="0">
                <a:latin typeface="Georgia"/>
                <a:cs typeface="Georgia"/>
              </a:rPr>
              <a:t>vulnerable </a:t>
            </a:r>
            <a:r>
              <a:rPr sz="2800" spc="-25" dirty="0">
                <a:latin typeface="Georgia"/>
                <a:cs typeface="Georgia"/>
              </a:rPr>
              <a:t>period </a:t>
            </a:r>
            <a:r>
              <a:rPr sz="2800" dirty="0">
                <a:latin typeface="Georgia"/>
                <a:cs typeface="Georgia"/>
              </a:rPr>
              <a:t>by </a:t>
            </a:r>
            <a:r>
              <a:rPr sz="2800" spc="-25" dirty="0">
                <a:latin typeface="Georgia"/>
                <a:cs typeface="Georgia"/>
              </a:rPr>
              <a:t>half </a:t>
            </a:r>
            <a:r>
              <a:rPr sz="2800" spc="5" dirty="0">
                <a:latin typeface="Georgia"/>
                <a:cs typeface="Georgia"/>
              </a:rPr>
              <a:t>but </a:t>
            </a:r>
            <a:r>
              <a:rPr sz="2800" spc="-40" dirty="0">
                <a:latin typeface="Georgia"/>
                <a:cs typeface="Georgia"/>
              </a:rPr>
              <a:t>requires </a:t>
            </a:r>
            <a:r>
              <a:rPr sz="2800" spc="-5" dirty="0">
                <a:latin typeface="Georgia"/>
                <a:cs typeface="Georgia"/>
              </a:rPr>
              <a:t>a  </a:t>
            </a:r>
            <a:r>
              <a:rPr sz="2800" spc="-55" dirty="0">
                <a:latin typeface="Georgia"/>
                <a:cs typeface="Georgia"/>
              </a:rPr>
              <a:t>common  </a:t>
            </a:r>
            <a:r>
              <a:rPr sz="2800" spc="-20" dirty="0">
                <a:latin typeface="Georgia"/>
                <a:cs typeface="Georgia"/>
              </a:rPr>
              <a:t>clock</a:t>
            </a:r>
            <a:r>
              <a:rPr sz="2800" spc="-55" dirty="0">
                <a:latin typeface="Georgia"/>
                <a:cs typeface="Georgia"/>
              </a:rPr>
              <a:t> </a:t>
            </a:r>
            <a:endParaRPr sz="1400" dirty="0">
              <a:latin typeface="Georgia"/>
              <a:cs typeface="Georgia"/>
            </a:endParaRPr>
          </a:p>
        </p:txBody>
      </p:sp>
      <p:sp>
        <p:nvSpPr>
          <p:cNvPr id="28" name="TextBox 27"/>
          <p:cNvSpPr txBox="1"/>
          <p:nvPr/>
        </p:nvSpPr>
        <p:spPr>
          <a:xfrm>
            <a:off x="2621852" y="2423762"/>
            <a:ext cx="558222" cy="461665"/>
          </a:xfrm>
          <a:prstGeom prst="rect">
            <a:avLst/>
          </a:prstGeom>
          <a:noFill/>
        </p:spPr>
        <p:txBody>
          <a:bodyPr wrap="square" rtlCol="0">
            <a:spAutoFit/>
          </a:bodyPr>
          <a:lstStyle/>
          <a:p>
            <a:r>
              <a:rPr lang="en-US" sz="2400" dirty="0" smtClean="0">
                <a:solidFill>
                  <a:srgbClr val="00B050"/>
                </a:solidFill>
              </a:rPr>
              <a:t>2T</a:t>
            </a:r>
            <a:endParaRPr lang="en-US" sz="2400" dirty="0">
              <a:solidFill>
                <a:srgbClr val="00B050"/>
              </a:solidFill>
            </a:endParaRPr>
          </a:p>
        </p:txBody>
      </p:sp>
      <p:sp>
        <p:nvSpPr>
          <p:cNvPr id="29" name="TextBox 28"/>
          <p:cNvSpPr txBox="1"/>
          <p:nvPr/>
        </p:nvSpPr>
        <p:spPr>
          <a:xfrm>
            <a:off x="3169758" y="4117645"/>
            <a:ext cx="558222" cy="461665"/>
          </a:xfrm>
          <a:prstGeom prst="rect">
            <a:avLst/>
          </a:prstGeom>
          <a:noFill/>
        </p:spPr>
        <p:txBody>
          <a:bodyPr wrap="square" rtlCol="0">
            <a:spAutoFit/>
          </a:bodyPr>
          <a:lstStyle/>
          <a:p>
            <a:r>
              <a:rPr lang="en-US" sz="2400" dirty="0" smtClean="0">
                <a:solidFill>
                  <a:srgbClr val="00B050"/>
                </a:solidFill>
              </a:rPr>
              <a:t>T</a:t>
            </a:r>
            <a:endParaRPr lang="en-US" sz="2400" dirty="0">
              <a:solidFill>
                <a:srgbClr val="00B050"/>
              </a:solidFill>
            </a:endParaRPr>
          </a:p>
        </p:txBody>
      </p:sp>
    </p:spTree>
    <p:extLst>
      <p:ext uri="{BB962C8B-B14F-4D97-AF65-F5344CB8AC3E}">
        <p14:creationId xmlns:p14="http://schemas.microsoft.com/office/powerpoint/2010/main" val="350506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2" name="object 2"/>
          <p:cNvSpPr txBox="1"/>
          <p:nvPr/>
        </p:nvSpPr>
        <p:spPr>
          <a:xfrm>
            <a:off x="457200" y="776306"/>
            <a:ext cx="6553199" cy="6152838"/>
          </a:xfrm>
          <a:prstGeom prst="rect">
            <a:avLst/>
          </a:prstGeom>
        </p:spPr>
        <p:txBody>
          <a:bodyPr vert="horz" wrap="square" lIns="0" tIns="0" rIns="0" bIns="0" rtlCol="0">
            <a:spAutoFit/>
          </a:bodyPr>
          <a:lstStyle/>
          <a:p>
            <a:pPr marL="1720850" marR="375920" indent="-1384300" algn="ctr">
              <a:lnSpc>
                <a:spcPct val="62900"/>
              </a:lnSpc>
            </a:pPr>
            <a:r>
              <a:rPr sz="2800" b="1" spc="270" dirty="0">
                <a:solidFill>
                  <a:srgbClr val="0070C0"/>
                </a:solidFill>
                <a:latin typeface="PMingLiU"/>
                <a:cs typeface="PMingLiU"/>
              </a:rPr>
              <a:t>In </a:t>
            </a:r>
            <a:r>
              <a:rPr sz="2800" b="1" spc="235" dirty="0">
                <a:solidFill>
                  <a:srgbClr val="0070C0"/>
                </a:solidFill>
                <a:latin typeface="PMingLiU"/>
                <a:cs typeface="PMingLiU"/>
              </a:rPr>
              <a:t>transmission </a:t>
            </a:r>
            <a:r>
              <a:rPr lang="en-US" sz="2800" b="1" spc="190" dirty="0">
                <a:solidFill>
                  <a:srgbClr val="0070C0"/>
                </a:solidFill>
                <a:latin typeface="PMingLiU"/>
                <a:cs typeface="PMingLiU"/>
              </a:rPr>
              <a:t>c</a:t>
            </a:r>
            <a:r>
              <a:rPr sz="2800" b="1" spc="190" dirty="0" smtClean="0">
                <a:solidFill>
                  <a:srgbClr val="0070C0"/>
                </a:solidFill>
                <a:latin typeface="PMingLiU"/>
                <a:cs typeface="PMingLiU"/>
              </a:rPr>
              <a:t>ollision </a:t>
            </a:r>
            <a:r>
              <a:rPr lang="en-US" sz="2800" b="1" spc="275" dirty="0">
                <a:solidFill>
                  <a:srgbClr val="0070C0"/>
                </a:solidFill>
                <a:latin typeface="PMingLiU"/>
                <a:cs typeface="PMingLiU"/>
              </a:rPr>
              <a:t>d</a:t>
            </a:r>
            <a:r>
              <a:rPr sz="2800" b="1" spc="275" dirty="0" smtClean="0">
                <a:solidFill>
                  <a:srgbClr val="0070C0"/>
                </a:solidFill>
                <a:latin typeface="PMingLiU"/>
                <a:cs typeface="PMingLiU"/>
              </a:rPr>
              <a:t>etect</a:t>
            </a:r>
            <a:r>
              <a:rPr lang="en-US" sz="2800" b="1" spc="275" dirty="0" smtClean="0">
                <a:solidFill>
                  <a:srgbClr val="0070C0"/>
                </a:solidFill>
                <a:latin typeface="PMingLiU"/>
                <a:cs typeface="PMingLiU"/>
              </a:rPr>
              <a:t>ion</a:t>
            </a:r>
            <a:r>
              <a:rPr sz="2800" b="1" spc="275" dirty="0" smtClean="0">
                <a:solidFill>
                  <a:srgbClr val="0070C0"/>
                </a:solidFill>
                <a:latin typeface="PMingLiU"/>
                <a:cs typeface="PMingLiU"/>
              </a:rPr>
              <a:t> </a:t>
            </a:r>
            <a:endParaRPr lang="en-US" sz="2800" b="1" spc="275" dirty="0" smtClean="0">
              <a:solidFill>
                <a:srgbClr val="0070C0"/>
              </a:solidFill>
              <a:latin typeface="PMingLiU"/>
              <a:cs typeface="PMingLiU"/>
            </a:endParaRPr>
          </a:p>
          <a:p>
            <a:pPr marL="1720850" marR="375920" indent="-1384300">
              <a:lnSpc>
                <a:spcPct val="62900"/>
              </a:lnSpc>
            </a:pPr>
            <a:endParaRPr lang="en-US" sz="2800" b="1" spc="275" dirty="0">
              <a:solidFill>
                <a:srgbClr val="0070C0"/>
              </a:solidFill>
              <a:latin typeface="PMingLiU"/>
              <a:cs typeface="PMingLiU"/>
            </a:endParaRPr>
          </a:p>
          <a:p>
            <a:pPr marL="1720850" marR="375920" indent="-1384300" algn="ctr">
              <a:lnSpc>
                <a:spcPct val="62900"/>
              </a:lnSpc>
            </a:pPr>
            <a:r>
              <a:rPr sz="2800" b="1" spc="305" dirty="0" smtClean="0">
                <a:solidFill>
                  <a:srgbClr val="0070C0"/>
                </a:solidFill>
                <a:latin typeface="PMingLiU"/>
                <a:cs typeface="PMingLiU"/>
              </a:rPr>
              <a:t>and </a:t>
            </a:r>
            <a:r>
              <a:rPr lang="en-US" sz="2800" b="1" spc="204" dirty="0" smtClean="0">
                <a:solidFill>
                  <a:srgbClr val="0070C0"/>
                </a:solidFill>
                <a:latin typeface="PMingLiU"/>
                <a:cs typeface="PMingLiU"/>
              </a:rPr>
              <a:t>s</a:t>
            </a:r>
            <a:r>
              <a:rPr sz="2800" b="1" spc="204" dirty="0" smtClean="0">
                <a:solidFill>
                  <a:srgbClr val="0070C0"/>
                </a:solidFill>
                <a:latin typeface="PMingLiU"/>
                <a:cs typeface="PMingLiU"/>
              </a:rPr>
              <a:t>emi-reliability</a:t>
            </a:r>
            <a:endParaRPr sz="2800" b="1" dirty="0">
              <a:solidFill>
                <a:srgbClr val="0070C0"/>
              </a:solidFill>
              <a:latin typeface="PMingLiU"/>
              <a:cs typeface="PMingLiU"/>
            </a:endParaRPr>
          </a:p>
          <a:p>
            <a:pPr>
              <a:lnSpc>
                <a:spcPct val="100000"/>
              </a:lnSpc>
              <a:spcBef>
                <a:spcPts val="20"/>
              </a:spcBef>
            </a:pPr>
            <a:endParaRPr sz="1550" dirty="0">
              <a:latin typeface="Times New Roman"/>
              <a:cs typeface="Times New Roman"/>
            </a:endParaRPr>
          </a:p>
          <a:p>
            <a:pPr marL="212090" marR="5080" indent="-199390">
              <a:lnSpc>
                <a:spcPct val="116300"/>
              </a:lnSpc>
              <a:spcBef>
                <a:spcPts val="5"/>
              </a:spcBef>
              <a:buFont typeface="Times New Roman"/>
              <a:buChar char="•"/>
              <a:tabLst>
                <a:tab pos="212725" algn="l"/>
              </a:tabLst>
            </a:pPr>
            <a:r>
              <a:rPr lang="en-US" sz="2400" spc="-20" dirty="0" smtClean="0">
                <a:latin typeface="Garamond"/>
                <a:cs typeface="Garamond"/>
              </a:rPr>
              <a:t>Metcalfe knew about Aloha.  He knew he could do better because of the smaller distance.</a:t>
            </a:r>
          </a:p>
          <a:p>
            <a:pPr marL="12700" marR="5080">
              <a:lnSpc>
                <a:spcPct val="116300"/>
              </a:lnSpc>
              <a:spcBef>
                <a:spcPts val="5"/>
              </a:spcBef>
              <a:tabLst>
                <a:tab pos="212725" algn="l"/>
              </a:tabLst>
            </a:pPr>
            <a:endParaRPr lang="en-US" sz="2400" spc="-20" dirty="0" smtClean="0">
              <a:latin typeface="Garamond"/>
              <a:cs typeface="Garamond"/>
            </a:endParaRPr>
          </a:p>
          <a:p>
            <a:pPr marL="212090" marR="5080" indent="-199390">
              <a:lnSpc>
                <a:spcPct val="116300"/>
              </a:lnSpc>
              <a:spcBef>
                <a:spcPts val="5"/>
              </a:spcBef>
              <a:buFont typeface="Times New Roman"/>
              <a:buChar char="•"/>
              <a:tabLst>
                <a:tab pos="212725" algn="l"/>
              </a:tabLst>
            </a:pPr>
            <a:r>
              <a:rPr sz="2400" spc="-20" dirty="0" smtClean="0">
                <a:latin typeface="Garamond"/>
                <a:cs typeface="Garamond"/>
              </a:rPr>
              <a:t>1500 </a:t>
            </a:r>
            <a:r>
              <a:rPr sz="2400" spc="50" dirty="0">
                <a:latin typeface="Garamond"/>
                <a:cs typeface="Garamond"/>
              </a:rPr>
              <a:t>byte </a:t>
            </a:r>
            <a:r>
              <a:rPr sz="2400" spc="5" dirty="0">
                <a:latin typeface="Garamond"/>
                <a:cs typeface="Garamond"/>
              </a:rPr>
              <a:t>frame </a:t>
            </a:r>
            <a:r>
              <a:rPr sz="2400" spc="-10" dirty="0">
                <a:latin typeface="Garamond"/>
                <a:cs typeface="Garamond"/>
              </a:rPr>
              <a:t>involved </a:t>
            </a:r>
            <a:r>
              <a:rPr sz="2400" spc="25" dirty="0">
                <a:latin typeface="Garamond"/>
                <a:cs typeface="Garamond"/>
              </a:rPr>
              <a:t>in </a:t>
            </a:r>
            <a:r>
              <a:rPr sz="2400" spc="114" dirty="0">
                <a:latin typeface="Garamond"/>
                <a:cs typeface="Garamond"/>
              </a:rPr>
              <a:t>a </a:t>
            </a:r>
            <a:r>
              <a:rPr sz="2400" spc="5" dirty="0">
                <a:latin typeface="Garamond"/>
                <a:cs typeface="Garamond"/>
              </a:rPr>
              <a:t>collision. </a:t>
            </a:r>
            <a:r>
              <a:rPr sz="2400" spc="25" dirty="0">
                <a:latin typeface="Garamond"/>
                <a:cs typeface="Garamond"/>
              </a:rPr>
              <a:t>Ethernet  </a:t>
            </a:r>
            <a:r>
              <a:rPr sz="2400" i="1" spc="-85" dirty="0">
                <a:latin typeface="Arial"/>
                <a:cs typeface="Arial"/>
              </a:rPr>
              <a:t>aborts </a:t>
            </a:r>
            <a:r>
              <a:rPr sz="2400" spc="25" dirty="0">
                <a:latin typeface="Garamond"/>
                <a:cs typeface="Garamond"/>
              </a:rPr>
              <a:t>transmission </a:t>
            </a:r>
            <a:r>
              <a:rPr sz="2400" spc="30" dirty="0">
                <a:latin typeface="Garamond"/>
                <a:cs typeface="Garamond"/>
              </a:rPr>
              <a:t>after </a:t>
            </a:r>
            <a:r>
              <a:rPr sz="2400" spc="-15" dirty="0">
                <a:latin typeface="Garamond"/>
                <a:cs typeface="Garamond"/>
              </a:rPr>
              <a:t>64 </a:t>
            </a:r>
            <a:r>
              <a:rPr sz="2400" spc="40" dirty="0">
                <a:latin typeface="Garamond"/>
                <a:cs typeface="Garamond"/>
              </a:rPr>
              <a:t>bytes. </a:t>
            </a:r>
            <a:r>
              <a:rPr sz="2400" spc="15" dirty="0">
                <a:latin typeface="Garamond"/>
                <a:cs typeface="Garamond"/>
              </a:rPr>
              <a:t>Aloha </a:t>
            </a:r>
            <a:r>
              <a:rPr sz="2400" spc="30" dirty="0">
                <a:latin typeface="Garamond"/>
                <a:cs typeface="Garamond"/>
              </a:rPr>
              <a:t>will  </a:t>
            </a:r>
            <a:r>
              <a:rPr sz="2400" spc="5" dirty="0">
                <a:latin typeface="Garamond"/>
                <a:cs typeface="Garamond"/>
              </a:rPr>
              <a:t>send </a:t>
            </a:r>
            <a:r>
              <a:rPr sz="2400" spc="40" dirty="0">
                <a:latin typeface="Garamond"/>
                <a:cs typeface="Garamond"/>
              </a:rPr>
              <a:t>the </a:t>
            </a:r>
            <a:r>
              <a:rPr sz="2400" spc="25" dirty="0">
                <a:latin typeface="Garamond"/>
                <a:cs typeface="Garamond"/>
              </a:rPr>
              <a:t>entire </a:t>
            </a:r>
            <a:r>
              <a:rPr sz="2400" spc="-20" dirty="0">
                <a:latin typeface="Garamond"/>
                <a:cs typeface="Garamond"/>
              </a:rPr>
              <a:t>1500 </a:t>
            </a:r>
            <a:r>
              <a:rPr sz="2400" spc="35" dirty="0">
                <a:latin typeface="Garamond"/>
                <a:cs typeface="Garamond"/>
              </a:rPr>
              <a:t>bytes </a:t>
            </a:r>
            <a:r>
              <a:rPr sz="2400" spc="45" dirty="0">
                <a:latin typeface="Garamond"/>
                <a:cs typeface="Garamond"/>
              </a:rPr>
              <a:t>and </a:t>
            </a:r>
            <a:r>
              <a:rPr sz="2400" spc="40" dirty="0">
                <a:latin typeface="Garamond"/>
                <a:cs typeface="Garamond"/>
              </a:rPr>
              <a:t>detect </a:t>
            </a:r>
            <a:r>
              <a:rPr sz="2400" dirty="0">
                <a:latin typeface="Garamond"/>
                <a:cs typeface="Garamond"/>
              </a:rPr>
              <a:t>when </a:t>
            </a:r>
            <a:r>
              <a:rPr sz="2400" spc="25" dirty="0">
                <a:latin typeface="Garamond"/>
                <a:cs typeface="Garamond"/>
              </a:rPr>
              <a:t>ack </a:t>
            </a:r>
            <a:r>
              <a:rPr sz="2400" spc="15" dirty="0">
                <a:latin typeface="Garamond"/>
                <a:cs typeface="Garamond"/>
              </a:rPr>
              <a:t>is  not </a:t>
            </a:r>
            <a:r>
              <a:rPr sz="2400" spc="10" dirty="0">
                <a:latin typeface="Garamond"/>
                <a:cs typeface="Garamond"/>
              </a:rPr>
              <a:t>received. </a:t>
            </a:r>
            <a:r>
              <a:rPr sz="2400" spc="60" dirty="0">
                <a:latin typeface="Garamond"/>
                <a:cs typeface="Garamond"/>
              </a:rPr>
              <a:t>Better </a:t>
            </a:r>
            <a:r>
              <a:rPr sz="2400" spc="-55" dirty="0">
                <a:latin typeface="Garamond"/>
                <a:cs typeface="Garamond"/>
              </a:rPr>
              <a:t>for </a:t>
            </a:r>
            <a:r>
              <a:rPr sz="2400" spc="40" dirty="0">
                <a:latin typeface="Garamond"/>
                <a:cs typeface="Garamond"/>
              </a:rPr>
              <a:t>large </a:t>
            </a:r>
            <a:r>
              <a:rPr sz="2400" spc="10" dirty="0">
                <a:latin typeface="Garamond"/>
                <a:cs typeface="Garamond"/>
              </a:rPr>
              <a:t>frames, </a:t>
            </a:r>
            <a:r>
              <a:rPr sz="2400" spc="45" dirty="0">
                <a:latin typeface="Garamond"/>
                <a:cs typeface="Garamond"/>
              </a:rPr>
              <a:t>and </a:t>
            </a:r>
            <a:r>
              <a:rPr sz="2400" spc="40" dirty="0">
                <a:latin typeface="Garamond"/>
                <a:cs typeface="Garamond"/>
              </a:rPr>
              <a:t>large  </a:t>
            </a:r>
            <a:r>
              <a:rPr sz="2400" spc="5" dirty="0">
                <a:latin typeface="Garamond"/>
                <a:cs typeface="Garamond"/>
              </a:rPr>
              <a:t>frame </a:t>
            </a:r>
            <a:r>
              <a:rPr sz="2400" spc="-5" dirty="0">
                <a:latin typeface="Garamond"/>
                <a:cs typeface="Garamond"/>
              </a:rPr>
              <a:t>sizes </a:t>
            </a:r>
            <a:r>
              <a:rPr sz="2400" spc="10" dirty="0">
                <a:latin typeface="Garamond"/>
                <a:cs typeface="Garamond"/>
              </a:rPr>
              <a:t>allow</a:t>
            </a:r>
            <a:r>
              <a:rPr sz="2400" spc="280" dirty="0">
                <a:latin typeface="Garamond"/>
                <a:cs typeface="Garamond"/>
              </a:rPr>
              <a:t> </a:t>
            </a:r>
            <a:r>
              <a:rPr sz="2400" spc="-20" dirty="0">
                <a:latin typeface="Garamond"/>
                <a:cs typeface="Garamond"/>
              </a:rPr>
              <a:t>efficiency.</a:t>
            </a:r>
            <a:endParaRPr sz="2400" dirty="0">
              <a:latin typeface="Garamond"/>
              <a:cs typeface="Garamond"/>
            </a:endParaRPr>
          </a:p>
          <a:p>
            <a:pPr marL="212090" marR="144780" indent="-199390">
              <a:lnSpc>
                <a:spcPct val="116300"/>
              </a:lnSpc>
              <a:spcBef>
                <a:spcPts val="905"/>
              </a:spcBef>
              <a:buFont typeface="Times New Roman"/>
              <a:buChar char="•"/>
              <a:tabLst>
                <a:tab pos="212725" algn="l"/>
              </a:tabLst>
            </a:pPr>
            <a:r>
              <a:rPr sz="2400" spc="-130" dirty="0">
                <a:latin typeface="Garamond"/>
                <a:cs typeface="Garamond"/>
              </a:rPr>
              <a:t>No </a:t>
            </a:r>
            <a:r>
              <a:rPr lang="en-US" sz="2400" spc="20" dirty="0" smtClean="0">
                <a:latin typeface="Garamond"/>
                <a:cs typeface="Garamond"/>
              </a:rPr>
              <a:t>recovery from</a:t>
            </a:r>
            <a:r>
              <a:rPr sz="2400" spc="-100" dirty="0" smtClean="0">
                <a:latin typeface="Garamond"/>
                <a:cs typeface="Garamond"/>
              </a:rPr>
              <a:t> </a:t>
            </a:r>
            <a:r>
              <a:rPr sz="2400" spc="5" dirty="0">
                <a:latin typeface="Garamond"/>
                <a:cs typeface="Garamond"/>
              </a:rPr>
              <a:t>frame </a:t>
            </a:r>
            <a:r>
              <a:rPr sz="2400" spc="15" dirty="0">
                <a:latin typeface="Garamond"/>
                <a:cs typeface="Garamond"/>
              </a:rPr>
              <a:t>corruption. </a:t>
            </a:r>
            <a:r>
              <a:rPr sz="2400" spc="60" dirty="0">
                <a:latin typeface="Garamond"/>
                <a:cs typeface="Garamond"/>
              </a:rPr>
              <a:t>(1 </a:t>
            </a:r>
            <a:r>
              <a:rPr sz="2400" spc="25" dirty="0">
                <a:latin typeface="Garamond"/>
                <a:cs typeface="Garamond"/>
              </a:rPr>
              <a:t>in </a:t>
            </a:r>
            <a:r>
              <a:rPr sz="2400" spc="35" dirty="0">
                <a:latin typeface="Garamond"/>
                <a:cs typeface="Garamond"/>
              </a:rPr>
              <a:t>million).  </a:t>
            </a:r>
            <a:r>
              <a:rPr sz="2400" spc="-35" dirty="0">
                <a:latin typeface="Garamond"/>
                <a:cs typeface="Garamond"/>
              </a:rPr>
              <a:t>However, </a:t>
            </a:r>
            <a:r>
              <a:rPr sz="2400" spc="-5" dirty="0">
                <a:latin typeface="Garamond"/>
                <a:cs typeface="Garamond"/>
              </a:rPr>
              <a:t>collisions </a:t>
            </a:r>
            <a:r>
              <a:rPr sz="2400" spc="45" dirty="0">
                <a:latin typeface="Garamond"/>
                <a:cs typeface="Garamond"/>
              </a:rPr>
              <a:t>are </a:t>
            </a:r>
            <a:r>
              <a:rPr sz="2400" spc="10" dirty="0">
                <a:latin typeface="Garamond"/>
                <a:cs typeface="Garamond"/>
              </a:rPr>
              <a:t>frequent. </a:t>
            </a:r>
            <a:r>
              <a:rPr sz="2400" spc="30" dirty="0">
                <a:latin typeface="Garamond"/>
                <a:cs typeface="Garamond"/>
              </a:rPr>
              <a:t>Semi-reliable:  </a:t>
            </a:r>
            <a:r>
              <a:rPr sz="2400" spc="40" dirty="0">
                <a:latin typeface="Garamond"/>
                <a:cs typeface="Garamond"/>
              </a:rPr>
              <a:t>detect </a:t>
            </a:r>
            <a:r>
              <a:rPr sz="2400" spc="-5" dirty="0">
                <a:latin typeface="Garamond"/>
                <a:cs typeface="Garamond"/>
              </a:rPr>
              <a:t>collisions </a:t>
            </a:r>
            <a:r>
              <a:rPr sz="2400" spc="45" dirty="0">
                <a:latin typeface="Garamond"/>
                <a:cs typeface="Garamond"/>
              </a:rPr>
              <a:t>and </a:t>
            </a:r>
            <a:r>
              <a:rPr sz="2400" spc="50" dirty="0">
                <a:latin typeface="Garamond"/>
                <a:cs typeface="Garamond"/>
              </a:rPr>
              <a:t>retransmit </a:t>
            </a:r>
            <a:r>
              <a:rPr sz="2400" spc="25" dirty="0">
                <a:latin typeface="Garamond"/>
                <a:cs typeface="Garamond"/>
              </a:rPr>
              <a:t>in</a:t>
            </a:r>
            <a:r>
              <a:rPr sz="2400" spc="375" dirty="0">
                <a:latin typeface="Garamond"/>
                <a:cs typeface="Garamond"/>
              </a:rPr>
              <a:t> </a:t>
            </a:r>
            <a:r>
              <a:rPr sz="2400" spc="40" dirty="0">
                <a:latin typeface="Garamond"/>
                <a:cs typeface="Garamond"/>
              </a:rPr>
              <a:t>hardware</a:t>
            </a:r>
            <a:r>
              <a:rPr sz="2050" spc="40" dirty="0">
                <a:latin typeface="Garamond"/>
                <a:cs typeface="Garamond"/>
              </a:rPr>
              <a:t>.</a:t>
            </a:r>
            <a:endParaRPr sz="2050" dirty="0">
              <a:latin typeface="Garamond"/>
              <a:cs typeface="Garamond"/>
            </a:endParaRPr>
          </a:p>
        </p:txBody>
      </p:sp>
    </p:spTree>
    <p:extLst>
      <p:ext uri="{BB962C8B-B14F-4D97-AF65-F5344CB8AC3E}">
        <p14:creationId xmlns:p14="http://schemas.microsoft.com/office/powerpoint/2010/main" val="1350228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631936" y="164528"/>
            <a:ext cx="7078971" cy="7285649"/>
          </a:xfrm>
          <a:prstGeom prst="rect">
            <a:avLst/>
          </a:prstGeom>
        </p:spPr>
        <p:txBody>
          <a:bodyPr vert="horz" wrap="square" lIns="0" tIns="0" rIns="0" bIns="0" rtlCol="0">
            <a:spAutoFit/>
          </a:bodyPr>
          <a:lstStyle/>
          <a:p>
            <a:pPr marL="1065530">
              <a:lnSpc>
                <a:spcPct val="100000"/>
              </a:lnSpc>
            </a:pPr>
            <a:r>
              <a:rPr lang="en-US" sz="4000" spc="225" dirty="0" smtClean="0">
                <a:solidFill>
                  <a:srgbClr val="0070C0"/>
                </a:solidFill>
                <a:latin typeface="+mj-lt"/>
                <a:cs typeface="PMingLiU"/>
              </a:rPr>
              <a:t>What is a collision?</a:t>
            </a:r>
            <a:endParaRPr sz="4000" dirty="0">
              <a:solidFill>
                <a:srgbClr val="0070C0"/>
              </a:solidFill>
              <a:latin typeface="+mj-lt"/>
              <a:cs typeface="PMingLiU"/>
            </a:endParaRPr>
          </a:p>
          <a:p>
            <a:pPr marL="12700">
              <a:lnSpc>
                <a:spcPct val="100000"/>
              </a:lnSpc>
            </a:pPr>
            <a:endParaRPr sz="2400" dirty="0">
              <a:latin typeface="+mj-lt"/>
              <a:cs typeface="Garamond"/>
            </a:endParaRPr>
          </a:p>
          <a:p>
            <a:pPr marL="158750" marR="5080">
              <a:lnSpc>
                <a:spcPct val="116399"/>
              </a:lnSpc>
              <a:spcBef>
                <a:spcPts val="1300"/>
              </a:spcBef>
              <a:tabLst>
                <a:tab pos="358775" algn="l"/>
              </a:tabLst>
            </a:pPr>
            <a:r>
              <a:rPr lang="en-US" sz="2400" spc="35" dirty="0" smtClean="0">
                <a:latin typeface="+mj-lt"/>
                <a:cs typeface="Garamond"/>
              </a:rPr>
              <a:t>The notion of a collision is nuanced</a:t>
            </a:r>
            <a:endParaRPr lang="en-US" sz="2400" dirty="0">
              <a:latin typeface="+mj-lt"/>
              <a:cs typeface="Garamond"/>
            </a:endParaRPr>
          </a:p>
          <a:p>
            <a:pPr marL="358140" marR="5080" indent="-199390">
              <a:lnSpc>
                <a:spcPct val="116399"/>
              </a:lnSpc>
              <a:spcBef>
                <a:spcPts val="1300"/>
              </a:spcBef>
              <a:buFont typeface="Times New Roman"/>
              <a:buChar char="•"/>
              <a:tabLst>
                <a:tab pos="358775" algn="l"/>
              </a:tabLst>
            </a:pPr>
            <a:r>
              <a:rPr lang="en-US" sz="2400" spc="-5" dirty="0" smtClean="0">
                <a:solidFill>
                  <a:srgbClr val="00B050"/>
                </a:solidFill>
                <a:latin typeface="+mj-lt"/>
                <a:cs typeface="Garamond"/>
              </a:rPr>
              <a:t>Definition</a:t>
            </a:r>
            <a:r>
              <a:rPr sz="2400" spc="25" dirty="0" smtClean="0">
                <a:solidFill>
                  <a:srgbClr val="00B050"/>
                </a:solidFill>
                <a:latin typeface="+mj-lt"/>
                <a:cs typeface="Garamond"/>
              </a:rPr>
              <a:t>:</a:t>
            </a:r>
            <a:r>
              <a:rPr sz="2400" spc="25" dirty="0" smtClean="0">
                <a:latin typeface="+mj-lt"/>
                <a:cs typeface="Garamond"/>
              </a:rPr>
              <a:t> </a:t>
            </a:r>
            <a:r>
              <a:rPr lang="en-US" sz="2400" dirty="0" smtClean="0"/>
              <a:t>A station A detects a collision if two or more signals from different senders coexist at A</a:t>
            </a:r>
            <a:endParaRPr lang="en-US" sz="2400" dirty="0">
              <a:latin typeface="+mj-lt"/>
            </a:endParaRPr>
          </a:p>
          <a:p>
            <a:pPr marL="358140" marR="5080" indent="-199390">
              <a:lnSpc>
                <a:spcPct val="116399"/>
              </a:lnSpc>
              <a:spcBef>
                <a:spcPts val="1300"/>
              </a:spcBef>
              <a:buFont typeface="Times New Roman"/>
              <a:buChar char="•"/>
              <a:tabLst>
                <a:tab pos="358775" algn="l"/>
              </a:tabLst>
            </a:pPr>
            <a:r>
              <a:rPr lang="en-US" sz="2400" spc="35" dirty="0" smtClean="0">
                <a:solidFill>
                  <a:srgbClr val="00B050"/>
                </a:solidFill>
                <a:latin typeface="+mj-lt"/>
                <a:cs typeface="Garamond"/>
              </a:rPr>
              <a:t>Like relativity</a:t>
            </a:r>
            <a:r>
              <a:rPr sz="2400" dirty="0" smtClean="0">
                <a:solidFill>
                  <a:srgbClr val="00B050"/>
                </a:solidFill>
                <a:latin typeface="+mj-lt"/>
                <a:cs typeface="Garamond"/>
              </a:rPr>
              <a:t>: </a:t>
            </a:r>
            <a:r>
              <a:rPr lang="en-US" sz="2400" dirty="0" smtClean="0"/>
              <a:t>Different stations detect collisions at </a:t>
            </a:r>
            <a:r>
              <a:rPr lang="en-US" sz="2400" i="1" dirty="0" smtClean="0"/>
              <a:t>different </a:t>
            </a:r>
            <a:r>
              <a:rPr lang="en-US" sz="2400" dirty="0" smtClean="0"/>
              <a:t>times.  Worse, without care some stations may detect collisions and some may not </a:t>
            </a:r>
            <a:endParaRPr sz="2400" dirty="0">
              <a:latin typeface="+mj-lt"/>
              <a:cs typeface="Garamond"/>
            </a:endParaRP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latin typeface="+mj-lt"/>
                <a:cs typeface="Garamond"/>
              </a:rPr>
              <a:t>Need mechanisms</a:t>
            </a:r>
            <a:r>
              <a:rPr sz="2400" spc="35" dirty="0" smtClean="0">
                <a:solidFill>
                  <a:srgbClr val="00B050"/>
                </a:solidFill>
                <a:latin typeface="+mj-lt"/>
                <a:cs typeface="Garamond"/>
              </a:rPr>
              <a:t>:</a:t>
            </a:r>
            <a:r>
              <a:rPr lang="en-US" sz="2400" spc="35" dirty="0" smtClean="0">
                <a:latin typeface="+mj-lt"/>
                <a:cs typeface="Garamond"/>
              </a:rPr>
              <a:t> </a:t>
            </a:r>
            <a:r>
              <a:rPr lang="en-US" sz="2400" spc="5" dirty="0" smtClean="0">
                <a:latin typeface="+mj-lt"/>
                <a:cs typeface="Garamond"/>
              </a:rPr>
              <a:t>Want to convert relativity to universality, so that if receiver detects a collision so does sender, so sender can retransmit.  One big  mechanism is forcing a </a:t>
            </a:r>
            <a:r>
              <a:rPr lang="en-US" sz="2400" b="1" spc="5" dirty="0" smtClean="0">
                <a:latin typeface="+mj-lt"/>
                <a:cs typeface="Garamond"/>
              </a:rPr>
              <a:t>minimum packet size</a:t>
            </a: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cs typeface="Garamond"/>
              </a:rPr>
              <a:t>Waves not balls: </a:t>
            </a:r>
            <a:r>
              <a:rPr lang="en-US" sz="2400" spc="5" dirty="0" smtClean="0">
                <a:cs typeface="Garamond"/>
              </a:rPr>
              <a:t>On Ethernet and 802.11 Frames are sent as waves that pass through each other, and </a:t>
            </a:r>
            <a:r>
              <a:rPr lang="en-US" sz="2400" b="1" spc="5" dirty="0" smtClean="0">
                <a:cs typeface="Garamond"/>
              </a:rPr>
              <a:t>don’t collide and rebound </a:t>
            </a:r>
            <a:r>
              <a:rPr lang="en-US" sz="2400" spc="5" dirty="0" smtClean="0">
                <a:cs typeface="Garamond"/>
              </a:rPr>
              <a:t>like balls!</a:t>
            </a:r>
            <a:endParaRPr sz="2400" b="1" dirty="0">
              <a:latin typeface="+mj-lt"/>
              <a:cs typeface="Garamond"/>
            </a:endParaRPr>
          </a:p>
        </p:txBody>
      </p:sp>
      <p:pic>
        <p:nvPicPr>
          <p:cNvPr id="5" name="Picture 2" descr="Fenc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475220"/>
            <a:ext cx="6019800" cy="2311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90600" y="7543800"/>
            <a:ext cx="1371600" cy="369332"/>
          </a:xfrm>
          <a:prstGeom prst="rect">
            <a:avLst/>
          </a:prstGeom>
          <a:noFill/>
        </p:spPr>
        <p:txBody>
          <a:bodyPr wrap="square" rtlCol="0">
            <a:spAutoFit/>
          </a:bodyPr>
          <a:lstStyle/>
          <a:p>
            <a:r>
              <a:rPr lang="en-US" dirty="0" smtClean="0"/>
              <a:t>Sender 1 </a:t>
            </a:r>
            <a:endParaRPr lang="en-US" dirty="0"/>
          </a:p>
        </p:txBody>
      </p:sp>
      <p:sp>
        <p:nvSpPr>
          <p:cNvPr id="8" name="TextBox 7"/>
          <p:cNvSpPr txBox="1"/>
          <p:nvPr/>
        </p:nvSpPr>
        <p:spPr>
          <a:xfrm>
            <a:off x="3731137" y="7466255"/>
            <a:ext cx="1371600" cy="369332"/>
          </a:xfrm>
          <a:prstGeom prst="rect">
            <a:avLst/>
          </a:prstGeom>
          <a:noFill/>
        </p:spPr>
        <p:txBody>
          <a:bodyPr wrap="square" rtlCol="0">
            <a:spAutoFit/>
          </a:bodyPr>
          <a:lstStyle/>
          <a:p>
            <a:r>
              <a:rPr lang="en-US" dirty="0" smtClean="0"/>
              <a:t>Sender 2 </a:t>
            </a:r>
            <a:endParaRPr lang="en-US" dirty="0"/>
          </a:p>
        </p:txBody>
      </p:sp>
    </p:spTree>
    <p:extLst>
      <p:ext uri="{BB962C8B-B14F-4D97-AF65-F5344CB8AC3E}">
        <p14:creationId xmlns:p14="http://schemas.microsoft.com/office/powerpoint/2010/main" val="328877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510732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ithout</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390702" y="1413344"/>
            <a:ext cx="5705298" cy="4225456"/>
            <a:chOff x="1126934" y="1413344"/>
            <a:chExt cx="4599496"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1" name="object 21"/>
            <p:cNvSpPr txBox="1"/>
            <p:nvPr/>
          </p:nvSpPr>
          <p:spPr>
            <a:xfrm>
              <a:off x="1291802" y="3091163"/>
              <a:ext cx="716674"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Clean</a:t>
              </a:r>
              <a:endParaRPr sz="2400" dirty="0">
                <a:latin typeface="Arial"/>
                <a:cs typeface="Arial"/>
              </a:endParaRPr>
            </a:p>
          </p:txBody>
        </p:sp>
        <p:sp>
          <p:nvSpPr>
            <p:cNvPr id="26" name="object 26"/>
            <p:cNvSpPr txBox="1"/>
            <p:nvPr/>
          </p:nvSpPr>
          <p:spPr>
            <a:xfrm>
              <a:off x="1164792" y="1711160"/>
              <a:ext cx="685039"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Short</a:t>
              </a:r>
              <a:endParaRPr sz="2400" dirty="0">
                <a:latin typeface="Arial"/>
                <a:cs typeface="Arial"/>
              </a:endParaRPr>
            </a:p>
          </p:txBody>
        </p:sp>
        <p:sp>
          <p:nvSpPr>
            <p:cNvPr id="27" name="object 27"/>
            <p:cNvSpPr txBox="1"/>
            <p:nvPr/>
          </p:nvSpPr>
          <p:spPr>
            <a:xfrm>
              <a:off x="1126934" y="1930434"/>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575082" y="6686648"/>
            <a:ext cx="6947695" cy="1384995"/>
          </a:xfrm>
          <a:prstGeom prst="rect">
            <a:avLst/>
          </a:prstGeom>
          <a:noFill/>
        </p:spPr>
        <p:txBody>
          <a:bodyPr wrap="square" rtlCol="0">
            <a:spAutoFit/>
          </a:bodyPr>
          <a:lstStyle/>
          <a:p>
            <a:r>
              <a:rPr lang="en-US" sz="2800" dirty="0" smtClean="0"/>
              <a:t>A transmits to C and B transmits to D, if A sends a short frame </a:t>
            </a:r>
            <a:r>
              <a:rPr lang="en-US" sz="2800" i="1" dirty="0" smtClean="0"/>
              <a:t>C will detect a collision and A will not. </a:t>
            </a:r>
            <a:r>
              <a:rPr lang="en-US" sz="2800" dirty="0" smtClean="0"/>
              <a:t>So A </a:t>
            </a:r>
            <a:r>
              <a:rPr lang="en-US" sz="2800" dirty="0" smtClean="0">
                <a:solidFill>
                  <a:srgbClr val="FF0000"/>
                </a:solidFill>
              </a:rPr>
              <a:t>won’t retransmit</a:t>
            </a:r>
            <a:endParaRPr lang="en-US" sz="2800" dirty="0">
              <a:solidFill>
                <a:srgbClr val="FF0000"/>
              </a:solidFill>
            </a:endParaRPr>
          </a:p>
        </p:txBody>
      </p:sp>
      <p:cxnSp>
        <p:nvCxnSpPr>
          <p:cNvPr id="35" name="Straight Arrow Connector 34"/>
          <p:cNvCxnSpPr/>
          <p:nvPr/>
        </p:nvCxnSpPr>
        <p:spPr>
          <a:xfrm flipH="1">
            <a:off x="1598271" y="3271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710069" y="3690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8430" y="2858143"/>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104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458743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6564" y="1392472"/>
            <a:ext cx="6092862" cy="4225456"/>
            <a:chOff x="814487" y="1413344"/>
            <a:chExt cx="4911943"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6" name="object 26"/>
            <p:cNvSpPr txBox="1"/>
            <p:nvPr/>
          </p:nvSpPr>
          <p:spPr>
            <a:xfrm>
              <a:off x="814487" y="2339289"/>
              <a:ext cx="2910103" cy="420949"/>
            </a:xfrm>
            <a:prstGeom prst="rect">
              <a:avLst/>
            </a:prstGeom>
          </p:spPr>
          <p:txBody>
            <a:bodyPr vert="horz" wrap="square" lIns="0" tIns="0" rIns="0" bIns="0" rtlCol="0">
              <a:spAutoFit/>
            </a:bodyPr>
            <a:lstStyle/>
            <a:p>
              <a:pPr marL="12700">
                <a:lnSpc>
                  <a:spcPct val="100000"/>
                </a:lnSpc>
              </a:pPr>
              <a:r>
                <a:rPr lang="en-US" sz="2400" spc="5" dirty="0" smtClean="0">
                  <a:latin typeface="Arial"/>
                  <a:cs typeface="Arial"/>
                </a:rPr>
                <a:t>Min Packet </a:t>
              </a:r>
            </a:p>
            <a:p>
              <a:pPr marL="12700">
                <a:lnSpc>
                  <a:spcPct val="100000"/>
                </a:lnSpc>
              </a:pPr>
              <a:r>
                <a:rPr lang="en-US" sz="2400" spc="5" dirty="0" smtClean="0">
                  <a:latin typeface="Arial"/>
                  <a:cs typeface="Arial"/>
                </a:rPr>
                <a:t>Size </a:t>
              </a:r>
              <a:endParaRPr sz="2400" dirty="0">
                <a:latin typeface="Arial"/>
                <a:cs typeface="Arial"/>
              </a:endParaRPr>
            </a:p>
          </p:txBody>
        </p:sp>
        <p:sp>
          <p:nvSpPr>
            <p:cNvPr id="27" name="object 27"/>
            <p:cNvSpPr txBox="1"/>
            <p:nvPr/>
          </p:nvSpPr>
          <p:spPr>
            <a:xfrm>
              <a:off x="1310448" y="2543762"/>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445784" y="7417949"/>
            <a:ext cx="6947695" cy="1384995"/>
          </a:xfrm>
          <a:prstGeom prst="rect">
            <a:avLst/>
          </a:prstGeom>
          <a:noFill/>
        </p:spPr>
        <p:txBody>
          <a:bodyPr wrap="square" rtlCol="0">
            <a:spAutoFit/>
          </a:bodyPr>
          <a:lstStyle/>
          <a:p>
            <a:r>
              <a:rPr lang="en-US" sz="2800" dirty="0" smtClean="0"/>
              <a:t>A transmits to C and B transmits to D, if A sends a “long enough” frame,  </a:t>
            </a:r>
            <a:r>
              <a:rPr lang="en-US" sz="2800" i="1" dirty="0" smtClean="0"/>
              <a:t>C will detect a collision and A will too. </a:t>
            </a:r>
            <a:r>
              <a:rPr lang="en-US" sz="2800" dirty="0" smtClean="0"/>
              <a:t>So A </a:t>
            </a:r>
            <a:r>
              <a:rPr lang="en-US" sz="2800" dirty="0" smtClean="0">
                <a:solidFill>
                  <a:srgbClr val="00B050"/>
                </a:solidFill>
              </a:rPr>
              <a:t>will retransmit</a:t>
            </a:r>
            <a:endParaRPr lang="en-US" sz="2800" dirty="0">
              <a:solidFill>
                <a:srgbClr val="00B050"/>
              </a:solidFill>
            </a:endParaRPr>
          </a:p>
        </p:txBody>
      </p:sp>
      <p:cxnSp>
        <p:nvCxnSpPr>
          <p:cNvPr id="37" name="Straight Arrow Connector 36"/>
          <p:cNvCxnSpPr/>
          <p:nvPr/>
        </p:nvCxnSpPr>
        <p:spPr>
          <a:xfrm>
            <a:off x="790584" y="542278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39613" y="5082676"/>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28800" y="5025291"/>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78852" y="5067326"/>
            <a:ext cx="9911"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bject 18"/>
          <p:cNvSpPr/>
          <p:nvPr/>
        </p:nvSpPr>
        <p:spPr>
          <a:xfrm>
            <a:off x="1725193" y="5331127"/>
            <a:ext cx="0" cy="1079730"/>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45" name="object 20"/>
          <p:cNvSpPr txBox="1"/>
          <p:nvPr/>
        </p:nvSpPr>
        <p:spPr>
          <a:xfrm>
            <a:off x="990600" y="6336269"/>
            <a:ext cx="1860498" cy="369331"/>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cxnSp>
        <p:nvCxnSpPr>
          <p:cNvPr id="46" name="Straight Arrow Connector 45"/>
          <p:cNvCxnSpPr/>
          <p:nvPr/>
        </p:nvCxnSpPr>
        <p:spPr>
          <a:xfrm>
            <a:off x="983649" y="464036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30061" y="3541717"/>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125577" y="4268779"/>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98271" y="3271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750242" y="3639827"/>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440462" y="284493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279755" y="363747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107306" y="4273891"/>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92771" y="4697918"/>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34348" y="5452272"/>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072" y="8940847"/>
            <a:ext cx="6412216" cy="1200329"/>
          </a:xfrm>
          <a:prstGeom prst="rect">
            <a:avLst/>
          </a:prstGeom>
          <a:noFill/>
        </p:spPr>
        <p:txBody>
          <a:bodyPr wrap="square" rtlCol="0">
            <a:spAutoFit/>
          </a:bodyPr>
          <a:lstStyle/>
          <a:p>
            <a:r>
              <a:rPr lang="en-US" sz="2400" dirty="0" smtClean="0">
                <a:solidFill>
                  <a:schemeClr val="accent1"/>
                </a:solidFill>
              </a:rPr>
              <a:t>Question 1 for breakout: </a:t>
            </a:r>
            <a:r>
              <a:rPr lang="en-US" sz="2400" dirty="0" smtClean="0"/>
              <a:t>If the transmission speed is 10 Mbit/sec and the max propagation delay is 25.6 </a:t>
            </a:r>
            <a:r>
              <a:rPr lang="en-US" sz="2400" dirty="0" err="1" smtClean="0"/>
              <a:t>usec</a:t>
            </a:r>
            <a:r>
              <a:rPr lang="en-US" sz="2400" dirty="0" smtClean="0"/>
              <a:t> what should the min Packet size be?</a:t>
            </a:r>
            <a:endParaRPr lang="en-US" sz="2400" dirty="0"/>
          </a:p>
        </p:txBody>
      </p:sp>
    </p:spTree>
    <p:extLst>
      <p:ext uri="{BB962C8B-B14F-4D97-AF65-F5344CB8AC3E}">
        <p14:creationId xmlns:p14="http://schemas.microsoft.com/office/powerpoint/2010/main" val="22991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631936" y="164528"/>
            <a:ext cx="7078971" cy="7039428"/>
          </a:xfrm>
          <a:prstGeom prst="rect">
            <a:avLst/>
          </a:prstGeom>
        </p:spPr>
        <p:txBody>
          <a:bodyPr vert="horz" wrap="square" lIns="0" tIns="0" rIns="0" bIns="0" rtlCol="0">
            <a:spAutoFit/>
          </a:bodyPr>
          <a:lstStyle/>
          <a:p>
            <a:pPr marL="1065530">
              <a:lnSpc>
                <a:spcPct val="100000"/>
              </a:lnSpc>
            </a:pPr>
            <a:r>
              <a:rPr lang="en-US" sz="2400" spc="225" dirty="0" smtClean="0">
                <a:solidFill>
                  <a:srgbClr val="0070C0"/>
                </a:solidFill>
                <a:latin typeface="+mj-lt"/>
                <a:cs typeface="PMingLiU"/>
              </a:rPr>
              <a:t>It’s subtler than you might think</a:t>
            </a:r>
            <a:endParaRPr sz="2400" dirty="0">
              <a:solidFill>
                <a:srgbClr val="0070C0"/>
              </a:solidFill>
              <a:latin typeface="+mj-lt"/>
              <a:cs typeface="PMingLiU"/>
            </a:endParaRPr>
          </a:p>
          <a:p>
            <a:pPr marL="12700">
              <a:lnSpc>
                <a:spcPct val="100000"/>
              </a:lnSpc>
            </a:pPr>
            <a:endParaRPr sz="2400" dirty="0">
              <a:latin typeface="+mj-lt"/>
              <a:cs typeface="Garamond"/>
            </a:endParaRPr>
          </a:p>
          <a:p>
            <a:pPr marL="158750" marR="5080">
              <a:lnSpc>
                <a:spcPct val="116399"/>
              </a:lnSpc>
              <a:spcBef>
                <a:spcPts val="1300"/>
              </a:spcBef>
              <a:tabLst>
                <a:tab pos="358775" algn="l"/>
              </a:tabLst>
            </a:pPr>
            <a:r>
              <a:rPr lang="en-US" sz="2400" spc="35" dirty="0" smtClean="0">
                <a:latin typeface="+mj-lt"/>
                <a:cs typeface="Garamond"/>
              </a:rPr>
              <a:t>The notion of a collision is nuanced</a:t>
            </a:r>
            <a:endParaRPr lang="en-US" sz="2400" dirty="0">
              <a:latin typeface="+mj-lt"/>
              <a:cs typeface="Garamond"/>
            </a:endParaRPr>
          </a:p>
          <a:p>
            <a:pPr marL="358140" marR="5080" indent="-199390">
              <a:lnSpc>
                <a:spcPct val="116399"/>
              </a:lnSpc>
              <a:spcBef>
                <a:spcPts val="1300"/>
              </a:spcBef>
              <a:buFont typeface="Times New Roman"/>
              <a:buChar char="•"/>
              <a:tabLst>
                <a:tab pos="358775" algn="l"/>
              </a:tabLst>
            </a:pPr>
            <a:r>
              <a:rPr lang="en-US" sz="2400" spc="-5" dirty="0" smtClean="0">
                <a:solidFill>
                  <a:srgbClr val="00B050"/>
                </a:solidFill>
                <a:latin typeface="+mj-lt"/>
                <a:cs typeface="Garamond"/>
              </a:rPr>
              <a:t>Definition</a:t>
            </a:r>
            <a:r>
              <a:rPr sz="2400" spc="25" dirty="0" smtClean="0">
                <a:solidFill>
                  <a:srgbClr val="00B050"/>
                </a:solidFill>
                <a:latin typeface="+mj-lt"/>
                <a:cs typeface="Garamond"/>
              </a:rPr>
              <a:t>:</a:t>
            </a:r>
            <a:r>
              <a:rPr sz="2400" spc="25" dirty="0" smtClean="0">
                <a:latin typeface="+mj-lt"/>
                <a:cs typeface="Garamond"/>
              </a:rPr>
              <a:t> </a:t>
            </a:r>
            <a:r>
              <a:rPr lang="en-US" sz="2400" dirty="0" smtClean="0"/>
              <a:t>A station A detects a collision if two or more signals from different senders coexist at A</a:t>
            </a:r>
            <a:endParaRPr lang="en-US" sz="2400" dirty="0">
              <a:latin typeface="+mj-lt"/>
            </a:endParaRPr>
          </a:p>
          <a:p>
            <a:pPr marL="358140" marR="5080" indent="-199390">
              <a:lnSpc>
                <a:spcPct val="116399"/>
              </a:lnSpc>
              <a:spcBef>
                <a:spcPts val="1300"/>
              </a:spcBef>
              <a:buFont typeface="Times New Roman"/>
              <a:buChar char="•"/>
              <a:tabLst>
                <a:tab pos="358775" algn="l"/>
              </a:tabLst>
            </a:pPr>
            <a:r>
              <a:rPr lang="en-US" sz="2400" spc="35" dirty="0" smtClean="0">
                <a:solidFill>
                  <a:srgbClr val="00B050"/>
                </a:solidFill>
                <a:latin typeface="+mj-lt"/>
                <a:cs typeface="Garamond"/>
              </a:rPr>
              <a:t>Like relativity</a:t>
            </a:r>
            <a:r>
              <a:rPr sz="2400" dirty="0" smtClean="0">
                <a:solidFill>
                  <a:srgbClr val="00B050"/>
                </a:solidFill>
                <a:latin typeface="+mj-lt"/>
                <a:cs typeface="Garamond"/>
              </a:rPr>
              <a:t>: </a:t>
            </a:r>
            <a:r>
              <a:rPr lang="en-US" sz="2400" dirty="0" smtClean="0"/>
              <a:t>Different stations detect collisions at </a:t>
            </a:r>
            <a:r>
              <a:rPr lang="en-US" sz="2400" i="1" dirty="0" smtClean="0"/>
              <a:t>different </a:t>
            </a:r>
            <a:r>
              <a:rPr lang="en-US" sz="2400" dirty="0" smtClean="0"/>
              <a:t>times.  Worse, without care some stations may detect collisions and some may not </a:t>
            </a:r>
            <a:endParaRPr sz="2400" dirty="0">
              <a:latin typeface="+mj-lt"/>
              <a:cs typeface="Garamond"/>
            </a:endParaRP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latin typeface="+mj-lt"/>
                <a:cs typeface="Garamond"/>
              </a:rPr>
              <a:t>Need mechanisms</a:t>
            </a:r>
            <a:r>
              <a:rPr sz="2400" spc="35" dirty="0" smtClean="0">
                <a:solidFill>
                  <a:srgbClr val="00B050"/>
                </a:solidFill>
                <a:latin typeface="+mj-lt"/>
                <a:cs typeface="Garamond"/>
              </a:rPr>
              <a:t>:</a:t>
            </a:r>
            <a:r>
              <a:rPr lang="en-US" sz="2400" spc="35" dirty="0" smtClean="0">
                <a:latin typeface="+mj-lt"/>
                <a:cs typeface="Garamond"/>
              </a:rPr>
              <a:t> </a:t>
            </a:r>
            <a:r>
              <a:rPr lang="en-US" sz="2400" spc="5" dirty="0" smtClean="0">
                <a:latin typeface="+mj-lt"/>
                <a:cs typeface="Garamond"/>
              </a:rPr>
              <a:t>Want to convert relativity to universality, so that if receiver detects a collision so does sender, so sender can retransmit.  One big  mechanism is forcing a </a:t>
            </a:r>
            <a:r>
              <a:rPr lang="en-US" sz="2400" b="1" spc="5" dirty="0" smtClean="0">
                <a:latin typeface="+mj-lt"/>
                <a:cs typeface="Garamond"/>
              </a:rPr>
              <a:t>minimum packet size</a:t>
            </a:r>
          </a:p>
          <a:p>
            <a:pPr marL="358140" marR="454659" indent="-199390" algn="just">
              <a:lnSpc>
                <a:spcPct val="116599"/>
              </a:lnSpc>
              <a:spcBef>
                <a:spcPts val="825"/>
              </a:spcBef>
              <a:buFont typeface="Times New Roman"/>
              <a:buChar char="•"/>
              <a:tabLst>
                <a:tab pos="358775" algn="l"/>
              </a:tabLst>
            </a:pPr>
            <a:r>
              <a:rPr lang="en-US" sz="2400" spc="35" dirty="0" smtClean="0">
                <a:solidFill>
                  <a:srgbClr val="00B050"/>
                </a:solidFill>
                <a:cs typeface="Garamond"/>
              </a:rPr>
              <a:t>Waves not balls: </a:t>
            </a:r>
            <a:r>
              <a:rPr lang="en-US" sz="2400" spc="5" dirty="0" smtClean="0">
                <a:cs typeface="Garamond"/>
              </a:rPr>
              <a:t>On Ethernet and 802.11 Frames are sent as waves that pass through each other, and </a:t>
            </a:r>
            <a:r>
              <a:rPr lang="en-US" sz="2400" b="1" spc="5" dirty="0" smtClean="0">
                <a:cs typeface="Garamond"/>
              </a:rPr>
              <a:t>don’t collide and rebound </a:t>
            </a:r>
            <a:r>
              <a:rPr lang="en-US" sz="2400" spc="5" dirty="0" smtClean="0">
                <a:cs typeface="Garamond"/>
              </a:rPr>
              <a:t>like balls!</a:t>
            </a:r>
            <a:endParaRPr sz="2400" b="1" dirty="0">
              <a:latin typeface="+mj-lt"/>
              <a:cs typeface="Garamond"/>
            </a:endParaRPr>
          </a:p>
        </p:txBody>
      </p:sp>
      <p:pic>
        <p:nvPicPr>
          <p:cNvPr id="5" name="Picture 2" descr="Fenc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475220"/>
            <a:ext cx="6019800" cy="2311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90600" y="7543800"/>
            <a:ext cx="1371600" cy="369332"/>
          </a:xfrm>
          <a:prstGeom prst="rect">
            <a:avLst/>
          </a:prstGeom>
          <a:noFill/>
        </p:spPr>
        <p:txBody>
          <a:bodyPr wrap="square" rtlCol="0">
            <a:spAutoFit/>
          </a:bodyPr>
          <a:lstStyle/>
          <a:p>
            <a:r>
              <a:rPr lang="en-US" dirty="0" smtClean="0"/>
              <a:t>Sender 1 </a:t>
            </a:r>
            <a:endParaRPr lang="en-US" dirty="0"/>
          </a:p>
        </p:txBody>
      </p:sp>
      <p:sp>
        <p:nvSpPr>
          <p:cNvPr id="8" name="TextBox 7"/>
          <p:cNvSpPr txBox="1"/>
          <p:nvPr/>
        </p:nvSpPr>
        <p:spPr>
          <a:xfrm>
            <a:off x="3731137" y="7466255"/>
            <a:ext cx="1371600" cy="369332"/>
          </a:xfrm>
          <a:prstGeom prst="rect">
            <a:avLst/>
          </a:prstGeom>
          <a:noFill/>
        </p:spPr>
        <p:txBody>
          <a:bodyPr wrap="square" rtlCol="0">
            <a:spAutoFit/>
          </a:bodyPr>
          <a:lstStyle/>
          <a:p>
            <a:r>
              <a:rPr lang="en-US" dirty="0" smtClean="0"/>
              <a:t>Sender 2 </a:t>
            </a:r>
            <a:endParaRPr lang="en-US" dirty="0"/>
          </a:p>
        </p:txBody>
      </p:sp>
    </p:spTree>
    <p:extLst>
      <p:ext uri="{BB962C8B-B14F-4D97-AF65-F5344CB8AC3E}">
        <p14:creationId xmlns:p14="http://schemas.microsoft.com/office/powerpoint/2010/main" val="168394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510732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ithout</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390702" y="1413344"/>
            <a:ext cx="5705298" cy="4225456"/>
            <a:chOff x="1126934" y="1413344"/>
            <a:chExt cx="4599496"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1" name="object 21"/>
            <p:cNvSpPr txBox="1"/>
            <p:nvPr/>
          </p:nvSpPr>
          <p:spPr>
            <a:xfrm>
              <a:off x="1291802" y="3091163"/>
              <a:ext cx="716674"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Clean</a:t>
              </a:r>
              <a:endParaRPr sz="2400" dirty="0">
                <a:latin typeface="Arial"/>
                <a:cs typeface="Arial"/>
              </a:endParaRPr>
            </a:p>
          </p:txBody>
        </p:sp>
        <p:sp>
          <p:nvSpPr>
            <p:cNvPr id="26" name="object 26"/>
            <p:cNvSpPr txBox="1"/>
            <p:nvPr/>
          </p:nvSpPr>
          <p:spPr>
            <a:xfrm>
              <a:off x="1164792" y="1711160"/>
              <a:ext cx="685039"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Short</a:t>
              </a:r>
              <a:endParaRPr sz="2400" dirty="0">
                <a:latin typeface="Arial"/>
                <a:cs typeface="Arial"/>
              </a:endParaRPr>
            </a:p>
          </p:txBody>
        </p:sp>
        <p:sp>
          <p:nvSpPr>
            <p:cNvPr id="27" name="object 27"/>
            <p:cNvSpPr txBox="1"/>
            <p:nvPr/>
          </p:nvSpPr>
          <p:spPr>
            <a:xfrm>
              <a:off x="1126934" y="1930434"/>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575082" y="6686648"/>
            <a:ext cx="6947695" cy="1384995"/>
          </a:xfrm>
          <a:prstGeom prst="rect">
            <a:avLst/>
          </a:prstGeom>
          <a:noFill/>
        </p:spPr>
        <p:txBody>
          <a:bodyPr wrap="square" rtlCol="0">
            <a:spAutoFit/>
          </a:bodyPr>
          <a:lstStyle/>
          <a:p>
            <a:r>
              <a:rPr lang="en-US" sz="2800" dirty="0" smtClean="0"/>
              <a:t>A transmits to C and B transmits to D, if A sends a short frame </a:t>
            </a:r>
            <a:r>
              <a:rPr lang="en-US" sz="2800" i="1" dirty="0" smtClean="0"/>
              <a:t>C will detect a collision and A will not. </a:t>
            </a:r>
            <a:r>
              <a:rPr lang="en-US" sz="2800" dirty="0" smtClean="0"/>
              <a:t>So A </a:t>
            </a:r>
            <a:r>
              <a:rPr lang="en-US" sz="2800" dirty="0" smtClean="0">
                <a:solidFill>
                  <a:srgbClr val="FF0000"/>
                </a:solidFill>
              </a:rPr>
              <a:t>won’t retransmit</a:t>
            </a:r>
            <a:endParaRPr lang="en-US" sz="2800" dirty="0">
              <a:solidFill>
                <a:srgbClr val="FF0000"/>
              </a:solidFill>
            </a:endParaRPr>
          </a:p>
        </p:txBody>
      </p:sp>
      <p:cxnSp>
        <p:nvCxnSpPr>
          <p:cNvPr id="35" name="Straight Arrow Connector 34"/>
          <p:cNvCxnSpPr/>
          <p:nvPr/>
        </p:nvCxnSpPr>
        <p:spPr>
          <a:xfrm flipH="1">
            <a:off x="1598271" y="3444307"/>
            <a:ext cx="3870637" cy="16913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710069" y="3690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8430" y="2858143"/>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63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98271" y="565549"/>
            <a:ext cx="4587439" cy="430887"/>
          </a:xfrm>
          <a:prstGeom prst="rect">
            <a:avLst/>
          </a:prstGeom>
        </p:spPr>
        <p:txBody>
          <a:bodyPr vert="horz" wrap="square" lIns="0" tIns="0" rIns="0" bIns="0" rtlCol="0">
            <a:spAutoFit/>
          </a:bodyPr>
          <a:lstStyle/>
          <a:p>
            <a:pPr marL="12700">
              <a:lnSpc>
                <a:spcPct val="100000"/>
              </a:lnSpc>
            </a:pPr>
            <a:r>
              <a:rPr sz="2800" b="1" spc="370" dirty="0" smtClean="0">
                <a:solidFill>
                  <a:srgbClr val="0070C0"/>
                </a:solidFill>
                <a:latin typeface="PMingLiU"/>
                <a:cs typeface="PMingLiU"/>
              </a:rPr>
              <a:t>W</a:t>
            </a:r>
            <a:r>
              <a:rPr lang="en-US" sz="2800" b="1" spc="370" dirty="0" smtClean="0">
                <a:solidFill>
                  <a:srgbClr val="0070C0"/>
                </a:solidFill>
                <a:latin typeface="PMingLiU"/>
                <a:cs typeface="PMingLiU"/>
              </a:rPr>
              <a:t>ith</a:t>
            </a:r>
            <a:r>
              <a:rPr sz="2800" b="1" spc="370" dirty="0" smtClean="0">
                <a:solidFill>
                  <a:srgbClr val="0070C0"/>
                </a:solidFill>
                <a:latin typeface="PMingLiU"/>
                <a:cs typeface="PMingLiU"/>
              </a:rPr>
              <a:t> </a:t>
            </a:r>
            <a:r>
              <a:rPr sz="2800" b="1" spc="310" dirty="0">
                <a:solidFill>
                  <a:srgbClr val="0070C0"/>
                </a:solidFill>
                <a:latin typeface="PMingLiU"/>
                <a:cs typeface="PMingLiU"/>
              </a:rPr>
              <a:t>Min </a:t>
            </a:r>
            <a:r>
              <a:rPr sz="2800" b="1" spc="265" dirty="0">
                <a:solidFill>
                  <a:srgbClr val="0070C0"/>
                </a:solidFill>
                <a:latin typeface="PMingLiU"/>
                <a:cs typeface="PMingLiU"/>
              </a:rPr>
              <a:t>Packet</a:t>
            </a:r>
            <a:r>
              <a:rPr sz="2800" b="1" spc="-50" dirty="0">
                <a:solidFill>
                  <a:srgbClr val="0070C0"/>
                </a:solidFill>
                <a:latin typeface="PMingLiU"/>
                <a:cs typeface="PMingLiU"/>
              </a:rPr>
              <a:t> </a:t>
            </a:r>
            <a:r>
              <a:rPr sz="2800" b="1" spc="175" dirty="0" smtClean="0">
                <a:solidFill>
                  <a:srgbClr val="0070C0"/>
                </a:solidFill>
                <a:latin typeface="PMingLiU"/>
                <a:cs typeface="PMingLiU"/>
              </a:rPr>
              <a:t>Si</a:t>
            </a:r>
            <a:r>
              <a:rPr lang="en-US" sz="2800" b="1" spc="175" dirty="0" smtClean="0">
                <a:solidFill>
                  <a:srgbClr val="0070C0"/>
                </a:solidFill>
                <a:latin typeface="PMingLiU"/>
                <a:cs typeface="PMingLiU"/>
              </a:rPr>
              <a:t>ze</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6564" y="1392472"/>
            <a:ext cx="6092862" cy="4225456"/>
            <a:chOff x="814487" y="1413344"/>
            <a:chExt cx="4911943"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6" name="object 26"/>
            <p:cNvSpPr txBox="1"/>
            <p:nvPr/>
          </p:nvSpPr>
          <p:spPr>
            <a:xfrm>
              <a:off x="814487" y="2339289"/>
              <a:ext cx="2910103" cy="420949"/>
            </a:xfrm>
            <a:prstGeom prst="rect">
              <a:avLst/>
            </a:prstGeom>
          </p:spPr>
          <p:txBody>
            <a:bodyPr vert="horz" wrap="square" lIns="0" tIns="0" rIns="0" bIns="0" rtlCol="0">
              <a:spAutoFit/>
            </a:bodyPr>
            <a:lstStyle/>
            <a:p>
              <a:pPr marL="12700">
                <a:lnSpc>
                  <a:spcPct val="100000"/>
                </a:lnSpc>
              </a:pPr>
              <a:r>
                <a:rPr lang="en-US" sz="2400" spc="5" dirty="0" smtClean="0">
                  <a:latin typeface="Arial"/>
                  <a:cs typeface="Arial"/>
                </a:rPr>
                <a:t>Min Packet </a:t>
              </a:r>
            </a:p>
            <a:p>
              <a:pPr marL="12700">
                <a:lnSpc>
                  <a:spcPct val="100000"/>
                </a:lnSpc>
              </a:pPr>
              <a:r>
                <a:rPr lang="en-US" sz="2400" spc="5" dirty="0" smtClean="0">
                  <a:latin typeface="Arial"/>
                  <a:cs typeface="Arial"/>
                </a:rPr>
                <a:t>Size </a:t>
              </a:r>
              <a:endParaRPr sz="2400" dirty="0">
                <a:latin typeface="Arial"/>
                <a:cs typeface="Arial"/>
              </a:endParaRPr>
            </a:p>
          </p:txBody>
        </p:sp>
        <p:sp>
          <p:nvSpPr>
            <p:cNvPr id="27" name="object 27"/>
            <p:cNvSpPr txBox="1"/>
            <p:nvPr/>
          </p:nvSpPr>
          <p:spPr>
            <a:xfrm>
              <a:off x="1310448" y="2543762"/>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
        <p:nvSpPr>
          <p:cNvPr id="32" name="TextBox 31"/>
          <p:cNvSpPr txBox="1"/>
          <p:nvPr/>
        </p:nvSpPr>
        <p:spPr>
          <a:xfrm>
            <a:off x="4243079" y="1336399"/>
            <a:ext cx="404278" cy="584775"/>
          </a:xfrm>
          <a:prstGeom prst="rect">
            <a:avLst/>
          </a:prstGeom>
          <a:noFill/>
        </p:spPr>
        <p:txBody>
          <a:bodyPr wrap="none" rtlCol="0">
            <a:spAutoFit/>
          </a:bodyPr>
          <a:lstStyle/>
          <a:p>
            <a:r>
              <a:rPr lang="en-US" sz="3200" dirty="0" smtClean="0"/>
              <a:t>C</a:t>
            </a:r>
            <a:endParaRPr lang="en-US" sz="3200" dirty="0"/>
          </a:p>
        </p:txBody>
      </p:sp>
      <p:sp>
        <p:nvSpPr>
          <p:cNvPr id="33" name="TextBox 32"/>
          <p:cNvSpPr txBox="1"/>
          <p:nvPr/>
        </p:nvSpPr>
        <p:spPr>
          <a:xfrm>
            <a:off x="2547856" y="1337616"/>
            <a:ext cx="437940" cy="584775"/>
          </a:xfrm>
          <a:prstGeom prst="rect">
            <a:avLst/>
          </a:prstGeom>
          <a:noFill/>
        </p:spPr>
        <p:txBody>
          <a:bodyPr wrap="none" rtlCol="0">
            <a:spAutoFit/>
          </a:bodyPr>
          <a:lstStyle/>
          <a:p>
            <a:r>
              <a:rPr lang="en-US" sz="3200" dirty="0"/>
              <a:t>D</a:t>
            </a:r>
          </a:p>
        </p:txBody>
      </p:sp>
      <p:sp>
        <p:nvSpPr>
          <p:cNvPr id="34" name="TextBox 33"/>
          <p:cNvSpPr txBox="1"/>
          <p:nvPr/>
        </p:nvSpPr>
        <p:spPr>
          <a:xfrm>
            <a:off x="445784" y="7417949"/>
            <a:ext cx="6947695" cy="1384995"/>
          </a:xfrm>
          <a:prstGeom prst="rect">
            <a:avLst/>
          </a:prstGeom>
          <a:noFill/>
        </p:spPr>
        <p:txBody>
          <a:bodyPr wrap="square" rtlCol="0">
            <a:spAutoFit/>
          </a:bodyPr>
          <a:lstStyle/>
          <a:p>
            <a:r>
              <a:rPr lang="en-US" sz="2800" dirty="0" smtClean="0"/>
              <a:t>A transmits to C and B transmits to D, if A sends a “long enough” frame,  </a:t>
            </a:r>
            <a:r>
              <a:rPr lang="en-US" sz="2800" i="1" dirty="0" smtClean="0"/>
              <a:t>C will detect a collision and A will too. </a:t>
            </a:r>
            <a:r>
              <a:rPr lang="en-US" sz="2800" dirty="0" smtClean="0"/>
              <a:t>So A </a:t>
            </a:r>
            <a:r>
              <a:rPr lang="en-US" sz="2800" dirty="0" smtClean="0">
                <a:solidFill>
                  <a:srgbClr val="00B050"/>
                </a:solidFill>
              </a:rPr>
              <a:t>will retransmit</a:t>
            </a:r>
            <a:endParaRPr lang="en-US" sz="2800" dirty="0">
              <a:solidFill>
                <a:srgbClr val="00B050"/>
              </a:solidFill>
            </a:endParaRPr>
          </a:p>
        </p:txBody>
      </p:sp>
      <p:cxnSp>
        <p:nvCxnSpPr>
          <p:cNvPr id="37" name="Straight Arrow Connector 36"/>
          <p:cNvCxnSpPr/>
          <p:nvPr/>
        </p:nvCxnSpPr>
        <p:spPr>
          <a:xfrm>
            <a:off x="790584" y="542278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539613" y="5082676"/>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28800" y="5025291"/>
            <a:ext cx="0"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678852" y="5067326"/>
            <a:ext cx="9911" cy="550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bject 18"/>
          <p:cNvSpPr/>
          <p:nvPr/>
        </p:nvSpPr>
        <p:spPr>
          <a:xfrm>
            <a:off x="1725193" y="5331127"/>
            <a:ext cx="0" cy="1079730"/>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45" name="object 20"/>
          <p:cNvSpPr txBox="1"/>
          <p:nvPr/>
        </p:nvSpPr>
        <p:spPr>
          <a:xfrm>
            <a:off x="990600" y="6336269"/>
            <a:ext cx="1860498" cy="369331"/>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cxnSp>
        <p:nvCxnSpPr>
          <p:cNvPr id="46" name="Straight Arrow Connector 45"/>
          <p:cNvCxnSpPr/>
          <p:nvPr/>
        </p:nvCxnSpPr>
        <p:spPr>
          <a:xfrm>
            <a:off x="983649" y="4640362"/>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30061" y="3541717"/>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125577" y="4268779"/>
            <a:ext cx="4390423" cy="1593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98271" y="3271984"/>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750242" y="3639827"/>
            <a:ext cx="3904996" cy="18637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598271" y="2261137"/>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440462" y="284493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279755" y="3637471"/>
            <a:ext cx="3811929" cy="12440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107306" y="4273891"/>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92771" y="4697918"/>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834348" y="5452272"/>
            <a:ext cx="4302894" cy="152927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7072" y="8940847"/>
            <a:ext cx="6412216" cy="1200329"/>
          </a:xfrm>
          <a:prstGeom prst="rect">
            <a:avLst/>
          </a:prstGeom>
          <a:noFill/>
        </p:spPr>
        <p:txBody>
          <a:bodyPr wrap="square" rtlCol="0">
            <a:spAutoFit/>
          </a:bodyPr>
          <a:lstStyle/>
          <a:p>
            <a:r>
              <a:rPr lang="en-US" sz="2400" dirty="0" smtClean="0">
                <a:solidFill>
                  <a:schemeClr val="accent1"/>
                </a:solidFill>
              </a:rPr>
              <a:t>Question: </a:t>
            </a:r>
            <a:r>
              <a:rPr lang="en-US" sz="2400" dirty="0" smtClean="0"/>
              <a:t>If the transmission speed is 10 Mbit/sec and the max propagation delay is 25.6 </a:t>
            </a:r>
            <a:r>
              <a:rPr lang="en-US" sz="2400" dirty="0" err="1" smtClean="0"/>
              <a:t>usec</a:t>
            </a:r>
            <a:r>
              <a:rPr lang="en-US" sz="2400" dirty="0" smtClean="0"/>
              <a:t> what should the min Packet size be?</a:t>
            </a:r>
            <a:endParaRPr lang="en-US" sz="2400" dirty="0"/>
          </a:p>
        </p:txBody>
      </p:sp>
    </p:spTree>
    <p:extLst>
      <p:ext uri="{BB962C8B-B14F-4D97-AF65-F5344CB8AC3E}">
        <p14:creationId xmlns:p14="http://schemas.microsoft.com/office/powerpoint/2010/main" val="184855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2" name="object 2"/>
          <p:cNvSpPr txBox="1"/>
          <p:nvPr/>
        </p:nvSpPr>
        <p:spPr>
          <a:xfrm>
            <a:off x="533400" y="1066800"/>
            <a:ext cx="6469380" cy="5527924"/>
          </a:xfrm>
          <a:prstGeom prst="rect">
            <a:avLst/>
          </a:prstGeom>
        </p:spPr>
        <p:txBody>
          <a:bodyPr vert="horz" wrap="square" lIns="0" tIns="0" rIns="0" bIns="0" rtlCol="0">
            <a:spAutoFit/>
          </a:bodyPr>
          <a:lstStyle/>
          <a:p>
            <a:pPr marL="1605280">
              <a:lnSpc>
                <a:spcPct val="100000"/>
              </a:lnSpc>
            </a:pPr>
            <a:r>
              <a:rPr lang="en-US" sz="2800" spc="275" dirty="0" smtClean="0">
                <a:solidFill>
                  <a:srgbClr val="0070C0"/>
                </a:solidFill>
                <a:latin typeface="PMingLiU"/>
                <a:cs typeface="PMingLiU"/>
              </a:rPr>
              <a:t>Question </a:t>
            </a:r>
            <a:r>
              <a:rPr lang="en-US" sz="2800" spc="275" dirty="0">
                <a:solidFill>
                  <a:srgbClr val="0070C0"/>
                </a:solidFill>
                <a:latin typeface="PMingLiU"/>
                <a:cs typeface="PMingLiU"/>
              </a:rPr>
              <a:t>2</a:t>
            </a:r>
            <a:endParaRPr sz="2800" dirty="0">
              <a:solidFill>
                <a:srgbClr val="0070C0"/>
              </a:solidFill>
              <a:latin typeface="PMingLiU"/>
              <a:cs typeface="PMingLiU"/>
            </a:endParaRPr>
          </a:p>
          <a:p>
            <a:pPr marL="212090" marR="91440" indent="-199390">
              <a:lnSpc>
                <a:spcPct val="116100"/>
              </a:lnSpc>
              <a:spcBef>
                <a:spcPts val="1800"/>
              </a:spcBef>
              <a:buFont typeface="Times New Roman"/>
              <a:buChar char="•"/>
              <a:tabLst>
                <a:tab pos="212725" algn="l"/>
              </a:tabLst>
            </a:pPr>
            <a:r>
              <a:rPr lang="en-US" sz="2400" b="1" spc="5" dirty="0" smtClean="0">
                <a:latin typeface="Garamond"/>
                <a:cs typeface="Garamond"/>
              </a:rPr>
              <a:t>Case 1:</a:t>
            </a:r>
            <a:r>
              <a:rPr lang="en-US" sz="2400" spc="5" dirty="0" smtClean="0">
                <a:latin typeface="Garamond"/>
                <a:cs typeface="Garamond"/>
              </a:rPr>
              <a:t> </a:t>
            </a:r>
            <a:r>
              <a:rPr sz="2400" spc="5" dirty="0" smtClean="0">
                <a:latin typeface="Garamond"/>
                <a:cs typeface="Garamond"/>
              </a:rPr>
              <a:t>Consider </a:t>
            </a:r>
            <a:r>
              <a:rPr sz="2400" spc="-15" dirty="0" smtClean="0">
                <a:latin typeface="Garamond"/>
                <a:cs typeface="Garamond"/>
              </a:rPr>
              <a:t>2 </a:t>
            </a:r>
            <a:r>
              <a:rPr sz="2400" spc="15" dirty="0" smtClean="0">
                <a:latin typeface="Garamond"/>
                <a:cs typeface="Garamond"/>
              </a:rPr>
              <a:t>colliders. </a:t>
            </a:r>
            <a:r>
              <a:rPr sz="2400" spc="-40" dirty="0" smtClean="0">
                <a:latin typeface="Garamond"/>
                <a:cs typeface="Garamond"/>
              </a:rPr>
              <a:t>One </a:t>
            </a:r>
            <a:r>
              <a:rPr sz="2400" spc="5" dirty="0" smtClean="0">
                <a:latin typeface="Garamond"/>
                <a:cs typeface="Garamond"/>
              </a:rPr>
              <a:t>should </a:t>
            </a:r>
            <a:r>
              <a:rPr sz="2400" spc="60" dirty="0" smtClean="0">
                <a:latin typeface="Garamond"/>
                <a:cs typeface="Garamond"/>
              </a:rPr>
              <a:t>wait </a:t>
            </a:r>
            <a:r>
              <a:rPr sz="2400" spc="-15" dirty="0" smtClean="0">
                <a:latin typeface="Garamond"/>
                <a:cs typeface="Garamond"/>
              </a:rPr>
              <a:t>1 </a:t>
            </a:r>
            <a:r>
              <a:rPr sz="2400" spc="15" dirty="0" smtClean="0">
                <a:latin typeface="Garamond"/>
                <a:cs typeface="Garamond"/>
              </a:rPr>
              <a:t>slot </a:t>
            </a:r>
            <a:r>
              <a:rPr sz="2400" spc="45" dirty="0" smtClean="0">
                <a:latin typeface="Garamond"/>
                <a:cs typeface="Garamond"/>
              </a:rPr>
              <a:t>and  </a:t>
            </a:r>
            <a:r>
              <a:rPr sz="2400" spc="40" dirty="0" smtClean="0">
                <a:latin typeface="Garamond"/>
                <a:cs typeface="Garamond"/>
              </a:rPr>
              <a:t>the </a:t>
            </a:r>
            <a:r>
              <a:rPr sz="2400" spc="10" dirty="0" smtClean="0">
                <a:latin typeface="Garamond"/>
                <a:cs typeface="Garamond"/>
              </a:rPr>
              <a:t>other </a:t>
            </a:r>
            <a:r>
              <a:rPr sz="2400" spc="25" dirty="0" smtClean="0">
                <a:latin typeface="Garamond"/>
                <a:cs typeface="Garamond"/>
              </a:rPr>
              <a:t>0.  </a:t>
            </a:r>
            <a:r>
              <a:rPr sz="2400" spc="60" dirty="0" smtClean="0">
                <a:latin typeface="Garamond"/>
                <a:cs typeface="Garamond"/>
              </a:rPr>
              <a:t>Can </a:t>
            </a:r>
            <a:r>
              <a:rPr sz="2400" spc="30" dirty="0" smtClean="0">
                <a:latin typeface="Garamond"/>
                <a:cs typeface="Garamond"/>
              </a:rPr>
              <a:t>approximate </a:t>
            </a:r>
            <a:r>
              <a:rPr sz="2400" spc="50" dirty="0" smtClean="0">
                <a:latin typeface="Garamond"/>
                <a:cs typeface="Garamond"/>
              </a:rPr>
              <a:t>by </a:t>
            </a:r>
            <a:r>
              <a:rPr sz="2400" spc="15" dirty="0" smtClean="0">
                <a:latin typeface="Garamond"/>
                <a:cs typeface="Garamond"/>
              </a:rPr>
              <a:t>tossing </a:t>
            </a:r>
            <a:r>
              <a:rPr sz="2400" spc="114" dirty="0" smtClean="0">
                <a:latin typeface="Garamond"/>
                <a:cs typeface="Garamond"/>
              </a:rPr>
              <a:t>a</a:t>
            </a:r>
            <a:r>
              <a:rPr sz="2400" spc="280" dirty="0" smtClean="0">
                <a:latin typeface="Garamond"/>
                <a:cs typeface="Garamond"/>
              </a:rPr>
              <a:t> </a:t>
            </a:r>
            <a:r>
              <a:rPr sz="2400" dirty="0" smtClean="0">
                <a:latin typeface="Garamond"/>
                <a:cs typeface="Garamond"/>
              </a:rPr>
              <a:t>coin.</a:t>
            </a:r>
          </a:p>
          <a:p>
            <a:pPr marL="212090" marR="5080" indent="-199390">
              <a:lnSpc>
                <a:spcPct val="116100"/>
              </a:lnSpc>
              <a:spcBef>
                <a:spcPts val="910"/>
              </a:spcBef>
              <a:buFont typeface="Times New Roman"/>
              <a:buChar char="•"/>
              <a:tabLst>
                <a:tab pos="212725" algn="l"/>
              </a:tabLst>
            </a:pPr>
            <a:r>
              <a:rPr lang="en-US" sz="2400" b="1" spc="5" dirty="0" smtClean="0">
                <a:latin typeface="Garamond"/>
                <a:cs typeface="Garamond"/>
              </a:rPr>
              <a:t>Case 2:</a:t>
            </a:r>
            <a:r>
              <a:rPr lang="en-US" sz="2400" spc="5" dirty="0" smtClean="0">
                <a:latin typeface="Garamond"/>
                <a:cs typeface="Garamond"/>
              </a:rPr>
              <a:t> </a:t>
            </a:r>
            <a:r>
              <a:rPr sz="2400" spc="5" dirty="0" smtClean="0">
                <a:latin typeface="Garamond"/>
                <a:cs typeface="Garamond"/>
              </a:rPr>
              <a:t>Consider </a:t>
            </a:r>
            <a:r>
              <a:rPr sz="2400" spc="-15" dirty="0" smtClean="0">
                <a:latin typeface="Garamond"/>
                <a:cs typeface="Garamond"/>
              </a:rPr>
              <a:t>16 </a:t>
            </a:r>
            <a:r>
              <a:rPr sz="2400" spc="15" dirty="0" smtClean="0">
                <a:latin typeface="Garamond"/>
                <a:cs typeface="Garamond"/>
              </a:rPr>
              <a:t>colliders. </a:t>
            </a:r>
            <a:r>
              <a:rPr sz="2400" spc="40" dirty="0" smtClean="0">
                <a:latin typeface="Garamond"/>
                <a:cs typeface="Garamond"/>
              </a:rPr>
              <a:t>Ordinary </a:t>
            </a:r>
            <a:r>
              <a:rPr sz="2400" dirty="0" smtClean="0">
                <a:latin typeface="Garamond"/>
                <a:cs typeface="Garamond"/>
              </a:rPr>
              <a:t>coin-tossing </a:t>
            </a:r>
            <a:r>
              <a:rPr sz="2400" spc="-15" dirty="0" smtClean="0">
                <a:latin typeface="Garamond"/>
                <a:cs typeface="Garamond"/>
              </a:rPr>
              <a:t>does  </a:t>
            </a:r>
            <a:r>
              <a:rPr sz="2400" spc="15" dirty="0" smtClean="0">
                <a:latin typeface="Garamond"/>
                <a:cs typeface="Garamond"/>
              </a:rPr>
              <a:t>not </a:t>
            </a:r>
            <a:r>
              <a:rPr sz="2400" dirty="0" smtClean="0">
                <a:latin typeface="Garamond"/>
                <a:cs typeface="Garamond"/>
              </a:rPr>
              <a:t>work.  </a:t>
            </a:r>
            <a:r>
              <a:rPr sz="2400" spc="35" dirty="0" smtClean="0">
                <a:latin typeface="Garamond"/>
                <a:cs typeface="Garamond"/>
              </a:rPr>
              <a:t>Pick </a:t>
            </a:r>
            <a:r>
              <a:rPr sz="2400" spc="20" dirty="0" smtClean="0">
                <a:latin typeface="Garamond"/>
                <a:cs typeface="Garamond"/>
              </a:rPr>
              <a:t>random </a:t>
            </a:r>
            <a:r>
              <a:rPr sz="2400" spc="5" dirty="0" smtClean="0">
                <a:latin typeface="Garamond"/>
                <a:cs typeface="Garamond"/>
              </a:rPr>
              <a:t>numbers </a:t>
            </a:r>
            <a:r>
              <a:rPr sz="2400" spc="-40" dirty="0" smtClean="0">
                <a:latin typeface="Garamond"/>
                <a:cs typeface="Garamond"/>
              </a:rPr>
              <a:t>from </a:t>
            </a:r>
            <a:r>
              <a:rPr sz="2400" spc="-15" dirty="0" smtClean="0">
                <a:latin typeface="Garamond"/>
                <a:cs typeface="Garamond"/>
              </a:rPr>
              <a:t>1 </a:t>
            </a:r>
            <a:r>
              <a:rPr sz="2400" spc="15" dirty="0" smtClean="0">
                <a:latin typeface="Garamond"/>
                <a:cs typeface="Garamond"/>
              </a:rPr>
              <a:t>to</a:t>
            </a:r>
            <a:r>
              <a:rPr sz="2400" spc="515" dirty="0" smtClean="0">
                <a:latin typeface="Garamond"/>
                <a:cs typeface="Garamond"/>
              </a:rPr>
              <a:t> </a:t>
            </a:r>
            <a:r>
              <a:rPr sz="2400" spc="5" dirty="0" smtClean="0">
                <a:latin typeface="Garamond"/>
                <a:cs typeface="Garamond"/>
              </a:rPr>
              <a:t>16.</a:t>
            </a:r>
            <a:endParaRPr sz="2400" dirty="0" smtClean="0">
              <a:latin typeface="Garamond"/>
              <a:cs typeface="Garamond"/>
            </a:endParaRPr>
          </a:p>
          <a:p>
            <a:pPr marL="212090" indent="-199390">
              <a:lnSpc>
                <a:spcPct val="100000"/>
              </a:lnSpc>
              <a:spcBef>
                <a:spcPts val="1305"/>
              </a:spcBef>
              <a:buFont typeface="Times New Roman"/>
              <a:buChar char="•"/>
              <a:tabLst>
                <a:tab pos="212725" algn="l"/>
              </a:tabLst>
            </a:pPr>
            <a:r>
              <a:rPr lang="en-US" sz="2400" spc="75" dirty="0" smtClean="0">
                <a:latin typeface="Garamond"/>
                <a:cs typeface="Garamond"/>
              </a:rPr>
              <a:t>But stations don’t know in advance which Case (or others) will happen!</a:t>
            </a:r>
          </a:p>
          <a:p>
            <a:pPr marL="212090" indent="-199390">
              <a:lnSpc>
                <a:spcPct val="100000"/>
              </a:lnSpc>
              <a:spcBef>
                <a:spcPts val="1305"/>
              </a:spcBef>
              <a:buFont typeface="Times New Roman"/>
              <a:buChar char="•"/>
              <a:tabLst>
                <a:tab pos="212725" algn="l"/>
              </a:tabLst>
            </a:pPr>
            <a:r>
              <a:rPr lang="en-US" sz="2400" spc="75" dirty="0" smtClean="0">
                <a:latin typeface="Garamond"/>
                <a:cs typeface="Garamond"/>
              </a:rPr>
              <a:t>Can you think of a clever way to work around this.  Hint: think of how much you wait after a collision as a </a:t>
            </a:r>
            <a:r>
              <a:rPr lang="en-US" sz="2400" spc="75" dirty="0" smtClean="0">
                <a:solidFill>
                  <a:srgbClr val="00B050"/>
                </a:solidFill>
                <a:latin typeface="Garamond"/>
                <a:cs typeface="Garamond"/>
              </a:rPr>
              <a:t>dynamic</a:t>
            </a:r>
            <a:r>
              <a:rPr lang="en-US" sz="2400" spc="75" dirty="0" smtClean="0">
                <a:latin typeface="Garamond"/>
                <a:cs typeface="Garamond"/>
              </a:rPr>
              <a:t> variable not a </a:t>
            </a:r>
            <a:r>
              <a:rPr lang="en-US" sz="2400" spc="75" dirty="0" smtClean="0">
                <a:solidFill>
                  <a:srgbClr val="FF0000"/>
                </a:solidFill>
                <a:latin typeface="Garamond"/>
                <a:cs typeface="Garamond"/>
              </a:rPr>
              <a:t>static</a:t>
            </a:r>
            <a:r>
              <a:rPr lang="en-US" sz="2400" spc="75" dirty="0" smtClean="0">
                <a:latin typeface="Garamond"/>
                <a:cs typeface="Garamond"/>
              </a:rPr>
              <a:t> one.</a:t>
            </a:r>
            <a:r>
              <a:rPr sz="2400" spc="-35" dirty="0" smtClean="0">
                <a:latin typeface="Garamond"/>
                <a:cs typeface="Garamond"/>
              </a:rPr>
              <a:t>.</a:t>
            </a:r>
            <a:endParaRPr sz="2400" dirty="0">
              <a:latin typeface="Garamond"/>
              <a:cs typeface="Garamond"/>
            </a:endParaRPr>
          </a:p>
        </p:txBody>
      </p:sp>
    </p:spTree>
    <p:extLst>
      <p:ext uri="{BB962C8B-B14F-4D97-AF65-F5344CB8AC3E}">
        <p14:creationId xmlns:p14="http://schemas.microsoft.com/office/powerpoint/2010/main" val="4231436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2" name="object 2"/>
          <p:cNvSpPr txBox="1"/>
          <p:nvPr/>
        </p:nvSpPr>
        <p:spPr>
          <a:xfrm>
            <a:off x="1230880" y="660400"/>
            <a:ext cx="5369560" cy="4301242"/>
          </a:xfrm>
          <a:prstGeom prst="rect">
            <a:avLst/>
          </a:prstGeom>
        </p:spPr>
        <p:txBody>
          <a:bodyPr vert="horz" wrap="square" lIns="0" tIns="0" rIns="0" bIns="0" rtlCol="0">
            <a:spAutoFit/>
          </a:bodyPr>
          <a:lstStyle/>
          <a:p>
            <a:pPr marL="1605280">
              <a:lnSpc>
                <a:spcPct val="100000"/>
              </a:lnSpc>
            </a:pPr>
            <a:r>
              <a:rPr lang="en-US" sz="2800" spc="275" dirty="0" smtClean="0">
                <a:solidFill>
                  <a:srgbClr val="0070C0"/>
                </a:solidFill>
                <a:latin typeface="PMingLiU"/>
                <a:cs typeface="PMingLiU"/>
              </a:rPr>
              <a:t>Answers</a:t>
            </a:r>
            <a:endParaRPr sz="2800" dirty="0">
              <a:solidFill>
                <a:srgbClr val="0070C0"/>
              </a:solidFill>
              <a:latin typeface="PMingLiU"/>
              <a:cs typeface="PMingLiU"/>
            </a:endParaRPr>
          </a:p>
          <a:p>
            <a:pPr marL="212090" marR="91440" indent="-199390">
              <a:lnSpc>
                <a:spcPct val="116100"/>
              </a:lnSpc>
              <a:spcBef>
                <a:spcPts val="1800"/>
              </a:spcBef>
              <a:buFont typeface="Times New Roman"/>
              <a:buChar char="•"/>
              <a:tabLst>
                <a:tab pos="212725" algn="l"/>
              </a:tabLst>
            </a:pPr>
            <a:r>
              <a:rPr lang="en-US" sz="2050" b="1" spc="5" dirty="0" smtClean="0">
                <a:latin typeface="Garamond"/>
                <a:cs typeface="Garamond"/>
              </a:rPr>
              <a:t>Question 1</a:t>
            </a:r>
            <a:r>
              <a:rPr lang="en-US" sz="2050" spc="5" dirty="0" smtClean="0">
                <a:latin typeface="Garamond"/>
                <a:cs typeface="Garamond"/>
              </a:rPr>
              <a:t>:  The </a:t>
            </a:r>
            <a:r>
              <a:rPr lang="en-US" sz="2050" b="1" spc="5" dirty="0" smtClean="0">
                <a:solidFill>
                  <a:srgbClr val="00B050"/>
                </a:solidFill>
                <a:latin typeface="Garamond"/>
                <a:cs typeface="Garamond"/>
              </a:rPr>
              <a:t>min packet size</a:t>
            </a:r>
            <a:r>
              <a:rPr lang="en-US" sz="2050" spc="5" dirty="0" smtClean="0">
                <a:solidFill>
                  <a:srgbClr val="00B050"/>
                </a:solidFill>
                <a:latin typeface="Garamond"/>
                <a:cs typeface="Garamond"/>
              </a:rPr>
              <a:t> </a:t>
            </a:r>
            <a:r>
              <a:rPr lang="en-US" sz="2050" spc="5" dirty="0" smtClean="0">
                <a:latin typeface="Garamond"/>
                <a:cs typeface="Garamond"/>
              </a:rPr>
              <a:t>is the “</a:t>
            </a:r>
            <a:r>
              <a:rPr lang="en-US" sz="2050" spc="5" dirty="0" err="1" smtClean="0">
                <a:latin typeface="Garamond"/>
                <a:cs typeface="Garamond"/>
              </a:rPr>
              <a:t>pipe”size</a:t>
            </a:r>
            <a:r>
              <a:rPr lang="en-US" sz="2050" spc="5" dirty="0" smtClean="0">
                <a:latin typeface="Garamond"/>
                <a:cs typeface="Garamond"/>
              </a:rPr>
              <a:t>.  Round trip delay * Transmission Speed</a:t>
            </a:r>
            <a:r>
              <a:rPr lang="en-US" sz="2050" dirty="0">
                <a:latin typeface="Garamond"/>
                <a:cs typeface="Garamond"/>
              </a:rPr>
              <a:t> </a:t>
            </a:r>
            <a:r>
              <a:rPr lang="en-US" sz="2050" dirty="0" smtClean="0">
                <a:latin typeface="Garamond"/>
                <a:cs typeface="Garamond"/>
              </a:rPr>
              <a:t>= 10 </a:t>
            </a:r>
            <a:r>
              <a:rPr lang="en-US" sz="2050" dirty="0" err="1" smtClean="0">
                <a:latin typeface="Garamond"/>
                <a:cs typeface="Garamond"/>
              </a:rPr>
              <a:t>Mbs</a:t>
            </a:r>
            <a:r>
              <a:rPr lang="en-US" sz="2050" dirty="0" smtClean="0">
                <a:latin typeface="Garamond"/>
                <a:cs typeface="Garamond"/>
              </a:rPr>
              <a:t> * 51,2 = 512 bits = 64 bytes</a:t>
            </a:r>
            <a:r>
              <a:rPr sz="2050" spc="5" dirty="0" smtClean="0">
                <a:latin typeface="Garamond"/>
                <a:cs typeface="Garamond"/>
              </a:rPr>
              <a:t>.</a:t>
            </a:r>
            <a:endParaRPr sz="2050" dirty="0">
              <a:latin typeface="Garamond"/>
              <a:cs typeface="Garamond"/>
            </a:endParaRPr>
          </a:p>
          <a:p>
            <a:pPr marL="212090" indent="-199390">
              <a:lnSpc>
                <a:spcPct val="100000"/>
              </a:lnSpc>
              <a:spcBef>
                <a:spcPts val="1305"/>
              </a:spcBef>
              <a:buFont typeface="Times New Roman"/>
              <a:buChar char="•"/>
              <a:tabLst>
                <a:tab pos="212725" algn="l"/>
              </a:tabLst>
            </a:pPr>
            <a:r>
              <a:rPr lang="en-US" sz="2050" b="1" spc="75" dirty="0" smtClean="0">
                <a:latin typeface="Garamond"/>
                <a:cs typeface="Garamond"/>
              </a:rPr>
              <a:t>Question 2</a:t>
            </a:r>
            <a:r>
              <a:rPr lang="en-US" sz="2050" spc="75" dirty="0" smtClean="0">
                <a:latin typeface="Garamond"/>
                <a:cs typeface="Garamond"/>
              </a:rPr>
              <a:t>: Ethernet does </a:t>
            </a:r>
            <a:r>
              <a:rPr sz="2050" b="1" spc="75" dirty="0" smtClean="0">
                <a:solidFill>
                  <a:srgbClr val="00B050"/>
                </a:solidFill>
                <a:latin typeface="Garamond"/>
                <a:cs typeface="Garamond"/>
              </a:rPr>
              <a:t>Binary </a:t>
            </a:r>
            <a:r>
              <a:rPr sz="2050" b="1" spc="25" dirty="0">
                <a:solidFill>
                  <a:srgbClr val="00B050"/>
                </a:solidFill>
                <a:latin typeface="Garamond"/>
                <a:cs typeface="Garamond"/>
              </a:rPr>
              <a:t>exponential</a:t>
            </a:r>
            <a:r>
              <a:rPr sz="2050" b="1" spc="65" dirty="0">
                <a:solidFill>
                  <a:srgbClr val="00B050"/>
                </a:solidFill>
                <a:latin typeface="Garamond"/>
                <a:cs typeface="Garamond"/>
              </a:rPr>
              <a:t> </a:t>
            </a:r>
            <a:r>
              <a:rPr sz="2050" b="1" spc="-35" dirty="0" err="1">
                <a:solidFill>
                  <a:srgbClr val="00B050"/>
                </a:solidFill>
                <a:latin typeface="Garamond"/>
                <a:cs typeface="Garamond"/>
              </a:rPr>
              <a:t>backoff</a:t>
            </a:r>
            <a:r>
              <a:rPr sz="2050" spc="-35" dirty="0" smtClean="0">
                <a:latin typeface="Garamond"/>
                <a:cs typeface="Garamond"/>
              </a:rPr>
              <a:t>.</a:t>
            </a:r>
            <a:r>
              <a:rPr lang="en-US" sz="2050" spc="-35" dirty="0" smtClean="0">
                <a:latin typeface="Garamond"/>
                <a:cs typeface="Garamond"/>
              </a:rPr>
              <a:t>  After attempt I,  each station randomly picks a random number of </a:t>
            </a:r>
            <a:r>
              <a:rPr lang="en-US" sz="2050" spc="-35" dirty="0" err="1" smtClean="0">
                <a:latin typeface="Garamond"/>
                <a:cs typeface="Garamond"/>
              </a:rPr>
              <a:t>of</a:t>
            </a:r>
            <a:r>
              <a:rPr lang="en-US" sz="2050" spc="-35" dirty="0" smtClean="0">
                <a:latin typeface="Garamond"/>
                <a:cs typeface="Garamond"/>
              </a:rPr>
              <a:t> slots  between 0 and 2</a:t>
            </a:r>
            <a:r>
              <a:rPr lang="en-US" sz="2050" spc="-35" baseline="30000" dirty="0" smtClean="0">
                <a:latin typeface="Garamond"/>
                <a:cs typeface="Garamond"/>
              </a:rPr>
              <a:t>I </a:t>
            </a:r>
            <a:r>
              <a:rPr lang="en-US" sz="2050" spc="-35" dirty="0" smtClean="0">
                <a:latin typeface="Garamond"/>
                <a:cs typeface="Garamond"/>
              </a:rPr>
              <a:t>– 1.  A slot is 51.2 </a:t>
            </a:r>
            <a:r>
              <a:rPr lang="en-US" sz="2050" spc="-35" dirty="0" err="1" smtClean="0">
                <a:latin typeface="Garamond"/>
                <a:cs typeface="Garamond"/>
              </a:rPr>
              <a:t>usec</a:t>
            </a:r>
            <a:r>
              <a:rPr lang="en-US" sz="2050" spc="-35" dirty="0" smtClean="0">
                <a:latin typeface="Garamond"/>
                <a:cs typeface="Garamond"/>
              </a:rPr>
              <a:t>.  So after one collision pick 0 or 1 slot, after 2: 0, 1, 2., or 3 slots,  After 3 collisions: 0., 1., 2, 3, 4, 5, 6, or 7 slots</a:t>
            </a:r>
          </a:p>
          <a:p>
            <a:pPr marL="212090" indent="-199390">
              <a:lnSpc>
                <a:spcPct val="100000"/>
              </a:lnSpc>
              <a:spcBef>
                <a:spcPts val="1305"/>
              </a:spcBef>
              <a:buFont typeface="Times New Roman"/>
              <a:buChar char="•"/>
              <a:tabLst>
                <a:tab pos="212725" algn="l"/>
              </a:tabLst>
            </a:pPr>
            <a:r>
              <a:rPr lang="en-US" sz="2050" spc="-35" dirty="0" smtClean="0">
                <a:latin typeface="Garamond"/>
                <a:cs typeface="Garamond"/>
              </a:rPr>
              <a:t>Both ideas are now classical</a:t>
            </a:r>
            <a:endParaRPr sz="2050" dirty="0">
              <a:latin typeface="Garamond"/>
              <a:cs typeface="Garamond"/>
            </a:endParaRPr>
          </a:p>
        </p:txBody>
      </p:sp>
    </p:spTree>
    <p:extLst>
      <p:ext uri="{BB962C8B-B14F-4D97-AF65-F5344CB8AC3E}">
        <p14:creationId xmlns:p14="http://schemas.microsoft.com/office/powerpoint/2010/main" val="4037578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625" y="7840980"/>
            <a:ext cx="7010400" cy="1569660"/>
          </a:xfrm>
          <a:prstGeom prst="rect">
            <a:avLst/>
          </a:prstGeom>
          <a:noFill/>
        </p:spPr>
        <p:txBody>
          <a:bodyPr wrap="square" rtlCol="0">
            <a:spAutoFit/>
          </a:bodyPr>
          <a:lstStyle/>
          <a:p>
            <a:r>
              <a:rPr lang="en-US" sz="2400" dirty="0" smtClean="0">
                <a:solidFill>
                  <a:srgbClr val="00B050"/>
                </a:solidFill>
              </a:rPr>
              <a:t>Imagine</a:t>
            </a:r>
            <a:r>
              <a:rPr lang="en-US" sz="2400" dirty="0" smtClean="0"/>
              <a:t> you work for Qualcomm on their new mm wave local area network  and you feel the design team is ignoring lessons from Ethernet collision detection. So its worth understanding not just how but why . . . </a:t>
            </a:r>
          </a:p>
        </p:txBody>
      </p:sp>
      <p:pic>
        <p:nvPicPr>
          <p:cNvPr id="4098" name="Picture 2" descr="Introduction to Millimeter Wave Wireless Communications | 1.1 The Frontier: Millimeter  Wave Wireless | Infor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7009054"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80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2" name="object 2"/>
          <p:cNvSpPr txBox="1"/>
          <p:nvPr/>
        </p:nvSpPr>
        <p:spPr>
          <a:xfrm>
            <a:off x="93962" y="762000"/>
            <a:ext cx="7536815" cy="7218515"/>
          </a:xfrm>
          <a:prstGeom prst="rect">
            <a:avLst/>
          </a:prstGeom>
        </p:spPr>
        <p:txBody>
          <a:bodyPr vert="horz" wrap="square" lIns="0" tIns="0" rIns="0" bIns="0" rtlCol="0">
            <a:spAutoFit/>
          </a:bodyPr>
          <a:lstStyle/>
          <a:p>
            <a:pPr marL="2540" algn="ctr">
              <a:lnSpc>
                <a:spcPct val="100000"/>
              </a:lnSpc>
            </a:pPr>
            <a:r>
              <a:rPr sz="3200" spc="395" dirty="0">
                <a:solidFill>
                  <a:srgbClr val="0070C0"/>
                </a:solidFill>
                <a:latin typeface="PMingLiU"/>
                <a:cs typeface="PMingLiU"/>
              </a:rPr>
              <a:t>ETHERNET</a:t>
            </a:r>
            <a:endParaRPr sz="3200" dirty="0">
              <a:solidFill>
                <a:srgbClr val="0070C0"/>
              </a:solidFill>
              <a:latin typeface="PMingLiU"/>
              <a:cs typeface="PMingLiU"/>
            </a:endParaRPr>
          </a:p>
          <a:p>
            <a:pPr>
              <a:lnSpc>
                <a:spcPct val="100000"/>
              </a:lnSpc>
            </a:pPr>
            <a:endParaRPr sz="2400" dirty="0">
              <a:latin typeface="Times New Roman"/>
              <a:cs typeface="Times New Roman"/>
            </a:endParaRPr>
          </a:p>
          <a:p>
            <a:pPr marL="12700">
              <a:lnSpc>
                <a:spcPct val="100000"/>
              </a:lnSpc>
            </a:pPr>
            <a:r>
              <a:rPr sz="2800" spc="-5" dirty="0">
                <a:latin typeface="Georgia"/>
                <a:cs typeface="Georgia"/>
              </a:rPr>
              <a:t>Three </a:t>
            </a:r>
            <a:r>
              <a:rPr lang="en-US" sz="2800" spc="-5" dirty="0" smtClean="0">
                <a:latin typeface="Georgia"/>
                <a:cs typeface="Georgia"/>
              </a:rPr>
              <a:t>main </a:t>
            </a:r>
            <a:r>
              <a:rPr sz="2800" spc="-50" dirty="0" smtClean="0">
                <a:latin typeface="Georgia"/>
                <a:cs typeface="Georgia"/>
              </a:rPr>
              <a:t>mechanisms</a:t>
            </a:r>
            <a:r>
              <a:rPr sz="2800" spc="-50" dirty="0">
                <a:latin typeface="Georgia"/>
                <a:cs typeface="Georgia"/>
              </a:rPr>
              <a:t>: </a:t>
            </a:r>
            <a:r>
              <a:rPr sz="2800" spc="40" dirty="0">
                <a:latin typeface="Georgia"/>
                <a:cs typeface="Georgia"/>
              </a:rPr>
              <a:t> </a:t>
            </a:r>
            <a:r>
              <a:rPr sz="2800" spc="-50" dirty="0">
                <a:latin typeface="Georgia"/>
                <a:cs typeface="Georgia"/>
              </a:rPr>
              <a:t>:</a:t>
            </a:r>
            <a:endParaRPr sz="2800" dirty="0">
              <a:latin typeface="Georgia"/>
              <a:cs typeface="Georgia"/>
            </a:endParaRPr>
          </a:p>
          <a:p>
            <a:pPr>
              <a:lnSpc>
                <a:spcPct val="100000"/>
              </a:lnSpc>
            </a:pPr>
            <a:endParaRPr sz="2800" dirty="0">
              <a:latin typeface="Times New Roman"/>
              <a:cs typeface="Times New Roman"/>
            </a:endParaRPr>
          </a:p>
          <a:p>
            <a:pPr marL="358140" marR="163830" indent="-160020">
              <a:lnSpc>
                <a:spcPct val="122900"/>
              </a:lnSpc>
              <a:buFont typeface="Times New Roman"/>
              <a:buChar char="•"/>
              <a:tabLst>
                <a:tab pos="358775" algn="l"/>
              </a:tabLst>
            </a:pPr>
            <a:r>
              <a:rPr sz="2800" spc="-10" dirty="0">
                <a:solidFill>
                  <a:srgbClr val="00B050"/>
                </a:solidFill>
                <a:latin typeface="Georgia"/>
                <a:cs typeface="Georgia"/>
              </a:rPr>
              <a:t>Carrier </a:t>
            </a:r>
            <a:r>
              <a:rPr sz="2800" spc="-55" dirty="0">
                <a:solidFill>
                  <a:srgbClr val="00B050"/>
                </a:solidFill>
                <a:latin typeface="Georgia"/>
                <a:cs typeface="Georgia"/>
              </a:rPr>
              <a:t>sense </a:t>
            </a:r>
            <a:r>
              <a:rPr sz="2800" spc="-25" dirty="0">
                <a:solidFill>
                  <a:srgbClr val="00B050"/>
                </a:solidFill>
                <a:latin typeface="Georgia"/>
                <a:cs typeface="Georgia"/>
              </a:rPr>
              <a:t>and </a:t>
            </a:r>
            <a:r>
              <a:rPr sz="2800" spc="-45" dirty="0">
                <a:solidFill>
                  <a:srgbClr val="00B050"/>
                </a:solidFill>
                <a:latin typeface="Georgia"/>
                <a:cs typeface="Georgia"/>
              </a:rPr>
              <a:t>deference</a:t>
            </a:r>
            <a:r>
              <a:rPr sz="2800" spc="-45" dirty="0">
                <a:latin typeface="Georgia"/>
                <a:cs typeface="Georgia"/>
              </a:rPr>
              <a:t>: </a:t>
            </a:r>
            <a:r>
              <a:rPr sz="2800" spc="-40" dirty="0">
                <a:latin typeface="Georgia"/>
                <a:cs typeface="Georgia"/>
              </a:rPr>
              <a:t>No </a:t>
            </a:r>
            <a:r>
              <a:rPr sz="2800" spc="-20" dirty="0">
                <a:latin typeface="Georgia"/>
                <a:cs typeface="Georgia"/>
              </a:rPr>
              <a:t>point </a:t>
            </a:r>
            <a:r>
              <a:rPr sz="2800" spc="-10" dirty="0">
                <a:latin typeface="Georgia"/>
                <a:cs typeface="Georgia"/>
              </a:rPr>
              <a:t>transmitting </a:t>
            </a:r>
            <a:r>
              <a:rPr sz="2800" spc="-40" dirty="0">
                <a:latin typeface="Georgia"/>
                <a:cs typeface="Georgia"/>
              </a:rPr>
              <a:t>when </a:t>
            </a:r>
            <a:r>
              <a:rPr sz="2800" spc="-60" dirty="0">
                <a:latin typeface="Georgia"/>
                <a:cs typeface="Georgia"/>
              </a:rPr>
              <a:t>someone  </a:t>
            </a:r>
            <a:r>
              <a:rPr sz="2800" spc="-50" dirty="0">
                <a:latin typeface="Georgia"/>
                <a:cs typeface="Georgia"/>
              </a:rPr>
              <a:t>else  </a:t>
            </a:r>
            <a:r>
              <a:rPr sz="2800" spc="-35" dirty="0">
                <a:latin typeface="Georgia"/>
                <a:cs typeface="Georgia"/>
              </a:rPr>
              <a:t>is</a:t>
            </a:r>
            <a:r>
              <a:rPr sz="2800" spc="-40" dirty="0">
                <a:latin typeface="Georgia"/>
                <a:cs typeface="Georgia"/>
              </a:rPr>
              <a:t> </a:t>
            </a:r>
            <a:r>
              <a:rPr sz="2800" spc="-30" dirty="0">
                <a:latin typeface="Georgia"/>
                <a:cs typeface="Georgia"/>
              </a:rPr>
              <a:t>speaking</a:t>
            </a:r>
            <a:endParaRPr sz="2800" dirty="0">
              <a:latin typeface="Georgia"/>
              <a:cs typeface="Georgia"/>
            </a:endParaRPr>
          </a:p>
          <a:p>
            <a:pPr marL="358140" marR="113664" indent="-160020">
              <a:lnSpc>
                <a:spcPct val="122900"/>
              </a:lnSpc>
              <a:spcBef>
                <a:spcPts val="885"/>
              </a:spcBef>
              <a:buFont typeface="Times New Roman"/>
              <a:buChar char="•"/>
              <a:tabLst>
                <a:tab pos="358775" algn="l"/>
              </a:tabLst>
            </a:pPr>
            <a:r>
              <a:rPr sz="2800" spc="-20" dirty="0">
                <a:solidFill>
                  <a:srgbClr val="00B050"/>
                </a:solidFill>
                <a:latin typeface="Georgia"/>
                <a:cs typeface="Georgia"/>
              </a:rPr>
              <a:t>Collision </a:t>
            </a:r>
            <a:r>
              <a:rPr sz="2800" spc="-25" dirty="0">
                <a:solidFill>
                  <a:srgbClr val="00B050"/>
                </a:solidFill>
                <a:latin typeface="Georgia"/>
                <a:cs typeface="Georgia"/>
              </a:rPr>
              <a:t>Detection</a:t>
            </a:r>
            <a:r>
              <a:rPr sz="2800" spc="-25" dirty="0">
                <a:latin typeface="Georgia"/>
                <a:cs typeface="Georgia"/>
              </a:rPr>
              <a:t>: </a:t>
            </a:r>
            <a:r>
              <a:rPr lang="en-US" sz="2800" spc="-40" dirty="0" smtClean="0">
                <a:latin typeface="Georgia"/>
                <a:cs typeface="Georgia"/>
              </a:rPr>
              <a:t>Stop </a:t>
            </a:r>
            <a:r>
              <a:rPr sz="2800" spc="-35" dirty="0" smtClean="0">
                <a:latin typeface="Georgia"/>
                <a:cs typeface="Georgia"/>
              </a:rPr>
              <a:t>frame </a:t>
            </a:r>
            <a:r>
              <a:rPr sz="2800" spc="-10" dirty="0" smtClean="0">
                <a:latin typeface="Georgia"/>
                <a:cs typeface="Georgia"/>
              </a:rPr>
              <a:t>(</a:t>
            </a:r>
            <a:r>
              <a:rPr lang="en-US" sz="2800" spc="-10" dirty="0" smtClean="0">
                <a:latin typeface="Georgia"/>
                <a:cs typeface="Georgia"/>
              </a:rPr>
              <a:t>&lt; </a:t>
            </a:r>
            <a:r>
              <a:rPr sz="2800" spc="-65" dirty="0" smtClean="0">
                <a:latin typeface="Georgia"/>
                <a:cs typeface="Georgia"/>
              </a:rPr>
              <a:t>1500  </a:t>
            </a:r>
            <a:r>
              <a:rPr sz="2800" spc="-5" dirty="0">
                <a:latin typeface="Georgia"/>
                <a:cs typeface="Georgia"/>
              </a:rPr>
              <a:t>bytes) </a:t>
            </a:r>
            <a:r>
              <a:rPr sz="2800" spc="-40">
                <a:latin typeface="Georgia"/>
                <a:cs typeface="Georgia"/>
              </a:rPr>
              <a:t>when  </a:t>
            </a:r>
            <a:r>
              <a:rPr lang="en-US" sz="2800" spc="-10" smtClean="0">
                <a:latin typeface="Georgia"/>
                <a:cs typeface="Georgia"/>
              </a:rPr>
              <a:t>before</a:t>
            </a:r>
            <a:r>
              <a:rPr sz="2800" spc="-10" smtClean="0">
                <a:latin typeface="Georgia"/>
                <a:cs typeface="Georgia"/>
              </a:rPr>
              <a:t> </a:t>
            </a:r>
            <a:r>
              <a:rPr sz="2800" spc="-90" dirty="0">
                <a:latin typeface="Georgia"/>
                <a:cs typeface="Georgia"/>
              </a:rPr>
              <a:t>64  </a:t>
            </a:r>
            <a:r>
              <a:rPr sz="2800" spc="-10" dirty="0">
                <a:latin typeface="Georgia"/>
                <a:cs typeface="Georgia"/>
              </a:rPr>
              <a:t>bytes </a:t>
            </a:r>
            <a:r>
              <a:rPr sz="2800" spc="-20" dirty="0">
                <a:latin typeface="Georgia"/>
                <a:cs typeface="Georgia"/>
              </a:rPr>
              <a:t>you </a:t>
            </a:r>
            <a:r>
              <a:rPr sz="2800" spc="-10" dirty="0" smtClean="0">
                <a:latin typeface="Georgia"/>
                <a:cs typeface="Georgia"/>
              </a:rPr>
              <a:t>detect </a:t>
            </a:r>
            <a:r>
              <a:rPr sz="2800" spc="-5" dirty="0">
                <a:latin typeface="Georgia"/>
                <a:cs typeface="Georgia"/>
              </a:rPr>
              <a:t>a  </a:t>
            </a:r>
            <a:r>
              <a:rPr sz="2800" spc="-35" dirty="0" smtClean="0">
                <a:latin typeface="Georgia"/>
                <a:cs typeface="Georgia"/>
              </a:rPr>
              <a:t>collision</a:t>
            </a:r>
            <a:r>
              <a:rPr sz="2800" spc="-35" dirty="0">
                <a:latin typeface="Georgia"/>
                <a:cs typeface="Georgia"/>
              </a:rPr>
              <a:t>.</a:t>
            </a:r>
            <a:endParaRPr sz="2800" dirty="0">
              <a:latin typeface="Georgia"/>
              <a:cs typeface="Georgia"/>
            </a:endParaRPr>
          </a:p>
          <a:p>
            <a:pPr marL="358140" marR="42545" indent="-160020">
              <a:lnSpc>
                <a:spcPct val="122600"/>
              </a:lnSpc>
              <a:spcBef>
                <a:spcPts val="905"/>
              </a:spcBef>
              <a:buFont typeface="Times New Roman"/>
              <a:buChar char="•"/>
              <a:tabLst>
                <a:tab pos="358775" algn="l"/>
              </a:tabLst>
            </a:pPr>
            <a:r>
              <a:rPr sz="2800" spc="-15" dirty="0">
                <a:solidFill>
                  <a:srgbClr val="00B050"/>
                </a:solidFill>
                <a:latin typeface="Georgia"/>
                <a:cs typeface="Georgia"/>
              </a:rPr>
              <a:t>Exponential </a:t>
            </a:r>
            <a:r>
              <a:rPr sz="2800" spc="-30" dirty="0">
                <a:solidFill>
                  <a:srgbClr val="00B050"/>
                </a:solidFill>
                <a:latin typeface="Georgia"/>
                <a:cs typeface="Georgia"/>
              </a:rPr>
              <a:t>Backoff: </a:t>
            </a:r>
            <a:r>
              <a:rPr sz="2800" spc="-20" dirty="0">
                <a:latin typeface="Georgia"/>
                <a:cs typeface="Georgia"/>
              </a:rPr>
              <a:t>Collisions </a:t>
            </a:r>
            <a:r>
              <a:rPr sz="2800" spc="-10" dirty="0">
                <a:latin typeface="Georgia"/>
                <a:cs typeface="Georgia"/>
              </a:rPr>
              <a:t>very </a:t>
            </a:r>
            <a:r>
              <a:rPr sz="2800" spc="-30" dirty="0">
                <a:latin typeface="Georgia"/>
                <a:cs typeface="Georgia"/>
              </a:rPr>
              <a:t>frequent, </a:t>
            </a:r>
            <a:r>
              <a:rPr sz="2800" spc="-55" dirty="0">
                <a:latin typeface="Georgia"/>
                <a:cs typeface="Georgia"/>
              </a:rPr>
              <a:t>so </a:t>
            </a:r>
            <a:r>
              <a:rPr lang="en-US" sz="2800" spc="-15" dirty="0" smtClean="0">
                <a:latin typeface="Georgia"/>
                <a:cs typeface="Georgia"/>
              </a:rPr>
              <a:t>must </a:t>
            </a:r>
            <a:r>
              <a:rPr sz="2800" spc="-15" dirty="0" smtClean="0">
                <a:latin typeface="Georgia"/>
                <a:cs typeface="Georgia"/>
              </a:rPr>
              <a:t>retransmit</a:t>
            </a:r>
            <a:r>
              <a:rPr sz="2800" spc="-15" dirty="0">
                <a:latin typeface="Georgia"/>
                <a:cs typeface="Georgia"/>
              </a:rPr>
              <a:t>. </a:t>
            </a:r>
            <a:r>
              <a:rPr sz="2800" spc="-30" dirty="0">
                <a:latin typeface="Georgia"/>
                <a:cs typeface="Georgia"/>
              </a:rPr>
              <a:t>Random </a:t>
            </a:r>
            <a:r>
              <a:rPr sz="2800" spc="-35" dirty="0">
                <a:latin typeface="Georgia"/>
                <a:cs typeface="Georgia"/>
              </a:rPr>
              <a:t>backoff </a:t>
            </a:r>
            <a:r>
              <a:rPr sz="2800" spc="-30" dirty="0">
                <a:latin typeface="Georgia"/>
                <a:cs typeface="Georgia"/>
              </a:rPr>
              <a:t>avoids </a:t>
            </a:r>
            <a:r>
              <a:rPr sz="2800" spc="-35" dirty="0">
                <a:latin typeface="Georgia"/>
                <a:cs typeface="Georgia"/>
              </a:rPr>
              <a:t>synchronized collisions. </a:t>
            </a:r>
            <a:r>
              <a:rPr lang="en-US" sz="2800" spc="-10" dirty="0" smtClean="0">
                <a:latin typeface="Georgia"/>
                <a:cs typeface="Georgia"/>
              </a:rPr>
              <a:t>D</a:t>
            </a:r>
            <a:r>
              <a:rPr sz="2800" spc="-15" dirty="0" smtClean="0">
                <a:latin typeface="Georgia"/>
                <a:cs typeface="Georgia"/>
              </a:rPr>
              <a:t>ynamically </a:t>
            </a:r>
            <a:r>
              <a:rPr sz="2800" spc="-5" dirty="0">
                <a:latin typeface="Georgia"/>
                <a:cs typeface="Georgia"/>
              </a:rPr>
              <a:t>adjust </a:t>
            </a:r>
            <a:r>
              <a:rPr sz="2800" spc="5" dirty="0">
                <a:latin typeface="Georgia"/>
                <a:cs typeface="Georgia"/>
              </a:rPr>
              <a:t>to </a:t>
            </a:r>
            <a:r>
              <a:rPr lang="en-US" sz="2800" spc="345" dirty="0" smtClean="0">
                <a:latin typeface="Georgia"/>
                <a:cs typeface="Georgia"/>
              </a:rPr>
              <a:t>number of</a:t>
            </a:r>
            <a:r>
              <a:rPr sz="2800" spc="-40" dirty="0" smtClean="0">
                <a:latin typeface="Georgia"/>
                <a:cs typeface="Georgia"/>
              </a:rPr>
              <a:t>  </a:t>
            </a:r>
            <a:r>
              <a:rPr sz="2800" spc="-30" dirty="0">
                <a:latin typeface="Georgia"/>
                <a:cs typeface="Georgia"/>
              </a:rPr>
              <a:t>colliders.  </a:t>
            </a:r>
            <a:endParaRPr lang="en-US" sz="2800" spc="-30" dirty="0">
              <a:latin typeface="Georgia"/>
              <a:cs typeface="Georgia"/>
            </a:endParaRPr>
          </a:p>
          <a:p>
            <a:pPr marL="358140" marR="42545" indent="-160020">
              <a:lnSpc>
                <a:spcPct val="122600"/>
              </a:lnSpc>
              <a:spcBef>
                <a:spcPts val="905"/>
              </a:spcBef>
              <a:buFont typeface="Times New Roman"/>
              <a:buChar char="•"/>
              <a:tabLst>
                <a:tab pos="358775" algn="l"/>
              </a:tabLst>
            </a:pPr>
            <a:endParaRPr sz="2000" dirty="0">
              <a:latin typeface="Times New Roman"/>
              <a:cs typeface="Times New Roman"/>
            </a:endParaRPr>
          </a:p>
        </p:txBody>
      </p:sp>
    </p:spTree>
    <p:extLst>
      <p:ext uri="{BB962C8B-B14F-4D97-AF65-F5344CB8AC3E}">
        <p14:creationId xmlns:p14="http://schemas.microsoft.com/office/powerpoint/2010/main" val="2291140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2" name="object 2"/>
          <p:cNvSpPr txBox="1"/>
          <p:nvPr/>
        </p:nvSpPr>
        <p:spPr>
          <a:xfrm>
            <a:off x="235585" y="0"/>
            <a:ext cx="7536815" cy="8972841"/>
          </a:xfrm>
          <a:prstGeom prst="rect">
            <a:avLst/>
          </a:prstGeom>
        </p:spPr>
        <p:txBody>
          <a:bodyPr vert="horz" wrap="square" lIns="0" tIns="0" rIns="0" bIns="0" rtlCol="0">
            <a:spAutoFit/>
          </a:bodyPr>
          <a:lstStyle/>
          <a:p>
            <a:pPr marL="2540" algn="ctr">
              <a:lnSpc>
                <a:spcPct val="100000"/>
              </a:lnSpc>
            </a:pPr>
            <a:r>
              <a:rPr sz="3200" spc="395" dirty="0" smtClean="0">
                <a:solidFill>
                  <a:srgbClr val="0070C0"/>
                </a:solidFill>
                <a:latin typeface="PMingLiU"/>
                <a:cs typeface="PMingLiU"/>
              </a:rPr>
              <a:t>ETHERNET</a:t>
            </a:r>
            <a:r>
              <a:rPr lang="en-US" sz="3200" spc="395" dirty="0" smtClean="0">
                <a:solidFill>
                  <a:srgbClr val="0070C0"/>
                </a:solidFill>
                <a:latin typeface="PMingLiU"/>
                <a:cs typeface="PMingLiU"/>
              </a:rPr>
              <a:t> CONTINUED</a:t>
            </a:r>
            <a:endParaRPr sz="3200" dirty="0">
              <a:solidFill>
                <a:srgbClr val="0070C0"/>
              </a:solidFill>
              <a:latin typeface="PMingLiU"/>
              <a:cs typeface="PMingLiU"/>
            </a:endParaRPr>
          </a:p>
          <a:p>
            <a:pPr>
              <a:lnSpc>
                <a:spcPct val="100000"/>
              </a:lnSpc>
            </a:pPr>
            <a:endParaRPr sz="2400" dirty="0">
              <a:latin typeface="Times New Roman"/>
              <a:cs typeface="Times New Roman"/>
            </a:endParaRPr>
          </a:p>
          <a:p>
            <a:pPr marL="12700">
              <a:lnSpc>
                <a:spcPct val="100000"/>
              </a:lnSpc>
            </a:pPr>
            <a:r>
              <a:rPr lang="en-US" sz="2800" spc="-5" dirty="0">
                <a:latin typeface="Georgia"/>
                <a:cs typeface="Georgia"/>
              </a:rPr>
              <a:t>S</a:t>
            </a:r>
            <a:r>
              <a:rPr lang="en-US" sz="2800" spc="-25" dirty="0" smtClean="0">
                <a:latin typeface="Georgia"/>
                <a:cs typeface="Georgia"/>
              </a:rPr>
              <a:t>maller mechanism to make main ideas work</a:t>
            </a:r>
            <a:r>
              <a:rPr sz="2800" spc="-25" dirty="0" smtClean="0">
                <a:latin typeface="Georgia"/>
                <a:cs typeface="Georgia"/>
              </a:rPr>
              <a:t>:</a:t>
            </a:r>
            <a:endParaRPr sz="2800" dirty="0">
              <a:latin typeface="Georgia"/>
              <a:cs typeface="Georgia"/>
            </a:endParaRPr>
          </a:p>
          <a:p>
            <a:pPr>
              <a:lnSpc>
                <a:spcPct val="100000"/>
              </a:lnSpc>
              <a:spcBef>
                <a:spcPts val="50"/>
              </a:spcBef>
            </a:pPr>
            <a:endParaRPr sz="2800" dirty="0">
              <a:latin typeface="Times New Roman"/>
              <a:cs typeface="Times New Roman"/>
            </a:endParaRPr>
          </a:p>
          <a:p>
            <a:pPr marL="358140" marR="5080" indent="-160020">
              <a:lnSpc>
                <a:spcPct val="122900"/>
              </a:lnSpc>
              <a:buFont typeface="Times New Roman"/>
              <a:buChar char="•"/>
              <a:tabLst>
                <a:tab pos="358775" algn="l"/>
              </a:tabLst>
            </a:pPr>
            <a:r>
              <a:rPr sz="2800" spc="-5" dirty="0">
                <a:solidFill>
                  <a:srgbClr val="00B050"/>
                </a:solidFill>
                <a:latin typeface="Georgia"/>
                <a:cs typeface="Georgia"/>
              </a:rPr>
              <a:t>Slot </a:t>
            </a:r>
            <a:r>
              <a:rPr sz="2800" spc="-20" dirty="0" smtClean="0">
                <a:solidFill>
                  <a:srgbClr val="00B050"/>
                </a:solidFill>
                <a:latin typeface="Georgia"/>
                <a:cs typeface="Georgia"/>
              </a:rPr>
              <a:t>time</a:t>
            </a:r>
            <a:r>
              <a:rPr lang="en-US" sz="2800" spc="-20" dirty="0" smtClean="0">
                <a:solidFill>
                  <a:srgbClr val="00B050"/>
                </a:solidFill>
                <a:latin typeface="Georgia"/>
                <a:cs typeface="Georgia"/>
              </a:rPr>
              <a:t>:</a:t>
            </a:r>
            <a:r>
              <a:rPr sz="2800" spc="-20" dirty="0" smtClean="0">
                <a:latin typeface="Georgia"/>
                <a:cs typeface="Georgia"/>
              </a:rPr>
              <a:t> </a:t>
            </a:r>
            <a:r>
              <a:rPr sz="2800" spc="190" dirty="0">
                <a:latin typeface="Georgia"/>
                <a:cs typeface="Georgia"/>
              </a:rPr>
              <a:t>= </a:t>
            </a:r>
            <a:r>
              <a:rPr sz="2800" spc="25" dirty="0">
                <a:latin typeface="Georgia"/>
                <a:cs typeface="Georgia"/>
              </a:rPr>
              <a:t>2T, </a:t>
            </a:r>
            <a:r>
              <a:rPr sz="2800" spc="145" dirty="0" smtClean="0">
                <a:latin typeface="Georgia"/>
                <a:cs typeface="Georgia"/>
              </a:rPr>
              <a:t>T</a:t>
            </a:r>
            <a:r>
              <a:rPr lang="en-US" sz="2800" spc="145" dirty="0" smtClean="0">
                <a:latin typeface="Georgia"/>
                <a:cs typeface="Georgia"/>
              </a:rPr>
              <a:t> is</a:t>
            </a:r>
            <a:r>
              <a:rPr sz="2800" spc="190" dirty="0" smtClean="0">
                <a:latin typeface="Georgia"/>
                <a:cs typeface="Georgia"/>
              </a:rPr>
              <a:t> </a:t>
            </a:r>
            <a:r>
              <a:rPr lang="en-US" sz="2800" spc="-40" dirty="0" smtClean="0">
                <a:latin typeface="Georgia"/>
                <a:cs typeface="Georgia"/>
              </a:rPr>
              <a:t>1-way propagation </a:t>
            </a:r>
            <a:r>
              <a:rPr sz="2800" spc="-20" dirty="0" smtClean="0">
                <a:latin typeface="Georgia"/>
                <a:cs typeface="Georgia"/>
              </a:rPr>
              <a:t>delay </a:t>
            </a:r>
            <a:r>
              <a:rPr lang="en-US" sz="2800" spc="190" dirty="0" smtClean="0">
                <a:latin typeface="Georgia"/>
                <a:cs typeface="Georgia"/>
              </a:rPr>
              <a:t>limited to</a:t>
            </a:r>
            <a:r>
              <a:rPr sz="2800" spc="190" dirty="0" smtClean="0">
                <a:latin typeface="Georgia"/>
                <a:cs typeface="Georgia"/>
              </a:rPr>
              <a:t> </a:t>
            </a:r>
            <a:r>
              <a:rPr sz="2800" spc="-5" dirty="0">
                <a:latin typeface="Georgia"/>
                <a:cs typeface="Georgia"/>
              </a:rPr>
              <a:t>51.2 </a:t>
            </a:r>
            <a:r>
              <a:rPr sz="2800" spc="-40" dirty="0">
                <a:latin typeface="Georgia"/>
                <a:cs typeface="Georgia"/>
              </a:rPr>
              <a:t>usec </a:t>
            </a:r>
            <a:r>
              <a:rPr sz="2800" spc="190" dirty="0">
                <a:latin typeface="Georgia"/>
                <a:cs typeface="Georgia"/>
              </a:rPr>
              <a:t>= </a:t>
            </a:r>
            <a:r>
              <a:rPr sz="2800" spc="-90" dirty="0">
                <a:latin typeface="Georgia"/>
                <a:cs typeface="Georgia"/>
              </a:rPr>
              <a:t>64 </a:t>
            </a:r>
            <a:r>
              <a:rPr sz="2800" spc="5" dirty="0">
                <a:latin typeface="Georgia"/>
                <a:cs typeface="Georgia"/>
              </a:rPr>
              <a:t>bit </a:t>
            </a:r>
            <a:r>
              <a:rPr sz="2800" spc="-25" dirty="0">
                <a:latin typeface="Georgia"/>
                <a:cs typeface="Georgia"/>
              </a:rPr>
              <a:t>times </a:t>
            </a:r>
            <a:r>
              <a:rPr lang="en-US" sz="2800" spc="190" dirty="0" smtClean="0">
                <a:latin typeface="Georgia"/>
                <a:cs typeface="Georgia"/>
              </a:rPr>
              <a:t>at 10 Mbps: </a:t>
            </a:r>
            <a:r>
              <a:rPr sz="2800" spc="-35" dirty="0" smtClean="0">
                <a:latin typeface="Georgia"/>
                <a:cs typeface="Georgia"/>
              </a:rPr>
              <a:t>maximum </a:t>
            </a:r>
            <a:r>
              <a:rPr sz="2800" spc="-20" dirty="0">
                <a:latin typeface="Georgia"/>
                <a:cs typeface="Georgia"/>
              </a:rPr>
              <a:t>delay </a:t>
            </a:r>
            <a:r>
              <a:rPr sz="2800" spc="5" dirty="0">
                <a:latin typeface="Georgia"/>
                <a:cs typeface="Georgia"/>
              </a:rPr>
              <a:t>to </a:t>
            </a:r>
            <a:r>
              <a:rPr sz="2800" spc="-10" dirty="0">
                <a:latin typeface="Georgia"/>
                <a:cs typeface="Georgia"/>
              </a:rPr>
              <a:t>detect </a:t>
            </a:r>
            <a:r>
              <a:rPr sz="2800" spc="-5" dirty="0">
                <a:latin typeface="Georgia"/>
                <a:cs typeface="Georgia"/>
              </a:rPr>
              <a:t>a </a:t>
            </a:r>
            <a:r>
              <a:rPr sz="2800" spc="-35" dirty="0" smtClean="0">
                <a:latin typeface="Georgia"/>
                <a:cs typeface="Georgia"/>
              </a:rPr>
              <a:t>collision</a:t>
            </a:r>
            <a:r>
              <a:rPr sz="2800" spc="-35" dirty="0">
                <a:latin typeface="Georgia"/>
                <a:cs typeface="Georgia"/>
              </a:rPr>
              <a:t>.</a:t>
            </a:r>
            <a:endParaRPr sz="2800" dirty="0">
              <a:latin typeface="Georgia"/>
              <a:cs typeface="Georgia"/>
            </a:endParaRPr>
          </a:p>
          <a:p>
            <a:pPr marL="358140" marR="314325" indent="-160020">
              <a:lnSpc>
                <a:spcPct val="122900"/>
              </a:lnSpc>
              <a:spcBef>
                <a:spcPts val="885"/>
              </a:spcBef>
              <a:buFont typeface="Times New Roman"/>
              <a:buChar char="•"/>
              <a:tabLst>
                <a:tab pos="358775" algn="l"/>
              </a:tabLst>
            </a:pPr>
            <a:r>
              <a:rPr sz="2800" spc="-45" dirty="0">
                <a:solidFill>
                  <a:srgbClr val="00B050"/>
                </a:solidFill>
                <a:latin typeface="Georgia"/>
                <a:cs typeface="Georgia"/>
              </a:rPr>
              <a:t>Minimum </a:t>
            </a:r>
            <a:r>
              <a:rPr sz="2800" spc="-20" dirty="0">
                <a:solidFill>
                  <a:srgbClr val="00B050"/>
                </a:solidFill>
                <a:latin typeface="Georgia"/>
                <a:cs typeface="Georgia"/>
              </a:rPr>
              <a:t>packet </a:t>
            </a:r>
            <a:r>
              <a:rPr sz="2800" spc="-35" dirty="0" smtClean="0">
                <a:solidFill>
                  <a:srgbClr val="00B050"/>
                </a:solidFill>
                <a:latin typeface="Georgia"/>
                <a:cs typeface="Georgia"/>
              </a:rPr>
              <a:t>size</a:t>
            </a:r>
            <a:r>
              <a:rPr lang="en-US" sz="2800" spc="-35" dirty="0" smtClean="0">
                <a:latin typeface="Georgia"/>
                <a:cs typeface="Georgia"/>
              </a:rPr>
              <a:t>: </a:t>
            </a:r>
            <a:r>
              <a:rPr sz="2800" spc="-90" dirty="0" smtClean="0">
                <a:latin typeface="Georgia"/>
                <a:cs typeface="Georgia"/>
              </a:rPr>
              <a:t>64 </a:t>
            </a:r>
            <a:r>
              <a:rPr sz="2800" spc="-10" dirty="0">
                <a:latin typeface="Georgia"/>
                <a:cs typeface="Georgia"/>
              </a:rPr>
              <a:t>bytes </a:t>
            </a:r>
            <a:r>
              <a:rPr sz="2800" spc="5" dirty="0">
                <a:latin typeface="Georgia"/>
                <a:cs typeface="Georgia"/>
              </a:rPr>
              <a:t>to </a:t>
            </a:r>
            <a:r>
              <a:rPr sz="2800" spc="-25" dirty="0">
                <a:latin typeface="Georgia"/>
                <a:cs typeface="Georgia"/>
              </a:rPr>
              <a:t>avoid </a:t>
            </a:r>
            <a:r>
              <a:rPr sz="2800" spc="-40" dirty="0" smtClean="0">
                <a:latin typeface="Georgia"/>
                <a:cs typeface="Georgia"/>
              </a:rPr>
              <a:t>finishing  </a:t>
            </a:r>
            <a:r>
              <a:rPr sz="2800" spc="-35" dirty="0">
                <a:latin typeface="Georgia"/>
                <a:cs typeface="Georgia"/>
              </a:rPr>
              <a:t>transmission before collision is </a:t>
            </a:r>
            <a:r>
              <a:rPr sz="2800" spc="-15" dirty="0">
                <a:latin typeface="Georgia"/>
                <a:cs typeface="Georgia"/>
              </a:rPr>
              <a:t>detected. </a:t>
            </a:r>
            <a:r>
              <a:rPr sz="2800" spc="20" dirty="0">
                <a:latin typeface="Georgia"/>
                <a:cs typeface="Georgia"/>
              </a:rPr>
              <a:t>Add </a:t>
            </a:r>
            <a:r>
              <a:rPr sz="2800" spc="-20" dirty="0">
                <a:latin typeface="Georgia"/>
                <a:cs typeface="Georgia"/>
              </a:rPr>
              <a:t>pad </a:t>
            </a:r>
            <a:r>
              <a:rPr sz="2800" spc="-25" dirty="0" smtClean="0">
                <a:latin typeface="Georgia"/>
                <a:cs typeface="Georgia"/>
              </a:rPr>
              <a:t>if</a:t>
            </a:r>
            <a:r>
              <a:rPr lang="en-US" sz="2800" spc="-25" dirty="0" smtClean="0">
                <a:latin typeface="Georgia"/>
                <a:cs typeface="Georgia"/>
              </a:rPr>
              <a:t> needed.</a:t>
            </a:r>
            <a:endParaRPr sz="2800" dirty="0">
              <a:latin typeface="Georgia"/>
              <a:cs typeface="Georgia"/>
            </a:endParaRPr>
          </a:p>
          <a:p>
            <a:pPr marL="358140" marR="191770" indent="-160020">
              <a:lnSpc>
                <a:spcPct val="122900"/>
              </a:lnSpc>
              <a:spcBef>
                <a:spcPts val="894"/>
              </a:spcBef>
              <a:buFont typeface="Times New Roman"/>
              <a:buChar char="•"/>
              <a:tabLst>
                <a:tab pos="358775" algn="l"/>
              </a:tabLst>
            </a:pPr>
            <a:r>
              <a:rPr sz="2800" spc="-35" dirty="0">
                <a:solidFill>
                  <a:srgbClr val="00B050"/>
                </a:solidFill>
                <a:latin typeface="Georgia"/>
                <a:cs typeface="Georgia"/>
              </a:rPr>
              <a:t>Jam:</a:t>
            </a:r>
            <a:r>
              <a:rPr sz="2800" spc="-35" dirty="0">
                <a:latin typeface="Georgia"/>
                <a:cs typeface="Georgia"/>
              </a:rPr>
              <a:t> </a:t>
            </a:r>
            <a:r>
              <a:rPr sz="2800" spc="-15" dirty="0">
                <a:latin typeface="Georgia"/>
                <a:cs typeface="Georgia"/>
              </a:rPr>
              <a:t>transmit </a:t>
            </a:r>
            <a:r>
              <a:rPr sz="2800" spc="-35" dirty="0">
                <a:latin typeface="Georgia"/>
                <a:cs typeface="Georgia"/>
              </a:rPr>
              <a:t>small </a:t>
            </a:r>
            <a:r>
              <a:rPr sz="2800" spc="-50" dirty="0">
                <a:latin typeface="Georgia"/>
                <a:cs typeface="Georgia"/>
              </a:rPr>
              <a:t>number </a:t>
            </a:r>
            <a:r>
              <a:rPr sz="2800" spc="-40" dirty="0">
                <a:latin typeface="Georgia"/>
                <a:cs typeface="Georgia"/>
              </a:rPr>
              <a:t>of </a:t>
            </a:r>
            <a:r>
              <a:rPr sz="2800" spc="-10" dirty="0">
                <a:latin typeface="Georgia"/>
                <a:cs typeface="Georgia"/>
              </a:rPr>
              <a:t>bits after </a:t>
            </a:r>
            <a:r>
              <a:rPr sz="2800" spc="-20" dirty="0">
                <a:latin typeface="Georgia"/>
                <a:cs typeface="Georgia"/>
              </a:rPr>
              <a:t>you </a:t>
            </a:r>
            <a:r>
              <a:rPr sz="2800" spc="-10" dirty="0">
                <a:latin typeface="Georgia"/>
                <a:cs typeface="Georgia"/>
              </a:rPr>
              <a:t>detect </a:t>
            </a:r>
            <a:r>
              <a:rPr sz="2800" spc="-5" dirty="0">
                <a:latin typeface="Georgia"/>
                <a:cs typeface="Georgia"/>
              </a:rPr>
              <a:t>a </a:t>
            </a:r>
            <a:r>
              <a:rPr sz="2800" spc="-35" dirty="0">
                <a:latin typeface="Georgia"/>
                <a:cs typeface="Georgia"/>
              </a:rPr>
              <a:t>collision </a:t>
            </a:r>
            <a:r>
              <a:rPr sz="2800" spc="5" dirty="0">
                <a:latin typeface="Georgia"/>
                <a:cs typeface="Georgia"/>
              </a:rPr>
              <a:t>to  </a:t>
            </a:r>
            <a:r>
              <a:rPr sz="2800" spc="-50" dirty="0">
                <a:latin typeface="Georgia"/>
                <a:cs typeface="Georgia"/>
              </a:rPr>
              <a:t>ensure  </a:t>
            </a:r>
            <a:r>
              <a:rPr sz="2800" spc="20" dirty="0">
                <a:latin typeface="Georgia"/>
                <a:cs typeface="Georgia"/>
              </a:rPr>
              <a:t>that </a:t>
            </a:r>
            <a:r>
              <a:rPr sz="2800" spc="-25" dirty="0">
                <a:latin typeface="Georgia"/>
                <a:cs typeface="Georgia"/>
              </a:rPr>
              <a:t>other </a:t>
            </a:r>
            <a:r>
              <a:rPr sz="2800" spc="-15" dirty="0">
                <a:latin typeface="Georgia"/>
                <a:cs typeface="Georgia"/>
              </a:rPr>
              <a:t>transmitters </a:t>
            </a:r>
            <a:r>
              <a:rPr sz="2800" spc="-30" dirty="0">
                <a:latin typeface="Georgia"/>
                <a:cs typeface="Georgia"/>
              </a:rPr>
              <a:t>also </a:t>
            </a:r>
            <a:r>
              <a:rPr sz="2800" spc="-10" dirty="0">
                <a:latin typeface="Georgia"/>
                <a:cs typeface="Georgia"/>
              </a:rPr>
              <a:t>detect </a:t>
            </a:r>
            <a:r>
              <a:rPr sz="2800" spc="180" dirty="0">
                <a:latin typeface="Georgia"/>
                <a:cs typeface="Georgia"/>
              </a:rPr>
              <a:t> </a:t>
            </a:r>
            <a:r>
              <a:rPr sz="2800" spc="-35" dirty="0">
                <a:latin typeface="Georgia"/>
                <a:cs typeface="Georgia"/>
              </a:rPr>
              <a:t>collision.</a:t>
            </a:r>
            <a:endParaRPr sz="2800" dirty="0">
              <a:latin typeface="Georgia"/>
              <a:cs typeface="Georgia"/>
            </a:endParaRPr>
          </a:p>
          <a:p>
            <a:pPr marL="358140" marR="151130" indent="-160020">
              <a:lnSpc>
                <a:spcPct val="122900"/>
              </a:lnSpc>
              <a:spcBef>
                <a:spcPts val="885"/>
              </a:spcBef>
              <a:buFont typeface="Times New Roman"/>
              <a:buChar char="•"/>
              <a:tabLst>
                <a:tab pos="358775" algn="l"/>
              </a:tabLst>
            </a:pPr>
            <a:r>
              <a:rPr lang="en-US" sz="2800" spc="-40" dirty="0" smtClean="0">
                <a:solidFill>
                  <a:srgbClr val="00B050"/>
                </a:solidFill>
                <a:latin typeface="Georgia"/>
                <a:cs typeface="Georgia"/>
              </a:rPr>
              <a:t>Collision detection</a:t>
            </a:r>
            <a:r>
              <a:rPr lang="en-US" sz="2800" spc="-40" dirty="0" smtClean="0">
                <a:latin typeface="Georgia"/>
                <a:cs typeface="Georgia"/>
              </a:rPr>
              <a:t>: One way is to </a:t>
            </a:r>
            <a:r>
              <a:rPr lang="en-US" sz="2800" spc="-40" dirty="0">
                <a:latin typeface="Georgia"/>
                <a:cs typeface="Georgia"/>
              </a:rPr>
              <a:t>u</a:t>
            </a:r>
            <a:r>
              <a:rPr sz="2800" spc="-40" dirty="0" smtClean="0">
                <a:latin typeface="Georgia"/>
                <a:cs typeface="Georgia"/>
              </a:rPr>
              <a:t>se </a:t>
            </a:r>
            <a:r>
              <a:rPr sz="2800" spc="-30" dirty="0">
                <a:latin typeface="Georgia"/>
                <a:cs typeface="Georgia"/>
              </a:rPr>
              <a:t>Manchester </a:t>
            </a:r>
            <a:r>
              <a:rPr sz="2800" spc="-5" dirty="0">
                <a:latin typeface="Georgia"/>
                <a:cs typeface="Georgia"/>
              </a:rPr>
              <a:t>with </a:t>
            </a:r>
            <a:r>
              <a:rPr sz="2800" spc="-30" dirty="0">
                <a:latin typeface="Georgia"/>
                <a:cs typeface="Georgia"/>
              </a:rPr>
              <a:t>average </a:t>
            </a:r>
            <a:r>
              <a:rPr sz="2800" spc="65" dirty="0">
                <a:latin typeface="Georgia"/>
                <a:cs typeface="Georgia"/>
              </a:rPr>
              <a:t>DC </a:t>
            </a:r>
            <a:r>
              <a:rPr sz="2800" spc="-25" dirty="0">
                <a:latin typeface="Georgia"/>
                <a:cs typeface="Georgia"/>
              </a:rPr>
              <a:t>level per </a:t>
            </a:r>
            <a:r>
              <a:rPr sz="2800" spc="5" dirty="0">
                <a:latin typeface="Georgia"/>
                <a:cs typeface="Georgia"/>
              </a:rPr>
              <a:t>bit. </a:t>
            </a:r>
            <a:r>
              <a:rPr sz="2800" spc="-20" dirty="0">
                <a:latin typeface="Georgia"/>
                <a:cs typeface="Georgia"/>
              </a:rPr>
              <a:t>Collision detection  </a:t>
            </a:r>
            <a:r>
              <a:rPr sz="2800" dirty="0">
                <a:latin typeface="Georgia"/>
                <a:cs typeface="Georgia"/>
              </a:rPr>
              <a:t>by </a:t>
            </a:r>
            <a:r>
              <a:rPr sz="2800" spc="-15" dirty="0">
                <a:latin typeface="Georgia"/>
                <a:cs typeface="Georgia"/>
              </a:rPr>
              <a:t>detecting </a:t>
            </a:r>
            <a:r>
              <a:rPr sz="2800" spc="-30" dirty="0">
                <a:latin typeface="Georgia"/>
                <a:cs typeface="Georgia"/>
              </a:rPr>
              <a:t>increased </a:t>
            </a:r>
            <a:r>
              <a:rPr sz="2800" spc="-10" dirty="0">
                <a:latin typeface="Georgia"/>
                <a:cs typeface="Georgia"/>
              </a:rPr>
              <a:t>voltage </a:t>
            </a:r>
            <a:r>
              <a:rPr sz="2800" spc="90" dirty="0">
                <a:latin typeface="Georgia"/>
                <a:cs typeface="Georgia"/>
              </a:rPr>
              <a:t> </a:t>
            </a:r>
            <a:r>
              <a:rPr sz="2800" spc="-20" dirty="0">
                <a:latin typeface="Georgia"/>
                <a:cs typeface="Georgia"/>
              </a:rPr>
              <a:t>level</a:t>
            </a:r>
            <a:r>
              <a:rPr sz="2800" spc="-20" dirty="0" smtClean="0">
                <a:latin typeface="Georgia"/>
                <a:cs typeface="Georgia"/>
              </a:rPr>
              <a:t>.</a:t>
            </a:r>
            <a:r>
              <a:rPr lang="en-US" sz="2800" spc="-20" dirty="0" smtClean="0">
                <a:latin typeface="Georgia"/>
                <a:cs typeface="Georgia"/>
              </a:rPr>
              <a:t> Better ways today.</a:t>
            </a:r>
            <a:endParaRPr sz="2800" dirty="0">
              <a:latin typeface="Georgia"/>
              <a:cs typeface="Georgia"/>
            </a:endParaRPr>
          </a:p>
        </p:txBody>
      </p:sp>
    </p:spTree>
    <p:extLst>
      <p:ext uri="{BB962C8B-B14F-4D97-AF65-F5344CB8AC3E}">
        <p14:creationId xmlns:p14="http://schemas.microsoft.com/office/powerpoint/2010/main" val="3156960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9800" y="552594"/>
            <a:ext cx="3173992" cy="492443"/>
          </a:xfrm>
          <a:prstGeom prst="rect">
            <a:avLst/>
          </a:prstGeom>
        </p:spPr>
        <p:txBody>
          <a:bodyPr vert="horz" wrap="square" lIns="0" tIns="0" rIns="0" bIns="0" rtlCol="0">
            <a:spAutoFit/>
          </a:bodyPr>
          <a:lstStyle/>
          <a:p>
            <a:pPr marL="12700">
              <a:lnSpc>
                <a:spcPct val="100000"/>
              </a:lnSpc>
            </a:pPr>
            <a:r>
              <a:rPr sz="3200" b="1" spc="300" dirty="0">
                <a:solidFill>
                  <a:srgbClr val="0070C0"/>
                </a:solidFill>
                <a:latin typeface="PMingLiU"/>
                <a:cs typeface="PMingLiU"/>
              </a:rPr>
              <a:t>Ethernet</a:t>
            </a:r>
            <a:r>
              <a:rPr sz="3200" b="1" spc="180" dirty="0">
                <a:solidFill>
                  <a:srgbClr val="0070C0"/>
                </a:solidFill>
                <a:latin typeface="PMingLiU"/>
                <a:cs typeface="PMingLiU"/>
              </a:rPr>
              <a:t> </a:t>
            </a:r>
            <a:r>
              <a:rPr sz="3200" b="1" spc="280" dirty="0">
                <a:solidFill>
                  <a:srgbClr val="0070C0"/>
                </a:solidFill>
                <a:latin typeface="PMingLiU"/>
                <a:cs typeface="PMingLiU"/>
              </a:rPr>
              <a:t>Header</a:t>
            </a:r>
            <a:endParaRPr sz="3200" b="1" dirty="0">
              <a:solidFill>
                <a:srgbClr val="0070C0"/>
              </a:solidFill>
              <a:latin typeface="PMingLiU"/>
              <a:cs typeface="PMingLiU"/>
            </a:endParaRPr>
          </a:p>
        </p:txBody>
      </p:sp>
      <p:sp>
        <p:nvSpPr>
          <p:cNvPr id="3" name="object 3"/>
          <p:cNvSpPr/>
          <p:nvPr/>
        </p:nvSpPr>
        <p:spPr>
          <a:xfrm>
            <a:off x="4800600" y="3343561"/>
            <a:ext cx="164465" cy="405130"/>
          </a:xfrm>
          <a:custGeom>
            <a:avLst/>
            <a:gdLst/>
            <a:ahLst/>
            <a:cxnLst/>
            <a:rect l="l" t="t" r="r" b="b"/>
            <a:pathLst>
              <a:path w="164464" h="405130">
                <a:moveTo>
                  <a:pt x="164084" y="404736"/>
                </a:moveTo>
                <a:lnTo>
                  <a:pt x="0" y="0"/>
                </a:lnTo>
              </a:path>
            </a:pathLst>
          </a:custGeom>
          <a:ln w="3175">
            <a:solidFill>
              <a:srgbClr val="000000"/>
            </a:solidFill>
          </a:ln>
        </p:spPr>
        <p:txBody>
          <a:bodyPr wrap="square" lIns="0" tIns="0" rIns="0" bIns="0" rtlCol="0"/>
          <a:lstStyle/>
          <a:p>
            <a:endParaRPr sz="2400">
              <a:solidFill>
                <a:srgbClr val="FF0000"/>
              </a:solidFill>
            </a:endParaRPr>
          </a:p>
        </p:txBody>
      </p:sp>
      <p:sp>
        <p:nvSpPr>
          <p:cNvPr id="4" name="object 4"/>
          <p:cNvSpPr/>
          <p:nvPr/>
        </p:nvSpPr>
        <p:spPr>
          <a:xfrm>
            <a:off x="4800600" y="3343561"/>
            <a:ext cx="66675" cy="111760"/>
          </a:xfrm>
          <a:custGeom>
            <a:avLst/>
            <a:gdLst/>
            <a:ahLst/>
            <a:cxnLst/>
            <a:rect l="l" t="t" r="r" b="b"/>
            <a:pathLst>
              <a:path w="66675" h="111760">
                <a:moveTo>
                  <a:pt x="15760" y="111645"/>
                </a:moveTo>
                <a:lnTo>
                  <a:pt x="0" y="0"/>
                </a:lnTo>
                <a:lnTo>
                  <a:pt x="66446" y="91097"/>
                </a:lnTo>
              </a:path>
            </a:pathLst>
          </a:custGeom>
          <a:ln w="3175">
            <a:solidFill>
              <a:srgbClr val="000000"/>
            </a:solidFill>
          </a:ln>
        </p:spPr>
        <p:txBody>
          <a:bodyPr wrap="square" lIns="0" tIns="0" rIns="0" bIns="0" rtlCol="0"/>
          <a:lstStyle/>
          <a:p>
            <a:endParaRPr sz="2400">
              <a:solidFill>
                <a:srgbClr val="FF0000"/>
              </a:solidFill>
            </a:endParaRPr>
          </a:p>
        </p:txBody>
      </p:sp>
      <p:sp>
        <p:nvSpPr>
          <p:cNvPr id="5" name="object 5"/>
          <p:cNvSpPr txBox="1"/>
          <p:nvPr/>
        </p:nvSpPr>
        <p:spPr>
          <a:xfrm>
            <a:off x="4913465" y="3490995"/>
            <a:ext cx="1273175" cy="738664"/>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Arial"/>
                <a:cs typeface="Arial"/>
              </a:rPr>
              <a:t>LLC</a:t>
            </a:r>
            <a:r>
              <a:rPr sz="2400" b="1" spc="-100" dirty="0">
                <a:solidFill>
                  <a:srgbClr val="FF0000"/>
                </a:solidFill>
                <a:latin typeface="Arial"/>
                <a:cs typeface="Arial"/>
              </a:rPr>
              <a:t> </a:t>
            </a:r>
            <a:r>
              <a:rPr sz="2400" b="1" dirty="0">
                <a:solidFill>
                  <a:srgbClr val="FF0000"/>
                </a:solidFill>
                <a:latin typeface="Arial"/>
                <a:cs typeface="Arial"/>
              </a:rPr>
              <a:t>sublayer</a:t>
            </a:r>
            <a:endParaRPr sz="2400">
              <a:solidFill>
                <a:srgbClr val="FF0000"/>
              </a:solidFill>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12</a:t>
            </a:r>
          </a:p>
        </p:txBody>
      </p:sp>
      <p:graphicFrame>
        <p:nvGraphicFramePr>
          <p:cNvPr id="6" name="object 6"/>
          <p:cNvGraphicFramePr>
            <a:graphicFrameLocks noGrp="1"/>
          </p:cNvGraphicFramePr>
          <p:nvPr>
            <p:extLst>
              <p:ext uri="{D42A27DB-BD31-4B8C-83A1-F6EECF244321}">
                <p14:modId xmlns:p14="http://schemas.microsoft.com/office/powerpoint/2010/main" val="3099547456"/>
              </p:ext>
            </p:extLst>
          </p:nvPr>
        </p:nvGraphicFramePr>
        <p:xfrm>
          <a:off x="304801" y="2372677"/>
          <a:ext cx="6172198" cy="970884"/>
        </p:xfrm>
        <a:graphic>
          <a:graphicData uri="http://schemas.openxmlformats.org/drawingml/2006/table">
            <a:tbl>
              <a:tblPr firstRow="1" bandRow="1">
                <a:tableStyleId>{2D5ABB26-0587-4C30-8999-92F81FD0307C}</a:tableStyleId>
              </a:tblPr>
              <a:tblGrid>
                <a:gridCol w="1315147">
                  <a:extLst>
                    <a:ext uri="{9D8B030D-6E8A-4147-A177-3AD203B41FA5}">
                      <a16:colId xmlns:a16="http://schemas.microsoft.com/office/drawing/2014/main" val="20000"/>
                    </a:ext>
                  </a:extLst>
                </a:gridCol>
                <a:gridCol w="762183">
                  <a:extLst>
                    <a:ext uri="{9D8B030D-6E8A-4147-A177-3AD203B41FA5}">
                      <a16:colId xmlns:a16="http://schemas.microsoft.com/office/drawing/2014/main" val="20001"/>
                    </a:ext>
                  </a:extLst>
                </a:gridCol>
                <a:gridCol w="1031195">
                  <a:extLst>
                    <a:ext uri="{9D8B030D-6E8A-4147-A177-3AD203B41FA5}">
                      <a16:colId xmlns:a16="http://schemas.microsoft.com/office/drawing/2014/main" val="20002"/>
                    </a:ext>
                  </a:extLst>
                </a:gridCol>
                <a:gridCol w="1016239">
                  <a:extLst>
                    <a:ext uri="{9D8B030D-6E8A-4147-A177-3AD203B41FA5}">
                      <a16:colId xmlns:a16="http://schemas.microsoft.com/office/drawing/2014/main" val="20003"/>
                    </a:ext>
                  </a:extLst>
                </a:gridCol>
                <a:gridCol w="807036">
                  <a:extLst>
                    <a:ext uri="{9D8B030D-6E8A-4147-A177-3AD203B41FA5}">
                      <a16:colId xmlns:a16="http://schemas.microsoft.com/office/drawing/2014/main" val="20004"/>
                    </a:ext>
                  </a:extLst>
                </a:gridCol>
                <a:gridCol w="597781">
                  <a:extLst>
                    <a:ext uri="{9D8B030D-6E8A-4147-A177-3AD203B41FA5}">
                      <a16:colId xmlns:a16="http://schemas.microsoft.com/office/drawing/2014/main" val="20005"/>
                    </a:ext>
                  </a:extLst>
                </a:gridCol>
                <a:gridCol w="642617">
                  <a:extLst>
                    <a:ext uri="{9D8B030D-6E8A-4147-A177-3AD203B41FA5}">
                      <a16:colId xmlns:a16="http://schemas.microsoft.com/office/drawing/2014/main" val="20006"/>
                    </a:ext>
                  </a:extLst>
                </a:gridCol>
              </a:tblGrid>
              <a:tr h="970884">
                <a:tc>
                  <a:txBody>
                    <a:bodyPr/>
                    <a:lstStyle/>
                    <a:p>
                      <a:pPr marL="75565">
                        <a:lnSpc>
                          <a:spcPts val="1705"/>
                        </a:lnSpc>
                        <a:spcBef>
                          <a:spcPts val="640"/>
                        </a:spcBef>
                      </a:pPr>
                      <a:r>
                        <a:rPr sz="2000" b="1" dirty="0">
                          <a:latin typeface="Arial"/>
                          <a:cs typeface="Arial"/>
                        </a:rPr>
                        <a:t>01010111</a:t>
                      </a:r>
                      <a:endParaRPr sz="2000" dirty="0">
                        <a:latin typeface="Arial"/>
                        <a:cs typeface="Arial"/>
                      </a:endParaRPr>
                    </a:p>
                    <a:p>
                      <a:pPr marL="42545">
                        <a:lnSpc>
                          <a:spcPts val="1705"/>
                        </a:lnSpc>
                      </a:pPr>
                      <a:r>
                        <a:rPr sz="2000" b="1" dirty="0">
                          <a:latin typeface="Arial"/>
                          <a:cs typeface="Arial"/>
                        </a:rPr>
                        <a:t>preamble</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75565" marR="78105" indent="-32384">
                        <a:lnSpc>
                          <a:spcPts val="1550"/>
                        </a:lnSpc>
                        <a:spcBef>
                          <a:spcPts val="950"/>
                        </a:spcBef>
                      </a:pPr>
                      <a:r>
                        <a:rPr sz="2000" b="1" dirty="0">
                          <a:latin typeface="Arial"/>
                          <a:cs typeface="Arial"/>
                        </a:rPr>
                        <a:t>Dest  (6)</a:t>
                      </a:r>
                      <a:endParaRPr sz="2000" dirty="0">
                        <a:latin typeface="Arial"/>
                        <a:cs typeface="Arial"/>
                      </a:endParaRPr>
                    </a:p>
                  </a:txBody>
                  <a:tcPr marL="0" marR="0" marT="12065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173990" marR="55880" indent="-152400">
                        <a:lnSpc>
                          <a:spcPct val="78700"/>
                        </a:lnSpc>
                        <a:spcBef>
                          <a:spcPts val="1035"/>
                        </a:spcBef>
                      </a:pPr>
                      <a:r>
                        <a:rPr sz="2000" b="1" dirty="0">
                          <a:latin typeface="Arial"/>
                          <a:cs typeface="Arial"/>
                        </a:rPr>
                        <a:t>Source  (6)</a:t>
                      </a:r>
                      <a:endParaRPr sz="2000" dirty="0">
                        <a:latin typeface="Arial"/>
                        <a:cs typeface="Arial"/>
                      </a:endParaRPr>
                    </a:p>
                  </a:txBody>
                  <a:tcPr marL="0" marR="0" marT="131445"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217804" marR="88900" indent="-228600">
                        <a:lnSpc>
                          <a:spcPts val="1550"/>
                        </a:lnSpc>
                        <a:spcBef>
                          <a:spcPts val="950"/>
                        </a:spcBef>
                      </a:pPr>
                      <a:r>
                        <a:rPr sz="2000" b="1" dirty="0">
                          <a:latin typeface="Arial"/>
                          <a:cs typeface="Arial"/>
                        </a:rPr>
                        <a:t>Length  (2)</a:t>
                      </a:r>
                      <a:endParaRPr sz="2000" dirty="0">
                        <a:latin typeface="Arial"/>
                        <a:cs typeface="Arial"/>
                      </a:endParaRPr>
                    </a:p>
                  </a:txBody>
                  <a:tcPr marL="0" marR="0" marT="12065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11430">
                        <a:lnSpc>
                          <a:spcPct val="100000"/>
                        </a:lnSpc>
                        <a:spcBef>
                          <a:spcPts val="640"/>
                        </a:spcBef>
                      </a:pPr>
                      <a:r>
                        <a:rPr sz="2000" b="1" dirty="0">
                          <a:latin typeface="Arial"/>
                          <a:cs typeface="Arial"/>
                        </a:rPr>
                        <a:t>Data</a:t>
                      </a:r>
                      <a:r>
                        <a:rPr sz="2000" b="1" spc="330" dirty="0">
                          <a:latin typeface="Arial"/>
                          <a:cs typeface="Arial"/>
                        </a:rPr>
                        <a:t> </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88265">
                        <a:lnSpc>
                          <a:spcPct val="100000"/>
                        </a:lnSpc>
                        <a:spcBef>
                          <a:spcPts val="640"/>
                        </a:spcBef>
                      </a:pPr>
                      <a:r>
                        <a:rPr lang="en-US" sz="2000" b="1" dirty="0" smtClean="0">
                          <a:latin typeface="Arial"/>
                          <a:cs typeface="Arial"/>
                        </a:rPr>
                        <a:t>P</a:t>
                      </a:r>
                      <a:r>
                        <a:rPr sz="2000" b="1" dirty="0" smtClean="0">
                          <a:latin typeface="Arial"/>
                          <a:cs typeface="Arial"/>
                        </a:rPr>
                        <a:t>ad</a:t>
                      </a:r>
                      <a:r>
                        <a:rPr sz="2000" b="1" spc="-100" dirty="0" smtClean="0">
                          <a:latin typeface="Arial"/>
                          <a:cs typeface="Arial"/>
                        </a:rPr>
                        <a:t> </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77470">
                        <a:lnSpc>
                          <a:spcPct val="100000"/>
                        </a:lnSpc>
                        <a:spcBef>
                          <a:spcPts val="640"/>
                        </a:spcBef>
                      </a:pPr>
                      <a:r>
                        <a:rPr lang="en-US" sz="2000" b="1" dirty="0" smtClean="0">
                          <a:latin typeface="Arial"/>
                          <a:cs typeface="Arial"/>
                        </a:rPr>
                        <a:t>C</a:t>
                      </a:r>
                      <a:r>
                        <a:rPr sz="2000" b="1" dirty="0" smtClean="0">
                          <a:latin typeface="Arial"/>
                          <a:cs typeface="Arial"/>
                        </a:rPr>
                        <a:t>RC</a:t>
                      </a:r>
                      <a:endParaRPr sz="2000" dirty="0">
                        <a:latin typeface="Arial"/>
                        <a:cs typeface="Arial"/>
                      </a:endParaRPr>
                    </a:p>
                  </a:txBody>
                  <a:tcPr marL="0" marR="0" marT="8128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txBox="1"/>
          <p:nvPr/>
        </p:nvSpPr>
        <p:spPr>
          <a:xfrm>
            <a:off x="1404621" y="3604736"/>
            <a:ext cx="3079115" cy="738664"/>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Arial"/>
                <a:cs typeface="Arial"/>
              </a:rPr>
              <a:t>Total Frame length</a:t>
            </a:r>
            <a:r>
              <a:rPr sz="2400" b="1" spc="-100" dirty="0">
                <a:solidFill>
                  <a:srgbClr val="FF0000"/>
                </a:solidFill>
                <a:latin typeface="Arial"/>
                <a:cs typeface="Arial"/>
              </a:rPr>
              <a:t> </a:t>
            </a:r>
            <a:r>
              <a:rPr sz="2400" b="1" dirty="0">
                <a:solidFill>
                  <a:srgbClr val="FF0000"/>
                </a:solidFill>
                <a:latin typeface="Arial"/>
                <a:cs typeface="Arial"/>
              </a:rPr>
              <a:t>64&lt;=L&lt;=1500</a:t>
            </a:r>
            <a:endParaRPr sz="2400" dirty="0">
              <a:solidFill>
                <a:srgbClr val="FF0000"/>
              </a:solidFill>
              <a:latin typeface="Arial"/>
              <a:cs typeface="Arial"/>
            </a:endParaRPr>
          </a:p>
        </p:txBody>
      </p:sp>
    </p:spTree>
    <p:extLst>
      <p:ext uri="{BB962C8B-B14F-4D97-AF65-F5344CB8AC3E}">
        <p14:creationId xmlns:p14="http://schemas.microsoft.com/office/powerpoint/2010/main" val="2014660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4362" y="473001"/>
            <a:ext cx="4082280" cy="430887"/>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Why Jam?</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grpSp>
        <p:nvGrpSpPr>
          <p:cNvPr id="30" name="Group 29"/>
          <p:cNvGrpSpPr/>
          <p:nvPr/>
        </p:nvGrpSpPr>
        <p:grpSpPr>
          <a:xfrm>
            <a:off x="390702" y="1413344"/>
            <a:ext cx="6391099" cy="4225456"/>
            <a:chOff x="1126934" y="1413344"/>
            <a:chExt cx="5152375" cy="2407996"/>
          </a:xfrm>
        </p:grpSpPr>
        <p:sp>
          <p:nvSpPr>
            <p:cNvPr id="3" name="object 3"/>
            <p:cNvSpPr/>
            <p:nvPr/>
          </p:nvSpPr>
          <p:spPr>
            <a:xfrm>
              <a:off x="2039492" y="1763013"/>
              <a:ext cx="3252470" cy="0"/>
            </a:xfrm>
            <a:custGeom>
              <a:avLst/>
              <a:gdLst/>
              <a:ahLst/>
              <a:cxnLst/>
              <a:rect l="l" t="t" r="r" b="b"/>
              <a:pathLst>
                <a:path w="3252470">
                  <a:moveTo>
                    <a:pt x="0" y="0"/>
                  </a:moveTo>
                  <a:lnTo>
                    <a:pt x="3252317" y="0"/>
                  </a:lnTo>
                </a:path>
              </a:pathLst>
            </a:custGeom>
            <a:ln w="23653">
              <a:solidFill>
                <a:srgbClr val="000000"/>
              </a:solidFill>
            </a:ln>
          </p:spPr>
          <p:txBody>
            <a:bodyPr wrap="square" lIns="0" tIns="0" rIns="0" bIns="0" rtlCol="0"/>
            <a:lstStyle/>
            <a:p>
              <a:endParaRPr/>
            </a:p>
          </p:txBody>
        </p:sp>
        <p:sp>
          <p:nvSpPr>
            <p:cNvPr id="4" name="object 4"/>
            <p:cNvSpPr/>
            <p:nvPr/>
          </p:nvSpPr>
          <p:spPr>
            <a:xfrm>
              <a:off x="2015845" y="1869452"/>
              <a:ext cx="3252470" cy="756920"/>
            </a:xfrm>
            <a:custGeom>
              <a:avLst/>
              <a:gdLst/>
              <a:ahLst/>
              <a:cxnLst/>
              <a:rect l="l" t="t" r="r" b="b"/>
              <a:pathLst>
                <a:path w="3252470" h="756919">
                  <a:moveTo>
                    <a:pt x="0" y="0"/>
                  </a:moveTo>
                  <a:lnTo>
                    <a:pt x="3252304" y="756907"/>
                  </a:lnTo>
                </a:path>
              </a:pathLst>
            </a:custGeom>
            <a:ln w="11826">
              <a:solidFill>
                <a:srgbClr val="000000"/>
              </a:solidFill>
            </a:ln>
          </p:spPr>
          <p:txBody>
            <a:bodyPr wrap="square" lIns="0" tIns="0" rIns="0" bIns="0" rtlCol="0"/>
            <a:lstStyle/>
            <a:p>
              <a:endParaRPr/>
            </a:p>
          </p:txBody>
        </p:sp>
        <p:sp>
          <p:nvSpPr>
            <p:cNvPr id="5" name="object 5"/>
            <p:cNvSpPr/>
            <p:nvPr/>
          </p:nvSpPr>
          <p:spPr>
            <a:xfrm>
              <a:off x="5146268" y="2570746"/>
              <a:ext cx="121920" cy="57785"/>
            </a:xfrm>
            <a:custGeom>
              <a:avLst/>
              <a:gdLst/>
              <a:ahLst/>
              <a:cxnLst/>
              <a:rect l="l" t="t" r="r" b="b"/>
              <a:pathLst>
                <a:path w="121920" h="57785">
                  <a:moveTo>
                    <a:pt x="13398" y="0"/>
                  </a:moveTo>
                  <a:lnTo>
                    <a:pt x="121881" y="55613"/>
                  </a:lnTo>
                  <a:lnTo>
                    <a:pt x="0" y="57594"/>
                  </a:lnTo>
                </a:path>
              </a:pathLst>
            </a:custGeom>
            <a:ln w="11826">
              <a:solidFill>
                <a:srgbClr val="000000"/>
              </a:solidFill>
            </a:ln>
          </p:spPr>
          <p:txBody>
            <a:bodyPr wrap="square" lIns="0" tIns="0" rIns="0" bIns="0" rtlCol="0"/>
            <a:lstStyle/>
            <a:p>
              <a:endParaRPr/>
            </a:p>
          </p:txBody>
        </p:sp>
        <p:sp>
          <p:nvSpPr>
            <p:cNvPr id="6" name="object 6"/>
            <p:cNvSpPr/>
            <p:nvPr/>
          </p:nvSpPr>
          <p:spPr>
            <a:xfrm>
              <a:off x="1968538" y="2224252"/>
              <a:ext cx="3252470" cy="756920"/>
            </a:xfrm>
            <a:custGeom>
              <a:avLst/>
              <a:gdLst/>
              <a:ahLst/>
              <a:cxnLst/>
              <a:rect l="l" t="t" r="r" b="b"/>
              <a:pathLst>
                <a:path w="3252470" h="756919">
                  <a:moveTo>
                    <a:pt x="0" y="0"/>
                  </a:moveTo>
                  <a:lnTo>
                    <a:pt x="3252304" y="756894"/>
                  </a:lnTo>
                </a:path>
              </a:pathLst>
            </a:custGeom>
            <a:ln w="11826">
              <a:solidFill>
                <a:srgbClr val="000000"/>
              </a:solidFill>
            </a:ln>
          </p:spPr>
          <p:txBody>
            <a:bodyPr wrap="square" lIns="0" tIns="0" rIns="0" bIns="0" rtlCol="0"/>
            <a:lstStyle/>
            <a:p>
              <a:endParaRPr/>
            </a:p>
          </p:txBody>
        </p:sp>
        <p:sp>
          <p:nvSpPr>
            <p:cNvPr id="7" name="object 7"/>
            <p:cNvSpPr/>
            <p:nvPr/>
          </p:nvSpPr>
          <p:spPr>
            <a:xfrm>
              <a:off x="5098961" y="2925546"/>
              <a:ext cx="121920" cy="57785"/>
            </a:xfrm>
            <a:custGeom>
              <a:avLst/>
              <a:gdLst/>
              <a:ahLst/>
              <a:cxnLst/>
              <a:rect l="l" t="t" r="r" b="b"/>
              <a:pathLst>
                <a:path w="121920" h="57785">
                  <a:moveTo>
                    <a:pt x="13398" y="0"/>
                  </a:moveTo>
                  <a:lnTo>
                    <a:pt x="121881" y="55600"/>
                  </a:lnTo>
                  <a:lnTo>
                    <a:pt x="0" y="57594"/>
                  </a:lnTo>
                </a:path>
              </a:pathLst>
            </a:custGeom>
            <a:ln w="11826">
              <a:solidFill>
                <a:srgbClr val="000000"/>
              </a:solidFill>
            </a:ln>
          </p:spPr>
          <p:txBody>
            <a:bodyPr wrap="square" lIns="0" tIns="0" rIns="0" bIns="0" rtlCol="0"/>
            <a:lstStyle/>
            <a:p>
              <a:endParaRPr/>
            </a:p>
          </p:txBody>
        </p:sp>
        <p:sp>
          <p:nvSpPr>
            <p:cNvPr id="8" name="object 8"/>
            <p:cNvSpPr/>
            <p:nvPr/>
          </p:nvSpPr>
          <p:spPr>
            <a:xfrm>
              <a:off x="2051316" y="2484437"/>
              <a:ext cx="3216910" cy="1064895"/>
            </a:xfrm>
            <a:custGeom>
              <a:avLst/>
              <a:gdLst/>
              <a:ahLst/>
              <a:cxnLst/>
              <a:rect l="l" t="t" r="r" b="b"/>
              <a:pathLst>
                <a:path w="3216910" h="1064895">
                  <a:moveTo>
                    <a:pt x="3216833" y="0"/>
                  </a:moveTo>
                  <a:lnTo>
                    <a:pt x="0" y="1064387"/>
                  </a:lnTo>
                </a:path>
              </a:pathLst>
            </a:custGeom>
            <a:ln w="11826">
              <a:solidFill>
                <a:srgbClr val="000000"/>
              </a:solidFill>
            </a:ln>
          </p:spPr>
          <p:txBody>
            <a:bodyPr wrap="square" lIns="0" tIns="0" rIns="0" bIns="0" rtlCol="0"/>
            <a:lstStyle/>
            <a:p>
              <a:endParaRPr/>
            </a:p>
          </p:txBody>
        </p:sp>
        <p:sp>
          <p:nvSpPr>
            <p:cNvPr id="9" name="object 9"/>
            <p:cNvSpPr/>
            <p:nvPr/>
          </p:nvSpPr>
          <p:spPr>
            <a:xfrm>
              <a:off x="2051316" y="3483609"/>
              <a:ext cx="121920" cy="65405"/>
            </a:xfrm>
            <a:custGeom>
              <a:avLst/>
              <a:gdLst/>
              <a:ahLst/>
              <a:cxnLst/>
              <a:rect l="l" t="t" r="r" b="b"/>
              <a:pathLst>
                <a:path w="121919" h="65404">
                  <a:moveTo>
                    <a:pt x="121577" y="56134"/>
                  </a:moveTo>
                  <a:lnTo>
                    <a:pt x="0" y="65214"/>
                  </a:lnTo>
                  <a:lnTo>
                    <a:pt x="102997" y="0"/>
                  </a:lnTo>
                </a:path>
              </a:pathLst>
            </a:custGeom>
            <a:ln w="11826">
              <a:solidFill>
                <a:srgbClr val="000000"/>
              </a:solidFill>
            </a:ln>
          </p:spPr>
          <p:txBody>
            <a:bodyPr wrap="square" lIns="0" tIns="0" rIns="0" bIns="0" rtlCol="0"/>
            <a:lstStyle/>
            <a:p>
              <a:endParaRPr/>
            </a:p>
          </p:txBody>
        </p:sp>
        <p:sp>
          <p:nvSpPr>
            <p:cNvPr id="10" name="object 10"/>
            <p:cNvSpPr/>
            <p:nvPr/>
          </p:nvSpPr>
          <p:spPr>
            <a:xfrm>
              <a:off x="2039492" y="2756445"/>
              <a:ext cx="3216910" cy="1064895"/>
            </a:xfrm>
            <a:custGeom>
              <a:avLst/>
              <a:gdLst/>
              <a:ahLst/>
              <a:cxnLst/>
              <a:rect l="l" t="t" r="r" b="b"/>
              <a:pathLst>
                <a:path w="3216910" h="1064895">
                  <a:moveTo>
                    <a:pt x="3216833" y="0"/>
                  </a:moveTo>
                  <a:lnTo>
                    <a:pt x="0" y="1064399"/>
                  </a:lnTo>
                </a:path>
              </a:pathLst>
            </a:custGeom>
            <a:ln w="11826">
              <a:solidFill>
                <a:srgbClr val="000000"/>
              </a:solidFill>
            </a:ln>
          </p:spPr>
          <p:txBody>
            <a:bodyPr wrap="square" lIns="0" tIns="0" rIns="0" bIns="0" rtlCol="0"/>
            <a:lstStyle/>
            <a:p>
              <a:endParaRPr/>
            </a:p>
          </p:txBody>
        </p:sp>
        <p:sp>
          <p:nvSpPr>
            <p:cNvPr id="11" name="object 11"/>
            <p:cNvSpPr/>
            <p:nvPr/>
          </p:nvSpPr>
          <p:spPr>
            <a:xfrm>
              <a:off x="2039492" y="3755618"/>
              <a:ext cx="121920" cy="65405"/>
            </a:xfrm>
            <a:custGeom>
              <a:avLst/>
              <a:gdLst/>
              <a:ahLst/>
              <a:cxnLst/>
              <a:rect l="l" t="t" r="r" b="b"/>
              <a:pathLst>
                <a:path w="121919" h="65404">
                  <a:moveTo>
                    <a:pt x="121564" y="56134"/>
                  </a:moveTo>
                  <a:lnTo>
                    <a:pt x="0" y="65227"/>
                  </a:lnTo>
                  <a:lnTo>
                    <a:pt x="102997" y="0"/>
                  </a:lnTo>
                </a:path>
              </a:pathLst>
            </a:custGeom>
            <a:ln w="11826">
              <a:solidFill>
                <a:srgbClr val="000000"/>
              </a:solidFill>
            </a:ln>
          </p:spPr>
          <p:txBody>
            <a:bodyPr wrap="square" lIns="0" tIns="0" rIns="0" bIns="0" rtlCol="0"/>
            <a:lstStyle/>
            <a:p>
              <a:endParaRPr/>
            </a:p>
          </p:txBody>
        </p:sp>
        <p:sp>
          <p:nvSpPr>
            <p:cNvPr id="12" name="object 12"/>
            <p:cNvSpPr txBox="1"/>
            <p:nvPr/>
          </p:nvSpPr>
          <p:spPr>
            <a:xfrm>
              <a:off x="1967661"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A</a:t>
              </a:r>
              <a:endParaRPr sz="2800" dirty="0">
                <a:latin typeface="Arial"/>
                <a:cs typeface="Arial"/>
              </a:endParaRPr>
            </a:p>
          </p:txBody>
        </p:sp>
        <p:sp>
          <p:nvSpPr>
            <p:cNvPr id="13" name="object 13"/>
            <p:cNvSpPr txBox="1"/>
            <p:nvPr/>
          </p:nvSpPr>
          <p:spPr>
            <a:xfrm>
              <a:off x="5267274" y="1413344"/>
              <a:ext cx="183515" cy="245553"/>
            </a:xfrm>
            <a:prstGeom prst="rect">
              <a:avLst/>
            </a:prstGeom>
          </p:spPr>
          <p:txBody>
            <a:bodyPr vert="horz" wrap="square" lIns="0" tIns="0" rIns="0" bIns="0" rtlCol="0">
              <a:spAutoFit/>
            </a:bodyPr>
            <a:lstStyle/>
            <a:p>
              <a:pPr marL="12700">
                <a:lnSpc>
                  <a:spcPct val="100000"/>
                </a:lnSpc>
              </a:pPr>
              <a:r>
                <a:rPr sz="2800" spc="5" dirty="0">
                  <a:latin typeface="Arial"/>
                  <a:cs typeface="Arial"/>
                </a:rPr>
                <a:t>B</a:t>
              </a:r>
              <a:endParaRPr sz="2800" dirty="0">
                <a:latin typeface="Arial"/>
                <a:cs typeface="Arial"/>
              </a:endParaRPr>
            </a:p>
          </p:txBody>
        </p:sp>
        <p:sp>
          <p:nvSpPr>
            <p:cNvPr id="14" name="object 14"/>
            <p:cNvSpPr/>
            <p:nvPr/>
          </p:nvSpPr>
          <p:spPr>
            <a:xfrm>
              <a:off x="4889703" y="2626359"/>
              <a:ext cx="0" cy="272415"/>
            </a:xfrm>
            <a:custGeom>
              <a:avLst/>
              <a:gdLst/>
              <a:ahLst/>
              <a:cxnLst/>
              <a:rect l="l" t="t" r="r" b="b"/>
              <a:pathLst>
                <a:path h="272414">
                  <a:moveTo>
                    <a:pt x="0" y="0"/>
                  </a:moveTo>
                  <a:lnTo>
                    <a:pt x="0" y="272008"/>
                  </a:lnTo>
                </a:path>
              </a:pathLst>
            </a:custGeom>
            <a:ln w="11826">
              <a:solidFill>
                <a:srgbClr val="000000"/>
              </a:solidFill>
            </a:ln>
          </p:spPr>
          <p:txBody>
            <a:bodyPr wrap="square" lIns="0" tIns="0" rIns="0" bIns="0" rtlCol="0"/>
            <a:lstStyle/>
            <a:p>
              <a:endParaRPr/>
            </a:p>
          </p:txBody>
        </p:sp>
        <p:sp>
          <p:nvSpPr>
            <p:cNvPr id="15" name="object 15"/>
            <p:cNvSpPr/>
            <p:nvPr/>
          </p:nvSpPr>
          <p:spPr>
            <a:xfrm>
              <a:off x="4724133" y="2673654"/>
              <a:ext cx="0" cy="189230"/>
            </a:xfrm>
            <a:custGeom>
              <a:avLst/>
              <a:gdLst/>
              <a:ahLst/>
              <a:cxnLst/>
              <a:rect l="l" t="t" r="r" b="b"/>
              <a:pathLst>
                <a:path h="189230">
                  <a:moveTo>
                    <a:pt x="0" y="0"/>
                  </a:moveTo>
                  <a:lnTo>
                    <a:pt x="0" y="189230"/>
                  </a:lnTo>
                </a:path>
              </a:pathLst>
            </a:custGeom>
            <a:ln w="11826">
              <a:solidFill>
                <a:srgbClr val="000000"/>
              </a:solidFill>
            </a:ln>
          </p:spPr>
          <p:txBody>
            <a:bodyPr wrap="square" lIns="0" tIns="0" rIns="0" bIns="0" rtlCol="0"/>
            <a:lstStyle/>
            <a:p>
              <a:endParaRPr/>
            </a:p>
          </p:txBody>
        </p:sp>
        <p:sp>
          <p:nvSpPr>
            <p:cNvPr id="16" name="object 16"/>
            <p:cNvSpPr/>
            <p:nvPr/>
          </p:nvSpPr>
          <p:spPr>
            <a:xfrm>
              <a:off x="4558563" y="2720962"/>
              <a:ext cx="0" cy="94615"/>
            </a:xfrm>
            <a:custGeom>
              <a:avLst/>
              <a:gdLst/>
              <a:ahLst/>
              <a:cxnLst/>
              <a:rect l="l" t="t" r="r" b="b"/>
              <a:pathLst>
                <a:path h="94614">
                  <a:moveTo>
                    <a:pt x="0" y="0"/>
                  </a:moveTo>
                  <a:lnTo>
                    <a:pt x="0" y="94615"/>
                  </a:lnTo>
                </a:path>
              </a:pathLst>
            </a:custGeom>
            <a:ln w="11826">
              <a:solidFill>
                <a:srgbClr val="000000"/>
              </a:solidFill>
            </a:ln>
          </p:spPr>
          <p:txBody>
            <a:bodyPr wrap="square" lIns="0" tIns="0" rIns="0" bIns="0" rtlCol="0"/>
            <a:lstStyle/>
            <a:p>
              <a:endParaRPr/>
            </a:p>
          </p:txBody>
        </p:sp>
        <p:sp>
          <p:nvSpPr>
            <p:cNvPr id="17" name="object 17"/>
            <p:cNvSpPr/>
            <p:nvPr/>
          </p:nvSpPr>
          <p:spPr>
            <a:xfrm>
              <a:off x="5078933" y="2602699"/>
              <a:ext cx="0" cy="213360"/>
            </a:xfrm>
            <a:custGeom>
              <a:avLst/>
              <a:gdLst/>
              <a:ahLst/>
              <a:cxnLst/>
              <a:rect l="l" t="t" r="r" b="b"/>
              <a:pathLst>
                <a:path h="213360">
                  <a:moveTo>
                    <a:pt x="0" y="0"/>
                  </a:moveTo>
                  <a:lnTo>
                    <a:pt x="0" y="212877"/>
                  </a:lnTo>
                </a:path>
              </a:pathLst>
            </a:custGeom>
            <a:ln w="11826">
              <a:solidFill>
                <a:srgbClr val="000000"/>
              </a:solidFill>
            </a:ln>
          </p:spPr>
          <p:txBody>
            <a:bodyPr wrap="square" lIns="0" tIns="0" rIns="0" bIns="0" rtlCol="0"/>
            <a:lstStyle/>
            <a:p>
              <a:endParaRPr/>
            </a:p>
          </p:txBody>
        </p:sp>
        <p:sp>
          <p:nvSpPr>
            <p:cNvPr id="18" name="object 18"/>
            <p:cNvSpPr/>
            <p:nvPr/>
          </p:nvSpPr>
          <p:spPr>
            <a:xfrm>
              <a:off x="4818748" y="2815577"/>
              <a:ext cx="0" cy="615315"/>
            </a:xfrm>
            <a:custGeom>
              <a:avLst/>
              <a:gdLst/>
              <a:ahLst/>
              <a:cxnLst/>
              <a:rect l="l" t="t" r="r" b="b"/>
              <a:pathLst>
                <a:path h="615314">
                  <a:moveTo>
                    <a:pt x="0" y="0"/>
                  </a:moveTo>
                  <a:lnTo>
                    <a:pt x="0" y="614984"/>
                  </a:lnTo>
                </a:path>
              </a:pathLst>
            </a:custGeom>
            <a:ln w="11826">
              <a:solidFill>
                <a:srgbClr val="000000"/>
              </a:solidFill>
            </a:ln>
          </p:spPr>
          <p:txBody>
            <a:bodyPr wrap="square" lIns="0" tIns="0" rIns="0" bIns="0" rtlCol="0"/>
            <a:lstStyle/>
            <a:p>
              <a:endParaRPr/>
            </a:p>
          </p:txBody>
        </p:sp>
        <p:sp>
          <p:nvSpPr>
            <p:cNvPr id="19" name="object 19"/>
            <p:cNvSpPr/>
            <p:nvPr/>
          </p:nvSpPr>
          <p:spPr>
            <a:xfrm>
              <a:off x="4789182" y="3312299"/>
              <a:ext cx="59690" cy="118745"/>
            </a:xfrm>
            <a:custGeom>
              <a:avLst/>
              <a:gdLst/>
              <a:ahLst/>
              <a:cxnLst/>
              <a:rect l="l" t="t" r="r" b="b"/>
              <a:pathLst>
                <a:path w="59689" h="118745">
                  <a:moveTo>
                    <a:pt x="59131" y="0"/>
                  </a:moveTo>
                  <a:lnTo>
                    <a:pt x="29565" y="118262"/>
                  </a:lnTo>
                  <a:lnTo>
                    <a:pt x="0" y="0"/>
                  </a:lnTo>
                </a:path>
              </a:pathLst>
            </a:custGeom>
            <a:ln w="11826">
              <a:solidFill>
                <a:srgbClr val="000000"/>
              </a:solidFill>
            </a:ln>
          </p:spPr>
          <p:txBody>
            <a:bodyPr wrap="square" lIns="0" tIns="0" rIns="0" bIns="0" rtlCol="0"/>
            <a:lstStyle/>
            <a:p>
              <a:endParaRPr/>
            </a:p>
          </p:txBody>
        </p:sp>
        <p:sp>
          <p:nvSpPr>
            <p:cNvPr id="20" name="object 20"/>
            <p:cNvSpPr txBox="1"/>
            <p:nvPr/>
          </p:nvSpPr>
          <p:spPr>
            <a:xfrm>
              <a:off x="4226534" y="3388386"/>
              <a:ext cx="1499896" cy="210474"/>
            </a:xfrm>
            <a:prstGeom prst="rect">
              <a:avLst/>
            </a:prstGeom>
          </p:spPr>
          <p:txBody>
            <a:bodyPr vert="horz" wrap="square" lIns="0" tIns="0" rIns="0" bIns="0" rtlCol="0">
              <a:spAutoFit/>
            </a:bodyPr>
            <a:lstStyle/>
            <a:p>
              <a:pPr marL="12700">
                <a:lnSpc>
                  <a:spcPct val="100000"/>
                </a:lnSpc>
              </a:pPr>
              <a:r>
                <a:rPr sz="2400" spc="5" dirty="0">
                  <a:solidFill>
                    <a:srgbClr val="FF0000"/>
                  </a:solidFill>
                  <a:latin typeface="Arial"/>
                  <a:cs typeface="Arial"/>
                </a:rPr>
                <a:t>COLLISION</a:t>
              </a:r>
              <a:endParaRPr sz="2400" dirty="0">
                <a:solidFill>
                  <a:srgbClr val="FF0000"/>
                </a:solidFill>
                <a:latin typeface="Arial"/>
                <a:cs typeface="Arial"/>
              </a:endParaRPr>
            </a:p>
          </p:txBody>
        </p:sp>
        <p:sp>
          <p:nvSpPr>
            <p:cNvPr id="21" name="object 21"/>
            <p:cNvSpPr txBox="1"/>
            <p:nvPr/>
          </p:nvSpPr>
          <p:spPr>
            <a:xfrm>
              <a:off x="1291802" y="3091163"/>
              <a:ext cx="716674"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Clean</a:t>
              </a:r>
              <a:endParaRPr sz="2400" dirty="0">
                <a:latin typeface="Arial"/>
                <a:cs typeface="Arial"/>
              </a:endParaRPr>
            </a:p>
          </p:txBody>
        </p:sp>
        <p:sp>
          <p:nvSpPr>
            <p:cNvPr id="22" name="object 22"/>
            <p:cNvSpPr txBox="1"/>
            <p:nvPr/>
          </p:nvSpPr>
          <p:spPr>
            <a:xfrm>
              <a:off x="5361889" y="2442257"/>
              <a:ext cx="669925" cy="175395"/>
            </a:xfrm>
            <a:prstGeom prst="rect">
              <a:avLst/>
            </a:prstGeom>
          </p:spPr>
          <p:txBody>
            <a:bodyPr vert="horz" wrap="square" lIns="0" tIns="0" rIns="0" bIns="0" rtlCol="0">
              <a:spAutoFit/>
            </a:bodyPr>
            <a:lstStyle/>
            <a:p>
              <a:pPr marL="12700">
                <a:lnSpc>
                  <a:spcPct val="100000"/>
                </a:lnSpc>
              </a:pPr>
              <a:r>
                <a:rPr sz="2000" spc="5" dirty="0">
                  <a:solidFill>
                    <a:srgbClr val="00B050"/>
                  </a:solidFill>
                  <a:latin typeface="Arial"/>
                  <a:cs typeface="Arial"/>
                </a:rPr>
                <a:t>jam</a:t>
              </a:r>
              <a:r>
                <a:rPr sz="2000" spc="-95" dirty="0">
                  <a:latin typeface="Arial"/>
                  <a:cs typeface="Arial"/>
                </a:rPr>
                <a:t> </a:t>
              </a:r>
              <a:r>
                <a:rPr sz="2000" spc="5" dirty="0">
                  <a:latin typeface="Arial"/>
                  <a:cs typeface="Arial"/>
                </a:rPr>
                <a:t>to</a:t>
              </a:r>
              <a:endParaRPr sz="2000" dirty="0">
                <a:latin typeface="Arial"/>
                <a:cs typeface="Arial"/>
              </a:endParaRPr>
            </a:p>
          </p:txBody>
        </p:sp>
        <p:sp>
          <p:nvSpPr>
            <p:cNvPr id="23" name="object 23"/>
            <p:cNvSpPr txBox="1"/>
            <p:nvPr/>
          </p:nvSpPr>
          <p:spPr>
            <a:xfrm>
              <a:off x="5373715" y="2619657"/>
              <a:ext cx="748665" cy="175395"/>
            </a:xfrm>
            <a:prstGeom prst="rect">
              <a:avLst/>
            </a:prstGeom>
          </p:spPr>
          <p:txBody>
            <a:bodyPr vert="horz" wrap="square" lIns="0" tIns="0" rIns="0" bIns="0" rtlCol="0">
              <a:spAutoFit/>
            </a:bodyPr>
            <a:lstStyle/>
            <a:p>
              <a:pPr marL="12700">
                <a:lnSpc>
                  <a:spcPct val="100000"/>
                </a:lnSpc>
              </a:pPr>
              <a:r>
                <a:rPr sz="2000" spc="5" dirty="0">
                  <a:latin typeface="Arial"/>
                  <a:cs typeface="Arial"/>
                </a:rPr>
                <a:t>ensure</a:t>
              </a:r>
              <a:endParaRPr sz="2000" dirty="0">
                <a:latin typeface="Arial"/>
                <a:cs typeface="Arial"/>
              </a:endParaRPr>
            </a:p>
          </p:txBody>
        </p:sp>
        <p:sp>
          <p:nvSpPr>
            <p:cNvPr id="24" name="object 24"/>
            <p:cNvSpPr txBox="1"/>
            <p:nvPr/>
          </p:nvSpPr>
          <p:spPr>
            <a:xfrm>
              <a:off x="5338236" y="2820709"/>
              <a:ext cx="746125" cy="175395"/>
            </a:xfrm>
            <a:prstGeom prst="rect">
              <a:avLst/>
            </a:prstGeom>
          </p:spPr>
          <p:txBody>
            <a:bodyPr vert="horz" wrap="square" lIns="0" tIns="0" rIns="0" bIns="0" rtlCol="0">
              <a:spAutoFit/>
            </a:bodyPr>
            <a:lstStyle/>
            <a:p>
              <a:pPr marL="12700">
                <a:lnSpc>
                  <a:spcPct val="100000"/>
                </a:lnSpc>
              </a:pPr>
              <a:r>
                <a:rPr sz="2000" spc="5" dirty="0">
                  <a:latin typeface="Arial"/>
                  <a:cs typeface="Arial"/>
                </a:rPr>
                <a:t>"width</a:t>
              </a:r>
              <a:r>
                <a:rPr sz="1850" spc="5" dirty="0">
                  <a:latin typeface="Arial"/>
                  <a:cs typeface="Arial"/>
                </a:rPr>
                <a:t>"</a:t>
              </a:r>
              <a:endParaRPr sz="1850" dirty="0">
                <a:latin typeface="Arial"/>
                <a:cs typeface="Arial"/>
              </a:endParaRPr>
            </a:p>
          </p:txBody>
        </p:sp>
        <p:sp>
          <p:nvSpPr>
            <p:cNvPr id="25" name="object 25"/>
            <p:cNvSpPr txBox="1"/>
            <p:nvPr/>
          </p:nvSpPr>
          <p:spPr>
            <a:xfrm>
              <a:off x="5149009" y="2998107"/>
              <a:ext cx="1130300" cy="175395"/>
            </a:xfrm>
            <a:prstGeom prst="rect">
              <a:avLst/>
            </a:prstGeom>
          </p:spPr>
          <p:txBody>
            <a:bodyPr vert="horz" wrap="square" lIns="0" tIns="0" rIns="0" bIns="0" rtlCol="0">
              <a:spAutoFit/>
            </a:bodyPr>
            <a:lstStyle/>
            <a:p>
              <a:pPr marL="12700">
                <a:lnSpc>
                  <a:spcPct val="100000"/>
                </a:lnSpc>
              </a:pPr>
              <a:r>
                <a:rPr sz="2000" spc="5" dirty="0">
                  <a:latin typeface="Arial"/>
                  <a:cs typeface="Arial"/>
                </a:rPr>
                <a:t>of</a:t>
              </a:r>
              <a:r>
                <a:rPr sz="2000" spc="-105" dirty="0">
                  <a:latin typeface="Arial"/>
                  <a:cs typeface="Arial"/>
                </a:rPr>
                <a:t> </a:t>
              </a:r>
              <a:r>
                <a:rPr sz="2000" spc="5" dirty="0">
                  <a:latin typeface="Arial"/>
                  <a:cs typeface="Arial"/>
                </a:rPr>
                <a:t>collision</a:t>
              </a:r>
              <a:endParaRPr sz="2000" dirty="0">
                <a:latin typeface="Arial"/>
                <a:cs typeface="Arial"/>
              </a:endParaRPr>
            </a:p>
          </p:txBody>
        </p:sp>
        <p:sp>
          <p:nvSpPr>
            <p:cNvPr id="26" name="object 26"/>
            <p:cNvSpPr txBox="1"/>
            <p:nvPr/>
          </p:nvSpPr>
          <p:spPr>
            <a:xfrm>
              <a:off x="1164792" y="1711160"/>
              <a:ext cx="685039"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Short</a:t>
              </a:r>
              <a:endParaRPr sz="2400" dirty="0">
                <a:latin typeface="Arial"/>
                <a:cs typeface="Arial"/>
              </a:endParaRPr>
            </a:p>
          </p:txBody>
        </p:sp>
        <p:sp>
          <p:nvSpPr>
            <p:cNvPr id="27" name="object 27"/>
            <p:cNvSpPr txBox="1"/>
            <p:nvPr/>
          </p:nvSpPr>
          <p:spPr>
            <a:xfrm>
              <a:off x="1126934" y="1930434"/>
              <a:ext cx="840727" cy="210474"/>
            </a:xfrm>
            <a:prstGeom prst="rect">
              <a:avLst/>
            </a:prstGeom>
          </p:spPr>
          <p:txBody>
            <a:bodyPr vert="horz" wrap="square" lIns="0" tIns="0" rIns="0" bIns="0" rtlCol="0">
              <a:spAutoFit/>
            </a:bodyPr>
            <a:lstStyle/>
            <a:p>
              <a:pPr marL="12700">
                <a:lnSpc>
                  <a:spcPct val="100000"/>
                </a:lnSpc>
              </a:pPr>
              <a:r>
                <a:rPr sz="2400" spc="5" dirty="0">
                  <a:latin typeface="Arial"/>
                  <a:cs typeface="Arial"/>
                </a:rPr>
                <a:t>Frame</a:t>
              </a:r>
              <a:endParaRPr sz="2400" dirty="0">
                <a:latin typeface="Arial"/>
                <a:cs typeface="Arial"/>
              </a:endParaRPr>
            </a:p>
          </p:txBody>
        </p:sp>
      </p:gr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spTree>
    <p:extLst>
      <p:ext uri="{BB962C8B-B14F-4D97-AF65-F5344CB8AC3E}">
        <p14:creationId xmlns:p14="http://schemas.microsoft.com/office/powerpoint/2010/main" val="813939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13</a:t>
            </a:r>
          </a:p>
        </p:txBody>
      </p:sp>
      <p:sp>
        <p:nvSpPr>
          <p:cNvPr id="2" name="object 2"/>
          <p:cNvSpPr txBox="1"/>
          <p:nvPr/>
        </p:nvSpPr>
        <p:spPr>
          <a:xfrm>
            <a:off x="533400" y="660400"/>
            <a:ext cx="6705600" cy="4002442"/>
          </a:xfrm>
          <a:prstGeom prst="rect">
            <a:avLst/>
          </a:prstGeom>
        </p:spPr>
        <p:txBody>
          <a:bodyPr vert="horz" wrap="square" lIns="0" tIns="0" rIns="0" bIns="0" rtlCol="0">
            <a:spAutoFit/>
          </a:bodyPr>
          <a:lstStyle/>
          <a:p>
            <a:pPr marL="561340">
              <a:lnSpc>
                <a:spcPct val="100000"/>
              </a:lnSpc>
            </a:pPr>
            <a:r>
              <a:rPr sz="2800" b="1" spc="300" dirty="0">
                <a:solidFill>
                  <a:srgbClr val="0070C0"/>
                </a:solidFill>
                <a:latin typeface="PMingLiU"/>
                <a:cs typeface="PMingLiU"/>
              </a:rPr>
              <a:t>Ethernet </a:t>
            </a:r>
            <a:r>
              <a:rPr sz="2800" b="1" spc="270" dirty="0">
                <a:solidFill>
                  <a:srgbClr val="0070C0"/>
                </a:solidFill>
                <a:latin typeface="PMingLiU"/>
                <a:cs typeface="PMingLiU"/>
              </a:rPr>
              <a:t>Implementation</a:t>
            </a:r>
            <a:r>
              <a:rPr sz="2800" b="1" spc="185" dirty="0">
                <a:solidFill>
                  <a:srgbClr val="0070C0"/>
                </a:solidFill>
                <a:latin typeface="PMingLiU"/>
                <a:cs typeface="PMingLiU"/>
              </a:rPr>
              <a:t> </a:t>
            </a:r>
            <a:r>
              <a:rPr sz="2800" b="1" spc="220" dirty="0">
                <a:solidFill>
                  <a:srgbClr val="0070C0"/>
                </a:solidFill>
                <a:latin typeface="PMingLiU"/>
                <a:cs typeface="PMingLiU"/>
              </a:rPr>
              <a:t>Details</a:t>
            </a:r>
            <a:endParaRPr sz="2800" b="1" dirty="0">
              <a:solidFill>
                <a:srgbClr val="0070C0"/>
              </a:solidFill>
              <a:latin typeface="PMingLiU"/>
              <a:cs typeface="PMingLiU"/>
            </a:endParaRPr>
          </a:p>
          <a:p>
            <a:pPr marL="212090" marR="554355" indent="-199390">
              <a:lnSpc>
                <a:spcPct val="116100"/>
              </a:lnSpc>
              <a:spcBef>
                <a:spcPts val="1800"/>
              </a:spcBef>
              <a:buFont typeface="Times New Roman"/>
              <a:buChar char="•"/>
              <a:tabLst>
                <a:tab pos="212725" algn="l"/>
              </a:tabLst>
            </a:pPr>
            <a:r>
              <a:rPr sz="2400" spc="35" dirty="0">
                <a:latin typeface="Garamond"/>
                <a:cs typeface="Garamond"/>
              </a:rPr>
              <a:t>Limited distance </a:t>
            </a:r>
            <a:r>
              <a:rPr sz="2400" spc="40" dirty="0">
                <a:latin typeface="Garamond"/>
                <a:cs typeface="Garamond"/>
              </a:rPr>
              <a:t>(2.5 </a:t>
            </a:r>
            <a:r>
              <a:rPr sz="2400" spc="55" dirty="0">
                <a:latin typeface="Garamond"/>
                <a:cs typeface="Garamond"/>
              </a:rPr>
              <a:t>km). </a:t>
            </a:r>
            <a:r>
              <a:rPr sz="2400" spc="-20" dirty="0">
                <a:latin typeface="Garamond"/>
                <a:cs typeface="Garamond"/>
              </a:rPr>
              <a:t>500 </a:t>
            </a:r>
            <a:r>
              <a:rPr sz="2400" spc="10" dirty="0">
                <a:latin typeface="Garamond"/>
                <a:cs typeface="Garamond"/>
              </a:rPr>
              <a:t>m </a:t>
            </a:r>
            <a:r>
              <a:rPr sz="2400" spc="20" dirty="0">
                <a:latin typeface="Garamond"/>
                <a:cs typeface="Garamond"/>
              </a:rPr>
              <a:t>wires. </a:t>
            </a:r>
            <a:r>
              <a:rPr sz="2400" spc="-15" dirty="0">
                <a:latin typeface="Garamond"/>
                <a:cs typeface="Garamond"/>
              </a:rPr>
              <a:t>4  </a:t>
            </a:r>
            <a:r>
              <a:rPr sz="2400" spc="40" dirty="0">
                <a:latin typeface="Garamond"/>
                <a:cs typeface="Garamond"/>
              </a:rPr>
              <a:t>repeaters.</a:t>
            </a:r>
            <a:endParaRPr sz="2400" dirty="0">
              <a:latin typeface="Garamond"/>
              <a:cs typeface="Garamond"/>
            </a:endParaRPr>
          </a:p>
          <a:p>
            <a:pPr marL="212090" indent="-199390">
              <a:lnSpc>
                <a:spcPct val="100000"/>
              </a:lnSpc>
              <a:spcBef>
                <a:spcPts val="1305"/>
              </a:spcBef>
              <a:buFont typeface="Times New Roman"/>
              <a:buChar char="•"/>
              <a:tabLst>
                <a:tab pos="212725" algn="l"/>
              </a:tabLst>
            </a:pPr>
            <a:r>
              <a:rPr sz="2400" spc="40" dirty="0">
                <a:latin typeface="Garamond"/>
                <a:cs typeface="Garamond"/>
              </a:rPr>
              <a:t>Thin </a:t>
            </a:r>
            <a:r>
              <a:rPr sz="2400" spc="25" dirty="0">
                <a:latin typeface="Garamond"/>
                <a:cs typeface="Garamond"/>
              </a:rPr>
              <a:t>wire, Thick</a:t>
            </a:r>
            <a:r>
              <a:rPr sz="2400" spc="215" dirty="0">
                <a:latin typeface="Garamond"/>
                <a:cs typeface="Garamond"/>
              </a:rPr>
              <a:t> </a:t>
            </a:r>
            <a:r>
              <a:rPr sz="2400" spc="15" dirty="0">
                <a:latin typeface="Garamond"/>
                <a:cs typeface="Garamond"/>
              </a:rPr>
              <a:t>wire</a:t>
            </a:r>
            <a:endParaRPr sz="2400" dirty="0">
              <a:latin typeface="Garamond"/>
              <a:cs typeface="Garamond"/>
            </a:endParaRPr>
          </a:p>
          <a:p>
            <a:pPr marL="212090" marR="5080" indent="-199390">
              <a:lnSpc>
                <a:spcPct val="116599"/>
              </a:lnSpc>
              <a:spcBef>
                <a:spcPts val="885"/>
              </a:spcBef>
              <a:buFont typeface="Times New Roman"/>
              <a:buChar char="•"/>
              <a:tabLst>
                <a:tab pos="212725" algn="l"/>
              </a:tabLst>
            </a:pPr>
            <a:r>
              <a:rPr sz="2400" spc="45" dirty="0" smtClean="0">
                <a:latin typeface="Garamond"/>
                <a:cs typeface="Garamond"/>
              </a:rPr>
              <a:t>Repeaters</a:t>
            </a:r>
            <a:r>
              <a:rPr lang="en-US" sz="2400" spc="45" dirty="0" smtClean="0">
                <a:latin typeface="Garamond"/>
                <a:cs typeface="Garamond"/>
              </a:rPr>
              <a:t>/Hubs</a:t>
            </a:r>
            <a:r>
              <a:rPr sz="2400" spc="45" dirty="0" smtClean="0">
                <a:latin typeface="Garamond"/>
                <a:cs typeface="Garamond"/>
              </a:rPr>
              <a:t>: </a:t>
            </a:r>
            <a:r>
              <a:rPr sz="2400" spc="40" dirty="0">
                <a:latin typeface="Garamond"/>
                <a:cs typeface="Garamond"/>
              </a:rPr>
              <a:t>important </a:t>
            </a:r>
            <a:r>
              <a:rPr sz="2400" spc="20" dirty="0">
                <a:latin typeface="Garamond"/>
                <a:cs typeface="Garamond"/>
              </a:rPr>
              <a:t>device, </a:t>
            </a:r>
            <a:r>
              <a:rPr sz="2400" spc="30" dirty="0">
                <a:latin typeface="Garamond"/>
                <a:cs typeface="Garamond"/>
              </a:rPr>
              <a:t>reads </a:t>
            </a:r>
            <a:r>
              <a:rPr sz="2400" spc="25" dirty="0">
                <a:latin typeface="Garamond"/>
                <a:cs typeface="Garamond"/>
              </a:rPr>
              <a:t>in </a:t>
            </a:r>
            <a:r>
              <a:rPr sz="2400" spc="114" dirty="0">
                <a:latin typeface="Garamond"/>
                <a:cs typeface="Garamond"/>
              </a:rPr>
              <a:t>a </a:t>
            </a:r>
            <a:r>
              <a:rPr sz="2400" spc="60" dirty="0">
                <a:latin typeface="Garamond"/>
                <a:cs typeface="Garamond"/>
              </a:rPr>
              <a:t>bit </a:t>
            </a:r>
            <a:r>
              <a:rPr sz="2400" spc="45" dirty="0">
                <a:latin typeface="Garamond"/>
                <a:cs typeface="Garamond"/>
              </a:rPr>
              <a:t>and  </a:t>
            </a:r>
            <a:r>
              <a:rPr sz="2400" spc="30" dirty="0">
                <a:latin typeface="Garamond"/>
                <a:cs typeface="Garamond"/>
              </a:rPr>
              <a:t>writes </a:t>
            </a:r>
            <a:r>
              <a:rPr sz="2400" spc="25" dirty="0">
                <a:latin typeface="Garamond"/>
                <a:cs typeface="Garamond"/>
              </a:rPr>
              <a:t>out </a:t>
            </a:r>
            <a:r>
              <a:rPr sz="2400" spc="114" dirty="0">
                <a:latin typeface="Garamond"/>
                <a:cs typeface="Garamond"/>
              </a:rPr>
              <a:t>a </a:t>
            </a:r>
            <a:r>
              <a:rPr sz="2400" spc="60" dirty="0">
                <a:latin typeface="Garamond"/>
                <a:cs typeface="Garamond"/>
              </a:rPr>
              <a:t>bit </a:t>
            </a:r>
            <a:r>
              <a:rPr sz="2400" spc="-50" dirty="0">
                <a:latin typeface="Garamond"/>
                <a:cs typeface="Garamond"/>
              </a:rPr>
              <a:t>on </a:t>
            </a:r>
            <a:r>
              <a:rPr sz="2400" spc="10" dirty="0">
                <a:latin typeface="Garamond"/>
                <a:cs typeface="Garamond"/>
              </a:rPr>
              <a:t>other </a:t>
            </a:r>
            <a:r>
              <a:rPr sz="2400" spc="25" dirty="0">
                <a:latin typeface="Garamond"/>
                <a:cs typeface="Garamond"/>
              </a:rPr>
              <a:t>side, </a:t>
            </a:r>
            <a:r>
              <a:rPr sz="2400" spc="10" dirty="0">
                <a:latin typeface="Garamond"/>
                <a:cs typeface="Garamond"/>
              </a:rPr>
              <a:t>boosting </a:t>
            </a:r>
            <a:r>
              <a:rPr sz="2400" spc="40" dirty="0">
                <a:latin typeface="Garamond"/>
                <a:cs typeface="Garamond"/>
              </a:rPr>
              <a:t>signal  </a:t>
            </a:r>
            <a:r>
              <a:rPr sz="2400" spc="45" dirty="0">
                <a:latin typeface="Garamond"/>
                <a:cs typeface="Garamond"/>
              </a:rPr>
              <a:t>strength.</a:t>
            </a:r>
            <a:endParaRPr sz="2400" dirty="0">
              <a:latin typeface="Garamond"/>
              <a:cs typeface="Garamond"/>
            </a:endParaRPr>
          </a:p>
          <a:p>
            <a:pPr marL="212090" indent="-199390">
              <a:lnSpc>
                <a:spcPct val="100000"/>
              </a:lnSpc>
              <a:spcBef>
                <a:spcPts val="1295"/>
              </a:spcBef>
              <a:buFont typeface="Times New Roman"/>
              <a:buChar char="•"/>
              <a:tabLst>
                <a:tab pos="212725" algn="l"/>
              </a:tabLst>
            </a:pPr>
            <a:r>
              <a:rPr sz="2400" spc="45" dirty="0">
                <a:latin typeface="Garamond"/>
                <a:cs typeface="Garamond"/>
              </a:rPr>
              <a:t>Physical </a:t>
            </a:r>
            <a:r>
              <a:rPr sz="2400" spc="-10" dirty="0">
                <a:latin typeface="Garamond"/>
                <a:cs typeface="Garamond"/>
              </a:rPr>
              <a:t>Topology </a:t>
            </a:r>
            <a:r>
              <a:rPr sz="2400" spc="15" dirty="0">
                <a:latin typeface="Garamond"/>
                <a:cs typeface="Garamond"/>
              </a:rPr>
              <a:t>is </a:t>
            </a:r>
            <a:r>
              <a:rPr sz="2400" spc="114" dirty="0">
                <a:latin typeface="Garamond"/>
                <a:cs typeface="Garamond"/>
              </a:rPr>
              <a:t>a </a:t>
            </a:r>
            <a:r>
              <a:rPr sz="2400" spc="70" dirty="0">
                <a:latin typeface="Garamond"/>
                <a:cs typeface="Garamond"/>
              </a:rPr>
              <a:t>star </a:t>
            </a:r>
            <a:r>
              <a:rPr sz="2400" spc="-30" dirty="0">
                <a:latin typeface="Garamond"/>
                <a:cs typeface="Garamond"/>
              </a:rPr>
              <a:t>or</a:t>
            </a:r>
            <a:r>
              <a:rPr sz="2400" spc="400" dirty="0">
                <a:latin typeface="Garamond"/>
                <a:cs typeface="Garamond"/>
              </a:rPr>
              <a:t> </a:t>
            </a:r>
            <a:r>
              <a:rPr sz="2400" spc="40" dirty="0">
                <a:latin typeface="Garamond"/>
                <a:cs typeface="Garamond"/>
              </a:rPr>
              <a:t>tree</a:t>
            </a:r>
            <a:r>
              <a:rPr sz="2050" spc="40" dirty="0">
                <a:latin typeface="Garamond"/>
                <a:cs typeface="Garamond"/>
              </a:rPr>
              <a:t>.</a:t>
            </a:r>
            <a:endParaRPr sz="2050" dirty="0">
              <a:latin typeface="Garamond"/>
              <a:cs typeface="Garamond"/>
            </a:endParaRPr>
          </a:p>
        </p:txBody>
      </p:sp>
    </p:spTree>
    <p:extLst>
      <p:ext uri="{BB962C8B-B14F-4D97-AF65-F5344CB8AC3E}">
        <p14:creationId xmlns:p14="http://schemas.microsoft.com/office/powerpoint/2010/main" val="3080066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14</a:t>
            </a:r>
          </a:p>
        </p:txBody>
      </p:sp>
      <p:sp>
        <p:nvSpPr>
          <p:cNvPr id="2" name="object 2"/>
          <p:cNvSpPr txBox="1"/>
          <p:nvPr/>
        </p:nvSpPr>
        <p:spPr>
          <a:xfrm>
            <a:off x="241224" y="1600200"/>
            <a:ext cx="7536431" cy="6467091"/>
          </a:xfrm>
          <a:prstGeom prst="rect">
            <a:avLst/>
          </a:prstGeom>
        </p:spPr>
        <p:txBody>
          <a:bodyPr vert="horz" wrap="square" lIns="0" tIns="0" rIns="0" bIns="0" rtlCol="0">
            <a:spAutoFit/>
          </a:bodyPr>
          <a:lstStyle/>
          <a:p>
            <a:pPr marL="250190">
              <a:lnSpc>
                <a:spcPct val="100000"/>
              </a:lnSpc>
            </a:pPr>
            <a:r>
              <a:rPr sz="2800" b="1" spc="280" dirty="0">
                <a:solidFill>
                  <a:srgbClr val="0070C0"/>
                </a:solidFill>
                <a:latin typeface="PMingLiU"/>
                <a:cs typeface="PMingLiU"/>
              </a:rPr>
              <a:t>Cost </a:t>
            </a:r>
            <a:r>
              <a:rPr sz="2800" b="1" spc="130" dirty="0">
                <a:solidFill>
                  <a:srgbClr val="0070C0"/>
                </a:solidFill>
                <a:latin typeface="PMingLiU"/>
                <a:cs typeface="PMingLiU"/>
              </a:rPr>
              <a:t>of </a:t>
            </a:r>
            <a:r>
              <a:rPr sz="2800" b="1" spc="215" dirty="0">
                <a:solidFill>
                  <a:srgbClr val="0070C0"/>
                </a:solidFill>
                <a:latin typeface="PMingLiU"/>
                <a:cs typeface="PMingLiU"/>
              </a:rPr>
              <a:t>statistical </a:t>
            </a:r>
            <a:r>
              <a:rPr sz="2800" b="1" spc="265" dirty="0">
                <a:solidFill>
                  <a:srgbClr val="0070C0"/>
                </a:solidFill>
                <a:latin typeface="PMingLiU"/>
                <a:cs typeface="PMingLiU"/>
              </a:rPr>
              <a:t>muxing </a:t>
            </a:r>
            <a:r>
              <a:rPr sz="2800" b="1" spc="220" dirty="0">
                <a:solidFill>
                  <a:srgbClr val="0070C0"/>
                </a:solidFill>
                <a:latin typeface="PMingLiU"/>
                <a:cs typeface="PMingLiU"/>
              </a:rPr>
              <a:t>in</a:t>
            </a:r>
            <a:r>
              <a:rPr sz="2800" b="1" spc="315" dirty="0">
                <a:solidFill>
                  <a:srgbClr val="0070C0"/>
                </a:solidFill>
                <a:latin typeface="PMingLiU"/>
                <a:cs typeface="PMingLiU"/>
              </a:rPr>
              <a:t> </a:t>
            </a:r>
            <a:r>
              <a:rPr sz="2800" b="1" spc="300" dirty="0">
                <a:solidFill>
                  <a:srgbClr val="0070C0"/>
                </a:solidFill>
                <a:latin typeface="PMingLiU"/>
                <a:cs typeface="PMingLiU"/>
              </a:rPr>
              <a:t>Ethernet</a:t>
            </a:r>
            <a:endParaRPr sz="2800" b="1" dirty="0">
              <a:solidFill>
                <a:srgbClr val="0070C0"/>
              </a:solidFill>
              <a:latin typeface="PMingLiU"/>
              <a:cs typeface="PMingLiU"/>
            </a:endParaRPr>
          </a:p>
          <a:p>
            <a:pPr marL="212090" marR="5080" indent="-199390">
              <a:lnSpc>
                <a:spcPct val="116300"/>
              </a:lnSpc>
              <a:spcBef>
                <a:spcPts val="1795"/>
              </a:spcBef>
              <a:buFont typeface="Times New Roman"/>
              <a:buChar char="•"/>
              <a:tabLst>
                <a:tab pos="212725" algn="l"/>
              </a:tabLst>
            </a:pPr>
            <a:r>
              <a:rPr sz="2800" spc="-75" dirty="0">
                <a:latin typeface="Garamond"/>
                <a:cs typeface="Garamond"/>
              </a:rPr>
              <a:t>If </a:t>
            </a:r>
            <a:r>
              <a:rPr sz="2800" spc="35" dirty="0">
                <a:latin typeface="Garamond"/>
                <a:cs typeface="Garamond"/>
              </a:rPr>
              <a:t>distance </a:t>
            </a:r>
            <a:r>
              <a:rPr sz="2800" spc="-15" dirty="0">
                <a:latin typeface="Garamond"/>
                <a:cs typeface="Garamond"/>
              </a:rPr>
              <a:t>goes </a:t>
            </a:r>
            <a:r>
              <a:rPr sz="2800" spc="30" dirty="0">
                <a:latin typeface="Garamond"/>
                <a:cs typeface="Garamond"/>
              </a:rPr>
              <a:t>up </a:t>
            </a:r>
            <a:r>
              <a:rPr sz="2800" spc="50" dirty="0">
                <a:latin typeface="Garamond"/>
                <a:cs typeface="Garamond"/>
              </a:rPr>
              <a:t>by </a:t>
            </a:r>
            <a:r>
              <a:rPr sz="2800" spc="114" dirty="0">
                <a:latin typeface="Garamond"/>
                <a:cs typeface="Garamond"/>
              </a:rPr>
              <a:t>a </a:t>
            </a:r>
            <a:r>
              <a:rPr sz="2800" spc="5" dirty="0">
                <a:latin typeface="Garamond"/>
                <a:cs typeface="Garamond"/>
              </a:rPr>
              <a:t>factor </a:t>
            </a:r>
            <a:r>
              <a:rPr sz="2800" spc="-100" dirty="0">
                <a:latin typeface="Garamond"/>
                <a:cs typeface="Garamond"/>
              </a:rPr>
              <a:t>of </a:t>
            </a:r>
            <a:r>
              <a:rPr sz="2800" spc="-15" dirty="0">
                <a:latin typeface="Garamond"/>
                <a:cs typeface="Garamond"/>
              </a:rPr>
              <a:t>10 </a:t>
            </a:r>
            <a:r>
              <a:rPr sz="2800" spc="-30" dirty="0">
                <a:latin typeface="Garamond"/>
                <a:cs typeface="Garamond"/>
              </a:rPr>
              <a:t>or </a:t>
            </a:r>
            <a:r>
              <a:rPr sz="2800" spc="15" dirty="0">
                <a:latin typeface="Garamond"/>
                <a:cs typeface="Garamond"/>
              </a:rPr>
              <a:t>speed, </a:t>
            </a:r>
            <a:r>
              <a:rPr sz="2800" spc="30" dirty="0">
                <a:latin typeface="Garamond"/>
                <a:cs typeface="Garamond"/>
              </a:rPr>
              <a:t>then  </a:t>
            </a:r>
            <a:r>
              <a:rPr sz="2800" spc="60" dirty="0">
                <a:latin typeface="Garamond"/>
                <a:cs typeface="Garamond"/>
              </a:rPr>
              <a:t>what </a:t>
            </a:r>
            <a:r>
              <a:rPr sz="2800" spc="25" dirty="0">
                <a:latin typeface="Garamond"/>
                <a:cs typeface="Garamond"/>
              </a:rPr>
              <a:t>happens </a:t>
            </a:r>
            <a:r>
              <a:rPr sz="2800" spc="15" dirty="0">
                <a:latin typeface="Garamond"/>
                <a:cs typeface="Garamond"/>
              </a:rPr>
              <a:t>to </a:t>
            </a:r>
            <a:r>
              <a:rPr sz="2800" spc="20" dirty="0">
                <a:latin typeface="Garamond"/>
                <a:cs typeface="Garamond"/>
              </a:rPr>
              <a:t>min </a:t>
            </a:r>
            <a:r>
              <a:rPr sz="2800" spc="25" dirty="0">
                <a:latin typeface="Garamond"/>
                <a:cs typeface="Garamond"/>
              </a:rPr>
              <a:t>packet size? </a:t>
            </a:r>
            <a:r>
              <a:rPr sz="2800" spc="85" dirty="0">
                <a:latin typeface="Garamond"/>
                <a:cs typeface="Garamond"/>
              </a:rPr>
              <a:t>Why </a:t>
            </a:r>
            <a:r>
              <a:rPr sz="2800" spc="15" dirty="0">
                <a:latin typeface="Garamond"/>
                <a:cs typeface="Garamond"/>
              </a:rPr>
              <a:t>is </a:t>
            </a:r>
            <a:r>
              <a:rPr sz="2800" spc="85" dirty="0">
                <a:latin typeface="Garamond"/>
                <a:cs typeface="Garamond"/>
              </a:rPr>
              <a:t>it  </a:t>
            </a:r>
            <a:r>
              <a:rPr sz="2800" spc="30" dirty="0">
                <a:latin typeface="Garamond"/>
                <a:cs typeface="Garamond"/>
              </a:rPr>
              <a:t>wasteful?</a:t>
            </a:r>
            <a:endParaRPr sz="2800" dirty="0">
              <a:latin typeface="Garamond"/>
              <a:cs typeface="Garamond"/>
            </a:endParaRPr>
          </a:p>
          <a:p>
            <a:pPr marL="212090" marR="43815" indent="-199390">
              <a:lnSpc>
                <a:spcPct val="116599"/>
              </a:lnSpc>
              <a:spcBef>
                <a:spcPts val="885"/>
              </a:spcBef>
              <a:buFont typeface="Times New Roman"/>
              <a:buChar char="•"/>
              <a:tabLst>
                <a:tab pos="212725" algn="l"/>
              </a:tabLst>
            </a:pPr>
            <a:r>
              <a:rPr sz="2800" spc="-20" dirty="0" smtClean="0">
                <a:latin typeface="Garamond"/>
                <a:cs typeface="Garamond"/>
              </a:rPr>
              <a:t>100 </a:t>
            </a:r>
            <a:r>
              <a:rPr sz="2800" spc="5" dirty="0">
                <a:latin typeface="Garamond"/>
                <a:cs typeface="Garamond"/>
              </a:rPr>
              <a:t>Mbps </a:t>
            </a:r>
            <a:r>
              <a:rPr sz="2800" spc="25" dirty="0">
                <a:latin typeface="Garamond"/>
                <a:cs typeface="Garamond"/>
              </a:rPr>
              <a:t>Ethernet </a:t>
            </a:r>
            <a:r>
              <a:rPr sz="2800" spc="10" dirty="0" smtClean="0">
                <a:latin typeface="Garamond"/>
                <a:cs typeface="Garamond"/>
              </a:rPr>
              <a:t>proposal</a:t>
            </a:r>
            <a:r>
              <a:rPr lang="en-US" sz="2800" spc="10" dirty="0" smtClean="0">
                <a:latin typeface="Garamond"/>
                <a:cs typeface="Garamond"/>
              </a:rPr>
              <a:t> </a:t>
            </a:r>
            <a:r>
              <a:rPr sz="2800" spc="35" dirty="0" smtClean="0">
                <a:latin typeface="Garamond"/>
                <a:cs typeface="Garamond"/>
              </a:rPr>
              <a:t>has </a:t>
            </a:r>
            <a:r>
              <a:rPr sz="2800" spc="20" dirty="0">
                <a:latin typeface="Garamond"/>
                <a:cs typeface="Garamond"/>
              </a:rPr>
              <a:t>only </a:t>
            </a:r>
            <a:r>
              <a:rPr sz="2800" spc="-20" dirty="0">
                <a:latin typeface="Garamond"/>
                <a:cs typeface="Garamond"/>
              </a:rPr>
              <a:t>200 </a:t>
            </a:r>
            <a:r>
              <a:rPr sz="2800" spc="10" dirty="0">
                <a:latin typeface="Garamond"/>
                <a:cs typeface="Garamond"/>
              </a:rPr>
              <a:t>m  </a:t>
            </a:r>
            <a:r>
              <a:rPr sz="2800" spc="45" dirty="0">
                <a:latin typeface="Garamond"/>
                <a:cs typeface="Garamond"/>
              </a:rPr>
              <a:t>extent</a:t>
            </a:r>
            <a:r>
              <a:rPr sz="2800" spc="45" dirty="0" smtClean="0">
                <a:latin typeface="Garamond"/>
                <a:cs typeface="Garamond"/>
              </a:rPr>
              <a:t>.</a:t>
            </a:r>
            <a:r>
              <a:rPr lang="en-US" sz="2800" spc="45" dirty="0" smtClean="0">
                <a:latin typeface="Garamond"/>
                <a:cs typeface="Garamond"/>
              </a:rPr>
              <a:t> </a:t>
            </a:r>
            <a:endParaRPr lang="en-US" sz="2800" spc="45" dirty="0">
              <a:latin typeface="Garamond"/>
              <a:cs typeface="Garamond"/>
            </a:endParaRPr>
          </a:p>
          <a:p>
            <a:pPr marL="212090" marR="43815" indent="-199390">
              <a:lnSpc>
                <a:spcPct val="116599"/>
              </a:lnSpc>
              <a:spcBef>
                <a:spcPts val="885"/>
              </a:spcBef>
              <a:buFont typeface="Times New Roman"/>
              <a:buChar char="•"/>
              <a:tabLst>
                <a:tab pos="212725" algn="l"/>
              </a:tabLst>
            </a:pPr>
            <a:r>
              <a:rPr lang="en-US" sz="2800" spc="45" dirty="0" smtClean="0">
                <a:latin typeface="Garamond"/>
                <a:cs typeface="Garamond"/>
              </a:rPr>
              <a:t>Gigabit Ethernet?  Span too small (2 m? What kind of LAN is that?) Instead, replace shared wire with point to point links and hubs with switches.</a:t>
            </a:r>
          </a:p>
          <a:p>
            <a:pPr marL="212090" marR="43815" indent="-199390">
              <a:lnSpc>
                <a:spcPct val="116599"/>
              </a:lnSpc>
              <a:spcBef>
                <a:spcPts val="885"/>
              </a:spcBef>
              <a:buFont typeface="Times New Roman"/>
              <a:buChar char="•"/>
              <a:tabLst>
                <a:tab pos="212725" algn="l"/>
              </a:tabLst>
            </a:pPr>
            <a:r>
              <a:rPr lang="en-US" sz="2800" spc="45" dirty="0" smtClean="0">
                <a:latin typeface="Garamond"/>
                <a:cs typeface="Garamond"/>
              </a:rPr>
              <a:t>The cost of statistical multiplexing is why Ethernet is limited to Local Area Networks!</a:t>
            </a:r>
            <a:endParaRPr sz="2800" dirty="0">
              <a:latin typeface="Garamond"/>
              <a:cs typeface="Garamond"/>
            </a:endParaRPr>
          </a:p>
        </p:txBody>
      </p:sp>
    </p:spTree>
    <p:extLst>
      <p:ext uri="{BB962C8B-B14F-4D97-AF65-F5344CB8AC3E}">
        <p14:creationId xmlns:p14="http://schemas.microsoft.com/office/powerpoint/2010/main" val="3742994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1144" y="363176"/>
            <a:ext cx="5189418" cy="861774"/>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From CSMA/CD to switching</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99" name="object 28"/>
          <p:cNvSpPr txBox="1"/>
          <p:nvPr/>
        </p:nvSpPr>
        <p:spPr>
          <a:xfrm>
            <a:off x="1023687" y="3731488"/>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cxnSp>
        <p:nvCxnSpPr>
          <p:cNvPr id="100" name="Straight Connector 99"/>
          <p:cNvCxnSpPr/>
          <p:nvPr/>
        </p:nvCxnSpPr>
        <p:spPr>
          <a:xfrm>
            <a:off x="746026" y="1805691"/>
            <a:ext cx="1066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609600" y="3350488"/>
            <a:ext cx="1219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3581400" y="2813462"/>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828800" y="2169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469524" y="2169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flipV="1">
            <a:off x="6222124" y="1902688"/>
            <a:ext cx="712076"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3" idx="0"/>
          </p:cNvCxnSpPr>
          <p:nvPr/>
        </p:nvCxnSpPr>
        <p:spPr>
          <a:xfrm>
            <a:off x="2705100" y="1705119"/>
            <a:ext cx="0" cy="46426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34421" y="1428227"/>
            <a:ext cx="421910" cy="584775"/>
          </a:xfrm>
          <a:prstGeom prst="rect">
            <a:avLst/>
          </a:prstGeom>
          <a:noFill/>
        </p:spPr>
        <p:txBody>
          <a:bodyPr wrap="none" rtlCol="0">
            <a:spAutoFit/>
          </a:bodyPr>
          <a:lstStyle/>
          <a:p>
            <a:r>
              <a:rPr lang="en-US" sz="3200" dirty="0" smtClean="0"/>
              <a:t>A</a:t>
            </a:r>
            <a:endParaRPr lang="en-US" sz="3200" dirty="0"/>
          </a:p>
        </p:txBody>
      </p:sp>
      <p:sp>
        <p:nvSpPr>
          <p:cNvPr id="108" name="TextBox 107"/>
          <p:cNvSpPr txBox="1"/>
          <p:nvPr/>
        </p:nvSpPr>
        <p:spPr>
          <a:xfrm>
            <a:off x="234421" y="3844835"/>
            <a:ext cx="407484" cy="584775"/>
          </a:xfrm>
          <a:prstGeom prst="rect">
            <a:avLst/>
          </a:prstGeom>
          <a:noFill/>
        </p:spPr>
        <p:txBody>
          <a:bodyPr wrap="none" rtlCol="0">
            <a:spAutoFit/>
          </a:bodyPr>
          <a:lstStyle/>
          <a:p>
            <a:r>
              <a:rPr lang="en-US" sz="3200" dirty="0"/>
              <a:t>B</a:t>
            </a:r>
          </a:p>
        </p:txBody>
      </p:sp>
      <p:sp>
        <p:nvSpPr>
          <p:cNvPr id="109" name="TextBox 108"/>
          <p:cNvSpPr txBox="1"/>
          <p:nvPr/>
        </p:nvSpPr>
        <p:spPr>
          <a:xfrm>
            <a:off x="6723245" y="1220916"/>
            <a:ext cx="373820" cy="584775"/>
          </a:xfrm>
          <a:prstGeom prst="rect">
            <a:avLst/>
          </a:prstGeom>
          <a:noFill/>
        </p:spPr>
        <p:txBody>
          <a:bodyPr wrap="none" rtlCol="0">
            <a:spAutoFit/>
          </a:bodyPr>
          <a:lstStyle/>
          <a:p>
            <a:r>
              <a:rPr lang="en-US" sz="3200" dirty="0"/>
              <a:t>S</a:t>
            </a:r>
          </a:p>
        </p:txBody>
      </p:sp>
      <p:sp>
        <p:nvSpPr>
          <p:cNvPr id="110" name="TextBox 109"/>
          <p:cNvSpPr txBox="1"/>
          <p:nvPr/>
        </p:nvSpPr>
        <p:spPr>
          <a:xfrm>
            <a:off x="2494145" y="1224044"/>
            <a:ext cx="407484" cy="584775"/>
          </a:xfrm>
          <a:prstGeom prst="rect">
            <a:avLst/>
          </a:prstGeom>
          <a:noFill/>
        </p:spPr>
        <p:txBody>
          <a:bodyPr wrap="none" rtlCol="0">
            <a:spAutoFit/>
          </a:bodyPr>
          <a:lstStyle/>
          <a:p>
            <a:r>
              <a:rPr lang="en-US" sz="3200" dirty="0"/>
              <a:t>R</a:t>
            </a:r>
          </a:p>
        </p:txBody>
      </p:sp>
      <p:cxnSp>
        <p:nvCxnSpPr>
          <p:cNvPr id="111" name="Straight Connector 110"/>
          <p:cNvCxnSpPr/>
          <p:nvPr/>
        </p:nvCxnSpPr>
        <p:spPr>
          <a:xfrm>
            <a:off x="3631324" y="2529957"/>
            <a:ext cx="990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621924" y="2311389"/>
            <a:ext cx="1600200" cy="24939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1799897" y="2210693"/>
            <a:ext cx="876300" cy="16970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1828800" y="2529957"/>
            <a:ext cx="1752600" cy="82053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15" name="object 28"/>
          <p:cNvSpPr txBox="1"/>
          <p:nvPr/>
        </p:nvSpPr>
        <p:spPr>
          <a:xfrm>
            <a:off x="1176087" y="7922488"/>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cxnSp>
        <p:nvCxnSpPr>
          <p:cNvPr id="116" name="Straight Connector 115"/>
          <p:cNvCxnSpPr/>
          <p:nvPr/>
        </p:nvCxnSpPr>
        <p:spPr>
          <a:xfrm>
            <a:off x="898426" y="5996691"/>
            <a:ext cx="1066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762000" y="7541488"/>
            <a:ext cx="1219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733800" y="7004462"/>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981200" y="6360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621924" y="6360388"/>
            <a:ext cx="17526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flipV="1">
            <a:off x="6374524" y="6093688"/>
            <a:ext cx="712076"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119" idx="0"/>
          </p:cNvCxnSpPr>
          <p:nvPr/>
        </p:nvCxnSpPr>
        <p:spPr>
          <a:xfrm>
            <a:off x="2857500" y="5896119"/>
            <a:ext cx="0" cy="464269"/>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86821" y="5801300"/>
            <a:ext cx="421910" cy="584775"/>
          </a:xfrm>
          <a:prstGeom prst="rect">
            <a:avLst/>
          </a:prstGeom>
          <a:noFill/>
        </p:spPr>
        <p:txBody>
          <a:bodyPr wrap="none" rtlCol="0">
            <a:spAutoFit/>
          </a:bodyPr>
          <a:lstStyle/>
          <a:p>
            <a:r>
              <a:rPr lang="en-US" sz="3200" dirty="0" smtClean="0"/>
              <a:t>A</a:t>
            </a:r>
            <a:endParaRPr lang="en-US" sz="3200" dirty="0"/>
          </a:p>
        </p:txBody>
      </p:sp>
      <p:sp>
        <p:nvSpPr>
          <p:cNvPr id="124" name="TextBox 123"/>
          <p:cNvSpPr txBox="1"/>
          <p:nvPr/>
        </p:nvSpPr>
        <p:spPr>
          <a:xfrm>
            <a:off x="386821" y="8035835"/>
            <a:ext cx="407484" cy="584775"/>
          </a:xfrm>
          <a:prstGeom prst="rect">
            <a:avLst/>
          </a:prstGeom>
          <a:noFill/>
        </p:spPr>
        <p:txBody>
          <a:bodyPr wrap="none" rtlCol="0">
            <a:spAutoFit/>
          </a:bodyPr>
          <a:lstStyle/>
          <a:p>
            <a:r>
              <a:rPr lang="en-US" sz="3200" dirty="0"/>
              <a:t>B</a:t>
            </a:r>
          </a:p>
        </p:txBody>
      </p:sp>
      <p:sp>
        <p:nvSpPr>
          <p:cNvPr id="125" name="TextBox 124"/>
          <p:cNvSpPr txBox="1"/>
          <p:nvPr/>
        </p:nvSpPr>
        <p:spPr>
          <a:xfrm>
            <a:off x="6875645" y="5411916"/>
            <a:ext cx="373820" cy="584775"/>
          </a:xfrm>
          <a:prstGeom prst="rect">
            <a:avLst/>
          </a:prstGeom>
          <a:noFill/>
        </p:spPr>
        <p:txBody>
          <a:bodyPr wrap="none" rtlCol="0">
            <a:spAutoFit/>
          </a:bodyPr>
          <a:lstStyle/>
          <a:p>
            <a:r>
              <a:rPr lang="en-US" sz="3200" dirty="0"/>
              <a:t>S</a:t>
            </a:r>
          </a:p>
        </p:txBody>
      </p:sp>
      <p:sp>
        <p:nvSpPr>
          <p:cNvPr id="126" name="TextBox 125"/>
          <p:cNvSpPr txBox="1"/>
          <p:nvPr/>
        </p:nvSpPr>
        <p:spPr>
          <a:xfrm>
            <a:off x="2646545" y="5415044"/>
            <a:ext cx="407484" cy="584775"/>
          </a:xfrm>
          <a:prstGeom prst="rect">
            <a:avLst/>
          </a:prstGeom>
          <a:noFill/>
        </p:spPr>
        <p:txBody>
          <a:bodyPr wrap="none" rtlCol="0">
            <a:spAutoFit/>
          </a:bodyPr>
          <a:lstStyle/>
          <a:p>
            <a:r>
              <a:rPr lang="en-US" sz="3200" dirty="0"/>
              <a:t>R</a:t>
            </a:r>
          </a:p>
        </p:txBody>
      </p:sp>
      <p:cxnSp>
        <p:nvCxnSpPr>
          <p:cNvPr id="127" name="Straight Connector 126"/>
          <p:cNvCxnSpPr/>
          <p:nvPr/>
        </p:nvCxnSpPr>
        <p:spPr>
          <a:xfrm>
            <a:off x="3783724" y="6720957"/>
            <a:ext cx="990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4774324" y="6502389"/>
            <a:ext cx="1600200" cy="24939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1952297" y="6401693"/>
            <a:ext cx="876300" cy="16970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1981200" y="6720957"/>
            <a:ext cx="1752600" cy="82053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201351" y="3622900"/>
            <a:ext cx="1072730" cy="646331"/>
          </a:xfrm>
          <a:prstGeom prst="rect">
            <a:avLst/>
          </a:prstGeom>
          <a:noFill/>
        </p:spPr>
        <p:txBody>
          <a:bodyPr wrap="none" rtlCol="0">
            <a:spAutoFit/>
          </a:bodyPr>
          <a:lstStyle/>
          <a:p>
            <a:r>
              <a:rPr lang="en-US" sz="3600" dirty="0" smtClean="0"/>
              <a:t>HUB</a:t>
            </a:r>
            <a:r>
              <a:rPr lang="en-US" dirty="0" smtClean="0"/>
              <a:t> </a:t>
            </a:r>
            <a:endParaRPr lang="en-US" dirty="0"/>
          </a:p>
        </p:txBody>
      </p:sp>
      <p:sp>
        <p:nvSpPr>
          <p:cNvPr id="134" name="TextBox 133"/>
          <p:cNvSpPr txBox="1"/>
          <p:nvPr/>
        </p:nvSpPr>
        <p:spPr>
          <a:xfrm>
            <a:off x="4722546" y="3579146"/>
            <a:ext cx="1072730" cy="646331"/>
          </a:xfrm>
          <a:prstGeom prst="rect">
            <a:avLst/>
          </a:prstGeom>
          <a:noFill/>
        </p:spPr>
        <p:txBody>
          <a:bodyPr wrap="none" rtlCol="0">
            <a:spAutoFit/>
          </a:bodyPr>
          <a:lstStyle/>
          <a:p>
            <a:r>
              <a:rPr lang="en-US" sz="3600" dirty="0" smtClean="0"/>
              <a:t>HUB</a:t>
            </a:r>
            <a:r>
              <a:rPr lang="en-US" dirty="0" smtClean="0"/>
              <a:t> </a:t>
            </a:r>
            <a:endParaRPr lang="en-US" dirty="0"/>
          </a:p>
        </p:txBody>
      </p:sp>
      <p:sp>
        <p:nvSpPr>
          <p:cNvPr id="136" name="TextBox 135"/>
          <p:cNvSpPr txBox="1"/>
          <p:nvPr/>
        </p:nvSpPr>
        <p:spPr>
          <a:xfrm>
            <a:off x="2201351" y="7825779"/>
            <a:ext cx="1721882" cy="646331"/>
          </a:xfrm>
          <a:prstGeom prst="rect">
            <a:avLst/>
          </a:prstGeom>
          <a:noFill/>
        </p:spPr>
        <p:txBody>
          <a:bodyPr wrap="none" rtlCol="0">
            <a:spAutoFit/>
          </a:bodyPr>
          <a:lstStyle/>
          <a:p>
            <a:r>
              <a:rPr lang="en-US" sz="3600" dirty="0" smtClean="0"/>
              <a:t>SWITCH</a:t>
            </a:r>
            <a:r>
              <a:rPr lang="en-US" dirty="0" smtClean="0"/>
              <a:t> </a:t>
            </a:r>
            <a:endParaRPr lang="en-US" dirty="0"/>
          </a:p>
        </p:txBody>
      </p:sp>
      <p:sp>
        <p:nvSpPr>
          <p:cNvPr id="137" name="TextBox 136"/>
          <p:cNvSpPr txBox="1"/>
          <p:nvPr/>
        </p:nvSpPr>
        <p:spPr>
          <a:xfrm>
            <a:off x="4640317" y="7872127"/>
            <a:ext cx="1721882" cy="646331"/>
          </a:xfrm>
          <a:prstGeom prst="rect">
            <a:avLst/>
          </a:prstGeom>
          <a:noFill/>
        </p:spPr>
        <p:txBody>
          <a:bodyPr wrap="none" rtlCol="0">
            <a:spAutoFit/>
          </a:bodyPr>
          <a:lstStyle/>
          <a:p>
            <a:r>
              <a:rPr lang="en-US" sz="3600" dirty="0" smtClean="0"/>
              <a:t>SWITCH</a:t>
            </a:r>
            <a:r>
              <a:rPr lang="en-US" dirty="0" smtClean="0"/>
              <a:t> </a:t>
            </a:r>
            <a:endParaRPr lang="en-US" dirty="0"/>
          </a:p>
        </p:txBody>
      </p:sp>
      <p:sp>
        <p:nvSpPr>
          <p:cNvPr id="139" name="TextBox 138"/>
          <p:cNvSpPr txBox="1"/>
          <p:nvPr/>
        </p:nvSpPr>
        <p:spPr>
          <a:xfrm>
            <a:off x="590563" y="4480662"/>
            <a:ext cx="7298729" cy="954107"/>
          </a:xfrm>
          <a:prstGeom prst="rect">
            <a:avLst/>
          </a:prstGeom>
          <a:noFill/>
        </p:spPr>
        <p:txBody>
          <a:bodyPr wrap="none" rtlCol="0">
            <a:spAutoFit/>
          </a:bodyPr>
          <a:lstStyle/>
          <a:p>
            <a:r>
              <a:rPr lang="en-US" sz="2800" dirty="0" smtClean="0"/>
              <a:t>If A talks to R at same time as B talks to S there is</a:t>
            </a:r>
          </a:p>
          <a:p>
            <a:r>
              <a:rPr lang="en-US" sz="2800" dirty="0" smtClean="0"/>
              <a:t>a </a:t>
            </a:r>
            <a:r>
              <a:rPr lang="en-US" sz="2800" dirty="0" smtClean="0">
                <a:solidFill>
                  <a:srgbClr val="FF0000"/>
                </a:solidFill>
              </a:rPr>
              <a:t>collision.  </a:t>
            </a:r>
            <a:r>
              <a:rPr lang="en-US" sz="2800" dirty="0" smtClean="0"/>
              <a:t>True for </a:t>
            </a:r>
            <a:r>
              <a:rPr lang="en-US" sz="2800" dirty="0" smtClean="0">
                <a:solidFill>
                  <a:srgbClr val="0070C0"/>
                </a:solidFill>
              </a:rPr>
              <a:t>10 and 100 M Ethernet</a:t>
            </a:r>
            <a:r>
              <a:rPr lang="en-US" sz="2800" dirty="0" smtClean="0">
                <a:solidFill>
                  <a:srgbClr val="FF0000"/>
                </a:solidFill>
              </a:rPr>
              <a:t>.</a:t>
            </a:r>
            <a:endParaRPr lang="en-US" sz="2800" dirty="0">
              <a:solidFill>
                <a:srgbClr val="FF0000"/>
              </a:solidFill>
            </a:endParaRPr>
          </a:p>
        </p:txBody>
      </p:sp>
      <p:sp>
        <p:nvSpPr>
          <p:cNvPr id="140" name="TextBox 139"/>
          <p:cNvSpPr txBox="1"/>
          <p:nvPr/>
        </p:nvSpPr>
        <p:spPr>
          <a:xfrm>
            <a:off x="538011" y="8486317"/>
            <a:ext cx="7029745" cy="1384995"/>
          </a:xfrm>
          <a:prstGeom prst="rect">
            <a:avLst/>
          </a:prstGeom>
          <a:noFill/>
        </p:spPr>
        <p:txBody>
          <a:bodyPr wrap="none" rtlCol="0">
            <a:spAutoFit/>
          </a:bodyPr>
          <a:lstStyle/>
          <a:p>
            <a:r>
              <a:rPr lang="en-US" sz="2800" dirty="0" smtClean="0"/>
              <a:t>A can talk to R at same time as B talks to S with</a:t>
            </a:r>
          </a:p>
          <a:p>
            <a:r>
              <a:rPr lang="en-US" sz="2800" dirty="0">
                <a:solidFill>
                  <a:srgbClr val="00B050"/>
                </a:solidFill>
              </a:rPr>
              <a:t>n</a:t>
            </a:r>
            <a:r>
              <a:rPr lang="en-US" sz="2800" dirty="0" smtClean="0">
                <a:solidFill>
                  <a:srgbClr val="00B050"/>
                </a:solidFill>
              </a:rPr>
              <a:t>o collision</a:t>
            </a:r>
            <a:r>
              <a:rPr lang="en-US" sz="2800" dirty="0" smtClean="0">
                <a:solidFill>
                  <a:srgbClr val="FF0000"/>
                </a:solidFill>
              </a:rPr>
              <a:t>.  </a:t>
            </a:r>
            <a:r>
              <a:rPr lang="en-US" sz="2800" dirty="0" smtClean="0"/>
              <a:t>Switch buffers and allows parallel</a:t>
            </a:r>
            <a:endParaRPr lang="en-US" sz="2800" dirty="0">
              <a:solidFill>
                <a:srgbClr val="FF0000"/>
              </a:solidFill>
            </a:endParaRPr>
          </a:p>
          <a:p>
            <a:r>
              <a:rPr lang="en-US" sz="2800" dirty="0"/>
              <a:t>c</a:t>
            </a:r>
            <a:r>
              <a:rPr lang="en-US" sz="2800" dirty="0" smtClean="0"/>
              <a:t>onnections. True for </a:t>
            </a:r>
            <a:r>
              <a:rPr lang="en-US" sz="2800" dirty="0" smtClean="0">
                <a:solidFill>
                  <a:srgbClr val="0070C0"/>
                </a:solidFill>
              </a:rPr>
              <a:t>Gigabit Ethernet</a:t>
            </a:r>
            <a:endParaRPr lang="en-US" sz="2800" dirty="0">
              <a:solidFill>
                <a:srgbClr val="0070C0"/>
              </a:solidFill>
            </a:endParaRPr>
          </a:p>
        </p:txBody>
      </p:sp>
    </p:spTree>
    <p:extLst>
      <p:ext uri="{BB962C8B-B14F-4D97-AF65-F5344CB8AC3E}">
        <p14:creationId xmlns:p14="http://schemas.microsoft.com/office/powerpoint/2010/main" val="3076489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15</a:t>
            </a:r>
          </a:p>
        </p:txBody>
      </p:sp>
      <p:sp>
        <p:nvSpPr>
          <p:cNvPr id="2" name="object 2"/>
          <p:cNvSpPr txBox="1"/>
          <p:nvPr/>
        </p:nvSpPr>
        <p:spPr>
          <a:xfrm>
            <a:off x="381000" y="1524000"/>
            <a:ext cx="6781799" cy="3211135"/>
          </a:xfrm>
          <a:prstGeom prst="rect">
            <a:avLst/>
          </a:prstGeom>
        </p:spPr>
        <p:txBody>
          <a:bodyPr vert="horz" wrap="square" lIns="0" tIns="0" rIns="0" bIns="0" rtlCol="0">
            <a:spAutoFit/>
          </a:bodyPr>
          <a:lstStyle/>
          <a:p>
            <a:pPr marL="9525" algn="ctr">
              <a:lnSpc>
                <a:spcPct val="100000"/>
              </a:lnSpc>
            </a:pPr>
            <a:r>
              <a:rPr lang="en-US" sz="2800" b="1" spc="270" dirty="0" smtClean="0">
                <a:solidFill>
                  <a:srgbClr val="0070C0"/>
                </a:solidFill>
                <a:latin typeface="PMingLiU"/>
                <a:cs typeface="PMingLiU"/>
              </a:rPr>
              <a:t>So you are telling me that</a:t>
            </a:r>
            <a:endParaRPr sz="2800" b="1" dirty="0">
              <a:solidFill>
                <a:srgbClr val="0070C0"/>
              </a:solidFill>
              <a:latin typeface="PMingLiU"/>
              <a:cs typeface="PMingLiU"/>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lang="en-US" sz="2800" spc="75" dirty="0" smtClean="0">
                <a:latin typeface="Garamond"/>
                <a:cs typeface="Garamond"/>
              </a:rPr>
              <a:t>Gigabit Ethernet no longer uses CSMA/CD</a:t>
            </a:r>
            <a:endParaRPr sz="2800" dirty="0">
              <a:latin typeface="Garamond"/>
              <a:cs typeface="Garamond"/>
            </a:endParaRPr>
          </a:p>
          <a:p>
            <a:pPr marL="212090" indent="-199390">
              <a:lnSpc>
                <a:spcPct val="100000"/>
              </a:lnSpc>
              <a:spcBef>
                <a:spcPts val="1305"/>
              </a:spcBef>
              <a:buFont typeface="Times New Roman"/>
              <a:buChar char="•"/>
              <a:tabLst>
                <a:tab pos="212725" algn="l"/>
              </a:tabLst>
            </a:pPr>
            <a:r>
              <a:rPr lang="en-US" sz="2800" spc="15" dirty="0" smtClean="0">
                <a:latin typeface="Garamond"/>
                <a:cs typeface="Garamond"/>
              </a:rPr>
              <a:t>So why do we do study the stuff?</a:t>
            </a:r>
            <a:endParaRPr sz="2800" dirty="0">
              <a:latin typeface="Garamond"/>
              <a:cs typeface="Garamond"/>
            </a:endParaRPr>
          </a:p>
          <a:p>
            <a:pPr marL="212090" indent="-199390">
              <a:lnSpc>
                <a:spcPct val="100000"/>
              </a:lnSpc>
              <a:spcBef>
                <a:spcPts val="1295"/>
              </a:spcBef>
              <a:buFont typeface="Times New Roman"/>
              <a:buChar char="•"/>
              <a:tabLst>
                <a:tab pos="212725" algn="l"/>
              </a:tabLst>
            </a:pPr>
            <a:r>
              <a:rPr lang="en-US" sz="2800" spc="15" dirty="0" smtClean="0">
                <a:latin typeface="Garamond"/>
                <a:cs typeface="Garamond"/>
              </a:rPr>
              <a:t>Because similar Media Access protocols are used especially in wireless and 802.11 as we now describe</a:t>
            </a:r>
            <a:endParaRPr sz="2800" dirty="0">
              <a:latin typeface="Garamond"/>
              <a:cs typeface="Garamond"/>
            </a:endParaRPr>
          </a:p>
        </p:txBody>
      </p:sp>
    </p:spTree>
    <p:extLst>
      <p:ext uri="{BB962C8B-B14F-4D97-AF65-F5344CB8AC3E}">
        <p14:creationId xmlns:p14="http://schemas.microsoft.com/office/powerpoint/2010/main" val="1519771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2386" y="1295400"/>
            <a:ext cx="7457892" cy="7924800"/>
          </a:xfrm>
          <a:prstGeom prst="rect">
            <a:avLst/>
          </a:prstGeom>
        </p:spPr>
      </p:pic>
      <p:sp>
        <p:nvSpPr>
          <p:cNvPr id="3" name="Rectangle 2"/>
          <p:cNvSpPr/>
          <p:nvPr/>
        </p:nvSpPr>
        <p:spPr>
          <a:xfrm>
            <a:off x="2667000" y="457200"/>
            <a:ext cx="3886200" cy="646331"/>
          </a:xfrm>
          <a:prstGeom prst="rect">
            <a:avLst/>
          </a:prstGeom>
        </p:spPr>
        <p:txBody>
          <a:bodyPr>
            <a:spAutoFit/>
          </a:bodyPr>
          <a:lstStyle/>
          <a:p>
            <a:r>
              <a:rPr lang="en-US" dirty="0">
                <a:latin typeface="Arial" panose="020B0604020202020204" pitchFamily="34" charset="0"/>
              </a:rPr>
              <a:t>From a textbook by Richard Stallings</a:t>
            </a:r>
            <a:endParaRPr lang="en-US" dirty="0"/>
          </a:p>
        </p:txBody>
      </p:sp>
    </p:spTree>
    <p:extLst>
      <p:ext uri="{BB962C8B-B14F-4D97-AF65-F5344CB8AC3E}">
        <p14:creationId xmlns:p14="http://schemas.microsoft.com/office/powerpoint/2010/main" val="1556224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060788"/>
            <a:ext cx="6958036" cy="8235612"/>
          </a:xfrm>
          <a:prstGeom prst="rect">
            <a:avLst/>
          </a:prstGeom>
        </p:spPr>
      </p:pic>
      <p:sp>
        <p:nvSpPr>
          <p:cNvPr id="3" name="TextBox 2"/>
          <p:cNvSpPr txBox="1"/>
          <p:nvPr/>
        </p:nvSpPr>
        <p:spPr>
          <a:xfrm>
            <a:off x="542365" y="381000"/>
            <a:ext cx="7162800" cy="461665"/>
          </a:xfrm>
          <a:prstGeom prst="rect">
            <a:avLst/>
          </a:prstGeom>
          <a:noFill/>
        </p:spPr>
        <p:txBody>
          <a:bodyPr wrap="square" rtlCol="0">
            <a:spAutoFit/>
          </a:bodyPr>
          <a:lstStyle/>
          <a:p>
            <a:r>
              <a:rPr lang="en-US" sz="2400" dirty="0" smtClean="0">
                <a:solidFill>
                  <a:srgbClr val="00B050"/>
                </a:solidFill>
              </a:rPr>
              <a:t>FROM EARLIEST DEC-XEROX-INTEL ETHERNET SPEC</a:t>
            </a:r>
            <a:endParaRPr lang="en-US" sz="2400" dirty="0">
              <a:solidFill>
                <a:srgbClr val="00B050"/>
              </a:solidFill>
            </a:endParaRPr>
          </a:p>
        </p:txBody>
      </p:sp>
    </p:spTree>
    <p:extLst>
      <p:ext uri="{BB962C8B-B14F-4D97-AF65-F5344CB8AC3E}">
        <p14:creationId xmlns:p14="http://schemas.microsoft.com/office/powerpoint/2010/main" val="697617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3658" y="236620"/>
            <a:ext cx="4194428" cy="492443"/>
          </a:xfrm>
          <a:prstGeom prst="rect">
            <a:avLst/>
          </a:prstGeom>
        </p:spPr>
        <p:txBody>
          <a:bodyPr vert="horz" wrap="square" lIns="0" tIns="0" rIns="0" bIns="0" rtlCol="0">
            <a:spAutoFit/>
          </a:bodyPr>
          <a:lstStyle/>
          <a:p>
            <a:pPr marL="12700">
              <a:lnSpc>
                <a:spcPct val="100000"/>
              </a:lnSpc>
            </a:pPr>
            <a:r>
              <a:rPr sz="3200" spc="320" dirty="0">
                <a:solidFill>
                  <a:srgbClr val="0070C0"/>
                </a:solidFill>
                <a:latin typeface="+mj-lt"/>
                <a:cs typeface="PMingLiU"/>
              </a:rPr>
              <a:t>Data </a:t>
            </a:r>
            <a:r>
              <a:rPr sz="3200" spc="220" dirty="0">
                <a:solidFill>
                  <a:srgbClr val="0070C0"/>
                </a:solidFill>
                <a:latin typeface="+mj-lt"/>
                <a:cs typeface="PMingLiU"/>
              </a:rPr>
              <a:t>Link</a:t>
            </a:r>
            <a:r>
              <a:rPr sz="3200" spc="140" dirty="0">
                <a:solidFill>
                  <a:srgbClr val="0070C0"/>
                </a:solidFill>
                <a:latin typeface="+mj-lt"/>
                <a:cs typeface="PMingLiU"/>
              </a:rPr>
              <a:t> </a:t>
            </a:r>
            <a:r>
              <a:rPr sz="3200" spc="225" dirty="0">
                <a:solidFill>
                  <a:srgbClr val="0070C0"/>
                </a:solidFill>
                <a:latin typeface="+mj-lt"/>
                <a:cs typeface="PMingLiU"/>
              </a:rPr>
              <a:t>Sublayers</a:t>
            </a:r>
            <a:endParaRPr sz="3200" dirty="0">
              <a:solidFill>
                <a:srgbClr val="0070C0"/>
              </a:solidFill>
              <a:latin typeface="+mj-lt"/>
              <a:cs typeface="PMingLiU"/>
            </a:endParaRPr>
          </a:p>
        </p:txBody>
      </p:sp>
      <p:sp>
        <p:nvSpPr>
          <p:cNvPr id="3" name="object 3"/>
          <p:cNvSpPr txBox="1"/>
          <p:nvPr/>
        </p:nvSpPr>
        <p:spPr>
          <a:xfrm>
            <a:off x="1685175" y="4426131"/>
            <a:ext cx="1553210" cy="514350"/>
          </a:xfrm>
          <a:prstGeom prst="rect">
            <a:avLst/>
          </a:prstGeom>
          <a:ln w="3175">
            <a:solidFill>
              <a:srgbClr val="000000"/>
            </a:solidFill>
          </a:ln>
        </p:spPr>
        <p:txBody>
          <a:bodyPr vert="horz" wrap="square" lIns="0" tIns="15875" rIns="0" bIns="0" rtlCol="0">
            <a:spAutoFit/>
          </a:bodyPr>
          <a:lstStyle/>
          <a:p>
            <a:pPr marL="144145" marR="107950" indent="189865">
              <a:lnSpc>
                <a:spcPts val="1850"/>
              </a:lnSpc>
              <a:spcBef>
                <a:spcPts val="125"/>
              </a:spcBef>
            </a:pPr>
            <a:r>
              <a:rPr sz="1750" spc="5" dirty="0">
                <a:latin typeface="Arial"/>
                <a:cs typeface="Arial"/>
              </a:rPr>
              <a:t>ERROR  DETECTION</a:t>
            </a:r>
            <a:endParaRPr sz="1750">
              <a:latin typeface="Arial"/>
              <a:cs typeface="Arial"/>
            </a:endParaRPr>
          </a:p>
        </p:txBody>
      </p:sp>
      <p:sp>
        <p:nvSpPr>
          <p:cNvPr id="4" name="object 4"/>
          <p:cNvSpPr txBox="1"/>
          <p:nvPr/>
        </p:nvSpPr>
        <p:spPr>
          <a:xfrm>
            <a:off x="1795388" y="5302246"/>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5" name="object 5"/>
          <p:cNvSpPr txBox="1"/>
          <p:nvPr/>
        </p:nvSpPr>
        <p:spPr>
          <a:xfrm>
            <a:off x="4577615" y="5369287"/>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6" name="object 6"/>
          <p:cNvSpPr txBox="1"/>
          <p:nvPr/>
        </p:nvSpPr>
        <p:spPr>
          <a:xfrm>
            <a:off x="4366844" y="4627261"/>
            <a:ext cx="1553210" cy="514350"/>
          </a:xfrm>
          <a:prstGeom prst="rect">
            <a:avLst/>
          </a:prstGeom>
          <a:ln w="3175">
            <a:solidFill>
              <a:srgbClr val="000000"/>
            </a:solidFill>
          </a:ln>
        </p:spPr>
        <p:txBody>
          <a:bodyPr vert="horz" wrap="square" lIns="0" tIns="26670" rIns="0" bIns="0" rtlCol="0">
            <a:spAutoFit/>
          </a:bodyPr>
          <a:lstStyle/>
          <a:p>
            <a:pPr marL="155575" marR="97155" indent="189865">
              <a:lnSpc>
                <a:spcPts val="1850"/>
              </a:lnSpc>
              <a:spcBef>
                <a:spcPts val="210"/>
              </a:spcBef>
            </a:pPr>
            <a:r>
              <a:rPr sz="1750" spc="5" dirty="0">
                <a:latin typeface="Arial"/>
                <a:cs typeface="Arial"/>
              </a:rPr>
              <a:t>ERROR  DETECTION</a:t>
            </a:r>
            <a:endParaRPr sz="1750">
              <a:latin typeface="Arial"/>
              <a:cs typeface="Arial"/>
            </a:endParaRPr>
          </a:p>
        </p:txBody>
      </p:sp>
      <p:sp>
        <p:nvSpPr>
          <p:cNvPr id="7" name="object 7"/>
          <p:cNvSpPr txBox="1"/>
          <p:nvPr/>
        </p:nvSpPr>
        <p:spPr>
          <a:xfrm>
            <a:off x="4277448" y="4068577"/>
            <a:ext cx="1789430" cy="402590"/>
          </a:xfrm>
          <a:prstGeom prst="rect">
            <a:avLst/>
          </a:prstGeom>
          <a:ln w="38100">
            <a:solidFill>
              <a:srgbClr val="00B050"/>
            </a:solidFill>
          </a:ln>
        </p:spPr>
        <p:txBody>
          <a:bodyPr vert="horz" wrap="square" lIns="0" tIns="3810" rIns="0" bIns="0" rtlCol="0">
            <a:spAutoFit/>
          </a:bodyPr>
          <a:lstStyle/>
          <a:p>
            <a:pPr marL="88265">
              <a:lnSpc>
                <a:spcPct val="100000"/>
              </a:lnSpc>
              <a:spcBef>
                <a:spcPts val="30"/>
              </a:spcBef>
            </a:pPr>
            <a:r>
              <a:rPr sz="1750" spc="5" dirty="0">
                <a:latin typeface="Arial"/>
                <a:cs typeface="Arial"/>
              </a:rPr>
              <a:t>MEDIA</a:t>
            </a:r>
            <a:r>
              <a:rPr sz="1750" spc="-85" dirty="0">
                <a:latin typeface="Arial"/>
                <a:cs typeface="Arial"/>
              </a:rPr>
              <a:t> </a:t>
            </a:r>
            <a:r>
              <a:rPr sz="1750" spc="5" dirty="0">
                <a:latin typeface="Arial"/>
                <a:cs typeface="Arial"/>
              </a:rPr>
              <a:t>ACCESS</a:t>
            </a:r>
            <a:endParaRPr sz="1750" dirty="0">
              <a:latin typeface="Arial"/>
              <a:cs typeface="Arial"/>
            </a:endParaRPr>
          </a:p>
        </p:txBody>
      </p:sp>
      <p:sp>
        <p:nvSpPr>
          <p:cNvPr id="8" name="object 8"/>
          <p:cNvSpPr txBox="1"/>
          <p:nvPr/>
        </p:nvSpPr>
        <p:spPr>
          <a:xfrm>
            <a:off x="4310964" y="3476376"/>
            <a:ext cx="1776730" cy="402590"/>
          </a:xfrm>
          <a:prstGeom prst="rect">
            <a:avLst/>
          </a:prstGeom>
          <a:ln w="3175">
            <a:solidFill>
              <a:srgbClr val="000000"/>
            </a:solidFill>
          </a:ln>
        </p:spPr>
        <p:txBody>
          <a:bodyPr vert="horz" wrap="square" lIns="0" tIns="59690" rIns="0" bIns="0" rtlCol="0">
            <a:spAutoFit/>
          </a:bodyPr>
          <a:lstStyle/>
          <a:p>
            <a:pPr marL="88265">
              <a:lnSpc>
                <a:spcPct val="100000"/>
              </a:lnSpc>
              <a:spcBef>
                <a:spcPts val="470"/>
              </a:spcBef>
            </a:pPr>
            <a:r>
              <a:rPr sz="1750" spc="5" dirty="0">
                <a:latin typeface="Arial"/>
                <a:cs typeface="Arial"/>
              </a:rPr>
              <a:t>MULTIPLEXING</a:t>
            </a:r>
            <a:endParaRPr sz="1750">
              <a:latin typeface="Arial"/>
              <a:cs typeface="Arial"/>
            </a:endParaRPr>
          </a:p>
        </p:txBody>
      </p:sp>
      <p:sp>
        <p:nvSpPr>
          <p:cNvPr id="9" name="object 9"/>
          <p:cNvSpPr/>
          <p:nvPr/>
        </p:nvSpPr>
        <p:spPr>
          <a:xfrm>
            <a:off x="1662823" y="5297669"/>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0" name="object 10"/>
          <p:cNvSpPr/>
          <p:nvPr/>
        </p:nvSpPr>
        <p:spPr>
          <a:xfrm>
            <a:off x="4333316" y="5331197"/>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662823" y="2159560"/>
            <a:ext cx="2037080" cy="643255"/>
          </a:xfrm>
          <a:prstGeom prst="rect">
            <a:avLst/>
          </a:prstGeom>
        </p:spPr>
        <p:txBody>
          <a:bodyPr vert="horz" wrap="square" lIns="0" tIns="0" rIns="0" bIns="0" rtlCol="0">
            <a:spAutoFit/>
          </a:bodyPr>
          <a:lstStyle/>
          <a:p>
            <a:pPr marL="12700" marR="5080" indent="111125">
              <a:lnSpc>
                <a:spcPct val="79600"/>
              </a:lnSpc>
            </a:pPr>
            <a:r>
              <a:rPr sz="1750" b="1" spc="5" dirty="0">
                <a:latin typeface="Courier New"/>
                <a:cs typeface="Courier New"/>
              </a:rPr>
              <a:t>Point−to−point  Links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79375">
              <a:lnSpc>
                <a:spcPct val="100000"/>
              </a:lnSpc>
              <a:spcBef>
                <a:spcPts val="155"/>
              </a:spcBef>
            </a:pPr>
            <a:r>
              <a:rPr sz="1200" i="1" spc="10" dirty="0">
                <a:latin typeface="Arial"/>
                <a:cs typeface="Arial"/>
              </a:rPr>
              <a:t>(e.g., </a:t>
            </a:r>
            <a:r>
              <a:rPr sz="1200" i="1" spc="15" dirty="0">
                <a:latin typeface="Arial"/>
                <a:cs typeface="Arial"/>
              </a:rPr>
              <a:t>HDLC, Frame</a:t>
            </a:r>
            <a:r>
              <a:rPr sz="1200" i="1" spc="-60" dirty="0">
                <a:latin typeface="Arial"/>
                <a:cs typeface="Arial"/>
              </a:rPr>
              <a:t> </a:t>
            </a:r>
            <a:r>
              <a:rPr sz="1200" i="1" spc="15" dirty="0">
                <a:latin typeface="Arial"/>
                <a:cs typeface="Arial"/>
              </a:rPr>
              <a:t>Relay)</a:t>
            </a:r>
            <a:endParaRPr sz="1200" dirty="0">
              <a:latin typeface="Arial"/>
              <a:cs typeface="Arial"/>
            </a:endParaRPr>
          </a:p>
        </p:txBody>
      </p:sp>
      <p:sp>
        <p:nvSpPr>
          <p:cNvPr id="12" name="object 12"/>
          <p:cNvSpPr txBox="1"/>
          <p:nvPr/>
        </p:nvSpPr>
        <p:spPr>
          <a:xfrm>
            <a:off x="4260872" y="2159560"/>
            <a:ext cx="2082164" cy="674370"/>
          </a:xfrm>
          <a:prstGeom prst="rect">
            <a:avLst/>
          </a:prstGeom>
        </p:spPr>
        <p:txBody>
          <a:bodyPr vert="horz" wrap="square" lIns="0" tIns="0" rIns="0" bIns="0" rtlCol="0">
            <a:spAutoFit/>
          </a:bodyPr>
          <a:lstStyle/>
          <a:p>
            <a:pPr marL="269240" marR="5080" indent="-212725">
              <a:lnSpc>
                <a:spcPts val="1850"/>
              </a:lnSpc>
            </a:pPr>
            <a:r>
              <a:rPr sz="1750" b="1" spc="5" dirty="0">
                <a:latin typeface="Courier New"/>
                <a:cs typeface="Courier New"/>
              </a:rPr>
              <a:t>Broadcast</a:t>
            </a:r>
            <a:r>
              <a:rPr sz="1750" b="1" spc="-85" dirty="0">
                <a:latin typeface="Courier New"/>
                <a:cs typeface="Courier New"/>
              </a:rPr>
              <a:t> </a:t>
            </a:r>
            <a:r>
              <a:rPr sz="1750" b="1" spc="5" dirty="0">
                <a:latin typeface="Courier New"/>
                <a:cs typeface="Courier New"/>
              </a:rPr>
              <a:t>Links  (&gt;=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12700">
              <a:lnSpc>
                <a:spcPct val="100000"/>
              </a:lnSpc>
              <a:spcBef>
                <a:spcPts val="50"/>
              </a:spcBef>
            </a:pPr>
            <a:r>
              <a:rPr sz="1200" i="1" spc="10" dirty="0">
                <a:latin typeface="Arial"/>
                <a:cs typeface="Arial"/>
              </a:rPr>
              <a:t>(e.g., Ethernet, </a:t>
            </a:r>
            <a:r>
              <a:rPr sz="1200" i="1" spc="15" dirty="0">
                <a:latin typeface="Arial"/>
                <a:cs typeface="Arial"/>
              </a:rPr>
              <a:t>Token</a:t>
            </a:r>
            <a:r>
              <a:rPr sz="1200" i="1" spc="-40" dirty="0">
                <a:latin typeface="Arial"/>
                <a:cs typeface="Arial"/>
              </a:rPr>
              <a:t> </a:t>
            </a:r>
            <a:r>
              <a:rPr sz="1200" i="1" spc="15" dirty="0">
                <a:latin typeface="Arial"/>
                <a:cs typeface="Arial"/>
              </a:rPr>
              <a:t>Ring)</a:t>
            </a:r>
            <a:endParaRPr sz="1200" dirty="0">
              <a:latin typeface="Arial"/>
              <a:cs typeface="Arial"/>
            </a:endParaRPr>
          </a:p>
        </p:txBody>
      </p:sp>
      <p:sp>
        <p:nvSpPr>
          <p:cNvPr id="13" name="object 13"/>
          <p:cNvSpPr txBox="1"/>
          <p:nvPr/>
        </p:nvSpPr>
        <p:spPr>
          <a:xfrm>
            <a:off x="1685175" y="3487547"/>
            <a:ext cx="1586865" cy="670560"/>
          </a:xfrm>
          <a:prstGeom prst="rect">
            <a:avLst/>
          </a:prstGeom>
          <a:ln w="3175">
            <a:solidFill>
              <a:srgbClr val="000000"/>
            </a:solidFill>
          </a:ln>
        </p:spPr>
        <p:txBody>
          <a:bodyPr vert="horz" wrap="square" lIns="0" tIns="24765" rIns="0" bIns="0" rtlCol="0">
            <a:spAutoFit/>
          </a:bodyPr>
          <a:lstStyle/>
          <a:p>
            <a:pPr marL="166370" marR="156210" indent="167005">
              <a:lnSpc>
                <a:spcPts val="1760"/>
              </a:lnSpc>
              <a:spcBef>
                <a:spcPts val="195"/>
              </a:spcBef>
            </a:pPr>
            <a:r>
              <a:rPr sz="1750" spc="5" dirty="0">
                <a:latin typeface="Arial"/>
                <a:cs typeface="Arial"/>
              </a:rPr>
              <a:t>ERROR  RECOVERY</a:t>
            </a:r>
            <a:endParaRPr sz="1750">
              <a:latin typeface="Arial"/>
              <a:cs typeface="Arial"/>
            </a:endParaRPr>
          </a:p>
          <a:p>
            <a:pPr marL="245110">
              <a:lnSpc>
                <a:spcPts val="1270"/>
              </a:lnSpc>
            </a:pPr>
            <a:r>
              <a:rPr sz="1200" i="1" spc="15" dirty="0">
                <a:latin typeface="Arial"/>
                <a:cs typeface="Arial"/>
              </a:rPr>
              <a:t>(OPTIONAL)</a:t>
            </a:r>
            <a:endParaRPr sz="1200">
              <a:latin typeface="Arial"/>
              <a:cs typeface="Arial"/>
            </a:endParaRPr>
          </a:p>
        </p:txBody>
      </p:sp>
      <p:sp>
        <p:nvSpPr>
          <p:cNvPr id="14" name="object 14"/>
          <p:cNvSpPr/>
          <p:nvPr/>
        </p:nvSpPr>
        <p:spPr>
          <a:xfrm>
            <a:off x="2243861" y="5822830"/>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5" name="object 15"/>
          <p:cNvSpPr/>
          <p:nvPr/>
        </p:nvSpPr>
        <p:spPr>
          <a:xfrm>
            <a:off x="2215921" y="5822830"/>
            <a:ext cx="55880" cy="111760"/>
          </a:xfrm>
          <a:custGeom>
            <a:avLst/>
            <a:gdLst/>
            <a:ahLst/>
            <a:cxnLst/>
            <a:rect l="l" t="t" r="r" b="b"/>
            <a:pathLst>
              <a:path w="55880" h="111760">
                <a:moveTo>
                  <a:pt x="0" y="111734"/>
                </a:moveTo>
                <a:lnTo>
                  <a:pt x="27940" y="0"/>
                </a:lnTo>
                <a:lnTo>
                  <a:pt x="55867" y="111734"/>
                </a:lnTo>
              </a:path>
            </a:pathLst>
          </a:custGeom>
          <a:ln w="3175">
            <a:solidFill>
              <a:srgbClr val="000000"/>
            </a:solidFill>
          </a:ln>
        </p:spPr>
        <p:txBody>
          <a:bodyPr wrap="square" lIns="0" tIns="0" rIns="0" bIns="0" rtlCol="0"/>
          <a:lstStyle/>
          <a:p>
            <a:endParaRPr/>
          </a:p>
        </p:txBody>
      </p:sp>
      <p:sp>
        <p:nvSpPr>
          <p:cNvPr id="16" name="object 16"/>
          <p:cNvSpPr/>
          <p:nvPr/>
        </p:nvSpPr>
        <p:spPr>
          <a:xfrm>
            <a:off x="2215921" y="6068651"/>
            <a:ext cx="55880" cy="111760"/>
          </a:xfrm>
          <a:custGeom>
            <a:avLst/>
            <a:gdLst/>
            <a:ahLst/>
            <a:cxnLst/>
            <a:rect l="l" t="t" r="r" b="b"/>
            <a:pathLst>
              <a:path w="55880" h="111760">
                <a:moveTo>
                  <a:pt x="55867" y="0"/>
                </a:moveTo>
                <a:lnTo>
                  <a:pt x="27940" y="111734"/>
                </a:ln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981384" y="5867521"/>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8" name="object 18"/>
          <p:cNvSpPr/>
          <p:nvPr/>
        </p:nvSpPr>
        <p:spPr>
          <a:xfrm>
            <a:off x="4953457" y="5867521"/>
            <a:ext cx="55880" cy="111760"/>
          </a:xfrm>
          <a:custGeom>
            <a:avLst/>
            <a:gdLst/>
            <a:ahLst/>
            <a:cxnLst/>
            <a:rect l="l" t="t" r="r" b="b"/>
            <a:pathLst>
              <a:path w="55879" h="111760">
                <a:moveTo>
                  <a:pt x="0" y="111734"/>
                </a:moveTo>
                <a:lnTo>
                  <a:pt x="27927" y="0"/>
                </a:lnTo>
                <a:lnTo>
                  <a:pt x="55867" y="111734"/>
                </a:lnTo>
              </a:path>
            </a:pathLst>
          </a:custGeom>
          <a:ln w="3175">
            <a:solidFill>
              <a:srgbClr val="000000"/>
            </a:solidFill>
          </a:ln>
        </p:spPr>
        <p:txBody>
          <a:bodyPr wrap="square" lIns="0" tIns="0" rIns="0" bIns="0" rtlCol="0"/>
          <a:lstStyle/>
          <a:p>
            <a:endParaRPr/>
          </a:p>
        </p:txBody>
      </p:sp>
      <p:sp>
        <p:nvSpPr>
          <p:cNvPr id="19" name="object 19"/>
          <p:cNvSpPr/>
          <p:nvPr/>
        </p:nvSpPr>
        <p:spPr>
          <a:xfrm>
            <a:off x="4953457" y="6113343"/>
            <a:ext cx="55880" cy="111760"/>
          </a:xfrm>
          <a:custGeom>
            <a:avLst/>
            <a:gdLst/>
            <a:ahLst/>
            <a:cxnLst/>
            <a:rect l="l" t="t" r="r" b="b"/>
            <a:pathLst>
              <a:path w="55879" h="111760">
                <a:moveTo>
                  <a:pt x="55867" y="0"/>
                </a:moveTo>
                <a:lnTo>
                  <a:pt x="27927" y="111734"/>
                </a:lnTo>
                <a:lnTo>
                  <a:pt x="0" y="0"/>
                </a:lnTo>
              </a:path>
            </a:pathLst>
          </a:custGeom>
          <a:ln w="3175">
            <a:solidFill>
              <a:srgbClr val="000000"/>
            </a:solidFill>
          </a:ln>
        </p:spPr>
        <p:txBody>
          <a:bodyPr wrap="square" lIns="0" tIns="0" rIns="0" bIns="0" rtlCol="0"/>
          <a:lstStyle/>
          <a:p>
            <a:endParaRPr/>
          </a:p>
        </p:txBody>
      </p:sp>
      <p:sp>
        <p:nvSpPr>
          <p:cNvPr id="22" name="object 22"/>
          <p:cNvSpPr txBox="1">
            <a:spLocks noGrp="1"/>
          </p:cNvSpPr>
          <p:nvPr>
            <p:ph type="sldNum" sz="quarter" idx="4294967295"/>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1" name="object 21"/>
          <p:cNvSpPr txBox="1"/>
          <p:nvPr/>
        </p:nvSpPr>
        <p:spPr>
          <a:xfrm>
            <a:off x="5191443" y="6169223"/>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cxnSp>
        <p:nvCxnSpPr>
          <p:cNvPr id="29" name="Straight Arrow Connector 28">
            <a:extLst>
              <a:ext uri="{FF2B5EF4-FFF2-40B4-BE49-F238E27FC236}">
                <a16:creationId xmlns:a16="http://schemas.microsoft.com/office/drawing/2014/main" id="{83BE7593-A6AA-43D9-954D-D0F6089004BF}"/>
              </a:ext>
            </a:extLst>
          </p:cNvPr>
          <p:cNvCxnSpPr/>
          <p:nvPr/>
        </p:nvCxnSpPr>
        <p:spPr>
          <a:xfrm>
            <a:off x="2323390" y="2900129"/>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46369E-E53A-484A-92DA-F66AD4C16D8C}"/>
              </a:ext>
            </a:extLst>
          </p:cNvPr>
          <p:cNvCxnSpPr/>
          <p:nvPr/>
        </p:nvCxnSpPr>
        <p:spPr>
          <a:xfrm>
            <a:off x="5220154" y="2833930"/>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bject 20">
            <a:extLst>
              <a:ext uri="{FF2B5EF4-FFF2-40B4-BE49-F238E27FC236}">
                <a16:creationId xmlns:a16="http://schemas.microsoft.com/office/drawing/2014/main" id="{CE691DD8-E057-49DF-9B01-6411E2A4AA26}"/>
              </a:ext>
            </a:extLst>
          </p:cNvPr>
          <p:cNvSpPr txBox="1"/>
          <p:nvPr/>
        </p:nvSpPr>
        <p:spPr>
          <a:xfrm>
            <a:off x="2401405" y="6130227"/>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33" name="object 20">
            <a:extLst>
              <a:ext uri="{FF2B5EF4-FFF2-40B4-BE49-F238E27FC236}">
                <a16:creationId xmlns:a16="http://schemas.microsoft.com/office/drawing/2014/main" id="{60944A88-EA6F-4F3C-87E9-D5A8F3D0A0E8}"/>
              </a:ext>
            </a:extLst>
          </p:cNvPr>
          <p:cNvSpPr txBox="1"/>
          <p:nvPr/>
        </p:nvSpPr>
        <p:spPr>
          <a:xfrm>
            <a:off x="2514118" y="2922989"/>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4" name="object 20">
            <a:extLst>
              <a:ext uri="{FF2B5EF4-FFF2-40B4-BE49-F238E27FC236}">
                <a16:creationId xmlns:a16="http://schemas.microsoft.com/office/drawing/2014/main" id="{8C0E69C9-64CF-414C-9B16-A7A603A6E856}"/>
              </a:ext>
            </a:extLst>
          </p:cNvPr>
          <p:cNvSpPr txBox="1"/>
          <p:nvPr/>
        </p:nvSpPr>
        <p:spPr>
          <a:xfrm>
            <a:off x="5410881" y="2915675"/>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5" name="TextBox 34">
            <a:extLst>
              <a:ext uri="{FF2B5EF4-FFF2-40B4-BE49-F238E27FC236}">
                <a16:creationId xmlns:a16="http://schemas.microsoft.com/office/drawing/2014/main" id="{2125F6DD-DB57-4577-A6F8-373A6CBFF245}"/>
              </a:ext>
            </a:extLst>
          </p:cNvPr>
          <p:cNvSpPr txBox="1"/>
          <p:nvPr/>
        </p:nvSpPr>
        <p:spPr>
          <a:xfrm>
            <a:off x="1362679" y="7167030"/>
            <a:ext cx="5796385" cy="1384995"/>
          </a:xfrm>
          <a:prstGeom prst="rect">
            <a:avLst/>
          </a:prstGeom>
          <a:noFill/>
        </p:spPr>
        <p:txBody>
          <a:bodyPr wrap="square" rtlCol="0">
            <a:spAutoFit/>
          </a:bodyPr>
          <a:lstStyle/>
          <a:p>
            <a:r>
              <a:rPr lang="en-US" sz="2800" dirty="0" smtClean="0"/>
              <a:t>MOVING ON TO MEDIA ACCESS, </a:t>
            </a:r>
            <a:r>
              <a:rPr lang="en-US" sz="2800" dirty="0" smtClean="0">
                <a:solidFill>
                  <a:srgbClr val="00B050"/>
                </a:solidFill>
              </a:rPr>
              <a:t>MANY SENDERS AND RECEIVERS ON SAME LINK</a:t>
            </a:r>
            <a:r>
              <a:rPr lang="en-US" sz="2800" dirty="0" smtClean="0"/>
              <a:t>: e.g., Ethernet,  802.11 </a:t>
            </a:r>
            <a:endParaRPr lang="en-US" sz="2800" dirty="0"/>
          </a:p>
        </p:txBody>
      </p:sp>
      <p:pic>
        <p:nvPicPr>
          <p:cNvPr id="37"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357700"/>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581400"/>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60" y="5195901"/>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6744" y="5253977"/>
            <a:ext cx="622240" cy="6715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Green check mark icon in a circle Royalty Free Vector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3036" y="4411201"/>
            <a:ext cx="622240" cy="6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7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0062" y="1119187"/>
            <a:ext cx="6772275" cy="7820025"/>
          </a:xfrm>
          <a:prstGeom prst="rect">
            <a:avLst/>
          </a:prstGeom>
        </p:spPr>
      </p:pic>
      <p:sp>
        <p:nvSpPr>
          <p:cNvPr id="3" name="TextBox 2"/>
          <p:cNvSpPr txBox="1"/>
          <p:nvPr/>
        </p:nvSpPr>
        <p:spPr>
          <a:xfrm>
            <a:off x="542365" y="381000"/>
            <a:ext cx="7162800" cy="461665"/>
          </a:xfrm>
          <a:prstGeom prst="rect">
            <a:avLst/>
          </a:prstGeom>
          <a:noFill/>
        </p:spPr>
        <p:txBody>
          <a:bodyPr wrap="square" rtlCol="0">
            <a:spAutoFit/>
          </a:bodyPr>
          <a:lstStyle/>
          <a:p>
            <a:r>
              <a:rPr lang="en-US" sz="2400" dirty="0" smtClean="0">
                <a:solidFill>
                  <a:srgbClr val="00B050"/>
                </a:solidFill>
              </a:rPr>
              <a:t>HOW ETHERNET CAN BE WIRED (From STALLINGS) </a:t>
            </a:r>
            <a:endParaRPr lang="en-US" sz="2400" dirty="0">
              <a:solidFill>
                <a:srgbClr val="00B050"/>
              </a:solidFill>
            </a:endParaRPr>
          </a:p>
        </p:txBody>
      </p:sp>
      <p:sp>
        <p:nvSpPr>
          <p:cNvPr id="5" name="TextBox 4"/>
          <p:cNvSpPr txBox="1"/>
          <p:nvPr/>
        </p:nvSpPr>
        <p:spPr>
          <a:xfrm>
            <a:off x="5562600" y="2971800"/>
            <a:ext cx="2514600" cy="830997"/>
          </a:xfrm>
          <a:prstGeom prst="rect">
            <a:avLst/>
          </a:prstGeom>
          <a:noFill/>
        </p:spPr>
        <p:txBody>
          <a:bodyPr wrap="square" rtlCol="0">
            <a:spAutoFit/>
          </a:bodyPr>
          <a:lstStyle/>
          <a:p>
            <a:r>
              <a:rPr lang="en-US" sz="2400" dirty="0" smtClean="0">
                <a:solidFill>
                  <a:srgbClr val="FF0000"/>
                </a:solidFill>
              </a:rPr>
              <a:t>ORIGINAL COAX WIRING</a:t>
            </a:r>
            <a:endParaRPr lang="en-US" sz="2400" dirty="0">
              <a:solidFill>
                <a:srgbClr val="FF0000"/>
              </a:solidFill>
            </a:endParaRPr>
          </a:p>
        </p:txBody>
      </p:sp>
      <p:sp>
        <p:nvSpPr>
          <p:cNvPr id="7" name="TextBox 6"/>
          <p:cNvSpPr txBox="1"/>
          <p:nvPr/>
        </p:nvSpPr>
        <p:spPr>
          <a:xfrm>
            <a:off x="5562600" y="4724400"/>
            <a:ext cx="2514600" cy="830997"/>
          </a:xfrm>
          <a:prstGeom prst="rect">
            <a:avLst/>
          </a:prstGeom>
          <a:noFill/>
        </p:spPr>
        <p:txBody>
          <a:bodyPr wrap="square" rtlCol="0">
            <a:spAutoFit/>
          </a:bodyPr>
          <a:lstStyle/>
          <a:p>
            <a:r>
              <a:rPr lang="en-US" sz="2400" dirty="0" smtClean="0">
                <a:solidFill>
                  <a:srgbClr val="FF0000"/>
                </a:solidFill>
              </a:rPr>
              <a:t>TWISTED PAIR,</a:t>
            </a:r>
          </a:p>
          <a:p>
            <a:r>
              <a:rPr lang="en-US" sz="2400" dirty="0" smtClean="0">
                <a:solidFill>
                  <a:srgbClr val="FF0000"/>
                </a:solidFill>
              </a:rPr>
              <a:t>NO HUB</a:t>
            </a:r>
            <a:endParaRPr lang="en-US" sz="2400" dirty="0">
              <a:solidFill>
                <a:srgbClr val="FF0000"/>
              </a:solidFill>
            </a:endParaRPr>
          </a:p>
        </p:txBody>
      </p:sp>
      <p:sp>
        <p:nvSpPr>
          <p:cNvPr id="8" name="TextBox 7"/>
          <p:cNvSpPr txBox="1"/>
          <p:nvPr/>
        </p:nvSpPr>
        <p:spPr>
          <a:xfrm>
            <a:off x="5562600" y="6804912"/>
            <a:ext cx="2514600" cy="830997"/>
          </a:xfrm>
          <a:prstGeom prst="rect">
            <a:avLst/>
          </a:prstGeom>
          <a:noFill/>
        </p:spPr>
        <p:txBody>
          <a:bodyPr wrap="square" rtlCol="0">
            <a:spAutoFit/>
          </a:bodyPr>
          <a:lstStyle/>
          <a:p>
            <a:r>
              <a:rPr lang="en-US" sz="2400" dirty="0" smtClean="0">
                <a:solidFill>
                  <a:srgbClr val="00B050"/>
                </a:solidFill>
              </a:rPr>
              <a:t>TWISTED PAIR,</a:t>
            </a:r>
          </a:p>
          <a:p>
            <a:r>
              <a:rPr lang="en-US" sz="2400" dirty="0" smtClean="0">
                <a:solidFill>
                  <a:srgbClr val="00B050"/>
                </a:solidFill>
              </a:rPr>
              <a:t>WITH A HUB</a:t>
            </a:r>
            <a:endParaRPr lang="en-US" sz="2400" dirty="0">
              <a:solidFill>
                <a:srgbClr val="00B050"/>
              </a:solidFill>
            </a:endParaRPr>
          </a:p>
        </p:txBody>
      </p:sp>
    </p:spTree>
    <p:extLst>
      <p:ext uri="{BB962C8B-B14F-4D97-AF65-F5344CB8AC3E}">
        <p14:creationId xmlns:p14="http://schemas.microsoft.com/office/powerpoint/2010/main" val="2318518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2482731"/>
          </a:xfrm>
          <a:prstGeom prst="rect">
            <a:avLst/>
          </a:prstGeom>
        </p:spPr>
        <p:txBody>
          <a:bodyPr vert="horz" wrap="square" lIns="0" tIns="0" rIns="0" bIns="0" rtlCol="0">
            <a:spAutoFit/>
          </a:bodyPr>
          <a:lstStyle/>
          <a:p>
            <a:pPr marL="12700" marR="5080" algn="ctr">
              <a:lnSpc>
                <a:spcPts val="2520"/>
              </a:lnSpc>
              <a:tabLst>
                <a:tab pos="1369060" algn="l"/>
              </a:tabLst>
            </a:pPr>
            <a:r>
              <a:rPr lang="en-US" sz="3200" spc="80" dirty="0" smtClean="0">
                <a:solidFill>
                  <a:srgbClr val="FF0000"/>
                </a:solidFill>
                <a:latin typeface="+mj-lt"/>
                <a:cs typeface="Century"/>
              </a:rPr>
              <a:t>802.11</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smtClean="0">
                <a:solidFill>
                  <a:srgbClr val="00B050"/>
                </a:solidFill>
                <a:latin typeface="+mj-lt"/>
                <a:cs typeface="Century"/>
              </a:rPr>
              <a:t>Varghese</a:t>
            </a:r>
            <a:r>
              <a:rPr lang="en-US" sz="2450" spc="40" dirty="0" smtClean="0">
                <a:solidFill>
                  <a:srgbClr val="00B050"/>
                </a:solidFill>
                <a:latin typeface="+mj-lt"/>
                <a:cs typeface="Century"/>
              </a:rPr>
              <a:t> </a:t>
            </a:r>
          </a:p>
          <a:p>
            <a:pPr marL="2540" algn="ctr">
              <a:lnSpc>
                <a:spcPct val="100000"/>
              </a:lnSpc>
            </a:pPr>
            <a:endParaRPr lang="en-US" sz="2450" spc="40" dirty="0">
              <a:solidFill>
                <a:srgbClr val="00B050"/>
              </a:solidFill>
              <a:latin typeface="+mj-lt"/>
              <a:cs typeface="Century"/>
            </a:endParaRPr>
          </a:p>
          <a:p>
            <a:pPr marL="2540" algn="ctr">
              <a:lnSpc>
                <a:spcPct val="100000"/>
              </a:lnSpc>
            </a:pPr>
            <a:r>
              <a:rPr lang="en-US" sz="2450" spc="40" dirty="0" smtClean="0">
                <a:solidFill>
                  <a:srgbClr val="00B050"/>
                </a:solidFill>
                <a:latin typeface="+mj-lt"/>
                <a:cs typeface="Century"/>
              </a:rPr>
              <a:t>(slides from A. </a:t>
            </a:r>
            <a:r>
              <a:rPr lang="en-US" sz="2450" spc="40" dirty="0" err="1" smtClean="0">
                <a:solidFill>
                  <a:srgbClr val="00B050"/>
                </a:solidFill>
                <a:latin typeface="+mj-lt"/>
                <a:cs typeface="Century"/>
              </a:rPr>
              <a:t>Snoeren</a:t>
            </a:r>
            <a:r>
              <a:rPr lang="en-US" sz="2450" spc="40" dirty="0" smtClean="0">
                <a:solidFill>
                  <a:srgbClr val="00B050"/>
                </a:solidFill>
                <a:latin typeface="+mj-lt"/>
                <a:cs typeface="Century"/>
              </a:rPr>
              <a:t>, UCSD)</a:t>
            </a:r>
            <a:endParaRPr sz="2450" dirty="0">
              <a:solidFill>
                <a:srgbClr val="00B050"/>
              </a:solidFill>
              <a:latin typeface="+mj-lt"/>
              <a:cs typeface="Century"/>
            </a:endParaRPr>
          </a:p>
          <a:p>
            <a:pPr marL="4445" algn="ctr">
              <a:lnSpc>
                <a:spcPct val="100000"/>
              </a:lnSpc>
              <a:spcBef>
                <a:spcPts val="1825"/>
              </a:spcBef>
            </a:pPr>
            <a:endParaRPr sz="2400" dirty="0">
              <a:latin typeface="+mj-lt"/>
              <a:cs typeface="PMingLiU"/>
            </a:endParaRPr>
          </a:p>
        </p:txBody>
      </p:sp>
      <p:pic>
        <p:nvPicPr>
          <p:cNvPr id="3" name="Picture 2" descr="Image result for 802.11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0292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73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4362" y="473001"/>
            <a:ext cx="4082280" cy="430887"/>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802.11 Layering</a:t>
            </a:r>
            <a:endParaRPr sz="2800" b="1" dirty="0">
              <a:solidFill>
                <a:srgbClr val="0070C0"/>
              </a:solidFill>
              <a:latin typeface="PMingLiU"/>
              <a:cs typeface="PMingLiU"/>
            </a:endParaRPr>
          </a:p>
        </p:txBody>
      </p:sp>
      <p:sp>
        <p:nvSpPr>
          <p:cNvPr id="29" name="object 29"/>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28" name="object 28"/>
          <p:cNvSpPr txBox="1"/>
          <p:nvPr/>
        </p:nvSpPr>
        <p:spPr>
          <a:xfrm>
            <a:off x="1023687" y="3505200"/>
            <a:ext cx="364036" cy="764312"/>
          </a:xfrm>
          <a:prstGeom prst="rect">
            <a:avLst/>
          </a:prstGeom>
        </p:spPr>
        <p:txBody>
          <a:bodyPr vert="horz" wrap="square" lIns="0" tIns="0" rIns="0" bIns="0" rtlCol="0">
            <a:spAutoFit/>
          </a:bodyPr>
          <a:lstStyle/>
          <a:p>
            <a:pPr marL="12700">
              <a:lnSpc>
                <a:spcPct val="100000"/>
              </a:lnSpc>
            </a:pPr>
            <a:r>
              <a:rPr sz="2050" spc="315" dirty="0">
                <a:latin typeface="Times New Roman"/>
                <a:cs typeface="Times New Roman"/>
              </a:rPr>
              <a:t>•</a:t>
            </a:r>
            <a:endParaRPr sz="2050" dirty="0">
              <a:latin typeface="Times New Roman"/>
              <a:cs typeface="Times New Roman"/>
            </a:endParaRPr>
          </a:p>
          <a:p>
            <a:pPr marL="12700">
              <a:lnSpc>
                <a:spcPts val="2150"/>
              </a:lnSpc>
              <a:spcBef>
                <a:spcPts val="1305"/>
              </a:spcBef>
            </a:pPr>
            <a:r>
              <a:rPr sz="2050" spc="315" dirty="0">
                <a:latin typeface="Times New Roman"/>
                <a:cs typeface="Times New Roman"/>
              </a:rPr>
              <a:t>•</a:t>
            </a:r>
            <a:endParaRPr sz="2050" dirty="0">
              <a:latin typeface="Times New Roman"/>
              <a:cs typeface="Times New Roman"/>
            </a:endParaRPr>
          </a:p>
        </p:txBody>
      </p:sp>
      <p:grpSp>
        <p:nvGrpSpPr>
          <p:cNvPr id="31" name="Group 30"/>
          <p:cNvGrpSpPr/>
          <p:nvPr/>
        </p:nvGrpSpPr>
        <p:grpSpPr>
          <a:xfrm>
            <a:off x="28903" y="2215287"/>
            <a:ext cx="7467600" cy="4108450"/>
            <a:chOff x="762000" y="1833563"/>
            <a:chExt cx="7467600" cy="4108450"/>
          </a:xfrm>
        </p:grpSpPr>
        <p:sp>
          <p:nvSpPr>
            <p:cNvPr id="32" name="Rectangle 3"/>
            <p:cNvSpPr>
              <a:spLocks noChangeArrowheads="1"/>
            </p:cNvSpPr>
            <p:nvPr/>
          </p:nvSpPr>
          <p:spPr bwMode="auto">
            <a:xfrm>
              <a:off x="762000" y="4951413"/>
              <a:ext cx="3810000" cy="762000"/>
            </a:xfrm>
            <a:prstGeom prst="rect">
              <a:avLst/>
            </a:prstGeom>
            <a:solidFill>
              <a:srgbClr val="DADAF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3" name="Picture 4" descr="j02359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79650"/>
              <a:ext cx="974725"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4" name="Group 5"/>
            <p:cNvGrpSpPr>
              <a:grpSpLocks/>
            </p:cNvGrpSpPr>
            <p:nvPr/>
          </p:nvGrpSpPr>
          <p:grpSpPr bwMode="auto">
            <a:xfrm>
              <a:off x="2286000" y="2284413"/>
              <a:ext cx="1066800" cy="609600"/>
              <a:chOff x="1248" y="2736"/>
              <a:chExt cx="240" cy="192"/>
            </a:xfrm>
          </p:grpSpPr>
          <p:sp>
            <p:nvSpPr>
              <p:cNvPr id="69" name="Line 6"/>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Line 7"/>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Line 8"/>
              <p:cNvSpPr>
                <a:spLocks noChangeShapeType="1"/>
              </p:cNvSpPr>
              <p:nvPr/>
            </p:nvSpPr>
            <p:spPr bwMode="auto">
              <a:xfrm>
                <a:off x="1296" y="2832"/>
                <a:ext cx="14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35" name="Object 9"/>
            <p:cNvGraphicFramePr>
              <a:graphicFrameLocks noChangeAspect="1"/>
            </p:cNvGraphicFramePr>
            <p:nvPr>
              <p:extLst/>
            </p:nvPr>
          </p:nvGraphicFramePr>
          <p:xfrm>
            <a:off x="3048000" y="3594100"/>
            <a:ext cx="979488" cy="368300"/>
          </p:xfrm>
          <a:graphic>
            <a:graphicData uri="http://schemas.openxmlformats.org/presentationml/2006/ole">
              <mc:AlternateContent xmlns:mc="http://schemas.openxmlformats.org/markup-compatibility/2006">
                <mc:Choice xmlns:v="urn:schemas-microsoft-com:vml" Requires="v">
                  <p:oleObj spid="_x0000_s3112" name="Clip" r:id="rId4" imgW="4397375" imgH="1654175" progId="MS_ClipArt_Gallery.2">
                    <p:embed/>
                  </p:oleObj>
                </mc:Choice>
                <mc:Fallback>
                  <p:oleObj name="Clip" r:id="rId4" imgW="4397375" imgH="1654175" progId="MS_ClipArt_Gallery.2">
                    <p:embed/>
                    <p:pic>
                      <p:nvPicPr>
                        <p:cNvPr id="3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594100"/>
                          <a:ext cx="979488" cy="368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 name="Line 10"/>
            <p:cNvSpPr>
              <a:spLocks noChangeShapeType="1"/>
            </p:cNvSpPr>
            <p:nvPr/>
          </p:nvSpPr>
          <p:spPr bwMode="auto">
            <a:xfrm flipV="1">
              <a:off x="3200400" y="3060700"/>
              <a:ext cx="0" cy="5334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37" name="Object 11"/>
            <p:cNvGraphicFramePr>
              <a:graphicFrameLocks noChangeAspect="1"/>
            </p:cNvGraphicFramePr>
            <p:nvPr>
              <p:extLst/>
            </p:nvPr>
          </p:nvGraphicFramePr>
          <p:xfrm>
            <a:off x="4594225" y="2409825"/>
            <a:ext cx="879475" cy="914400"/>
          </p:xfrm>
          <a:graphic>
            <a:graphicData uri="http://schemas.openxmlformats.org/presentationml/2006/ole">
              <mc:AlternateContent xmlns:mc="http://schemas.openxmlformats.org/markup-compatibility/2006">
                <mc:Choice xmlns:v="urn:schemas-microsoft-com:vml" Requires="v">
                  <p:oleObj spid="_x0000_s3113" name="Clip" r:id="rId6" imgW="3987800" imgH="4146550" progId="MS_ClipArt_Gallery.2">
                    <p:embed/>
                  </p:oleObj>
                </mc:Choice>
                <mc:Fallback>
                  <p:oleObj name="Clip" r:id="rId6" imgW="3987800" imgH="4146550" progId="MS_ClipArt_Gallery.2">
                    <p:embed/>
                    <p:pic>
                      <p:nvPicPr>
                        <p:cNvPr id="3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225" y="2409825"/>
                          <a:ext cx="879475" cy="914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8" name="Text Box 13"/>
            <p:cNvSpPr txBox="1">
              <a:spLocks noChangeArrowheads="1"/>
            </p:cNvSpPr>
            <p:nvPr/>
          </p:nvSpPr>
          <p:spPr bwMode="auto">
            <a:xfrm>
              <a:off x="2895600" y="3962400"/>
              <a:ext cx="1314450"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a:t>access point</a:t>
              </a:r>
            </a:p>
          </p:txBody>
        </p:sp>
        <p:sp>
          <p:nvSpPr>
            <p:cNvPr id="39" name="Text Box 14"/>
            <p:cNvSpPr txBox="1">
              <a:spLocks noChangeArrowheads="1"/>
            </p:cNvSpPr>
            <p:nvPr/>
          </p:nvSpPr>
          <p:spPr bwMode="auto">
            <a:xfrm>
              <a:off x="6897688" y="1978025"/>
              <a:ext cx="906462" cy="58102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1600" b="0"/>
                <a:t>fixed</a:t>
              </a:r>
            </a:p>
            <a:p>
              <a:r>
                <a:rPr lang="de-DE" sz="1600" b="0"/>
                <a:t>terminal</a:t>
              </a:r>
            </a:p>
          </p:txBody>
        </p:sp>
        <p:sp>
          <p:nvSpPr>
            <p:cNvPr id="40" name="Rectangle 15"/>
            <p:cNvSpPr>
              <a:spLocks noChangeArrowheads="1"/>
            </p:cNvSpPr>
            <p:nvPr/>
          </p:nvSpPr>
          <p:spPr bwMode="auto">
            <a:xfrm>
              <a:off x="762000" y="3427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application</a:t>
              </a:r>
            </a:p>
          </p:txBody>
        </p:sp>
        <p:sp>
          <p:nvSpPr>
            <p:cNvPr id="41" name="Rectangle 16"/>
            <p:cNvSpPr>
              <a:spLocks noChangeArrowheads="1"/>
            </p:cNvSpPr>
            <p:nvPr/>
          </p:nvSpPr>
          <p:spPr bwMode="auto">
            <a:xfrm>
              <a:off x="762000" y="3808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TCP</a:t>
              </a:r>
            </a:p>
          </p:txBody>
        </p:sp>
        <p:sp>
          <p:nvSpPr>
            <p:cNvPr id="42" name="Rectangle 17"/>
            <p:cNvSpPr>
              <a:spLocks noChangeArrowheads="1"/>
            </p:cNvSpPr>
            <p:nvPr/>
          </p:nvSpPr>
          <p:spPr bwMode="auto">
            <a:xfrm>
              <a:off x="762000" y="5332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802.11 PHY</a:t>
              </a:r>
            </a:p>
          </p:txBody>
        </p:sp>
        <p:sp>
          <p:nvSpPr>
            <p:cNvPr id="43" name="Rectangle 18"/>
            <p:cNvSpPr>
              <a:spLocks noChangeArrowheads="1"/>
            </p:cNvSpPr>
            <p:nvPr/>
          </p:nvSpPr>
          <p:spPr bwMode="auto">
            <a:xfrm>
              <a:off x="762000" y="4951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802.11 MAC</a:t>
              </a:r>
            </a:p>
          </p:txBody>
        </p:sp>
        <p:sp>
          <p:nvSpPr>
            <p:cNvPr id="44" name="Rectangle 19"/>
            <p:cNvSpPr>
              <a:spLocks noChangeArrowheads="1"/>
            </p:cNvSpPr>
            <p:nvPr/>
          </p:nvSpPr>
          <p:spPr bwMode="auto">
            <a:xfrm>
              <a:off x="762000" y="4189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IP</a:t>
              </a:r>
            </a:p>
          </p:txBody>
        </p:sp>
        <p:sp>
          <p:nvSpPr>
            <p:cNvPr id="45" name="Rectangle 20"/>
            <p:cNvSpPr>
              <a:spLocks noChangeArrowheads="1"/>
            </p:cNvSpPr>
            <p:nvPr/>
          </p:nvSpPr>
          <p:spPr bwMode="auto">
            <a:xfrm>
              <a:off x="4572000" y="4951413"/>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802.3 MAC</a:t>
              </a:r>
            </a:p>
          </p:txBody>
        </p:sp>
        <p:sp>
          <p:nvSpPr>
            <p:cNvPr id="46" name="Rectangle 21"/>
            <p:cNvSpPr>
              <a:spLocks noChangeArrowheads="1"/>
            </p:cNvSpPr>
            <p:nvPr/>
          </p:nvSpPr>
          <p:spPr bwMode="auto">
            <a:xfrm>
              <a:off x="4572000" y="5332413"/>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802.3 PHY</a:t>
              </a:r>
            </a:p>
          </p:txBody>
        </p:sp>
        <p:sp>
          <p:nvSpPr>
            <p:cNvPr id="47" name="Rectangle 22"/>
            <p:cNvSpPr>
              <a:spLocks noChangeArrowheads="1"/>
            </p:cNvSpPr>
            <p:nvPr/>
          </p:nvSpPr>
          <p:spPr bwMode="auto">
            <a:xfrm>
              <a:off x="6553200" y="3427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application</a:t>
              </a:r>
            </a:p>
          </p:txBody>
        </p:sp>
        <p:sp>
          <p:nvSpPr>
            <p:cNvPr id="48" name="Rectangle 23"/>
            <p:cNvSpPr>
              <a:spLocks noChangeArrowheads="1"/>
            </p:cNvSpPr>
            <p:nvPr/>
          </p:nvSpPr>
          <p:spPr bwMode="auto">
            <a:xfrm>
              <a:off x="6553200" y="3808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TCP</a:t>
              </a:r>
            </a:p>
          </p:txBody>
        </p:sp>
        <p:sp>
          <p:nvSpPr>
            <p:cNvPr id="49" name="Rectangle 24"/>
            <p:cNvSpPr>
              <a:spLocks noChangeArrowheads="1"/>
            </p:cNvSpPr>
            <p:nvPr/>
          </p:nvSpPr>
          <p:spPr bwMode="auto">
            <a:xfrm>
              <a:off x="6553200" y="5332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802.3 PHY</a:t>
              </a:r>
            </a:p>
          </p:txBody>
        </p:sp>
        <p:sp>
          <p:nvSpPr>
            <p:cNvPr id="50" name="Rectangle 25"/>
            <p:cNvSpPr>
              <a:spLocks noChangeArrowheads="1"/>
            </p:cNvSpPr>
            <p:nvPr/>
          </p:nvSpPr>
          <p:spPr bwMode="auto">
            <a:xfrm>
              <a:off x="6553200" y="4951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802.3 MAC</a:t>
              </a:r>
            </a:p>
          </p:txBody>
        </p:sp>
        <p:sp>
          <p:nvSpPr>
            <p:cNvPr id="51" name="Rectangle 26"/>
            <p:cNvSpPr>
              <a:spLocks noChangeArrowheads="1"/>
            </p:cNvSpPr>
            <p:nvPr/>
          </p:nvSpPr>
          <p:spPr bwMode="auto">
            <a:xfrm>
              <a:off x="6553200" y="4189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IP</a:t>
              </a:r>
            </a:p>
          </p:txBody>
        </p:sp>
        <p:sp>
          <p:nvSpPr>
            <p:cNvPr id="52" name="Rectangle 27"/>
            <p:cNvSpPr>
              <a:spLocks noChangeArrowheads="1"/>
            </p:cNvSpPr>
            <p:nvPr/>
          </p:nvSpPr>
          <p:spPr bwMode="auto">
            <a:xfrm>
              <a:off x="3276600" y="4951413"/>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802.11 MAC</a:t>
              </a:r>
            </a:p>
          </p:txBody>
        </p:sp>
        <p:sp>
          <p:nvSpPr>
            <p:cNvPr id="53" name="Rectangle 28"/>
            <p:cNvSpPr>
              <a:spLocks noChangeArrowheads="1"/>
            </p:cNvSpPr>
            <p:nvPr/>
          </p:nvSpPr>
          <p:spPr bwMode="auto">
            <a:xfrm>
              <a:off x="3276600" y="5332413"/>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802.11 PHY</a:t>
              </a:r>
            </a:p>
          </p:txBody>
        </p:sp>
        <p:sp>
          <p:nvSpPr>
            <p:cNvPr id="54" name="Rectangle 29"/>
            <p:cNvSpPr>
              <a:spLocks noChangeArrowheads="1"/>
            </p:cNvSpPr>
            <p:nvPr/>
          </p:nvSpPr>
          <p:spPr bwMode="auto">
            <a:xfrm>
              <a:off x="3276600" y="4570413"/>
              <a:ext cx="25908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LLC</a:t>
              </a:r>
            </a:p>
          </p:txBody>
        </p:sp>
        <p:sp>
          <p:nvSpPr>
            <p:cNvPr id="55" name="Line 30"/>
            <p:cNvSpPr>
              <a:spLocks noChangeShapeType="1"/>
            </p:cNvSpPr>
            <p:nvPr/>
          </p:nvSpPr>
          <p:spPr bwMode="auto">
            <a:xfrm>
              <a:off x="1600200" y="5713413"/>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31"/>
            <p:cNvSpPr>
              <a:spLocks noChangeShapeType="1"/>
            </p:cNvSpPr>
            <p:nvPr/>
          </p:nvSpPr>
          <p:spPr bwMode="auto">
            <a:xfrm>
              <a:off x="1600200" y="5942013"/>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32"/>
            <p:cNvSpPr>
              <a:spLocks noChangeShapeType="1"/>
            </p:cNvSpPr>
            <p:nvPr/>
          </p:nvSpPr>
          <p:spPr bwMode="auto">
            <a:xfrm flipV="1">
              <a:off x="4038600" y="5713413"/>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Line 33"/>
            <p:cNvSpPr>
              <a:spLocks noChangeShapeType="1"/>
            </p:cNvSpPr>
            <p:nvPr/>
          </p:nvSpPr>
          <p:spPr bwMode="auto">
            <a:xfrm>
              <a:off x="5029200" y="5713413"/>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34"/>
            <p:cNvSpPr>
              <a:spLocks noChangeShapeType="1"/>
            </p:cNvSpPr>
            <p:nvPr/>
          </p:nvSpPr>
          <p:spPr bwMode="auto">
            <a:xfrm>
              <a:off x="5029200" y="5942013"/>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35"/>
            <p:cNvSpPr>
              <a:spLocks noChangeShapeType="1"/>
            </p:cNvSpPr>
            <p:nvPr/>
          </p:nvSpPr>
          <p:spPr bwMode="auto">
            <a:xfrm flipV="1">
              <a:off x="7467600" y="5713413"/>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Text Box 36"/>
            <p:cNvSpPr txBox="1">
              <a:spLocks noChangeArrowheads="1"/>
            </p:cNvSpPr>
            <p:nvPr/>
          </p:nvSpPr>
          <p:spPr bwMode="auto">
            <a:xfrm>
              <a:off x="5097463" y="3273425"/>
              <a:ext cx="1370012" cy="58102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a:t>infrastructure</a:t>
              </a:r>
            </a:p>
            <a:p>
              <a:r>
                <a:rPr lang="en-US" sz="1600" b="0"/>
                <a:t>network</a:t>
              </a:r>
            </a:p>
          </p:txBody>
        </p:sp>
        <p:sp>
          <p:nvSpPr>
            <p:cNvPr id="62" name="Rectangle 37"/>
            <p:cNvSpPr>
              <a:spLocks noChangeArrowheads="1"/>
            </p:cNvSpPr>
            <p:nvPr/>
          </p:nvSpPr>
          <p:spPr bwMode="auto">
            <a:xfrm>
              <a:off x="762000" y="4570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LLC</a:t>
              </a:r>
            </a:p>
          </p:txBody>
        </p:sp>
        <p:sp>
          <p:nvSpPr>
            <p:cNvPr id="63" name="Rectangle 38"/>
            <p:cNvSpPr>
              <a:spLocks noChangeArrowheads="1"/>
            </p:cNvSpPr>
            <p:nvPr/>
          </p:nvSpPr>
          <p:spPr bwMode="auto">
            <a:xfrm>
              <a:off x="6553200" y="457041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de-DE" sz="1600" b="0"/>
                <a:t>LLC</a:t>
              </a:r>
            </a:p>
          </p:txBody>
        </p:sp>
        <p:pic>
          <p:nvPicPr>
            <p:cNvPr id="64" name="Picture 39" descr="j02857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8188" y="1833563"/>
              <a:ext cx="1117600" cy="687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5" name="AutoShape 40"/>
            <p:cNvCxnSpPr>
              <a:cxnSpLocks noChangeShapeType="1"/>
              <a:stCxn id="64" idx="2"/>
            </p:cNvCxnSpPr>
            <p:nvPr/>
          </p:nvCxnSpPr>
          <p:spPr bwMode="auto">
            <a:xfrm flipH="1">
              <a:off x="5473700" y="2520950"/>
              <a:ext cx="903288" cy="346075"/>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6" name="AutoShape 41"/>
            <p:cNvCxnSpPr>
              <a:cxnSpLocks noChangeShapeType="1"/>
            </p:cNvCxnSpPr>
            <p:nvPr/>
          </p:nvCxnSpPr>
          <p:spPr bwMode="auto">
            <a:xfrm flipH="1">
              <a:off x="3538538" y="2867025"/>
              <a:ext cx="1055687" cy="727075"/>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AutoShape 42"/>
            <p:cNvCxnSpPr>
              <a:cxnSpLocks noChangeShapeType="1"/>
            </p:cNvCxnSpPr>
            <p:nvPr/>
          </p:nvCxnSpPr>
          <p:spPr bwMode="auto">
            <a:xfrm flipH="1" flipV="1">
              <a:off x="4378325" y="2120900"/>
              <a:ext cx="655638"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AutoShape 43"/>
            <p:cNvCxnSpPr>
              <a:cxnSpLocks noChangeShapeType="1"/>
            </p:cNvCxnSpPr>
            <p:nvPr/>
          </p:nvCxnSpPr>
          <p:spPr bwMode="auto">
            <a:xfrm flipH="1" flipV="1">
              <a:off x="5473700" y="2867025"/>
              <a:ext cx="1639888" cy="261938"/>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099075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E66AD7E1-558C-754A-BA91-F9F46525794F}" type="slidenum">
              <a:rPr lang="en-US"/>
              <a:pPr/>
              <a:t>33</a:t>
            </a:fld>
            <a:endParaRPr lang="en-US" sz="850" b="1">
              <a:solidFill>
                <a:schemeClr val="tx1"/>
              </a:solidFill>
              <a:latin typeface="Arial" charset="0"/>
            </a:endParaRPr>
          </a:p>
        </p:txBody>
      </p:sp>
      <p:sp>
        <p:nvSpPr>
          <p:cNvPr id="1516546" name="Rectangle 2"/>
          <p:cNvSpPr>
            <a:spLocks noGrp="1" noChangeArrowheads="1"/>
          </p:cNvSpPr>
          <p:nvPr>
            <p:ph type="title"/>
          </p:nvPr>
        </p:nvSpPr>
        <p:spPr>
          <a:xfrm>
            <a:off x="388620" y="402336"/>
            <a:ext cx="6995160" cy="430887"/>
          </a:xfrm>
        </p:spPr>
        <p:txBody>
          <a:bodyPr/>
          <a:lstStyle/>
          <a:p>
            <a:pPr algn="ctr"/>
            <a:r>
              <a:rPr lang="en-US" sz="2800" dirty="0">
                <a:solidFill>
                  <a:srgbClr val="0070C0"/>
                </a:solidFill>
              </a:rPr>
              <a:t>WLAN: IEEE 802.11b</a:t>
            </a:r>
          </a:p>
        </p:txBody>
      </p:sp>
      <p:sp>
        <p:nvSpPr>
          <p:cNvPr id="1516547" name="Rectangle 3"/>
          <p:cNvSpPr>
            <a:spLocks noGrp="1" noChangeArrowheads="1"/>
          </p:cNvSpPr>
          <p:nvPr>
            <p:ph type="body" sz="half" idx="1"/>
          </p:nvPr>
        </p:nvSpPr>
        <p:spPr>
          <a:xfrm>
            <a:off x="64770" y="2590800"/>
            <a:ext cx="7319010" cy="4308872"/>
          </a:xfrm>
        </p:spPr>
        <p:txBody>
          <a:bodyPr/>
          <a:lstStyle/>
          <a:p>
            <a:r>
              <a:rPr lang="en-US" sz="2800" dirty="0"/>
              <a:t>Data rate</a:t>
            </a:r>
          </a:p>
          <a:p>
            <a:pPr lvl="1"/>
            <a:r>
              <a:rPr lang="en-US" sz="2800" dirty="0"/>
              <a:t>1, 2, 5.5, 11 Mbit/s</a:t>
            </a:r>
          </a:p>
          <a:p>
            <a:pPr lvl="1"/>
            <a:r>
              <a:rPr lang="en-US" sz="2800" dirty="0"/>
              <a:t>User data rate max. approx. 6 Mbit/</a:t>
            </a:r>
            <a:r>
              <a:rPr lang="en-US" sz="2800" dirty="0" smtClean="0"/>
              <a:t>s</a:t>
            </a:r>
          </a:p>
          <a:p>
            <a:pPr lvl="3"/>
            <a:endParaRPr lang="en-US" sz="2800" dirty="0"/>
          </a:p>
          <a:p>
            <a:r>
              <a:rPr lang="en-US" sz="2800" dirty="0"/>
              <a:t>Transmission range</a:t>
            </a:r>
          </a:p>
          <a:p>
            <a:pPr lvl="1"/>
            <a:r>
              <a:rPr lang="en-US" sz="2800" dirty="0"/>
              <a:t>300m outdoor, 30m indoor</a:t>
            </a:r>
          </a:p>
          <a:p>
            <a:pPr lvl="1"/>
            <a:r>
              <a:rPr lang="en-US" sz="2800" dirty="0"/>
              <a:t>Max. data rate ~10m </a:t>
            </a:r>
            <a:r>
              <a:rPr lang="en-US" sz="2800" dirty="0" smtClean="0"/>
              <a:t>indoor</a:t>
            </a:r>
          </a:p>
          <a:p>
            <a:pPr lvl="3"/>
            <a:endParaRPr lang="en-US" sz="2800" dirty="0"/>
          </a:p>
          <a:p>
            <a:r>
              <a:rPr lang="en-US" sz="2800" dirty="0"/>
              <a:t>Frequency</a:t>
            </a:r>
          </a:p>
          <a:p>
            <a:pPr lvl="1"/>
            <a:r>
              <a:rPr lang="en-US" sz="2800" dirty="0"/>
              <a:t>Free 2.4 GHz ISM-band</a:t>
            </a:r>
          </a:p>
        </p:txBody>
      </p:sp>
    </p:spTree>
    <p:extLst>
      <p:ext uri="{BB962C8B-B14F-4D97-AF65-F5344CB8AC3E}">
        <p14:creationId xmlns:p14="http://schemas.microsoft.com/office/powerpoint/2010/main" val="669764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4294967295"/>
          </p:nvPr>
        </p:nvSpPr>
        <p:spPr/>
        <p:txBody>
          <a:bodyPr/>
          <a:lstStyle/>
          <a:p>
            <a:fld id="{41DACC4A-DBC3-F647-9C9F-F33A5C6D1100}" type="slidenum">
              <a:rPr lang="en-US"/>
              <a:pPr/>
              <a:t>34</a:t>
            </a:fld>
            <a:endParaRPr lang="en-US" sz="850" b="1">
              <a:latin typeface="Arial" charset="0"/>
            </a:endParaRPr>
          </a:p>
        </p:txBody>
      </p:sp>
      <p:sp>
        <p:nvSpPr>
          <p:cNvPr id="1521666" name="Rectangle 2"/>
          <p:cNvSpPr>
            <a:spLocks noGrp="1" noChangeArrowheads="1"/>
          </p:cNvSpPr>
          <p:nvPr>
            <p:ph type="title"/>
          </p:nvPr>
        </p:nvSpPr>
        <p:spPr>
          <a:xfrm>
            <a:off x="388620" y="402336"/>
            <a:ext cx="6995160" cy="430887"/>
          </a:xfrm>
        </p:spPr>
        <p:txBody>
          <a:bodyPr/>
          <a:lstStyle/>
          <a:p>
            <a:pPr algn="ctr"/>
            <a:r>
              <a:rPr lang="de-DE" sz="2800" dirty="0">
                <a:solidFill>
                  <a:srgbClr val="0070C0"/>
                </a:solidFill>
              </a:rPr>
              <a:t>Physical Channels</a:t>
            </a:r>
          </a:p>
        </p:txBody>
      </p:sp>
      <p:sp>
        <p:nvSpPr>
          <p:cNvPr id="1521687" name="Text Box 23"/>
          <p:cNvSpPr txBox="1">
            <a:spLocks noChangeArrowheads="1"/>
          </p:cNvSpPr>
          <p:nvPr/>
        </p:nvSpPr>
        <p:spPr bwMode="auto">
          <a:xfrm>
            <a:off x="519510" y="4964430"/>
            <a:ext cx="2786853"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a:t>US (FCC)/Canada (IC)</a:t>
            </a:r>
          </a:p>
        </p:txBody>
      </p:sp>
      <p:sp>
        <p:nvSpPr>
          <p:cNvPr id="1521688" name="Line 24"/>
          <p:cNvSpPr>
            <a:spLocks noChangeShapeType="1"/>
          </p:cNvSpPr>
          <p:nvPr/>
        </p:nvSpPr>
        <p:spPr bwMode="auto">
          <a:xfrm>
            <a:off x="825818" y="6433900"/>
            <a:ext cx="5876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89" name="Line 25"/>
          <p:cNvSpPr>
            <a:spLocks noChangeShapeType="1"/>
          </p:cNvSpPr>
          <p:nvPr/>
        </p:nvSpPr>
        <p:spPr bwMode="auto">
          <a:xfrm flipV="1">
            <a:off x="825818" y="5332810"/>
            <a:ext cx="0" cy="11010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0" name="Arc 26"/>
          <p:cNvSpPr>
            <a:spLocks/>
          </p:cNvSpPr>
          <p:nvPr/>
        </p:nvSpPr>
        <p:spPr bwMode="auto">
          <a:xfrm rot="-5400000">
            <a:off x="1402676" y="5367218"/>
            <a:ext cx="559990" cy="1592263"/>
          </a:xfrm>
          <a:custGeom>
            <a:avLst/>
            <a:gdLst>
              <a:gd name="G0" fmla="+- 478 0 0"/>
              <a:gd name="G1" fmla="+- 21600 0 0"/>
              <a:gd name="G2" fmla="+- 21600 0 0"/>
              <a:gd name="T0" fmla="*/ 478 w 22078"/>
              <a:gd name="T1" fmla="*/ 0 h 43200"/>
              <a:gd name="T2" fmla="*/ 0 w 22078"/>
              <a:gd name="T3" fmla="*/ 43195 h 43200"/>
              <a:gd name="T4" fmla="*/ 478 w 22078"/>
              <a:gd name="T5" fmla="*/ 21600 h 43200"/>
            </a:gdLst>
            <a:ahLst/>
            <a:cxnLst>
              <a:cxn ang="0">
                <a:pos x="T0" y="T1"/>
              </a:cxn>
              <a:cxn ang="0">
                <a:pos x="T2" y="T3"/>
              </a:cxn>
              <a:cxn ang="0">
                <a:pos x="T4" y="T5"/>
              </a:cxn>
            </a:cxnLst>
            <a:rect l="0" t="0" r="r" b="b"/>
            <a:pathLst>
              <a:path w="22078" h="43200" fill="none" extrusionOk="0">
                <a:moveTo>
                  <a:pt x="478" y="-1"/>
                </a:moveTo>
                <a:cubicBezTo>
                  <a:pt x="12407" y="0"/>
                  <a:pt x="22078" y="9670"/>
                  <a:pt x="22078" y="21600"/>
                </a:cubicBezTo>
                <a:cubicBezTo>
                  <a:pt x="22078" y="33529"/>
                  <a:pt x="12407" y="43200"/>
                  <a:pt x="478" y="43200"/>
                </a:cubicBezTo>
                <a:cubicBezTo>
                  <a:pt x="318" y="43199"/>
                  <a:pt x="159" y="43198"/>
                  <a:pt x="0" y="43194"/>
                </a:cubicBezTo>
              </a:path>
              <a:path w="22078" h="43200" stroke="0" extrusionOk="0">
                <a:moveTo>
                  <a:pt x="478" y="-1"/>
                </a:moveTo>
                <a:cubicBezTo>
                  <a:pt x="12407" y="0"/>
                  <a:pt x="22078" y="9670"/>
                  <a:pt x="22078" y="21600"/>
                </a:cubicBezTo>
                <a:cubicBezTo>
                  <a:pt x="22078" y="33529"/>
                  <a:pt x="12407" y="43200"/>
                  <a:pt x="478" y="43200"/>
                </a:cubicBezTo>
                <a:cubicBezTo>
                  <a:pt x="318" y="43199"/>
                  <a:pt x="159" y="43198"/>
                  <a:pt x="0" y="43194"/>
                </a:cubicBezTo>
                <a:lnTo>
                  <a:pt x="478" y="21600"/>
                </a:lnTo>
                <a:close/>
              </a:path>
            </a:pathLst>
          </a:custGeom>
          <a:noFill/>
          <a:ln w="9525">
            <a:solidFill>
              <a:schemeClr val="tx1"/>
            </a:solidFill>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1" name="Text Box 27"/>
          <p:cNvSpPr txBox="1">
            <a:spLocks noChangeArrowheads="1"/>
          </p:cNvSpPr>
          <p:nvPr/>
        </p:nvSpPr>
        <p:spPr bwMode="auto">
          <a:xfrm>
            <a:off x="581581" y="6494622"/>
            <a:ext cx="806631"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a:t>2400</a:t>
            </a:r>
          </a:p>
        </p:txBody>
      </p:sp>
      <p:sp>
        <p:nvSpPr>
          <p:cNvPr id="1521692" name="Text Box 28"/>
          <p:cNvSpPr txBox="1">
            <a:spLocks noChangeArrowheads="1"/>
          </p:cNvSpPr>
          <p:nvPr/>
        </p:nvSpPr>
        <p:spPr bwMode="auto">
          <a:xfrm>
            <a:off x="6467038" y="6902053"/>
            <a:ext cx="950901"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dirty="0"/>
              <a:t>[</a:t>
            </a:r>
            <a:r>
              <a:rPr lang="de-DE" sz="2400" dirty="0">
                <a:solidFill>
                  <a:srgbClr val="00B050"/>
                </a:solidFill>
              </a:rPr>
              <a:t>MHz</a:t>
            </a:r>
            <a:r>
              <a:rPr lang="de-DE" sz="2400" dirty="0"/>
              <a:t>]</a:t>
            </a:r>
          </a:p>
        </p:txBody>
      </p:sp>
      <p:sp>
        <p:nvSpPr>
          <p:cNvPr id="1521693" name="Line 29"/>
          <p:cNvSpPr>
            <a:spLocks noChangeShapeType="1"/>
          </p:cNvSpPr>
          <p:nvPr/>
        </p:nvSpPr>
        <p:spPr bwMode="auto">
          <a:xfrm>
            <a:off x="1682671" y="6373178"/>
            <a:ext cx="0" cy="1227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4" name="Text Box 30"/>
          <p:cNvSpPr txBox="1">
            <a:spLocks noChangeArrowheads="1"/>
          </p:cNvSpPr>
          <p:nvPr/>
        </p:nvSpPr>
        <p:spPr bwMode="auto">
          <a:xfrm>
            <a:off x="1388508" y="6494622"/>
            <a:ext cx="806631"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a:t>2412</a:t>
            </a:r>
          </a:p>
        </p:txBody>
      </p:sp>
      <p:sp>
        <p:nvSpPr>
          <p:cNvPr id="1521695" name="Line 31"/>
          <p:cNvSpPr>
            <a:spLocks noChangeShapeType="1"/>
          </p:cNvSpPr>
          <p:nvPr/>
        </p:nvSpPr>
        <p:spPr bwMode="auto">
          <a:xfrm>
            <a:off x="825818" y="6373178"/>
            <a:ext cx="0" cy="1227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6" name="Text Box 32"/>
          <p:cNvSpPr txBox="1">
            <a:spLocks noChangeArrowheads="1"/>
          </p:cNvSpPr>
          <p:nvPr/>
        </p:nvSpPr>
        <p:spPr bwMode="auto">
          <a:xfrm>
            <a:off x="5966937" y="6494622"/>
            <a:ext cx="1039067"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dirty="0"/>
              <a:t>2483.5</a:t>
            </a:r>
          </a:p>
        </p:txBody>
      </p:sp>
      <p:sp>
        <p:nvSpPr>
          <p:cNvPr id="1521697" name="Line 33"/>
          <p:cNvSpPr>
            <a:spLocks noChangeShapeType="1"/>
          </p:cNvSpPr>
          <p:nvPr/>
        </p:nvSpPr>
        <p:spPr bwMode="auto">
          <a:xfrm>
            <a:off x="6333966" y="6373178"/>
            <a:ext cx="0" cy="1227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8" name="Arc 34"/>
          <p:cNvSpPr>
            <a:spLocks/>
          </p:cNvSpPr>
          <p:nvPr/>
        </p:nvSpPr>
        <p:spPr bwMode="auto">
          <a:xfrm rot="-5400000">
            <a:off x="3114358" y="5369243"/>
            <a:ext cx="562689" cy="1590913"/>
          </a:xfrm>
          <a:custGeom>
            <a:avLst/>
            <a:gdLst>
              <a:gd name="G0" fmla="+- 478 0 0"/>
              <a:gd name="G1" fmla="+- 21600 0 0"/>
              <a:gd name="G2" fmla="+- 21600 0 0"/>
              <a:gd name="T0" fmla="*/ 478 w 22078"/>
              <a:gd name="T1" fmla="*/ 0 h 43200"/>
              <a:gd name="T2" fmla="*/ 0 w 22078"/>
              <a:gd name="T3" fmla="*/ 43195 h 43200"/>
              <a:gd name="T4" fmla="*/ 478 w 22078"/>
              <a:gd name="T5" fmla="*/ 21600 h 43200"/>
            </a:gdLst>
            <a:ahLst/>
            <a:cxnLst>
              <a:cxn ang="0">
                <a:pos x="T0" y="T1"/>
              </a:cxn>
              <a:cxn ang="0">
                <a:pos x="T2" y="T3"/>
              </a:cxn>
              <a:cxn ang="0">
                <a:pos x="T4" y="T5"/>
              </a:cxn>
            </a:cxnLst>
            <a:rect l="0" t="0" r="r" b="b"/>
            <a:pathLst>
              <a:path w="22078" h="43200" fill="none" extrusionOk="0">
                <a:moveTo>
                  <a:pt x="478" y="-1"/>
                </a:moveTo>
                <a:cubicBezTo>
                  <a:pt x="12407" y="0"/>
                  <a:pt x="22078" y="9670"/>
                  <a:pt x="22078" y="21600"/>
                </a:cubicBezTo>
                <a:cubicBezTo>
                  <a:pt x="22078" y="33529"/>
                  <a:pt x="12407" y="43200"/>
                  <a:pt x="478" y="43200"/>
                </a:cubicBezTo>
                <a:cubicBezTo>
                  <a:pt x="318" y="43199"/>
                  <a:pt x="159" y="43198"/>
                  <a:pt x="0" y="43194"/>
                </a:cubicBezTo>
              </a:path>
              <a:path w="22078" h="43200" stroke="0" extrusionOk="0">
                <a:moveTo>
                  <a:pt x="478" y="-1"/>
                </a:moveTo>
                <a:cubicBezTo>
                  <a:pt x="12407" y="0"/>
                  <a:pt x="22078" y="9670"/>
                  <a:pt x="22078" y="21600"/>
                </a:cubicBezTo>
                <a:cubicBezTo>
                  <a:pt x="22078" y="33529"/>
                  <a:pt x="12407" y="43200"/>
                  <a:pt x="478" y="43200"/>
                </a:cubicBezTo>
                <a:cubicBezTo>
                  <a:pt x="318" y="43199"/>
                  <a:pt x="159" y="43198"/>
                  <a:pt x="0" y="43194"/>
                </a:cubicBezTo>
                <a:lnTo>
                  <a:pt x="478" y="21600"/>
                </a:lnTo>
                <a:close/>
              </a:path>
            </a:pathLst>
          </a:custGeom>
          <a:noFill/>
          <a:ln w="9525">
            <a:solidFill>
              <a:schemeClr val="tx1"/>
            </a:solidFill>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699" name="Line 35"/>
          <p:cNvSpPr>
            <a:spLocks noChangeShapeType="1"/>
          </p:cNvSpPr>
          <p:nvPr/>
        </p:nvSpPr>
        <p:spPr bwMode="auto">
          <a:xfrm>
            <a:off x="3395028" y="6373178"/>
            <a:ext cx="0" cy="1227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00" name="Text Box 36"/>
          <p:cNvSpPr txBox="1">
            <a:spLocks noChangeArrowheads="1"/>
          </p:cNvSpPr>
          <p:nvPr/>
        </p:nvSpPr>
        <p:spPr bwMode="auto">
          <a:xfrm>
            <a:off x="3100864" y="6494622"/>
            <a:ext cx="806631"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dirty="0"/>
              <a:t>2437</a:t>
            </a:r>
          </a:p>
        </p:txBody>
      </p:sp>
      <p:sp>
        <p:nvSpPr>
          <p:cNvPr id="1521701" name="Arc 37"/>
          <p:cNvSpPr>
            <a:spLocks/>
          </p:cNvSpPr>
          <p:nvPr/>
        </p:nvSpPr>
        <p:spPr bwMode="auto">
          <a:xfrm rot="-5400000">
            <a:off x="4834137" y="5369918"/>
            <a:ext cx="558641" cy="1590914"/>
          </a:xfrm>
          <a:custGeom>
            <a:avLst/>
            <a:gdLst>
              <a:gd name="G0" fmla="+- 552 0 0"/>
              <a:gd name="G1" fmla="+- 21600 0 0"/>
              <a:gd name="G2" fmla="+- 21600 0 0"/>
              <a:gd name="T0" fmla="*/ 552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552" y="-1"/>
                </a:moveTo>
                <a:cubicBezTo>
                  <a:pt x="12481" y="0"/>
                  <a:pt x="22152" y="9670"/>
                  <a:pt x="22152" y="21600"/>
                </a:cubicBezTo>
                <a:cubicBezTo>
                  <a:pt x="22152" y="33529"/>
                  <a:pt x="12481" y="43200"/>
                  <a:pt x="552" y="43200"/>
                </a:cubicBezTo>
                <a:cubicBezTo>
                  <a:pt x="367" y="43199"/>
                  <a:pt x="183" y="43197"/>
                  <a:pt x="0" y="43192"/>
                </a:cubicBezTo>
              </a:path>
              <a:path w="22152" h="43200" stroke="0" extrusionOk="0">
                <a:moveTo>
                  <a:pt x="552" y="-1"/>
                </a:moveTo>
                <a:cubicBezTo>
                  <a:pt x="12481" y="0"/>
                  <a:pt x="22152" y="9670"/>
                  <a:pt x="22152" y="21600"/>
                </a:cubicBezTo>
                <a:cubicBezTo>
                  <a:pt x="22152" y="33529"/>
                  <a:pt x="12481" y="43200"/>
                  <a:pt x="552" y="43200"/>
                </a:cubicBezTo>
                <a:cubicBezTo>
                  <a:pt x="367" y="43199"/>
                  <a:pt x="183" y="43197"/>
                  <a:pt x="0" y="43192"/>
                </a:cubicBezTo>
                <a:lnTo>
                  <a:pt x="552" y="21600"/>
                </a:lnTo>
                <a:close/>
              </a:path>
            </a:pathLst>
          </a:custGeom>
          <a:noFill/>
          <a:ln w="9525">
            <a:solidFill>
              <a:schemeClr val="tx1"/>
            </a:solidFill>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02" name="Line 38"/>
          <p:cNvSpPr>
            <a:spLocks noChangeShapeType="1"/>
          </p:cNvSpPr>
          <p:nvPr/>
        </p:nvSpPr>
        <p:spPr bwMode="auto">
          <a:xfrm>
            <a:off x="5110084" y="6373178"/>
            <a:ext cx="0" cy="12279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03" name="Text Box 39"/>
          <p:cNvSpPr txBox="1">
            <a:spLocks noChangeArrowheads="1"/>
          </p:cNvSpPr>
          <p:nvPr/>
        </p:nvSpPr>
        <p:spPr bwMode="auto">
          <a:xfrm>
            <a:off x="4815920" y="6494622"/>
            <a:ext cx="806631"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a:t>2462</a:t>
            </a:r>
          </a:p>
        </p:txBody>
      </p:sp>
      <p:sp>
        <p:nvSpPr>
          <p:cNvPr id="1521704" name="Text Box 40"/>
          <p:cNvSpPr txBox="1">
            <a:spLocks noChangeArrowheads="1"/>
          </p:cNvSpPr>
          <p:nvPr/>
        </p:nvSpPr>
        <p:spPr bwMode="auto">
          <a:xfrm>
            <a:off x="984403" y="5419451"/>
            <a:ext cx="1396536"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dirty="0"/>
              <a:t>channel 1</a:t>
            </a:r>
          </a:p>
        </p:txBody>
      </p:sp>
      <p:sp>
        <p:nvSpPr>
          <p:cNvPr id="1521705" name="Text Box 41"/>
          <p:cNvSpPr txBox="1">
            <a:spLocks noChangeArrowheads="1"/>
          </p:cNvSpPr>
          <p:nvPr/>
        </p:nvSpPr>
        <p:spPr bwMode="auto">
          <a:xfrm>
            <a:off x="2810041" y="5466130"/>
            <a:ext cx="1396536"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dirty="0"/>
              <a:t>channel 6</a:t>
            </a:r>
          </a:p>
        </p:txBody>
      </p:sp>
      <p:sp>
        <p:nvSpPr>
          <p:cNvPr id="1521706" name="Text Box 42"/>
          <p:cNvSpPr txBox="1">
            <a:spLocks noChangeArrowheads="1"/>
          </p:cNvSpPr>
          <p:nvPr/>
        </p:nvSpPr>
        <p:spPr bwMode="auto">
          <a:xfrm>
            <a:off x="4463025" y="5437119"/>
            <a:ext cx="1552028"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dirty="0"/>
              <a:t>channel 11</a:t>
            </a:r>
          </a:p>
        </p:txBody>
      </p:sp>
      <p:sp>
        <p:nvSpPr>
          <p:cNvPr id="1521709" name="Line 45"/>
          <p:cNvSpPr>
            <a:spLocks noChangeShapeType="1"/>
          </p:cNvSpPr>
          <p:nvPr/>
        </p:nvSpPr>
        <p:spPr bwMode="auto">
          <a:xfrm>
            <a:off x="2600246" y="6943388"/>
            <a:ext cx="15909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21710" name="Text Box 46"/>
          <p:cNvSpPr txBox="1">
            <a:spLocks noChangeArrowheads="1"/>
          </p:cNvSpPr>
          <p:nvPr/>
        </p:nvSpPr>
        <p:spPr bwMode="auto">
          <a:xfrm>
            <a:off x="2824198" y="7011521"/>
            <a:ext cx="1141659" cy="46166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de-DE" sz="2400"/>
              <a:t>22 MHz</a:t>
            </a:r>
          </a:p>
        </p:txBody>
      </p:sp>
      <p:sp>
        <p:nvSpPr>
          <p:cNvPr id="1521711" name="Rectangle 47"/>
          <p:cNvSpPr>
            <a:spLocks noGrp="1" noChangeArrowheads="1"/>
          </p:cNvSpPr>
          <p:nvPr>
            <p:ph type="body" idx="1"/>
          </p:nvPr>
        </p:nvSpPr>
        <p:spPr>
          <a:xfrm>
            <a:off x="388620" y="2313432"/>
            <a:ext cx="6995160" cy="1723549"/>
          </a:xfrm>
        </p:spPr>
        <p:txBody>
          <a:bodyPr/>
          <a:lstStyle/>
          <a:p>
            <a:r>
              <a:rPr lang="en-US" sz="2800" dirty="0"/>
              <a:t>12 channels available for use in the US</a:t>
            </a:r>
          </a:p>
          <a:p>
            <a:pPr lvl="1"/>
            <a:r>
              <a:rPr lang="en-US" sz="2800" dirty="0"/>
              <a:t>Each channel is 22 MHz wide</a:t>
            </a:r>
          </a:p>
          <a:p>
            <a:pPr lvl="1"/>
            <a:r>
              <a:rPr lang="en-US" sz="2800" dirty="0"/>
              <a:t>Only 3 orthogonal channels</a:t>
            </a:r>
          </a:p>
          <a:p>
            <a:pPr lvl="1"/>
            <a:r>
              <a:rPr lang="en-US" sz="2800" dirty="0"/>
              <a:t>Using any others causes interference</a:t>
            </a:r>
          </a:p>
        </p:txBody>
      </p:sp>
    </p:spTree>
    <p:extLst>
      <p:ext uri="{BB962C8B-B14F-4D97-AF65-F5344CB8AC3E}">
        <p14:creationId xmlns:p14="http://schemas.microsoft.com/office/powerpoint/2010/main" val="3471027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C6671FBB-1145-8D4D-9A6C-B1CB7F5368B5}" type="slidenum">
              <a:rPr lang="en-US"/>
              <a:pPr/>
              <a:t>35</a:t>
            </a:fld>
            <a:endParaRPr lang="en-US" sz="850" b="1">
              <a:latin typeface="Arial" charset="0"/>
            </a:endParaRPr>
          </a:p>
        </p:txBody>
      </p:sp>
      <p:sp>
        <p:nvSpPr>
          <p:cNvPr id="1551363" name="Rectangle 3"/>
          <p:cNvSpPr>
            <a:spLocks noGrp="1" noChangeArrowheads="1"/>
          </p:cNvSpPr>
          <p:nvPr>
            <p:ph type="body" idx="1"/>
          </p:nvPr>
        </p:nvSpPr>
        <p:spPr>
          <a:xfrm>
            <a:off x="582930" y="3539491"/>
            <a:ext cx="6433820" cy="3447098"/>
          </a:xfrm>
        </p:spPr>
        <p:txBody>
          <a:bodyPr/>
          <a:lstStyle/>
          <a:p>
            <a:pPr>
              <a:buFont typeface="Monotype Sorts" charset="0"/>
              <a:buNone/>
            </a:pPr>
            <a:r>
              <a:rPr lang="en-US" sz="2800" b="1" u="sng" dirty="0">
                <a:solidFill>
                  <a:srgbClr val="FF0000"/>
                </a:solidFill>
              </a:rPr>
              <a:t>CSMA</a:t>
            </a:r>
            <a:r>
              <a:rPr lang="en-US" sz="2800" u="sng" dirty="0">
                <a:solidFill>
                  <a:srgbClr val="FF0000"/>
                </a:solidFill>
              </a:rPr>
              <a:t>:</a:t>
            </a:r>
            <a:r>
              <a:rPr lang="en-US" sz="2800" dirty="0"/>
              <a:t> listen before transmit:</a:t>
            </a:r>
          </a:p>
          <a:p>
            <a:r>
              <a:rPr lang="en-US" sz="2800" dirty="0"/>
              <a:t>If channel sensed idle: transmit entire </a:t>
            </a:r>
            <a:r>
              <a:rPr lang="en-US" sz="2800" dirty="0" err="1"/>
              <a:t>pkt</a:t>
            </a:r>
            <a:endParaRPr lang="en-US" sz="2800" dirty="0"/>
          </a:p>
          <a:p>
            <a:r>
              <a:rPr lang="en-US" sz="2800" dirty="0"/>
              <a:t>If channel sensed busy, defer transmission </a:t>
            </a:r>
          </a:p>
          <a:p>
            <a:pPr lvl="1"/>
            <a:r>
              <a:rPr lang="en-US" sz="2800" dirty="0"/>
              <a:t>Persistent CSMA: retry immediately with probability </a:t>
            </a:r>
            <a:r>
              <a:rPr lang="en-US" sz="2800" i="1" dirty="0"/>
              <a:t>p</a:t>
            </a:r>
            <a:r>
              <a:rPr lang="en-US" sz="2800" dirty="0"/>
              <a:t> when channel becomes idle (may cause instability)</a:t>
            </a:r>
          </a:p>
          <a:p>
            <a:pPr lvl="1"/>
            <a:r>
              <a:rPr lang="en-US" sz="2800" dirty="0"/>
              <a:t>Non-persistent CSMA: retry after random interval</a:t>
            </a:r>
          </a:p>
        </p:txBody>
      </p:sp>
      <p:sp>
        <p:nvSpPr>
          <p:cNvPr id="2" name="Title 1"/>
          <p:cNvSpPr>
            <a:spLocks noGrp="1"/>
          </p:cNvSpPr>
          <p:nvPr>
            <p:ph type="title"/>
          </p:nvPr>
        </p:nvSpPr>
        <p:spPr>
          <a:xfrm>
            <a:off x="388620" y="402336"/>
            <a:ext cx="6995160" cy="492443"/>
          </a:xfrm>
        </p:spPr>
        <p:txBody>
          <a:bodyPr/>
          <a:lstStyle/>
          <a:p>
            <a:pPr algn="ctr"/>
            <a:r>
              <a:rPr lang="en-US" sz="3200" dirty="0" smtClean="0">
                <a:solidFill>
                  <a:srgbClr val="0070C0"/>
                </a:solidFill>
              </a:rPr>
              <a:t>Carrier Sense Multiple Access</a:t>
            </a:r>
            <a:endParaRPr lang="en-US" sz="3200" dirty="0">
              <a:solidFill>
                <a:srgbClr val="0070C0"/>
              </a:solidFill>
            </a:endParaRPr>
          </a:p>
        </p:txBody>
      </p:sp>
    </p:spTree>
    <p:extLst>
      <p:ext uri="{BB962C8B-B14F-4D97-AF65-F5344CB8AC3E}">
        <p14:creationId xmlns:p14="http://schemas.microsoft.com/office/powerpoint/2010/main" val="2881016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p:txBody>
          <a:bodyPr/>
          <a:lstStyle/>
          <a:p>
            <a:fld id="{5C4B4F68-167D-2044-855E-3DF5F4CEBDE5}" type="slidenum">
              <a:rPr lang="en-US"/>
              <a:pPr/>
              <a:t>36</a:t>
            </a:fld>
            <a:endParaRPr lang="en-US" sz="850" b="1">
              <a:latin typeface="Arial" charset="0"/>
            </a:endParaRPr>
          </a:p>
        </p:txBody>
      </p:sp>
      <p:grpSp>
        <p:nvGrpSpPr>
          <p:cNvPr id="1537026" name="Group 2"/>
          <p:cNvGrpSpPr>
            <a:grpSpLocks/>
          </p:cNvGrpSpPr>
          <p:nvPr/>
        </p:nvGrpSpPr>
        <p:grpSpPr bwMode="auto">
          <a:xfrm>
            <a:off x="762000" y="1600200"/>
            <a:ext cx="5764530" cy="1051560"/>
            <a:chOff x="1200" y="2064"/>
            <a:chExt cx="3072" cy="384"/>
          </a:xfrm>
        </p:grpSpPr>
        <p:sp>
          <p:nvSpPr>
            <p:cNvPr id="1537027" name="Oval 3"/>
            <p:cNvSpPr>
              <a:spLocks noChangeArrowheads="1"/>
            </p:cNvSpPr>
            <p:nvPr/>
          </p:nvSpPr>
          <p:spPr bwMode="auto">
            <a:xfrm>
              <a:off x="1200" y="2064"/>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a:t>A</a:t>
              </a:r>
            </a:p>
          </p:txBody>
        </p:sp>
        <p:sp>
          <p:nvSpPr>
            <p:cNvPr id="1537028" name="Oval 4"/>
            <p:cNvSpPr>
              <a:spLocks noChangeArrowheads="1"/>
            </p:cNvSpPr>
            <p:nvPr/>
          </p:nvSpPr>
          <p:spPr bwMode="auto">
            <a:xfrm>
              <a:off x="2592" y="2064"/>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a:t>B</a:t>
              </a:r>
            </a:p>
          </p:txBody>
        </p:sp>
        <p:sp>
          <p:nvSpPr>
            <p:cNvPr id="1537029" name="Oval 5"/>
            <p:cNvSpPr>
              <a:spLocks noChangeArrowheads="1"/>
            </p:cNvSpPr>
            <p:nvPr/>
          </p:nvSpPr>
          <p:spPr bwMode="auto">
            <a:xfrm>
              <a:off x="3888" y="2064"/>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a:t>C</a:t>
              </a:r>
            </a:p>
          </p:txBody>
        </p:sp>
        <p:sp>
          <p:nvSpPr>
            <p:cNvPr id="1537030" name="Line 6"/>
            <p:cNvSpPr>
              <a:spLocks noChangeShapeType="1"/>
            </p:cNvSpPr>
            <p:nvPr/>
          </p:nvSpPr>
          <p:spPr bwMode="auto">
            <a:xfrm>
              <a:off x="1584" y="2256"/>
              <a:ext cx="10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37031" name="Line 7"/>
            <p:cNvSpPr>
              <a:spLocks noChangeShapeType="1"/>
            </p:cNvSpPr>
            <p:nvPr/>
          </p:nvSpPr>
          <p:spPr bwMode="auto">
            <a:xfrm>
              <a:off x="2976" y="2256"/>
              <a:ext cx="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grpSp>
      <p:sp>
        <p:nvSpPr>
          <p:cNvPr id="1537032" name="Rectangle 8"/>
          <p:cNvSpPr>
            <a:spLocks noGrp="1" noChangeArrowheads="1"/>
          </p:cNvSpPr>
          <p:nvPr>
            <p:ph type="title"/>
          </p:nvPr>
        </p:nvSpPr>
        <p:spPr>
          <a:xfrm>
            <a:off x="388620" y="402336"/>
            <a:ext cx="6995160" cy="492443"/>
          </a:xfrm>
        </p:spPr>
        <p:txBody>
          <a:bodyPr/>
          <a:lstStyle/>
          <a:p>
            <a:pPr algn="ctr"/>
            <a:r>
              <a:rPr lang="en-US" sz="3200" dirty="0">
                <a:solidFill>
                  <a:srgbClr val="0070C0"/>
                </a:solidFill>
              </a:rPr>
              <a:t>Hidden Terminal Problem</a:t>
            </a:r>
          </a:p>
        </p:txBody>
      </p:sp>
      <p:sp>
        <p:nvSpPr>
          <p:cNvPr id="1537033" name="Rectangle 9"/>
          <p:cNvSpPr>
            <a:spLocks noGrp="1" noChangeArrowheads="1"/>
          </p:cNvSpPr>
          <p:nvPr>
            <p:ph type="body" idx="1"/>
          </p:nvPr>
        </p:nvSpPr>
        <p:spPr>
          <a:xfrm>
            <a:off x="388620" y="3177540"/>
            <a:ext cx="6736080" cy="5016758"/>
          </a:xfrm>
        </p:spPr>
        <p:txBody>
          <a:bodyPr/>
          <a:lstStyle/>
          <a:p>
            <a:endParaRPr lang="en-US" dirty="0"/>
          </a:p>
          <a:p>
            <a:endParaRPr lang="en-US" sz="2800" dirty="0"/>
          </a:p>
          <a:p>
            <a:r>
              <a:rPr lang="en-US" sz="2800" dirty="0"/>
              <a:t>B</a:t>
            </a:r>
            <a:r>
              <a:rPr lang="en-US" sz="2800" dirty="0" smtClean="0"/>
              <a:t> </a:t>
            </a:r>
            <a:r>
              <a:rPr lang="en-US" sz="2800" dirty="0"/>
              <a:t>can communicate with both A and C</a:t>
            </a:r>
          </a:p>
          <a:p>
            <a:r>
              <a:rPr lang="en-US" sz="2800" dirty="0"/>
              <a:t>A and C cannot hear each other – not a single shared channel</a:t>
            </a:r>
          </a:p>
          <a:p>
            <a:r>
              <a:rPr lang="en-US" sz="2800" dirty="0"/>
              <a:t>Problem</a:t>
            </a:r>
          </a:p>
          <a:p>
            <a:pPr lvl="1"/>
            <a:r>
              <a:rPr lang="en-US" sz="2800" dirty="0"/>
              <a:t>When A transmits to B, C cannot detect the transmission using the </a:t>
            </a:r>
            <a:r>
              <a:rPr lang="en-US" sz="2800" dirty="0">
                <a:solidFill>
                  <a:srgbClr val="0000FF"/>
                </a:solidFill>
              </a:rPr>
              <a:t>carrier sense </a:t>
            </a:r>
            <a:r>
              <a:rPr lang="en-US" sz="2800" dirty="0"/>
              <a:t>mechanism</a:t>
            </a:r>
          </a:p>
          <a:p>
            <a:pPr lvl="1"/>
            <a:r>
              <a:rPr lang="en-US" sz="2800" dirty="0"/>
              <a:t>If C transmits, collision will occur at node B</a:t>
            </a:r>
          </a:p>
          <a:p>
            <a:r>
              <a:rPr lang="en-US" sz="2800" dirty="0" smtClean="0">
                <a:solidFill>
                  <a:srgbClr val="00B050"/>
                </a:solidFill>
              </a:rPr>
              <a:t>Solution:</a:t>
            </a:r>
            <a:endParaRPr lang="en-US" sz="2800" dirty="0">
              <a:solidFill>
                <a:srgbClr val="00B050"/>
              </a:solidFill>
            </a:endParaRPr>
          </a:p>
          <a:p>
            <a:pPr lvl="1"/>
            <a:r>
              <a:rPr lang="en-US" sz="2800" dirty="0"/>
              <a:t>Hidden sender C needs to </a:t>
            </a:r>
            <a:r>
              <a:rPr lang="en-US" sz="2800" i="1" dirty="0"/>
              <a:t>defer</a:t>
            </a:r>
          </a:p>
        </p:txBody>
      </p:sp>
    </p:spTree>
    <p:extLst>
      <p:ext uri="{BB962C8B-B14F-4D97-AF65-F5344CB8AC3E}">
        <p14:creationId xmlns:p14="http://schemas.microsoft.com/office/powerpoint/2010/main" val="584302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4294967295"/>
          </p:nvPr>
        </p:nvSpPr>
        <p:spPr/>
        <p:txBody>
          <a:bodyPr/>
          <a:lstStyle/>
          <a:p>
            <a:fld id="{9F32AB03-F934-CD48-A13C-169B03AED05E}" type="slidenum">
              <a:rPr lang="en-US"/>
              <a:pPr/>
              <a:t>37</a:t>
            </a:fld>
            <a:endParaRPr lang="en-US" sz="850" b="1">
              <a:latin typeface="Arial" charset="0"/>
            </a:endParaRPr>
          </a:p>
        </p:txBody>
      </p:sp>
      <p:grpSp>
        <p:nvGrpSpPr>
          <p:cNvPr id="1539074" name="Group 2"/>
          <p:cNvGrpSpPr>
            <a:grpSpLocks/>
          </p:cNvGrpSpPr>
          <p:nvPr/>
        </p:nvGrpSpPr>
        <p:grpSpPr bwMode="auto">
          <a:xfrm>
            <a:off x="685800" y="2724151"/>
            <a:ext cx="5916930" cy="1074420"/>
            <a:chOff x="1200" y="2064"/>
            <a:chExt cx="3072" cy="384"/>
          </a:xfrm>
        </p:grpSpPr>
        <p:sp>
          <p:nvSpPr>
            <p:cNvPr id="1539075" name="Oval 3"/>
            <p:cNvSpPr>
              <a:spLocks noChangeArrowheads="1"/>
            </p:cNvSpPr>
            <p:nvPr/>
          </p:nvSpPr>
          <p:spPr bwMode="auto">
            <a:xfrm>
              <a:off x="1200" y="2064"/>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a:t>A</a:t>
              </a:r>
            </a:p>
          </p:txBody>
        </p:sp>
        <p:sp>
          <p:nvSpPr>
            <p:cNvPr id="1539076" name="Oval 4"/>
            <p:cNvSpPr>
              <a:spLocks noChangeArrowheads="1"/>
            </p:cNvSpPr>
            <p:nvPr/>
          </p:nvSpPr>
          <p:spPr bwMode="auto">
            <a:xfrm>
              <a:off x="2592" y="2064"/>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a:t>B</a:t>
              </a:r>
            </a:p>
          </p:txBody>
        </p:sp>
        <p:sp>
          <p:nvSpPr>
            <p:cNvPr id="1539077" name="Oval 5"/>
            <p:cNvSpPr>
              <a:spLocks noChangeArrowheads="1"/>
            </p:cNvSpPr>
            <p:nvPr/>
          </p:nvSpPr>
          <p:spPr bwMode="auto">
            <a:xfrm>
              <a:off x="3888" y="2064"/>
              <a:ext cx="384" cy="384"/>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a:t>C</a:t>
              </a:r>
            </a:p>
          </p:txBody>
        </p:sp>
        <p:sp>
          <p:nvSpPr>
            <p:cNvPr id="1539078" name="Line 6"/>
            <p:cNvSpPr>
              <a:spLocks noChangeShapeType="1"/>
            </p:cNvSpPr>
            <p:nvPr/>
          </p:nvSpPr>
          <p:spPr bwMode="auto">
            <a:xfrm>
              <a:off x="1584" y="2256"/>
              <a:ext cx="10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39079" name="Line 7"/>
            <p:cNvSpPr>
              <a:spLocks noChangeShapeType="1"/>
            </p:cNvSpPr>
            <p:nvPr/>
          </p:nvSpPr>
          <p:spPr bwMode="auto">
            <a:xfrm>
              <a:off x="2976" y="2256"/>
              <a:ext cx="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grpSp>
      <p:sp>
        <p:nvSpPr>
          <p:cNvPr id="1539081" name="Rectangle 9"/>
          <p:cNvSpPr>
            <a:spLocks noGrp="1" noChangeArrowheads="1"/>
          </p:cNvSpPr>
          <p:nvPr>
            <p:ph type="body" idx="1"/>
          </p:nvPr>
        </p:nvSpPr>
        <p:spPr>
          <a:xfrm>
            <a:off x="518160" y="3798571"/>
            <a:ext cx="6736080" cy="4739759"/>
          </a:xfrm>
        </p:spPr>
        <p:txBody>
          <a:bodyPr/>
          <a:lstStyle/>
          <a:p>
            <a:endParaRPr lang="en-US" sz="2800" dirty="0"/>
          </a:p>
          <a:p>
            <a:endParaRPr lang="en-US" sz="2800" dirty="0"/>
          </a:p>
          <a:p>
            <a:r>
              <a:rPr lang="en-US" sz="2800" dirty="0"/>
              <a:t>When A wants to send a packet to B, A first sends a </a:t>
            </a:r>
            <a:r>
              <a:rPr lang="en-US" sz="2800" dirty="0">
                <a:solidFill>
                  <a:srgbClr val="0000FF"/>
                </a:solidFill>
              </a:rPr>
              <a:t>Request-to-Send (RTS)</a:t>
            </a:r>
            <a:r>
              <a:rPr lang="en-US" sz="2800" i="1" dirty="0">
                <a:solidFill>
                  <a:srgbClr val="A50021"/>
                </a:solidFill>
              </a:rPr>
              <a:t> </a:t>
            </a:r>
            <a:r>
              <a:rPr lang="en-US" sz="2800" dirty="0"/>
              <a:t>to B</a:t>
            </a:r>
          </a:p>
          <a:p>
            <a:r>
              <a:rPr lang="en-US" sz="2800" dirty="0"/>
              <a:t>On receiving RTS, B responds by sending </a:t>
            </a:r>
            <a:r>
              <a:rPr lang="en-US" sz="2800" dirty="0">
                <a:solidFill>
                  <a:srgbClr val="0000FF"/>
                </a:solidFill>
              </a:rPr>
              <a:t>Clear-to-Send (CTS)</a:t>
            </a:r>
            <a:r>
              <a:rPr lang="en-US" sz="2800" dirty="0">
                <a:solidFill>
                  <a:srgbClr val="FF0000"/>
                </a:solidFill>
              </a:rPr>
              <a:t>, </a:t>
            </a:r>
            <a:r>
              <a:rPr lang="en-US" sz="2800" dirty="0"/>
              <a:t>provided that A is able to receive the packet</a:t>
            </a:r>
          </a:p>
          <a:p>
            <a:r>
              <a:rPr lang="en-US" sz="2800" dirty="0"/>
              <a:t>When C overhears a CTS, it keeps quiet for the duration of the transfer</a:t>
            </a:r>
          </a:p>
          <a:p>
            <a:pPr lvl="1"/>
            <a:r>
              <a:rPr lang="en-US" sz="2800" dirty="0"/>
              <a:t>Transfer duration is included in both RTS and CTS </a:t>
            </a:r>
          </a:p>
        </p:txBody>
      </p:sp>
      <p:sp>
        <p:nvSpPr>
          <p:cNvPr id="1539082" name="Rectangle 10"/>
          <p:cNvSpPr>
            <a:spLocks noGrp="1" noChangeArrowheads="1"/>
          </p:cNvSpPr>
          <p:nvPr>
            <p:ph type="title"/>
          </p:nvPr>
        </p:nvSpPr>
        <p:spPr>
          <a:xfrm>
            <a:off x="388620" y="457200"/>
            <a:ext cx="6995160" cy="492443"/>
          </a:xfrm>
        </p:spPr>
        <p:txBody>
          <a:bodyPr/>
          <a:lstStyle/>
          <a:p>
            <a:pPr algn="ctr"/>
            <a:r>
              <a:rPr lang="en-US" sz="3200" dirty="0">
                <a:solidFill>
                  <a:srgbClr val="0070C0"/>
                </a:solidFill>
              </a:rPr>
              <a:t>RTS/CTS (MACA</a:t>
            </a:r>
            <a:r>
              <a:rPr lang="en-US" dirty="0"/>
              <a:t>)</a:t>
            </a:r>
          </a:p>
        </p:txBody>
      </p:sp>
    </p:spTree>
    <p:extLst>
      <p:ext uri="{BB962C8B-B14F-4D97-AF65-F5344CB8AC3E}">
        <p14:creationId xmlns:p14="http://schemas.microsoft.com/office/powerpoint/2010/main" val="3622622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sz="850" b="1" dirty="0">
              <a:latin typeface="Arial" charset="0"/>
            </a:endParaRPr>
          </a:p>
        </p:txBody>
      </p:sp>
      <p:sp>
        <p:nvSpPr>
          <p:cNvPr id="1552386" name="Rectangle 2"/>
          <p:cNvSpPr>
            <a:spLocks noGrp="1" noChangeArrowheads="1"/>
          </p:cNvSpPr>
          <p:nvPr>
            <p:ph type="title"/>
          </p:nvPr>
        </p:nvSpPr>
        <p:spPr>
          <a:xfrm>
            <a:off x="388620" y="402336"/>
            <a:ext cx="6995160" cy="492443"/>
          </a:xfrm>
        </p:spPr>
        <p:txBody>
          <a:bodyPr/>
          <a:lstStyle/>
          <a:p>
            <a:pPr algn="ctr"/>
            <a:r>
              <a:rPr lang="en-US" sz="3200" dirty="0" err="1">
                <a:solidFill>
                  <a:srgbClr val="0070C0"/>
                </a:solidFill>
              </a:rPr>
              <a:t>Backoff</a:t>
            </a:r>
            <a:r>
              <a:rPr lang="en-US" sz="3200" dirty="0">
                <a:solidFill>
                  <a:srgbClr val="0070C0"/>
                </a:solidFill>
              </a:rPr>
              <a:t> Interval </a:t>
            </a:r>
          </a:p>
        </p:txBody>
      </p:sp>
      <p:sp>
        <p:nvSpPr>
          <p:cNvPr id="1552387" name="Rectangle 3"/>
          <p:cNvSpPr>
            <a:spLocks noGrp="1" noChangeArrowheads="1"/>
          </p:cNvSpPr>
          <p:nvPr>
            <p:ph type="body" idx="1"/>
          </p:nvPr>
        </p:nvSpPr>
        <p:spPr>
          <a:xfrm>
            <a:off x="388620" y="1981200"/>
            <a:ext cx="7383780" cy="5484578"/>
          </a:xfrm>
        </p:spPr>
        <p:txBody>
          <a:bodyPr/>
          <a:lstStyle/>
          <a:p>
            <a:r>
              <a:rPr lang="en-US" sz="2800" dirty="0">
                <a:solidFill>
                  <a:srgbClr val="0000FF"/>
                </a:solidFill>
              </a:rPr>
              <a:t>Problem:</a:t>
            </a:r>
            <a:r>
              <a:rPr lang="en-US" sz="2800" dirty="0"/>
              <a:t> With many contending nodes, RTS packets will frequently collide</a:t>
            </a:r>
          </a:p>
          <a:p>
            <a:r>
              <a:rPr lang="en-US" sz="2800" dirty="0">
                <a:solidFill>
                  <a:srgbClr val="0000FF"/>
                </a:solidFill>
              </a:rPr>
              <a:t>Solution:</a:t>
            </a:r>
            <a:r>
              <a:rPr lang="en-US" sz="2800" dirty="0"/>
              <a:t> When transmitting a packet, choose a </a:t>
            </a:r>
            <a:r>
              <a:rPr lang="en-US" sz="2800" dirty="0" err="1"/>
              <a:t>backoff</a:t>
            </a:r>
            <a:r>
              <a:rPr lang="en-US" sz="2800" dirty="0"/>
              <a:t> interval in the range [0, CW]</a:t>
            </a:r>
          </a:p>
          <a:p>
            <a:pPr lvl="1"/>
            <a:r>
              <a:rPr lang="en-US" sz="2800" dirty="0"/>
              <a:t>CW is contention window</a:t>
            </a:r>
          </a:p>
          <a:p>
            <a:r>
              <a:rPr lang="en-US" sz="2800" dirty="0"/>
              <a:t>Wait the length of the interval when medium is idle</a:t>
            </a:r>
          </a:p>
          <a:p>
            <a:pPr lvl="1"/>
            <a:r>
              <a:rPr lang="en-US" sz="2800" dirty="0"/>
              <a:t>Count-down is suspended if medium becomes busy</a:t>
            </a:r>
          </a:p>
          <a:p>
            <a:pPr lvl="1"/>
            <a:r>
              <a:rPr lang="en-US" sz="2800" dirty="0"/>
              <a:t>Transmit when </a:t>
            </a:r>
            <a:r>
              <a:rPr lang="en-US" sz="2800" dirty="0" err="1"/>
              <a:t>backoff</a:t>
            </a:r>
            <a:r>
              <a:rPr lang="en-US" sz="2800" dirty="0"/>
              <a:t> interval reaches 0</a:t>
            </a:r>
          </a:p>
          <a:p>
            <a:r>
              <a:rPr lang="en-US" sz="2800" dirty="0"/>
              <a:t>Need to adjust CW as contention varies</a:t>
            </a:r>
          </a:p>
          <a:p>
            <a:pPr lvl="1"/>
            <a:r>
              <a:rPr lang="en-US" sz="2800" dirty="0"/>
              <a:t>Similar in spirit to Ethernet </a:t>
            </a:r>
            <a:r>
              <a:rPr lang="en-US" sz="2800" dirty="0" err="1"/>
              <a:t>backoff</a:t>
            </a:r>
            <a:endParaRPr lang="en-US" sz="2800" dirty="0"/>
          </a:p>
          <a:p>
            <a:pPr lvl="1"/>
            <a:endParaRPr lang="en-US" sz="2040" dirty="0"/>
          </a:p>
        </p:txBody>
      </p:sp>
    </p:spTree>
    <p:extLst>
      <p:ext uri="{BB962C8B-B14F-4D97-AF65-F5344CB8AC3E}">
        <p14:creationId xmlns:p14="http://schemas.microsoft.com/office/powerpoint/2010/main" val="16981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4294967295"/>
          </p:nvPr>
        </p:nvSpPr>
        <p:spPr/>
        <p:txBody>
          <a:bodyPr/>
          <a:lstStyle/>
          <a:p>
            <a:fld id="{12A86534-2351-3041-AE80-EE9603FDFC10}" type="slidenum">
              <a:rPr lang="en-US"/>
              <a:pPr/>
              <a:t>39</a:t>
            </a:fld>
            <a:endParaRPr lang="en-US" sz="850" b="1">
              <a:latin typeface="Arial" charset="0"/>
            </a:endParaRPr>
          </a:p>
        </p:txBody>
      </p:sp>
      <p:sp>
        <p:nvSpPr>
          <p:cNvPr id="1666050" name="Rectangle 2"/>
          <p:cNvSpPr>
            <a:spLocks noGrp="1" noChangeArrowheads="1"/>
          </p:cNvSpPr>
          <p:nvPr>
            <p:ph type="title"/>
          </p:nvPr>
        </p:nvSpPr>
        <p:spPr>
          <a:xfrm>
            <a:off x="388620" y="402336"/>
            <a:ext cx="6995160" cy="492443"/>
          </a:xfrm>
        </p:spPr>
        <p:txBody>
          <a:bodyPr/>
          <a:lstStyle/>
          <a:p>
            <a:pPr algn="ctr"/>
            <a:r>
              <a:rPr lang="en-US" sz="3200" dirty="0">
                <a:solidFill>
                  <a:srgbClr val="0070C0"/>
                </a:solidFill>
              </a:rPr>
              <a:t>Non-symmetric ranges</a:t>
            </a:r>
          </a:p>
        </p:txBody>
      </p:sp>
      <p:sp>
        <p:nvSpPr>
          <p:cNvPr id="1666051" name="Oval 3"/>
          <p:cNvSpPr>
            <a:spLocks noChangeArrowheads="1"/>
          </p:cNvSpPr>
          <p:nvPr/>
        </p:nvSpPr>
        <p:spPr bwMode="auto">
          <a:xfrm>
            <a:off x="246126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666052" name="Oval 4"/>
          <p:cNvSpPr>
            <a:spLocks noChangeArrowheads="1"/>
          </p:cNvSpPr>
          <p:nvPr/>
        </p:nvSpPr>
        <p:spPr bwMode="auto">
          <a:xfrm>
            <a:off x="544068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666053" name="Oval 5"/>
          <p:cNvSpPr>
            <a:spLocks noChangeArrowheads="1"/>
          </p:cNvSpPr>
          <p:nvPr/>
        </p:nvSpPr>
        <p:spPr bwMode="auto">
          <a:xfrm>
            <a:off x="45339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666054" name="Oval 6"/>
          <p:cNvSpPr>
            <a:spLocks noChangeArrowheads="1"/>
          </p:cNvSpPr>
          <p:nvPr/>
        </p:nvSpPr>
        <p:spPr bwMode="auto">
          <a:xfrm>
            <a:off x="142494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666055" name="Oval 7"/>
          <p:cNvSpPr>
            <a:spLocks noChangeArrowheads="1"/>
          </p:cNvSpPr>
          <p:nvPr/>
        </p:nvSpPr>
        <p:spPr bwMode="auto">
          <a:xfrm>
            <a:off x="440436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666056" name="Oval 8"/>
          <p:cNvSpPr>
            <a:spLocks noChangeArrowheads="1"/>
          </p:cNvSpPr>
          <p:nvPr/>
        </p:nvSpPr>
        <p:spPr bwMode="auto">
          <a:xfrm>
            <a:off x="343281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666057" name="Line 9"/>
          <p:cNvSpPr>
            <a:spLocks noChangeShapeType="1"/>
          </p:cNvSpPr>
          <p:nvPr/>
        </p:nvSpPr>
        <p:spPr bwMode="auto">
          <a:xfrm>
            <a:off x="2849880" y="5741670"/>
            <a:ext cx="58293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666058" name="Text Box 10"/>
          <p:cNvSpPr txBox="1">
            <a:spLocks noChangeArrowheads="1"/>
          </p:cNvSpPr>
          <p:nvPr/>
        </p:nvSpPr>
        <p:spPr bwMode="auto">
          <a:xfrm>
            <a:off x="2678087" y="5288280"/>
            <a:ext cx="935962"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dirty="0"/>
              <a:t>DATA</a:t>
            </a:r>
          </a:p>
        </p:txBody>
      </p:sp>
      <p:grpSp>
        <p:nvGrpSpPr>
          <p:cNvPr id="1666059" name="Group 11"/>
          <p:cNvGrpSpPr>
            <a:grpSpLocks/>
          </p:cNvGrpSpPr>
          <p:nvPr/>
        </p:nvGrpSpPr>
        <p:grpSpPr bwMode="auto">
          <a:xfrm>
            <a:off x="1126729" y="4316731"/>
            <a:ext cx="3562515" cy="3123803"/>
            <a:chOff x="1632" y="1632"/>
            <a:chExt cx="2639" cy="2315"/>
          </a:xfrm>
        </p:grpSpPr>
        <p:sp>
          <p:nvSpPr>
            <p:cNvPr id="1666060" name="Oval 12"/>
            <p:cNvSpPr>
              <a:spLocks noChangeArrowheads="1"/>
            </p:cNvSpPr>
            <p:nvPr/>
          </p:nvSpPr>
          <p:spPr bwMode="auto">
            <a:xfrm>
              <a:off x="1632" y="1632"/>
              <a:ext cx="2112" cy="211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666061" name="Line 13"/>
            <p:cNvSpPr>
              <a:spLocks noChangeShapeType="1"/>
            </p:cNvSpPr>
            <p:nvPr/>
          </p:nvSpPr>
          <p:spPr bwMode="auto">
            <a:xfrm>
              <a:off x="2832" y="2832"/>
              <a:ext cx="432" cy="7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666062" name="Text Box 14"/>
            <p:cNvSpPr txBox="1">
              <a:spLocks noChangeArrowheads="1"/>
            </p:cNvSpPr>
            <p:nvPr/>
          </p:nvSpPr>
          <p:spPr bwMode="auto">
            <a:xfrm>
              <a:off x="2265" y="3559"/>
              <a:ext cx="2006"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dirty="0"/>
                <a:t>Transmit </a:t>
              </a:r>
              <a:r>
                <a:rPr lang="ja-JP" altLang="en-US" sz="2800" dirty="0">
                  <a:latin typeface="Arial"/>
                </a:rPr>
                <a:t>“</a:t>
              </a:r>
              <a:r>
                <a:rPr lang="en-US" sz="2800" dirty="0"/>
                <a:t>range</a:t>
              </a:r>
              <a:r>
                <a:rPr lang="ja-JP" altLang="en-US" sz="2800" dirty="0">
                  <a:latin typeface="Arial"/>
                </a:rPr>
                <a:t>”</a:t>
              </a:r>
              <a:endParaRPr lang="en-US" sz="2800" dirty="0"/>
            </a:p>
          </p:txBody>
        </p:sp>
      </p:grpSp>
    </p:spTree>
    <p:extLst>
      <p:ext uri="{BB962C8B-B14F-4D97-AF65-F5344CB8AC3E}">
        <p14:creationId xmlns:p14="http://schemas.microsoft.com/office/powerpoint/2010/main" val="253147264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295400" y="2667000"/>
            <a:ext cx="4114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2057402"/>
            <a:ext cx="1447800" cy="523220"/>
          </a:xfrm>
          <a:prstGeom prst="rect">
            <a:avLst/>
          </a:prstGeom>
          <a:noFill/>
        </p:spPr>
        <p:txBody>
          <a:bodyPr wrap="square" rtlCol="0">
            <a:spAutoFit/>
          </a:bodyPr>
          <a:lstStyle/>
          <a:p>
            <a:r>
              <a:rPr lang="en-US" sz="2800" dirty="0" smtClean="0"/>
              <a:t>Receiver</a:t>
            </a:r>
            <a:endParaRPr lang="en-US" sz="2800" dirty="0"/>
          </a:p>
        </p:txBody>
      </p:sp>
      <p:sp>
        <p:nvSpPr>
          <p:cNvPr id="9" name="TextBox 8"/>
          <p:cNvSpPr txBox="1"/>
          <p:nvPr/>
        </p:nvSpPr>
        <p:spPr>
          <a:xfrm>
            <a:off x="114300" y="1954471"/>
            <a:ext cx="1447800" cy="523220"/>
          </a:xfrm>
          <a:prstGeom prst="rect">
            <a:avLst/>
          </a:prstGeom>
          <a:noFill/>
        </p:spPr>
        <p:txBody>
          <a:bodyPr wrap="square" rtlCol="0">
            <a:spAutoFit/>
          </a:bodyPr>
          <a:lstStyle/>
          <a:p>
            <a:r>
              <a:rPr lang="en-US" sz="2800" dirty="0" smtClean="0"/>
              <a:t>Sender</a:t>
            </a:r>
            <a:endParaRPr lang="en-US" sz="2800" dirty="0"/>
          </a:p>
        </p:txBody>
      </p:sp>
      <p:cxnSp>
        <p:nvCxnSpPr>
          <p:cNvPr id="10" name="Straight Connector 9"/>
          <p:cNvCxnSpPr/>
          <p:nvPr/>
        </p:nvCxnSpPr>
        <p:spPr>
          <a:xfrm>
            <a:off x="1295400" y="7238999"/>
            <a:ext cx="4114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1317" y="5857318"/>
            <a:ext cx="609600" cy="523220"/>
          </a:xfrm>
          <a:prstGeom prst="rect">
            <a:avLst/>
          </a:prstGeom>
          <a:noFill/>
        </p:spPr>
        <p:txBody>
          <a:bodyPr wrap="square" rtlCol="0">
            <a:spAutoFit/>
          </a:bodyPr>
          <a:lstStyle/>
          <a:p>
            <a:r>
              <a:rPr lang="en-US" sz="2800" dirty="0" smtClean="0"/>
              <a:t>S 3</a:t>
            </a:r>
            <a:endParaRPr lang="en-US" sz="2800" dirty="0"/>
          </a:p>
        </p:txBody>
      </p:sp>
      <p:sp>
        <p:nvSpPr>
          <p:cNvPr id="14" name="TextBox 13"/>
          <p:cNvSpPr txBox="1"/>
          <p:nvPr/>
        </p:nvSpPr>
        <p:spPr>
          <a:xfrm>
            <a:off x="369596" y="7053590"/>
            <a:ext cx="609600" cy="523220"/>
          </a:xfrm>
          <a:prstGeom prst="rect">
            <a:avLst/>
          </a:prstGeom>
          <a:noFill/>
        </p:spPr>
        <p:txBody>
          <a:bodyPr wrap="square" rtlCol="0">
            <a:spAutoFit/>
          </a:bodyPr>
          <a:lstStyle/>
          <a:p>
            <a:r>
              <a:rPr lang="en-US" sz="2800" dirty="0" smtClean="0"/>
              <a:t>S 1</a:t>
            </a:r>
            <a:endParaRPr lang="en-US" sz="2800" dirty="0"/>
          </a:p>
        </p:txBody>
      </p:sp>
      <p:sp>
        <p:nvSpPr>
          <p:cNvPr id="15" name="TextBox 14"/>
          <p:cNvSpPr txBox="1"/>
          <p:nvPr/>
        </p:nvSpPr>
        <p:spPr>
          <a:xfrm>
            <a:off x="4955044" y="8348196"/>
            <a:ext cx="609600" cy="523220"/>
          </a:xfrm>
          <a:prstGeom prst="rect">
            <a:avLst/>
          </a:prstGeom>
          <a:noFill/>
        </p:spPr>
        <p:txBody>
          <a:bodyPr wrap="square" rtlCol="0">
            <a:spAutoFit/>
          </a:bodyPr>
          <a:lstStyle/>
          <a:p>
            <a:r>
              <a:rPr lang="en-US" sz="2800" dirty="0" smtClean="0"/>
              <a:t>S 4</a:t>
            </a:r>
            <a:endParaRPr lang="en-US" sz="2800" dirty="0"/>
          </a:p>
        </p:txBody>
      </p:sp>
      <p:sp>
        <p:nvSpPr>
          <p:cNvPr id="16" name="TextBox 15"/>
          <p:cNvSpPr txBox="1"/>
          <p:nvPr/>
        </p:nvSpPr>
        <p:spPr>
          <a:xfrm>
            <a:off x="2288242" y="6116919"/>
            <a:ext cx="609600" cy="523220"/>
          </a:xfrm>
          <a:prstGeom prst="rect">
            <a:avLst/>
          </a:prstGeom>
          <a:noFill/>
        </p:spPr>
        <p:txBody>
          <a:bodyPr wrap="square" rtlCol="0">
            <a:spAutoFit/>
          </a:bodyPr>
          <a:lstStyle/>
          <a:p>
            <a:r>
              <a:rPr lang="en-US" sz="2800" dirty="0" smtClean="0"/>
              <a:t>S 2</a:t>
            </a:r>
            <a:endParaRPr lang="en-US" sz="2800" dirty="0"/>
          </a:p>
        </p:txBody>
      </p:sp>
      <p:pic>
        <p:nvPicPr>
          <p:cNvPr id="19" name="Picture 4" descr="Free Laptop Icon, Symbol. Download in PNG, SVG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87" y="2753379"/>
            <a:ext cx="1370013" cy="13700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Free Laptop Icon, Symbol. Download in PNG, SVG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2811601"/>
            <a:ext cx="1370013" cy="137001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993" y="7391399"/>
            <a:ext cx="1218407" cy="12184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008" y="7330238"/>
            <a:ext cx="1218407" cy="12184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5691448"/>
            <a:ext cx="1218407" cy="12184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ree Laptop Icon, Symbol. Download in PNG, SVG form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0918" y="5745698"/>
            <a:ext cx="1218407" cy="121840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p:cNvCxnSpPr/>
          <p:nvPr/>
        </p:nvCxnSpPr>
        <p:spPr>
          <a:xfrm flipV="1">
            <a:off x="1145241" y="7315200"/>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2288242" y="6682859"/>
            <a:ext cx="533400" cy="58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143000" y="2667000"/>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767121" y="6629399"/>
            <a:ext cx="5334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4914900" y="2695925"/>
            <a:ext cx="533400" cy="58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863988" y="7238999"/>
            <a:ext cx="533400" cy="580675"/>
          </a:xfrm>
          <a:prstGeom prst="line">
            <a:avLst/>
          </a:prstGeom>
        </p:spPr>
        <p:style>
          <a:lnRef idx="1">
            <a:schemeClr val="accent1"/>
          </a:lnRef>
          <a:fillRef idx="0">
            <a:schemeClr val="accent1"/>
          </a:fillRef>
          <a:effectRef idx="0">
            <a:schemeClr val="accent1"/>
          </a:effectRef>
          <a:fontRef idx="minor">
            <a:schemeClr val="tx1"/>
          </a:fontRef>
        </p:style>
      </p:cxnSp>
      <p:sp>
        <p:nvSpPr>
          <p:cNvPr id="39" name="object 2"/>
          <p:cNvSpPr txBox="1"/>
          <p:nvPr/>
        </p:nvSpPr>
        <p:spPr>
          <a:xfrm>
            <a:off x="1447800" y="152400"/>
            <a:ext cx="5562600" cy="430887"/>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Big Transition this class</a:t>
            </a:r>
            <a:endParaRPr sz="2800" b="1" dirty="0">
              <a:solidFill>
                <a:srgbClr val="0070C0"/>
              </a:solidFill>
              <a:latin typeface="PMingLiU"/>
              <a:cs typeface="PMingLiU"/>
            </a:endParaRPr>
          </a:p>
        </p:txBody>
      </p:sp>
      <p:sp>
        <p:nvSpPr>
          <p:cNvPr id="42" name="TextBox 41"/>
          <p:cNvSpPr txBox="1"/>
          <p:nvPr/>
        </p:nvSpPr>
        <p:spPr>
          <a:xfrm>
            <a:off x="18526" y="954275"/>
            <a:ext cx="7449074" cy="584775"/>
          </a:xfrm>
          <a:prstGeom prst="rect">
            <a:avLst/>
          </a:prstGeom>
          <a:noFill/>
        </p:spPr>
        <p:txBody>
          <a:bodyPr wrap="square" rtlCol="0">
            <a:spAutoFit/>
          </a:bodyPr>
          <a:lstStyle/>
          <a:p>
            <a:r>
              <a:rPr lang="en-US" sz="3200" dirty="0" smtClean="0">
                <a:solidFill>
                  <a:srgbClr val="FF0000"/>
                </a:solidFill>
              </a:rPr>
              <a:t>From 1 sender, 1 receiver (e.g., fiber) to . . </a:t>
            </a:r>
            <a:endParaRPr lang="en-US" sz="3200" dirty="0">
              <a:solidFill>
                <a:srgbClr val="FF0000"/>
              </a:solidFill>
            </a:endParaRPr>
          </a:p>
        </p:txBody>
      </p:sp>
      <p:sp>
        <p:nvSpPr>
          <p:cNvPr id="44" name="TextBox 43"/>
          <p:cNvSpPr txBox="1"/>
          <p:nvPr/>
        </p:nvSpPr>
        <p:spPr>
          <a:xfrm>
            <a:off x="139451" y="4455705"/>
            <a:ext cx="7449074" cy="584775"/>
          </a:xfrm>
          <a:prstGeom prst="rect">
            <a:avLst/>
          </a:prstGeom>
          <a:noFill/>
        </p:spPr>
        <p:txBody>
          <a:bodyPr wrap="square" rtlCol="0">
            <a:spAutoFit/>
          </a:bodyPr>
          <a:lstStyle/>
          <a:p>
            <a:r>
              <a:rPr lang="en-US" sz="3200" dirty="0" smtClean="0">
                <a:solidFill>
                  <a:srgbClr val="00B050"/>
                </a:solidFill>
              </a:rPr>
              <a:t>Multiple senders, receivers (e.g., Ethernet)</a:t>
            </a:r>
            <a:r>
              <a:rPr lang="en-US" sz="3200" dirty="0" smtClean="0">
                <a:solidFill>
                  <a:srgbClr val="FF0000"/>
                </a:solidFill>
              </a:rPr>
              <a:t> </a:t>
            </a:r>
            <a:endParaRPr lang="en-US" sz="3200" dirty="0">
              <a:solidFill>
                <a:srgbClr val="FF0000"/>
              </a:solidFill>
            </a:endParaRPr>
          </a:p>
        </p:txBody>
      </p:sp>
      <p:sp>
        <p:nvSpPr>
          <p:cNvPr id="45" name="TextBox 44"/>
          <p:cNvSpPr txBox="1"/>
          <p:nvPr/>
        </p:nvSpPr>
        <p:spPr>
          <a:xfrm>
            <a:off x="369596" y="8914859"/>
            <a:ext cx="7449074" cy="584775"/>
          </a:xfrm>
          <a:prstGeom prst="rect">
            <a:avLst/>
          </a:prstGeom>
          <a:noFill/>
        </p:spPr>
        <p:txBody>
          <a:bodyPr wrap="square" rtlCol="0">
            <a:spAutoFit/>
          </a:bodyPr>
          <a:lstStyle/>
          <a:p>
            <a:r>
              <a:rPr lang="en-US" sz="3200" dirty="0" smtClean="0">
                <a:solidFill>
                  <a:schemeClr val="accent2">
                    <a:lumMod val="75000"/>
                  </a:schemeClr>
                </a:solidFill>
              </a:rPr>
              <a:t>New problem: how to share a link (MAC) </a:t>
            </a:r>
            <a:endParaRPr lang="en-US" sz="3200" dirty="0">
              <a:solidFill>
                <a:schemeClr val="accent2">
                  <a:lumMod val="75000"/>
                </a:schemeClr>
              </a:solidFill>
            </a:endParaRPr>
          </a:p>
        </p:txBody>
      </p:sp>
    </p:spTree>
    <p:extLst>
      <p:ext uri="{BB962C8B-B14F-4D97-AF65-F5344CB8AC3E}">
        <p14:creationId xmlns:p14="http://schemas.microsoft.com/office/powerpoint/2010/main" val="8997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ppt_x"/>
                                          </p:val>
                                        </p:tav>
                                        <p:tav tm="100000">
                                          <p:val>
                                            <p:strVal val="#ppt_x"/>
                                          </p:val>
                                        </p:tav>
                                      </p:tavLst>
                                    </p:anim>
                                    <p:anim calcmode="lin" valueType="num">
                                      <p:cBhvr additive="base">
                                        <p:cTn id="9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6" grpId="0"/>
      <p:bldP spid="42" grpId="0"/>
      <p:bldP spid="44" grpId="0"/>
      <p:bldP spid="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4294967295"/>
          </p:nvPr>
        </p:nvSpPr>
        <p:spPr/>
        <p:txBody>
          <a:bodyPr/>
          <a:lstStyle/>
          <a:p>
            <a:fld id="{5F8C6D8F-989D-474A-9FB4-63CDA602D525}" type="slidenum">
              <a:rPr lang="en-US"/>
              <a:pPr/>
              <a:t>40</a:t>
            </a:fld>
            <a:endParaRPr lang="en-US" sz="850" b="1">
              <a:latin typeface="Arial" charset="0"/>
            </a:endParaRPr>
          </a:p>
        </p:txBody>
      </p:sp>
      <p:sp>
        <p:nvSpPr>
          <p:cNvPr id="1542146" name="Oval 2"/>
          <p:cNvSpPr>
            <a:spLocks noChangeArrowheads="1"/>
          </p:cNvSpPr>
          <p:nvPr/>
        </p:nvSpPr>
        <p:spPr bwMode="auto">
          <a:xfrm>
            <a:off x="28390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2147" name="Oval 3"/>
          <p:cNvSpPr>
            <a:spLocks noChangeArrowheads="1"/>
          </p:cNvSpPr>
          <p:nvPr/>
        </p:nvSpPr>
        <p:spPr bwMode="auto">
          <a:xfrm>
            <a:off x="581850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2148" name="Oval 4"/>
          <p:cNvSpPr>
            <a:spLocks noChangeArrowheads="1"/>
          </p:cNvSpPr>
          <p:nvPr/>
        </p:nvSpPr>
        <p:spPr bwMode="auto">
          <a:xfrm>
            <a:off x="83121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2149" name="Oval 5"/>
          <p:cNvSpPr>
            <a:spLocks noChangeArrowheads="1"/>
          </p:cNvSpPr>
          <p:nvPr/>
        </p:nvSpPr>
        <p:spPr bwMode="auto">
          <a:xfrm>
            <a:off x="180276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2150" name="Oval 6"/>
          <p:cNvSpPr>
            <a:spLocks noChangeArrowheads="1"/>
          </p:cNvSpPr>
          <p:nvPr/>
        </p:nvSpPr>
        <p:spPr bwMode="auto">
          <a:xfrm>
            <a:off x="47821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2151" name="Oval 7"/>
          <p:cNvSpPr>
            <a:spLocks noChangeArrowheads="1"/>
          </p:cNvSpPr>
          <p:nvPr/>
        </p:nvSpPr>
        <p:spPr bwMode="auto">
          <a:xfrm>
            <a:off x="381063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2152" name="Line 8"/>
          <p:cNvSpPr>
            <a:spLocks noChangeShapeType="1"/>
          </p:cNvSpPr>
          <p:nvPr/>
        </p:nvSpPr>
        <p:spPr bwMode="auto">
          <a:xfrm>
            <a:off x="3227705" y="5741670"/>
            <a:ext cx="58293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42153" name="Oval 9"/>
          <p:cNvSpPr>
            <a:spLocks noChangeArrowheads="1"/>
          </p:cNvSpPr>
          <p:nvPr/>
        </p:nvSpPr>
        <p:spPr bwMode="auto">
          <a:xfrm>
            <a:off x="1673225" y="4316730"/>
            <a:ext cx="2849880" cy="28498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530"/>
          </a:p>
        </p:txBody>
      </p:sp>
      <p:sp>
        <p:nvSpPr>
          <p:cNvPr id="1542154" name="Text Box 10"/>
          <p:cNvSpPr txBox="1">
            <a:spLocks noChangeArrowheads="1"/>
          </p:cNvSpPr>
          <p:nvPr/>
        </p:nvSpPr>
        <p:spPr bwMode="auto">
          <a:xfrm>
            <a:off x="3165813" y="5288280"/>
            <a:ext cx="714811"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a:t>
            </a:r>
          </a:p>
        </p:txBody>
      </p:sp>
      <p:sp>
        <p:nvSpPr>
          <p:cNvPr id="1542155" name="Text Box 11"/>
          <p:cNvSpPr txBox="1">
            <a:spLocks noChangeArrowheads="1"/>
          </p:cNvSpPr>
          <p:nvPr/>
        </p:nvSpPr>
        <p:spPr bwMode="auto">
          <a:xfrm>
            <a:off x="4408311" y="4326176"/>
            <a:ext cx="3486981"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 = Request-to-Send</a:t>
            </a:r>
          </a:p>
        </p:txBody>
      </p:sp>
      <p:sp>
        <p:nvSpPr>
          <p:cNvPr id="1542157" name="Text Box 13"/>
          <p:cNvSpPr txBox="1">
            <a:spLocks noChangeArrowheads="1"/>
          </p:cNvSpPr>
          <p:nvPr/>
        </p:nvSpPr>
        <p:spPr bwMode="auto">
          <a:xfrm>
            <a:off x="3432811" y="7037071"/>
            <a:ext cx="40591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solidFill>
                  <a:schemeClr val="bg2"/>
                </a:solidFill>
                <a:latin typeface="Times New Roman" charset="0"/>
              </a:rPr>
              <a:t>Pretending a circular range</a:t>
            </a:r>
          </a:p>
        </p:txBody>
      </p:sp>
      <p:sp>
        <p:nvSpPr>
          <p:cNvPr id="2" name="Title 1"/>
          <p:cNvSpPr>
            <a:spLocks noGrp="1"/>
          </p:cNvSpPr>
          <p:nvPr>
            <p:ph type="title"/>
          </p:nvPr>
        </p:nvSpPr>
        <p:spPr>
          <a:xfrm>
            <a:off x="240665" y="533400"/>
            <a:ext cx="7917180" cy="492443"/>
          </a:xfrm>
        </p:spPr>
        <p:txBody>
          <a:bodyPr/>
          <a:lstStyle/>
          <a:p>
            <a:pPr algn="ctr"/>
            <a:r>
              <a:rPr lang="en-US" sz="3200" dirty="0" smtClean="0">
                <a:solidFill>
                  <a:srgbClr val="0070C0"/>
                </a:solidFill>
              </a:rPr>
              <a:t>802.11 COLLISION AVOIDANCE EXAMPLE</a:t>
            </a:r>
            <a:endParaRPr lang="en-US" sz="3200" dirty="0">
              <a:solidFill>
                <a:srgbClr val="0070C0"/>
              </a:solidFill>
            </a:endParaRPr>
          </a:p>
        </p:txBody>
      </p:sp>
    </p:spTree>
    <p:extLst>
      <p:ext uri="{BB962C8B-B14F-4D97-AF65-F5344CB8AC3E}">
        <p14:creationId xmlns:p14="http://schemas.microsoft.com/office/powerpoint/2010/main" val="189091750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4294967295"/>
          </p:nvPr>
        </p:nvSpPr>
        <p:spPr/>
        <p:txBody>
          <a:bodyPr/>
          <a:lstStyle/>
          <a:p>
            <a:fld id="{C2A391B4-3D65-4C45-BEB7-68E912EC285D}" type="slidenum">
              <a:rPr lang="en-US"/>
              <a:pPr/>
              <a:t>41</a:t>
            </a:fld>
            <a:endParaRPr lang="en-US" sz="850" b="1">
              <a:latin typeface="Arial" charset="0"/>
            </a:endParaRPr>
          </a:p>
        </p:txBody>
      </p:sp>
      <p:sp>
        <p:nvSpPr>
          <p:cNvPr id="1543170" name="Oval 2"/>
          <p:cNvSpPr>
            <a:spLocks noChangeArrowheads="1"/>
          </p:cNvSpPr>
          <p:nvPr/>
        </p:nvSpPr>
        <p:spPr bwMode="auto">
          <a:xfrm>
            <a:off x="28390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3171" name="Oval 3"/>
          <p:cNvSpPr>
            <a:spLocks noChangeArrowheads="1"/>
          </p:cNvSpPr>
          <p:nvPr/>
        </p:nvSpPr>
        <p:spPr bwMode="auto">
          <a:xfrm>
            <a:off x="581850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3172" name="Oval 4"/>
          <p:cNvSpPr>
            <a:spLocks noChangeArrowheads="1"/>
          </p:cNvSpPr>
          <p:nvPr/>
        </p:nvSpPr>
        <p:spPr bwMode="auto">
          <a:xfrm>
            <a:off x="83121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3173" name="Oval 5"/>
          <p:cNvSpPr>
            <a:spLocks noChangeArrowheads="1"/>
          </p:cNvSpPr>
          <p:nvPr/>
        </p:nvSpPr>
        <p:spPr bwMode="auto">
          <a:xfrm>
            <a:off x="1802765"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3174" name="Oval 6"/>
          <p:cNvSpPr>
            <a:spLocks noChangeArrowheads="1"/>
          </p:cNvSpPr>
          <p:nvPr/>
        </p:nvSpPr>
        <p:spPr bwMode="auto">
          <a:xfrm>
            <a:off x="478218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3175" name="Oval 7"/>
          <p:cNvSpPr>
            <a:spLocks noChangeArrowheads="1"/>
          </p:cNvSpPr>
          <p:nvPr/>
        </p:nvSpPr>
        <p:spPr bwMode="auto">
          <a:xfrm>
            <a:off x="3810635"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3176" name="Line 8"/>
          <p:cNvSpPr>
            <a:spLocks noChangeShapeType="1"/>
          </p:cNvSpPr>
          <p:nvPr/>
        </p:nvSpPr>
        <p:spPr bwMode="auto">
          <a:xfrm>
            <a:off x="3227705" y="5741670"/>
            <a:ext cx="58293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3177" name="Oval 9"/>
          <p:cNvSpPr>
            <a:spLocks noChangeArrowheads="1"/>
          </p:cNvSpPr>
          <p:nvPr/>
        </p:nvSpPr>
        <p:spPr bwMode="auto">
          <a:xfrm>
            <a:off x="1673225" y="4316730"/>
            <a:ext cx="2849880" cy="28498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3178" name="Text Box 10"/>
          <p:cNvSpPr txBox="1">
            <a:spLocks noChangeArrowheads="1"/>
          </p:cNvSpPr>
          <p:nvPr/>
        </p:nvSpPr>
        <p:spPr bwMode="auto">
          <a:xfrm>
            <a:off x="3165813" y="5288280"/>
            <a:ext cx="714811"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a:t>
            </a:r>
          </a:p>
        </p:txBody>
      </p:sp>
      <p:sp>
        <p:nvSpPr>
          <p:cNvPr id="1543179" name="Text Box 11"/>
          <p:cNvSpPr txBox="1">
            <a:spLocks noChangeArrowheads="1"/>
          </p:cNvSpPr>
          <p:nvPr/>
        </p:nvSpPr>
        <p:spPr bwMode="auto">
          <a:xfrm>
            <a:off x="4408311" y="4326176"/>
            <a:ext cx="3486981"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RTS = Request-to-Send</a:t>
            </a:r>
          </a:p>
        </p:txBody>
      </p:sp>
      <p:sp>
        <p:nvSpPr>
          <p:cNvPr id="1543181" name="Text Box 13"/>
          <p:cNvSpPr txBox="1">
            <a:spLocks noChangeArrowheads="1"/>
          </p:cNvSpPr>
          <p:nvPr/>
        </p:nvSpPr>
        <p:spPr bwMode="auto">
          <a:xfrm>
            <a:off x="1748790" y="5935980"/>
            <a:ext cx="165154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solidFill>
                  <a:srgbClr val="FF0000"/>
                </a:solidFill>
                <a:latin typeface="Times New Roman" charset="0"/>
              </a:rPr>
              <a:t>NAV = 10</a:t>
            </a:r>
          </a:p>
        </p:txBody>
      </p:sp>
      <p:sp>
        <p:nvSpPr>
          <p:cNvPr id="1543182" name="Text Box 14"/>
          <p:cNvSpPr txBox="1">
            <a:spLocks noChangeArrowheads="1"/>
          </p:cNvSpPr>
          <p:nvPr/>
        </p:nvSpPr>
        <p:spPr bwMode="auto">
          <a:xfrm>
            <a:off x="313055" y="3604261"/>
            <a:ext cx="597323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dirty="0">
                <a:solidFill>
                  <a:srgbClr val="FF0000"/>
                </a:solidFill>
                <a:latin typeface="Times New Roman" charset="0"/>
              </a:rPr>
              <a:t>NAV</a:t>
            </a:r>
            <a:r>
              <a:rPr lang="en-US" sz="2800" dirty="0">
                <a:latin typeface="Times New Roman" charset="0"/>
              </a:rPr>
              <a:t> = remaining duration to keep quiet</a:t>
            </a:r>
          </a:p>
        </p:txBody>
      </p:sp>
      <p:sp>
        <p:nvSpPr>
          <p:cNvPr id="2" name="Title 1"/>
          <p:cNvSpPr>
            <a:spLocks noGrp="1"/>
          </p:cNvSpPr>
          <p:nvPr>
            <p:ph type="title"/>
          </p:nvPr>
        </p:nvSpPr>
        <p:spPr>
          <a:xfrm>
            <a:off x="388620" y="402336"/>
            <a:ext cx="6995160" cy="276999"/>
          </a:xfrm>
        </p:spPr>
        <p:txBody>
          <a:bodyPr/>
          <a:lstStyle/>
          <a:p>
            <a:r>
              <a:rPr lang="en-US" dirty="0" smtClean="0"/>
              <a:t>IEEE 802.11</a:t>
            </a:r>
            <a:endParaRPr lang="en-US" dirty="0"/>
          </a:p>
        </p:txBody>
      </p:sp>
    </p:spTree>
    <p:extLst>
      <p:ext uri="{BB962C8B-B14F-4D97-AF65-F5344CB8AC3E}">
        <p14:creationId xmlns:p14="http://schemas.microsoft.com/office/powerpoint/2010/main" val="290887878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4294967295"/>
          </p:nvPr>
        </p:nvSpPr>
        <p:spPr/>
        <p:txBody>
          <a:bodyPr/>
          <a:lstStyle/>
          <a:p>
            <a:fld id="{60D61FF0-920C-A34F-B1D6-973734AB7742}" type="slidenum">
              <a:rPr lang="en-US"/>
              <a:pPr/>
              <a:t>42</a:t>
            </a:fld>
            <a:endParaRPr lang="en-US" sz="850" b="1">
              <a:latin typeface="Arial" charset="0"/>
            </a:endParaRPr>
          </a:p>
        </p:txBody>
      </p:sp>
      <p:sp>
        <p:nvSpPr>
          <p:cNvPr id="1544194" name="Oval 2"/>
          <p:cNvSpPr>
            <a:spLocks noChangeArrowheads="1"/>
          </p:cNvSpPr>
          <p:nvPr/>
        </p:nvSpPr>
        <p:spPr bwMode="auto">
          <a:xfrm>
            <a:off x="285392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4195" name="Oval 3"/>
          <p:cNvSpPr>
            <a:spLocks noChangeArrowheads="1"/>
          </p:cNvSpPr>
          <p:nvPr/>
        </p:nvSpPr>
        <p:spPr bwMode="auto">
          <a:xfrm>
            <a:off x="583334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4196" name="Oval 4"/>
          <p:cNvSpPr>
            <a:spLocks noChangeArrowheads="1"/>
          </p:cNvSpPr>
          <p:nvPr/>
        </p:nvSpPr>
        <p:spPr bwMode="auto">
          <a:xfrm>
            <a:off x="84605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4197" name="Oval 5"/>
          <p:cNvSpPr>
            <a:spLocks noChangeArrowheads="1"/>
          </p:cNvSpPr>
          <p:nvPr/>
        </p:nvSpPr>
        <p:spPr bwMode="auto">
          <a:xfrm>
            <a:off x="1817609"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4198" name="Oval 6"/>
          <p:cNvSpPr>
            <a:spLocks noChangeArrowheads="1"/>
          </p:cNvSpPr>
          <p:nvPr/>
        </p:nvSpPr>
        <p:spPr bwMode="auto">
          <a:xfrm>
            <a:off x="479702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4199" name="Oval 7"/>
          <p:cNvSpPr>
            <a:spLocks noChangeArrowheads="1"/>
          </p:cNvSpPr>
          <p:nvPr/>
        </p:nvSpPr>
        <p:spPr bwMode="auto">
          <a:xfrm>
            <a:off x="382547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4200" name="Line 8"/>
          <p:cNvSpPr>
            <a:spLocks noChangeShapeType="1"/>
          </p:cNvSpPr>
          <p:nvPr/>
        </p:nvSpPr>
        <p:spPr bwMode="auto">
          <a:xfrm>
            <a:off x="3242549" y="5741670"/>
            <a:ext cx="58293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4201" name="Oval 9"/>
          <p:cNvSpPr>
            <a:spLocks noChangeArrowheads="1"/>
          </p:cNvSpPr>
          <p:nvPr/>
        </p:nvSpPr>
        <p:spPr bwMode="auto">
          <a:xfrm>
            <a:off x="2594849" y="4316730"/>
            <a:ext cx="2849880" cy="28498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4202" name="Text Box 10"/>
          <p:cNvSpPr txBox="1">
            <a:spLocks noChangeArrowheads="1"/>
          </p:cNvSpPr>
          <p:nvPr/>
        </p:nvSpPr>
        <p:spPr bwMode="auto">
          <a:xfrm>
            <a:off x="3180432" y="5288280"/>
            <a:ext cx="715260"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a:t>
            </a:r>
          </a:p>
        </p:txBody>
      </p:sp>
      <p:sp>
        <p:nvSpPr>
          <p:cNvPr id="1544203" name="Text Box 11"/>
          <p:cNvSpPr txBox="1">
            <a:spLocks noChangeArrowheads="1"/>
          </p:cNvSpPr>
          <p:nvPr/>
        </p:nvSpPr>
        <p:spPr bwMode="auto">
          <a:xfrm>
            <a:off x="4638433" y="4326176"/>
            <a:ext cx="3053721"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 = Clear-to-Send</a:t>
            </a:r>
          </a:p>
        </p:txBody>
      </p:sp>
    </p:spTree>
    <p:extLst>
      <p:ext uri="{BB962C8B-B14F-4D97-AF65-F5344CB8AC3E}">
        <p14:creationId xmlns:p14="http://schemas.microsoft.com/office/powerpoint/2010/main" val="411474050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4294967295"/>
          </p:nvPr>
        </p:nvSpPr>
        <p:spPr/>
        <p:txBody>
          <a:bodyPr/>
          <a:lstStyle/>
          <a:p>
            <a:fld id="{E2F37F29-C080-5647-83E4-744DAD2D3EAA}" type="slidenum">
              <a:rPr lang="en-US"/>
              <a:pPr/>
              <a:t>43</a:t>
            </a:fld>
            <a:endParaRPr lang="en-US" sz="850" b="1">
              <a:latin typeface="Arial" charset="0"/>
            </a:endParaRPr>
          </a:p>
        </p:txBody>
      </p:sp>
      <p:sp>
        <p:nvSpPr>
          <p:cNvPr id="1545218" name="Oval 2"/>
          <p:cNvSpPr>
            <a:spLocks noChangeArrowheads="1"/>
          </p:cNvSpPr>
          <p:nvPr/>
        </p:nvSpPr>
        <p:spPr bwMode="auto">
          <a:xfrm>
            <a:off x="285392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5219" name="Oval 3"/>
          <p:cNvSpPr>
            <a:spLocks noChangeArrowheads="1"/>
          </p:cNvSpPr>
          <p:nvPr/>
        </p:nvSpPr>
        <p:spPr bwMode="auto">
          <a:xfrm>
            <a:off x="583334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5220" name="Oval 4"/>
          <p:cNvSpPr>
            <a:spLocks noChangeArrowheads="1"/>
          </p:cNvSpPr>
          <p:nvPr/>
        </p:nvSpPr>
        <p:spPr bwMode="auto">
          <a:xfrm>
            <a:off x="84605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5221" name="Oval 5"/>
          <p:cNvSpPr>
            <a:spLocks noChangeArrowheads="1"/>
          </p:cNvSpPr>
          <p:nvPr/>
        </p:nvSpPr>
        <p:spPr bwMode="auto">
          <a:xfrm>
            <a:off x="1817609"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5222" name="Oval 6"/>
          <p:cNvSpPr>
            <a:spLocks noChangeArrowheads="1"/>
          </p:cNvSpPr>
          <p:nvPr/>
        </p:nvSpPr>
        <p:spPr bwMode="auto">
          <a:xfrm>
            <a:off x="4797029"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5223" name="Oval 7"/>
          <p:cNvSpPr>
            <a:spLocks noChangeArrowheads="1"/>
          </p:cNvSpPr>
          <p:nvPr/>
        </p:nvSpPr>
        <p:spPr bwMode="auto">
          <a:xfrm>
            <a:off x="3825479"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5224" name="Line 8"/>
          <p:cNvSpPr>
            <a:spLocks noChangeShapeType="1"/>
          </p:cNvSpPr>
          <p:nvPr/>
        </p:nvSpPr>
        <p:spPr bwMode="auto">
          <a:xfrm>
            <a:off x="3242549" y="5741670"/>
            <a:ext cx="58293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5225" name="Oval 9"/>
          <p:cNvSpPr>
            <a:spLocks noChangeArrowheads="1"/>
          </p:cNvSpPr>
          <p:nvPr/>
        </p:nvSpPr>
        <p:spPr bwMode="auto">
          <a:xfrm>
            <a:off x="2594849" y="4316730"/>
            <a:ext cx="2849880" cy="28498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5226" name="Text Box 10"/>
          <p:cNvSpPr txBox="1">
            <a:spLocks noChangeArrowheads="1"/>
          </p:cNvSpPr>
          <p:nvPr/>
        </p:nvSpPr>
        <p:spPr bwMode="auto">
          <a:xfrm>
            <a:off x="3180432" y="5288280"/>
            <a:ext cx="715260"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a:t>
            </a:r>
          </a:p>
        </p:txBody>
      </p:sp>
      <p:sp>
        <p:nvSpPr>
          <p:cNvPr id="1545227" name="Text Box 11"/>
          <p:cNvSpPr txBox="1">
            <a:spLocks noChangeArrowheads="1"/>
          </p:cNvSpPr>
          <p:nvPr/>
        </p:nvSpPr>
        <p:spPr bwMode="auto">
          <a:xfrm>
            <a:off x="4638433" y="4326176"/>
            <a:ext cx="3053721"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CTS = Clear-to-Send</a:t>
            </a:r>
          </a:p>
        </p:txBody>
      </p:sp>
      <p:sp>
        <p:nvSpPr>
          <p:cNvPr id="1545229" name="Text Box 13"/>
          <p:cNvSpPr txBox="1">
            <a:spLocks noChangeArrowheads="1"/>
          </p:cNvSpPr>
          <p:nvPr/>
        </p:nvSpPr>
        <p:spPr bwMode="auto">
          <a:xfrm>
            <a:off x="4469130" y="6000750"/>
            <a:ext cx="147200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solidFill>
                  <a:srgbClr val="FF0000"/>
                </a:solidFill>
                <a:latin typeface="Times New Roman" charset="0"/>
              </a:rPr>
              <a:t>NAV = 8</a:t>
            </a:r>
          </a:p>
        </p:txBody>
      </p:sp>
    </p:spTree>
    <p:extLst>
      <p:ext uri="{BB962C8B-B14F-4D97-AF65-F5344CB8AC3E}">
        <p14:creationId xmlns:p14="http://schemas.microsoft.com/office/powerpoint/2010/main" val="45286657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Oval 2"/>
          <p:cNvSpPr>
            <a:spLocks noChangeArrowheads="1"/>
          </p:cNvSpPr>
          <p:nvPr/>
        </p:nvSpPr>
        <p:spPr bwMode="auto">
          <a:xfrm>
            <a:off x="284988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6243" name="Oval 3"/>
          <p:cNvSpPr>
            <a:spLocks noChangeArrowheads="1"/>
          </p:cNvSpPr>
          <p:nvPr/>
        </p:nvSpPr>
        <p:spPr bwMode="auto">
          <a:xfrm>
            <a:off x="582930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6244" name="Oval 4"/>
          <p:cNvSpPr>
            <a:spLocks noChangeArrowheads="1"/>
          </p:cNvSpPr>
          <p:nvPr/>
        </p:nvSpPr>
        <p:spPr bwMode="auto">
          <a:xfrm>
            <a:off x="84201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6245" name="Oval 5"/>
          <p:cNvSpPr>
            <a:spLocks noChangeArrowheads="1"/>
          </p:cNvSpPr>
          <p:nvPr/>
        </p:nvSpPr>
        <p:spPr bwMode="auto">
          <a:xfrm>
            <a:off x="181356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6246" name="Oval 6"/>
          <p:cNvSpPr>
            <a:spLocks noChangeArrowheads="1"/>
          </p:cNvSpPr>
          <p:nvPr/>
        </p:nvSpPr>
        <p:spPr bwMode="auto">
          <a:xfrm>
            <a:off x="479298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6247" name="Oval 7"/>
          <p:cNvSpPr>
            <a:spLocks noChangeArrowheads="1"/>
          </p:cNvSpPr>
          <p:nvPr/>
        </p:nvSpPr>
        <p:spPr bwMode="auto">
          <a:xfrm>
            <a:off x="382143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6248" name="Line 8"/>
          <p:cNvSpPr>
            <a:spLocks noChangeShapeType="1"/>
          </p:cNvSpPr>
          <p:nvPr/>
        </p:nvSpPr>
        <p:spPr bwMode="auto">
          <a:xfrm>
            <a:off x="3238500" y="5741670"/>
            <a:ext cx="58293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6249" name="Oval 9"/>
          <p:cNvSpPr>
            <a:spLocks noChangeArrowheads="1"/>
          </p:cNvSpPr>
          <p:nvPr/>
        </p:nvSpPr>
        <p:spPr bwMode="auto">
          <a:xfrm>
            <a:off x="1684020" y="4316730"/>
            <a:ext cx="2849880" cy="284988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CCFF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6250" name="Text Box 10"/>
          <p:cNvSpPr txBox="1">
            <a:spLocks noChangeArrowheads="1"/>
          </p:cNvSpPr>
          <p:nvPr/>
        </p:nvSpPr>
        <p:spPr bwMode="auto">
          <a:xfrm>
            <a:off x="3066707" y="5288280"/>
            <a:ext cx="935962"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DATA</a:t>
            </a:r>
          </a:p>
        </p:txBody>
      </p:sp>
      <p:sp>
        <p:nvSpPr>
          <p:cNvPr id="1546251" name="Rectangle 11"/>
          <p:cNvSpPr>
            <a:spLocks noChangeArrowheads="1"/>
          </p:cNvSpPr>
          <p:nvPr/>
        </p:nvSpPr>
        <p:spPr bwMode="auto">
          <a:xfrm>
            <a:off x="647700" y="3409951"/>
            <a:ext cx="64770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20000"/>
              </a:spcBef>
              <a:buFontTx/>
              <a:buChar char="•"/>
            </a:pPr>
            <a:r>
              <a:rPr lang="en-US" sz="2800">
                <a:solidFill>
                  <a:srgbClr val="CC0000"/>
                </a:solidFill>
              </a:rPr>
              <a:t>DATA</a:t>
            </a:r>
            <a:r>
              <a:rPr lang="en-US" sz="2800"/>
              <a:t> packet follows CTS. Successful data reception acknowledged using </a:t>
            </a:r>
            <a:r>
              <a:rPr lang="en-US" sz="2800">
                <a:solidFill>
                  <a:srgbClr val="CC0000"/>
                </a:solidFill>
              </a:rPr>
              <a:t>ACK</a:t>
            </a:r>
            <a:r>
              <a:rPr lang="en-US" sz="2800"/>
              <a:t>. </a:t>
            </a:r>
          </a:p>
        </p:txBody>
      </p:sp>
    </p:spTree>
    <p:extLst>
      <p:ext uri="{BB962C8B-B14F-4D97-AF65-F5344CB8AC3E}">
        <p14:creationId xmlns:p14="http://schemas.microsoft.com/office/powerpoint/2010/main" val="296855035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Oval 2"/>
          <p:cNvSpPr>
            <a:spLocks noChangeArrowheads="1"/>
          </p:cNvSpPr>
          <p:nvPr/>
        </p:nvSpPr>
        <p:spPr bwMode="auto">
          <a:xfrm>
            <a:off x="2526030" y="4316730"/>
            <a:ext cx="2849880" cy="284988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8291" name="Oval 3"/>
          <p:cNvSpPr>
            <a:spLocks noChangeArrowheads="1"/>
          </p:cNvSpPr>
          <p:nvPr/>
        </p:nvSpPr>
        <p:spPr bwMode="auto">
          <a:xfrm>
            <a:off x="1684020" y="4316730"/>
            <a:ext cx="2849880" cy="284988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8292" name="Oval 4"/>
          <p:cNvSpPr>
            <a:spLocks noChangeArrowheads="1"/>
          </p:cNvSpPr>
          <p:nvPr/>
        </p:nvSpPr>
        <p:spPr bwMode="auto">
          <a:xfrm>
            <a:off x="284988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C</a:t>
            </a:r>
          </a:p>
        </p:txBody>
      </p:sp>
      <p:sp>
        <p:nvSpPr>
          <p:cNvPr id="1548293" name="Oval 5"/>
          <p:cNvSpPr>
            <a:spLocks noChangeArrowheads="1"/>
          </p:cNvSpPr>
          <p:nvPr/>
        </p:nvSpPr>
        <p:spPr bwMode="auto">
          <a:xfrm>
            <a:off x="5829300" y="5547360"/>
            <a:ext cx="388620" cy="38862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F</a:t>
            </a:r>
          </a:p>
        </p:txBody>
      </p:sp>
      <p:sp>
        <p:nvSpPr>
          <p:cNvPr id="1548294" name="Oval 6"/>
          <p:cNvSpPr>
            <a:spLocks noChangeArrowheads="1"/>
          </p:cNvSpPr>
          <p:nvPr/>
        </p:nvSpPr>
        <p:spPr bwMode="auto">
          <a:xfrm>
            <a:off x="842010" y="5547360"/>
            <a:ext cx="388620" cy="38862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A</a:t>
            </a:r>
          </a:p>
        </p:txBody>
      </p:sp>
      <p:sp>
        <p:nvSpPr>
          <p:cNvPr id="1548295" name="Oval 7"/>
          <p:cNvSpPr>
            <a:spLocks noChangeArrowheads="1"/>
          </p:cNvSpPr>
          <p:nvPr/>
        </p:nvSpPr>
        <p:spPr bwMode="auto">
          <a:xfrm>
            <a:off x="181356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B</a:t>
            </a:r>
          </a:p>
        </p:txBody>
      </p:sp>
      <p:sp>
        <p:nvSpPr>
          <p:cNvPr id="1548296" name="Oval 8"/>
          <p:cNvSpPr>
            <a:spLocks noChangeArrowheads="1"/>
          </p:cNvSpPr>
          <p:nvPr/>
        </p:nvSpPr>
        <p:spPr bwMode="auto">
          <a:xfrm>
            <a:off x="4792980" y="5547360"/>
            <a:ext cx="388620" cy="38862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E</a:t>
            </a:r>
          </a:p>
        </p:txBody>
      </p:sp>
      <p:sp>
        <p:nvSpPr>
          <p:cNvPr id="1548297" name="Oval 9"/>
          <p:cNvSpPr>
            <a:spLocks noChangeArrowheads="1"/>
          </p:cNvSpPr>
          <p:nvPr/>
        </p:nvSpPr>
        <p:spPr bwMode="auto">
          <a:xfrm>
            <a:off x="3821430" y="5547360"/>
            <a:ext cx="388620" cy="38862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a:t>D</a:t>
            </a:r>
          </a:p>
        </p:txBody>
      </p:sp>
      <p:sp>
        <p:nvSpPr>
          <p:cNvPr id="1548298" name="Line 10"/>
          <p:cNvSpPr>
            <a:spLocks noChangeShapeType="1"/>
          </p:cNvSpPr>
          <p:nvPr/>
        </p:nvSpPr>
        <p:spPr bwMode="auto">
          <a:xfrm>
            <a:off x="3238500" y="5741670"/>
            <a:ext cx="58293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2800"/>
          </a:p>
        </p:txBody>
      </p:sp>
      <p:sp>
        <p:nvSpPr>
          <p:cNvPr id="1548299" name="Text Box 11"/>
          <p:cNvSpPr txBox="1">
            <a:spLocks noChangeArrowheads="1"/>
          </p:cNvSpPr>
          <p:nvPr/>
        </p:nvSpPr>
        <p:spPr bwMode="auto">
          <a:xfrm>
            <a:off x="3151122" y="5288280"/>
            <a:ext cx="767134" cy="523220"/>
          </a:xfrm>
          <a:prstGeom prst="rect">
            <a:avLst/>
          </a:prstGeom>
          <a:noFill/>
          <a:ln>
            <a:noFill/>
          </a:ln>
          <a:effectLst/>
          <a:extLst>
            <a:ext uri="{909E8E84-426E-40dd-AFC4-6F175D3DCCD1}">
              <a14:hiddenFill xmlns:a14="http://schemas.microsoft.com/office/drawing/2010/main" xmlns="">
                <a:solidFill>
                  <a:srgbClr val="CC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800"/>
              <a:t>ACK</a:t>
            </a:r>
          </a:p>
        </p:txBody>
      </p:sp>
      <p:sp>
        <p:nvSpPr>
          <p:cNvPr id="1548301" name="Line 13"/>
          <p:cNvSpPr>
            <a:spLocks noChangeShapeType="1"/>
          </p:cNvSpPr>
          <p:nvPr/>
        </p:nvSpPr>
        <p:spPr bwMode="auto">
          <a:xfrm flipH="1">
            <a:off x="4210050" y="3798570"/>
            <a:ext cx="777240" cy="4533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sz="2800"/>
          </a:p>
        </p:txBody>
      </p:sp>
      <p:sp>
        <p:nvSpPr>
          <p:cNvPr id="1548302" name="Text Box 14"/>
          <p:cNvSpPr txBox="1">
            <a:spLocks noChangeArrowheads="1"/>
          </p:cNvSpPr>
          <p:nvPr/>
        </p:nvSpPr>
        <p:spPr bwMode="auto">
          <a:xfrm>
            <a:off x="5168106" y="3445034"/>
            <a:ext cx="220445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sz="2800">
                <a:latin typeface="Times New Roman" charset="0"/>
              </a:rPr>
              <a:t>Reserved area</a:t>
            </a:r>
          </a:p>
        </p:txBody>
      </p:sp>
    </p:spTree>
    <p:extLst>
      <p:ext uri="{BB962C8B-B14F-4D97-AF65-F5344CB8AC3E}">
        <p14:creationId xmlns:p14="http://schemas.microsoft.com/office/powerpoint/2010/main" val="7634826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15</a:t>
            </a:r>
          </a:p>
        </p:txBody>
      </p:sp>
      <p:sp>
        <p:nvSpPr>
          <p:cNvPr id="2" name="object 2"/>
          <p:cNvSpPr txBox="1"/>
          <p:nvPr/>
        </p:nvSpPr>
        <p:spPr>
          <a:xfrm>
            <a:off x="381000" y="1524000"/>
            <a:ext cx="6781799" cy="4670509"/>
          </a:xfrm>
          <a:prstGeom prst="rect">
            <a:avLst/>
          </a:prstGeom>
        </p:spPr>
        <p:txBody>
          <a:bodyPr vert="horz" wrap="square" lIns="0" tIns="0" rIns="0" bIns="0" rtlCol="0">
            <a:spAutoFit/>
          </a:bodyPr>
          <a:lstStyle/>
          <a:p>
            <a:pPr marL="9525" algn="ctr">
              <a:lnSpc>
                <a:spcPct val="100000"/>
              </a:lnSpc>
            </a:pPr>
            <a:r>
              <a:rPr sz="2800" b="1" spc="270" dirty="0" smtClean="0">
                <a:solidFill>
                  <a:srgbClr val="0070C0"/>
                </a:solidFill>
                <a:latin typeface="PMingLiU"/>
                <a:cs typeface="PMingLiU"/>
              </a:rPr>
              <a:t>Concepts</a:t>
            </a:r>
            <a:r>
              <a:rPr lang="en-US" sz="2800" b="1" spc="270" dirty="0" smtClean="0">
                <a:solidFill>
                  <a:srgbClr val="0070C0"/>
                </a:solidFill>
                <a:latin typeface="PMingLiU"/>
                <a:cs typeface="PMingLiU"/>
              </a:rPr>
              <a:t>/Conclusions</a:t>
            </a:r>
            <a:endParaRPr sz="2800" b="1" dirty="0">
              <a:solidFill>
                <a:srgbClr val="0070C0"/>
              </a:solidFill>
              <a:latin typeface="PMingLiU"/>
              <a:cs typeface="PMingLiU"/>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sz="2800" spc="75" dirty="0">
                <a:latin typeface="Garamond"/>
                <a:cs typeface="Garamond"/>
              </a:rPr>
              <a:t>Statistical</a:t>
            </a:r>
            <a:r>
              <a:rPr sz="2800" spc="40" dirty="0">
                <a:latin typeface="Garamond"/>
                <a:cs typeface="Garamond"/>
              </a:rPr>
              <a:t> </a:t>
            </a:r>
            <a:r>
              <a:rPr sz="2800" spc="30" dirty="0" smtClean="0">
                <a:latin typeface="Garamond"/>
                <a:cs typeface="Garamond"/>
              </a:rPr>
              <a:t>Multiplexing</a:t>
            </a:r>
            <a:r>
              <a:rPr lang="en-US" sz="2800" spc="30" dirty="0" smtClean="0">
                <a:latin typeface="Garamond"/>
                <a:cs typeface="Garamond"/>
              </a:rPr>
              <a:t> is a big idea</a:t>
            </a:r>
            <a:endParaRPr sz="2800" dirty="0">
              <a:latin typeface="Garamond"/>
              <a:cs typeface="Garamond"/>
            </a:endParaRPr>
          </a:p>
          <a:p>
            <a:pPr marL="212090" indent="-199390">
              <a:lnSpc>
                <a:spcPct val="100000"/>
              </a:lnSpc>
              <a:spcBef>
                <a:spcPts val="1305"/>
              </a:spcBef>
              <a:buFont typeface="Times New Roman"/>
              <a:buChar char="•"/>
              <a:tabLst>
                <a:tab pos="212725" algn="l"/>
              </a:tabLst>
            </a:pPr>
            <a:r>
              <a:rPr sz="2800" spc="15" dirty="0">
                <a:latin typeface="Garamond"/>
                <a:cs typeface="Garamond"/>
              </a:rPr>
              <a:t>Importance </a:t>
            </a:r>
            <a:r>
              <a:rPr sz="2800" spc="-100" dirty="0">
                <a:latin typeface="Garamond"/>
                <a:cs typeface="Garamond"/>
              </a:rPr>
              <a:t>of </a:t>
            </a:r>
            <a:r>
              <a:rPr sz="2800" spc="55" dirty="0" smtClean="0">
                <a:latin typeface="Garamond"/>
                <a:cs typeface="Garamond"/>
              </a:rPr>
              <a:t>Pipe</a:t>
            </a:r>
            <a:r>
              <a:rPr lang="en-US" sz="2800" spc="55" dirty="0" smtClean="0">
                <a:latin typeface="Garamond"/>
                <a:cs typeface="Garamond"/>
              </a:rPr>
              <a:t>-</a:t>
            </a:r>
            <a:r>
              <a:rPr sz="2800" spc="-5" dirty="0" smtClean="0">
                <a:latin typeface="Garamond"/>
                <a:cs typeface="Garamond"/>
              </a:rPr>
              <a:t>size</a:t>
            </a:r>
            <a:r>
              <a:rPr lang="en-US" sz="2800" spc="-5" dirty="0" smtClean="0">
                <a:latin typeface="Garamond"/>
                <a:cs typeface="Garamond"/>
              </a:rPr>
              <a:t> or bandwidth delay product </a:t>
            </a:r>
            <a:r>
              <a:rPr sz="2800" spc="-5" dirty="0" smtClean="0">
                <a:latin typeface="Garamond"/>
                <a:cs typeface="Garamond"/>
              </a:rPr>
              <a:t> </a:t>
            </a:r>
            <a:r>
              <a:rPr sz="2800" spc="25" dirty="0">
                <a:latin typeface="Garamond"/>
                <a:cs typeface="Garamond"/>
              </a:rPr>
              <a:t>in </a:t>
            </a:r>
            <a:r>
              <a:rPr sz="2800" spc="30" dirty="0">
                <a:latin typeface="Garamond"/>
                <a:cs typeface="Garamond"/>
              </a:rPr>
              <a:t>determining </a:t>
            </a:r>
            <a:r>
              <a:rPr sz="2800" spc="75" dirty="0">
                <a:latin typeface="Garamond"/>
                <a:cs typeface="Garamond"/>
              </a:rPr>
              <a:t> </a:t>
            </a:r>
            <a:r>
              <a:rPr sz="2800" spc="-20" dirty="0">
                <a:latin typeface="Garamond"/>
                <a:cs typeface="Garamond"/>
              </a:rPr>
              <a:t>efficiency.</a:t>
            </a:r>
            <a:endParaRPr sz="2800" dirty="0">
              <a:latin typeface="Garamond"/>
              <a:cs typeface="Garamond"/>
            </a:endParaRPr>
          </a:p>
          <a:p>
            <a:pPr marL="212090" indent="-199390">
              <a:lnSpc>
                <a:spcPct val="100000"/>
              </a:lnSpc>
              <a:spcBef>
                <a:spcPts val="1295"/>
              </a:spcBef>
              <a:buFont typeface="Times New Roman"/>
              <a:buChar char="•"/>
              <a:tabLst>
                <a:tab pos="212725" algn="l"/>
              </a:tabLst>
            </a:pPr>
            <a:r>
              <a:rPr sz="2800" spc="15" dirty="0">
                <a:latin typeface="Garamond"/>
                <a:cs typeface="Garamond"/>
              </a:rPr>
              <a:t>Logical </a:t>
            </a:r>
            <a:r>
              <a:rPr sz="2800" spc="5" dirty="0">
                <a:latin typeface="Garamond"/>
                <a:cs typeface="Garamond"/>
              </a:rPr>
              <a:t>versus </a:t>
            </a:r>
            <a:r>
              <a:rPr sz="2800" spc="30" dirty="0">
                <a:latin typeface="Garamond"/>
                <a:cs typeface="Garamond"/>
              </a:rPr>
              <a:t>physical</a:t>
            </a:r>
            <a:r>
              <a:rPr sz="2800" spc="315" dirty="0">
                <a:latin typeface="Garamond"/>
                <a:cs typeface="Garamond"/>
              </a:rPr>
              <a:t> </a:t>
            </a:r>
            <a:r>
              <a:rPr sz="2800" spc="10" dirty="0" smtClean="0">
                <a:latin typeface="Garamond"/>
                <a:cs typeface="Garamond"/>
              </a:rPr>
              <a:t>topology</a:t>
            </a:r>
            <a:r>
              <a:rPr lang="en-US" sz="2800" spc="10" dirty="0" smtClean="0">
                <a:latin typeface="Garamond"/>
                <a:cs typeface="Garamond"/>
              </a:rPr>
              <a:t>.  10 M Ethernet is logically a bus but physically a star</a:t>
            </a:r>
          </a:p>
          <a:p>
            <a:pPr marL="212090" indent="-199390">
              <a:lnSpc>
                <a:spcPct val="100000"/>
              </a:lnSpc>
              <a:spcBef>
                <a:spcPts val="1295"/>
              </a:spcBef>
              <a:buFont typeface="Times New Roman"/>
              <a:buChar char="•"/>
              <a:tabLst>
                <a:tab pos="212725" algn="l"/>
              </a:tabLst>
            </a:pPr>
            <a:r>
              <a:rPr lang="en-US" sz="2800" spc="10" dirty="0" smtClean="0">
                <a:latin typeface="Garamond"/>
                <a:cs typeface="Garamond"/>
              </a:rPr>
              <a:t>Ethernet ideas mostly gone in Gigabit Ethernet but some ideas like CSMA live on in 802.11. Also,10-100 Mbps Ethernet is still used</a:t>
            </a:r>
            <a:endParaRPr sz="2800" dirty="0">
              <a:latin typeface="Garamond"/>
              <a:cs typeface="Garamond"/>
            </a:endParaRPr>
          </a:p>
        </p:txBody>
      </p:sp>
    </p:spTree>
    <p:extLst>
      <p:ext uri="{BB962C8B-B14F-4D97-AF65-F5344CB8AC3E}">
        <p14:creationId xmlns:p14="http://schemas.microsoft.com/office/powerpoint/2010/main" val="2832184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5546390"/>
          </a:xfrm>
          <a:prstGeom prst="rect">
            <a:avLst/>
          </a:prstGeom>
        </p:spPr>
        <p:txBody>
          <a:bodyPr vert="horz" wrap="square" lIns="0" tIns="0" rIns="0" bIns="0" rtlCol="0">
            <a:spAutoFit/>
          </a:bodyPr>
          <a:lstStyle/>
          <a:p>
            <a:pPr marL="1077595">
              <a:lnSpc>
                <a:spcPct val="100000"/>
              </a:lnSpc>
            </a:pPr>
            <a:r>
              <a:rPr sz="2800" b="1" spc="365" dirty="0">
                <a:solidFill>
                  <a:srgbClr val="0070C0"/>
                </a:solidFill>
                <a:latin typeface="PMingLiU"/>
                <a:cs typeface="PMingLiU"/>
              </a:rPr>
              <a:t>A </a:t>
            </a:r>
            <a:r>
              <a:rPr sz="2800" b="1" spc="245" dirty="0">
                <a:solidFill>
                  <a:srgbClr val="0070C0"/>
                </a:solidFill>
                <a:latin typeface="PMingLiU"/>
                <a:cs typeface="PMingLiU"/>
              </a:rPr>
              <a:t>Rose </a:t>
            </a:r>
            <a:r>
              <a:rPr sz="2800" b="1" spc="265" dirty="0">
                <a:solidFill>
                  <a:srgbClr val="0070C0"/>
                </a:solidFill>
                <a:latin typeface="PMingLiU"/>
                <a:cs typeface="PMingLiU"/>
              </a:rPr>
              <a:t>by any </a:t>
            </a:r>
            <a:r>
              <a:rPr sz="2800" b="1" spc="280" dirty="0">
                <a:solidFill>
                  <a:srgbClr val="0070C0"/>
                </a:solidFill>
                <a:latin typeface="PMingLiU"/>
                <a:cs typeface="PMingLiU"/>
              </a:rPr>
              <a:t>other</a:t>
            </a:r>
            <a:r>
              <a:rPr sz="2800" b="1" spc="-5" dirty="0">
                <a:solidFill>
                  <a:srgbClr val="0070C0"/>
                </a:solidFill>
                <a:latin typeface="PMingLiU"/>
                <a:cs typeface="PMingLiU"/>
              </a:rPr>
              <a:t> </a:t>
            </a:r>
            <a:r>
              <a:rPr sz="2800" b="1" spc="325" dirty="0">
                <a:solidFill>
                  <a:srgbClr val="0070C0"/>
                </a:solidFill>
                <a:latin typeface="PMingLiU"/>
                <a:cs typeface="PMingLiU"/>
              </a:rPr>
              <a:t>Name</a:t>
            </a:r>
            <a:endParaRPr sz="2800" b="1" dirty="0">
              <a:solidFill>
                <a:srgbClr val="0070C0"/>
              </a:solidFill>
              <a:latin typeface="PMingLiU"/>
              <a:cs typeface="PMingLiU"/>
            </a:endParaRPr>
          </a:p>
          <a:p>
            <a:pPr marL="12700" marR="165735">
              <a:lnSpc>
                <a:spcPct val="116100"/>
              </a:lnSpc>
              <a:spcBef>
                <a:spcPts val="1800"/>
              </a:spcBef>
            </a:pPr>
            <a:r>
              <a:rPr sz="2400" spc="20" dirty="0">
                <a:latin typeface="Garamond"/>
                <a:cs typeface="Garamond"/>
              </a:rPr>
              <a:t>Inherently </a:t>
            </a:r>
            <a:r>
              <a:rPr sz="2400" spc="30" dirty="0">
                <a:latin typeface="Garamond"/>
                <a:cs typeface="Garamond"/>
              </a:rPr>
              <a:t>sequential. </a:t>
            </a:r>
            <a:r>
              <a:rPr sz="2400" spc="20" dirty="0">
                <a:latin typeface="Garamond"/>
                <a:cs typeface="Garamond"/>
              </a:rPr>
              <a:t>Link </a:t>
            </a:r>
            <a:r>
              <a:rPr sz="2400" spc="30" dirty="0">
                <a:latin typeface="Garamond"/>
                <a:cs typeface="Garamond"/>
              </a:rPr>
              <a:t>shared </a:t>
            </a:r>
            <a:r>
              <a:rPr sz="2400" spc="10" dirty="0">
                <a:latin typeface="Garamond"/>
                <a:cs typeface="Garamond"/>
              </a:rPr>
              <a:t>among </a:t>
            </a:r>
            <a:r>
              <a:rPr sz="2400" spc="35" dirty="0">
                <a:latin typeface="Garamond"/>
                <a:cs typeface="Garamond"/>
              </a:rPr>
              <a:t>multiple  </a:t>
            </a:r>
            <a:r>
              <a:rPr sz="2400" spc="10" dirty="0">
                <a:latin typeface="Garamond"/>
                <a:cs typeface="Garamond"/>
              </a:rPr>
              <a:t>senders.</a:t>
            </a:r>
            <a:r>
              <a:rPr sz="2400" spc="265" dirty="0">
                <a:latin typeface="Garamond"/>
                <a:cs typeface="Garamond"/>
              </a:rPr>
              <a:t> </a:t>
            </a:r>
            <a:r>
              <a:rPr sz="2400" spc="35" dirty="0" smtClean="0">
                <a:latin typeface="Garamond"/>
                <a:cs typeface="Garamond"/>
              </a:rPr>
              <a:t>A</a:t>
            </a:r>
            <a:r>
              <a:rPr lang="en-US" sz="2400" spc="35" dirty="0" smtClean="0">
                <a:latin typeface="Garamond"/>
                <a:cs typeface="Garamond"/>
              </a:rPr>
              <a:t>lso Known as:</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sz="2400" i="1" spc="-75" dirty="0">
                <a:solidFill>
                  <a:srgbClr val="00B050"/>
                </a:solidFill>
                <a:latin typeface="Arial"/>
                <a:cs typeface="Arial"/>
              </a:rPr>
              <a:t>Multiaccess </a:t>
            </a:r>
            <a:r>
              <a:rPr sz="2400" i="1" spc="-20" dirty="0">
                <a:solidFill>
                  <a:srgbClr val="00B050"/>
                </a:solidFill>
                <a:latin typeface="Arial"/>
                <a:cs typeface="Arial"/>
              </a:rPr>
              <a:t>links </a:t>
            </a:r>
            <a:r>
              <a:rPr sz="2400" spc="20" dirty="0">
                <a:latin typeface="Garamond"/>
                <a:cs typeface="Garamond"/>
              </a:rPr>
              <a:t>because </a:t>
            </a:r>
            <a:r>
              <a:rPr sz="2400" spc="30" dirty="0">
                <a:latin typeface="Garamond"/>
                <a:cs typeface="Garamond"/>
              </a:rPr>
              <a:t>there </a:t>
            </a:r>
            <a:r>
              <a:rPr sz="2400" spc="45" dirty="0">
                <a:latin typeface="Garamond"/>
                <a:cs typeface="Garamond"/>
              </a:rPr>
              <a:t>are </a:t>
            </a:r>
            <a:r>
              <a:rPr sz="2400" spc="35" dirty="0">
                <a:latin typeface="Garamond"/>
                <a:cs typeface="Garamond"/>
              </a:rPr>
              <a:t>multiple  </a:t>
            </a:r>
            <a:r>
              <a:rPr sz="2400" spc="-10" dirty="0">
                <a:latin typeface="Garamond"/>
                <a:cs typeface="Garamond"/>
              </a:rPr>
              <a:t>nodes </a:t>
            </a:r>
            <a:r>
              <a:rPr sz="2400" spc="95" dirty="0">
                <a:latin typeface="Garamond"/>
                <a:cs typeface="Garamond"/>
              </a:rPr>
              <a:t>that </a:t>
            </a:r>
            <a:r>
              <a:rPr sz="2400" spc="75" dirty="0">
                <a:latin typeface="Garamond"/>
                <a:cs typeface="Garamond"/>
              </a:rPr>
              <a:t>may </a:t>
            </a:r>
            <a:r>
              <a:rPr sz="2400" spc="30" dirty="0">
                <a:latin typeface="Garamond"/>
                <a:cs typeface="Garamond"/>
              </a:rPr>
              <a:t>simultaneously </a:t>
            </a:r>
            <a:r>
              <a:rPr sz="2400" spc="5" dirty="0">
                <a:latin typeface="Garamond"/>
                <a:cs typeface="Garamond"/>
              </a:rPr>
              <a:t>access</a:t>
            </a:r>
            <a:r>
              <a:rPr sz="2400" spc="350" dirty="0">
                <a:latin typeface="Garamond"/>
                <a:cs typeface="Garamond"/>
              </a:rPr>
              <a:t> </a:t>
            </a:r>
            <a:r>
              <a:rPr sz="2400" spc="35" dirty="0">
                <a:latin typeface="Garamond"/>
                <a:cs typeface="Garamond"/>
              </a:rPr>
              <a:t>link.</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sz="2400" i="1" spc="-85" dirty="0">
                <a:solidFill>
                  <a:srgbClr val="00B050"/>
                </a:solidFill>
                <a:latin typeface="Arial"/>
                <a:cs typeface="Arial"/>
              </a:rPr>
              <a:t>Broadcast </a:t>
            </a:r>
            <a:r>
              <a:rPr sz="2400" i="1" spc="-20" dirty="0">
                <a:solidFill>
                  <a:srgbClr val="00B050"/>
                </a:solidFill>
                <a:latin typeface="Arial"/>
                <a:cs typeface="Arial"/>
              </a:rPr>
              <a:t>links </a:t>
            </a:r>
            <a:r>
              <a:rPr sz="2400" spc="20" dirty="0">
                <a:latin typeface="Garamond"/>
                <a:cs typeface="Garamond"/>
              </a:rPr>
              <a:t>because </a:t>
            </a:r>
            <a:r>
              <a:rPr sz="2400" spc="30" dirty="0">
                <a:latin typeface="Garamond"/>
                <a:cs typeface="Garamond"/>
              </a:rPr>
              <a:t>every </a:t>
            </a:r>
            <a:r>
              <a:rPr sz="2400" spc="25" dirty="0">
                <a:latin typeface="Garamond"/>
                <a:cs typeface="Garamond"/>
              </a:rPr>
              <a:t>transmission </a:t>
            </a:r>
            <a:r>
              <a:rPr sz="2400" spc="35" dirty="0">
                <a:latin typeface="Garamond"/>
                <a:cs typeface="Garamond"/>
              </a:rPr>
              <a:t>can  </a:t>
            </a:r>
            <a:r>
              <a:rPr sz="2400" spc="20" dirty="0">
                <a:latin typeface="Garamond"/>
                <a:cs typeface="Garamond"/>
              </a:rPr>
              <a:t>be </a:t>
            </a:r>
            <a:r>
              <a:rPr sz="2400" spc="35" dirty="0">
                <a:latin typeface="Garamond"/>
                <a:cs typeface="Garamond"/>
              </a:rPr>
              <a:t>heard </a:t>
            </a:r>
            <a:r>
              <a:rPr sz="2400" spc="50" dirty="0">
                <a:latin typeface="Garamond"/>
                <a:cs typeface="Garamond"/>
              </a:rPr>
              <a:t>by </a:t>
            </a:r>
            <a:r>
              <a:rPr sz="2400" spc="65" dirty="0">
                <a:latin typeface="Garamond"/>
                <a:cs typeface="Garamond"/>
              </a:rPr>
              <a:t>all </a:t>
            </a:r>
            <a:r>
              <a:rPr sz="2400" spc="10" dirty="0">
                <a:latin typeface="Garamond"/>
                <a:cs typeface="Garamond"/>
              </a:rPr>
              <a:t>other</a:t>
            </a:r>
            <a:r>
              <a:rPr sz="2400" spc="335" dirty="0">
                <a:latin typeface="Garamond"/>
                <a:cs typeface="Garamond"/>
              </a:rPr>
              <a:t> </a:t>
            </a:r>
            <a:r>
              <a:rPr sz="2400" spc="40" dirty="0">
                <a:latin typeface="Garamond"/>
                <a:cs typeface="Garamond"/>
              </a:rPr>
              <a:t>stations.</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sz="2400" i="1" spc="-95" dirty="0">
                <a:solidFill>
                  <a:srgbClr val="00B050"/>
                </a:solidFill>
                <a:latin typeface="Arial"/>
                <a:cs typeface="Arial"/>
              </a:rPr>
              <a:t>Local </a:t>
            </a:r>
            <a:r>
              <a:rPr sz="2400" i="1" spc="-75" dirty="0">
                <a:solidFill>
                  <a:srgbClr val="00B050"/>
                </a:solidFill>
                <a:latin typeface="Arial"/>
                <a:cs typeface="Arial"/>
              </a:rPr>
              <a:t>Area </a:t>
            </a:r>
            <a:r>
              <a:rPr sz="2400" i="1" spc="-65" dirty="0">
                <a:solidFill>
                  <a:srgbClr val="00B050"/>
                </a:solidFill>
                <a:latin typeface="Arial"/>
                <a:cs typeface="Arial"/>
              </a:rPr>
              <a:t>Networks </a:t>
            </a:r>
            <a:r>
              <a:rPr sz="2400" spc="-30" dirty="0">
                <a:latin typeface="Garamond"/>
                <a:cs typeface="Garamond"/>
              </a:rPr>
              <a:t>or LANs </a:t>
            </a:r>
            <a:r>
              <a:rPr sz="2400" spc="20" dirty="0">
                <a:latin typeface="Garamond"/>
                <a:cs typeface="Garamond"/>
              </a:rPr>
              <a:t>because </a:t>
            </a:r>
            <a:r>
              <a:rPr sz="2400" spc="40" dirty="0">
                <a:latin typeface="Garamond"/>
                <a:cs typeface="Garamond"/>
              </a:rPr>
              <a:t>the  </a:t>
            </a:r>
            <a:r>
              <a:rPr sz="2400" spc="20" dirty="0">
                <a:latin typeface="Garamond"/>
                <a:cs typeface="Garamond"/>
              </a:rPr>
              <a:t>geographical </a:t>
            </a:r>
            <a:r>
              <a:rPr sz="2400" spc="60" dirty="0">
                <a:latin typeface="Garamond"/>
                <a:cs typeface="Garamond"/>
              </a:rPr>
              <a:t>area </a:t>
            </a:r>
            <a:r>
              <a:rPr sz="2400" spc="10" dirty="0">
                <a:latin typeface="Garamond"/>
                <a:cs typeface="Garamond"/>
              </a:rPr>
              <a:t>serviced </a:t>
            </a:r>
            <a:r>
              <a:rPr sz="2400" spc="50" dirty="0">
                <a:latin typeface="Garamond"/>
                <a:cs typeface="Garamond"/>
              </a:rPr>
              <a:t>by </a:t>
            </a:r>
            <a:r>
              <a:rPr sz="2400" spc="114" dirty="0">
                <a:latin typeface="Garamond"/>
                <a:cs typeface="Garamond"/>
              </a:rPr>
              <a:t>a </a:t>
            </a:r>
            <a:r>
              <a:rPr sz="2400" spc="-35" dirty="0">
                <a:latin typeface="Garamond"/>
                <a:cs typeface="Garamond"/>
              </a:rPr>
              <a:t>LAN </a:t>
            </a:r>
            <a:r>
              <a:rPr sz="2400" spc="15" dirty="0">
                <a:latin typeface="Garamond"/>
                <a:cs typeface="Garamond"/>
              </a:rPr>
              <a:t>is </a:t>
            </a:r>
            <a:r>
              <a:rPr sz="2400" spc="25" dirty="0">
                <a:latin typeface="Garamond"/>
                <a:cs typeface="Garamond"/>
              </a:rPr>
              <a:t>local </a:t>
            </a:r>
            <a:r>
              <a:rPr sz="2400" spc="45" dirty="0">
                <a:latin typeface="Garamond"/>
                <a:cs typeface="Garamond"/>
              </a:rPr>
              <a:t>and  </a:t>
            </a:r>
            <a:r>
              <a:rPr sz="2400" spc="40" dirty="0">
                <a:latin typeface="Garamond"/>
                <a:cs typeface="Garamond"/>
              </a:rPr>
              <a:t>small </a:t>
            </a:r>
            <a:r>
              <a:rPr sz="2400" spc="-80" dirty="0">
                <a:latin typeface="Garamond"/>
                <a:cs typeface="Garamond"/>
              </a:rPr>
              <a:t>– </a:t>
            </a:r>
            <a:r>
              <a:rPr sz="2400" spc="-40" dirty="0">
                <a:latin typeface="Garamond"/>
                <a:cs typeface="Garamond"/>
              </a:rPr>
              <a:t>from </a:t>
            </a:r>
            <a:r>
              <a:rPr sz="2400" spc="-20" dirty="0">
                <a:latin typeface="Garamond"/>
                <a:cs typeface="Garamond"/>
              </a:rPr>
              <a:t>1-10 </a:t>
            </a:r>
            <a:r>
              <a:rPr sz="2400" spc="10" dirty="0">
                <a:latin typeface="Garamond"/>
                <a:cs typeface="Garamond"/>
              </a:rPr>
              <a:t>Kms, </a:t>
            </a:r>
            <a:r>
              <a:rPr sz="2400" spc="-10" dirty="0">
                <a:latin typeface="Garamond"/>
                <a:cs typeface="Garamond"/>
              </a:rPr>
              <a:t>covering </a:t>
            </a:r>
            <a:r>
              <a:rPr sz="2400" spc="60" dirty="0">
                <a:latin typeface="Garamond"/>
                <a:cs typeface="Garamond"/>
              </a:rPr>
              <a:t>an </a:t>
            </a:r>
            <a:r>
              <a:rPr sz="2400" spc="-50" dirty="0">
                <a:latin typeface="Garamond"/>
                <a:cs typeface="Garamond"/>
              </a:rPr>
              <a:t>office, </a:t>
            </a:r>
            <a:r>
              <a:rPr sz="2400" spc="114" dirty="0">
                <a:latin typeface="Garamond"/>
                <a:cs typeface="Garamond"/>
              </a:rPr>
              <a:t>a  </a:t>
            </a:r>
            <a:r>
              <a:rPr sz="2400" spc="35" dirty="0">
                <a:latin typeface="Garamond"/>
                <a:cs typeface="Garamond"/>
              </a:rPr>
              <a:t>building, </a:t>
            </a:r>
            <a:r>
              <a:rPr sz="2400" spc="-30" dirty="0">
                <a:latin typeface="Garamond"/>
                <a:cs typeface="Garamond"/>
              </a:rPr>
              <a:t>or </a:t>
            </a:r>
            <a:r>
              <a:rPr sz="2400" spc="120" dirty="0">
                <a:latin typeface="Garamond"/>
                <a:cs typeface="Garamond"/>
              </a:rPr>
              <a:t>at </a:t>
            </a:r>
            <a:r>
              <a:rPr sz="2400" spc="10" dirty="0">
                <a:latin typeface="Garamond"/>
                <a:cs typeface="Garamond"/>
              </a:rPr>
              <a:t>most </a:t>
            </a:r>
            <a:r>
              <a:rPr sz="2400" spc="114" dirty="0">
                <a:latin typeface="Garamond"/>
                <a:cs typeface="Garamond"/>
              </a:rPr>
              <a:t>a</a:t>
            </a:r>
            <a:r>
              <a:rPr sz="2400" spc="370" dirty="0">
                <a:latin typeface="Garamond"/>
                <a:cs typeface="Garamond"/>
              </a:rPr>
              <a:t> </a:t>
            </a:r>
            <a:r>
              <a:rPr sz="2400" spc="30" dirty="0">
                <a:latin typeface="Garamond"/>
                <a:cs typeface="Garamond"/>
              </a:rPr>
              <a:t>campus.</a:t>
            </a:r>
            <a:endParaRPr sz="2400" dirty="0">
              <a:latin typeface="Garamond"/>
              <a:cs typeface="Garamond"/>
            </a:endParaRPr>
          </a:p>
        </p:txBody>
      </p:sp>
    </p:spTree>
    <p:extLst>
      <p:ext uri="{BB962C8B-B14F-4D97-AF65-F5344CB8AC3E}">
        <p14:creationId xmlns:p14="http://schemas.microsoft.com/office/powerpoint/2010/main" val="1888630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3" name="object 3"/>
          <p:cNvSpPr txBox="1"/>
          <p:nvPr/>
        </p:nvSpPr>
        <p:spPr>
          <a:xfrm>
            <a:off x="152400" y="2264539"/>
            <a:ext cx="7231379" cy="5390515"/>
          </a:xfrm>
          <a:prstGeom prst="rect">
            <a:avLst/>
          </a:prstGeom>
        </p:spPr>
        <p:txBody>
          <a:bodyPr vert="horz" wrap="square" lIns="0" tIns="0" rIns="0" bIns="0" rtlCol="0">
            <a:spAutoFit/>
          </a:bodyPr>
          <a:lstStyle/>
          <a:p>
            <a:pPr marL="212090" marR="467359" indent="-199390" algn="just">
              <a:lnSpc>
                <a:spcPct val="116300"/>
              </a:lnSpc>
              <a:buFont typeface="Times New Roman"/>
              <a:buChar char="•"/>
              <a:tabLst>
                <a:tab pos="212725" algn="l"/>
              </a:tabLst>
            </a:pPr>
            <a:r>
              <a:rPr lang="en-US" sz="2400" spc="10" dirty="0" smtClean="0">
                <a:solidFill>
                  <a:srgbClr val="00B050"/>
                </a:solidFill>
                <a:latin typeface="Garamond"/>
                <a:cs typeface="Garamond"/>
              </a:rPr>
              <a:t>Cost:</a:t>
            </a:r>
            <a:r>
              <a:rPr lang="en-US" sz="2400" spc="10" dirty="0" smtClean="0">
                <a:latin typeface="Garamond"/>
                <a:cs typeface="Garamond"/>
              </a:rPr>
              <a:t> </a:t>
            </a:r>
            <a:r>
              <a:rPr sz="2400" spc="10" dirty="0" smtClean="0">
                <a:latin typeface="Garamond"/>
                <a:cs typeface="Garamond"/>
              </a:rPr>
              <a:t>Connect </a:t>
            </a:r>
            <a:r>
              <a:rPr sz="2400" spc="30" dirty="0">
                <a:latin typeface="Garamond"/>
                <a:cs typeface="Garamond"/>
              </a:rPr>
              <a:t>up </a:t>
            </a:r>
            <a:r>
              <a:rPr sz="2400" spc="65" dirty="0">
                <a:latin typeface="Garamond"/>
                <a:cs typeface="Garamond"/>
              </a:rPr>
              <a:t>all </a:t>
            </a:r>
            <a:r>
              <a:rPr sz="2400" spc="10" dirty="0">
                <a:latin typeface="Garamond"/>
                <a:cs typeface="Garamond"/>
              </a:rPr>
              <a:t>computers </a:t>
            </a:r>
            <a:r>
              <a:rPr sz="2400" spc="25" dirty="0">
                <a:latin typeface="Garamond"/>
                <a:cs typeface="Garamond"/>
              </a:rPr>
              <a:t>in </a:t>
            </a:r>
            <a:r>
              <a:rPr sz="2400" spc="114" dirty="0">
                <a:latin typeface="Garamond"/>
                <a:cs typeface="Garamond"/>
              </a:rPr>
              <a:t>a </a:t>
            </a:r>
            <a:r>
              <a:rPr sz="2400" spc="35" dirty="0">
                <a:latin typeface="Garamond"/>
                <a:cs typeface="Garamond"/>
              </a:rPr>
              <a:t>building, </a:t>
            </a:r>
            <a:r>
              <a:rPr sz="2400" spc="-50" dirty="0">
                <a:latin typeface="Garamond"/>
                <a:cs typeface="Garamond"/>
              </a:rPr>
              <a:t>office,  </a:t>
            </a:r>
            <a:r>
              <a:rPr sz="2400" spc="30" dirty="0">
                <a:latin typeface="Garamond"/>
                <a:cs typeface="Garamond"/>
              </a:rPr>
              <a:t>campus. </a:t>
            </a:r>
            <a:r>
              <a:rPr sz="2400" spc="-20" dirty="0">
                <a:latin typeface="Garamond"/>
                <a:cs typeface="Garamond"/>
              </a:rPr>
              <a:t>200-1000 </a:t>
            </a:r>
            <a:r>
              <a:rPr sz="2400" spc="20" dirty="0">
                <a:latin typeface="Garamond"/>
                <a:cs typeface="Garamond"/>
              </a:rPr>
              <a:t>users. Saves </a:t>
            </a:r>
            <a:r>
              <a:rPr sz="2400" spc="25" dirty="0">
                <a:latin typeface="Garamond"/>
                <a:cs typeface="Garamond"/>
              </a:rPr>
              <a:t>wiring </a:t>
            </a:r>
            <a:r>
              <a:rPr sz="2400" dirty="0">
                <a:latin typeface="Garamond"/>
                <a:cs typeface="Garamond"/>
              </a:rPr>
              <a:t>costs </a:t>
            </a:r>
            <a:r>
              <a:rPr sz="2400" spc="15" dirty="0">
                <a:latin typeface="Garamond"/>
                <a:cs typeface="Garamond"/>
              </a:rPr>
              <a:t>to  </a:t>
            </a:r>
            <a:r>
              <a:rPr sz="2400" spc="30" dirty="0">
                <a:latin typeface="Garamond"/>
                <a:cs typeface="Garamond"/>
              </a:rPr>
              <a:t>share </a:t>
            </a:r>
            <a:r>
              <a:rPr sz="2400" spc="-40" dirty="0">
                <a:latin typeface="Garamond"/>
                <a:cs typeface="Garamond"/>
              </a:rPr>
              <a:t>one</a:t>
            </a:r>
            <a:r>
              <a:rPr sz="2400" spc="100" dirty="0">
                <a:latin typeface="Garamond"/>
                <a:cs typeface="Garamond"/>
              </a:rPr>
              <a:t> </a:t>
            </a:r>
            <a:r>
              <a:rPr sz="2400" spc="25" dirty="0" smtClean="0">
                <a:latin typeface="Garamond"/>
                <a:cs typeface="Garamond"/>
              </a:rPr>
              <a:t>wire</a:t>
            </a:r>
            <a:r>
              <a:rPr lang="en-US" sz="2400" spc="25" dirty="0" smtClean="0">
                <a:latin typeface="Garamond"/>
                <a:cs typeface="Garamond"/>
              </a:rPr>
              <a:t> (or the air waves, no dedicated air waves)</a:t>
            </a:r>
            <a:r>
              <a:rPr sz="2400" spc="25" dirty="0" smtClean="0">
                <a:latin typeface="Garamond"/>
                <a:cs typeface="Garamond"/>
              </a:rPr>
              <a:t>.</a:t>
            </a:r>
            <a:endParaRPr sz="2400" dirty="0">
              <a:latin typeface="Garamond"/>
              <a:cs typeface="Garamond"/>
            </a:endParaRPr>
          </a:p>
          <a:p>
            <a:pPr marL="212090" marR="257810" indent="-199390">
              <a:lnSpc>
                <a:spcPct val="116399"/>
              </a:lnSpc>
              <a:spcBef>
                <a:spcPts val="905"/>
              </a:spcBef>
              <a:buFont typeface="Times New Roman"/>
              <a:buChar char="•"/>
              <a:tabLst>
                <a:tab pos="212725" algn="l"/>
              </a:tabLst>
            </a:pPr>
            <a:r>
              <a:rPr lang="en-US" sz="2400" spc="10" dirty="0" smtClean="0">
                <a:solidFill>
                  <a:srgbClr val="00B050"/>
                </a:solidFill>
                <a:latin typeface="Garamond"/>
                <a:cs typeface="Garamond"/>
              </a:rPr>
              <a:t>Bandwidth:</a:t>
            </a:r>
            <a:r>
              <a:rPr lang="en-US" sz="2400" spc="10" dirty="0" smtClean="0">
                <a:latin typeface="Garamond"/>
                <a:cs typeface="Garamond"/>
              </a:rPr>
              <a:t> </a:t>
            </a:r>
            <a:r>
              <a:rPr sz="2400" spc="10" dirty="0" smtClean="0">
                <a:latin typeface="Garamond"/>
                <a:cs typeface="Garamond"/>
              </a:rPr>
              <a:t>Provides </a:t>
            </a:r>
            <a:r>
              <a:rPr sz="2400" spc="20" dirty="0">
                <a:latin typeface="Garamond"/>
                <a:cs typeface="Garamond"/>
              </a:rPr>
              <a:t>high </a:t>
            </a:r>
            <a:r>
              <a:rPr sz="2400" spc="40" dirty="0">
                <a:latin typeface="Garamond"/>
                <a:cs typeface="Garamond"/>
              </a:rPr>
              <a:t>bandwidth </a:t>
            </a:r>
            <a:r>
              <a:rPr sz="2400" spc="45" dirty="0">
                <a:latin typeface="Garamond"/>
                <a:cs typeface="Garamond"/>
              </a:rPr>
              <a:t>and </a:t>
            </a:r>
            <a:r>
              <a:rPr sz="2400" spc="-35" dirty="0">
                <a:latin typeface="Garamond"/>
                <a:cs typeface="Garamond"/>
              </a:rPr>
              <a:t>low </a:t>
            </a:r>
            <a:r>
              <a:rPr sz="2400" spc="5" dirty="0">
                <a:latin typeface="Garamond"/>
                <a:cs typeface="Garamond"/>
              </a:rPr>
              <a:t>error </a:t>
            </a:r>
            <a:r>
              <a:rPr sz="2400" spc="55" dirty="0">
                <a:latin typeface="Garamond"/>
                <a:cs typeface="Garamond"/>
              </a:rPr>
              <a:t>rates </a:t>
            </a:r>
            <a:r>
              <a:rPr sz="2400" spc="-60" dirty="0">
                <a:latin typeface="Garamond"/>
                <a:cs typeface="Garamond"/>
              </a:rPr>
              <a:t>for  </a:t>
            </a:r>
            <a:r>
              <a:rPr sz="2400" spc="25" dirty="0">
                <a:latin typeface="Garamond"/>
                <a:cs typeface="Garamond"/>
              </a:rPr>
              <a:t>local </a:t>
            </a:r>
            <a:r>
              <a:rPr sz="2400" dirty="0">
                <a:latin typeface="Garamond"/>
                <a:cs typeface="Garamond"/>
              </a:rPr>
              <a:t>group </a:t>
            </a:r>
            <a:r>
              <a:rPr sz="2400" spc="-100" dirty="0">
                <a:latin typeface="Garamond"/>
                <a:cs typeface="Garamond"/>
              </a:rPr>
              <a:t>of </a:t>
            </a:r>
            <a:r>
              <a:rPr sz="2400" spc="20" dirty="0">
                <a:latin typeface="Garamond"/>
                <a:cs typeface="Garamond"/>
              </a:rPr>
              <a:t>users. </a:t>
            </a:r>
            <a:r>
              <a:rPr sz="2400" spc="10" dirty="0">
                <a:latin typeface="Garamond"/>
                <a:cs typeface="Garamond"/>
              </a:rPr>
              <a:t>Worth </a:t>
            </a:r>
            <a:r>
              <a:rPr sz="2400" spc="85" dirty="0">
                <a:latin typeface="Garamond"/>
                <a:cs typeface="Garamond"/>
              </a:rPr>
              <a:t>it </a:t>
            </a:r>
            <a:r>
              <a:rPr sz="2400" spc="20" dirty="0">
                <a:latin typeface="Garamond"/>
                <a:cs typeface="Garamond"/>
              </a:rPr>
              <a:t>because </a:t>
            </a:r>
            <a:r>
              <a:rPr sz="2400" spc="10" dirty="0">
                <a:latin typeface="Garamond"/>
                <a:cs typeface="Garamond"/>
              </a:rPr>
              <a:t>most  </a:t>
            </a:r>
            <a:r>
              <a:rPr sz="2400" spc="30" dirty="0">
                <a:latin typeface="Garamond"/>
                <a:cs typeface="Garamond"/>
              </a:rPr>
              <a:t>high-bandwidth </a:t>
            </a:r>
            <a:r>
              <a:rPr sz="2400" spc="45" dirty="0">
                <a:latin typeface="Garamond"/>
                <a:cs typeface="Garamond"/>
              </a:rPr>
              <a:t>distributed </a:t>
            </a:r>
            <a:r>
              <a:rPr sz="2400" spc="20" dirty="0">
                <a:latin typeface="Garamond"/>
                <a:cs typeface="Garamond"/>
              </a:rPr>
              <a:t>computing </a:t>
            </a:r>
            <a:r>
              <a:rPr sz="2400" spc="55" dirty="0">
                <a:latin typeface="Garamond"/>
                <a:cs typeface="Garamond"/>
              </a:rPr>
              <a:t>(e.g., </a:t>
            </a:r>
            <a:r>
              <a:rPr sz="2400" spc="-20" dirty="0">
                <a:latin typeface="Garamond"/>
                <a:cs typeface="Garamond"/>
              </a:rPr>
              <a:t>file  </a:t>
            </a:r>
            <a:r>
              <a:rPr sz="2400" spc="5" dirty="0">
                <a:latin typeface="Garamond"/>
                <a:cs typeface="Garamond"/>
              </a:rPr>
              <a:t>servers </a:t>
            </a:r>
            <a:r>
              <a:rPr sz="2400" spc="60" dirty="0">
                <a:latin typeface="Garamond"/>
                <a:cs typeface="Garamond"/>
              </a:rPr>
              <a:t>etc.) </a:t>
            </a:r>
            <a:r>
              <a:rPr sz="2400" spc="35" dirty="0">
                <a:latin typeface="Garamond"/>
                <a:cs typeface="Garamond"/>
              </a:rPr>
              <a:t>has </a:t>
            </a:r>
            <a:r>
              <a:rPr sz="2400" spc="10" dirty="0">
                <a:latin typeface="Garamond"/>
                <a:cs typeface="Garamond"/>
              </a:rPr>
              <a:t>acess</a:t>
            </a:r>
            <a:r>
              <a:rPr sz="2400" spc="470" dirty="0">
                <a:latin typeface="Garamond"/>
                <a:cs typeface="Garamond"/>
              </a:rPr>
              <a:t> </a:t>
            </a:r>
            <a:r>
              <a:rPr sz="2400" spc="35" dirty="0">
                <a:latin typeface="Garamond"/>
                <a:cs typeface="Garamond"/>
              </a:rPr>
              <a:t>locality.</a:t>
            </a:r>
            <a:endParaRPr sz="2400" dirty="0">
              <a:latin typeface="Garamond"/>
              <a:cs typeface="Garamond"/>
            </a:endParaRPr>
          </a:p>
          <a:p>
            <a:pPr marL="212090" marR="5080" indent="-199390">
              <a:lnSpc>
                <a:spcPct val="116500"/>
              </a:lnSpc>
              <a:spcBef>
                <a:spcPts val="890"/>
              </a:spcBef>
              <a:buFont typeface="Times New Roman"/>
              <a:buChar char="•"/>
              <a:tabLst>
                <a:tab pos="212725" algn="l"/>
              </a:tabLst>
            </a:pPr>
            <a:r>
              <a:rPr lang="en-US" sz="2400" spc="35" dirty="0" smtClean="0">
                <a:solidFill>
                  <a:srgbClr val="00B050"/>
                </a:solidFill>
                <a:latin typeface="Garamond"/>
                <a:cs typeface="Garamond"/>
              </a:rPr>
              <a:t>Statistical Multiplexing</a:t>
            </a:r>
            <a:r>
              <a:rPr lang="en-US" sz="2400" spc="35" dirty="0" smtClean="0">
                <a:latin typeface="Garamond"/>
                <a:cs typeface="Garamond"/>
              </a:rPr>
              <a:t>: </a:t>
            </a:r>
            <a:r>
              <a:rPr sz="2400" spc="35" dirty="0" smtClean="0">
                <a:latin typeface="Garamond"/>
                <a:cs typeface="Garamond"/>
              </a:rPr>
              <a:t>Time </a:t>
            </a:r>
            <a:r>
              <a:rPr sz="2400" spc="15" dirty="0">
                <a:latin typeface="Garamond"/>
                <a:cs typeface="Garamond"/>
              </a:rPr>
              <a:t>division </a:t>
            </a:r>
            <a:r>
              <a:rPr sz="2400" spc="35" dirty="0">
                <a:latin typeface="Garamond"/>
                <a:cs typeface="Garamond"/>
              </a:rPr>
              <a:t>multiplexing </a:t>
            </a:r>
            <a:r>
              <a:rPr sz="2400" spc="15" dirty="0">
                <a:latin typeface="Garamond"/>
                <a:cs typeface="Garamond"/>
              </a:rPr>
              <a:t>not </a:t>
            </a:r>
            <a:r>
              <a:rPr sz="2400" spc="114" dirty="0">
                <a:latin typeface="Garamond"/>
                <a:cs typeface="Garamond"/>
              </a:rPr>
              <a:t>a </a:t>
            </a:r>
            <a:r>
              <a:rPr sz="2400" spc="-15" dirty="0">
                <a:latin typeface="Garamond"/>
                <a:cs typeface="Garamond"/>
              </a:rPr>
              <a:t>good </a:t>
            </a:r>
            <a:r>
              <a:rPr sz="2400" spc="40" dirty="0">
                <a:latin typeface="Garamond"/>
                <a:cs typeface="Garamond"/>
              </a:rPr>
              <a:t>idea </a:t>
            </a:r>
            <a:r>
              <a:rPr sz="2400" spc="-5" dirty="0">
                <a:latin typeface="Garamond"/>
                <a:cs typeface="Garamond"/>
              </a:rPr>
              <a:t>when  </a:t>
            </a:r>
            <a:r>
              <a:rPr sz="2400" spc="15" dirty="0">
                <a:latin typeface="Garamond"/>
                <a:cs typeface="Garamond"/>
              </a:rPr>
              <a:t>user </a:t>
            </a:r>
            <a:r>
              <a:rPr sz="2400" spc="5" dirty="0">
                <a:latin typeface="Garamond"/>
                <a:cs typeface="Garamond"/>
              </a:rPr>
              <a:t>traffic </a:t>
            </a:r>
            <a:r>
              <a:rPr sz="2400" spc="15" dirty="0">
                <a:latin typeface="Garamond"/>
                <a:cs typeface="Garamond"/>
              </a:rPr>
              <a:t>is </a:t>
            </a:r>
            <a:r>
              <a:rPr sz="2400" spc="55" dirty="0">
                <a:latin typeface="Garamond"/>
                <a:cs typeface="Garamond"/>
              </a:rPr>
              <a:t>bursty </a:t>
            </a:r>
            <a:r>
              <a:rPr sz="2400" spc="50" dirty="0">
                <a:latin typeface="Garamond"/>
                <a:cs typeface="Garamond"/>
              </a:rPr>
              <a:t>as </a:t>
            </a:r>
            <a:r>
              <a:rPr sz="2400" spc="95" dirty="0">
                <a:latin typeface="Garamond"/>
                <a:cs typeface="Garamond"/>
              </a:rPr>
              <a:t>data </a:t>
            </a:r>
            <a:r>
              <a:rPr sz="2400" spc="30" dirty="0">
                <a:latin typeface="Garamond"/>
                <a:cs typeface="Garamond"/>
              </a:rPr>
              <a:t>is. </a:t>
            </a:r>
            <a:r>
              <a:rPr sz="2400" spc="65" dirty="0">
                <a:latin typeface="Garamond"/>
                <a:cs typeface="Garamond"/>
              </a:rPr>
              <a:t>Bursty </a:t>
            </a:r>
            <a:r>
              <a:rPr sz="2400" spc="120" dirty="0">
                <a:latin typeface="Garamond"/>
                <a:cs typeface="Garamond"/>
              </a:rPr>
              <a:t>= </a:t>
            </a:r>
            <a:r>
              <a:rPr sz="2400" spc="20" dirty="0">
                <a:latin typeface="Garamond"/>
                <a:cs typeface="Garamond"/>
              </a:rPr>
              <a:t>high  </a:t>
            </a:r>
            <a:r>
              <a:rPr sz="2400" spc="25" dirty="0">
                <a:latin typeface="Garamond"/>
                <a:cs typeface="Garamond"/>
              </a:rPr>
              <a:t>peak/average </a:t>
            </a:r>
            <a:r>
              <a:rPr sz="2400" spc="50" dirty="0">
                <a:latin typeface="Garamond"/>
                <a:cs typeface="Garamond"/>
              </a:rPr>
              <a:t>ratio. </a:t>
            </a:r>
            <a:r>
              <a:rPr sz="2400" dirty="0">
                <a:latin typeface="Garamond"/>
                <a:cs typeface="Garamond"/>
              </a:rPr>
              <a:t>Each </a:t>
            </a:r>
            <a:r>
              <a:rPr sz="2400" spc="15" dirty="0">
                <a:latin typeface="Garamond"/>
                <a:cs typeface="Garamond"/>
              </a:rPr>
              <a:t>user </a:t>
            </a:r>
            <a:r>
              <a:rPr sz="2400" spc="30" dirty="0">
                <a:latin typeface="Garamond"/>
                <a:cs typeface="Garamond"/>
              </a:rPr>
              <a:t>gets </a:t>
            </a:r>
            <a:r>
              <a:rPr sz="2400" spc="5" dirty="0">
                <a:latin typeface="Garamond"/>
                <a:cs typeface="Garamond"/>
              </a:rPr>
              <a:t>access </a:t>
            </a:r>
            <a:r>
              <a:rPr sz="2400" spc="15" dirty="0">
                <a:latin typeface="Garamond"/>
                <a:cs typeface="Garamond"/>
              </a:rPr>
              <a:t>to </a:t>
            </a:r>
            <a:r>
              <a:rPr sz="2400" spc="25" dirty="0">
                <a:latin typeface="Garamond"/>
                <a:cs typeface="Garamond"/>
              </a:rPr>
              <a:t>entire  </a:t>
            </a:r>
            <a:r>
              <a:rPr sz="2400" spc="-35" dirty="0">
                <a:latin typeface="Garamond"/>
                <a:cs typeface="Garamond"/>
              </a:rPr>
              <a:t>LAN </a:t>
            </a:r>
            <a:r>
              <a:rPr sz="2400" spc="40" dirty="0">
                <a:latin typeface="Garamond"/>
                <a:cs typeface="Garamond"/>
              </a:rPr>
              <a:t>bandwidth </a:t>
            </a:r>
            <a:r>
              <a:rPr sz="2400" dirty="0">
                <a:latin typeface="Garamond"/>
                <a:cs typeface="Garamond"/>
              </a:rPr>
              <a:t>when </a:t>
            </a:r>
            <a:r>
              <a:rPr sz="2400" spc="10" dirty="0">
                <a:latin typeface="Garamond"/>
                <a:cs typeface="Garamond"/>
              </a:rPr>
              <a:t>other users </a:t>
            </a:r>
            <a:r>
              <a:rPr sz="2400" spc="45" dirty="0">
                <a:latin typeface="Garamond"/>
                <a:cs typeface="Garamond"/>
              </a:rPr>
              <a:t>are </a:t>
            </a:r>
            <a:r>
              <a:rPr sz="2400" spc="30" dirty="0">
                <a:latin typeface="Garamond"/>
                <a:cs typeface="Garamond"/>
              </a:rPr>
              <a:t>idle. </a:t>
            </a:r>
            <a:r>
              <a:rPr sz="2400" spc="10" dirty="0">
                <a:latin typeface="Garamond"/>
                <a:cs typeface="Garamond"/>
              </a:rPr>
              <a:t>As  </a:t>
            </a:r>
            <a:r>
              <a:rPr sz="2400" spc="-15" dirty="0">
                <a:latin typeface="Garamond"/>
                <a:cs typeface="Garamond"/>
              </a:rPr>
              <a:t>more </a:t>
            </a:r>
            <a:r>
              <a:rPr sz="2400" spc="10" dirty="0">
                <a:latin typeface="Garamond"/>
                <a:cs typeface="Garamond"/>
              </a:rPr>
              <a:t>users </a:t>
            </a:r>
            <a:r>
              <a:rPr sz="2400" spc="45" dirty="0">
                <a:latin typeface="Garamond"/>
                <a:cs typeface="Garamond"/>
              </a:rPr>
              <a:t>are </a:t>
            </a:r>
            <a:r>
              <a:rPr sz="2400" spc="35" dirty="0">
                <a:latin typeface="Garamond"/>
                <a:cs typeface="Garamond"/>
              </a:rPr>
              <a:t>added, </a:t>
            </a:r>
            <a:r>
              <a:rPr sz="2400" spc="65" dirty="0">
                <a:latin typeface="Garamond"/>
                <a:cs typeface="Garamond"/>
              </a:rPr>
              <a:t>they </a:t>
            </a:r>
            <a:r>
              <a:rPr sz="2400" spc="30" dirty="0">
                <a:latin typeface="Garamond"/>
                <a:cs typeface="Garamond"/>
              </a:rPr>
              <a:t>share </a:t>
            </a:r>
            <a:r>
              <a:rPr sz="2400" spc="40" dirty="0">
                <a:latin typeface="Garamond"/>
                <a:cs typeface="Garamond"/>
              </a:rPr>
              <a:t>the </a:t>
            </a:r>
            <a:r>
              <a:rPr sz="2400" spc="50" dirty="0">
                <a:latin typeface="Garamond"/>
                <a:cs typeface="Garamond"/>
              </a:rPr>
              <a:t> </a:t>
            </a:r>
            <a:r>
              <a:rPr sz="2400" spc="40" dirty="0">
                <a:latin typeface="Garamond"/>
                <a:cs typeface="Garamond"/>
              </a:rPr>
              <a:t>bandwidth</a:t>
            </a:r>
            <a:endParaRPr sz="2400" dirty="0">
              <a:latin typeface="Garamond"/>
              <a:cs typeface="Garamond"/>
            </a:endParaRPr>
          </a:p>
        </p:txBody>
      </p:sp>
      <p:sp>
        <p:nvSpPr>
          <p:cNvPr id="5" name="object 2"/>
          <p:cNvSpPr txBox="1"/>
          <p:nvPr/>
        </p:nvSpPr>
        <p:spPr>
          <a:xfrm>
            <a:off x="2168965" y="1295400"/>
            <a:ext cx="2590800" cy="369332"/>
          </a:xfrm>
          <a:prstGeom prst="rect">
            <a:avLst/>
          </a:prstGeom>
        </p:spPr>
        <p:txBody>
          <a:bodyPr vert="horz" wrap="square" lIns="0" tIns="0" rIns="0" bIns="0" rtlCol="0">
            <a:spAutoFit/>
          </a:bodyPr>
          <a:lstStyle/>
          <a:p>
            <a:pPr marL="12700">
              <a:lnSpc>
                <a:spcPct val="100000"/>
              </a:lnSpc>
            </a:pPr>
            <a:r>
              <a:rPr sz="2400" b="1" spc="455" dirty="0">
                <a:solidFill>
                  <a:srgbClr val="0070C0"/>
                </a:solidFill>
                <a:latin typeface="PMingLiU"/>
                <a:cs typeface="PMingLiU"/>
              </a:rPr>
              <a:t>WHY</a:t>
            </a:r>
            <a:r>
              <a:rPr sz="2400" b="1" spc="155" dirty="0">
                <a:solidFill>
                  <a:srgbClr val="0070C0"/>
                </a:solidFill>
                <a:latin typeface="PMingLiU"/>
                <a:cs typeface="PMingLiU"/>
              </a:rPr>
              <a:t> </a:t>
            </a:r>
            <a:r>
              <a:rPr sz="2400" b="1" spc="295" dirty="0">
                <a:solidFill>
                  <a:srgbClr val="0070C0"/>
                </a:solidFill>
                <a:latin typeface="PMingLiU"/>
                <a:cs typeface="PMingLiU"/>
              </a:rPr>
              <a:t>LANS</a:t>
            </a:r>
            <a:endParaRPr sz="2400" b="1" dirty="0">
              <a:solidFill>
                <a:srgbClr val="0070C0"/>
              </a:solidFill>
              <a:latin typeface="PMingLiU"/>
              <a:cs typeface="PMingLiU"/>
            </a:endParaRPr>
          </a:p>
        </p:txBody>
      </p:sp>
    </p:spTree>
    <p:extLst>
      <p:ext uri="{BB962C8B-B14F-4D97-AF65-F5344CB8AC3E}">
        <p14:creationId xmlns:p14="http://schemas.microsoft.com/office/powerpoint/2010/main" val="2264420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1447800" y="152400"/>
            <a:ext cx="5107329" cy="861774"/>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How might you share a Xerox Machine?</a:t>
            </a:r>
            <a:endParaRPr sz="2800" b="1" dirty="0">
              <a:solidFill>
                <a:srgbClr val="0070C0"/>
              </a:solidFill>
              <a:latin typeface="PMingLiU"/>
              <a:cs typeface="PMingLiU"/>
            </a:endParaRPr>
          </a:p>
        </p:txBody>
      </p:sp>
      <p:pic>
        <p:nvPicPr>
          <p:cNvPr id="8" name="Picture 7"/>
          <p:cNvPicPr>
            <a:picLocks noChangeAspect="1"/>
          </p:cNvPicPr>
          <p:nvPr/>
        </p:nvPicPr>
        <p:blipFill>
          <a:blip r:embed="rId2"/>
          <a:stretch>
            <a:fillRect/>
          </a:stretch>
        </p:blipFill>
        <p:spPr>
          <a:xfrm>
            <a:off x="1219200" y="1726707"/>
            <a:ext cx="4805891" cy="3414712"/>
          </a:xfrm>
          <a:prstGeom prst="rect">
            <a:avLst/>
          </a:prstGeom>
        </p:spPr>
      </p:pic>
      <p:pic>
        <p:nvPicPr>
          <p:cNvPr id="10" name="Picture 9"/>
          <p:cNvPicPr>
            <a:picLocks noChangeAspect="1"/>
          </p:cNvPicPr>
          <p:nvPr/>
        </p:nvPicPr>
        <p:blipFill>
          <a:blip r:embed="rId3"/>
          <a:stretch>
            <a:fillRect/>
          </a:stretch>
        </p:blipFill>
        <p:spPr>
          <a:xfrm>
            <a:off x="5562600" y="2262628"/>
            <a:ext cx="1571625" cy="2914650"/>
          </a:xfrm>
          <a:prstGeom prst="rect">
            <a:avLst/>
          </a:prstGeom>
        </p:spPr>
      </p:pic>
      <p:pic>
        <p:nvPicPr>
          <p:cNvPr id="6154" name="Picture 10" descr="Colm For Cover Man Red Shirt Clipart - Clip 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248401"/>
            <a:ext cx="179635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2743200" y="6248401"/>
            <a:ext cx="2631018" cy="2631018"/>
          </a:xfrm>
          <a:prstGeom prst="rect">
            <a:avLst/>
          </a:prstGeom>
        </p:spPr>
      </p:pic>
      <p:pic>
        <p:nvPicPr>
          <p:cNvPr id="6158" name="Picture 14" descr="Free Woman Cliparts, Download Free Clip Art, Free Clip Art on Clipart  Libra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091" y="6542469"/>
            <a:ext cx="781835" cy="25825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50477" y="1346013"/>
            <a:ext cx="4892246" cy="1077218"/>
          </a:xfrm>
          <a:prstGeom prst="rect">
            <a:avLst/>
          </a:prstGeom>
          <a:noFill/>
        </p:spPr>
        <p:txBody>
          <a:bodyPr wrap="square" rtlCol="0">
            <a:spAutoFit/>
          </a:bodyPr>
          <a:lstStyle/>
          <a:p>
            <a:r>
              <a:rPr lang="en-US" sz="3200" dirty="0" smtClean="0">
                <a:solidFill>
                  <a:srgbClr val="FF0000"/>
                </a:solidFill>
              </a:rPr>
              <a:t>By time slots? No collisions, but wasteful!</a:t>
            </a:r>
            <a:endParaRPr lang="en-US" sz="3200" dirty="0">
              <a:solidFill>
                <a:srgbClr val="FF0000"/>
              </a:solidFill>
            </a:endParaRPr>
          </a:p>
        </p:txBody>
      </p:sp>
      <p:sp>
        <p:nvSpPr>
          <p:cNvPr id="18" name="TextBox 17"/>
          <p:cNvSpPr txBox="1"/>
          <p:nvPr/>
        </p:nvSpPr>
        <p:spPr>
          <a:xfrm>
            <a:off x="4038600" y="5177278"/>
            <a:ext cx="3114955" cy="523220"/>
          </a:xfrm>
          <a:prstGeom prst="rect">
            <a:avLst/>
          </a:prstGeom>
          <a:noFill/>
        </p:spPr>
        <p:txBody>
          <a:bodyPr wrap="none" rtlCol="0">
            <a:spAutoFit/>
          </a:bodyPr>
          <a:lstStyle/>
          <a:p>
            <a:r>
              <a:rPr lang="en-US" sz="2800" dirty="0" smtClean="0"/>
              <a:t>John: 10 – 11.00 am</a:t>
            </a:r>
            <a:endParaRPr lang="en-US" sz="2800" dirty="0"/>
          </a:p>
        </p:txBody>
      </p:sp>
      <p:sp>
        <p:nvSpPr>
          <p:cNvPr id="20" name="TextBox 19"/>
          <p:cNvSpPr txBox="1"/>
          <p:nvPr/>
        </p:nvSpPr>
        <p:spPr>
          <a:xfrm>
            <a:off x="0" y="9125494"/>
            <a:ext cx="3000180" cy="523220"/>
          </a:xfrm>
          <a:prstGeom prst="rect">
            <a:avLst/>
          </a:prstGeom>
          <a:noFill/>
        </p:spPr>
        <p:txBody>
          <a:bodyPr wrap="none" rtlCol="0">
            <a:spAutoFit/>
          </a:bodyPr>
          <a:lstStyle/>
          <a:p>
            <a:r>
              <a:rPr lang="en-US" sz="2800" dirty="0" smtClean="0"/>
              <a:t>Ron: 11 – 12.00 am</a:t>
            </a:r>
            <a:endParaRPr lang="en-US" sz="2800" dirty="0"/>
          </a:p>
        </p:txBody>
      </p:sp>
      <p:sp>
        <p:nvSpPr>
          <p:cNvPr id="22" name="TextBox 21"/>
          <p:cNvSpPr txBox="1"/>
          <p:nvPr/>
        </p:nvSpPr>
        <p:spPr>
          <a:xfrm>
            <a:off x="2646303" y="8747891"/>
            <a:ext cx="2824812" cy="523220"/>
          </a:xfrm>
          <a:prstGeom prst="rect">
            <a:avLst/>
          </a:prstGeom>
          <a:noFill/>
        </p:spPr>
        <p:txBody>
          <a:bodyPr wrap="none" rtlCol="0">
            <a:spAutoFit/>
          </a:bodyPr>
          <a:lstStyle/>
          <a:p>
            <a:r>
              <a:rPr lang="en-US" sz="2800" dirty="0" smtClean="0"/>
              <a:t>Bob: 12 – 1.00 am</a:t>
            </a:r>
            <a:endParaRPr lang="en-US" sz="2800" dirty="0"/>
          </a:p>
        </p:txBody>
      </p:sp>
      <p:sp>
        <p:nvSpPr>
          <p:cNvPr id="23" name="TextBox 22"/>
          <p:cNvSpPr txBox="1"/>
          <p:nvPr/>
        </p:nvSpPr>
        <p:spPr>
          <a:xfrm>
            <a:off x="5142723" y="9125494"/>
            <a:ext cx="2904962" cy="523220"/>
          </a:xfrm>
          <a:prstGeom prst="rect">
            <a:avLst/>
          </a:prstGeom>
          <a:noFill/>
        </p:spPr>
        <p:txBody>
          <a:bodyPr wrap="none" rtlCol="0">
            <a:spAutoFit/>
          </a:bodyPr>
          <a:lstStyle/>
          <a:p>
            <a:r>
              <a:rPr lang="en-US" sz="2800" dirty="0" smtClean="0"/>
              <a:t>Meg: 12 – 1.00 am</a:t>
            </a:r>
            <a:endParaRPr lang="en-US" sz="2800" dirty="0"/>
          </a:p>
        </p:txBody>
      </p:sp>
    </p:spTree>
    <p:extLst>
      <p:ext uri="{BB962C8B-B14F-4D97-AF65-F5344CB8AC3E}">
        <p14:creationId xmlns:p14="http://schemas.microsoft.com/office/powerpoint/2010/main" val="39062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1447800" y="152400"/>
            <a:ext cx="5107329" cy="861774"/>
          </a:xfrm>
          <a:prstGeom prst="rect">
            <a:avLst/>
          </a:prstGeom>
        </p:spPr>
        <p:txBody>
          <a:bodyPr vert="horz" wrap="square" lIns="0" tIns="0" rIns="0" bIns="0" rtlCol="0">
            <a:spAutoFit/>
          </a:bodyPr>
          <a:lstStyle/>
          <a:p>
            <a:pPr marL="12700">
              <a:lnSpc>
                <a:spcPct val="100000"/>
              </a:lnSpc>
            </a:pPr>
            <a:r>
              <a:rPr lang="en-US" sz="2800" b="1" spc="370" dirty="0" smtClean="0">
                <a:solidFill>
                  <a:srgbClr val="0070C0"/>
                </a:solidFill>
                <a:latin typeface="PMingLiU"/>
                <a:cs typeface="PMingLiU"/>
              </a:rPr>
              <a:t>How would you share a Xerox Machine?</a:t>
            </a:r>
            <a:endParaRPr sz="2800" b="1" dirty="0">
              <a:solidFill>
                <a:srgbClr val="0070C0"/>
              </a:solidFill>
              <a:latin typeface="PMingLiU"/>
              <a:cs typeface="PMingLiU"/>
            </a:endParaRPr>
          </a:p>
        </p:txBody>
      </p:sp>
      <p:pic>
        <p:nvPicPr>
          <p:cNvPr id="8" name="Picture 7"/>
          <p:cNvPicPr>
            <a:picLocks noChangeAspect="1"/>
          </p:cNvPicPr>
          <p:nvPr/>
        </p:nvPicPr>
        <p:blipFill>
          <a:blip r:embed="rId2"/>
          <a:stretch>
            <a:fillRect/>
          </a:stretch>
        </p:blipFill>
        <p:spPr>
          <a:xfrm>
            <a:off x="2175778" y="1922163"/>
            <a:ext cx="4805891" cy="3414712"/>
          </a:xfrm>
          <a:prstGeom prst="rect">
            <a:avLst/>
          </a:prstGeom>
        </p:spPr>
      </p:pic>
      <p:pic>
        <p:nvPicPr>
          <p:cNvPr id="10" name="Picture 9"/>
          <p:cNvPicPr>
            <a:picLocks noChangeAspect="1"/>
          </p:cNvPicPr>
          <p:nvPr/>
        </p:nvPicPr>
        <p:blipFill>
          <a:blip r:embed="rId3"/>
          <a:stretch>
            <a:fillRect/>
          </a:stretch>
        </p:blipFill>
        <p:spPr>
          <a:xfrm>
            <a:off x="1552601" y="3161748"/>
            <a:ext cx="1571625" cy="2914650"/>
          </a:xfrm>
          <a:prstGeom prst="rect">
            <a:avLst/>
          </a:prstGeom>
        </p:spPr>
      </p:pic>
      <p:pic>
        <p:nvPicPr>
          <p:cNvPr id="6154" name="Picture 10" descr="Colm For Cover Man Red Shirt Clipart - Clip 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76" y="4725183"/>
            <a:ext cx="1796355" cy="2590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2511" y="7551302"/>
            <a:ext cx="2956515" cy="523220"/>
          </a:xfrm>
          <a:prstGeom prst="rect">
            <a:avLst/>
          </a:prstGeom>
          <a:noFill/>
        </p:spPr>
        <p:txBody>
          <a:bodyPr wrap="none" rtlCol="0">
            <a:spAutoFit/>
          </a:bodyPr>
          <a:lstStyle/>
          <a:p>
            <a:r>
              <a:rPr lang="en-US" sz="2800" dirty="0" smtClean="0"/>
              <a:t>Ron: waits for John</a:t>
            </a:r>
            <a:endParaRPr lang="en-US" sz="2800" dirty="0"/>
          </a:p>
        </p:txBody>
      </p:sp>
      <p:sp>
        <p:nvSpPr>
          <p:cNvPr id="13" name="TextBox 12"/>
          <p:cNvSpPr txBox="1"/>
          <p:nvPr/>
        </p:nvSpPr>
        <p:spPr>
          <a:xfrm>
            <a:off x="250476" y="1346013"/>
            <a:ext cx="3330924" cy="1077218"/>
          </a:xfrm>
          <a:prstGeom prst="rect">
            <a:avLst/>
          </a:prstGeom>
          <a:noFill/>
        </p:spPr>
        <p:txBody>
          <a:bodyPr wrap="square" rtlCol="0">
            <a:spAutoFit/>
          </a:bodyPr>
          <a:lstStyle/>
          <a:p>
            <a:r>
              <a:rPr lang="en-US" sz="3200" dirty="0" smtClean="0">
                <a:solidFill>
                  <a:srgbClr val="00B050"/>
                </a:solidFill>
              </a:rPr>
              <a:t>Just show up but sort out collisions</a:t>
            </a:r>
            <a:endParaRPr lang="en-US" sz="3200" dirty="0">
              <a:solidFill>
                <a:srgbClr val="00B050"/>
              </a:solidFill>
            </a:endParaRPr>
          </a:p>
        </p:txBody>
      </p:sp>
      <p:sp>
        <p:nvSpPr>
          <p:cNvPr id="16" name="TextBox 15"/>
          <p:cNvSpPr txBox="1"/>
          <p:nvPr/>
        </p:nvSpPr>
        <p:spPr>
          <a:xfrm>
            <a:off x="953464" y="8309841"/>
            <a:ext cx="6096000" cy="1569660"/>
          </a:xfrm>
          <a:prstGeom prst="rect">
            <a:avLst/>
          </a:prstGeom>
          <a:noFill/>
        </p:spPr>
        <p:txBody>
          <a:bodyPr wrap="square" rtlCol="0">
            <a:spAutoFit/>
          </a:bodyPr>
          <a:lstStyle/>
          <a:p>
            <a:r>
              <a:rPr lang="en-US" sz="3200" dirty="0" smtClean="0">
                <a:solidFill>
                  <a:srgbClr val="00B050"/>
                </a:solidFill>
              </a:rPr>
              <a:t>We call this </a:t>
            </a:r>
            <a:r>
              <a:rPr lang="en-US" sz="3200" u="sng" dirty="0" smtClean="0">
                <a:solidFill>
                  <a:srgbClr val="00B050"/>
                </a:solidFill>
              </a:rPr>
              <a:t>statistical multiplexing, </a:t>
            </a:r>
            <a:r>
              <a:rPr lang="en-US" sz="3200" dirty="0" smtClean="0">
                <a:solidFill>
                  <a:srgbClr val="00B050"/>
                </a:solidFill>
              </a:rPr>
              <a:t>better latency &amp; throughput in common case: what Ethernet does</a:t>
            </a:r>
            <a:endParaRPr lang="en-US" sz="3200" dirty="0">
              <a:solidFill>
                <a:srgbClr val="00B050"/>
              </a:solidFill>
            </a:endParaRPr>
          </a:p>
        </p:txBody>
      </p:sp>
    </p:spTree>
    <p:extLst>
      <p:ext uri="{BB962C8B-B14F-4D97-AF65-F5344CB8AC3E}">
        <p14:creationId xmlns:p14="http://schemas.microsoft.com/office/powerpoint/2010/main" val="5042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54"/>
                                        </p:tgtEl>
                                        <p:attrNameLst>
                                          <p:attrName>style.visibility</p:attrName>
                                        </p:attrNameLst>
                                      </p:cBhvr>
                                      <p:to>
                                        <p:strVal val="visible"/>
                                      </p:to>
                                    </p:set>
                                    <p:anim calcmode="lin" valueType="num">
                                      <p:cBhvr additive="base">
                                        <p:cTn id="13" dur="500" fill="hold"/>
                                        <p:tgtEl>
                                          <p:spTgt spid="6154"/>
                                        </p:tgtEl>
                                        <p:attrNameLst>
                                          <p:attrName>ppt_x</p:attrName>
                                        </p:attrNameLst>
                                      </p:cBhvr>
                                      <p:tavLst>
                                        <p:tav tm="0">
                                          <p:val>
                                            <p:strVal val="#ppt_x"/>
                                          </p:val>
                                        </p:tav>
                                        <p:tav tm="100000">
                                          <p:val>
                                            <p:strVal val="#ppt_x"/>
                                          </p:val>
                                        </p:tav>
                                      </p:tavLst>
                                    </p:anim>
                                    <p:anim calcmode="lin" valueType="num">
                                      <p:cBhvr additive="base">
                                        <p:cTn id="14" dur="500" fill="hold"/>
                                        <p:tgtEl>
                                          <p:spTgt spid="615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2" name="object 2"/>
          <p:cNvSpPr txBox="1"/>
          <p:nvPr/>
        </p:nvSpPr>
        <p:spPr>
          <a:xfrm>
            <a:off x="381000" y="1066800"/>
            <a:ext cx="7162800" cy="6400800"/>
          </a:xfrm>
          <a:prstGeom prst="rect">
            <a:avLst/>
          </a:prstGeom>
        </p:spPr>
        <p:txBody>
          <a:bodyPr vert="horz" wrap="square" lIns="0" tIns="0" rIns="0" bIns="0" rtlCol="0">
            <a:spAutoFit/>
          </a:bodyPr>
          <a:lstStyle/>
          <a:p>
            <a:pPr marL="318770">
              <a:lnSpc>
                <a:spcPct val="100000"/>
              </a:lnSpc>
            </a:pPr>
            <a:r>
              <a:rPr sz="2800" b="1" spc="229" dirty="0">
                <a:solidFill>
                  <a:srgbClr val="0070C0"/>
                </a:solidFill>
                <a:latin typeface="PMingLiU"/>
                <a:cs typeface="PMingLiU"/>
              </a:rPr>
              <a:t>Statistical </a:t>
            </a:r>
            <a:r>
              <a:rPr sz="2800" b="1" spc="225" dirty="0">
                <a:solidFill>
                  <a:srgbClr val="0070C0"/>
                </a:solidFill>
                <a:latin typeface="PMingLiU"/>
                <a:cs typeface="PMingLiU"/>
              </a:rPr>
              <a:t>versus </a:t>
            </a:r>
            <a:r>
              <a:rPr sz="2800" b="1" spc="254" dirty="0">
                <a:solidFill>
                  <a:srgbClr val="0070C0"/>
                </a:solidFill>
                <a:latin typeface="PMingLiU"/>
                <a:cs typeface="PMingLiU"/>
              </a:rPr>
              <a:t>Strict</a:t>
            </a:r>
            <a:r>
              <a:rPr sz="2800" b="1" spc="185" dirty="0">
                <a:solidFill>
                  <a:srgbClr val="0070C0"/>
                </a:solidFill>
                <a:latin typeface="PMingLiU"/>
                <a:cs typeface="PMingLiU"/>
              </a:rPr>
              <a:t> </a:t>
            </a:r>
            <a:r>
              <a:rPr sz="2800" b="1" spc="245" dirty="0">
                <a:solidFill>
                  <a:srgbClr val="0070C0"/>
                </a:solidFill>
                <a:latin typeface="PMingLiU"/>
                <a:cs typeface="PMingLiU"/>
              </a:rPr>
              <a:t>Multiplexing</a:t>
            </a:r>
            <a:endParaRPr sz="2800" b="1" dirty="0">
              <a:solidFill>
                <a:srgbClr val="0070C0"/>
              </a:solidFill>
              <a:latin typeface="PMingLiU"/>
              <a:cs typeface="PMingLiU"/>
            </a:endParaRPr>
          </a:p>
          <a:p>
            <a:pPr marL="212090" marR="21590" indent="-199390">
              <a:lnSpc>
                <a:spcPct val="116300"/>
              </a:lnSpc>
              <a:spcBef>
                <a:spcPts val="1795"/>
              </a:spcBef>
              <a:buFont typeface="Times New Roman"/>
              <a:buChar char="•"/>
              <a:tabLst>
                <a:tab pos="212725" algn="l"/>
              </a:tabLst>
            </a:pPr>
            <a:r>
              <a:rPr sz="2400" spc="70" dirty="0">
                <a:solidFill>
                  <a:srgbClr val="00B050"/>
                </a:solidFill>
                <a:latin typeface="Garamond"/>
                <a:cs typeface="Garamond"/>
              </a:rPr>
              <a:t>Strict </a:t>
            </a:r>
            <a:r>
              <a:rPr sz="2400" spc="35" dirty="0">
                <a:solidFill>
                  <a:srgbClr val="00B050"/>
                </a:solidFill>
                <a:latin typeface="Garamond"/>
                <a:cs typeface="Garamond"/>
              </a:rPr>
              <a:t>multiplexing</a:t>
            </a:r>
            <a:r>
              <a:rPr sz="2400" spc="35" dirty="0">
                <a:latin typeface="Garamond"/>
                <a:cs typeface="Garamond"/>
              </a:rPr>
              <a:t>: </a:t>
            </a:r>
            <a:r>
              <a:rPr sz="2400" spc="10" dirty="0">
                <a:latin typeface="Garamond"/>
                <a:cs typeface="Garamond"/>
              </a:rPr>
              <a:t>TDM </a:t>
            </a:r>
            <a:r>
              <a:rPr sz="2400" spc="-30" dirty="0">
                <a:latin typeface="Garamond"/>
                <a:cs typeface="Garamond"/>
              </a:rPr>
              <a:t>or </a:t>
            </a:r>
            <a:r>
              <a:rPr sz="2400" spc="5" dirty="0">
                <a:latin typeface="Garamond"/>
                <a:cs typeface="Garamond"/>
              </a:rPr>
              <a:t>FDM </a:t>
            </a:r>
            <a:r>
              <a:rPr sz="2400" dirty="0">
                <a:latin typeface="Garamond"/>
                <a:cs typeface="Garamond"/>
              </a:rPr>
              <a:t>where </a:t>
            </a:r>
            <a:r>
              <a:rPr sz="2400" spc="114" dirty="0">
                <a:latin typeface="Garamond"/>
                <a:cs typeface="Garamond"/>
              </a:rPr>
              <a:t>a </a:t>
            </a:r>
            <a:r>
              <a:rPr sz="2400" spc="15" dirty="0">
                <a:latin typeface="Garamond"/>
                <a:cs typeface="Garamond"/>
              </a:rPr>
              <a:t>user is  </a:t>
            </a:r>
            <a:r>
              <a:rPr sz="2400" spc="5" dirty="0">
                <a:latin typeface="Garamond"/>
                <a:cs typeface="Garamond"/>
              </a:rPr>
              <a:t>given </a:t>
            </a:r>
            <a:r>
              <a:rPr sz="2400" spc="114" dirty="0">
                <a:latin typeface="Garamond"/>
                <a:cs typeface="Garamond"/>
              </a:rPr>
              <a:t>a </a:t>
            </a:r>
            <a:r>
              <a:rPr sz="2400" spc="-5" dirty="0">
                <a:latin typeface="Garamond"/>
                <a:cs typeface="Garamond"/>
              </a:rPr>
              <a:t>fixed </a:t>
            </a:r>
            <a:r>
              <a:rPr sz="2400" spc="30" dirty="0">
                <a:latin typeface="Garamond"/>
                <a:cs typeface="Garamond"/>
              </a:rPr>
              <a:t>allocation </a:t>
            </a:r>
            <a:r>
              <a:rPr sz="2400" i="1" spc="-114" dirty="0">
                <a:latin typeface="Arial"/>
                <a:cs typeface="Arial"/>
              </a:rPr>
              <a:t>regardless </a:t>
            </a:r>
            <a:r>
              <a:rPr sz="2400" spc="-100" dirty="0">
                <a:latin typeface="Garamond"/>
                <a:cs typeface="Garamond"/>
              </a:rPr>
              <a:t>of </a:t>
            </a:r>
            <a:r>
              <a:rPr sz="2400" spc="20" dirty="0">
                <a:latin typeface="Garamond"/>
                <a:cs typeface="Garamond"/>
              </a:rPr>
              <a:t>whether </a:t>
            </a:r>
            <a:r>
              <a:rPr sz="2400" spc="40" dirty="0">
                <a:latin typeface="Garamond"/>
                <a:cs typeface="Garamond"/>
              </a:rPr>
              <a:t>the  </a:t>
            </a:r>
            <a:r>
              <a:rPr sz="2400" spc="15" dirty="0">
                <a:latin typeface="Garamond"/>
                <a:cs typeface="Garamond"/>
              </a:rPr>
              <a:t>user </a:t>
            </a:r>
            <a:r>
              <a:rPr sz="2400" spc="35" dirty="0">
                <a:latin typeface="Garamond"/>
                <a:cs typeface="Garamond"/>
              </a:rPr>
              <a:t>has </a:t>
            </a:r>
            <a:r>
              <a:rPr sz="2400" spc="95" dirty="0">
                <a:latin typeface="Garamond"/>
                <a:cs typeface="Garamond"/>
              </a:rPr>
              <a:t>data </a:t>
            </a:r>
            <a:r>
              <a:rPr sz="2400" spc="15" dirty="0">
                <a:latin typeface="Garamond"/>
                <a:cs typeface="Garamond"/>
              </a:rPr>
              <a:t>to </a:t>
            </a:r>
            <a:r>
              <a:rPr sz="2400" spc="5" dirty="0">
                <a:latin typeface="Garamond"/>
                <a:cs typeface="Garamond"/>
              </a:rPr>
              <a:t>send </a:t>
            </a:r>
            <a:r>
              <a:rPr sz="2400" spc="-30" dirty="0">
                <a:latin typeface="Garamond"/>
                <a:cs typeface="Garamond"/>
              </a:rPr>
              <a:t>or</a:t>
            </a:r>
            <a:r>
              <a:rPr sz="2400" spc="440" dirty="0">
                <a:latin typeface="Garamond"/>
                <a:cs typeface="Garamond"/>
              </a:rPr>
              <a:t> </a:t>
            </a:r>
            <a:r>
              <a:rPr sz="2400" spc="25" dirty="0">
                <a:latin typeface="Garamond"/>
                <a:cs typeface="Garamond"/>
              </a:rPr>
              <a:t>not.</a:t>
            </a:r>
            <a:endParaRPr sz="2400" dirty="0">
              <a:latin typeface="Garamond"/>
              <a:cs typeface="Garamond"/>
            </a:endParaRPr>
          </a:p>
          <a:p>
            <a:pPr marL="212090" indent="-199390">
              <a:lnSpc>
                <a:spcPct val="100000"/>
              </a:lnSpc>
              <a:spcBef>
                <a:spcPts val="1295"/>
              </a:spcBef>
              <a:buFont typeface="Times New Roman"/>
              <a:buChar char="•"/>
              <a:tabLst>
                <a:tab pos="212725" algn="l"/>
              </a:tabLst>
            </a:pPr>
            <a:r>
              <a:rPr sz="2400" spc="10" dirty="0">
                <a:solidFill>
                  <a:srgbClr val="00B050"/>
                </a:solidFill>
                <a:latin typeface="Arial"/>
                <a:cs typeface="Arial"/>
              </a:rPr>
              <a:t>Bursty</a:t>
            </a:r>
            <a:r>
              <a:rPr sz="2400" spc="10" dirty="0">
                <a:solidFill>
                  <a:srgbClr val="00B050"/>
                </a:solidFill>
                <a:latin typeface="Garamond"/>
                <a:cs typeface="Garamond"/>
              </a:rPr>
              <a:t>:</a:t>
            </a:r>
            <a:r>
              <a:rPr sz="2400" spc="10" dirty="0">
                <a:latin typeface="Garamond"/>
                <a:cs typeface="Garamond"/>
              </a:rPr>
              <a:t>  </a:t>
            </a:r>
            <a:r>
              <a:rPr sz="2400" spc="5" dirty="0">
                <a:latin typeface="Garamond"/>
                <a:cs typeface="Garamond"/>
              </a:rPr>
              <a:t>traffic </a:t>
            </a:r>
            <a:r>
              <a:rPr sz="2400" spc="35" dirty="0">
                <a:latin typeface="Garamond"/>
                <a:cs typeface="Garamond"/>
              </a:rPr>
              <a:t>has </a:t>
            </a:r>
            <a:r>
              <a:rPr sz="2400" spc="114" dirty="0">
                <a:latin typeface="Garamond"/>
                <a:cs typeface="Garamond"/>
              </a:rPr>
              <a:t>a </a:t>
            </a:r>
            <a:r>
              <a:rPr sz="2400" spc="20" dirty="0">
                <a:latin typeface="Garamond"/>
                <a:cs typeface="Garamond"/>
              </a:rPr>
              <a:t>high </a:t>
            </a:r>
            <a:r>
              <a:rPr sz="2400" spc="25" dirty="0">
                <a:latin typeface="Garamond"/>
                <a:cs typeface="Garamond"/>
              </a:rPr>
              <a:t>peak/average</a:t>
            </a:r>
            <a:r>
              <a:rPr sz="2400" spc="114" dirty="0">
                <a:latin typeface="Garamond"/>
                <a:cs typeface="Garamond"/>
              </a:rPr>
              <a:t> </a:t>
            </a:r>
            <a:r>
              <a:rPr sz="2400" spc="50" dirty="0">
                <a:latin typeface="Garamond"/>
                <a:cs typeface="Garamond"/>
              </a:rPr>
              <a:t>ratio.</a:t>
            </a:r>
            <a:endParaRPr sz="2400" dirty="0">
              <a:latin typeface="Garamond"/>
              <a:cs typeface="Garamond"/>
            </a:endParaRPr>
          </a:p>
          <a:p>
            <a:pPr marL="212090" marR="5080" indent="-199390">
              <a:lnSpc>
                <a:spcPct val="116500"/>
              </a:lnSpc>
              <a:spcBef>
                <a:spcPts val="900"/>
              </a:spcBef>
              <a:buFont typeface="Times New Roman"/>
              <a:buChar char="•"/>
              <a:tabLst>
                <a:tab pos="212725" algn="l"/>
              </a:tabLst>
            </a:pPr>
            <a:r>
              <a:rPr lang="en-US" sz="2400" spc="70" dirty="0" smtClean="0">
                <a:solidFill>
                  <a:srgbClr val="00B050"/>
                </a:solidFill>
                <a:latin typeface="Garamond"/>
                <a:cs typeface="Garamond"/>
              </a:rPr>
              <a:t>Analysis</a:t>
            </a:r>
            <a:r>
              <a:rPr lang="en-US" sz="2400" spc="70" dirty="0" smtClean="0">
                <a:latin typeface="Garamond"/>
                <a:cs typeface="Garamond"/>
              </a:rPr>
              <a:t>:</a:t>
            </a:r>
            <a:r>
              <a:rPr sz="2400" spc="70" dirty="0" smtClean="0">
                <a:latin typeface="Garamond"/>
                <a:cs typeface="Garamond"/>
              </a:rPr>
              <a:t> </a:t>
            </a:r>
            <a:r>
              <a:rPr sz="2400" spc="5" dirty="0">
                <a:latin typeface="Garamond"/>
                <a:cs typeface="Garamond"/>
              </a:rPr>
              <a:t>gives </a:t>
            </a:r>
            <a:r>
              <a:rPr sz="2400" spc="10" dirty="0">
                <a:latin typeface="Garamond"/>
                <a:cs typeface="Garamond"/>
              </a:rPr>
              <a:t>each </a:t>
            </a:r>
            <a:r>
              <a:rPr sz="2400" spc="15" dirty="0">
                <a:latin typeface="Garamond"/>
                <a:cs typeface="Garamond"/>
              </a:rPr>
              <a:t>user </a:t>
            </a:r>
            <a:r>
              <a:rPr sz="2400" i="1" spc="95" dirty="0">
                <a:latin typeface="Verdana"/>
                <a:cs typeface="Verdana"/>
              </a:rPr>
              <a:t>B/N </a:t>
            </a:r>
            <a:r>
              <a:rPr sz="2400" spc="65" dirty="0">
                <a:latin typeface="Garamond"/>
                <a:cs typeface="Garamond"/>
              </a:rPr>
              <a:t>, </a:t>
            </a:r>
            <a:r>
              <a:rPr sz="2400" dirty="0">
                <a:latin typeface="Garamond"/>
                <a:cs typeface="Garamond"/>
              </a:rPr>
              <a:t>where </a:t>
            </a:r>
            <a:r>
              <a:rPr sz="2400" i="1" spc="85" dirty="0">
                <a:latin typeface="Verdana"/>
                <a:cs typeface="Verdana"/>
              </a:rPr>
              <a:t>N </a:t>
            </a:r>
            <a:r>
              <a:rPr sz="2400" spc="15" dirty="0">
                <a:latin typeface="Garamond"/>
                <a:cs typeface="Garamond"/>
              </a:rPr>
              <a:t>is </a:t>
            </a:r>
            <a:r>
              <a:rPr sz="2400" spc="40" dirty="0">
                <a:latin typeface="Garamond"/>
                <a:cs typeface="Garamond"/>
              </a:rPr>
              <a:t>the  </a:t>
            </a:r>
            <a:r>
              <a:rPr sz="2400" spc="10" dirty="0">
                <a:latin typeface="Garamond"/>
                <a:cs typeface="Garamond"/>
              </a:rPr>
              <a:t>number </a:t>
            </a:r>
            <a:r>
              <a:rPr sz="2400" spc="-100" dirty="0">
                <a:latin typeface="Garamond"/>
                <a:cs typeface="Garamond"/>
              </a:rPr>
              <a:t>of </a:t>
            </a:r>
            <a:r>
              <a:rPr sz="2400" dirty="0">
                <a:latin typeface="Garamond"/>
                <a:cs typeface="Garamond"/>
              </a:rPr>
              <a:t>possible sources; </a:t>
            </a:r>
            <a:r>
              <a:rPr sz="2400" spc="90" dirty="0">
                <a:latin typeface="Garamond"/>
                <a:cs typeface="Garamond"/>
              </a:rPr>
              <a:t>stat </a:t>
            </a:r>
            <a:r>
              <a:rPr sz="2400" spc="35" dirty="0">
                <a:latin typeface="Garamond"/>
                <a:cs typeface="Garamond"/>
              </a:rPr>
              <a:t>multiplexing  </a:t>
            </a:r>
            <a:r>
              <a:rPr sz="2400" spc="60" dirty="0">
                <a:latin typeface="Garamond"/>
                <a:cs typeface="Garamond"/>
              </a:rPr>
              <a:t>attempts </a:t>
            </a:r>
            <a:r>
              <a:rPr sz="2400" spc="15" dirty="0">
                <a:latin typeface="Garamond"/>
                <a:cs typeface="Garamond"/>
              </a:rPr>
              <a:t>to </a:t>
            </a:r>
            <a:r>
              <a:rPr sz="2400" spc="5" dirty="0">
                <a:latin typeface="Garamond"/>
                <a:cs typeface="Garamond"/>
              </a:rPr>
              <a:t>give </a:t>
            </a:r>
            <a:r>
              <a:rPr sz="2400" spc="10" dirty="0">
                <a:latin typeface="Garamond"/>
                <a:cs typeface="Garamond"/>
              </a:rPr>
              <a:t>each </a:t>
            </a:r>
            <a:r>
              <a:rPr sz="2400" spc="25" dirty="0">
                <a:latin typeface="Garamond"/>
                <a:cs typeface="Garamond"/>
              </a:rPr>
              <a:t>user, </a:t>
            </a:r>
            <a:r>
              <a:rPr sz="2400" i="1" spc="75" dirty="0">
                <a:latin typeface="Verdana"/>
                <a:cs typeface="Verdana"/>
              </a:rPr>
              <a:t>B/x</a:t>
            </a:r>
            <a:r>
              <a:rPr sz="2400" spc="75" dirty="0">
                <a:latin typeface="Garamond"/>
                <a:cs typeface="Garamond"/>
              </a:rPr>
              <a:t>, </a:t>
            </a:r>
            <a:r>
              <a:rPr sz="2400" dirty="0">
                <a:latin typeface="Garamond"/>
                <a:cs typeface="Garamond"/>
              </a:rPr>
              <a:t>where </a:t>
            </a:r>
            <a:r>
              <a:rPr sz="2400" i="1" spc="-65" dirty="0">
                <a:latin typeface="Verdana"/>
                <a:cs typeface="Verdana"/>
              </a:rPr>
              <a:t>x </a:t>
            </a:r>
            <a:r>
              <a:rPr sz="2400" spc="15" dirty="0">
                <a:latin typeface="Garamond"/>
                <a:cs typeface="Garamond"/>
              </a:rPr>
              <a:t>is </a:t>
            </a:r>
            <a:r>
              <a:rPr sz="2400" spc="40" dirty="0">
                <a:latin typeface="Garamond"/>
                <a:cs typeface="Garamond"/>
              </a:rPr>
              <a:t>the  </a:t>
            </a:r>
            <a:r>
              <a:rPr sz="2400" spc="10" dirty="0">
                <a:latin typeface="Garamond"/>
                <a:cs typeface="Garamond"/>
              </a:rPr>
              <a:t>number </a:t>
            </a:r>
            <a:r>
              <a:rPr sz="2400" spc="-100" dirty="0">
                <a:latin typeface="Garamond"/>
                <a:cs typeface="Garamond"/>
              </a:rPr>
              <a:t>of </a:t>
            </a:r>
            <a:r>
              <a:rPr sz="2400" spc="50" dirty="0">
                <a:latin typeface="Garamond"/>
                <a:cs typeface="Garamond"/>
              </a:rPr>
              <a:t>busy </a:t>
            </a:r>
            <a:r>
              <a:rPr sz="2400" spc="20" dirty="0">
                <a:latin typeface="Garamond"/>
                <a:cs typeface="Garamond"/>
              </a:rPr>
              <a:t>users. </a:t>
            </a:r>
            <a:r>
              <a:rPr sz="2400" i="1" spc="85" dirty="0">
                <a:latin typeface="Verdana"/>
                <a:cs typeface="Verdana"/>
              </a:rPr>
              <a:t>N </a:t>
            </a:r>
            <a:r>
              <a:rPr sz="2400" spc="40" dirty="0">
                <a:latin typeface="Garamond"/>
                <a:cs typeface="Garamond"/>
              </a:rPr>
              <a:t>large </a:t>
            </a:r>
            <a:r>
              <a:rPr sz="2400" spc="20" dirty="0">
                <a:latin typeface="Garamond"/>
                <a:cs typeface="Garamond"/>
              </a:rPr>
              <a:t>(100 </a:t>
            </a:r>
            <a:r>
              <a:rPr sz="2400" spc="5" dirty="0">
                <a:latin typeface="Garamond"/>
                <a:cs typeface="Garamond"/>
              </a:rPr>
              <a:t>-1000) </a:t>
            </a:r>
            <a:r>
              <a:rPr sz="2400" spc="15" dirty="0">
                <a:latin typeface="Garamond"/>
                <a:cs typeface="Garamond"/>
              </a:rPr>
              <a:t>while </a:t>
            </a:r>
            <a:r>
              <a:rPr sz="2400" i="1" spc="-65" dirty="0">
                <a:latin typeface="Verdana"/>
                <a:cs typeface="Verdana"/>
              </a:rPr>
              <a:t>x  </a:t>
            </a:r>
            <a:r>
              <a:rPr sz="2400" spc="15" dirty="0">
                <a:latin typeface="Garamond"/>
                <a:cs typeface="Garamond"/>
              </a:rPr>
              <a:t>is </a:t>
            </a:r>
            <a:r>
              <a:rPr sz="2400" spc="40" dirty="0">
                <a:latin typeface="Garamond"/>
                <a:cs typeface="Garamond"/>
              </a:rPr>
              <a:t>small</a:t>
            </a:r>
            <a:r>
              <a:rPr sz="2400" spc="114" dirty="0">
                <a:latin typeface="Garamond"/>
                <a:cs typeface="Garamond"/>
              </a:rPr>
              <a:t> </a:t>
            </a:r>
            <a:r>
              <a:rPr sz="2400" spc="40" dirty="0">
                <a:latin typeface="Garamond"/>
                <a:cs typeface="Garamond"/>
              </a:rPr>
              <a:t>(1-10).</a:t>
            </a:r>
            <a:endParaRPr sz="2400" dirty="0">
              <a:latin typeface="Garamond"/>
              <a:cs typeface="Garamond"/>
            </a:endParaRPr>
          </a:p>
          <a:p>
            <a:pPr marL="212090" marR="132080" indent="-199390">
              <a:lnSpc>
                <a:spcPct val="116599"/>
              </a:lnSpc>
              <a:spcBef>
                <a:spcPts val="885"/>
              </a:spcBef>
              <a:buFont typeface="Times New Roman"/>
              <a:buChar char="•"/>
              <a:tabLst>
                <a:tab pos="212725" algn="l"/>
              </a:tabLst>
            </a:pPr>
            <a:r>
              <a:rPr lang="en-US" sz="2400" spc="5" dirty="0" smtClean="0">
                <a:solidFill>
                  <a:srgbClr val="00B050"/>
                </a:solidFill>
                <a:latin typeface="Garamond"/>
                <a:cs typeface="Garamond"/>
              </a:rPr>
              <a:t>Example</a:t>
            </a:r>
            <a:r>
              <a:rPr lang="en-US" sz="2400" spc="5" dirty="0" smtClean="0">
                <a:latin typeface="Garamond"/>
                <a:cs typeface="Garamond"/>
              </a:rPr>
              <a:t>: </a:t>
            </a:r>
            <a:r>
              <a:rPr sz="2400" spc="5" dirty="0" smtClean="0">
                <a:latin typeface="Garamond"/>
                <a:cs typeface="Garamond"/>
              </a:rPr>
              <a:t>Suppose </a:t>
            </a:r>
            <a:r>
              <a:rPr sz="2400" spc="-20" dirty="0">
                <a:latin typeface="Garamond"/>
                <a:cs typeface="Garamond"/>
              </a:rPr>
              <a:t>100 </a:t>
            </a:r>
            <a:r>
              <a:rPr sz="2400" spc="10" dirty="0">
                <a:latin typeface="Garamond"/>
                <a:cs typeface="Garamond"/>
              </a:rPr>
              <a:t>users each </a:t>
            </a:r>
            <a:r>
              <a:rPr sz="2400" spc="30" dirty="0">
                <a:latin typeface="Garamond"/>
                <a:cs typeface="Garamond"/>
              </a:rPr>
              <a:t>transfer </a:t>
            </a:r>
            <a:r>
              <a:rPr sz="2400" spc="114" dirty="0">
                <a:latin typeface="Garamond"/>
                <a:cs typeface="Garamond"/>
              </a:rPr>
              <a:t>a </a:t>
            </a:r>
            <a:r>
              <a:rPr sz="2400" spc="-20" dirty="0">
                <a:latin typeface="Garamond"/>
                <a:cs typeface="Garamond"/>
              </a:rPr>
              <a:t>125 </a:t>
            </a:r>
            <a:r>
              <a:rPr sz="2400" spc="45" dirty="0">
                <a:latin typeface="Garamond"/>
                <a:cs typeface="Garamond"/>
              </a:rPr>
              <a:t>kbyte </a:t>
            </a:r>
            <a:r>
              <a:rPr sz="2400" spc="-20" dirty="0">
                <a:latin typeface="Garamond"/>
                <a:cs typeface="Garamond"/>
              </a:rPr>
              <a:t>file  </a:t>
            </a:r>
            <a:r>
              <a:rPr sz="2400" spc="30" dirty="0">
                <a:latin typeface="Garamond"/>
                <a:cs typeface="Garamond"/>
              </a:rPr>
              <a:t>every </a:t>
            </a:r>
            <a:r>
              <a:rPr sz="2400" spc="-15" dirty="0">
                <a:latin typeface="Garamond"/>
                <a:cs typeface="Garamond"/>
              </a:rPr>
              <a:t>2 </a:t>
            </a:r>
            <a:r>
              <a:rPr sz="2400" spc="10" dirty="0">
                <a:latin typeface="Garamond"/>
                <a:cs typeface="Garamond"/>
              </a:rPr>
              <a:t>hours.  </a:t>
            </a:r>
            <a:r>
              <a:rPr sz="2400" spc="60" dirty="0">
                <a:latin typeface="Garamond"/>
                <a:cs typeface="Garamond"/>
              </a:rPr>
              <a:t>At </a:t>
            </a:r>
            <a:r>
              <a:rPr sz="2400" spc="-15" dirty="0">
                <a:latin typeface="Garamond"/>
                <a:cs typeface="Garamond"/>
              </a:rPr>
              <a:t>10 </a:t>
            </a:r>
            <a:r>
              <a:rPr sz="2400" spc="15" dirty="0">
                <a:latin typeface="Garamond"/>
                <a:cs typeface="Garamond"/>
              </a:rPr>
              <a:t>Mbps, </a:t>
            </a:r>
            <a:r>
              <a:rPr sz="2400" spc="114" dirty="0">
                <a:latin typeface="Garamond"/>
                <a:cs typeface="Garamond"/>
              </a:rPr>
              <a:t>a </a:t>
            </a:r>
            <a:r>
              <a:rPr sz="2400" spc="-20" dirty="0">
                <a:latin typeface="Garamond"/>
                <a:cs typeface="Garamond"/>
              </a:rPr>
              <a:t>125 </a:t>
            </a:r>
            <a:r>
              <a:rPr sz="2400" spc="45" dirty="0">
                <a:latin typeface="Garamond"/>
                <a:cs typeface="Garamond"/>
              </a:rPr>
              <a:t>kbyte </a:t>
            </a:r>
            <a:r>
              <a:rPr sz="2400" spc="-20" dirty="0">
                <a:latin typeface="Garamond"/>
                <a:cs typeface="Garamond"/>
              </a:rPr>
              <a:t>file </a:t>
            </a:r>
            <a:r>
              <a:rPr sz="2400" spc="50" dirty="0">
                <a:latin typeface="Garamond"/>
                <a:cs typeface="Garamond"/>
              </a:rPr>
              <a:t> </a:t>
            </a:r>
            <a:r>
              <a:rPr sz="2400" spc="40" dirty="0" smtClean="0">
                <a:latin typeface="Garamond"/>
                <a:cs typeface="Garamond"/>
              </a:rPr>
              <a:t>takes</a:t>
            </a:r>
            <a:r>
              <a:rPr lang="en-US" sz="2400" dirty="0">
                <a:latin typeface="Garamond"/>
                <a:cs typeface="Garamond"/>
              </a:rPr>
              <a:t> </a:t>
            </a:r>
            <a:r>
              <a:rPr sz="2400" spc="10" dirty="0" smtClean="0">
                <a:latin typeface="Garamond"/>
                <a:cs typeface="Garamond"/>
              </a:rPr>
              <a:t>0.1 </a:t>
            </a:r>
            <a:r>
              <a:rPr sz="2400" spc="-15" dirty="0">
                <a:latin typeface="Garamond"/>
                <a:cs typeface="Garamond"/>
              </a:rPr>
              <a:t>seconds </a:t>
            </a:r>
            <a:r>
              <a:rPr sz="2400" spc="15" dirty="0">
                <a:latin typeface="Garamond"/>
                <a:cs typeface="Garamond"/>
              </a:rPr>
              <a:t>to </a:t>
            </a:r>
            <a:r>
              <a:rPr sz="2400" spc="60" dirty="0">
                <a:latin typeface="Garamond"/>
                <a:cs typeface="Garamond"/>
              </a:rPr>
              <a:t>transmit. At </a:t>
            </a:r>
            <a:r>
              <a:rPr sz="2400" spc="10" dirty="0">
                <a:latin typeface="Garamond"/>
                <a:cs typeface="Garamond"/>
              </a:rPr>
              <a:t>0.1 </a:t>
            </a:r>
            <a:r>
              <a:rPr sz="2400" spc="15" dirty="0">
                <a:latin typeface="Garamond"/>
                <a:cs typeface="Garamond"/>
              </a:rPr>
              <a:t>Mbps, </a:t>
            </a:r>
            <a:r>
              <a:rPr sz="2400" spc="-20" dirty="0">
                <a:latin typeface="Garamond"/>
                <a:cs typeface="Garamond"/>
              </a:rPr>
              <a:t>file </a:t>
            </a:r>
            <a:r>
              <a:rPr sz="2400" spc="40" dirty="0">
                <a:latin typeface="Garamond"/>
                <a:cs typeface="Garamond"/>
              </a:rPr>
              <a:t>takes </a:t>
            </a:r>
            <a:r>
              <a:rPr sz="2400" spc="-20" dirty="0">
                <a:latin typeface="Garamond"/>
                <a:cs typeface="Garamond"/>
              </a:rPr>
              <a:t>10  </a:t>
            </a:r>
            <a:r>
              <a:rPr sz="2400" spc="-15" dirty="0">
                <a:latin typeface="Garamond"/>
                <a:cs typeface="Garamond"/>
              </a:rPr>
              <a:t>seconds </a:t>
            </a:r>
            <a:r>
              <a:rPr sz="2400" spc="15" dirty="0">
                <a:latin typeface="Garamond"/>
                <a:cs typeface="Garamond"/>
              </a:rPr>
              <a:t>to</a:t>
            </a:r>
            <a:r>
              <a:rPr sz="2400" spc="170" dirty="0">
                <a:latin typeface="Garamond"/>
                <a:cs typeface="Garamond"/>
              </a:rPr>
              <a:t> </a:t>
            </a:r>
            <a:r>
              <a:rPr sz="2400" spc="30" dirty="0">
                <a:latin typeface="Garamond"/>
                <a:cs typeface="Garamond"/>
              </a:rPr>
              <a:t>transfer</a:t>
            </a:r>
            <a:r>
              <a:rPr sz="2050" spc="30" dirty="0">
                <a:latin typeface="Garamond"/>
                <a:cs typeface="Garamond"/>
              </a:rPr>
              <a:t>.</a:t>
            </a:r>
            <a:endParaRPr sz="2050" dirty="0">
              <a:latin typeface="Garamond"/>
              <a:cs typeface="Garamond"/>
            </a:endParaRPr>
          </a:p>
        </p:txBody>
      </p:sp>
    </p:spTree>
    <p:extLst>
      <p:ext uri="{BB962C8B-B14F-4D97-AF65-F5344CB8AC3E}">
        <p14:creationId xmlns:p14="http://schemas.microsoft.com/office/powerpoint/2010/main" val="2118877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TotalTime>
  <Words>2577</Words>
  <Application>Microsoft Office PowerPoint</Application>
  <PresentationFormat>Custom</PresentationFormat>
  <Paragraphs>453</Paragraphs>
  <Slides>46</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ＭＳ Ｐゴシック</vt:lpstr>
      <vt:lpstr>Arial</vt:lpstr>
      <vt:lpstr>Calibri</vt:lpstr>
      <vt:lpstr>Century</vt:lpstr>
      <vt:lpstr>Courier New</vt:lpstr>
      <vt:lpstr>Garamond</vt:lpstr>
      <vt:lpstr>Georgia</vt:lpstr>
      <vt:lpstr>Monotype Sorts</vt:lpstr>
      <vt:lpstr>PMingLiU</vt:lpstr>
      <vt:lpstr>Times New Roman</vt:lpstr>
      <vt:lpstr>Verdana</vt:lpstr>
      <vt:lpstr>Office Theme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WLAN: IEEE 802.11b</vt:lpstr>
      <vt:lpstr>Physical Channels</vt:lpstr>
      <vt:lpstr>Carrier Sense Multiple Access</vt:lpstr>
      <vt:lpstr>Hidden Terminal Problem</vt:lpstr>
      <vt:lpstr>RTS/CTS (MACA)</vt:lpstr>
      <vt:lpstr>Backoff Interval </vt:lpstr>
      <vt:lpstr>Non-symmetric ranges</vt:lpstr>
      <vt:lpstr>802.11 COLLISION AVOIDANCE EXAMPLE</vt:lpstr>
      <vt:lpstr>IEEE 802.11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mastnew.dvi</dc:title>
  <dc:creator>varghese</dc:creator>
  <cp:lastModifiedBy>George Varghese</cp:lastModifiedBy>
  <cp:revision>61</cp:revision>
  <dcterms:created xsi:type="dcterms:W3CDTF">2017-10-19T12:51:36Z</dcterms:created>
  <dcterms:modified xsi:type="dcterms:W3CDTF">2022-10-24T21:59:54Z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dvipsk 5.58f Copyright 1986, 1994 Radical Eye Software</vt:lpwstr>
  </property>
</Properties>
</file>