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0"/>
  </p:notesMasterIdLst>
  <p:handoutMasterIdLst>
    <p:handoutMasterId r:id="rId21"/>
  </p:handoutMasterIdLst>
  <p:sldIdLst>
    <p:sldId id="439" r:id="rId6"/>
    <p:sldId id="344" r:id="rId7"/>
    <p:sldId id="416" r:id="rId8"/>
    <p:sldId id="430" r:id="rId9"/>
    <p:sldId id="429" r:id="rId10"/>
    <p:sldId id="451" r:id="rId11"/>
    <p:sldId id="448" r:id="rId12"/>
    <p:sldId id="453" r:id="rId13"/>
    <p:sldId id="454" r:id="rId14"/>
    <p:sldId id="449" r:id="rId15"/>
    <p:sldId id="450" r:id="rId16"/>
    <p:sldId id="421" r:id="rId17"/>
    <p:sldId id="413"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0" autoAdjust="0"/>
    <p:restoredTop sz="96638" autoAdjust="0"/>
  </p:normalViewPr>
  <p:slideViewPr>
    <p:cSldViewPr snapToGrid="0" showGuides="1">
      <p:cViewPr>
        <p:scale>
          <a:sx n="118" d="100"/>
          <a:sy n="118" d="100"/>
        </p:scale>
        <p:origin x="192" y="58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CA" baseline="30000" dirty="0"/>
              <a:t>1</a:t>
            </a:r>
            <a:r>
              <a:rPr lang="en-CA" dirty="0"/>
              <a:t> </a:t>
            </a:r>
            <a:r>
              <a:rPr lang="en-CA" dirty="0" err="1"/>
              <a:t>Eser</a:t>
            </a:r>
            <a:r>
              <a:rPr lang="en-CA" dirty="0"/>
              <a:t>, Z., </a:t>
            </a:r>
            <a:r>
              <a:rPr lang="en-CA" dirty="0" err="1"/>
              <a:t>Kurtulmusoglu</a:t>
            </a:r>
            <a:r>
              <a:rPr lang="en-CA" dirty="0"/>
              <a:t>, B., </a:t>
            </a:r>
            <a:r>
              <a:rPr lang="en-CA" dirty="0" err="1"/>
              <a:t>Bicaksiz</a:t>
            </a:r>
            <a:r>
              <a:rPr lang="en-CA" dirty="0"/>
              <a:t>, A., &amp; Sumer, S. I. (2015). Counterfeit supply chains. </a:t>
            </a:r>
            <a:r>
              <a:rPr lang="en-CA" i="1" dirty="0"/>
              <a:t>Procedia economics and finance, 23</a:t>
            </a:r>
            <a:r>
              <a:rPr lang="en-CA" dirty="0"/>
              <a:t>, 412-421. </a:t>
            </a:r>
            <a:endParaRPr lang="en-US" sz="1000" dirty="0">
              <a:latin typeface="BentonSans Light" panose="02000503000000020004" pitchFamily="2" charset="0"/>
            </a:endParaRP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98609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7487" y="1749959"/>
            <a:ext cx="361809"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951" y="1749063"/>
            <a:ext cx="363600"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8206" y="1749959"/>
            <a:ext cx="361809"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Chan (Caiyi) Zhao, SAP</a:t>
            </a:r>
          </a:p>
          <a:p>
            <a:pPr lvl="0"/>
            <a:r>
              <a:rPr lang="en-US" dirty="0"/>
              <a:t>July 10, 2021</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493" y="314629"/>
            <a:ext cx="11185491" cy="1107996"/>
          </a:xfrm>
        </p:spPr>
        <p:txBody>
          <a:bodyPr/>
          <a:lstStyle/>
          <a:p>
            <a:r>
              <a:rPr lang="en-US" sz="3600" dirty="0">
                <a:solidFill>
                  <a:schemeClr val="accent1"/>
                </a:solidFill>
              </a:rPr>
              <a:t>5. Which city(s) of the US has the counterfeit problem?</a:t>
            </a:r>
          </a:p>
        </p:txBody>
      </p:sp>
      <p:pic>
        <p:nvPicPr>
          <p:cNvPr id="3" name="Picture 2" descr="Chart, line chart&#10;&#10;Description automatically generated">
            <a:extLst>
              <a:ext uri="{FF2B5EF4-FFF2-40B4-BE49-F238E27FC236}">
                <a16:creationId xmlns:a16="http://schemas.microsoft.com/office/drawing/2014/main" id="{1A256102-AFD4-FE4F-A538-AD15A4507F27}"/>
              </a:ext>
            </a:extLst>
          </p:cNvPr>
          <p:cNvPicPr>
            <a:picLocks noChangeAspect="1"/>
          </p:cNvPicPr>
          <p:nvPr/>
        </p:nvPicPr>
        <p:blipFill>
          <a:blip r:embed="rId2"/>
          <a:stretch>
            <a:fillRect/>
          </a:stretch>
        </p:blipFill>
        <p:spPr>
          <a:xfrm>
            <a:off x="3614389" y="1515300"/>
            <a:ext cx="4965700" cy="4838700"/>
          </a:xfrm>
          <a:prstGeom prst="rect">
            <a:avLst/>
          </a:prstGeom>
        </p:spPr>
      </p:pic>
      <p:cxnSp>
        <p:nvCxnSpPr>
          <p:cNvPr id="5" name="Straight Connector 4">
            <a:extLst>
              <a:ext uri="{FF2B5EF4-FFF2-40B4-BE49-F238E27FC236}">
                <a16:creationId xmlns:a16="http://schemas.microsoft.com/office/drawing/2014/main" id="{BCD86831-3DE9-184C-92A9-2C10CB35F1C9}"/>
              </a:ext>
            </a:extLst>
          </p:cNvPr>
          <p:cNvCxnSpPr>
            <a:cxnSpLocks/>
          </p:cNvCxnSpPr>
          <p:nvPr/>
        </p:nvCxnSpPr>
        <p:spPr>
          <a:xfrm>
            <a:off x="504493" y="5715000"/>
            <a:ext cx="4697701"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E7C430-EA63-BD47-AAE5-4FB9D77B4CC0}"/>
              </a:ext>
            </a:extLst>
          </p:cNvPr>
          <p:cNvSpPr txBox="1"/>
          <p:nvPr/>
        </p:nvSpPr>
        <p:spPr>
          <a:xfrm>
            <a:off x="5967494" y="5250024"/>
            <a:ext cx="432488" cy="185351"/>
          </a:xfrm>
          <a:prstGeom prst="rect">
            <a:avLst/>
          </a:prstGeom>
          <a:noFill/>
        </p:spPr>
        <p:txBody>
          <a:bodyPr wrap="square" lIns="0" tIns="0" rIns="0" bIns="0" rtlCol="0">
            <a:spAutoFit/>
          </a:bodyPr>
          <a:lstStyle/>
          <a:p>
            <a:pPr algn="l" fontAlgn="base">
              <a:spcBef>
                <a:spcPct val="50000"/>
              </a:spcBef>
              <a:spcAft>
                <a:spcPct val="0"/>
              </a:spcAft>
              <a:buClr>
                <a:srgbClr val="F0AB00"/>
              </a:buClr>
              <a:buSzPct val="80000"/>
            </a:pPr>
            <a:r>
              <a:rPr lang="en-US" sz="1200" kern="0" dirty="0">
                <a:solidFill>
                  <a:schemeClr val="bg2">
                    <a:lumMod val="10000"/>
                  </a:schemeClr>
                </a:solidFill>
                <a:latin typeface="Arial" panose="020B0604020202020204" pitchFamily="34" charset="0"/>
                <a:ea typeface="Arial Unicode MS" pitchFamily="34" charset="-128"/>
                <a:cs typeface="Arial" panose="020B0604020202020204" pitchFamily="34" charset="0"/>
              </a:rPr>
              <a:t>0.07</a:t>
            </a:r>
          </a:p>
        </p:txBody>
      </p:sp>
      <p:sp>
        <p:nvSpPr>
          <p:cNvPr id="8" name="TextBox 7">
            <a:extLst>
              <a:ext uri="{FF2B5EF4-FFF2-40B4-BE49-F238E27FC236}">
                <a16:creationId xmlns:a16="http://schemas.microsoft.com/office/drawing/2014/main" id="{AFA3851A-B66F-D44D-8743-CA21112193E3}"/>
              </a:ext>
            </a:extLst>
          </p:cNvPr>
          <p:cNvSpPr txBox="1"/>
          <p:nvPr/>
        </p:nvSpPr>
        <p:spPr>
          <a:xfrm>
            <a:off x="5942781" y="3909936"/>
            <a:ext cx="444844" cy="184666"/>
          </a:xfrm>
          <a:prstGeom prst="rect">
            <a:avLst/>
          </a:prstGeom>
          <a:noFill/>
        </p:spPr>
        <p:txBody>
          <a:bodyPr wrap="square" lIns="0" tIns="0" rIns="0" bIns="0" rtlCol="0">
            <a:spAutoFit/>
          </a:bodyPr>
          <a:lstStyle/>
          <a:p>
            <a:pPr algn="l" fontAlgn="base">
              <a:spcBef>
                <a:spcPct val="50000"/>
              </a:spcBef>
              <a:spcAft>
                <a:spcPct val="0"/>
              </a:spcAft>
              <a:buClr>
                <a:srgbClr val="F0AB00"/>
              </a:buClr>
              <a:buSzPct val="80000"/>
            </a:pPr>
            <a:r>
              <a:rPr lang="en-US" sz="1200" kern="0" dirty="0">
                <a:solidFill>
                  <a:schemeClr val="bg2">
                    <a:lumMod val="10000"/>
                  </a:schemeClr>
                </a:solidFill>
                <a:ea typeface="Arial Unicode MS" pitchFamily="34" charset="-128"/>
                <a:cs typeface="Arial Unicode MS" pitchFamily="34" charset="-128"/>
              </a:rPr>
              <a:t>55.03</a:t>
            </a:r>
          </a:p>
        </p:txBody>
      </p:sp>
      <p:sp>
        <p:nvSpPr>
          <p:cNvPr id="9" name="TextBox 8">
            <a:extLst>
              <a:ext uri="{FF2B5EF4-FFF2-40B4-BE49-F238E27FC236}">
                <a16:creationId xmlns:a16="http://schemas.microsoft.com/office/drawing/2014/main" id="{C7BFD0C5-D13C-1E40-A8CB-600861CA3A0F}"/>
              </a:ext>
            </a:extLst>
          </p:cNvPr>
          <p:cNvSpPr txBox="1"/>
          <p:nvPr/>
        </p:nvSpPr>
        <p:spPr>
          <a:xfrm>
            <a:off x="504493" y="5435375"/>
            <a:ext cx="3416684"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Low sentiment score and low return rate</a:t>
            </a:r>
          </a:p>
        </p:txBody>
      </p:sp>
      <p:grpSp>
        <p:nvGrpSpPr>
          <p:cNvPr id="2" name="Group 1">
            <a:extLst>
              <a:ext uri="{FF2B5EF4-FFF2-40B4-BE49-F238E27FC236}">
                <a16:creationId xmlns:a16="http://schemas.microsoft.com/office/drawing/2014/main" id="{34812901-F162-3142-8E95-842BE29E568F}"/>
              </a:ext>
            </a:extLst>
          </p:cNvPr>
          <p:cNvGrpSpPr/>
          <p:nvPr/>
        </p:nvGrpSpPr>
        <p:grpSpPr>
          <a:xfrm>
            <a:off x="3061596" y="5643205"/>
            <a:ext cx="3035643" cy="574759"/>
            <a:chOff x="3061596" y="5643205"/>
            <a:chExt cx="3035643" cy="574759"/>
          </a:xfrm>
        </p:grpSpPr>
        <p:cxnSp>
          <p:nvCxnSpPr>
            <p:cNvPr id="10" name="Straight Connector 9">
              <a:extLst>
                <a:ext uri="{FF2B5EF4-FFF2-40B4-BE49-F238E27FC236}">
                  <a16:creationId xmlns:a16="http://schemas.microsoft.com/office/drawing/2014/main" id="{80D57433-4358-F94C-88CC-DD407DB0EFAE}"/>
                </a:ext>
              </a:extLst>
            </p:cNvPr>
            <p:cNvCxnSpPr>
              <a:cxnSpLocks/>
            </p:cNvCxnSpPr>
            <p:nvPr/>
          </p:nvCxnSpPr>
          <p:spPr>
            <a:xfrm>
              <a:off x="3064476" y="6213389"/>
              <a:ext cx="3032762"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0E6405-4D83-2F44-9F4C-998C41C87876}"/>
                </a:ext>
              </a:extLst>
            </p:cNvPr>
            <p:cNvCxnSpPr>
              <a:cxnSpLocks/>
            </p:cNvCxnSpPr>
            <p:nvPr/>
          </p:nvCxnSpPr>
          <p:spPr>
            <a:xfrm>
              <a:off x="6097239" y="5643205"/>
              <a:ext cx="0" cy="574759"/>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FE4A5D2-A770-4940-8D64-5CB4DE241E2F}"/>
                </a:ext>
              </a:extLst>
            </p:cNvPr>
            <p:cNvCxnSpPr>
              <a:cxnSpLocks/>
            </p:cNvCxnSpPr>
            <p:nvPr/>
          </p:nvCxnSpPr>
          <p:spPr>
            <a:xfrm>
              <a:off x="3061596" y="5715000"/>
              <a:ext cx="2880" cy="498389"/>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80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493" y="314629"/>
            <a:ext cx="11185491" cy="553998"/>
          </a:xfrm>
        </p:spPr>
        <p:txBody>
          <a:bodyPr/>
          <a:lstStyle/>
          <a:p>
            <a:r>
              <a:rPr lang="en-US" sz="3600" dirty="0">
                <a:solidFill>
                  <a:schemeClr val="accent1"/>
                </a:solidFill>
              </a:rPr>
              <a:t>6. Other problem: Loss from returns</a:t>
            </a:r>
          </a:p>
        </p:txBody>
      </p:sp>
      <p:pic>
        <p:nvPicPr>
          <p:cNvPr id="3" name="Picture 2" descr="Chart, line chart&#10;&#10;Description automatically generated">
            <a:extLst>
              <a:ext uri="{FF2B5EF4-FFF2-40B4-BE49-F238E27FC236}">
                <a16:creationId xmlns:a16="http://schemas.microsoft.com/office/drawing/2014/main" id="{1A256102-AFD4-FE4F-A538-AD15A4507F27}"/>
              </a:ext>
            </a:extLst>
          </p:cNvPr>
          <p:cNvPicPr>
            <a:picLocks noChangeAspect="1"/>
          </p:cNvPicPr>
          <p:nvPr/>
        </p:nvPicPr>
        <p:blipFill>
          <a:blip r:embed="rId2"/>
          <a:stretch>
            <a:fillRect/>
          </a:stretch>
        </p:blipFill>
        <p:spPr>
          <a:xfrm>
            <a:off x="3614389" y="1515300"/>
            <a:ext cx="4965700" cy="4838700"/>
          </a:xfrm>
          <a:prstGeom prst="rect">
            <a:avLst/>
          </a:prstGeom>
        </p:spPr>
      </p:pic>
      <p:cxnSp>
        <p:nvCxnSpPr>
          <p:cNvPr id="5" name="Straight Connector 4">
            <a:extLst>
              <a:ext uri="{FF2B5EF4-FFF2-40B4-BE49-F238E27FC236}">
                <a16:creationId xmlns:a16="http://schemas.microsoft.com/office/drawing/2014/main" id="{BCD86831-3DE9-184C-92A9-2C10CB35F1C9}"/>
              </a:ext>
            </a:extLst>
          </p:cNvPr>
          <p:cNvCxnSpPr>
            <a:cxnSpLocks/>
          </p:cNvCxnSpPr>
          <p:nvPr/>
        </p:nvCxnSpPr>
        <p:spPr>
          <a:xfrm>
            <a:off x="7920533" y="3429000"/>
            <a:ext cx="4028451"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023EA4-BC4B-874D-811A-04C23709CC98}"/>
              </a:ext>
            </a:extLst>
          </p:cNvPr>
          <p:cNvSpPr txBox="1"/>
          <p:nvPr/>
        </p:nvSpPr>
        <p:spPr>
          <a:xfrm>
            <a:off x="8580089" y="2936557"/>
            <a:ext cx="376994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San Diego: high refund/revenue ratio and low sentiment score</a:t>
            </a:r>
          </a:p>
        </p:txBody>
      </p:sp>
      <p:sp>
        <p:nvSpPr>
          <p:cNvPr id="7" name="TextBox 6">
            <a:extLst>
              <a:ext uri="{FF2B5EF4-FFF2-40B4-BE49-F238E27FC236}">
                <a16:creationId xmlns:a16="http://schemas.microsoft.com/office/drawing/2014/main" id="{6CE7C430-EA63-BD47-AAE5-4FB9D77B4CC0}"/>
              </a:ext>
            </a:extLst>
          </p:cNvPr>
          <p:cNvSpPr txBox="1"/>
          <p:nvPr/>
        </p:nvSpPr>
        <p:spPr>
          <a:xfrm>
            <a:off x="5967494" y="5250024"/>
            <a:ext cx="432488" cy="185351"/>
          </a:xfrm>
          <a:prstGeom prst="rect">
            <a:avLst/>
          </a:prstGeom>
          <a:noFill/>
        </p:spPr>
        <p:txBody>
          <a:bodyPr wrap="square" lIns="0" tIns="0" rIns="0" bIns="0" rtlCol="0">
            <a:spAutoFit/>
          </a:bodyPr>
          <a:lstStyle/>
          <a:p>
            <a:pPr algn="l" fontAlgn="base">
              <a:spcBef>
                <a:spcPct val="50000"/>
              </a:spcBef>
              <a:spcAft>
                <a:spcPct val="0"/>
              </a:spcAft>
              <a:buClr>
                <a:srgbClr val="F0AB00"/>
              </a:buClr>
              <a:buSzPct val="80000"/>
            </a:pPr>
            <a:r>
              <a:rPr lang="en-US" sz="1200" kern="0" dirty="0">
                <a:solidFill>
                  <a:schemeClr val="bg2">
                    <a:lumMod val="10000"/>
                  </a:schemeClr>
                </a:solidFill>
                <a:latin typeface="Arial" panose="020B0604020202020204" pitchFamily="34" charset="0"/>
                <a:ea typeface="Arial Unicode MS" pitchFamily="34" charset="-128"/>
                <a:cs typeface="Arial" panose="020B0604020202020204" pitchFamily="34" charset="0"/>
              </a:rPr>
              <a:t>0.07</a:t>
            </a:r>
          </a:p>
        </p:txBody>
      </p:sp>
      <p:sp>
        <p:nvSpPr>
          <p:cNvPr id="8" name="TextBox 7">
            <a:extLst>
              <a:ext uri="{FF2B5EF4-FFF2-40B4-BE49-F238E27FC236}">
                <a16:creationId xmlns:a16="http://schemas.microsoft.com/office/drawing/2014/main" id="{AFA3851A-B66F-D44D-8743-CA21112193E3}"/>
              </a:ext>
            </a:extLst>
          </p:cNvPr>
          <p:cNvSpPr txBox="1"/>
          <p:nvPr/>
        </p:nvSpPr>
        <p:spPr>
          <a:xfrm>
            <a:off x="5942781" y="3909936"/>
            <a:ext cx="444844" cy="184666"/>
          </a:xfrm>
          <a:prstGeom prst="rect">
            <a:avLst/>
          </a:prstGeom>
          <a:noFill/>
        </p:spPr>
        <p:txBody>
          <a:bodyPr wrap="square" lIns="0" tIns="0" rIns="0" bIns="0" rtlCol="0">
            <a:spAutoFit/>
          </a:bodyPr>
          <a:lstStyle/>
          <a:p>
            <a:pPr algn="l" fontAlgn="base">
              <a:spcBef>
                <a:spcPct val="50000"/>
              </a:spcBef>
              <a:spcAft>
                <a:spcPct val="0"/>
              </a:spcAft>
              <a:buClr>
                <a:srgbClr val="F0AB00"/>
              </a:buClr>
              <a:buSzPct val="80000"/>
            </a:pPr>
            <a:r>
              <a:rPr lang="en-US" sz="1200" kern="0" dirty="0">
                <a:solidFill>
                  <a:schemeClr val="bg2">
                    <a:lumMod val="10000"/>
                  </a:schemeClr>
                </a:solidFill>
                <a:ea typeface="Arial Unicode MS" pitchFamily="34" charset="-128"/>
                <a:cs typeface="Arial Unicode MS" pitchFamily="34" charset="-128"/>
              </a:rPr>
              <a:t>55.03</a:t>
            </a:r>
          </a:p>
        </p:txBody>
      </p:sp>
    </p:spTree>
    <p:extLst>
      <p:ext uri="{BB962C8B-B14F-4D97-AF65-F5344CB8AC3E}">
        <p14:creationId xmlns:p14="http://schemas.microsoft.com/office/powerpoint/2010/main" val="57242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a:xfrm>
            <a:off x="7420035" y="3770747"/>
            <a:ext cx="4270152" cy="2821533"/>
          </a:xfrm>
        </p:spPr>
        <p:txBody>
          <a:bodyPr>
            <a:normAutofit/>
          </a:bodyPr>
          <a:lstStyle/>
          <a:p>
            <a:pPr lvl="0"/>
            <a:r>
              <a:rPr lang="en-US" dirty="0"/>
              <a:t>Counterfeit issues next steps:</a:t>
            </a:r>
          </a:p>
          <a:p>
            <a:pPr lvl="1"/>
            <a:r>
              <a:rPr lang="en-US" dirty="0">
                <a:solidFill>
                  <a:schemeClr val="accent1"/>
                </a:solidFill>
              </a:rPr>
              <a:t>Legal department</a:t>
            </a:r>
          </a:p>
          <a:p>
            <a:pPr lvl="1"/>
            <a:r>
              <a:rPr lang="en-US" dirty="0">
                <a:solidFill>
                  <a:schemeClr val="accent1"/>
                </a:solidFill>
              </a:rPr>
              <a:t>Marketing department</a:t>
            </a:r>
          </a:p>
          <a:p>
            <a:pPr marL="0" lvl="1" indent="0">
              <a:buNone/>
            </a:pPr>
            <a:r>
              <a:rPr lang="en-US" sz="1800" dirty="0"/>
              <a:t>Big loss from returns issues next steps:</a:t>
            </a:r>
          </a:p>
          <a:p>
            <a:pPr lvl="1"/>
            <a:r>
              <a:rPr lang="en-US" dirty="0">
                <a:solidFill>
                  <a:schemeClr val="accent1"/>
                </a:solidFill>
              </a:rPr>
              <a:t>In-store investigation</a:t>
            </a:r>
          </a:p>
          <a:p>
            <a:pPr lvl="1"/>
            <a:r>
              <a:rPr lang="en-US" dirty="0">
                <a:solidFill>
                  <a:schemeClr val="accent1"/>
                </a:solidFill>
              </a:rPr>
              <a:t>Storage condition investigation and plans to enhance the storage condition</a:t>
            </a:r>
          </a:p>
          <a:p>
            <a:pPr marL="0" lvl="1" indent="0">
              <a:buNone/>
            </a:pPr>
            <a:endParaRPr lang="en-US" dirty="0"/>
          </a:p>
        </p:txBody>
      </p:sp>
      <p:sp>
        <p:nvSpPr>
          <p:cNvPr id="14" name="Text Placeholder column 2"/>
          <p:cNvSpPr>
            <a:spLocks noGrp="1"/>
          </p:cNvSpPr>
          <p:nvPr>
            <p:ph type="body" sz="quarter" idx="15"/>
          </p:nvPr>
        </p:nvSpPr>
        <p:spPr bwMode="gray">
          <a:xfrm>
            <a:off x="3971668" y="3770747"/>
            <a:ext cx="3391200" cy="2606809"/>
          </a:xfrm>
        </p:spPr>
        <p:txBody>
          <a:bodyPr>
            <a:normAutofit/>
          </a:bodyPr>
          <a:lstStyle/>
          <a:p>
            <a:pPr lvl="0"/>
            <a:r>
              <a:rPr lang="en-US" dirty="0"/>
              <a:t>Counterfeit because:</a:t>
            </a:r>
          </a:p>
          <a:p>
            <a:pPr lvl="1"/>
            <a:r>
              <a:rPr lang="en-US" dirty="0">
                <a:solidFill>
                  <a:schemeClr val="accent1"/>
                </a:solidFill>
              </a:rPr>
              <a:t>Poor actions against counterfeiters</a:t>
            </a:r>
            <a:r>
              <a:rPr lang="en-US" baseline="30000" dirty="0">
                <a:solidFill>
                  <a:schemeClr val="accent1"/>
                </a:solidFill>
              </a:rPr>
              <a:t>1</a:t>
            </a:r>
          </a:p>
          <a:p>
            <a:pPr lvl="1"/>
            <a:r>
              <a:rPr lang="en-US" dirty="0">
                <a:solidFill>
                  <a:schemeClr val="accent1"/>
                </a:solidFill>
              </a:rPr>
              <a:t>Weak institutional efforts on law enforcement</a:t>
            </a:r>
            <a:r>
              <a:rPr lang="en-US" baseline="30000" dirty="0">
                <a:solidFill>
                  <a:schemeClr val="accent1"/>
                </a:solidFill>
              </a:rPr>
              <a:t>1</a:t>
            </a:r>
          </a:p>
          <a:p>
            <a:pPr lvl="1"/>
            <a:r>
              <a:rPr lang="en-US" dirty="0">
                <a:solidFill>
                  <a:schemeClr val="accent1"/>
                </a:solidFill>
              </a:rPr>
              <a:t>Low customer awareness</a:t>
            </a:r>
            <a:r>
              <a:rPr lang="en-US" baseline="30000" dirty="0">
                <a:solidFill>
                  <a:schemeClr val="accent1"/>
                </a:solidFill>
              </a:rPr>
              <a:t>1</a:t>
            </a:r>
          </a:p>
          <a:p>
            <a:pPr marL="0" lvl="1" indent="0">
              <a:buNone/>
            </a:pPr>
            <a:r>
              <a:rPr lang="en-US" sz="1800" dirty="0"/>
              <a:t>Big loss from returns because:</a:t>
            </a:r>
          </a:p>
          <a:p>
            <a:pPr lvl="1"/>
            <a:r>
              <a:rPr lang="en-US" dirty="0">
                <a:solidFill>
                  <a:schemeClr val="accent1"/>
                </a:solidFill>
              </a:rPr>
              <a:t>Poor in-store service</a:t>
            </a:r>
          </a:p>
          <a:p>
            <a:pPr lvl="1"/>
            <a:r>
              <a:rPr lang="en-US" dirty="0">
                <a:solidFill>
                  <a:schemeClr val="accent1"/>
                </a:solidFill>
              </a:rPr>
              <a:t>Poor storage condition</a:t>
            </a:r>
          </a:p>
        </p:txBody>
      </p:sp>
      <p:sp>
        <p:nvSpPr>
          <p:cNvPr id="10" name="Text Placeholder column 1"/>
          <p:cNvSpPr>
            <a:spLocks noGrp="1"/>
          </p:cNvSpPr>
          <p:nvPr>
            <p:ph type="body" sz="quarter" idx="10"/>
          </p:nvPr>
        </p:nvSpPr>
        <p:spPr bwMode="gray">
          <a:xfrm>
            <a:off x="544202" y="3774045"/>
            <a:ext cx="3391200" cy="1981079"/>
          </a:xfrm>
        </p:spPr>
        <p:txBody>
          <a:bodyPr/>
          <a:lstStyle/>
          <a:p>
            <a:pPr lvl="0"/>
            <a:r>
              <a:rPr lang="en-US" dirty="0"/>
              <a:t>Counterfeit products appear in:</a:t>
            </a:r>
            <a:endParaRPr lang="en-US" dirty="0">
              <a:solidFill>
                <a:schemeClr val="accent1"/>
              </a:solidFill>
            </a:endParaRPr>
          </a:p>
          <a:p>
            <a:pPr lvl="1"/>
            <a:r>
              <a:rPr lang="en-US" dirty="0">
                <a:solidFill>
                  <a:schemeClr val="accent1"/>
                </a:solidFill>
              </a:rPr>
              <a:t>Las Vegas, Los Angeles</a:t>
            </a:r>
          </a:p>
          <a:p>
            <a:pPr marL="0" lvl="1" indent="0">
              <a:buNone/>
            </a:pPr>
            <a:r>
              <a:rPr lang="en-US" dirty="0"/>
              <a:t>Big loss from returns</a:t>
            </a:r>
          </a:p>
          <a:p>
            <a:pPr lvl="1"/>
            <a:r>
              <a:rPr lang="en-US" dirty="0">
                <a:solidFill>
                  <a:schemeClr val="accent1"/>
                </a:solidFill>
              </a:rPr>
              <a:t>San Diego</a:t>
            </a:r>
          </a:p>
          <a:p>
            <a:pPr lvl="1"/>
            <a:endParaRPr lang="en-US" dirty="0"/>
          </a:p>
          <a:p>
            <a:pPr lvl="1"/>
            <a:endParaRPr lang="en-US" dirty="0"/>
          </a:p>
        </p:txBody>
      </p:sp>
      <p:sp>
        <p:nvSpPr>
          <p:cNvPr id="16" name="Divider">
            <a:extLst>
              <a:ext uri="{FF2B5EF4-FFF2-40B4-BE49-F238E27FC236}">
                <a16:creationId xmlns:a16="http://schemas.microsoft.com/office/drawing/2014/main" id="{404CDD68-A361-8445-8F08-0438F5CBA81C}"/>
              </a:ext>
            </a:extLst>
          </p:cNvPr>
          <p:cNvSpPr txBox="1">
            <a:spLocks/>
          </p:cNvSpPr>
          <p:nvPr/>
        </p:nvSpPr>
        <p:spPr bwMode="gray">
          <a:xfrm>
            <a:off x="504987" y="619673"/>
            <a:ext cx="11185200"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4400" dirty="0"/>
              <a:t>Conclusion &amp; Recommendation</a:t>
            </a:r>
          </a:p>
        </p:txBody>
      </p:sp>
      <p:grpSp>
        <p:nvGrpSpPr>
          <p:cNvPr id="17" name="Group 16">
            <a:extLst>
              <a:ext uri="{FF2B5EF4-FFF2-40B4-BE49-F238E27FC236}">
                <a16:creationId xmlns:a16="http://schemas.microsoft.com/office/drawing/2014/main" id="{A7829AE3-2C52-284B-9EE3-7BEF3E00005D}"/>
              </a:ext>
            </a:extLst>
          </p:cNvPr>
          <p:cNvGrpSpPr/>
          <p:nvPr/>
        </p:nvGrpSpPr>
        <p:grpSpPr>
          <a:xfrm>
            <a:off x="1267127" y="1670826"/>
            <a:ext cx="1866342" cy="2130119"/>
            <a:chOff x="597076" y="2573885"/>
            <a:chExt cx="1866342" cy="2130119"/>
          </a:xfrm>
        </p:grpSpPr>
        <p:pic>
          <p:nvPicPr>
            <p:cNvPr id="18" name="Picture 17">
              <a:extLst>
                <a:ext uri="{FF2B5EF4-FFF2-40B4-BE49-F238E27FC236}">
                  <a16:creationId xmlns:a16="http://schemas.microsoft.com/office/drawing/2014/main" id="{FD13BF82-C4E3-204F-B1CE-18CA87AAD71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7076" y="2573885"/>
              <a:ext cx="1866342" cy="2130119"/>
            </a:xfrm>
            <a:prstGeom prst="rect">
              <a:avLst/>
            </a:prstGeom>
          </p:spPr>
        </p:pic>
        <p:grpSp>
          <p:nvGrpSpPr>
            <p:cNvPr id="19" name="Group 18">
              <a:extLst>
                <a:ext uri="{FF2B5EF4-FFF2-40B4-BE49-F238E27FC236}">
                  <a16:creationId xmlns:a16="http://schemas.microsoft.com/office/drawing/2014/main" id="{F8D5E462-6D82-4042-816A-B640CD6501DE}"/>
                </a:ext>
              </a:extLst>
            </p:cNvPr>
            <p:cNvGrpSpPr/>
            <p:nvPr/>
          </p:nvGrpSpPr>
          <p:grpSpPr>
            <a:xfrm>
              <a:off x="1104993" y="2788611"/>
              <a:ext cx="731198" cy="1182576"/>
              <a:chOff x="10038806" y="3483887"/>
              <a:chExt cx="566292" cy="915871"/>
            </a:xfrm>
          </p:grpSpPr>
          <p:pic>
            <p:nvPicPr>
              <p:cNvPr id="20" name="Picture 19">
                <a:extLst>
                  <a:ext uri="{FF2B5EF4-FFF2-40B4-BE49-F238E27FC236}">
                    <a16:creationId xmlns:a16="http://schemas.microsoft.com/office/drawing/2014/main" id="{724A0C96-D30C-F14E-A2AD-B55190763067}"/>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4168" r="55183"/>
              <a:stretch/>
            </p:blipFill>
            <p:spPr>
              <a:xfrm>
                <a:off x="10038806" y="3483887"/>
                <a:ext cx="357434" cy="879341"/>
              </a:xfrm>
              <a:prstGeom prst="rect">
                <a:avLst/>
              </a:prstGeom>
            </p:spPr>
          </p:pic>
          <p:pic>
            <p:nvPicPr>
              <p:cNvPr id="21" name="Picture 20">
                <a:extLst>
                  <a:ext uri="{FF2B5EF4-FFF2-40B4-BE49-F238E27FC236}">
                    <a16:creationId xmlns:a16="http://schemas.microsoft.com/office/drawing/2014/main" id="{330DCA81-948C-F647-84B7-AD2AEE7D12D1}"/>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42042" r="35503"/>
              <a:stretch/>
            </p:blipFill>
            <p:spPr>
              <a:xfrm>
                <a:off x="10368153" y="3520416"/>
                <a:ext cx="236945" cy="879342"/>
              </a:xfrm>
              <a:prstGeom prst="rect">
                <a:avLst/>
              </a:prstGeom>
            </p:spPr>
          </p:pic>
        </p:grpSp>
      </p:grpSp>
      <p:grpSp>
        <p:nvGrpSpPr>
          <p:cNvPr id="22" name="Group 21">
            <a:extLst>
              <a:ext uri="{FF2B5EF4-FFF2-40B4-BE49-F238E27FC236}">
                <a16:creationId xmlns:a16="http://schemas.microsoft.com/office/drawing/2014/main" id="{CCCDB2A7-A847-3844-9C1B-E72C2586733F}"/>
              </a:ext>
            </a:extLst>
          </p:cNvPr>
          <p:cNvGrpSpPr/>
          <p:nvPr/>
        </p:nvGrpSpPr>
        <p:grpSpPr>
          <a:xfrm>
            <a:off x="4697831" y="1670825"/>
            <a:ext cx="1866342" cy="2130119"/>
            <a:chOff x="597076" y="2573885"/>
            <a:chExt cx="1866342" cy="2130119"/>
          </a:xfrm>
        </p:grpSpPr>
        <p:pic>
          <p:nvPicPr>
            <p:cNvPr id="23" name="Picture 22">
              <a:extLst>
                <a:ext uri="{FF2B5EF4-FFF2-40B4-BE49-F238E27FC236}">
                  <a16:creationId xmlns:a16="http://schemas.microsoft.com/office/drawing/2014/main" id="{B466A8A3-65F8-E446-8EDC-1CA80353F9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7076" y="2573885"/>
              <a:ext cx="1866342" cy="2130119"/>
            </a:xfrm>
            <a:prstGeom prst="rect">
              <a:avLst/>
            </a:prstGeom>
          </p:spPr>
        </p:pic>
        <p:grpSp>
          <p:nvGrpSpPr>
            <p:cNvPr id="24" name="Group 23">
              <a:extLst>
                <a:ext uri="{FF2B5EF4-FFF2-40B4-BE49-F238E27FC236}">
                  <a16:creationId xmlns:a16="http://schemas.microsoft.com/office/drawing/2014/main" id="{F5208EC1-D70B-E942-9288-D32F5B4CB19E}"/>
                </a:ext>
              </a:extLst>
            </p:cNvPr>
            <p:cNvGrpSpPr/>
            <p:nvPr/>
          </p:nvGrpSpPr>
          <p:grpSpPr>
            <a:xfrm>
              <a:off x="1104993" y="2788611"/>
              <a:ext cx="731198" cy="1182576"/>
              <a:chOff x="10038806" y="3483887"/>
              <a:chExt cx="566292" cy="915871"/>
            </a:xfrm>
          </p:grpSpPr>
          <p:pic>
            <p:nvPicPr>
              <p:cNvPr id="25" name="Picture 24">
                <a:extLst>
                  <a:ext uri="{FF2B5EF4-FFF2-40B4-BE49-F238E27FC236}">
                    <a16:creationId xmlns:a16="http://schemas.microsoft.com/office/drawing/2014/main" id="{8DA28300-C32C-444D-B0E3-E2710CE3C4C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4168" r="55183"/>
              <a:stretch/>
            </p:blipFill>
            <p:spPr>
              <a:xfrm>
                <a:off x="10038806" y="3483887"/>
                <a:ext cx="357434" cy="879341"/>
              </a:xfrm>
              <a:prstGeom prst="rect">
                <a:avLst/>
              </a:prstGeom>
            </p:spPr>
          </p:pic>
          <p:pic>
            <p:nvPicPr>
              <p:cNvPr id="26" name="Picture 25">
                <a:extLst>
                  <a:ext uri="{FF2B5EF4-FFF2-40B4-BE49-F238E27FC236}">
                    <a16:creationId xmlns:a16="http://schemas.microsoft.com/office/drawing/2014/main" id="{D78F7EB4-8FCB-C74D-8AC9-E25351EE36AA}"/>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42042" r="35503"/>
              <a:stretch/>
            </p:blipFill>
            <p:spPr>
              <a:xfrm>
                <a:off x="10368153" y="3520416"/>
                <a:ext cx="236945" cy="879342"/>
              </a:xfrm>
              <a:prstGeom prst="rect">
                <a:avLst/>
              </a:prstGeom>
            </p:spPr>
          </p:pic>
        </p:grpSp>
      </p:grpSp>
      <p:grpSp>
        <p:nvGrpSpPr>
          <p:cNvPr id="27" name="Group 26">
            <a:extLst>
              <a:ext uri="{FF2B5EF4-FFF2-40B4-BE49-F238E27FC236}">
                <a16:creationId xmlns:a16="http://schemas.microsoft.com/office/drawing/2014/main" id="{119A75D2-401A-0C49-905E-39953B799B32}"/>
              </a:ext>
            </a:extLst>
          </p:cNvPr>
          <p:cNvGrpSpPr/>
          <p:nvPr/>
        </p:nvGrpSpPr>
        <p:grpSpPr>
          <a:xfrm>
            <a:off x="8128535" y="1670824"/>
            <a:ext cx="1866342" cy="2130119"/>
            <a:chOff x="597076" y="2573885"/>
            <a:chExt cx="1866342" cy="2130119"/>
          </a:xfrm>
        </p:grpSpPr>
        <p:pic>
          <p:nvPicPr>
            <p:cNvPr id="28" name="Picture 27">
              <a:extLst>
                <a:ext uri="{FF2B5EF4-FFF2-40B4-BE49-F238E27FC236}">
                  <a16:creationId xmlns:a16="http://schemas.microsoft.com/office/drawing/2014/main" id="{DF97A5DC-EA84-CE4A-9AD4-D62FFF783E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7076" y="2573885"/>
              <a:ext cx="1866342" cy="2130119"/>
            </a:xfrm>
            <a:prstGeom prst="rect">
              <a:avLst/>
            </a:prstGeom>
          </p:spPr>
        </p:pic>
        <p:grpSp>
          <p:nvGrpSpPr>
            <p:cNvPr id="29" name="Group 28">
              <a:extLst>
                <a:ext uri="{FF2B5EF4-FFF2-40B4-BE49-F238E27FC236}">
                  <a16:creationId xmlns:a16="http://schemas.microsoft.com/office/drawing/2014/main" id="{685ABA31-3FFA-E84B-A814-CC699B01ED31}"/>
                </a:ext>
              </a:extLst>
            </p:cNvPr>
            <p:cNvGrpSpPr/>
            <p:nvPr/>
          </p:nvGrpSpPr>
          <p:grpSpPr>
            <a:xfrm>
              <a:off x="1104993" y="2788611"/>
              <a:ext cx="731198" cy="1182576"/>
              <a:chOff x="10038806" y="3483887"/>
              <a:chExt cx="566292" cy="915871"/>
            </a:xfrm>
          </p:grpSpPr>
          <p:pic>
            <p:nvPicPr>
              <p:cNvPr id="30" name="Picture 29">
                <a:extLst>
                  <a:ext uri="{FF2B5EF4-FFF2-40B4-BE49-F238E27FC236}">
                    <a16:creationId xmlns:a16="http://schemas.microsoft.com/office/drawing/2014/main" id="{B4D31F10-0522-8643-9050-3DFFB65AEC4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4168" r="55183"/>
              <a:stretch/>
            </p:blipFill>
            <p:spPr>
              <a:xfrm>
                <a:off x="10038806" y="3483887"/>
                <a:ext cx="357434" cy="879341"/>
              </a:xfrm>
              <a:prstGeom prst="rect">
                <a:avLst/>
              </a:prstGeom>
            </p:spPr>
          </p:pic>
          <p:pic>
            <p:nvPicPr>
              <p:cNvPr id="31" name="Picture 30">
                <a:extLst>
                  <a:ext uri="{FF2B5EF4-FFF2-40B4-BE49-F238E27FC236}">
                    <a16:creationId xmlns:a16="http://schemas.microsoft.com/office/drawing/2014/main" id="{2A7ED6A7-E80E-714C-AFD0-183AC114DDF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42042" r="35503"/>
              <a:stretch/>
            </p:blipFill>
            <p:spPr>
              <a:xfrm>
                <a:off x="10368153" y="3520416"/>
                <a:ext cx="236945" cy="879342"/>
              </a:xfrm>
              <a:prstGeom prst="rect">
                <a:avLst/>
              </a:prstGeom>
            </p:spPr>
          </p:pic>
        </p:grpSp>
      </p:grpSp>
    </p:spTree>
    <p:extLst>
      <p:ext uri="{BB962C8B-B14F-4D97-AF65-F5344CB8AC3E}">
        <p14:creationId xmlns:p14="http://schemas.microsoft.com/office/powerpoint/2010/main" val="11754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0">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p:cTn id="12" dur="1000" fill="hold"/>
                                        <p:tgtEl>
                                          <p:spTgt spid="10">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0">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0">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p:cTn id="17" dur="1000" fill="hold"/>
                                        <p:tgtEl>
                                          <p:spTgt spid="10">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0">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0">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 calcmode="lin" valueType="num">
                                      <p:cBhvr>
                                        <p:cTn id="22" dur="1000" fill="hold"/>
                                        <p:tgtEl>
                                          <p:spTgt spid="10">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0">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p:cTn id="29" dur="1000" fill="hold"/>
                                        <p:tgtEl>
                                          <p:spTgt spid="14">
                                            <p:txEl>
                                              <p:pRg st="0" end="0"/>
                                            </p:txEl>
                                          </p:spTgt>
                                        </p:tgtEl>
                                        <p:attrNameLst>
                                          <p:attrName>ppt_w</p:attrName>
                                        </p:attrNameLst>
                                      </p:cBhvr>
                                      <p:tavLst>
                                        <p:tav tm="0">
                                          <p:val>
                                            <p:strVal val="#ppt_w*0.70"/>
                                          </p:val>
                                        </p:tav>
                                        <p:tav tm="100000">
                                          <p:val>
                                            <p:strVal val="#ppt_w"/>
                                          </p:val>
                                        </p:tav>
                                      </p:tavLst>
                                    </p:anim>
                                    <p:anim calcmode="lin" valueType="num">
                                      <p:cBhvr>
                                        <p:cTn id="30" dur="1000" fill="hold"/>
                                        <p:tgtEl>
                                          <p:spTgt spid="14">
                                            <p:txEl>
                                              <p:pRg st="0" end="0"/>
                                            </p:txEl>
                                          </p:spTgt>
                                        </p:tgtEl>
                                        <p:attrNameLst>
                                          <p:attrName>ppt_h</p:attrName>
                                        </p:attrNameLst>
                                      </p:cBhvr>
                                      <p:tavLst>
                                        <p:tav tm="0">
                                          <p:val>
                                            <p:strVal val="#ppt_h"/>
                                          </p:val>
                                        </p:tav>
                                        <p:tav tm="100000">
                                          <p:val>
                                            <p:strVal val="#ppt_h"/>
                                          </p:val>
                                        </p:tav>
                                      </p:tavLst>
                                    </p:anim>
                                    <p:animEffect transition="in" filter="fade">
                                      <p:cBhvr>
                                        <p:cTn id="31" dur="1000"/>
                                        <p:tgtEl>
                                          <p:spTgt spid="14">
                                            <p:txEl>
                                              <p:pRg st="0" end="0"/>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14">
                                            <p:txEl>
                                              <p:pRg st="1" end="1"/>
                                            </p:txEl>
                                          </p:spTgt>
                                        </p:tgtEl>
                                        <p:attrNameLst>
                                          <p:attrName>style.visibility</p:attrName>
                                        </p:attrNameLst>
                                      </p:cBhvr>
                                      <p:to>
                                        <p:strVal val="visible"/>
                                      </p:to>
                                    </p:set>
                                    <p:anim calcmode="lin" valueType="num">
                                      <p:cBhvr>
                                        <p:cTn id="34" dur="1000" fill="hold"/>
                                        <p:tgtEl>
                                          <p:spTgt spid="14">
                                            <p:txEl>
                                              <p:pRg st="1" end="1"/>
                                            </p:txEl>
                                          </p:spTgt>
                                        </p:tgtEl>
                                        <p:attrNameLst>
                                          <p:attrName>ppt_w</p:attrName>
                                        </p:attrNameLst>
                                      </p:cBhvr>
                                      <p:tavLst>
                                        <p:tav tm="0">
                                          <p:val>
                                            <p:strVal val="#ppt_w*0.70"/>
                                          </p:val>
                                        </p:tav>
                                        <p:tav tm="100000">
                                          <p:val>
                                            <p:strVal val="#ppt_w"/>
                                          </p:val>
                                        </p:tav>
                                      </p:tavLst>
                                    </p:anim>
                                    <p:anim calcmode="lin" valueType="num">
                                      <p:cBhvr>
                                        <p:cTn id="35" dur="1000" fill="hold"/>
                                        <p:tgtEl>
                                          <p:spTgt spid="14">
                                            <p:txEl>
                                              <p:pRg st="1" end="1"/>
                                            </p:txEl>
                                          </p:spTgt>
                                        </p:tgtEl>
                                        <p:attrNameLst>
                                          <p:attrName>ppt_h</p:attrName>
                                        </p:attrNameLst>
                                      </p:cBhvr>
                                      <p:tavLst>
                                        <p:tav tm="0">
                                          <p:val>
                                            <p:strVal val="#ppt_h"/>
                                          </p:val>
                                        </p:tav>
                                        <p:tav tm="100000">
                                          <p:val>
                                            <p:strVal val="#ppt_h"/>
                                          </p:val>
                                        </p:tav>
                                      </p:tavLst>
                                    </p:anim>
                                    <p:animEffect transition="in" filter="fade">
                                      <p:cBhvr>
                                        <p:cTn id="36" dur="1000"/>
                                        <p:tgtEl>
                                          <p:spTgt spid="14">
                                            <p:txEl>
                                              <p:pRg st="1" end="1"/>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anim calcmode="lin" valueType="num">
                                      <p:cBhvr>
                                        <p:cTn id="39" dur="1000" fill="hold"/>
                                        <p:tgtEl>
                                          <p:spTgt spid="14">
                                            <p:txEl>
                                              <p:pRg st="2" end="2"/>
                                            </p:txEl>
                                          </p:spTgt>
                                        </p:tgtEl>
                                        <p:attrNameLst>
                                          <p:attrName>ppt_w</p:attrName>
                                        </p:attrNameLst>
                                      </p:cBhvr>
                                      <p:tavLst>
                                        <p:tav tm="0">
                                          <p:val>
                                            <p:strVal val="#ppt_w*0.70"/>
                                          </p:val>
                                        </p:tav>
                                        <p:tav tm="100000">
                                          <p:val>
                                            <p:strVal val="#ppt_w"/>
                                          </p:val>
                                        </p:tav>
                                      </p:tavLst>
                                    </p:anim>
                                    <p:anim calcmode="lin" valueType="num">
                                      <p:cBhvr>
                                        <p:cTn id="40" dur="1000" fill="hold"/>
                                        <p:tgtEl>
                                          <p:spTgt spid="14">
                                            <p:txEl>
                                              <p:pRg st="2" end="2"/>
                                            </p:txEl>
                                          </p:spTgt>
                                        </p:tgtEl>
                                        <p:attrNameLst>
                                          <p:attrName>ppt_h</p:attrName>
                                        </p:attrNameLst>
                                      </p:cBhvr>
                                      <p:tavLst>
                                        <p:tav tm="0">
                                          <p:val>
                                            <p:strVal val="#ppt_h"/>
                                          </p:val>
                                        </p:tav>
                                        <p:tav tm="100000">
                                          <p:val>
                                            <p:strVal val="#ppt_h"/>
                                          </p:val>
                                        </p:tav>
                                      </p:tavLst>
                                    </p:anim>
                                    <p:animEffect transition="in" filter="fade">
                                      <p:cBhvr>
                                        <p:cTn id="41" dur="1000"/>
                                        <p:tgtEl>
                                          <p:spTgt spid="14">
                                            <p:txEl>
                                              <p:pRg st="2" end="2"/>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4">
                                            <p:txEl>
                                              <p:pRg st="3" end="3"/>
                                            </p:txEl>
                                          </p:spTgt>
                                        </p:tgtEl>
                                        <p:attrNameLst>
                                          <p:attrName>style.visibility</p:attrName>
                                        </p:attrNameLst>
                                      </p:cBhvr>
                                      <p:to>
                                        <p:strVal val="visible"/>
                                      </p:to>
                                    </p:set>
                                    <p:anim calcmode="lin" valueType="num">
                                      <p:cBhvr>
                                        <p:cTn id="44" dur="1000" fill="hold"/>
                                        <p:tgtEl>
                                          <p:spTgt spid="14">
                                            <p:txEl>
                                              <p:pRg st="3" end="3"/>
                                            </p:txEl>
                                          </p:spTgt>
                                        </p:tgtEl>
                                        <p:attrNameLst>
                                          <p:attrName>ppt_w</p:attrName>
                                        </p:attrNameLst>
                                      </p:cBhvr>
                                      <p:tavLst>
                                        <p:tav tm="0">
                                          <p:val>
                                            <p:strVal val="#ppt_w*0.70"/>
                                          </p:val>
                                        </p:tav>
                                        <p:tav tm="100000">
                                          <p:val>
                                            <p:strVal val="#ppt_w"/>
                                          </p:val>
                                        </p:tav>
                                      </p:tavLst>
                                    </p:anim>
                                    <p:anim calcmode="lin" valueType="num">
                                      <p:cBhvr>
                                        <p:cTn id="45" dur="1000" fill="hold"/>
                                        <p:tgtEl>
                                          <p:spTgt spid="14">
                                            <p:txEl>
                                              <p:pRg st="3" end="3"/>
                                            </p:txEl>
                                          </p:spTgt>
                                        </p:tgtEl>
                                        <p:attrNameLst>
                                          <p:attrName>ppt_h</p:attrName>
                                        </p:attrNameLst>
                                      </p:cBhvr>
                                      <p:tavLst>
                                        <p:tav tm="0">
                                          <p:val>
                                            <p:strVal val="#ppt_h"/>
                                          </p:val>
                                        </p:tav>
                                        <p:tav tm="100000">
                                          <p:val>
                                            <p:strVal val="#ppt_h"/>
                                          </p:val>
                                        </p:tav>
                                      </p:tavLst>
                                    </p:anim>
                                    <p:animEffect transition="in" filter="fade">
                                      <p:cBhvr>
                                        <p:cTn id="46" dur="1000"/>
                                        <p:tgtEl>
                                          <p:spTgt spid="14">
                                            <p:txEl>
                                              <p:pRg st="3" end="3"/>
                                            </p:txEl>
                                          </p:spTgt>
                                        </p:tgtEl>
                                      </p:cBhvr>
                                    </p:animEffect>
                                  </p:childTnLst>
                                </p:cTn>
                              </p:par>
                              <p:par>
                                <p:cTn id="47" presetID="55" presetClass="entr" presetSubtype="0" fill="hold" nodeType="withEffect">
                                  <p:stCondLst>
                                    <p:cond delay="0"/>
                                  </p:stCondLst>
                                  <p:childTnLst>
                                    <p:set>
                                      <p:cBhvr>
                                        <p:cTn id="48" dur="1" fill="hold">
                                          <p:stCondLst>
                                            <p:cond delay="0"/>
                                          </p:stCondLst>
                                        </p:cTn>
                                        <p:tgtEl>
                                          <p:spTgt spid="14">
                                            <p:txEl>
                                              <p:pRg st="4" end="4"/>
                                            </p:txEl>
                                          </p:spTgt>
                                        </p:tgtEl>
                                        <p:attrNameLst>
                                          <p:attrName>style.visibility</p:attrName>
                                        </p:attrNameLst>
                                      </p:cBhvr>
                                      <p:to>
                                        <p:strVal val="visible"/>
                                      </p:to>
                                    </p:set>
                                    <p:anim calcmode="lin" valueType="num">
                                      <p:cBhvr>
                                        <p:cTn id="49" dur="1000" fill="hold"/>
                                        <p:tgtEl>
                                          <p:spTgt spid="14">
                                            <p:txEl>
                                              <p:pRg st="4" end="4"/>
                                            </p:txEl>
                                          </p:spTgt>
                                        </p:tgtEl>
                                        <p:attrNameLst>
                                          <p:attrName>ppt_w</p:attrName>
                                        </p:attrNameLst>
                                      </p:cBhvr>
                                      <p:tavLst>
                                        <p:tav tm="0">
                                          <p:val>
                                            <p:strVal val="#ppt_w*0.70"/>
                                          </p:val>
                                        </p:tav>
                                        <p:tav tm="100000">
                                          <p:val>
                                            <p:strVal val="#ppt_w"/>
                                          </p:val>
                                        </p:tav>
                                      </p:tavLst>
                                    </p:anim>
                                    <p:anim calcmode="lin" valueType="num">
                                      <p:cBhvr>
                                        <p:cTn id="50" dur="1000" fill="hold"/>
                                        <p:tgtEl>
                                          <p:spTgt spid="14">
                                            <p:txEl>
                                              <p:pRg st="4" end="4"/>
                                            </p:txEl>
                                          </p:spTgt>
                                        </p:tgtEl>
                                        <p:attrNameLst>
                                          <p:attrName>ppt_h</p:attrName>
                                        </p:attrNameLst>
                                      </p:cBhvr>
                                      <p:tavLst>
                                        <p:tav tm="0">
                                          <p:val>
                                            <p:strVal val="#ppt_h"/>
                                          </p:val>
                                        </p:tav>
                                        <p:tav tm="100000">
                                          <p:val>
                                            <p:strVal val="#ppt_h"/>
                                          </p:val>
                                        </p:tav>
                                      </p:tavLst>
                                    </p:anim>
                                    <p:animEffect transition="in" filter="fade">
                                      <p:cBhvr>
                                        <p:cTn id="51" dur="1000"/>
                                        <p:tgtEl>
                                          <p:spTgt spid="14">
                                            <p:txEl>
                                              <p:pRg st="4" end="4"/>
                                            </p:txEl>
                                          </p:spTgt>
                                        </p:tgtEl>
                                      </p:cBhvr>
                                    </p:animEffect>
                                  </p:childTnLst>
                                </p:cTn>
                              </p:par>
                              <p:par>
                                <p:cTn id="52" presetID="55" presetClass="entr" presetSubtype="0" fill="hold" nodeType="withEffect">
                                  <p:stCondLst>
                                    <p:cond delay="0"/>
                                  </p:stCondLst>
                                  <p:childTnLst>
                                    <p:set>
                                      <p:cBhvr>
                                        <p:cTn id="53" dur="1" fill="hold">
                                          <p:stCondLst>
                                            <p:cond delay="0"/>
                                          </p:stCondLst>
                                        </p:cTn>
                                        <p:tgtEl>
                                          <p:spTgt spid="14">
                                            <p:txEl>
                                              <p:pRg st="5" end="5"/>
                                            </p:txEl>
                                          </p:spTgt>
                                        </p:tgtEl>
                                        <p:attrNameLst>
                                          <p:attrName>style.visibility</p:attrName>
                                        </p:attrNameLst>
                                      </p:cBhvr>
                                      <p:to>
                                        <p:strVal val="visible"/>
                                      </p:to>
                                    </p:set>
                                    <p:anim calcmode="lin" valueType="num">
                                      <p:cBhvr>
                                        <p:cTn id="54" dur="1000" fill="hold"/>
                                        <p:tgtEl>
                                          <p:spTgt spid="14">
                                            <p:txEl>
                                              <p:pRg st="5" end="5"/>
                                            </p:txEl>
                                          </p:spTgt>
                                        </p:tgtEl>
                                        <p:attrNameLst>
                                          <p:attrName>ppt_w</p:attrName>
                                        </p:attrNameLst>
                                      </p:cBhvr>
                                      <p:tavLst>
                                        <p:tav tm="0">
                                          <p:val>
                                            <p:strVal val="#ppt_w*0.70"/>
                                          </p:val>
                                        </p:tav>
                                        <p:tav tm="100000">
                                          <p:val>
                                            <p:strVal val="#ppt_w"/>
                                          </p:val>
                                        </p:tav>
                                      </p:tavLst>
                                    </p:anim>
                                    <p:anim calcmode="lin" valueType="num">
                                      <p:cBhvr>
                                        <p:cTn id="55" dur="1000" fill="hold"/>
                                        <p:tgtEl>
                                          <p:spTgt spid="14">
                                            <p:txEl>
                                              <p:pRg st="5" end="5"/>
                                            </p:txEl>
                                          </p:spTgt>
                                        </p:tgtEl>
                                        <p:attrNameLst>
                                          <p:attrName>ppt_h</p:attrName>
                                        </p:attrNameLst>
                                      </p:cBhvr>
                                      <p:tavLst>
                                        <p:tav tm="0">
                                          <p:val>
                                            <p:strVal val="#ppt_h"/>
                                          </p:val>
                                        </p:tav>
                                        <p:tav tm="100000">
                                          <p:val>
                                            <p:strVal val="#ppt_h"/>
                                          </p:val>
                                        </p:tav>
                                      </p:tavLst>
                                    </p:anim>
                                    <p:animEffect transition="in" filter="fade">
                                      <p:cBhvr>
                                        <p:cTn id="56" dur="1000"/>
                                        <p:tgtEl>
                                          <p:spTgt spid="14">
                                            <p:txEl>
                                              <p:pRg st="5" end="5"/>
                                            </p:txEl>
                                          </p:spTgt>
                                        </p:tgtEl>
                                      </p:cBhvr>
                                    </p:animEffect>
                                  </p:childTnLst>
                                </p:cTn>
                              </p:par>
                              <p:par>
                                <p:cTn id="57" presetID="55" presetClass="entr" presetSubtype="0" fill="hold" nodeType="with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anim calcmode="lin" valueType="num">
                                      <p:cBhvr>
                                        <p:cTn id="59" dur="1000" fill="hold"/>
                                        <p:tgtEl>
                                          <p:spTgt spid="14">
                                            <p:txEl>
                                              <p:pRg st="6" end="6"/>
                                            </p:txEl>
                                          </p:spTgt>
                                        </p:tgtEl>
                                        <p:attrNameLst>
                                          <p:attrName>ppt_w</p:attrName>
                                        </p:attrNameLst>
                                      </p:cBhvr>
                                      <p:tavLst>
                                        <p:tav tm="0">
                                          <p:val>
                                            <p:strVal val="#ppt_w*0.70"/>
                                          </p:val>
                                        </p:tav>
                                        <p:tav tm="100000">
                                          <p:val>
                                            <p:strVal val="#ppt_w"/>
                                          </p:val>
                                        </p:tav>
                                      </p:tavLst>
                                    </p:anim>
                                    <p:anim calcmode="lin" valueType="num">
                                      <p:cBhvr>
                                        <p:cTn id="60" dur="1000" fill="hold"/>
                                        <p:tgtEl>
                                          <p:spTgt spid="14">
                                            <p:txEl>
                                              <p:pRg st="6" end="6"/>
                                            </p:txEl>
                                          </p:spTgt>
                                        </p:tgtEl>
                                        <p:attrNameLst>
                                          <p:attrName>ppt_h</p:attrName>
                                        </p:attrNameLst>
                                      </p:cBhvr>
                                      <p:tavLst>
                                        <p:tav tm="0">
                                          <p:val>
                                            <p:strVal val="#ppt_h"/>
                                          </p:val>
                                        </p:tav>
                                        <p:tav tm="100000">
                                          <p:val>
                                            <p:strVal val="#ppt_h"/>
                                          </p:val>
                                        </p:tav>
                                      </p:tavLst>
                                    </p:anim>
                                    <p:animEffect transition="in" filter="fade">
                                      <p:cBhvr>
                                        <p:cTn id="61" dur="1000"/>
                                        <p:tgtEl>
                                          <p:spTgt spid="14">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12">
                                            <p:txEl>
                                              <p:pRg st="0" end="0"/>
                                            </p:txEl>
                                          </p:spTgt>
                                        </p:tgtEl>
                                        <p:attrNameLst>
                                          <p:attrName>style.visibility</p:attrName>
                                        </p:attrNameLst>
                                      </p:cBhvr>
                                      <p:to>
                                        <p:strVal val="visible"/>
                                      </p:to>
                                    </p:set>
                                    <p:anim calcmode="lin" valueType="num">
                                      <p:cBhvr>
                                        <p:cTn id="66" dur="1000" fill="hold"/>
                                        <p:tgtEl>
                                          <p:spTgt spid="12">
                                            <p:txEl>
                                              <p:pRg st="0" end="0"/>
                                            </p:txEl>
                                          </p:spTgt>
                                        </p:tgtEl>
                                        <p:attrNameLst>
                                          <p:attrName>ppt_w</p:attrName>
                                        </p:attrNameLst>
                                      </p:cBhvr>
                                      <p:tavLst>
                                        <p:tav tm="0">
                                          <p:val>
                                            <p:strVal val="#ppt_w*0.70"/>
                                          </p:val>
                                        </p:tav>
                                        <p:tav tm="100000">
                                          <p:val>
                                            <p:strVal val="#ppt_w"/>
                                          </p:val>
                                        </p:tav>
                                      </p:tavLst>
                                    </p:anim>
                                    <p:anim calcmode="lin" valueType="num">
                                      <p:cBhvr>
                                        <p:cTn id="67" dur="1000" fill="hold"/>
                                        <p:tgtEl>
                                          <p:spTgt spid="12">
                                            <p:txEl>
                                              <p:pRg st="0" end="0"/>
                                            </p:txEl>
                                          </p:spTgt>
                                        </p:tgtEl>
                                        <p:attrNameLst>
                                          <p:attrName>ppt_h</p:attrName>
                                        </p:attrNameLst>
                                      </p:cBhvr>
                                      <p:tavLst>
                                        <p:tav tm="0">
                                          <p:val>
                                            <p:strVal val="#ppt_h"/>
                                          </p:val>
                                        </p:tav>
                                        <p:tav tm="100000">
                                          <p:val>
                                            <p:strVal val="#ppt_h"/>
                                          </p:val>
                                        </p:tav>
                                      </p:tavLst>
                                    </p:anim>
                                    <p:animEffect transition="in" filter="fade">
                                      <p:cBhvr>
                                        <p:cTn id="68" dur="1000"/>
                                        <p:tgtEl>
                                          <p:spTgt spid="12">
                                            <p:txEl>
                                              <p:pRg st="0" end="0"/>
                                            </p:txEl>
                                          </p:spTgt>
                                        </p:tgtEl>
                                      </p:cBhvr>
                                    </p:animEffect>
                                  </p:childTnLst>
                                </p:cTn>
                              </p:par>
                              <p:par>
                                <p:cTn id="69" presetID="55" presetClass="entr" presetSubtype="0" fill="hold" nodeType="withEffect">
                                  <p:stCondLst>
                                    <p:cond delay="0"/>
                                  </p:stCondLst>
                                  <p:childTnLst>
                                    <p:set>
                                      <p:cBhvr>
                                        <p:cTn id="70" dur="1" fill="hold">
                                          <p:stCondLst>
                                            <p:cond delay="0"/>
                                          </p:stCondLst>
                                        </p:cTn>
                                        <p:tgtEl>
                                          <p:spTgt spid="12">
                                            <p:txEl>
                                              <p:pRg st="1" end="1"/>
                                            </p:txEl>
                                          </p:spTgt>
                                        </p:tgtEl>
                                        <p:attrNameLst>
                                          <p:attrName>style.visibility</p:attrName>
                                        </p:attrNameLst>
                                      </p:cBhvr>
                                      <p:to>
                                        <p:strVal val="visible"/>
                                      </p:to>
                                    </p:set>
                                    <p:anim calcmode="lin" valueType="num">
                                      <p:cBhvr>
                                        <p:cTn id="71" dur="1000" fill="hold"/>
                                        <p:tgtEl>
                                          <p:spTgt spid="12">
                                            <p:txEl>
                                              <p:pRg st="1" end="1"/>
                                            </p:txEl>
                                          </p:spTgt>
                                        </p:tgtEl>
                                        <p:attrNameLst>
                                          <p:attrName>ppt_w</p:attrName>
                                        </p:attrNameLst>
                                      </p:cBhvr>
                                      <p:tavLst>
                                        <p:tav tm="0">
                                          <p:val>
                                            <p:strVal val="#ppt_w*0.70"/>
                                          </p:val>
                                        </p:tav>
                                        <p:tav tm="100000">
                                          <p:val>
                                            <p:strVal val="#ppt_w"/>
                                          </p:val>
                                        </p:tav>
                                      </p:tavLst>
                                    </p:anim>
                                    <p:anim calcmode="lin" valueType="num">
                                      <p:cBhvr>
                                        <p:cTn id="72" dur="1000" fill="hold"/>
                                        <p:tgtEl>
                                          <p:spTgt spid="12">
                                            <p:txEl>
                                              <p:pRg st="1" end="1"/>
                                            </p:txEl>
                                          </p:spTgt>
                                        </p:tgtEl>
                                        <p:attrNameLst>
                                          <p:attrName>ppt_h</p:attrName>
                                        </p:attrNameLst>
                                      </p:cBhvr>
                                      <p:tavLst>
                                        <p:tav tm="0">
                                          <p:val>
                                            <p:strVal val="#ppt_h"/>
                                          </p:val>
                                        </p:tav>
                                        <p:tav tm="100000">
                                          <p:val>
                                            <p:strVal val="#ppt_h"/>
                                          </p:val>
                                        </p:tav>
                                      </p:tavLst>
                                    </p:anim>
                                    <p:animEffect transition="in" filter="fade">
                                      <p:cBhvr>
                                        <p:cTn id="73" dur="1000"/>
                                        <p:tgtEl>
                                          <p:spTgt spid="12">
                                            <p:txEl>
                                              <p:pRg st="1" end="1"/>
                                            </p:txEl>
                                          </p:spTgt>
                                        </p:tgtEl>
                                      </p:cBhvr>
                                    </p:animEffect>
                                  </p:childTnLst>
                                </p:cTn>
                              </p:par>
                              <p:par>
                                <p:cTn id="74" presetID="55" presetClass="entr" presetSubtype="0" fill="hold" nodeType="withEffect">
                                  <p:stCondLst>
                                    <p:cond delay="0"/>
                                  </p:stCondLst>
                                  <p:childTnLst>
                                    <p:set>
                                      <p:cBhvr>
                                        <p:cTn id="75" dur="1" fill="hold">
                                          <p:stCondLst>
                                            <p:cond delay="0"/>
                                          </p:stCondLst>
                                        </p:cTn>
                                        <p:tgtEl>
                                          <p:spTgt spid="12">
                                            <p:txEl>
                                              <p:pRg st="2" end="2"/>
                                            </p:txEl>
                                          </p:spTgt>
                                        </p:tgtEl>
                                        <p:attrNameLst>
                                          <p:attrName>style.visibility</p:attrName>
                                        </p:attrNameLst>
                                      </p:cBhvr>
                                      <p:to>
                                        <p:strVal val="visible"/>
                                      </p:to>
                                    </p:set>
                                    <p:anim calcmode="lin" valueType="num">
                                      <p:cBhvr>
                                        <p:cTn id="76" dur="1000" fill="hold"/>
                                        <p:tgtEl>
                                          <p:spTgt spid="12">
                                            <p:txEl>
                                              <p:pRg st="2" end="2"/>
                                            </p:txEl>
                                          </p:spTgt>
                                        </p:tgtEl>
                                        <p:attrNameLst>
                                          <p:attrName>ppt_w</p:attrName>
                                        </p:attrNameLst>
                                      </p:cBhvr>
                                      <p:tavLst>
                                        <p:tav tm="0">
                                          <p:val>
                                            <p:strVal val="#ppt_w*0.70"/>
                                          </p:val>
                                        </p:tav>
                                        <p:tav tm="100000">
                                          <p:val>
                                            <p:strVal val="#ppt_w"/>
                                          </p:val>
                                        </p:tav>
                                      </p:tavLst>
                                    </p:anim>
                                    <p:anim calcmode="lin" valueType="num">
                                      <p:cBhvr>
                                        <p:cTn id="77" dur="1000" fill="hold"/>
                                        <p:tgtEl>
                                          <p:spTgt spid="12">
                                            <p:txEl>
                                              <p:pRg st="2" end="2"/>
                                            </p:txEl>
                                          </p:spTgt>
                                        </p:tgtEl>
                                        <p:attrNameLst>
                                          <p:attrName>ppt_h</p:attrName>
                                        </p:attrNameLst>
                                      </p:cBhvr>
                                      <p:tavLst>
                                        <p:tav tm="0">
                                          <p:val>
                                            <p:strVal val="#ppt_h"/>
                                          </p:val>
                                        </p:tav>
                                        <p:tav tm="100000">
                                          <p:val>
                                            <p:strVal val="#ppt_h"/>
                                          </p:val>
                                        </p:tav>
                                      </p:tavLst>
                                    </p:anim>
                                    <p:animEffect transition="in" filter="fade">
                                      <p:cBhvr>
                                        <p:cTn id="78" dur="1000"/>
                                        <p:tgtEl>
                                          <p:spTgt spid="12">
                                            <p:txEl>
                                              <p:pRg st="2" end="2"/>
                                            </p:txEl>
                                          </p:spTgt>
                                        </p:tgtEl>
                                      </p:cBhvr>
                                    </p:animEffect>
                                  </p:childTnLst>
                                </p:cTn>
                              </p:par>
                              <p:par>
                                <p:cTn id="79" presetID="55" presetClass="entr" presetSubtype="0" fill="hold" nodeType="withEffect">
                                  <p:stCondLst>
                                    <p:cond delay="0"/>
                                  </p:stCondLst>
                                  <p:childTnLst>
                                    <p:set>
                                      <p:cBhvr>
                                        <p:cTn id="80" dur="1" fill="hold">
                                          <p:stCondLst>
                                            <p:cond delay="0"/>
                                          </p:stCondLst>
                                        </p:cTn>
                                        <p:tgtEl>
                                          <p:spTgt spid="12">
                                            <p:txEl>
                                              <p:pRg st="3" end="3"/>
                                            </p:txEl>
                                          </p:spTgt>
                                        </p:tgtEl>
                                        <p:attrNameLst>
                                          <p:attrName>style.visibility</p:attrName>
                                        </p:attrNameLst>
                                      </p:cBhvr>
                                      <p:to>
                                        <p:strVal val="visible"/>
                                      </p:to>
                                    </p:set>
                                    <p:anim calcmode="lin" valueType="num">
                                      <p:cBhvr>
                                        <p:cTn id="81" dur="1000" fill="hold"/>
                                        <p:tgtEl>
                                          <p:spTgt spid="12">
                                            <p:txEl>
                                              <p:pRg st="3" end="3"/>
                                            </p:txEl>
                                          </p:spTgt>
                                        </p:tgtEl>
                                        <p:attrNameLst>
                                          <p:attrName>ppt_w</p:attrName>
                                        </p:attrNameLst>
                                      </p:cBhvr>
                                      <p:tavLst>
                                        <p:tav tm="0">
                                          <p:val>
                                            <p:strVal val="#ppt_w*0.70"/>
                                          </p:val>
                                        </p:tav>
                                        <p:tav tm="100000">
                                          <p:val>
                                            <p:strVal val="#ppt_w"/>
                                          </p:val>
                                        </p:tav>
                                      </p:tavLst>
                                    </p:anim>
                                    <p:anim calcmode="lin" valueType="num">
                                      <p:cBhvr>
                                        <p:cTn id="82" dur="1000" fill="hold"/>
                                        <p:tgtEl>
                                          <p:spTgt spid="12">
                                            <p:txEl>
                                              <p:pRg st="3" end="3"/>
                                            </p:txEl>
                                          </p:spTgt>
                                        </p:tgtEl>
                                        <p:attrNameLst>
                                          <p:attrName>ppt_h</p:attrName>
                                        </p:attrNameLst>
                                      </p:cBhvr>
                                      <p:tavLst>
                                        <p:tav tm="0">
                                          <p:val>
                                            <p:strVal val="#ppt_h"/>
                                          </p:val>
                                        </p:tav>
                                        <p:tav tm="100000">
                                          <p:val>
                                            <p:strVal val="#ppt_h"/>
                                          </p:val>
                                        </p:tav>
                                      </p:tavLst>
                                    </p:anim>
                                    <p:animEffect transition="in" filter="fade">
                                      <p:cBhvr>
                                        <p:cTn id="83" dur="1000"/>
                                        <p:tgtEl>
                                          <p:spTgt spid="12">
                                            <p:txEl>
                                              <p:pRg st="3" end="3"/>
                                            </p:txEl>
                                          </p:spTgt>
                                        </p:tgtEl>
                                      </p:cBhvr>
                                    </p:animEffect>
                                  </p:childTnLst>
                                </p:cTn>
                              </p:par>
                              <p:par>
                                <p:cTn id="84" presetID="55" presetClass="entr" presetSubtype="0" fill="hold" nodeType="withEffect">
                                  <p:stCondLst>
                                    <p:cond delay="0"/>
                                  </p:stCondLst>
                                  <p:childTnLst>
                                    <p:set>
                                      <p:cBhvr>
                                        <p:cTn id="85" dur="1" fill="hold">
                                          <p:stCondLst>
                                            <p:cond delay="0"/>
                                          </p:stCondLst>
                                        </p:cTn>
                                        <p:tgtEl>
                                          <p:spTgt spid="12">
                                            <p:txEl>
                                              <p:pRg st="4" end="4"/>
                                            </p:txEl>
                                          </p:spTgt>
                                        </p:tgtEl>
                                        <p:attrNameLst>
                                          <p:attrName>style.visibility</p:attrName>
                                        </p:attrNameLst>
                                      </p:cBhvr>
                                      <p:to>
                                        <p:strVal val="visible"/>
                                      </p:to>
                                    </p:set>
                                    <p:anim calcmode="lin" valueType="num">
                                      <p:cBhvr>
                                        <p:cTn id="86" dur="1000" fill="hold"/>
                                        <p:tgtEl>
                                          <p:spTgt spid="12">
                                            <p:txEl>
                                              <p:pRg st="4" end="4"/>
                                            </p:txEl>
                                          </p:spTgt>
                                        </p:tgtEl>
                                        <p:attrNameLst>
                                          <p:attrName>ppt_w</p:attrName>
                                        </p:attrNameLst>
                                      </p:cBhvr>
                                      <p:tavLst>
                                        <p:tav tm="0">
                                          <p:val>
                                            <p:strVal val="#ppt_w*0.70"/>
                                          </p:val>
                                        </p:tav>
                                        <p:tav tm="100000">
                                          <p:val>
                                            <p:strVal val="#ppt_w"/>
                                          </p:val>
                                        </p:tav>
                                      </p:tavLst>
                                    </p:anim>
                                    <p:anim calcmode="lin" valueType="num">
                                      <p:cBhvr>
                                        <p:cTn id="87" dur="1000" fill="hold"/>
                                        <p:tgtEl>
                                          <p:spTgt spid="12">
                                            <p:txEl>
                                              <p:pRg st="4" end="4"/>
                                            </p:txEl>
                                          </p:spTgt>
                                        </p:tgtEl>
                                        <p:attrNameLst>
                                          <p:attrName>ppt_h</p:attrName>
                                        </p:attrNameLst>
                                      </p:cBhvr>
                                      <p:tavLst>
                                        <p:tav tm="0">
                                          <p:val>
                                            <p:strVal val="#ppt_h"/>
                                          </p:val>
                                        </p:tav>
                                        <p:tav tm="100000">
                                          <p:val>
                                            <p:strVal val="#ppt_h"/>
                                          </p:val>
                                        </p:tav>
                                      </p:tavLst>
                                    </p:anim>
                                    <p:animEffect transition="in" filter="fade">
                                      <p:cBhvr>
                                        <p:cTn id="88" dur="1000"/>
                                        <p:tgtEl>
                                          <p:spTgt spid="12">
                                            <p:txEl>
                                              <p:pRg st="4" end="4"/>
                                            </p:txEl>
                                          </p:spTgt>
                                        </p:tgtEl>
                                      </p:cBhvr>
                                    </p:animEffect>
                                  </p:childTnLst>
                                </p:cTn>
                              </p:par>
                              <p:par>
                                <p:cTn id="89" presetID="55" presetClass="entr" presetSubtype="0" fill="hold" nodeType="withEffect">
                                  <p:stCondLst>
                                    <p:cond delay="0"/>
                                  </p:stCondLst>
                                  <p:childTnLst>
                                    <p:set>
                                      <p:cBhvr>
                                        <p:cTn id="90" dur="1" fill="hold">
                                          <p:stCondLst>
                                            <p:cond delay="0"/>
                                          </p:stCondLst>
                                        </p:cTn>
                                        <p:tgtEl>
                                          <p:spTgt spid="12">
                                            <p:txEl>
                                              <p:pRg st="5" end="5"/>
                                            </p:txEl>
                                          </p:spTgt>
                                        </p:tgtEl>
                                        <p:attrNameLst>
                                          <p:attrName>style.visibility</p:attrName>
                                        </p:attrNameLst>
                                      </p:cBhvr>
                                      <p:to>
                                        <p:strVal val="visible"/>
                                      </p:to>
                                    </p:set>
                                    <p:anim calcmode="lin" valueType="num">
                                      <p:cBhvr>
                                        <p:cTn id="91" dur="1000" fill="hold"/>
                                        <p:tgtEl>
                                          <p:spTgt spid="12">
                                            <p:txEl>
                                              <p:pRg st="5" end="5"/>
                                            </p:txEl>
                                          </p:spTgt>
                                        </p:tgtEl>
                                        <p:attrNameLst>
                                          <p:attrName>ppt_w</p:attrName>
                                        </p:attrNameLst>
                                      </p:cBhvr>
                                      <p:tavLst>
                                        <p:tav tm="0">
                                          <p:val>
                                            <p:strVal val="#ppt_w*0.70"/>
                                          </p:val>
                                        </p:tav>
                                        <p:tav tm="100000">
                                          <p:val>
                                            <p:strVal val="#ppt_w"/>
                                          </p:val>
                                        </p:tav>
                                      </p:tavLst>
                                    </p:anim>
                                    <p:anim calcmode="lin" valueType="num">
                                      <p:cBhvr>
                                        <p:cTn id="92" dur="1000" fill="hold"/>
                                        <p:tgtEl>
                                          <p:spTgt spid="12">
                                            <p:txEl>
                                              <p:pRg st="5" end="5"/>
                                            </p:txEl>
                                          </p:spTgt>
                                        </p:tgtEl>
                                        <p:attrNameLst>
                                          <p:attrName>ppt_h</p:attrName>
                                        </p:attrNameLst>
                                      </p:cBhvr>
                                      <p:tavLst>
                                        <p:tav tm="0">
                                          <p:val>
                                            <p:strVal val="#ppt_h"/>
                                          </p:val>
                                        </p:tav>
                                        <p:tav tm="100000">
                                          <p:val>
                                            <p:strVal val="#ppt_h"/>
                                          </p:val>
                                        </p:tav>
                                      </p:tavLst>
                                    </p:anim>
                                    <p:animEffect transition="in" filter="fade">
                                      <p:cBhvr>
                                        <p:cTn id="93" dur="10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 </a:t>
            </a:r>
            <a:r>
              <a:rPr lang="en-US" dirty="0" err="1"/>
              <a:t>caiyi.zhao@outlook.com</a:t>
            </a:r>
            <a:endParaRPr lang="en-US" dirty="0"/>
          </a:p>
          <a:p>
            <a:pPr lvl="1"/>
            <a:r>
              <a:rPr lang="en-US" b="1" dirty="0"/>
              <a:t>Chan (Caiyi) Zhao	</a:t>
            </a:r>
          </a:p>
          <a:p>
            <a:pPr lvl="1"/>
            <a:r>
              <a:rPr lang="en-US" dirty="0"/>
              <a:t>Data Analyst - SAP Technical Consulting Virtual Internship</a:t>
            </a:r>
          </a:p>
          <a:p>
            <a:pPr lvl="1"/>
            <a:r>
              <a:rPr lang="en-US" dirty="0"/>
              <a:t>Toronto, ON, Canada</a:t>
            </a:r>
          </a:p>
          <a:p>
            <a:pPr lvl="1"/>
            <a:r>
              <a:rPr lang="en-US" dirty="0"/>
              <a:t>(+1) 819 - 7123173</a:t>
            </a:r>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Problem Identification</a:t>
            </a:r>
          </a:p>
          <a:p>
            <a:pPr lvl="1"/>
            <a:r>
              <a:rPr lang="en-US" dirty="0">
                <a:solidFill>
                  <a:schemeClr val="accent1"/>
                </a:solidFill>
              </a:rPr>
              <a:t>Counterfeit products and negative online reviews</a:t>
            </a:r>
          </a:p>
          <a:p>
            <a:r>
              <a:rPr lang="en-US" dirty="0"/>
              <a:t>Data Sources and Software</a:t>
            </a:r>
          </a:p>
          <a:p>
            <a:pPr lvl="1"/>
            <a:r>
              <a:rPr lang="en-US" dirty="0">
                <a:solidFill>
                  <a:schemeClr val="accent1"/>
                </a:solidFill>
              </a:rPr>
              <a:t>Identification of required data types and software for the analysis</a:t>
            </a:r>
          </a:p>
          <a:p>
            <a:r>
              <a:rPr lang="en-US" dirty="0"/>
              <a:t>Visualization and Insights</a:t>
            </a:r>
          </a:p>
          <a:p>
            <a:pPr lvl="1"/>
            <a:r>
              <a:rPr lang="en-US" dirty="0">
                <a:solidFill>
                  <a:schemeClr val="accent1"/>
                </a:solidFill>
              </a:rPr>
              <a:t>Understandings of the charts</a:t>
            </a:r>
          </a:p>
          <a:p>
            <a:r>
              <a:rPr lang="en-US" dirty="0"/>
              <a:t>Recommendation</a:t>
            </a:r>
          </a:p>
          <a:p>
            <a:pPr lvl="1"/>
            <a:r>
              <a:rPr lang="en-US" dirty="0">
                <a:solidFill>
                  <a:schemeClr val="accent1"/>
                </a:solidFill>
              </a:rPr>
              <a:t>Potential next steps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987" y="1272223"/>
            <a:ext cx="11185200" cy="677108"/>
          </a:xfrm>
        </p:spPr>
        <p:txBody>
          <a:bodyPr/>
          <a:lstStyle/>
          <a:p>
            <a:r>
              <a:rPr lang="en-US" sz="3600" dirty="0"/>
              <a:t>Problem Identification</a:t>
            </a:r>
          </a:p>
        </p:txBody>
      </p:sp>
      <p:pic>
        <p:nvPicPr>
          <p:cNvPr id="3" name="Picture 2">
            <a:extLst>
              <a:ext uri="{FF2B5EF4-FFF2-40B4-BE49-F238E27FC236}">
                <a16:creationId xmlns:a16="http://schemas.microsoft.com/office/drawing/2014/main" id="{0895A129-B8C3-D743-B5CF-A43FBEA8E4B3}"/>
              </a:ext>
            </a:extLst>
          </p:cNvPr>
          <p:cNvPicPr>
            <a:picLocks noChangeAspect="1"/>
          </p:cNvPicPr>
          <p:nvPr/>
        </p:nvPicPr>
        <p:blipFill>
          <a:blip r:embed="rId3"/>
          <a:stretch>
            <a:fillRect/>
          </a:stretch>
        </p:blipFill>
        <p:spPr>
          <a:xfrm>
            <a:off x="854916" y="3742617"/>
            <a:ext cx="2824622" cy="1981451"/>
          </a:xfrm>
          <a:prstGeom prst="rect">
            <a:avLst/>
          </a:prstGeom>
        </p:spPr>
      </p:pic>
      <p:pic>
        <p:nvPicPr>
          <p:cNvPr id="4" name="Picture 3">
            <a:extLst>
              <a:ext uri="{FF2B5EF4-FFF2-40B4-BE49-F238E27FC236}">
                <a16:creationId xmlns:a16="http://schemas.microsoft.com/office/drawing/2014/main" id="{35725D7C-5D6F-6642-8FBC-261C9BDC9616}"/>
              </a:ext>
            </a:extLst>
          </p:cNvPr>
          <p:cNvPicPr>
            <a:picLocks noChangeAspect="1"/>
          </p:cNvPicPr>
          <p:nvPr/>
        </p:nvPicPr>
        <p:blipFill>
          <a:blip r:embed="rId4"/>
          <a:stretch>
            <a:fillRect/>
          </a:stretch>
        </p:blipFill>
        <p:spPr>
          <a:xfrm>
            <a:off x="7250339" y="3742617"/>
            <a:ext cx="4089920" cy="1981451"/>
          </a:xfrm>
          <a:prstGeom prst="rect">
            <a:avLst/>
          </a:prstGeom>
        </p:spPr>
      </p:pic>
      <p:pic>
        <p:nvPicPr>
          <p:cNvPr id="5" name="Picture 4" descr="Arrow Right with solid fill">
            <a:extLst>
              <a:ext uri="{FF2B5EF4-FFF2-40B4-BE49-F238E27FC236}">
                <a16:creationId xmlns:a16="http://schemas.microsoft.com/office/drawing/2014/main" id="{D5B3F3AA-8DCD-FB47-875F-C6B4333664B9}"/>
              </a:ext>
            </a:extLst>
          </p:cNvPr>
          <p:cNvPicPr>
            <a:picLocks noChangeAspect="1"/>
          </p:cNvPicPr>
          <p:nvPr/>
        </p:nvPicPr>
        <p:blipFill>
          <a:blip r:embed="rId5">
            <a:extLst>
              <a:ext uri="{96DAC541-7B7A-43D3-8B79-37D633B846F1}">
                <asvg:svgBlip xmlns:asvg="http://schemas.microsoft.com/office/drawing/2016/SVG/main" r:embed="rId6"/>
              </a:ext>
            </a:extLst>
          </a:blip>
          <a:srcRect t="33442" b="33442"/>
          <a:stretch/>
        </p:blipFill>
        <p:spPr>
          <a:xfrm rot="742312" flipV="1">
            <a:off x="5382388" y="1803850"/>
            <a:ext cx="1832484" cy="606835"/>
          </a:xfrm>
          <a:prstGeom prst="rect">
            <a:avLst/>
          </a:prstGeom>
        </p:spPr>
      </p:pic>
      <p:pic>
        <p:nvPicPr>
          <p:cNvPr id="6" name="Picture 4" descr="Arrow Right with solid fill">
            <a:extLst>
              <a:ext uri="{FF2B5EF4-FFF2-40B4-BE49-F238E27FC236}">
                <a16:creationId xmlns:a16="http://schemas.microsoft.com/office/drawing/2014/main" id="{9744F254-063B-5942-A3D4-C7C36DDD8FF4}"/>
              </a:ext>
            </a:extLst>
          </p:cNvPr>
          <p:cNvPicPr>
            <a:picLocks noChangeAspect="1"/>
          </p:cNvPicPr>
          <p:nvPr/>
        </p:nvPicPr>
        <p:blipFill>
          <a:blip r:embed="rId5">
            <a:extLst>
              <a:ext uri="{96DAC541-7B7A-43D3-8B79-37D633B846F1}">
                <asvg:svgBlip xmlns:asvg="http://schemas.microsoft.com/office/drawing/2016/SVG/main" r:embed="rId6"/>
              </a:ext>
            </a:extLst>
          </a:blip>
          <a:srcRect t="33442" b="33442"/>
          <a:stretch/>
        </p:blipFill>
        <p:spPr>
          <a:xfrm rot="21075625" flipV="1">
            <a:off x="5382390" y="1023830"/>
            <a:ext cx="1832484" cy="606835"/>
          </a:xfrm>
          <a:prstGeom prst="rect">
            <a:avLst/>
          </a:prstGeom>
        </p:spPr>
      </p:pic>
      <p:sp>
        <p:nvSpPr>
          <p:cNvPr id="9" name="TextBox 8">
            <a:extLst>
              <a:ext uri="{FF2B5EF4-FFF2-40B4-BE49-F238E27FC236}">
                <a16:creationId xmlns:a16="http://schemas.microsoft.com/office/drawing/2014/main" id="{61B9B171-E58A-9A42-9DB9-A90664171F06}"/>
              </a:ext>
            </a:extLst>
          </p:cNvPr>
          <p:cNvSpPr txBox="1"/>
          <p:nvPr/>
        </p:nvSpPr>
        <p:spPr>
          <a:xfrm>
            <a:off x="7446019" y="888135"/>
            <a:ext cx="322313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3600" b="1" dirty="0">
                <a:solidFill>
                  <a:schemeClr val="accent1"/>
                </a:solidFill>
              </a:rPr>
              <a:t>Counterfeit</a:t>
            </a:r>
            <a:endParaRPr lang="en-US" sz="3600" b="1" kern="0" dirty="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13F58431-8623-6143-8D74-2C1AF13EAFD0}"/>
              </a:ext>
            </a:extLst>
          </p:cNvPr>
          <p:cNvSpPr txBox="1"/>
          <p:nvPr/>
        </p:nvSpPr>
        <p:spPr>
          <a:xfrm>
            <a:off x="7446019" y="2045952"/>
            <a:ext cx="4143008"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3600" b="1" dirty="0">
                <a:solidFill>
                  <a:schemeClr val="accent1"/>
                </a:solidFill>
              </a:rPr>
              <a:t>Affected Locations</a:t>
            </a:r>
            <a:endParaRPr lang="en-US" sz="36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987" y="619673"/>
            <a:ext cx="11185200" cy="677108"/>
          </a:xfrm>
        </p:spPr>
        <p:txBody>
          <a:bodyPr/>
          <a:lstStyle/>
          <a:p>
            <a:r>
              <a:rPr lang="en-US" dirty="0"/>
              <a:t>Data Sources and Software</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a:xfrm>
            <a:off x="2000757" y="4988195"/>
            <a:ext cx="8193659" cy="1869805"/>
          </a:xfrm>
        </p:spPr>
      </p:pic>
      <p:sp>
        <p:nvSpPr>
          <p:cNvPr id="2" name="TextBox 1">
            <a:extLst>
              <a:ext uri="{FF2B5EF4-FFF2-40B4-BE49-F238E27FC236}">
                <a16:creationId xmlns:a16="http://schemas.microsoft.com/office/drawing/2014/main" id="{D7E26CC4-7EF8-884B-90CF-7B94C7334D66}"/>
              </a:ext>
            </a:extLst>
          </p:cNvPr>
          <p:cNvSpPr txBox="1"/>
          <p:nvPr/>
        </p:nvSpPr>
        <p:spPr>
          <a:xfrm>
            <a:off x="735425" y="1834437"/>
            <a:ext cx="10724321" cy="261610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solidFill>
                  <a:schemeClr val="accent1"/>
                </a:solidFill>
                <a:ea typeface="Arial Unicode MS" pitchFamily="34" charset="-128"/>
                <a:cs typeface="Arial Unicode MS" pitchFamily="34" charset="-128"/>
              </a:rPr>
              <a:t>Data Sources</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All sales transaction</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Sentiment score (NPS + social sentiment score)</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All returns of products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solidFill>
                  <a:schemeClr val="accent1"/>
                </a:solidFill>
                <a:ea typeface="Arial Unicode MS" pitchFamily="34" charset="-128"/>
                <a:cs typeface="Arial Unicode MS" pitchFamily="34" charset="-128"/>
              </a:rPr>
              <a:t>Software</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SAP Analytics Cloud</a:t>
            </a:r>
          </a:p>
        </p:txBody>
      </p:sp>
    </p:spTree>
    <p:extLst>
      <p:ext uri="{BB962C8B-B14F-4D97-AF65-F5344CB8AC3E}">
        <p14:creationId xmlns:p14="http://schemas.microsoft.com/office/powerpoint/2010/main" val="15154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Visualization and Insights</a:t>
            </a:r>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493" y="314629"/>
            <a:ext cx="11185491" cy="1107996"/>
          </a:xfrm>
        </p:spPr>
        <p:txBody>
          <a:bodyPr/>
          <a:lstStyle/>
          <a:p>
            <a:r>
              <a:rPr lang="en-US" sz="3600" dirty="0">
                <a:solidFill>
                  <a:schemeClr val="accent1"/>
                </a:solidFill>
              </a:rPr>
              <a:t>1. Which country(s) loses the highest percentage of revenue due to the returns?</a:t>
            </a:r>
          </a:p>
        </p:txBody>
      </p:sp>
      <p:pic>
        <p:nvPicPr>
          <p:cNvPr id="4" name="Picture 3" descr="Chart, bar chart&#10;&#10;Description automatically generated">
            <a:extLst>
              <a:ext uri="{FF2B5EF4-FFF2-40B4-BE49-F238E27FC236}">
                <a16:creationId xmlns:a16="http://schemas.microsoft.com/office/drawing/2014/main" id="{3169250C-0217-CF42-84A0-196521A05753}"/>
              </a:ext>
            </a:extLst>
          </p:cNvPr>
          <p:cNvPicPr>
            <a:picLocks noChangeAspect="1"/>
          </p:cNvPicPr>
          <p:nvPr/>
        </p:nvPicPr>
        <p:blipFill>
          <a:blip r:embed="rId2"/>
          <a:stretch>
            <a:fillRect/>
          </a:stretch>
        </p:blipFill>
        <p:spPr>
          <a:xfrm>
            <a:off x="3281448" y="1867586"/>
            <a:ext cx="4940300" cy="4902200"/>
          </a:xfrm>
          <a:prstGeom prst="rect">
            <a:avLst/>
          </a:prstGeom>
        </p:spPr>
      </p:pic>
      <p:cxnSp>
        <p:nvCxnSpPr>
          <p:cNvPr id="10" name="Straight Connector 9">
            <a:extLst>
              <a:ext uri="{FF2B5EF4-FFF2-40B4-BE49-F238E27FC236}">
                <a16:creationId xmlns:a16="http://schemas.microsoft.com/office/drawing/2014/main" id="{2F8CF83F-39C4-1F46-BCDB-A646CF0E5207}"/>
              </a:ext>
            </a:extLst>
          </p:cNvPr>
          <p:cNvCxnSpPr>
            <a:cxnSpLocks/>
          </p:cNvCxnSpPr>
          <p:nvPr/>
        </p:nvCxnSpPr>
        <p:spPr>
          <a:xfrm>
            <a:off x="7976853" y="2564027"/>
            <a:ext cx="3583459"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104668-F076-1F41-8340-E66E80B5D7C3}"/>
              </a:ext>
            </a:extLst>
          </p:cNvPr>
          <p:cNvSpPr txBox="1"/>
          <p:nvPr/>
        </p:nvSpPr>
        <p:spPr>
          <a:xfrm>
            <a:off x="8539651" y="2305332"/>
            <a:ext cx="302066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The US loses the most from returns </a:t>
            </a:r>
          </a:p>
        </p:txBody>
      </p:sp>
    </p:spTree>
    <p:extLst>
      <p:ext uri="{BB962C8B-B14F-4D97-AF65-F5344CB8AC3E}">
        <p14:creationId xmlns:p14="http://schemas.microsoft.com/office/powerpoint/2010/main" val="269600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493" y="314629"/>
            <a:ext cx="11185491" cy="1107996"/>
          </a:xfrm>
        </p:spPr>
        <p:txBody>
          <a:bodyPr/>
          <a:lstStyle/>
          <a:p>
            <a:r>
              <a:rPr lang="en-US" sz="3600" dirty="0">
                <a:solidFill>
                  <a:schemeClr val="accent1"/>
                </a:solidFill>
              </a:rPr>
              <a:t>2. Which city(s) of the US loses the highest percentage of revenue due to the returns?</a:t>
            </a:r>
          </a:p>
        </p:txBody>
      </p:sp>
      <p:pic>
        <p:nvPicPr>
          <p:cNvPr id="3" name="Picture 2" descr="Chart, line chart&#10;&#10;Description automatically generated">
            <a:extLst>
              <a:ext uri="{FF2B5EF4-FFF2-40B4-BE49-F238E27FC236}">
                <a16:creationId xmlns:a16="http://schemas.microsoft.com/office/drawing/2014/main" id="{1A256102-AFD4-FE4F-A538-AD15A4507F27}"/>
              </a:ext>
            </a:extLst>
          </p:cNvPr>
          <p:cNvPicPr>
            <a:picLocks noChangeAspect="1"/>
          </p:cNvPicPr>
          <p:nvPr/>
        </p:nvPicPr>
        <p:blipFill>
          <a:blip r:embed="rId2"/>
          <a:stretch>
            <a:fillRect/>
          </a:stretch>
        </p:blipFill>
        <p:spPr>
          <a:xfrm>
            <a:off x="3614389" y="1515300"/>
            <a:ext cx="4965700" cy="4838700"/>
          </a:xfrm>
          <a:prstGeom prst="rect">
            <a:avLst/>
          </a:prstGeom>
        </p:spPr>
      </p:pic>
      <p:cxnSp>
        <p:nvCxnSpPr>
          <p:cNvPr id="5" name="Straight Connector 4">
            <a:extLst>
              <a:ext uri="{FF2B5EF4-FFF2-40B4-BE49-F238E27FC236}">
                <a16:creationId xmlns:a16="http://schemas.microsoft.com/office/drawing/2014/main" id="{BCD86831-3DE9-184C-92A9-2C10CB35F1C9}"/>
              </a:ext>
            </a:extLst>
          </p:cNvPr>
          <p:cNvCxnSpPr>
            <a:cxnSpLocks/>
          </p:cNvCxnSpPr>
          <p:nvPr/>
        </p:nvCxnSpPr>
        <p:spPr>
          <a:xfrm>
            <a:off x="7920533" y="3429000"/>
            <a:ext cx="4028451"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023EA4-BC4B-874D-811A-04C23709CC98}"/>
              </a:ext>
            </a:extLst>
          </p:cNvPr>
          <p:cNvSpPr txBox="1"/>
          <p:nvPr/>
        </p:nvSpPr>
        <p:spPr>
          <a:xfrm>
            <a:off x="8291243" y="3182779"/>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San Diego has the highest return rate, 54%</a:t>
            </a:r>
          </a:p>
        </p:txBody>
      </p:sp>
      <p:sp>
        <p:nvSpPr>
          <p:cNvPr id="7" name="TextBox 6">
            <a:extLst>
              <a:ext uri="{FF2B5EF4-FFF2-40B4-BE49-F238E27FC236}">
                <a16:creationId xmlns:a16="http://schemas.microsoft.com/office/drawing/2014/main" id="{6CE7C430-EA63-BD47-AAE5-4FB9D77B4CC0}"/>
              </a:ext>
            </a:extLst>
          </p:cNvPr>
          <p:cNvSpPr txBox="1"/>
          <p:nvPr/>
        </p:nvSpPr>
        <p:spPr>
          <a:xfrm>
            <a:off x="5967494" y="5250024"/>
            <a:ext cx="432488" cy="185351"/>
          </a:xfrm>
          <a:prstGeom prst="rect">
            <a:avLst/>
          </a:prstGeom>
          <a:noFill/>
        </p:spPr>
        <p:txBody>
          <a:bodyPr wrap="square" lIns="0" tIns="0" rIns="0" bIns="0" rtlCol="0">
            <a:spAutoFit/>
          </a:bodyPr>
          <a:lstStyle/>
          <a:p>
            <a:pPr algn="l" fontAlgn="base">
              <a:spcBef>
                <a:spcPct val="50000"/>
              </a:spcBef>
              <a:spcAft>
                <a:spcPct val="0"/>
              </a:spcAft>
              <a:buClr>
                <a:srgbClr val="F0AB00"/>
              </a:buClr>
              <a:buSzPct val="80000"/>
            </a:pPr>
            <a:r>
              <a:rPr lang="en-US" sz="1200" kern="0" dirty="0">
                <a:solidFill>
                  <a:schemeClr val="bg2">
                    <a:lumMod val="10000"/>
                  </a:schemeClr>
                </a:solidFill>
                <a:latin typeface="Arial" panose="020B0604020202020204" pitchFamily="34" charset="0"/>
                <a:ea typeface="Arial Unicode MS" pitchFamily="34" charset="-128"/>
                <a:cs typeface="Arial" panose="020B0604020202020204" pitchFamily="34" charset="0"/>
              </a:rPr>
              <a:t>0.07</a:t>
            </a:r>
          </a:p>
        </p:txBody>
      </p:sp>
      <p:sp>
        <p:nvSpPr>
          <p:cNvPr id="8" name="TextBox 7">
            <a:extLst>
              <a:ext uri="{FF2B5EF4-FFF2-40B4-BE49-F238E27FC236}">
                <a16:creationId xmlns:a16="http://schemas.microsoft.com/office/drawing/2014/main" id="{AFA3851A-B66F-D44D-8743-CA21112193E3}"/>
              </a:ext>
            </a:extLst>
          </p:cNvPr>
          <p:cNvSpPr txBox="1"/>
          <p:nvPr/>
        </p:nvSpPr>
        <p:spPr>
          <a:xfrm>
            <a:off x="5942781" y="3909936"/>
            <a:ext cx="444844" cy="184666"/>
          </a:xfrm>
          <a:prstGeom prst="rect">
            <a:avLst/>
          </a:prstGeom>
          <a:noFill/>
        </p:spPr>
        <p:txBody>
          <a:bodyPr wrap="square" lIns="0" tIns="0" rIns="0" bIns="0" rtlCol="0">
            <a:spAutoFit/>
          </a:bodyPr>
          <a:lstStyle/>
          <a:p>
            <a:pPr algn="l" fontAlgn="base">
              <a:spcBef>
                <a:spcPct val="50000"/>
              </a:spcBef>
              <a:spcAft>
                <a:spcPct val="0"/>
              </a:spcAft>
              <a:buClr>
                <a:srgbClr val="F0AB00"/>
              </a:buClr>
              <a:buSzPct val="80000"/>
            </a:pPr>
            <a:r>
              <a:rPr lang="en-US" sz="1200" kern="0" dirty="0">
                <a:solidFill>
                  <a:schemeClr val="bg2">
                    <a:lumMod val="10000"/>
                  </a:schemeClr>
                </a:solidFill>
                <a:ea typeface="Arial Unicode MS" pitchFamily="34" charset="-128"/>
                <a:cs typeface="Arial Unicode MS" pitchFamily="34" charset="-128"/>
              </a:rPr>
              <a:t>55.03</a:t>
            </a:r>
          </a:p>
        </p:txBody>
      </p:sp>
    </p:spTree>
    <p:extLst>
      <p:ext uri="{BB962C8B-B14F-4D97-AF65-F5344CB8AC3E}">
        <p14:creationId xmlns:p14="http://schemas.microsoft.com/office/powerpoint/2010/main" val="299238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493" y="314629"/>
            <a:ext cx="11185491" cy="553998"/>
          </a:xfrm>
        </p:spPr>
        <p:txBody>
          <a:bodyPr/>
          <a:lstStyle/>
          <a:p>
            <a:r>
              <a:rPr lang="en-US" sz="3600" dirty="0">
                <a:solidFill>
                  <a:schemeClr val="accent1"/>
                </a:solidFill>
              </a:rPr>
              <a:t>3. How do global customers perceive Fond Rouge?</a:t>
            </a:r>
          </a:p>
        </p:txBody>
      </p:sp>
      <p:pic>
        <p:nvPicPr>
          <p:cNvPr id="4" name="Picture 3" descr="Chart&#10;&#10;Description automatically generated">
            <a:extLst>
              <a:ext uri="{FF2B5EF4-FFF2-40B4-BE49-F238E27FC236}">
                <a16:creationId xmlns:a16="http://schemas.microsoft.com/office/drawing/2014/main" id="{B36F38CA-CEE9-1E4B-BC5C-FB3FA08964CD}"/>
              </a:ext>
            </a:extLst>
          </p:cNvPr>
          <p:cNvPicPr>
            <a:picLocks noChangeAspect="1"/>
          </p:cNvPicPr>
          <p:nvPr/>
        </p:nvPicPr>
        <p:blipFill>
          <a:blip r:embed="rId2"/>
          <a:stretch>
            <a:fillRect/>
          </a:stretch>
        </p:blipFill>
        <p:spPr>
          <a:xfrm>
            <a:off x="3246933" y="1768171"/>
            <a:ext cx="4673600" cy="4775200"/>
          </a:xfrm>
          <a:prstGeom prst="rect">
            <a:avLst/>
          </a:prstGeom>
        </p:spPr>
      </p:pic>
      <p:cxnSp>
        <p:nvCxnSpPr>
          <p:cNvPr id="5" name="Straight Connector 4">
            <a:extLst>
              <a:ext uri="{FF2B5EF4-FFF2-40B4-BE49-F238E27FC236}">
                <a16:creationId xmlns:a16="http://schemas.microsoft.com/office/drawing/2014/main" id="{BCD86831-3DE9-184C-92A9-2C10CB35F1C9}"/>
              </a:ext>
            </a:extLst>
          </p:cNvPr>
          <p:cNvCxnSpPr>
            <a:cxnSpLocks/>
          </p:cNvCxnSpPr>
          <p:nvPr/>
        </p:nvCxnSpPr>
        <p:spPr>
          <a:xfrm>
            <a:off x="5906307" y="3342503"/>
            <a:ext cx="4673600"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023EA4-BC4B-874D-811A-04C23709CC98}"/>
              </a:ext>
            </a:extLst>
          </p:cNvPr>
          <p:cNvSpPr txBox="1"/>
          <p:nvPr/>
        </p:nvSpPr>
        <p:spPr>
          <a:xfrm>
            <a:off x="6809962" y="3096282"/>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Global customers overall negative sentiment</a:t>
            </a:r>
          </a:p>
        </p:txBody>
      </p:sp>
      <p:cxnSp>
        <p:nvCxnSpPr>
          <p:cNvPr id="13" name="Straight Connector 12">
            <a:extLst>
              <a:ext uri="{FF2B5EF4-FFF2-40B4-BE49-F238E27FC236}">
                <a16:creationId xmlns:a16="http://schemas.microsoft.com/office/drawing/2014/main" id="{FC9B2BA3-F188-9E48-97FA-3DEDCCC9B677}"/>
              </a:ext>
            </a:extLst>
          </p:cNvPr>
          <p:cNvCxnSpPr>
            <a:cxnSpLocks/>
          </p:cNvCxnSpPr>
          <p:nvPr/>
        </p:nvCxnSpPr>
        <p:spPr>
          <a:xfrm>
            <a:off x="6809962" y="4458730"/>
            <a:ext cx="4673600" cy="0"/>
          </a:xfrm>
          <a:prstGeom prst="line">
            <a:avLst/>
          </a:prstGeom>
          <a:ln w="158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59344F-37CA-B64D-8FA0-C799FEDAE1F4}"/>
              </a:ext>
            </a:extLst>
          </p:cNvPr>
          <p:cNvSpPr txBox="1"/>
          <p:nvPr/>
        </p:nvSpPr>
        <p:spPr>
          <a:xfrm>
            <a:off x="7713617" y="4212509"/>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Global customers overall neutral sentiment</a:t>
            </a:r>
          </a:p>
        </p:txBody>
      </p:sp>
      <p:cxnSp>
        <p:nvCxnSpPr>
          <p:cNvPr id="15" name="Straight Connector 14">
            <a:extLst>
              <a:ext uri="{FF2B5EF4-FFF2-40B4-BE49-F238E27FC236}">
                <a16:creationId xmlns:a16="http://schemas.microsoft.com/office/drawing/2014/main" id="{D9F7B13A-3496-B747-93E7-FBD4D9E067A1}"/>
              </a:ext>
            </a:extLst>
          </p:cNvPr>
          <p:cNvCxnSpPr>
            <a:cxnSpLocks/>
          </p:cNvCxnSpPr>
          <p:nvPr/>
        </p:nvCxnSpPr>
        <p:spPr>
          <a:xfrm>
            <a:off x="166145" y="5043615"/>
            <a:ext cx="4673600" cy="0"/>
          </a:xfrm>
          <a:prstGeom prst="line">
            <a:avLst/>
          </a:prstGeom>
          <a:ln w="158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AF9F1B-B7EA-D147-80D5-793E5EA5B2D7}"/>
              </a:ext>
            </a:extLst>
          </p:cNvPr>
          <p:cNvSpPr txBox="1"/>
          <p:nvPr/>
        </p:nvSpPr>
        <p:spPr>
          <a:xfrm>
            <a:off x="211349" y="4797394"/>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Global customers overall positive sentiment</a:t>
            </a:r>
          </a:p>
        </p:txBody>
      </p:sp>
    </p:spTree>
    <p:extLst>
      <p:ext uri="{BB962C8B-B14F-4D97-AF65-F5344CB8AC3E}">
        <p14:creationId xmlns:p14="http://schemas.microsoft.com/office/powerpoint/2010/main" val="38979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493" y="314629"/>
            <a:ext cx="11185491" cy="553998"/>
          </a:xfrm>
        </p:spPr>
        <p:txBody>
          <a:bodyPr/>
          <a:lstStyle/>
          <a:p>
            <a:r>
              <a:rPr lang="en-US" altLang="zh-CN" sz="3600" dirty="0">
                <a:solidFill>
                  <a:schemeClr val="accent1"/>
                </a:solidFill>
              </a:rPr>
              <a:t>4</a:t>
            </a:r>
            <a:r>
              <a:rPr lang="en-US" sz="3600" dirty="0">
                <a:solidFill>
                  <a:schemeClr val="accent1"/>
                </a:solidFill>
              </a:rPr>
              <a:t>. How do US customers perceive Fond Rouge?</a:t>
            </a:r>
          </a:p>
        </p:txBody>
      </p:sp>
      <p:pic>
        <p:nvPicPr>
          <p:cNvPr id="3" name="Picture 2" descr="Chart&#10;&#10;Description automatically generated">
            <a:extLst>
              <a:ext uri="{FF2B5EF4-FFF2-40B4-BE49-F238E27FC236}">
                <a16:creationId xmlns:a16="http://schemas.microsoft.com/office/drawing/2014/main" id="{F2D902B7-5148-EF4D-8F96-178D0450E3F9}"/>
              </a:ext>
            </a:extLst>
          </p:cNvPr>
          <p:cNvPicPr>
            <a:picLocks noChangeAspect="1"/>
          </p:cNvPicPr>
          <p:nvPr/>
        </p:nvPicPr>
        <p:blipFill>
          <a:blip r:embed="rId2"/>
          <a:stretch>
            <a:fillRect/>
          </a:stretch>
        </p:blipFill>
        <p:spPr>
          <a:xfrm>
            <a:off x="3116996" y="1825367"/>
            <a:ext cx="4699000" cy="4368800"/>
          </a:xfrm>
          <a:prstGeom prst="rect">
            <a:avLst/>
          </a:prstGeom>
        </p:spPr>
      </p:pic>
      <p:sp>
        <p:nvSpPr>
          <p:cNvPr id="6" name="TextBox 5">
            <a:extLst>
              <a:ext uri="{FF2B5EF4-FFF2-40B4-BE49-F238E27FC236}">
                <a16:creationId xmlns:a16="http://schemas.microsoft.com/office/drawing/2014/main" id="{32023EA4-BC4B-874D-811A-04C23709CC98}"/>
              </a:ext>
            </a:extLst>
          </p:cNvPr>
          <p:cNvSpPr txBox="1"/>
          <p:nvPr/>
        </p:nvSpPr>
        <p:spPr>
          <a:xfrm>
            <a:off x="7816762" y="3646842"/>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US customers overall negative sentiment</a:t>
            </a:r>
          </a:p>
        </p:txBody>
      </p:sp>
      <p:cxnSp>
        <p:nvCxnSpPr>
          <p:cNvPr id="5" name="Straight Connector 4">
            <a:extLst>
              <a:ext uri="{FF2B5EF4-FFF2-40B4-BE49-F238E27FC236}">
                <a16:creationId xmlns:a16="http://schemas.microsoft.com/office/drawing/2014/main" id="{BCD86831-3DE9-184C-92A9-2C10CB35F1C9}"/>
              </a:ext>
            </a:extLst>
          </p:cNvPr>
          <p:cNvCxnSpPr>
            <a:cxnSpLocks/>
          </p:cNvCxnSpPr>
          <p:nvPr/>
        </p:nvCxnSpPr>
        <p:spPr>
          <a:xfrm>
            <a:off x="6636968" y="3892378"/>
            <a:ext cx="4673600" cy="0"/>
          </a:xfrm>
          <a:prstGeom prst="line">
            <a:avLst/>
          </a:prstGeom>
          <a:ln w="15875">
            <a:solidFill>
              <a:srgbClr val="2675B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9B2BA3-F188-9E48-97FA-3DEDCCC9B677}"/>
              </a:ext>
            </a:extLst>
          </p:cNvPr>
          <p:cNvCxnSpPr>
            <a:cxnSpLocks/>
          </p:cNvCxnSpPr>
          <p:nvPr/>
        </p:nvCxnSpPr>
        <p:spPr>
          <a:xfrm>
            <a:off x="6488686" y="5563056"/>
            <a:ext cx="4673600" cy="0"/>
          </a:xfrm>
          <a:prstGeom prst="line">
            <a:avLst/>
          </a:prstGeom>
          <a:ln w="158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59344F-37CA-B64D-8FA0-C799FEDAE1F4}"/>
              </a:ext>
            </a:extLst>
          </p:cNvPr>
          <p:cNvSpPr txBox="1"/>
          <p:nvPr/>
        </p:nvSpPr>
        <p:spPr>
          <a:xfrm>
            <a:off x="7417741" y="5316151"/>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US customers overall neutral sentiment</a:t>
            </a:r>
          </a:p>
        </p:txBody>
      </p:sp>
      <p:cxnSp>
        <p:nvCxnSpPr>
          <p:cNvPr id="15" name="Straight Connector 14">
            <a:extLst>
              <a:ext uri="{FF2B5EF4-FFF2-40B4-BE49-F238E27FC236}">
                <a16:creationId xmlns:a16="http://schemas.microsoft.com/office/drawing/2014/main" id="{D9F7B13A-3496-B747-93E7-FBD4D9E067A1}"/>
              </a:ext>
            </a:extLst>
          </p:cNvPr>
          <p:cNvCxnSpPr>
            <a:cxnSpLocks/>
          </p:cNvCxnSpPr>
          <p:nvPr/>
        </p:nvCxnSpPr>
        <p:spPr>
          <a:xfrm>
            <a:off x="284499" y="5316151"/>
            <a:ext cx="4673600" cy="0"/>
          </a:xfrm>
          <a:prstGeom prst="line">
            <a:avLst/>
          </a:prstGeom>
          <a:ln w="158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AF9F1B-B7EA-D147-80D5-793E5EA5B2D7}"/>
              </a:ext>
            </a:extLst>
          </p:cNvPr>
          <p:cNvSpPr txBox="1"/>
          <p:nvPr/>
        </p:nvSpPr>
        <p:spPr>
          <a:xfrm>
            <a:off x="346575" y="5069930"/>
            <a:ext cx="3769945"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chemeClr val="tx2">
                    <a:lumMod val="10000"/>
                  </a:schemeClr>
                </a:solidFill>
                <a:latin typeface="BentonSans Book" panose="02000503000000020004" pitchFamily="2" charset="0"/>
                <a:ea typeface="Arial Unicode MS" pitchFamily="34" charset="-128"/>
                <a:cs typeface="Arial Unicode MS" pitchFamily="34" charset="-128"/>
              </a:rPr>
              <a:t>US customers overall positive sentiment</a:t>
            </a:r>
          </a:p>
        </p:txBody>
      </p:sp>
    </p:spTree>
    <p:extLst>
      <p:ext uri="{BB962C8B-B14F-4D97-AF65-F5344CB8AC3E}">
        <p14:creationId xmlns:p14="http://schemas.microsoft.com/office/powerpoint/2010/main" val="27256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6" grpId="0"/>
    </p:bldLst>
  </p:timing>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2.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DCB28-1C52-4C0E-804A-6BD2D3F0FB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SAP_2021_16x9_White</Template>
  <TotalTime>649</TotalTime>
  <Words>395</Words>
  <Application>Microsoft Macintosh PowerPoint</Application>
  <PresentationFormat>Custom</PresentationFormat>
  <Paragraphs>75</Paragraphs>
  <Slides>14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BentonSans Book</vt:lpstr>
      <vt:lpstr>BentonSans Light</vt:lpstr>
      <vt:lpstr>Arial</vt:lpstr>
      <vt:lpstr>Courier New</vt:lpstr>
      <vt:lpstr>Symbol</vt:lpstr>
      <vt:lpstr>Wingdings</vt:lpstr>
      <vt:lpstr>Wingdings</vt:lpstr>
      <vt:lpstr>SAP 2021 16x9 white</vt:lpstr>
      <vt:lpstr>SAP 2021 16x9 blue</vt:lpstr>
      <vt:lpstr>Data Analysis Report for Fond Rouge</vt:lpstr>
      <vt:lpstr>Agenda</vt:lpstr>
      <vt:lpstr>Problem Identification</vt:lpstr>
      <vt:lpstr>Data Sources and Software</vt:lpstr>
      <vt:lpstr>Visualization and Insights</vt:lpstr>
      <vt:lpstr>1. Which country(s) loses the highest percentage of revenue due to the returns?</vt:lpstr>
      <vt:lpstr>2. Which city(s) of the US loses the highest percentage of revenue due to the returns?</vt:lpstr>
      <vt:lpstr>3. How do global customers perceive Fond Rouge?</vt:lpstr>
      <vt:lpstr>4. How do US customers perceive Fond Rouge?</vt:lpstr>
      <vt:lpstr>5. Which city(s) of the US has the counterfeit problem?</vt:lpstr>
      <vt:lpstr>6. Other problem: Loss from returns</vt:lpstr>
      <vt:lpstr>PowerPoint Presentation</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Chan Zhao</cp:lastModifiedBy>
  <cp:revision>110</cp:revision>
  <dcterms:created xsi:type="dcterms:W3CDTF">2021-04-23T02:21:46Z</dcterms:created>
  <dcterms:modified xsi:type="dcterms:W3CDTF">2021-07-10T20:03:53Z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