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9"/>
  </p:notesMasterIdLst>
  <p:sldIdLst>
    <p:sldId id="286" r:id="rId2"/>
    <p:sldId id="256" r:id="rId3"/>
    <p:sldId id="258" r:id="rId4"/>
    <p:sldId id="257" r:id="rId5"/>
    <p:sldId id="260" r:id="rId6"/>
    <p:sldId id="287" r:id="rId7"/>
    <p:sldId id="289" r:id="rId8"/>
    <p:sldId id="288" r:id="rId9"/>
    <p:sldId id="259" r:id="rId10"/>
    <p:sldId id="271" r:id="rId11"/>
    <p:sldId id="265" r:id="rId12"/>
    <p:sldId id="261" r:id="rId13"/>
    <p:sldId id="285" r:id="rId14"/>
    <p:sldId id="266" r:id="rId15"/>
    <p:sldId id="262" r:id="rId16"/>
    <p:sldId id="263" r:id="rId17"/>
    <p:sldId id="290" r:id="rId18"/>
    <p:sldId id="264" r:id="rId19"/>
    <p:sldId id="267" r:id="rId20"/>
    <p:sldId id="268" r:id="rId21"/>
    <p:sldId id="291" r:id="rId22"/>
    <p:sldId id="273" r:id="rId23"/>
    <p:sldId id="269" r:id="rId24"/>
    <p:sldId id="270" r:id="rId25"/>
    <p:sldId id="272" r:id="rId26"/>
    <p:sldId id="277" r:id="rId27"/>
    <p:sldId id="274" r:id="rId28"/>
    <p:sldId id="275" r:id="rId29"/>
    <p:sldId id="276" r:id="rId30"/>
    <p:sldId id="278" r:id="rId31"/>
    <p:sldId id="279" r:id="rId32"/>
    <p:sldId id="280" r:id="rId33"/>
    <p:sldId id="281" r:id="rId34"/>
    <p:sldId id="282" r:id="rId35"/>
    <p:sldId id="283" r:id="rId36"/>
    <p:sldId id="284" r:id="rId37"/>
    <p:sldId id="292" r:id="rId38"/>
  </p:sldIdLst>
  <p:sldSz cx="20104100"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p15:clr>
            <a:srgbClr val="A4A3A4"/>
          </p15:clr>
        </p15:guide>
        <p15:guide id="2" pos="3526">
          <p15:clr>
            <a:srgbClr val="A4A3A4"/>
          </p15:clr>
        </p15:guide>
        <p15:guide id="3" pos="1575">
          <p15:clr>
            <a:srgbClr val="A4A3A4"/>
          </p15:clr>
        </p15:guide>
        <p15:guide id="4" pos="4093">
          <p15:clr>
            <a:srgbClr val="A4A3A4"/>
          </p15:clr>
        </p15:guide>
        <p15:guide id="5" pos="6062">
          <p15:clr>
            <a:srgbClr val="A4A3A4"/>
          </p15:clr>
        </p15:guide>
        <p15:guide id="6" pos="6620">
          <p15:clr>
            <a:srgbClr val="A4A3A4"/>
          </p15:clr>
        </p15:guide>
        <p15:guide id="7" pos="8571">
          <p15:clr>
            <a:srgbClr val="A4A3A4"/>
          </p15:clr>
        </p15:guide>
        <p15:guide id="8" pos="9147">
          <p15:clr>
            <a:srgbClr val="A4A3A4"/>
          </p15:clr>
        </p15:guide>
        <p15:guide id="9" pos="110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BF2FB"/>
    <a:srgbClr val="D58659"/>
    <a:srgbClr val="DCDD84"/>
    <a:srgbClr val="D5A254"/>
    <a:srgbClr val="94CB74"/>
    <a:srgbClr val="E5B852"/>
    <a:srgbClr val="80BCA3"/>
    <a:srgbClr val="DA936C"/>
    <a:srgbClr val="DC9A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12" autoAdjust="0"/>
  </p:normalViewPr>
  <p:slideViewPr>
    <p:cSldViewPr snapToGrid="0">
      <p:cViewPr varScale="1">
        <p:scale>
          <a:sx n="41" d="100"/>
          <a:sy n="41" d="100"/>
        </p:scale>
        <p:origin x="744" y="78"/>
      </p:cViewPr>
      <p:guideLst>
        <p:guide orient="horz" pos="7123"/>
        <p:guide pos="3526"/>
        <p:guide pos="1575"/>
        <p:guide pos="4093"/>
        <p:guide pos="6062"/>
        <p:guide pos="6620"/>
        <p:guide pos="8571"/>
        <p:guide pos="9147"/>
        <p:guide pos="11098"/>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Лист1!$B$1</c:f>
              <c:strCache>
                <c:ptCount val="1"/>
                <c:pt idx="0">
                  <c:v>Продажи</c:v>
                </c:pt>
              </c:strCache>
            </c:strRef>
          </c:tx>
          <c:dPt>
            <c:idx val="0"/>
            <c:bubble3D val="0"/>
            <c:spPr>
              <a:solidFill>
                <a:srgbClr val="127967"/>
              </a:solidFill>
            </c:spPr>
          </c:dPt>
          <c:dPt>
            <c:idx val="1"/>
            <c:bubble3D val="0"/>
            <c:spPr>
              <a:solidFill>
                <a:srgbClr val="5C4D75"/>
              </a:solidFill>
            </c:spPr>
          </c:dPt>
          <c:dPt>
            <c:idx val="2"/>
            <c:bubble3D val="0"/>
            <c:spPr>
              <a:solidFill>
                <a:srgbClr val="52568F"/>
              </a:solidFill>
            </c:spPr>
          </c:dPt>
          <c:dPt>
            <c:idx val="3"/>
            <c:bubble3D val="0"/>
            <c:spPr>
              <a:solidFill>
                <a:srgbClr val="0F76A0"/>
              </a:solidFill>
            </c:spPr>
          </c:dPt>
          <c:cat>
            <c:strRef>
              <c:f>Лист1!$A$2:$A$5</c:f>
              <c:strCache>
                <c:ptCount val="4"/>
                <c:pt idx="0">
                  <c:v>Кв. 1</c:v>
                </c:pt>
                <c:pt idx="1">
                  <c:v>Кв. 2</c:v>
                </c:pt>
                <c:pt idx="2">
                  <c:v>Кв. 3</c:v>
                </c:pt>
                <c:pt idx="3">
                  <c:v>Кв. 4</c:v>
                </c:pt>
              </c:strCache>
            </c:strRef>
          </c:cat>
          <c:val>
            <c:numRef>
              <c:f>Лист1!$B$2:$B$5</c:f>
              <c:numCache>
                <c:formatCode>General</c:formatCode>
                <c:ptCount val="4"/>
                <c:pt idx="0">
                  <c:v>4</c:v>
                </c:pt>
                <c:pt idx="1">
                  <c:v>2</c:v>
                </c:pt>
                <c:pt idx="2">
                  <c:v>2</c:v>
                </c:pt>
                <c:pt idx="3">
                  <c:v>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spPr>
    <a:noFill/>
    <a:ln w="31750">
      <a:noFill/>
    </a:ln>
  </c:spPr>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Лист1!$B$1</c:f>
              <c:strCache>
                <c:ptCount val="1"/>
                <c:pt idx="0">
                  <c:v>Ряд 1</c:v>
                </c:pt>
              </c:strCache>
            </c:strRef>
          </c:tx>
          <c:cat>
            <c:numRef>
              <c:f>Лист1!$A$2:$A$6</c:f>
              <c:numCache>
                <c:formatCode>General</c:formatCode>
                <c:ptCount val="5"/>
              </c:numCache>
            </c:numRef>
          </c:cat>
          <c:val>
            <c:numRef>
              <c:f>Лист1!$B$2:$B$6</c:f>
              <c:numCache>
                <c:formatCode>General</c:formatCode>
                <c:ptCount val="5"/>
                <c:pt idx="0">
                  <c:v>95</c:v>
                </c:pt>
                <c:pt idx="1">
                  <c:v>60</c:v>
                </c:pt>
                <c:pt idx="2">
                  <c:v>50</c:v>
                </c:pt>
                <c:pt idx="3">
                  <c:v>60</c:v>
                </c:pt>
                <c:pt idx="4">
                  <c:v>80</c:v>
                </c:pt>
              </c:numCache>
            </c:numRef>
          </c:val>
        </c:ser>
        <c:ser>
          <c:idx val="1"/>
          <c:order val="1"/>
          <c:tx>
            <c:strRef>
              <c:f>Лист1!$C$1</c:f>
              <c:strCache>
                <c:ptCount val="1"/>
                <c:pt idx="0">
                  <c:v>Ряд 2</c:v>
                </c:pt>
              </c:strCache>
            </c:strRef>
          </c:tx>
          <c:cat>
            <c:numRef>
              <c:f>Лист1!$A$2:$A$6</c:f>
              <c:numCache>
                <c:formatCode>General</c:formatCode>
                <c:ptCount val="5"/>
              </c:numCache>
            </c:numRef>
          </c:cat>
          <c:val>
            <c:numRef>
              <c:f>Лист1!$C$2:$C$6</c:f>
              <c:numCache>
                <c:formatCode>General</c:formatCode>
                <c:ptCount val="5"/>
                <c:pt idx="0">
                  <c:v>70</c:v>
                </c:pt>
                <c:pt idx="1">
                  <c:v>55</c:v>
                </c:pt>
                <c:pt idx="2">
                  <c:v>30</c:v>
                </c:pt>
                <c:pt idx="3">
                  <c:v>40</c:v>
                </c:pt>
                <c:pt idx="4">
                  <c:v>50</c:v>
                </c:pt>
              </c:numCache>
            </c:numRef>
          </c:val>
        </c:ser>
        <c:ser>
          <c:idx val="2"/>
          <c:order val="2"/>
          <c:tx>
            <c:strRef>
              <c:f>Лист1!$D$1</c:f>
              <c:strCache>
                <c:ptCount val="1"/>
                <c:pt idx="0">
                  <c:v>Ряд 3</c:v>
                </c:pt>
              </c:strCache>
            </c:strRef>
          </c:tx>
          <c:spPr>
            <a:ln w="25400">
              <a:noFill/>
            </a:ln>
          </c:spPr>
          <c:cat>
            <c:numRef>
              <c:f>Лист1!$A$2:$A$6</c:f>
              <c:numCache>
                <c:formatCode>General</c:formatCode>
                <c:ptCount val="5"/>
              </c:numCache>
            </c:numRef>
          </c:cat>
          <c:val>
            <c:numRef>
              <c:f>Лист1!$D$2:$D$6</c:f>
              <c:numCache>
                <c:formatCode>General</c:formatCode>
                <c:ptCount val="5"/>
                <c:pt idx="0">
                  <c:v>60</c:v>
                </c:pt>
                <c:pt idx="1">
                  <c:v>40</c:v>
                </c:pt>
                <c:pt idx="2">
                  <c:v>10</c:v>
                </c:pt>
                <c:pt idx="3">
                  <c:v>30</c:v>
                </c:pt>
                <c:pt idx="4">
                  <c:v>20</c:v>
                </c:pt>
              </c:numCache>
            </c:numRef>
          </c:val>
        </c:ser>
        <c:ser>
          <c:idx val="3"/>
          <c:order val="3"/>
          <c:tx>
            <c:strRef>
              <c:f>Лист1!$E$1</c:f>
              <c:strCache>
                <c:ptCount val="1"/>
                <c:pt idx="0">
                  <c:v>Ряд 4</c:v>
                </c:pt>
              </c:strCache>
            </c:strRef>
          </c:tx>
          <c:spPr>
            <a:ln w="25400">
              <a:noFill/>
            </a:ln>
          </c:spPr>
          <c:cat>
            <c:numRef>
              <c:f>Лист1!$A$2:$A$6</c:f>
              <c:numCache>
                <c:formatCode>General</c:formatCode>
                <c:ptCount val="5"/>
              </c:numCache>
            </c:numRef>
          </c:cat>
          <c:val>
            <c:numRef>
              <c:f>Лист1!$E$2:$E$6</c:f>
              <c:numCache>
                <c:formatCode>General</c:formatCode>
                <c:ptCount val="5"/>
                <c:pt idx="0">
                  <c:v>50</c:v>
                </c:pt>
                <c:pt idx="1">
                  <c:v>20</c:v>
                </c:pt>
                <c:pt idx="2">
                  <c:v>0</c:v>
                </c:pt>
                <c:pt idx="3">
                  <c:v>20</c:v>
                </c:pt>
                <c:pt idx="4">
                  <c:v>0</c:v>
                </c:pt>
              </c:numCache>
            </c:numRef>
          </c:val>
        </c:ser>
        <c:dLbls>
          <c:showLegendKey val="0"/>
          <c:showVal val="0"/>
          <c:showCatName val="0"/>
          <c:showSerName val="0"/>
          <c:showPercent val="0"/>
          <c:showBubbleSize val="0"/>
        </c:dLbls>
        <c:axId val="319287016"/>
        <c:axId val="319287408"/>
      </c:areaChart>
      <c:catAx>
        <c:axId val="319287016"/>
        <c:scaling>
          <c:orientation val="minMax"/>
        </c:scaling>
        <c:delete val="1"/>
        <c:axPos val="b"/>
        <c:numFmt formatCode="General" sourceLinked="1"/>
        <c:majorTickMark val="out"/>
        <c:minorTickMark val="none"/>
        <c:tickLblPos val="none"/>
        <c:crossAx val="319287408"/>
        <c:crosses val="autoZero"/>
        <c:auto val="1"/>
        <c:lblAlgn val="ctr"/>
        <c:lblOffset val="100"/>
        <c:noMultiLvlLbl val="0"/>
      </c:catAx>
      <c:valAx>
        <c:axId val="319287408"/>
        <c:scaling>
          <c:orientation val="minMax"/>
        </c:scaling>
        <c:delete val="0"/>
        <c:axPos val="l"/>
        <c:majorGridlines>
          <c:spPr>
            <a:ln>
              <a:solidFill>
                <a:schemeClr val="bg1"/>
              </a:solidFill>
            </a:ln>
          </c:spPr>
        </c:majorGridlines>
        <c:numFmt formatCode="General" sourceLinked="1"/>
        <c:majorTickMark val="out"/>
        <c:minorTickMark val="none"/>
        <c:tickLblPos val="nextTo"/>
        <c:spPr>
          <a:ln>
            <a:solidFill>
              <a:schemeClr val="bg1"/>
            </a:solidFill>
          </a:ln>
        </c:spPr>
        <c:txPr>
          <a:bodyPr/>
          <a:lstStyle/>
          <a:p>
            <a:pPr>
              <a:defRPr>
                <a:solidFill>
                  <a:schemeClr val="bg1"/>
                </a:solidFill>
                <a:latin typeface="Trebuchet MS" pitchFamily="34" charset="0"/>
              </a:defRPr>
            </a:pPr>
            <a:endParaRPr lang="zh-CN"/>
          </a:p>
        </c:txPr>
        <c:crossAx val="319287016"/>
        <c:crosses val="autoZero"/>
        <c:crossBetween val="midCat"/>
      </c:valAx>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Лист1!$B$1</c:f>
              <c:strCache>
                <c:ptCount val="1"/>
                <c:pt idx="0">
                  <c:v>Продажи</c:v>
                </c:pt>
              </c:strCache>
            </c:strRef>
          </c:tx>
          <c:spPr>
            <a:noFill/>
            <a:ln w="19050">
              <a:solidFill>
                <a:schemeClr val="bg1"/>
              </a:solidFill>
            </a:ln>
          </c:spPr>
          <c:cat>
            <c:strRef>
              <c:f>Лист1!$A$2:$A$9</c:f>
              <c:strCache>
                <c:ptCount val="7"/>
                <c:pt idx="0">
                  <c:v>Кв. 1</c:v>
                </c:pt>
                <c:pt idx="1">
                  <c:v>Кв. 2</c:v>
                </c:pt>
                <c:pt idx="2">
                  <c:v>Кв. 3</c:v>
                </c:pt>
                <c:pt idx="3">
                  <c:v>Кв. 4</c:v>
                </c:pt>
                <c:pt idx="4">
                  <c:v>Кв. 1</c:v>
                </c:pt>
                <c:pt idx="5">
                  <c:v>Кв. 2</c:v>
                </c:pt>
                <c:pt idx="6">
                  <c:v>Кв. 3</c:v>
                </c:pt>
              </c:strCache>
            </c:strRef>
          </c:cat>
          <c:val>
            <c:numRef>
              <c:f>Лист1!$B$2:$B$9</c:f>
              <c:numCache>
                <c:formatCode>General</c:formatCode>
                <c:ptCount val="8"/>
                <c:pt idx="0">
                  <c:v>45</c:v>
                </c:pt>
                <c:pt idx="1">
                  <c:v>45</c:v>
                </c:pt>
                <c:pt idx="2">
                  <c:v>45</c:v>
                </c:pt>
                <c:pt idx="3">
                  <c:v>45</c:v>
                </c:pt>
                <c:pt idx="4">
                  <c:v>45</c:v>
                </c:pt>
                <c:pt idx="5">
                  <c:v>45</c:v>
                </c:pt>
                <c:pt idx="6">
                  <c:v>45</c:v>
                </c:pt>
                <c:pt idx="7">
                  <c:v>45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ln w="28575"/>
  </c:spPr>
  <c:txPr>
    <a:bodyPr/>
    <a:lstStyle/>
    <a:p>
      <a:pPr>
        <a:defRPr sz="1800"/>
      </a:pPr>
      <a:endParaRPr lang="zh-CN"/>
    </a:p>
  </c:txPr>
  <c:externalData r:id="rId1">
    <c:autoUpdate val="0"/>
  </c:externalData>
  <c:userShapes r:id="rId2"/>
</c:chartSpace>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e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2.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10" Type="http://schemas.openxmlformats.org/officeDocument/2006/relationships/image" Target="../media/image44.wmf"/><Relationship Id="rId4" Type="http://schemas.openxmlformats.org/officeDocument/2006/relationships/image" Target="../media/image38.wmf"/><Relationship Id="rId9"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34.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drawings/drawing1.xml><?xml version="1.0" encoding="utf-8"?>
<c:userShapes xmlns:c="http://schemas.openxmlformats.org/drawingml/2006/chart">
  <cdr:relSizeAnchor xmlns:cdr="http://schemas.openxmlformats.org/drawingml/2006/chartDrawing">
    <cdr:from>
      <cdr:x>0.18565</cdr:x>
      <cdr:y>0.0266</cdr:y>
    </cdr:from>
    <cdr:to>
      <cdr:x>0.81602</cdr:x>
      <cdr:y>0.97215</cdr:y>
    </cdr:to>
    <cdr:sp macro="" textlink="">
      <cdr:nvSpPr>
        <cdr:cNvPr id="2" name="Овал 1"/>
        <cdr:cNvSpPr/>
      </cdr:nvSpPr>
      <cdr:spPr>
        <a:xfrm xmlns:a="http://schemas.openxmlformats.org/drawingml/2006/main">
          <a:off x="1414726" y="135113"/>
          <a:ext cx="4803775" cy="4803775"/>
        </a:xfrm>
        <a:prstGeom xmlns:a="http://schemas.openxmlformats.org/drawingml/2006/main" prst="ellipse">
          <a:avLst/>
        </a:prstGeom>
        <a:solidFill xmlns:a="http://schemas.openxmlformats.org/drawingml/2006/main">
          <a:schemeClr val="bg1">
            <a:alpha val="15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ru-RU"/>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t>2015/11/24</a:t>
            </a:fld>
            <a:endParaRPr lang="zh-CN" altLang="en-US"/>
          </a:p>
        </p:txBody>
      </p:sp>
      <p:sp>
        <p:nvSpPr>
          <p:cNvPr id="4" name="幻灯片图像占位符 3"/>
          <p:cNvSpPr>
            <a:spLocks noGrp="1" noRot="1" noChangeAspect="1"/>
          </p:cNvSpPr>
          <p:nvPr>
            <p:ph type="sldImg" idx="2"/>
          </p:nvPr>
        </p:nvSpPr>
        <p:spPr>
          <a:xfrm>
            <a:off x="6281738" y="847725"/>
            <a:ext cx="754062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E0211B-8C04-4108-8354-C4AA435E88B1}" type="slidenum">
              <a:rPr lang="zh-CN" altLang="en-US" smtClean="0"/>
              <a:t>1</a:t>
            </a:fld>
            <a:endParaRPr lang="zh-CN" altLang="en-US"/>
          </a:p>
        </p:txBody>
      </p:sp>
    </p:spTree>
    <p:extLst>
      <p:ext uri="{BB962C8B-B14F-4D97-AF65-F5344CB8AC3E}">
        <p14:creationId xmlns:p14="http://schemas.microsoft.com/office/powerpoint/2010/main" val="842918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E0211B-8C04-4108-8354-C4AA435E88B1}" type="slidenum">
              <a:rPr lang="zh-CN" altLang="en-US" smtClean="0"/>
              <a:t>7</a:t>
            </a:fld>
            <a:endParaRPr lang="zh-CN" altLang="en-US"/>
          </a:p>
        </p:txBody>
      </p:sp>
    </p:spTree>
    <p:extLst>
      <p:ext uri="{BB962C8B-B14F-4D97-AF65-F5344CB8AC3E}">
        <p14:creationId xmlns:p14="http://schemas.microsoft.com/office/powerpoint/2010/main" val="1599186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E0211B-8C04-4108-8354-C4AA435E88B1}" type="slidenum">
              <a:rPr lang="zh-CN" altLang="en-US" smtClean="0"/>
              <a:t>8</a:t>
            </a:fld>
            <a:endParaRPr lang="zh-CN" altLang="en-US"/>
          </a:p>
        </p:txBody>
      </p:sp>
    </p:spTree>
    <p:extLst>
      <p:ext uri="{BB962C8B-B14F-4D97-AF65-F5344CB8AC3E}">
        <p14:creationId xmlns:p14="http://schemas.microsoft.com/office/powerpoint/2010/main" val="3978816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E0211B-8C04-4108-8354-C4AA435E88B1}" type="slidenum">
              <a:rPr lang="zh-CN" altLang="en-US" smtClean="0"/>
              <a:t>13</a:t>
            </a:fld>
            <a:endParaRPr lang="zh-CN" altLang="en-US"/>
          </a:p>
        </p:txBody>
      </p:sp>
    </p:spTree>
    <p:extLst>
      <p:ext uri="{BB962C8B-B14F-4D97-AF65-F5344CB8AC3E}">
        <p14:creationId xmlns:p14="http://schemas.microsoft.com/office/powerpoint/2010/main" val="3592365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8208010" y="1669415"/>
            <a:ext cx="3671454" cy="679450"/>
          </a:xfrm>
          <a:prstGeom prst="rect">
            <a:avLst/>
          </a:prstGeom>
        </p:spPr>
        <p:txBody>
          <a:bodyPr/>
          <a:lstStyle>
            <a:lvl1pPr algn="ctr">
              <a:defRPr sz="4100">
                <a:solidFill>
                  <a:schemeClr val="bg1"/>
                </a:solidFill>
                <a:latin typeface="Trebuchet MS" pitchFamily="34" charset="0"/>
              </a:defRPr>
            </a:lvl1pPr>
          </a:lstStyle>
          <a:p>
            <a:pPr lvl="0"/>
            <a:r>
              <a:rPr lang="en-US" dirty="0" smtClean="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20104100"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2.wmf"/><Relationship Id="rId2" Type="http://schemas.openxmlformats.org/officeDocument/2006/relationships/slideLayout" Target="../slideLayouts/slideLayout1.xml"/><Relationship Id="rId16" Type="http://schemas.openxmlformats.org/officeDocument/2006/relationships/image" Target="../media/image34.wmf"/><Relationship Id="rId1" Type="http://schemas.openxmlformats.org/officeDocument/2006/relationships/vmlDrawing" Target="../drawings/vmlDrawing6.vml"/><Relationship Id="rId6" Type="http://schemas.openxmlformats.org/officeDocument/2006/relationships/image" Target="../media/image29.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2.bin"/><Relationship Id="rId14" Type="http://schemas.openxmlformats.org/officeDocument/2006/relationships/image" Target="../media/image3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41.bin"/><Relationship Id="rId18" Type="http://schemas.openxmlformats.org/officeDocument/2006/relationships/image" Target="../media/image42.wmf"/><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39.wmf"/><Relationship Id="rId17" Type="http://schemas.openxmlformats.org/officeDocument/2006/relationships/oleObject" Target="../embeddings/oleObject43.bin"/><Relationship Id="rId2" Type="http://schemas.openxmlformats.org/officeDocument/2006/relationships/slideLayout" Target="../slideLayouts/slideLayout1.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8.wmf"/><Relationship Id="rId19" Type="http://schemas.openxmlformats.org/officeDocument/2006/relationships/oleObject" Target="../embeddings/oleObject44.bin"/><Relationship Id="rId4" Type="http://schemas.openxmlformats.org/officeDocument/2006/relationships/image" Target="../media/image35.wmf"/><Relationship Id="rId9" Type="http://schemas.openxmlformats.org/officeDocument/2006/relationships/oleObject" Target="../embeddings/oleObject39.bin"/><Relationship Id="rId14" Type="http://schemas.openxmlformats.org/officeDocument/2006/relationships/image" Target="../media/image40.wmf"/><Relationship Id="rId22" Type="http://schemas.openxmlformats.org/officeDocument/2006/relationships/image" Target="../media/image44.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9.wmf"/><Relationship Id="rId18" Type="http://schemas.openxmlformats.org/officeDocument/2006/relationships/oleObject" Target="../embeddings/oleObject53.bin"/><Relationship Id="rId3" Type="http://schemas.openxmlformats.org/officeDocument/2006/relationships/notesSlide" Target="../notesSlides/notesSlide4.xml"/><Relationship Id="rId7" Type="http://schemas.openxmlformats.org/officeDocument/2006/relationships/image" Target="../media/image46.wmf"/><Relationship Id="rId12" Type="http://schemas.openxmlformats.org/officeDocument/2006/relationships/oleObject" Target="../embeddings/oleObject50.bin"/><Relationship Id="rId17" Type="http://schemas.openxmlformats.org/officeDocument/2006/relationships/image" Target="../media/image34.wmf"/><Relationship Id="rId2" Type="http://schemas.openxmlformats.org/officeDocument/2006/relationships/slideLayout" Target="../slideLayouts/slideLayout1.xml"/><Relationship Id="rId16" Type="http://schemas.openxmlformats.org/officeDocument/2006/relationships/oleObject" Target="../embeddings/oleObject52.bin"/><Relationship Id="rId1" Type="http://schemas.openxmlformats.org/officeDocument/2006/relationships/vmlDrawing" Target="../drawings/vmlDrawing8.vml"/><Relationship Id="rId6" Type="http://schemas.openxmlformats.org/officeDocument/2006/relationships/oleObject" Target="../embeddings/oleObject47.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image" Target="../media/image50.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7.wmf"/><Relationship Id="rId14" Type="http://schemas.openxmlformats.org/officeDocument/2006/relationships/oleObject" Target="../embeddings/oleObject5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52.emf"/><Relationship Id="rId4" Type="http://schemas.openxmlformats.org/officeDocument/2006/relationships/image" Target="../media/image51.wmf"/></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53.wmf"/><Relationship Id="rId4" Type="http://schemas.openxmlformats.org/officeDocument/2006/relationships/oleObject" Target="../embeddings/oleObject55.bin"/></Relationships>
</file>

<file path=ppt/slides/_rels/slide1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55.wmf"/><Relationship Id="rId4"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59.emf"/><Relationship Id="rId4" Type="http://schemas.openxmlformats.org/officeDocument/2006/relationships/image" Target="../media/image5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61.png"/><Relationship Id="rId4" Type="http://schemas.openxmlformats.org/officeDocument/2006/relationships/image" Target="../media/image6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62.wmf"/><Relationship Id="rId4" Type="http://schemas.openxmlformats.org/officeDocument/2006/relationships/oleObject" Target="../embeddings/oleObject59.bin"/></Relationships>
</file>

<file path=ppt/slides/_rels/slide2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65.wmf"/><Relationship Id="rId4" Type="http://schemas.openxmlformats.org/officeDocument/2006/relationships/oleObject" Target="../embeddings/oleObject6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1.bin"/><Relationship Id="rId7" Type="http://schemas.openxmlformats.org/officeDocument/2006/relationships/image" Target="../media/image68.w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62.bin"/><Relationship Id="rId5" Type="http://schemas.openxmlformats.org/officeDocument/2006/relationships/image" Target="../media/image69.png"/><Relationship Id="rId4" Type="http://schemas.openxmlformats.org/officeDocument/2006/relationships/image" Target="../media/image67.wmf"/></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70.wmf"/><Relationship Id="rId4" Type="http://schemas.openxmlformats.org/officeDocument/2006/relationships/oleObject" Target="../embeddings/oleObject63.bin"/></Relationships>
</file>

<file path=ppt/slides/_rels/slide2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72.wmf"/><Relationship Id="rId4"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1.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7.bin"/><Relationship Id="rId14" Type="http://schemas.openxmlformats.org/officeDocument/2006/relationships/image" Target="../media/image12.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3.wmf"/><Relationship Id="rId3" Type="http://schemas.openxmlformats.org/officeDocument/2006/relationships/notesSlide" Target="../notesSlides/notesSlide2.xml"/><Relationship Id="rId7" Type="http://schemas.openxmlformats.org/officeDocument/2006/relationships/image" Target="../media/image20.wmf"/><Relationship Id="rId12"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1.wmf"/><Relationship Id="rId14"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27.bin"/><Relationship Id="rId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Прямоугольник 42"/>
          <p:cNvSpPr/>
          <p:nvPr/>
        </p:nvSpPr>
        <p:spPr>
          <a:xfrm>
            <a:off x="0" y="10348686"/>
            <a:ext cx="20104100" cy="960664"/>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42" name="Прямоугольник 41"/>
          <p:cNvSpPr/>
          <p:nvPr/>
        </p:nvSpPr>
        <p:spPr>
          <a:xfrm>
            <a:off x="0" y="6640058"/>
            <a:ext cx="20104100" cy="3708628"/>
          </a:xfrm>
          <a:prstGeom prst="rect">
            <a:avLst/>
          </a:prstGeom>
          <a:solidFill>
            <a:srgbClr val="D5A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p:cNvSpPr/>
          <p:nvPr/>
        </p:nvSpPr>
        <p:spPr>
          <a:xfrm>
            <a:off x="0" y="-1"/>
            <a:ext cx="20104100" cy="6640059"/>
          </a:xfrm>
          <a:prstGeom prst="rect">
            <a:avLst/>
          </a:prstGeom>
          <a:solidFill>
            <a:srgbClr val="94C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ru-RU" dirty="0">
              <a:solidFill>
                <a:srgbClr val="0070C0"/>
              </a:solidFill>
            </a:endParaRPr>
          </a:p>
        </p:txBody>
      </p:sp>
      <p:sp>
        <p:nvSpPr>
          <p:cNvPr id="17" name="矩形 16"/>
          <p:cNvSpPr/>
          <p:nvPr/>
        </p:nvSpPr>
        <p:spPr>
          <a:xfrm>
            <a:off x="1018622" y="1869601"/>
            <a:ext cx="18066856" cy="2123658"/>
          </a:xfrm>
          <a:prstGeom prst="rect">
            <a:avLst/>
          </a:prstGeom>
        </p:spPr>
        <p:txBody>
          <a:bodyPr wrap="square">
            <a:spAutoFit/>
          </a:bodyPr>
          <a:lstStyle/>
          <a:p>
            <a:pPr algn="ctr"/>
            <a:r>
              <a:rPr lang="en-US" altLang="zh-CN" sz="6600" dirty="0">
                <a:solidFill>
                  <a:schemeClr val="accent1"/>
                </a:solidFill>
                <a:latin typeface="Times New Roman" panose="02020603050405020304" pitchFamily="18" charset="0"/>
                <a:ea typeface="宋体" panose="02010600030101010101" pitchFamily="2" charset="-122"/>
              </a:rPr>
              <a:t>Curve and surface fitting with improved contraction-expansion algorithm and </a:t>
            </a:r>
            <a:r>
              <a:rPr lang="en-US" altLang="zh-CN" sz="6600" dirty="0" smtClean="0">
                <a:solidFill>
                  <a:schemeClr val="accent1"/>
                </a:solidFill>
                <a:latin typeface="Times New Roman" panose="02020603050405020304" pitchFamily="18" charset="0"/>
                <a:ea typeface="宋体" panose="02010600030101010101" pitchFamily="2" charset="-122"/>
              </a:rPr>
              <a:t>application</a:t>
            </a:r>
            <a:endParaRPr lang="zh-CN" altLang="en-US" sz="6600" dirty="0">
              <a:solidFill>
                <a:schemeClr val="accent1"/>
              </a:solidFill>
              <a:latin typeface="Times New Roman" panose="02020603050405020304" pitchFamily="18" charset="0"/>
              <a:ea typeface="宋体" panose="02010600030101010101" pitchFamily="2" charset="-122"/>
            </a:endParaRPr>
          </a:p>
        </p:txBody>
      </p:sp>
      <p:sp>
        <p:nvSpPr>
          <p:cNvPr id="18" name="Text Box 3"/>
          <p:cNvSpPr txBox="1">
            <a:spLocks noChangeArrowheads="1"/>
          </p:cNvSpPr>
          <p:nvPr/>
        </p:nvSpPr>
        <p:spPr bwMode="auto">
          <a:xfrm>
            <a:off x="4599926" y="6746662"/>
            <a:ext cx="13952248"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zh-CN" sz="5400" b="1" dirty="0" smtClean="0">
                <a:solidFill>
                  <a:srgbClr val="FFFF00"/>
                </a:solidFill>
                <a:latin typeface="Times New Roman" panose="02020603050405020304" pitchFamily="18" charset="0"/>
                <a:ea typeface="宋体" panose="02010600030101010101" pitchFamily="2" charset="-122"/>
              </a:rPr>
              <a:t>Prof.Shiliang </a:t>
            </a:r>
            <a:r>
              <a:rPr lang="en-US" altLang="zh-CN" sz="5400" b="1" dirty="0" err="1" smtClean="0">
                <a:solidFill>
                  <a:srgbClr val="FFFF00"/>
                </a:solidFill>
                <a:latin typeface="Times New Roman" panose="02020603050405020304" pitchFamily="18" charset="0"/>
                <a:ea typeface="宋体" panose="02010600030101010101" pitchFamily="2" charset="-122"/>
              </a:rPr>
              <a:t>Gu</a:t>
            </a:r>
            <a:r>
              <a:rPr lang="en-US" altLang="zh-CN" sz="5400" b="1" dirty="0" smtClean="0">
                <a:solidFill>
                  <a:srgbClr val="FFFF00"/>
                </a:solidFill>
                <a:latin typeface="Times New Roman" panose="02020603050405020304" pitchFamily="18" charset="0"/>
                <a:ea typeface="宋体" panose="02010600030101010101" pitchFamily="2" charset="-122"/>
              </a:rPr>
              <a:t>, </a:t>
            </a:r>
            <a:r>
              <a:rPr lang="en-US" altLang="zh-CN" sz="5400" b="1" dirty="0" err="1" smtClean="0">
                <a:solidFill>
                  <a:srgbClr val="FFFF00"/>
                </a:solidFill>
                <a:latin typeface="Times New Roman" panose="02020603050405020304" pitchFamily="18" charset="0"/>
                <a:ea typeface="宋体" panose="02010600030101010101" pitchFamily="2" charset="-122"/>
              </a:rPr>
              <a:t>Prof.Tao</a:t>
            </a:r>
            <a:r>
              <a:rPr lang="en-US" altLang="zh-CN" sz="5400" b="1" dirty="0" smtClean="0">
                <a:solidFill>
                  <a:srgbClr val="FFFF00"/>
                </a:solidFill>
                <a:latin typeface="Times New Roman" panose="02020603050405020304" pitchFamily="18" charset="0"/>
                <a:ea typeface="宋体" panose="02010600030101010101" pitchFamily="2" charset="-122"/>
              </a:rPr>
              <a:t> Li, </a:t>
            </a:r>
            <a:r>
              <a:rPr lang="en-US" altLang="zh-CN" sz="5400" b="1" dirty="0" err="1" smtClean="0">
                <a:solidFill>
                  <a:srgbClr val="FFFF00"/>
                </a:solidFill>
                <a:latin typeface="Times New Roman" panose="02020603050405020304" pitchFamily="18" charset="0"/>
                <a:ea typeface="宋体" panose="02010600030101010101" pitchFamily="2" charset="-122"/>
              </a:rPr>
              <a:t>Meng</a:t>
            </a:r>
            <a:r>
              <a:rPr lang="en-US" altLang="zh-CN" sz="5400" b="1" dirty="0" smtClean="0">
                <a:solidFill>
                  <a:srgbClr val="FFFF00"/>
                </a:solidFill>
                <a:latin typeface="Times New Roman" panose="02020603050405020304" pitchFamily="18" charset="0"/>
                <a:ea typeface="宋体" panose="02010600030101010101" pitchFamily="2" charset="-122"/>
              </a:rPr>
              <a:t> Luo</a:t>
            </a:r>
          </a:p>
          <a:p>
            <a:pPr algn="ctr" eaLnBrk="0" hangingPunct="0"/>
            <a:endParaRPr lang="en-US" altLang="zh-CN" sz="5400" b="1" dirty="0" smtClean="0">
              <a:solidFill>
                <a:srgbClr val="FFFF00"/>
              </a:solidFill>
              <a:latin typeface="Times New Roman" panose="02020603050405020304" pitchFamily="18" charset="0"/>
              <a:ea typeface="宋体" panose="02010600030101010101" pitchFamily="2" charset="-122"/>
            </a:endParaRPr>
          </a:p>
          <a:p>
            <a:pPr algn="ctr" eaLnBrk="0" hangingPunct="0"/>
            <a:r>
              <a:rPr lang="en-US" altLang="zh-CN" sz="5400" b="1" dirty="0" smtClean="0">
                <a:solidFill>
                  <a:srgbClr val="FFFF00"/>
                </a:solidFill>
                <a:latin typeface="Times New Roman" panose="02020603050405020304" pitchFamily="18" charset="0"/>
                <a:ea typeface="宋体" panose="02010600030101010101" pitchFamily="2" charset="-122"/>
              </a:rPr>
              <a:t>Yangzhou University</a:t>
            </a:r>
            <a:endParaRPr lang="en-US" altLang="zh-CN" sz="5400" b="1" dirty="0">
              <a:solidFill>
                <a:srgbClr val="FFFF00"/>
              </a:solidFill>
              <a:latin typeface="Times New Roman" panose="02020603050405020304" pitchFamily="18" charset="0"/>
              <a:ea typeface="宋体" panose="02010600030101010101" pitchFamily="2" charset="-122"/>
            </a:endParaRPr>
          </a:p>
          <a:p>
            <a:pPr algn="ctr" eaLnBrk="0" hangingPunct="0"/>
            <a:endParaRPr lang="en-US" altLang="zh-CN" sz="3200" b="1" dirty="0">
              <a:solidFill>
                <a:srgbClr val="FFFFCC"/>
              </a:solidFill>
            </a:endParaRPr>
          </a:p>
        </p:txBody>
      </p:sp>
      <p:sp>
        <p:nvSpPr>
          <p:cNvPr id="2" name="矩形 1"/>
          <p:cNvSpPr/>
          <p:nvPr/>
        </p:nvSpPr>
        <p:spPr>
          <a:xfrm>
            <a:off x="14444358" y="10413519"/>
            <a:ext cx="5158999" cy="830997"/>
          </a:xfrm>
          <a:prstGeom prst="rect">
            <a:avLst/>
          </a:prstGeom>
        </p:spPr>
        <p:txBody>
          <a:bodyPr wrap="square">
            <a:spAutoFit/>
          </a:bodyPr>
          <a:lstStyle/>
          <a:p>
            <a:pPr algn="ctr"/>
            <a:r>
              <a:rPr lang="en-US" altLang="zh-CN" sz="4800" dirty="0" smtClean="0">
                <a:latin typeface="Times New Roman" panose="02020603050405020304" pitchFamily="18" charset="0"/>
              </a:rPr>
              <a:t>October 6, </a:t>
            </a:r>
            <a:r>
              <a:rPr lang="en-US" altLang="zh-CN" sz="4800" dirty="0">
                <a:latin typeface="Times New Roman" panose="02020603050405020304" pitchFamily="18" charset="0"/>
              </a:rPr>
              <a:t>2015</a:t>
            </a:r>
            <a:endParaRPr lang="en-US" altLang="zh-CN" sz="4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27100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4"/>
          <p:cNvSpPr/>
          <p:nvPr/>
        </p:nvSpPr>
        <p:spPr>
          <a:xfrm>
            <a:off x="-8619" y="0"/>
            <a:ext cx="20112719" cy="11309350"/>
          </a:xfrm>
          <a:custGeom>
            <a:avLst/>
            <a:gdLst/>
            <a:ahLst/>
            <a:cxnLst/>
            <a:rect l="l" t="t" r="r" b="b"/>
            <a:pathLst>
              <a:path w="3106420" h="1668779">
                <a:moveTo>
                  <a:pt x="3106366" y="1668368"/>
                </a:moveTo>
                <a:lnTo>
                  <a:pt x="0" y="1668368"/>
                </a:lnTo>
                <a:lnTo>
                  <a:pt x="0" y="0"/>
                </a:lnTo>
                <a:lnTo>
                  <a:pt x="3106366" y="0"/>
                </a:lnTo>
                <a:lnTo>
                  <a:pt x="3106366" y="1668368"/>
                </a:lnTo>
                <a:close/>
              </a:path>
            </a:pathLst>
          </a:custGeom>
          <a:solidFill>
            <a:srgbClr val="0F76A0"/>
          </a:solidFill>
        </p:spPr>
        <p:txBody>
          <a:bodyPr wrap="square" lIns="0" tIns="0" rIns="0" bIns="0"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矩形 27"/>
          <p:cNvSpPr/>
          <p:nvPr/>
        </p:nvSpPr>
        <p:spPr>
          <a:xfrm>
            <a:off x="1150710" y="1148359"/>
            <a:ext cx="16680090" cy="1077218"/>
          </a:xfrm>
          <a:prstGeom prst="rect">
            <a:avLst/>
          </a:prstGeom>
        </p:spPr>
        <p:txBody>
          <a:bodyPr wrap="square">
            <a:spAutoFit/>
          </a:bodyPr>
          <a:lstStyle/>
          <a:p>
            <a:r>
              <a:rPr lang="en-US" altLang="zh-CN" sz="3200" kern="100" dirty="0">
                <a:solidFill>
                  <a:srgbClr val="FFFF00"/>
                </a:solidFill>
                <a:latin typeface="Times New Roman" panose="02020603050405020304" pitchFamily="18" charset="0"/>
              </a:rPr>
              <a:t>When the surface and curve fitting involve multi-parameter, the approximate partial derivative of the j-</a:t>
            </a:r>
            <a:r>
              <a:rPr lang="en-US" altLang="zh-CN" sz="3200" kern="100" dirty="0" err="1">
                <a:solidFill>
                  <a:srgbClr val="FFFF00"/>
                </a:solidFill>
                <a:latin typeface="Times New Roman" panose="02020603050405020304" pitchFamily="18" charset="0"/>
              </a:rPr>
              <a:t>th</a:t>
            </a:r>
            <a:r>
              <a:rPr lang="en-US" altLang="zh-CN" sz="3200" kern="100" dirty="0">
                <a:solidFill>
                  <a:srgbClr val="FFFF00"/>
                </a:solidFill>
                <a:latin typeface="Times New Roman" panose="02020603050405020304" pitchFamily="18" charset="0"/>
              </a:rPr>
              <a:t> parameter of the </a:t>
            </a:r>
            <a:r>
              <a:rPr lang="en-US" altLang="zh-CN" sz="3200" kern="100" dirty="0" smtClean="0">
                <a:solidFill>
                  <a:srgbClr val="FFFF00"/>
                </a:solidFill>
                <a:latin typeface="Times New Roman" panose="02020603050405020304" pitchFamily="18" charset="0"/>
              </a:rPr>
              <a:t>formula </a:t>
            </a:r>
            <a:r>
              <a:rPr lang="en-US" altLang="zh-CN" sz="3200" kern="100" dirty="0">
                <a:solidFill>
                  <a:srgbClr val="FFFF00"/>
                </a:solidFill>
                <a:latin typeface="Times New Roman" panose="02020603050405020304" pitchFamily="18" charset="0"/>
              </a:rPr>
              <a:t>in the optimal parameter </a:t>
            </a:r>
            <a:r>
              <a:rPr lang="en-US" altLang="zh-CN" sz="3200" kern="100" dirty="0" smtClean="0">
                <a:solidFill>
                  <a:srgbClr val="FFFF00"/>
                </a:solidFill>
                <a:latin typeface="Times New Roman" panose="02020603050405020304" pitchFamily="18" charset="0"/>
              </a:rPr>
              <a:t>point </a:t>
            </a:r>
            <a:r>
              <a:rPr lang="en-US" altLang="zh-CN" sz="3200" i="1" kern="100" dirty="0" smtClean="0">
                <a:solidFill>
                  <a:srgbClr val="FFFF00"/>
                </a:solidFill>
                <a:latin typeface="Times New Roman" panose="02020603050405020304" pitchFamily="18" charset="0"/>
              </a:rPr>
              <a:t>b</a:t>
            </a:r>
            <a:r>
              <a:rPr lang="en-US" altLang="zh-CN" sz="3200" i="1" kern="100" baseline="30000" dirty="0" smtClean="0">
                <a:solidFill>
                  <a:srgbClr val="FFFF00"/>
                </a:solidFill>
                <a:latin typeface="Times New Roman" panose="02020603050405020304" pitchFamily="18" charset="0"/>
              </a:rPr>
              <a:t> </a:t>
            </a:r>
            <a:r>
              <a:rPr lang="en-US" altLang="zh-CN" sz="3200" kern="100" baseline="30000" dirty="0" smtClean="0">
                <a:solidFill>
                  <a:srgbClr val="FFFF00"/>
                </a:solidFill>
                <a:latin typeface="Times New Roman" panose="02020603050405020304" pitchFamily="18" charset="0"/>
              </a:rPr>
              <a:t>(0) </a:t>
            </a:r>
            <a:r>
              <a:rPr lang="zh-CN" altLang="en-US" sz="3200" kern="100" dirty="0" smtClean="0">
                <a:solidFill>
                  <a:srgbClr val="FFFF00"/>
                </a:solidFill>
                <a:latin typeface="Times New Roman" panose="02020603050405020304" pitchFamily="18" charset="0"/>
              </a:rPr>
              <a:t>：</a:t>
            </a:r>
            <a:r>
              <a:rPr lang="en-US" altLang="zh-CN" sz="3200" kern="100" baseline="30000" dirty="0" smtClean="0">
                <a:solidFill>
                  <a:srgbClr val="FFFF00"/>
                </a:solidFill>
                <a:latin typeface="Times New Roman" panose="02020603050405020304" pitchFamily="18" charset="0"/>
              </a:rPr>
              <a:t>       </a:t>
            </a:r>
            <a:endParaRPr lang="zh-CN" altLang="en-US" sz="3200" baseline="30000" dirty="0">
              <a:solidFill>
                <a:srgbClr val="FFFF00"/>
              </a:solidFill>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690631373"/>
              </p:ext>
            </p:extLst>
          </p:nvPr>
        </p:nvGraphicFramePr>
        <p:xfrm>
          <a:off x="4548413" y="2463752"/>
          <a:ext cx="10887529" cy="1760466"/>
        </p:xfrm>
        <a:graphic>
          <a:graphicData uri="http://schemas.openxmlformats.org/presentationml/2006/ole">
            <mc:AlternateContent xmlns:mc="http://schemas.openxmlformats.org/markup-compatibility/2006">
              <mc:Choice xmlns:v="urn:schemas-microsoft-com:vml" Requires="v">
                <p:oleObj spid="_x0000_s7490" name="Equation" r:id="rId3" imgW="3746160" imgH="495000" progId="Equation.DSMT4">
                  <p:embed/>
                </p:oleObj>
              </mc:Choice>
              <mc:Fallback>
                <p:oleObj name="Equation" r:id="rId3" imgW="3746160" imgH="495000" progId="Equation.DSMT4">
                  <p:embed/>
                  <p:pic>
                    <p:nvPicPr>
                      <p:cNvPr id="0" name=""/>
                      <p:cNvPicPr/>
                      <p:nvPr/>
                    </p:nvPicPr>
                    <p:blipFill>
                      <a:blip r:embed="rId4"/>
                      <a:stretch>
                        <a:fillRect/>
                      </a:stretch>
                    </p:blipFill>
                    <p:spPr>
                      <a:xfrm>
                        <a:off x="4548413" y="2463752"/>
                        <a:ext cx="10887529" cy="1760466"/>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987864836"/>
              </p:ext>
            </p:extLst>
          </p:nvPr>
        </p:nvGraphicFramePr>
        <p:xfrm>
          <a:off x="2573563" y="4726012"/>
          <a:ext cx="2673351" cy="500742"/>
        </p:xfrm>
        <a:graphic>
          <a:graphicData uri="http://schemas.openxmlformats.org/presentationml/2006/ole">
            <mc:AlternateContent xmlns:mc="http://schemas.openxmlformats.org/markup-compatibility/2006">
              <mc:Choice xmlns:v="urn:schemas-microsoft-com:vml" Requires="v">
                <p:oleObj spid="_x0000_s7491" name="Equation" r:id="rId5" imgW="1638000" imgH="253800" progId="Equation.DSMT4">
                  <p:embed/>
                </p:oleObj>
              </mc:Choice>
              <mc:Fallback>
                <p:oleObj name="Equation" r:id="rId5" imgW="1638000" imgH="253800" progId="Equation.DSMT4">
                  <p:embed/>
                  <p:pic>
                    <p:nvPicPr>
                      <p:cNvPr id="0" name=""/>
                      <p:cNvPicPr/>
                      <p:nvPr/>
                    </p:nvPicPr>
                    <p:blipFill>
                      <a:blip r:embed="rId6"/>
                      <a:stretch>
                        <a:fillRect/>
                      </a:stretch>
                    </p:blipFill>
                    <p:spPr>
                      <a:xfrm>
                        <a:off x="2573563" y="4726012"/>
                        <a:ext cx="2673351" cy="500742"/>
                      </a:xfrm>
                      <a:prstGeom prst="rect">
                        <a:avLst/>
                      </a:prstGeom>
                    </p:spPr>
                  </p:pic>
                </p:oleObj>
              </mc:Fallback>
            </mc:AlternateContent>
          </a:graphicData>
        </a:graphic>
      </p:graphicFrame>
      <p:sp>
        <p:nvSpPr>
          <p:cNvPr id="31" name="矩形 30"/>
          <p:cNvSpPr/>
          <p:nvPr/>
        </p:nvSpPr>
        <p:spPr>
          <a:xfrm>
            <a:off x="2573563" y="4633620"/>
            <a:ext cx="14974208" cy="954107"/>
          </a:xfrm>
          <a:prstGeom prst="rect">
            <a:avLst/>
          </a:prstGeom>
        </p:spPr>
        <p:txBody>
          <a:bodyPr wrap="square">
            <a:spAutoFit/>
          </a:bodyPr>
          <a:lstStyle/>
          <a:p>
            <a:r>
              <a:rPr lang="en-US" altLang="zh-CN" kern="100" dirty="0" smtClean="0">
                <a:latin typeface="Times New Roman" panose="02020603050405020304" pitchFamily="18" charset="0"/>
              </a:rPr>
              <a:t>                                             </a:t>
            </a:r>
            <a:r>
              <a:rPr lang="en-US" altLang="zh-CN" kern="100" dirty="0" smtClean="0">
                <a:solidFill>
                  <a:srgbClr val="FFFF00"/>
                </a:solidFill>
                <a:latin typeface="Times New Roman" panose="02020603050405020304" pitchFamily="18" charset="0"/>
              </a:rPr>
              <a:t>,</a:t>
            </a:r>
            <a:r>
              <a:rPr lang="en-US" altLang="zh-CN" sz="2800" kern="100" dirty="0" smtClean="0">
                <a:solidFill>
                  <a:srgbClr val="FFFF00"/>
                </a:solidFill>
                <a:latin typeface="Times New Roman" panose="02020603050405020304" pitchFamily="18" charset="0"/>
              </a:rPr>
              <a:t>is </a:t>
            </a:r>
            <a:r>
              <a:rPr lang="en-US" altLang="zh-CN" sz="2800" kern="100" dirty="0">
                <a:solidFill>
                  <a:srgbClr val="FFFF00"/>
                </a:solidFill>
                <a:latin typeface="Times New Roman" panose="02020603050405020304" pitchFamily="18" charset="0"/>
              </a:rPr>
              <a:t>a minor difference of the </a:t>
            </a:r>
            <a:r>
              <a:rPr lang="en-US" altLang="zh-CN" sz="2800" i="1" kern="100" dirty="0">
                <a:solidFill>
                  <a:srgbClr val="FFFF00"/>
                </a:solidFill>
                <a:latin typeface="Times New Roman" panose="02020603050405020304" pitchFamily="18" charset="0"/>
              </a:rPr>
              <a:t>j</a:t>
            </a:r>
            <a:r>
              <a:rPr lang="en-US" altLang="zh-CN" sz="2800" kern="100" dirty="0">
                <a:solidFill>
                  <a:srgbClr val="FFFF00"/>
                </a:solidFill>
                <a:latin typeface="Times New Roman" panose="02020603050405020304" pitchFamily="18" charset="0"/>
              </a:rPr>
              <a:t>-</a:t>
            </a:r>
            <a:r>
              <a:rPr lang="en-US" altLang="zh-CN" sz="2800" kern="100" dirty="0" err="1">
                <a:solidFill>
                  <a:srgbClr val="FFFF00"/>
                </a:solidFill>
                <a:latin typeface="Times New Roman" panose="02020603050405020304" pitchFamily="18" charset="0"/>
              </a:rPr>
              <a:t>th</a:t>
            </a:r>
            <a:r>
              <a:rPr lang="en-US" altLang="zh-CN" sz="2800" kern="100" dirty="0">
                <a:solidFill>
                  <a:srgbClr val="FFFF00"/>
                </a:solidFill>
                <a:latin typeface="Times New Roman" panose="02020603050405020304" pitchFamily="18" charset="0"/>
              </a:rPr>
              <a:t> parameter, which can direct be the step length after the </a:t>
            </a:r>
            <a:r>
              <a:rPr lang="en-US" altLang="zh-CN" sz="2800" kern="100" dirty="0" smtClean="0">
                <a:solidFill>
                  <a:srgbClr val="FFFF00"/>
                </a:solidFill>
                <a:latin typeface="Times New Roman" panose="02020603050405020304" pitchFamily="18" charset="0"/>
              </a:rPr>
              <a:t>C-stage</a:t>
            </a:r>
            <a:r>
              <a:rPr lang="en-US" altLang="zh-CN" sz="2800" kern="100" dirty="0">
                <a:solidFill>
                  <a:srgbClr val="FFFF00"/>
                </a:solidFill>
                <a:latin typeface="Times New Roman" panose="02020603050405020304" pitchFamily="18" charset="0"/>
              </a:rPr>
              <a:t>.</a:t>
            </a:r>
            <a:endParaRPr lang="zh-CN" altLang="en-US" dirty="0"/>
          </a:p>
        </p:txBody>
      </p:sp>
      <p:sp>
        <p:nvSpPr>
          <p:cNvPr id="32" name="矩形 31"/>
          <p:cNvSpPr/>
          <p:nvPr/>
        </p:nvSpPr>
        <p:spPr>
          <a:xfrm>
            <a:off x="1150710" y="6131025"/>
            <a:ext cx="4517583" cy="584775"/>
          </a:xfrm>
          <a:prstGeom prst="rect">
            <a:avLst/>
          </a:prstGeom>
        </p:spPr>
        <p:txBody>
          <a:bodyPr wrap="none">
            <a:spAutoFit/>
          </a:bodyPr>
          <a:lstStyle/>
          <a:p>
            <a:r>
              <a:rPr lang="en-US" altLang="zh-CN" sz="3200" kern="100" dirty="0">
                <a:solidFill>
                  <a:srgbClr val="FFFF00"/>
                </a:solidFill>
                <a:latin typeface="Times New Roman" panose="02020603050405020304" pitchFamily="18" charset="0"/>
              </a:rPr>
              <a:t> improved </a:t>
            </a:r>
            <a:r>
              <a:rPr lang="en-US" altLang="zh-CN" sz="3200" kern="100" dirty="0" smtClean="0">
                <a:solidFill>
                  <a:srgbClr val="FFFF00"/>
                </a:solidFill>
                <a:latin typeface="Times New Roman" panose="02020603050405020304" pitchFamily="18" charset="0"/>
              </a:rPr>
              <a:t>Gauss-Newton:</a:t>
            </a:r>
            <a:endParaRPr lang="zh-CN" altLang="en-US" sz="3200" dirty="0">
              <a:solidFill>
                <a:srgbClr val="FFFF00"/>
              </a:solidFill>
            </a:endParaRPr>
          </a:p>
        </p:txBody>
      </p:sp>
      <p:graphicFrame>
        <p:nvGraphicFramePr>
          <p:cNvPr id="33" name="对象 32"/>
          <p:cNvGraphicFramePr>
            <a:graphicFrameLocks noChangeAspect="1"/>
          </p:cNvGraphicFramePr>
          <p:nvPr>
            <p:extLst>
              <p:ext uri="{D42A27DB-BD31-4B8C-83A1-F6EECF244321}">
                <p14:modId xmlns:p14="http://schemas.microsoft.com/office/powerpoint/2010/main" val="1561280215"/>
              </p:ext>
            </p:extLst>
          </p:nvPr>
        </p:nvGraphicFramePr>
        <p:xfrm>
          <a:off x="3613164" y="6827377"/>
          <a:ext cx="2055129" cy="792694"/>
        </p:xfrm>
        <a:graphic>
          <a:graphicData uri="http://schemas.openxmlformats.org/presentationml/2006/ole">
            <mc:AlternateContent xmlns:mc="http://schemas.openxmlformats.org/markup-compatibility/2006">
              <mc:Choice xmlns:v="urn:schemas-microsoft-com:vml" Requires="v">
                <p:oleObj spid="_x0000_s7492" name="Equation" r:id="rId7" imgW="672840" imgH="203040" progId="Equation.DSMT4">
                  <p:embed/>
                </p:oleObj>
              </mc:Choice>
              <mc:Fallback>
                <p:oleObj name="Equation" r:id="rId7" imgW="672840" imgH="203040" progId="Equation.DSMT4">
                  <p:embed/>
                  <p:pic>
                    <p:nvPicPr>
                      <p:cNvPr id="0" name=""/>
                      <p:cNvPicPr/>
                      <p:nvPr/>
                    </p:nvPicPr>
                    <p:blipFill>
                      <a:blip r:embed="rId8"/>
                      <a:stretch>
                        <a:fillRect/>
                      </a:stretch>
                    </p:blipFill>
                    <p:spPr>
                      <a:xfrm>
                        <a:off x="3613164" y="6827377"/>
                        <a:ext cx="2055129" cy="792694"/>
                      </a:xfrm>
                      <a:prstGeom prst="rect">
                        <a:avLst/>
                      </a:prstGeom>
                    </p:spPr>
                  </p:pic>
                </p:oleObj>
              </mc:Fallback>
            </mc:AlternateContent>
          </a:graphicData>
        </a:graphic>
      </p:graphicFrame>
      <p:sp>
        <p:nvSpPr>
          <p:cNvPr id="34" name="右箭头 33"/>
          <p:cNvSpPr/>
          <p:nvPr/>
        </p:nvSpPr>
        <p:spPr>
          <a:xfrm flipV="1">
            <a:off x="5868055" y="7296617"/>
            <a:ext cx="1845409" cy="148725"/>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767726399"/>
              </p:ext>
            </p:extLst>
          </p:nvPr>
        </p:nvGraphicFramePr>
        <p:xfrm>
          <a:off x="4787900" y="2397125"/>
          <a:ext cx="127000" cy="190500"/>
        </p:xfrm>
        <a:graphic>
          <a:graphicData uri="http://schemas.openxmlformats.org/presentationml/2006/ole">
            <mc:AlternateContent xmlns:mc="http://schemas.openxmlformats.org/markup-compatibility/2006">
              <mc:Choice xmlns:v="urn:schemas-microsoft-com:vml" Requires="v">
                <p:oleObj spid="_x0000_s7493" name="Equation" r:id="rId9" imgW="126720" imgH="190440" progId="Equation.DSMT4">
                  <p:embed/>
                </p:oleObj>
              </mc:Choice>
              <mc:Fallback>
                <p:oleObj name="Equation" r:id="rId9" imgW="126720" imgH="190440" progId="Equation.DSMT4">
                  <p:embed/>
                  <p:pic>
                    <p:nvPicPr>
                      <p:cNvPr id="0" name=""/>
                      <p:cNvPicPr/>
                      <p:nvPr/>
                    </p:nvPicPr>
                    <p:blipFill>
                      <a:blip r:embed="rId10"/>
                      <a:stretch>
                        <a:fillRect/>
                      </a:stretch>
                    </p:blipFill>
                    <p:spPr>
                      <a:xfrm>
                        <a:off x="4787900" y="2397125"/>
                        <a:ext cx="127000" cy="190500"/>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39877507"/>
              </p:ext>
            </p:extLst>
          </p:nvPr>
        </p:nvGraphicFramePr>
        <p:xfrm>
          <a:off x="7913226" y="6908829"/>
          <a:ext cx="922564" cy="775575"/>
        </p:xfrm>
        <a:graphic>
          <a:graphicData uri="http://schemas.openxmlformats.org/presentationml/2006/ole">
            <mc:AlternateContent xmlns:mc="http://schemas.openxmlformats.org/markup-compatibility/2006">
              <mc:Choice xmlns:v="urn:schemas-microsoft-com:vml" Requires="v">
                <p:oleObj spid="_x0000_s7494" name="Equation" r:id="rId11" imgW="139680" imgH="164880" progId="Equation.DSMT4">
                  <p:embed/>
                </p:oleObj>
              </mc:Choice>
              <mc:Fallback>
                <p:oleObj name="Equation" r:id="rId11" imgW="139680" imgH="164880" progId="Equation.DSMT4">
                  <p:embed/>
                  <p:pic>
                    <p:nvPicPr>
                      <p:cNvPr id="0" name=""/>
                      <p:cNvPicPr/>
                      <p:nvPr/>
                    </p:nvPicPr>
                    <p:blipFill>
                      <a:blip r:embed="rId12"/>
                      <a:stretch>
                        <a:fillRect/>
                      </a:stretch>
                    </p:blipFill>
                    <p:spPr>
                      <a:xfrm>
                        <a:off x="7913226" y="6908829"/>
                        <a:ext cx="922564" cy="775575"/>
                      </a:xfrm>
                      <a:prstGeom prst="rect">
                        <a:avLst/>
                      </a:prstGeom>
                    </p:spPr>
                  </p:pic>
                </p:oleObj>
              </mc:Fallback>
            </mc:AlternateContent>
          </a:graphicData>
        </a:graphic>
      </p:graphicFrame>
      <p:sp>
        <p:nvSpPr>
          <p:cNvPr id="37" name="右箭头 36"/>
          <p:cNvSpPr/>
          <p:nvPr/>
        </p:nvSpPr>
        <p:spPr>
          <a:xfrm flipV="1">
            <a:off x="8568050" y="7318422"/>
            <a:ext cx="1845409" cy="148725"/>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929305557"/>
              </p:ext>
            </p:extLst>
          </p:nvPr>
        </p:nvGraphicFramePr>
        <p:xfrm>
          <a:off x="10656602" y="6908830"/>
          <a:ext cx="3124711" cy="730406"/>
        </p:xfrm>
        <a:graphic>
          <a:graphicData uri="http://schemas.openxmlformats.org/presentationml/2006/ole">
            <mc:AlternateContent xmlns:mc="http://schemas.openxmlformats.org/markup-compatibility/2006">
              <mc:Choice xmlns:v="urn:schemas-microsoft-com:vml" Requires="v">
                <p:oleObj spid="_x0000_s7495" name="Equation" r:id="rId13" imgW="876240" imgH="203040" progId="Equation.DSMT4">
                  <p:embed/>
                </p:oleObj>
              </mc:Choice>
              <mc:Fallback>
                <p:oleObj name="Equation" r:id="rId13" imgW="876240" imgH="203040" progId="Equation.DSMT4">
                  <p:embed/>
                  <p:pic>
                    <p:nvPicPr>
                      <p:cNvPr id="0" name=""/>
                      <p:cNvPicPr/>
                      <p:nvPr/>
                    </p:nvPicPr>
                    <p:blipFill>
                      <a:blip r:embed="rId14"/>
                      <a:stretch>
                        <a:fillRect/>
                      </a:stretch>
                    </p:blipFill>
                    <p:spPr>
                      <a:xfrm>
                        <a:off x="10656602" y="6908830"/>
                        <a:ext cx="3124711" cy="730406"/>
                      </a:xfrm>
                      <a:prstGeom prst="rect">
                        <a:avLst/>
                      </a:prstGeom>
                    </p:spPr>
                  </p:pic>
                </p:oleObj>
              </mc:Fallback>
            </mc:AlternateContent>
          </a:graphicData>
        </a:graphic>
      </p:graphicFrame>
      <p:sp>
        <p:nvSpPr>
          <p:cNvPr id="39" name="矩形 38"/>
          <p:cNvSpPr/>
          <p:nvPr/>
        </p:nvSpPr>
        <p:spPr>
          <a:xfrm>
            <a:off x="2414016" y="8631012"/>
            <a:ext cx="15456917" cy="523220"/>
          </a:xfrm>
          <a:prstGeom prst="rect">
            <a:avLst/>
          </a:prstGeom>
        </p:spPr>
        <p:txBody>
          <a:bodyPr wrap="square">
            <a:spAutoFit/>
          </a:bodyPr>
          <a:lstStyle/>
          <a:p>
            <a:r>
              <a:rPr lang="en-US" altLang="zh-CN" sz="2800" kern="100" dirty="0">
                <a:solidFill>
                  <a:srgbClr val="FFFF00"/>
                </a:solidFill>
                <a:latin typeface="Times New Roman" panose="02020603050405020304" pitchFamily="18" charset="0"/>
              </a:rPr>
              <a:t>When there are some difference </a:t>
            </a:r>
            <a:r>
              <a:rPr lang="en-US" altLang="zh-CN" sz="2800" kern="100" dirty="0" smtClean="0">
                <a:solidFill>
                  <a:srgbClr val="FFFF00"/>
                </a:solidFill>
                <a:latin typeface="Times New Roman" panose="02020603050405020304" pitchFamily="18" charset="0"/>
              </a:rPr>
              <a:t>between</a:t>
            </a:r>
            <a:r>
              <a:rPr lang="en-US" altLang="zh-CN" sz="2800" i="1" kern="100" dirty="0" smtClean="0">
                <a:solidFill>
                  <a:srgbClr val="FFFF00"/>
                </a:solidFill>
                <a:latin typeface="Times New Roman" panose="02020603050405020304" pitchFamily="18" charset="0"/>
              </a:rPr>
              <a:t> b </a:t>
            </a:r>
            <a:r>
              <a:rPr lang="en-US" altLang="zh-CN" sz="2800" kern="100" dirty="0" smtClean="0">
                <a:solidFill>
                  <a:srgbClr val="FFFF00"/>
                </a:solidFill>
                <a:latin typeface="Times New Roman" panose="02020603050405020304" pitchFamily="18" charset="0"/>
              </a:rPr>
              <a:t>and </a:t>
            </a:r>
            <a:r>
              <a:rPr lang="en-US" altLang="zh-CN" sz="2800" i="1" kern="100" dirty="0" smtClean="0">
                <a:solidFill>
                  <a:srgbClr val="FFFF00"/>
                </a:solidFill>
                <a:latin typeface="Times New Roman" panose="02020603050405020304" pitchFamily="18" charset="0"/>
              </a:rPr>
              <a:t>b</a:t>
            </a:r>
            <a:r>
              <a:rPr lang="en-US" altLang="zh-CN" sz="2800" kern="100" baseline="30000" dirty="0" smtClean="0">
                <a:solidFill>
                  <a:srgbClr val="FFFF00"/>
                </a:solidFill>
                <a:latin typeface="Times New Roman" panose="02020603050405020304" pitchFamily="18" charset="0"/>
              </a:rPr>
              <a:t>(0)</a:t>
            </a:r>
            <a:r>
              <a:rPr lang="en-US" altLang="zh-CN" sz="2800" kern="100" dirty="0">
                <a:solidFill>
                  <a:srgbClr val="FFFF00"/>
                </a:solidFill>
                <a:latin typeface="Times New Roman" panose="02020603050405020304" pitchFamily="18" charset="0"/>
              </a:rPr>
              <a:t> , it must </a:t>
            </a:r>
            <a:r>
              <a:rPr lang="en-US" altLang="zh-CN" sz="2800" kern="100" dirty="0" smtClean="0">
                <a:solidFill>
                  <a:srgbClr val="FFFF00"/>
                </a:solidFill>
                <a:latin typeface="Times New Roman" panose="02020603050405020304" pitchFamily="18" charset="0"/>
              </a:rPr>
              <a:t>let </a:t>
            </a:r>
            <a:r>
              <a:rPr lang="en-US" altLang="zh-CN" sz="2800" i="1" kern="100" dirty="0">
                <a:solidFill>
                  <a:srgbClr val="FFFF00"/>
                </a:solidFill>
                <a:latin typeface="Times New Roman" panose="02020603050405020304" pitchFamily="18" charset="0"/>
              </a:rPr>
              <a:t>b </a:t>
            </a:r>
            <a:r>
              <a:rPr lang="en-US" altLang="zh-CN" sz="2800" kern="100" dirty="0" smtClean="0">
                <a:solidFill>
                  <a:srgbClr val="FFFF00"/>
                </a:solidFill>
                <a:latin typeface="Times New Roman" panose="02020603050405020304" pitchFamily="18" charset="0"/>
              </a:rPr>
              <a:t>instead of </a:t>
            </a:r>
            <a:r>
              <a:rPr lang="en-US" altLang="zh-CN" sz="2800" i="1" kern="100" dirty="0">
                <a:solidFill>
                  <a:srgbClr val="FFFF00"/>
                </a:solidFill>
                <a:latin typeface="Times New Roman" panose="02020603050405020304" pitchFamily="18" charset="0"/>
              </a:rPr>
              <a:t>b</a:t>
            </a:r>
            <a:r>
              <a:rPr lang="en-US" altLang="zh-CN" sz="2800" kern="100" baseline="30000" dirty="0">
                <a:solidFill>
                  <a:srgbClr val="FFFF00"/>
                </a:solidFill>
                <a:latin typeface="Times New Roman" panose="02020603050405020304" pitchFamily="18" charset="0"/>
              </a:rPr>
              <a:t>(0)</a:t>
            </a:r>
            <a:r>
              <a:rPr lang="en-US" altLang="zh-CN" sz="2800" kern="100" dirty="0">
                <a:solidFill>
                  <a:srgbClr val="FFFF00"/>
                </a:solidFill>
                <a:latin typeface="Times New Roman" panose="02020603050405020304" pitchFamily="18" charset="0"/>
              </a:rPr>
              <a:t> figure out the new   </a:t>
            </a:r>
            <a:r>
              <a:rPr lang="en-US" altLang="zh-CN" sz="2800" kern="100" dirty="0" smtClean="0">
                <a:solidFill>
                  <a:srgbClr val="FFFF00"/>
                </a:solidFill>
                <a:latin typeface="Times New Roman" panose="02020603050405020304" pitchFamily="18" charset="0"/>
              </a:rPr>
              <a:t>    . </a:t>
            </a:r>
            <a:endParaRPr lang="zh-CN" altLang="en-US" sz="2800" i="1" dirty="0">
              <a:solidFill>
                <a:srgbClr val="FFFF00"/>
              </a:solidFill>
            </a:endParaRPr>
          </a:p>
        </p:txBody>
      </p:sp>
      <p:graphicFrame>
        <p:nvGraphicFramePr>
          <p:cNvPr id="40" name="对象 39"/>
          <p:cNvGraphicFramePr>
            <a:graphicFrameLocks noChangeAspect="1"/>
          </p:cNvGraphicFramePr>
          <p:nvPr>
            <p:extLst>
              <p:ext uri="{D42A27DB-BD31-4B8C-83A1-F6EECF244321}">
                <p14:modId xmlns:p14="http://schemas.microsoft.com/office/powerpoint/2010/main" val="519511958"/>
              </p:ext>
            </p:extLst>
          </p:nvPr>
        </p:nvGraphicFramePr>
        <p:xfrm>
          <a:off x="16429264" y="8631012"/>
          <a:ext cx="922564" cy="523220"/>
        </p:xfrm>
        <a:graphic>
          <a:graphicData uri="http://schemas.openxmlformats.org/presentationml/2006/ole">
            <mc:AlternateContent xmlns:mc="http://schemas.openxmlformats.org/markup-compatibility/2006">
              <mc:Choice xmlns:v="urn:schemas-microsoft-com:vml" Requires="v">
                <p:oleObj spid="_x0000_s7496" name="Equation" r:id="rId15" imgW="139680" imgH="164880" progId="Equation.DSMT4">
                  <p:embed/>
                </p:oleObj>
              </mc:Choice>
              <mc:Fallback>
                <p:oleObj name="Equation" r:id="rId15" imgW="139680" imgH="164880" progId="Equation.DSMT4">
                  <p:embed/>
                  <p:pic>
                    <p:nvPicPr>
                      <p:cNvPr id="0" name=""/>
                      <p:cNvPicPr/>
                      <p:nvPr/>
                    </p:nvPicPr>
                    <p:blipFill>
                      <a:blip r:embed="rId16"/>
                      <a:stretch>
                        <a:fillRect/>
                      </a:stretch>
                    </p:blipFill>
                    <p:spPr>
                      <a:xfrm>
                        <a:off x="16429264" y="8631012"/>
                        <a:ext cx="922564" cy="5232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1000"/>
                                        <p:tgtEl>
                                          <p:spTgt spid="31"/>
                                        </p:tgtEl>
                                      </p:cBhvr>
                                    </p:animEffect>
                                    <p:anim calcmode="lin" valueType="num">
                                      <p:cBhvr>
                                        <p:cTn id="27" dur="1000" fill="hold"/>
                                        <p:tgtEl>
                                          <p:spTgt spid="31"/>
                                        </p:tgtEl>
                                        <p:attrNameLst>
                                          <p:attrName>ppt_x</p:attrName>
                                        </p:attrNameLst>
                                      </p:cBhvr>
                                      <p:tavLst>
                                        <p:tav tm="0">
                                          <p:val>
                                            <p:strVal val="#ppt_x"/>
                                          </p:val>
                                        </p:tav>
                                        <p:tav tm="100000">
                                          <p:val>
                                            <p:strVal val="#ppt_x"/>
                                          </p:val>
                                        </p:tav>
                                      </p:tavLst>
                                    </p:anim>
                                    <p:anim calcmode="lin" valueType="num">
                                      <p:cBhvr>
                                        <p:cTn id="2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1000"/>
                                        <p:tgtEl>
                                          <p:spTgt spid="36"/>
                                        </p:tgtEl>
                                      </p:cBhvr>
                                    </p:animEffect>
                                    <p:anim calcmode="lin" valueType="num">
                                      <p:cBhvr>
                                        <p:cTn id="55" dur="1000" fill="hold"/>
                                        <p:tgtEl>
                                          <p:spTgt spid="36"/>
                                        </p:tgtEl>
                                        <p:attrNameLst>
                                          <p:attrName>ppt_x</p:attrName>
                                        </p:attrNameLst>
                                      </p:cBhvr>
                                      <p:tavLst>
                                        <p:tav tm="0">
                                          <p:val>
                                            <p:strVal val="#ppt_x"/>
                                          </p:val>
                                        </p:tav>
                                        <p:tav tm="100000">
                                          <p:val>
                                            <p:strVal val="#ppt_x"/>
                                          </p:val>
                                        </p:tav>
                                      </p:tavLst>
                                    </p:anim>
                                    <p:anim calcmode="lin" valueType="num">
                                      <p:cBhvr>
                                        <p:cTn id="5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1000"/>
                                        <p:tgtEl>
                                          <p:spTgt spid="37"/>
                                        </p:tgtEl>
                                      </p:cBhvr>
                                    </p:animEffect>
                                    <p:anim calcmode="lin" valueType="num">
                                      <p:cBhvr>
                                        <p:cTn id="62" dur="1000" fill="hold"/>
                                        <p:tgtEl>
                                          <p:spTgt spid="37"/>
                                        </p:tgtEl>
                                        <p:attrNameLst>
                                          <p:attrName>ppt_x</p:attrName>
                                        </p:attrNameLst>
                                      </p:cBhvr>
                                      <p:tavLst>
                                        <p:tav tm="0">
                                          <p:val>
                                            <p:strVal val="#ppt_x"/>
                                          </p:val>
                                        </p:tav>
                                        <p:tav tm="100000">
                                          <p:val>
                                            <p:strVal val="#ppt_x"/>
                                          </p:val>
                                        </p:tav>
                                      </p:tavLst>
                                    </p:anim>
                                    <p:anim calcmode="lin" valueType="num">
                                      <p:cBhvr>
                                        <p:cTn id="6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1000"/>
                                        <p:tgtEl>
                                          <p:spTgt spid="38"/>
                                        </p:tgtEl>
                                      </p:cBhvr>
                                    </p:animEffect>
                                    <p:anim calcmode="lin" valueType="num">
                                      <p:cBhvr>
                                        <p:cTn id="69" dur="1000" fill="hold"/>
                                        <p:tgtEl>
                                          <p:spTgt spid="38"/>
                                        </p:tgtEl>
                                        <p:attrNameLst>
                                          <p:attrName>ppt_x</p:attrName>
                                        </p:attrNameLst>
                                      </p:cBhvr>
                                      <p:tavLst>
                                        <p:tav tm="0">
                                          <p:val>
                                            <p:strVal val="#ppt_x"/>
                                          </p:val>
                                        </p:tav>
                                        <p:tav tm="100000">
                                          <p:val>
                                            <p:strVal val="#ppt_x"/>
                                          </p:val>
                                        </p:tav>
                                      </p:tavLst>
                                    </p:anim>
                                    <p:anim calcmode="lin" valueType="num">
                                      <p:cBhvr>
                                        <p:cTn id="7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1000"/>
                                        <p:tgtEl>
                                          <p:spTgt spid="39"/>
                                        </p:tgtEl>
                                      </p:cBhvr>
                                    </p:animEffect>
                                    <p:anim calcmode="lin" valueType="num">
                                      <p:cBhvr>
                                        <p:cTn id="76" dur="1000" fill="hold"/>
                                        <p:tgtEl>
                                          <p:spTgt spid="39"/>
                                        </p:tgtEl>
                                        <p:attrNameLst>
                                          <p:attrName>ppt_x</p:attrName>
                                        </p:attrNameLst>
                                      </p:cBhvr>
                                      <p:tavLst>
                                        <p:tav tm="0">
                                          <p:val>
                                            <p:strVal val="#ppt_x"/>
                                          </p:val>
                                        </p:tav>
                                        <p:tav tm="100000">
                                          <p:val>
                                            <p:strVal val="#ppt_x"/>
                                          </p:val>
                                        </p:tav>
                                      </p:tavLst>
                                    </p:anim>
                                    <p:anim calcmode="lin" valueType="num">
                                      <p:cBhvr>
                                        <p:cTn id="77" dur="1000" fill="hold"/>
                                        <p:tgtEl>
                                          <p:spTgt spid="39"/>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1000"/>
                                        <p:tgtEl>
                                          <p:spTgt spid="40"/>
                                        </p:tgtEl>
                                      </p:cBhvr>
                                    </p:animEffect>
                                    <p:anim calcmode="lin" valueType="num">
                                      <p:cBhvr>
                                        <p:cTn id="81" dur="1000" fill="hold"/>
                                        <p:tgtEl>
                                          <p:spTgt spid="40"/>
                                        </p:tgtEl>
                                        <p:attrNameLst>
                                          <p:attrName>ppt_x</p:attrName>
                                        </p:attrNameLst>
                                      </p:cBhvr>
                                      <p:tavLst>
                                        <p:tav tm="0">
                                          <p:val>
                                            <p:strVal val="#ppt_x"/>
                                          </p:val>
                                        </p:tav>
                                        <p:tav tm="100000">
                                          <p:val>
                                            <p:strVal val="#ppt_x"/>
                                          </p:val>
                                        </p:tav>
                                      </p:tavLst>
                                    </p:anim>
                                    <p:anim calcmode="lin" valueType="num">
                                      <p:cBhvr>
                                        <p:cTn id="8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2" grpId="0"/>
      <p:bldP spid="34" grpId="0" animBg="1"/>
      <p:bldP spid="37" grpId="0" animBg="1"/>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17"/>
          <p:cNvSpPr txBox="1"/>
          <p:nvPr/>
        </p:nvSpPr>
        <p:spPr>
          <a:xfrm>
            <a:off x="4989813" y="6639501"/>
            <a:ext cx="3129915" cy="384175"/>
          </a:xfrm>
          <a:prstGeom prst="rect">
            <a:avLst/>
          </a:prstGeom>
        </p:spPr>
        <p:txBody>
          <a:bodyPr vert="horz" wrap="square" lIns="0" tIns="0" rIns="0" bIns="0" rtlCol="0">
            <a:spAutoFit/>
          </a:bodyPr>
          <a:lstStyle/>
          <a:p>
            <a:pPr marL="12700">
              <a:lnSpc>
                <a:spcPct val="100000"/>
              </a:lnSpc>
            </a:pPr>
            <a:r>
              <a:rPr sz="2450" spc="-5" dirty="0">
                <a:solidFill>
                  <a:srgbClr val="44ACDB"/>
                </a:solidFill>
                <a:latin typeface="Trebuchet MS"/>
                <a:cs typeface="Trebuchet MS"/>
              </a:rPr>
              <a:t>Lore</a:t>
            </a:r>
            <a:r>
              <a:rPr sz="2450" dirty="0">
                <a:solidFill>
                  <a:srgbClr val="44ACDB"/>
                </a:solidFill>
                <a:latin typeface="Trebuchet MS"/>
                <a:cs typeface="Trebuchet MS"/>
              </a:rPr>
              <a:t>m</a:t>
            </a:r>
            <a:r>
              <a:rPr sz="2450" spc="10" dirty="0">
                <a:solidFill>
                  <a:srgbClr val="44ACDB"/>
                </a:solidFill>
                <a:latin typeface="Trebuchet MS"/>
                <a:cs typeface="Trebuchet MS"/>
              </a:rPr>
              <a:t> </a:t>
            </a:r>
            <a:r>
              <a:rPr sz="2450" spc="-5" dirty="0">
                <a:solidFill>
                  <a:srgbClr val="44ACDB"/>
                </a:solidFill>
                <a:latin typeface="Trebuchet MS"/>
                <a:cs typeface="Trebuchet MS"/>
              </a:rPr>
              <a:t>Ipsu</a:t>
            </a:r>
            <a:r>
              <a:rPr sz="2450" dirty="0">
                <a:solidFill>
                  <a:srgbClr val="44ACDB"/>
                </a:solidFill>
                <a:latin typeface="Trebuchet MS"/>
                <a:cs typeface="Trebuchet MS"/>
              </a:rPr>
              <a:t>m</a:t>
            </a:r>
            <a:r>
              <a:rPr sz="2450" spc="10" dirty="0">
                <a:solidFill>
                  <a:srgbClr val="44ACDB"/>
                </a:solidFill>
                <a:latin typeface="Trebuchet MS"/>
                <a:cs typeface="Trebuchet MS"/>
              </a:rPr>
              <a:t> </a:t>
            </a:r>
            <a:r>
              <a:rPr sz="2450" spc="-5" dirty="0">
                <a:solidFill>
                  <a:srgbClr val="44ACDB"/>
                </a:solidFill>
                <a:latin typeface="Trebuchet MS"/>
                <a:cs typeface="Trebuchet MS"/>
              </a:rPr>
              <a:t>i</a:t>
            </a:r>
            <a:r>
              <a:rPr sz="2450" dirty="0">
                <a:solidFill>
                  <a:srgbClr val="44ACDB"/>
                </a:solidFill>
                <a:latin typeface="Trebuchet MS"/>
                <a:cs typeface="Trebuchet MS"/>
              </a:rPr>
              <a:t>s</a:t>
            </a:r>
            <a:r>
              <a:rPr sz="2450" spc="5" dirty="0">
                <a:solidFill>
                  <a:srgbClr val="44ACDB"/>
                </a:solidFill>
                <a:latin typeface="Trebuchet MS"/>
                <a:cs typeface="Trebuchet MS"/>
              </a:rPr>
              <a:t> </a:t>
            </a:r>
            <a:r>
              <a:rPr sz="2450" dirty="0">
                <a:solidFill>
                  <a:srgbClr val="44ACDB"/>
                </a:solidFill>
                <a:latin typeface="Trebuchet MS"/>
                <a:cs typeface="Trebuchet MS"/>
              </a:rPr>
              <a:t>simply</a:t>
            </a:r>
            <a:endParaRPr sz="2450" dirty="0">
              <a:latin typeface="Trebuchet MS"/>
              <a:cs typeface="Trebuchet MS"/>
            </a:endParaRPr>
          </a:p>
        </p:txBody>
      </p:sp>
      <p:sp>
        <p:nvSpPr>
          <p:cNvPr id="56" name="Прямоугольник 15"/>
          <p:cNvSpPr/>
          <p:nvPr/>
        </p:nvSpPr>
        <p:spPr>
          <a:xfrm>
            <a:off x="0" y="0"/>
            <a:ext cx="20104100" cy="1872940"/>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8" name="object 5"/>
          <p:cNvSpPr/>
          <p:nvPr/>
        </p:nvSpPr>
        <p:spPr>
          <a:xfrm>
            <a:off x="0" y="1872940"/>
            <a:ext cx="20104100" cy="9436410"/>
          </a:xfrm>
          <a:custGeom>
            <a:avLst/>
            <a:gdLst/>
            <a:ahLst/>
            <a:cxnLst/>
            <a:rect l="l" t="t" r="r" b="b"/>
            <a:pathLst>
              <a:path w="3106419" h="1668779">
                <a:moveTo>
                  <a:pt x="3106366" y="1668368"/>
                </a:moveTo>
                <a:lnTo>
                  <a:pt x="0" y="1668368"/>
                </a:lnTo>
                <a:lnTo>
                  <a:pt x="0" y="0"/>
                </a:lnTo>
                <a:lnTo>
                  <a:pt x="3106366" y="0"/>
                </a:lnTo>
                <a:lnTo>
                  <a:pt x="3106366" y="1668368"/>
                </a:lnTo>
                <a:close/>
              </a:path>
            </a:pathLst>
          </a:custGeom>
          <a:solidFill>
            <a:srgbClr val="52568F"/>
          </a:solidFill>
        </p:spPr>
        <p:txBody>
          <a:bodyPr wrap="square" lIns="0" tIns="0" rIns="0" bIns="0" rtlCol="0">
            <a:spAutoFit/>
          </a:bodyPr>
          <a:lstStyle/>
          <a:p>
            <a:endParaRPr/>
          </a:p>
        </p:txBody>
      </p:sp>
      <p:sp>
        <p:nvSpPr>
          <p:cNvPr id="2" name="矩形 1"/>
          <p:cNvSpPr/>
          <p:nvPr/>
        </p:nvSpPr>
        <p:spPr>
          <a:xfrm>
            <a:off x="7507923" y="422207"/>
            <a:ext cx="5088252" cy="1200329"/>
          </a:xfrm>
          <a:prstGeom prst="rect">
            <a:avLst/>
          </a:prstGeom>
        </p:spPr>
        <p:txBody>
          <a:bodyPr wrap="none">
            <a:spAutoFit/>
          </a:bodyPr>
          <a:lstStyle/>
          <a:p>
            <a:pPr algn="just">
              <a:lnSpc>
                <a:spcPct val="120000"/>
              </a:lnSpc>
              <a:spcAft>
                <a:spcPts val="0"/>
              </a:spcAft>
            </a:pPr>
            <a:r>
              <a:rPr lang="en-US" altLang="zh-CN" sz="5400" kern="100" dirty="0">
                <a:solidFill>
                  <a:srgbClr val="0070C0"/>
                </a:solidFill>
                <a:latin typeface="Times New Roman" panose="02020603050405020304" pitchFamily="18" charset="0"/>
                <a:ea typeface="宋体" panose="02010600030101010101" pitchFamily="2" charset="-122"/>
              </a:rPr>
              <a:t>Analysis </a:t>
            </a:r>
            <a:r>
              <a:rPr lang="en-US" altLang="zh-CN" sz="6000" kern="100" dirty="0">
                <a:solidFill>
                  <a:srgbClr val="0070C0"/>
                </a:solidFill>
                <a:latin typeface="Times New Roman" panose="02020603050405020304" pitchFamily="18" charset="0"/>
                <a:ea typeface="宋体" panose="02010600030101010101" pitchFamily="2" charset="-122"/>
              </a:rPr>
              <a:t>method</a:t>
            </a:r>
            <a:endParaRPr lang="zh-CN" altLang="zh-CN" sz="5400" kern="100" dirty="0">
              <a:solidFill>
                <a:srgbClr val="0070C0"/>
              </a:solidFill>
              <a:latin typeface="Times New Roman" panose="02020603050405020304" pitchFamily="18" charset="0"/>
              <a:ea typeface="宋体" panose="02010600030101010101" pitchFamily="2" charset="-122"/>
            </a:endParaRPr>
          </a:p>
        </p:txBody>
      </p:sp>
      <p:sp>
        <p:nvSpPr>
          <p:cNvPr id="3" name="矩形 2"/>
          <p:cNvSpPr/>
          <p:nvPr/>
        </p:nvSpPr>
        <p:spPr>
          <a:xfrm>
            <a:off x="929821" y="3294858"/>
            <a:ext cx="18244457" cy="6592574"/>
          </a:xfrm>
          <a:prstGeom prst="rect">
            <a:avLst/>
          </a:prstGeom>
        </p:spPr>
        <p:txBody>
          <a:bodyPr wrap="square">
            <a:spAutoFit/>
          </a:bodyPr>
          <a:lstStyle/>
          <a:p>
            <a:pPr indent="276225" algn="just">
              <a:lnSpc>
                <a:spcPct val="120000"/>
              </a:lnSpc>
              <a:spcAft>
                <a:spcPts val="0"/>
              </a:spcAft>
            </a:pPr>
            <a:r>
              <a:rPr lang="en-US" altLang="zh-CN" sz="4400" kern="100" dirty="0" smtClean="0">
                <a:solidFill>
                  <a:srgbClr val="FFFF00"/>
                </a:solidFill>
                <a:latin typeface="Times New Roman" panose="02020603050405020304" pitchFamily="18" charset="0"/>
              </a:rPr>
              <a:t>      </a:t>
            </a:r>
            <a:r>
              <a:rPr lang="en-US" altLang="zh-CN" sz="4400" b="1" kern="100" dirty="0" smtClean="0">
                <a:solidFill>
                  <a:srgbClr val="FFFF00"/>
                </a:solidFill>
                <a:latin typeface="Times New Roman" panose="02020603050405020304" pitchFamily="18" charset="0"/>
              </a:rPr>
              <a:t>Analysis </a:t>
            </a:r>
            <a:r>
              <a:rPr lang="en-US" altLang="zh-CN" sz="4400" b="1" kern="100" dirty="0">
                <a:solidFill>
                  <a:srgbClr val="FFFF00"/>
                </a:solidFill>
                <a:latin typeface="Times New Roman" panose="02020603050405020304" pitchFamily="18" charset="0"/>
              </a:rPr>
              <a:t>method is one of the direct iterative algorithms which bases on solving the partial derivative equation group of the objective function. It can accelerate the searching process with the guide of the partial derivative value. The most familiar analysis methods are Gradient, Gauss-Newton method and Improved Gauss-Newton method (Marquardt method). To be compared, the efficiency of Gauss-Newton method and Improved Gauss-Newton method are much better than Gradient. Here, introduce Gauss-Newton method and Improved Gauss-Newton method briefly.</a:t>
            </a:r>
            <a:endParaRPr lang="zh-CN" altLang="zh-CN" sz="4400" b="1" kern="1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Прямоугольник 15"/>
          <p:cNvSpPr/>
          <p:nvPr/>
        </p:nvSpPr>
        <p:spPr>
          <a:xfrm>
            <a:off x="0" y="0"/>
            <a:ext cx="20104100" cy="1872940"/>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dirty="0"/>
          </a:p>
        </p:txBody>
      </p:sp>
      <p:sp>
        <p:nvSpPr>
          <p:cNvPr id="2" name="矩形 1"/>
          <p:cNvSpPr/>
          <p:nvPr/>
        </p:nvSpPr>
        <p:spPr>
          <a:xfrm>
            <a:off x="0" y="224133"/>
            <a:ext cx="4493538" cy="923330"/>
          </a:xfrm>
          <a:prstGeom prst="rect">
            <a:avLst/>
          </a:prstGeom>
        </p:spPr>
        <p:txBody>
          <a:bodyPr wrap="none">
            <a:spAutoFit/>
          </a:bodyPr>
          <a:lstStyle/>
          <a:p>
            <a:r>
              <a:rPr lang="en-US" altLang="zh-CN" sz="5400" b="1" kern="100" dirty="0">
                <a:solidFill>
                  <a:srgbClr val="0070C0"/>
                </a:solidFill>
                <a:latin typeface="Times New Roman" panose="02020603050405020304" pitchFamily="18" charset="0"/>
              </a:rPr>
              <a:t>Gauss-Newton</a:t>
            </a:r>
            <a:endParaRPr lang="zh-CN" altLang="en-US" sz="5400" b="1" dirty="0">
              <a:solidFill>
                <a:srgbClr val="0070C0"/>
              </a:solidFill>
            </a:endParaRPr>
          </a:p>
        </p:txBody>
      </p:sp>
      <p:sp>
        <p:nvSpPr>
          <p:cNvPr id="30" name="object 6"/>
          <p:cNvSpPr/>
          <p:nvPr/>
        </p:nvSpPr>
        <p:spPr>
          <a:xfrm>
            <a:off x="0" y="1211364"/>
            <a:ext cx="20104100" cy="10218852"/>
          </a:xfrm>
          <a:custGeom>
            <a:avLst/>
            <a:gdLst/>
            <a:ahLst/>
            <a:cxnLst/>
            <a:rect l="l" t="t" r="r" b="b"/>
            <a:pathLst>
              <a:path w="3106419" h="1668779">
                <a:moveTo>
                  <a:pt x="3106366" y="1668368"/>
                </a:moveTo>
                <a:lnTo>
                  <a:pt x="0" y="1668368"/>
                </a:lnTo>
                <a:lnTo>
                  <a:pt x="0" y="0"/>
                </a:lnTo>
                <a:lnTo>
                  <a:pt x="3106366" y="0"/>
                </a:lnTo>
                <a:lnTo>
                  <a:pt x="3106366" y="1668368"/>
                </a:lnTo>
                <a:close/>
              </a:path>
            </a:pathLst>
          </a:custGeom>
          <a:solidFill>
            <a:srgbClr val="5C4D75"/>
          </a:solidFill>
        </p:spPr>
        <p:txBody>
          <a:bodyPr wrap="square" lIns="0" tIns="0" rIns="0" bIns="0" rtlCol="0">
            <a:spAutoFit/>
          </a:bodyPr>
          <a:lstStyle/>
          <a:p>
            <a:endParaRPr/>
          </a:p>
        </p:txBody>
      </p:sp>
      <p:sp>
        <p:nvSpPr>
          <p:cNvPr id="31" name="矩形 30"/>
          <p:cNvSpPr/>
          <p:nvPr/>
        </p:nvSpPr>
        <p:spPr>
          <a:xfrm>
            <a:off x="1544758" y="1292935"/>
            <a:ext cx="16156426" cy="1077218"/>
          </a:xfrm>
          <a:prstGeom prst="rect">
            <a:avLst/>
          </a:prstGeom>
        </p:spPr>
        <p:txBody>
          <a:bodyPr wrap="square">
            <a:spAutoFit/>
          </a:bodyPr>
          <a:lstStyle/>
          <a:p>
            <a:r>
              <a:rPr lang="en-US" altLang="zh-CN" sz="3200" b="1" kern="100" dirty="0" smtClean="0">
                <a:solidFill>
                  <a:srgbClr val="FFFF00"/>
                </a:solidFill>
                <a:latin typeface="Times New Roman" panose="02020603050405020304" pitchFamily="18" charset="0"/>
              </a:rPr>
              <a:t>       At </a:t>
            </a:r>
            <a:r>
              <a:rPr lang="en-US" altLang="zh-CN" sz="3200" b="1" kern="100" dirty="0">
                <a:solidFill>
                  <a:srgbClr val="FFFF00"/>
                </a:solidFill>
                <a:latin typeface="Times New Roman" panose="02020603050405020304" pitchFamily="18" charset="0"/>
              </a:rPr>
              <a:t>one optimal parameter </a:t>
            </a:r>
            <a:r>
              <a:rPr lang="en-US" altLang="zh-CN" sz="3200" b="1" kern="100" dirty="0" smtClean="0">
                <a:solidFill>
                  <a:srgbClr val="FFFF00"/>
                </a:solidFill>
                <a:latin typeface="Times New Roman" panose="02020603050405020304" pitchFamily="18" charset="0"/>
              </a:rPr>
              <a:t>point</a:t>
            </a:r>
            <a:r>
              <a:rPr lang="en-US" altLang="zh-CN" sz="3200" i="1" kern="100" dirty="0">
                <a:solidFill>
                  <a:srgbClr val="FFFF00"/>
                </a:solidFill>
                <a:latin typeface="Times New Roman" panose="02020603050405020304" pitchFamily="18" charset="0"/>
              </a:rPr>
              <a:t> </a:t>
            </a:r>
            <a:r>
              <a:rPr lang="en-US" altLang="zh-CN" sz="3200" b="1" i="1" kern="100" dirty="0">
                <a:solidFill>
                  <a:srgbClr val="FFFF00"/>
                </a:solidFill>
                <a:latin typeface="Times New Roman" panose="02020603050405020304" pitchFamily="18" charset="0"/>
              </a:rPr>
              <a:t>b</a:t>
            </a:r>
            <a:r>
              <a:rPr lang="en-US" altLang="zh-CN" sz="3200" b="1" kern="100" baseline="30000" dirty="0">
                <a:solidFill>
                  <a:srgbClr val="FFFF00"/>
                </a:solidFill>
                <a:latin typeface="Times New Roman" panose="02020603050405020304" pitchFamily="18" charset="0"/>
              </a:rPr>
              <a:t>(0</a:t>
            </a:r>
            <a:r>
              <a:rPr lang="en-US" altLang="zh-CN" sz="3200" b="1" kern="100" baseline="30000" dirty="0" smtClean="0">
                <a:solidFill>
                  <a:srgbClr val="FFFF00"/>
                </a:solidFill>
                <a:latin typeface="Times New Roman" panose="02020603050405020304" pitchFamily="18" charset="0"/>
              </a:rPr>
              <a:t>)</a:t>
            </a:r>
            <a:r>
              <a:rPr lang="en-US" altLang="zh-CN" sz="3200" b="1" kern="100" dirty="0" smtClean="0">
                <a:solidFill>
                  <a:srgbClr val="FFFF00"/>
                </a:solidFill>
                <a:latin typeface="Times New Roman" panose="02020603050405020304" pitchFamily="18" charset="0"/>
              </a:rPr>
              <a:t>,                    </a:t>
            </a:r>
            <a:r>
              <a:rPr lang="en-US" altLang="zh-CN" sz="3200" b="1" kern="100" dirty="0">
                <a:solidFill>
                  <a:srgbClr val="FFFF00"/>
                </a:solidFill>
                <a:latin typeface="Times New Roman" panose="02020603050405020304" pitchFamily="18" charset="0"/>
              </a:rPr>
              <a:t>is distributed according to Taylor series and omitted the secondary and above secondary items:   </a:t>
            </a:r>
            <a:r>
              <a:rPr lang="en-US" altLang="zh-CN" sz="3200" b="1" kern="100" baseline="30000" dirty="0">
                <a:solidFill>
                  <a:srgbClr val="FFFF00"/>
                </a:solidFill>
                <a:latin typeface="Times New Roman" panose="02020603050405020304" pitchFamily="18" charset="0"/>
              </a:rPr>
              <a:t>                                               </a:t>
            </a:r>
            <a:endParaRPr lang="zh-CN" altLang="en-US" sz="3200" b="1" dirty="0">
              <a:solidFill>
                <a:srgbClr val="FFFF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21876670"/>
              </p:ext>
            </p:extLst>
          </p:nvPr>
        </p:nvGraphicFramePr>
        <p:xfrm>
          <a:off x="8610600" y="1331460"/>
          <a:ext cx="1937657" cy="584775"/>
        </p:xfrm>
        <a:graphic>
          <a:graphicData uri="http://schemas.openxmlformats.org/presentationml/2006/ole">
            <mc:AlternateContent xmlns:mc="http://schemas.openxmlformats.org/markup-compatibility/2006">
              <mc:Choice xmlns:v="urn:schemas-microsoft-com:vml" Requires="v">
                <p:oleObj spid="_x0000_s8624" name="Equation" r:id="rId3" imgW="850680" imgH="228600" progId="Equation.DSMT4">
                  <p:embed/>
                </p:oleObj>
              </mc:Choice>
              <mc:Fallback>
                <p:oleObj name="Equation" r:id="rId3" imgW="850680" imgH="228600" progId="Equation.DSMT4">
                  <p:embed/>
                  <p:pic>
                    <p:nvPicPr>
                      <p:cNvPr id="0" name=""/>
                      <p:cNvPicPr/>
                      <p:nvPr/>
                    </p:nvPicPr>
                    <p:blipFill>
                      <a:blip r:embed="rId4"/>
                      <a:stretch>
                        <a:fillRect/>
                      </a:stretch>
                    </p:blipFill>
                    <p:spPr>
                      <a:xfrm>
                        <a:off x="8610600" y="1331460"/>
                        <a:ext cx="1937657" cy="5847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45400829"/>
              </p:ext>
            </p:extLst>
          </p:nvPr>
        </p:nvGraphicFramePr>
        <p:xfrm>
          <a:off x="3310787" y="2267197"/>
          <a:ext cx="13134068" cy="1309969"/>
        </p:xfrm>
        <a:graphic>
          <a:graphicData uri="http://schemas.openxmlformats.org/presentationml/2006/ole">
            <mc:AlternateContent xmlns:mc="http://schemas.openxmlformats.org/markup-compatibility/2006">
              <mc:Choice xmlns:v="urn:schemas-microsoft-com:vml" Requires="v">
                <p:oleObj spid="_x0000_s8625" name="Equation" r:id="rId5" imgW="4736880" imgH="495000" progId="Equation.DSMT4">
                  <p:embed/>
                </p:oleObj>
              </mc:Choice>
              <mc:Fallback>
                <p:oleObj name="Equation" r:id="rId5" imgW="4736880" imgH="495000" progId="Equation.DSMT4">
                  <p:embed/>
                  <p:pic>
                    <p:nvPicPr>
                      <p:cNvPr id="0" name=""/>
                      <p:cNvPicPr/>
                      <p:nvPr/>
                    </p:nvPicPr>
                    <p:blipFill>
                      <a:blip r:embed="rId6"/>
                      <a:stretch>
                        <a:fillRect/>
                      </a:stretch>
                    </p:blipFill>
                    <p:spPr>
                      <a:xfrm>
                        <a:off x="3310787" y="2267197"/>
                        <a:ext cx="13134068" cy="130996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97225676"/>
              </p:ext>
            </p:extLst>
          </p:nvPr>
        </p:nvGraphicFramePr>
        <p:xfrm>
          <a:off x="16561931" y="2760693"/>
          <a:ext cx="2883807" cy="1023108"/>
        </p:xfrm>
        <a:graphic>
          <a:graphicData uri="http://schemas.openxmlformats.org/presentationml/2006/ole">
            <mc:AlternateContent xmlns:mc="http://schemas.openxmlformats.org/markup-compatibility/2006">
              <mc:Choice xmlns:v="urn:schemas-microsoft-com:vml" Requires="v">
                <p:oleObj spid="_x0000_s8626" name="Equation" r:id="rId7" imgW="965160" imgH="266400" progId="Equation.DSMT4">
                  <p:embed/>
                </p:oleObj>
              </mc:Choice>
              <mc:Fallback>
                <p:oleObj name="Equation" r:id="rId7" imgW="965160" imgH="266400" progId="Equation.DSMT4">
                  <p:embed/>
                  <p:pic>
                    <p:nvPicPr>
                      <p:cNvPr id="0" name=""/>
                      <p:cNvPicPr/>
                      <p:nvPr/>
                    </p:nvPicPr>
                    <p:blipFill>
                      <a:blip r:embed="rId8"/>
                      <a:stretch>
                        <a:fillRect/>
                      </a:stretch>
                    </p:blipFill>
                    <p:spPr>
                      <a:xfrm>
                        <a:off x="16561931" y="2760693"/>
                        <a:ext cx="2883807" cy="1023108"/>
                      </a:xfrm>
                      <a:prstGeom prst="rect">
                        <a:avLst/>
                      </a:prstGeom>
                    </p:spPr>
                  </p:pic>
                </p:oleObj>
              </mc:Fallback>
            </mc:AlternateContent>
          </a:graphicData>
        </a:graphic>
      </p:graphicFrame>
      <p:sp>
        <p:nvSpPr>
          <p:cNvPr id="7" name="矩形 6"/>
          <p:cNvSpPr/>
          <p:nvPr/>
        </p:nvSpPr>
        <p:spPr>
          <a:xfrm>
            <a:off x="1907784" y="4016180"/>
            <a:ext cx="15940074" cy="1384995"/>
          </a:xfrm>
          <a:prstGeom prst="rect">
            <a:avLst/>
          </a:prstGeom>
        </p:spPr>
        <p:txBody>
          <a:bodyPr wrap="square">
            <a:spAutoFit/>
          </a:bodyPr>
          <a:lstStyle/>
          <a:p>
            <a:pPr>
              <a:lnSpc>
                <a:spcPct val="150000"/>
              </a:lnSpc>
            </a:pPr>
            <a:r>
              <a:rPr lang="en-US" altLang="zh-CN" sz="2800" b="1" kern="100" dirty="0">
                <a:solidFill>
                  <a:srgbClr val="FFFF00"/>
                </a:solidFill>
                <a:latin typeface="Times New Roman" panose="02020603050405020304" pitchFamily="18" charset="0"/>
              </a:rPr>
              <a:t>Where ,       and        are separately the nonlinear regression value and partial derivative value of </a:t>
            </a:r>
            <a:r>
              <a:rPr lang="en-US" altLang="zh-CN" sz="2800" b="1" i="1" kern="100" dirty="0" smtClean="0">
                <a:solidFill>
                  <a:srgbClr val="FFFF00"/>
                </a:solidFill>
                <a:latin typeface="Times New Roman" panose="02020603050405020304" pitchFamily="18" charset="0"/>
              </a:rPr>
              <a:t>X</a:t>
            </a:r>
            <a:r>
              <a:rPr lang="en-US" altLang="zh-CN" sz="2800" b="1" i="1" kern="100" baseline="-25000" dirty="0" smtClean="0">
                <a:solidFill>
                  <a:srgbClr val="FFFF00"/>
                </a:solidFill>
                <a:latin typeface="Times New Roman" panose="02020603050405020304" pitchFamily="18" charset="0"/>
              </a:rPr>
              <a:t>i</a:t>
            </a:r>
            <a:r>
              <a:rPr lang="en-US" altLang="zh-CN" sz="2800" b="1" i="1" kern="100" dirty="0" smtClean="0">
                <a:solidFill>
                  <a:srgbClr val="FFFF00"/>
                </a:solidFill>
                <a:latin typeface="Times New Roman" panose="02020603050405020304" pitchFamily="18" charset="0"/>
              </a:rPr>
              <a:t> </a:t>
            </a:r>
            <a:r>
              <a:rPr lang="en-US" altLang="zh-CN" sz="2800" b="1" kern="100" dirty="0">
                <a:solidFill>
                  <a:srgbClr val="FFFF00"/>
                </a:solidFill>
                <a:latin typeface="Times New Roman" panose="02020603050405020304" pitchFamily="18" charset="0"/>
              </a:rPr>
              <a:t>  in the initial parameter  </a:t>
            </a:r>
            <a:r>
              <a:rPr lang="en-US" altLang="zh-CN" sz="2800" b="1" i="1" kern="100" dirty="0" smtClean="0">
                <a:solidFill>
                  <a:srgbClr val="FFFF00"/>
                </a:solidFill>
                <a:latin typeface="Times New Roman" panose="02020603050405020304" pitchFamily="18" charset="0"/>
              </a:rPr>
              <a:t>b</a:t>
            </a:r>
            <a:r>
              <a:rPr lang="en-US" altLang="zh-CN" sz="2800" b="1" kern="100" baseline="30000" dirty="0" smtClean="0">
                <a:solidFill>
                  <a:srgbClr val="FFFF00"/>
                </a:solidFill>
                <a:latin typeface="Times New Roman" panose="02020603050405020304" pitchFamily="18" charset="0"/>
              </a:rPr>
              <a:t>(0)</a:t>
            </a:r>
            <a:r>
              <a:rPr lang="en-US" altLang="zh-CN" sz="2800" b="1" i="1" kern="100" dirty="0" smtClean="0">
                <a:solidFill>
                  <a:srgbClr val="FFFF00"/>
                </a:solidFill>
                <a:latin typeface="Times New Roman" panose="02020603050405020304" pitchFamily="18" charset="0"/>
              </a:rPr>
              <a:t> </a:t>
            </a:r>
            <a:r>
              <a:rPr lang="en-US" altLang="zh-CN" sz="2800" b="1" kern="100" dirty="0" smtClean="0">
                <a:solidFill>
                  <a:srgbClr val="FFFF00"/>
                </a:solidFill>
                <a:latin typeface="Times New Roman" panose="02020603050405020304" pitchFamily="18" charset="0"/>
              </a:rPr>
              <a:t>;         is </a:t>
            </a:r>
            <a:r>
              <a:rPr lang="en-US" altLang="zh-CN" sz="2800" b="1" kern="100" dirty="0">
                <a:solidFill>
                  <a:srgbClr val="FFFF00"/>
                </a:solidFill>
                <a:latin typeface="Times New Roman" panose="02020603050405020304" pitchFamily="18" charset="0"/>
              </a:rPr>
              <a:t>the differences of the j-</a:t>
            </a:r>
            <a:r>
              <a:rPr lang="en-US" altLang="zh-CN" sz="2800" b="1" kern="100" dirty="0" err="1">
                <a:solidFill>
                  <a:srgbClr val="FFFF00"/>
                </a:solidFill>
                <a:latin typeface="Times New Roman" panose="02020603050405020304" pitchFamily="18" charset="0"/>
              </a:rPr>
              <a:t>th</a:t>
            </a:r>
            <a:r>
              <a:rPr lang="en-US" altLang="zh-CN" sz="2800" b="1" kern="100" dirty="0">
                <a:solidFill>
                  <a:srgbClr val="FFFF00"/>
                </a:solidFill>
                <a:latin typeface="Times New Roman" panose="02020603050405020304" pitchFamily="18" charset="0"/>
              </a:rPr>
              <a:t> </a:t>
            </a:r>
            <a:r>
              <a:rPr lang="en-US" altLang="zh-CN" sz="2800" b="1" kern="100" dirty="0" smtClean="0">
                <a:solidFill>
                  <a:srgbClr val="FFFF00"/>
                </a:solidFill>
                <a:latin typeface="Times New Roman" panose="02020603050405020304" pitchFamily="18" charset="0"/>
              </a:rPr>
              <a:t>between </a:t>
            </a:r>
            <a:r>
              <a:rPr lang="en-US" altLang="zh-CN" sz="2800" b="1" i="1" kern="100" dirty="0" smtClean="0">
                <a:solidFill>
                  <a:srgbClr val="FFFF00"/>
                </a:solidFill>
                <a:latin typeface="Times New Roman" panose="02020603050405020304" pitchFamily="18" charset="0"/>
              </a:rPr>
              <a:t>b</a:t>
            </a:r>
            <a:r>
              <a:rPr lang="en-US" altLang="zh-CN" sz="2800" b="1" i="1" kern="100" baseline="-25000" dirty="0" smtClean="0">
                <a:solidFill>
                  <a:srgbClr val="FFFF00"/>
                </a:solidFill>
                <a:latin typeface="Times New Roman" panose="02020603050405020304" pitchFamily="18" charset="0"/>
              </a:rPr>
              <a:t>j</a:t>
            </a:r>
            <a:r>
              <a:rPr lang="en-US" altLang="zh-CN" sz="2800" b="1" kern="100" dirty="0" smtClean="0">
                <a:solidFill>
                  <a:srgbClr val="FFFF00"/>
                </a:solidFill>
                <a:latin typeface="Times New Roman" panose="02020603050405020304" pitchFamily="18" charset="0"/>
              </a:rPr>
              <a:t>  and </a:t>
            </a:r>
            <a:r>
              <a:rPr lang="en-US" altLang="zh-CN" sz="2800" b="1" i="1" kern="100" dirty="0" smtClean="0">
                <a:solidFill>
                  <a:srgbClr val="FFFF00"/>
                </a:solidFill>
                <a:latin typeface="Times New Roman" panose="02020603050405020304" pitchFamily="18" charset="0"/>
              </a:rPr>
              <a:t>b</a:t>
            </a:r>
            <a:r>
              <a:rPr lang="en-US" altLang="zh-CN" sz="2800" b="1" i="1" kern="100" baseline="-25000" dirty="0" smtClean="0">
                <a:solidFill>
                  <a:srgbClr val="FFFF00"/>
                </a:solidFill>
                <a:latin typeface="Times New Roman" panose="02020603050405020304" pitchFamily="18" charset="0"/>
              </a:rPr>
              <a:t>j</a:t>
            </a:r>
            <a:r>
              <a:rPr lang="en-US" altLang="zh-CN" sz="2800" b="1" kern="100" baseline="30000" dirty="0" smtClean="0">
                <a:solidFill>
                  <a:srgbClr val="FFFF00"/>
                </a:solidFill>
                <a:latin typeface="Times New Roman" panose="02020603050405020304" pitchFamily="18" charset="0"/>
              </a:rPr>
              <a:t>(0</a:t>
            </a:r>
            <a:r>
              <a:rPr lang="en-US" altLang="zh-CN" sz="2800" b="1" kern="100" baseline="30000" dirty="0">
                <a:solidFill>
                  <a:srgbClr val="FFFF00"/>
                </a:solidFill>
                <a:latin typeface="Times New Roman" panose="02020603050405020304" pitchFamily="18" charset="0"/>
              </a:rPr>
              <a:t>)</a:t>
            </a:r>
            <a:r>
              <a:rPr lang="en-US" altLang="zh-CN" sz="2800" b="1" kern="100" dirty="0" smtClean="0">
                <a:solidFill>
                  <a:srgbClr val="FFFF00"/>
                </a:solidFill>
                <a:latin typeface="Times New Roman" panose="02020603050405020304" pitchFamily="18" charset="0"/>
              </a:rPr>
              <a:t> .           </a:t>
            </a:r>
            <a:endParaRPr lang="zh-CN" altLang="en-US" sz="2800" b="1" dirty="0">
              <a:solidFill>
                <a:srgbClr val="FFFF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889073019"/>
              </p:ext>
            </p:extLst>
          </p:nvPr>
        </p:nvGraphicFramePr>
        <p:xfrm>
          <a:off x="3310787" y="4100658"/>
          <a:ext cx="559612" cy="709763"/>
        </p:xfrm>
        <a:graphic>
          <a:graphicData uri="http://schemas.openxmlformats.org/presentationml/2006/ole">
            <mc:AlternateContent xmlns:mc="http://schemas.openxmlformats.org/markup-compatibility/2006">
              <mc:Choice xmlns:v="urn:schemas-microsoft-com:vml" Requires="v">
                <p:oleObj spid="_x0000_s8627" name="Equation" r:id="rId9" imgW="203040" imgH="266400" progId="Equation.DSMT4">
                  <p:embed/>
                </p:oleObj>
              </mc:Choice>
              <mc:Fallback>
                <p:oleObj name="Equation" r:id="rId9" imgW="203040" imgH="266400" progId="Equation.DSMT4">
                  <p:embed/>
                  <p:pic>
                    <p:nvPicPr>
                      <p:cNvPr id="0" name=""/>
                      <p:cNvPicPr/>
                      <p:nvPr/>
                    </p:nvPicPr>
                    <p:blipFill>
                      <a:blip r:embed="rId10"/>
                      <a:stretch>
                        <a:fillRect/>
                      </a:stretch>
                    </p:blipFill>
                    <p:spPr>
                      <a:xfrm>
                        <a:off x="3310787" y="4100658"/>
                        <a:ext cx="559612" cy="7097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41263403"/>
              </p:ext>
            </p:extLst>
          </p:nvPr>
        </p:nvGraphicFramePr>
        <p:xfrm>
          <a:off x="4493538" y="3887557"/>
          <a:ext cx="617163" cy="1116588"/>
        </p:xfrm>
        <a:graphic>
          <a:graphicData uri="http://schemas.openxmlformats.org/presentationml/2006/ole">
            <mc:AlternateContent xmlns:mc="http://schemas.openxmlformats.org/markup-compatibility/2006">
              <mc:Choice xmlns:v="urn:schemas-microsoft-com:vml" Requires="v">
                <p:oleObj spid="_x0000_s8628" name="Equation" r:id="rId11" imgW="317160" imgH="495000" progId="Equation.DSMT4">
                  <p:embed/>
                </p:oleObj>
              </mc:Choice>
              <mc:Fallback>
                <p:oleObj name="Equation" r:id="rId11" imgW="317160" imgH="495000" progId="Equation.DSMT4">
                  <p:embed/>
                  <p:pic>
                    <p:nvPicPr>
                      <p:cNvPr id="0" name=""/>
                      <p:cNvPicPr/>
                      <p:nvPr/>
                    </p:nvPicPr>
                    <p:blipFill>
                      <a:blip r:embed="rId12"/>
                      <a:stretch>
                        <a:fillRect/>
                      </a:stretch>
                    </p:blipFill>
                    <p:spPr>
                      <a:xfrm>
                        <a:off x="4493538" y="3887557"/>
                        <a:ext cx="617163" cy="1116588"/>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230343115"/>
              </p:ext>
            </p:extLst>
          </p:nvPr>
        </p:nvGraphicFramePr>
        <p:xfrm>
          <a:off x="6090556" y="4791639"/>
          <a:ext cx="484416" cy="587802"/>
        </p:xfrm>
        <a:graphic>
          <a:graphicData uri="http://schemas.openxmlformats.org/presentationml/2006/ole">
            <mc:AlternateContent xmlns:mc="http://schemas.openxmlformats.org/markup-compatibility/2006">
              <mc:Choice xmlns:v="urn:schemas-microsoft-com:vml" Requires="v">
                <p:oleObj spid="_x0000_s8629" name="Equation" r:id="rId13" imgW="177480" imgH="253800" progId="Equation.DSMT4">
                  <p:embed/>
                </p:oleObj>
              </mc:Choice>
              <mc:Fallback>
                <p:oleObj name="Equation" r:id="rId13" imgW="177480" imgH="253800" progId="Equation.DSMT4">
                  <p:embed/>
                  <p:pic>
                    <p:nvPicPr>
                      <p:cNvPr id="0" name=""/>
                      <p:cNvPicPr/>
                      <p:nvPr/>
                    </p:nvPicPr>
                    <p:blipFill>
                      <a:blip r:embed="rId14"/>
                      <a:stretch>
                        <a:fillRect/>
                      </a:stretch>
                    </p:blipFill>
                    <p:spPr>
                      <a:xfrm>
                        <a:off x="6090556" y="4791639"/>
                        <a:ext cx="484416" cy="58780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199963568"/>
              </p:ext>
            </p:extLst>
          </p:nvPr>
        </p:nvGraphicFramePr>
        <p:xfrm>
          <a:off x="4283250" y="5428760"/>
          <a:ext cx="12161605" cy="1615571"/>
        </p:xfrm>
        <a:graphic>
          <a:graphicData uri="http://schemas.openxmlformats.org/presentationml/2006/ole">
            <mc:AlternateContent xmlns:mc="http://schemas.openxmlformats.org/markup-compatibility/2006">
              <mc:Choice xmlns:v="urn:schemas-microsoft-com:vml" Requires="v">
                <p:oleObj spid="_x0000_s8630" name="Equation" r:id="rId15" imgW="5168880" imgH="495000" progId="Equation.DSMT4">
                  <p:embed/>
                </p:oleObj>
              </mc:Choice>
              <mc:Fallback>
                <p:oleObj name="Equation" r:id="rId15" imgW="5168880" imgH="495000" progId="Equation.DSMT4">
                  <p:embed/>
                  <p:pic>
                    <p:nvPicPr>
                      <p:cNvPr id="0" name=""/>
                      <p:cNvPicPr/>
                      <p:nvPr/>
                    </p:nvPicPr>
                    <p:blipFill>
                      <a:blip r:embed="rId16"/>
                      <a:stretch>
                        <a:fillRect/>
                      </a:stretch>
                    </p:blipFill>
                    <p:spPr>
                      <a:xfrm>
                        <a:off x="4283250" y="5428760"/>
                        <a:ext cx="12161605" cy="1615571"/>
                      </a:xfrm>
                      <a:prstGeom prst="rect">
                        <a:avLst/>
                      </a:prstGeom>
                    </p:spPr>
                  </p:pic>
                </p:oleObj>
              </mc:Fallback>
            </mc:AlternateContent>
          </a:graphicData>
        </a:graphic>
      </p:graphicFrame>
      <p:sp>
        <p:nvSpPr>
          <p:cNvPr id="17" name="矩形 16"/>
          <p:cNvSpPr/>
          <p:nvPr/>
        </p:nvSpPr>
        <p:spPr>
          <a:xfrm>
            <a:off x="569177" y="7191566"/>
            <a:ext cx="6367449" cy="523220"/>
          </a:xfrm>
          <a:prstGeom prst="rect">
            <a:avLst/>
          </a:prstGeom>
        </p:spPr>
        <p:txBody>
          <a:bodyPr wrap="none">
            <a:spAutoFit/>
          </a:bodyPr>
          <a:lstStyle/>
          <a:p>
            <a:r>
              <a:rPr lang="en-US" altLang="zh-CN" sz="2800" kern="100" dirty="0">
                <a:solidFill>
                  <a:srgbClr val="FFFF00"/>
                </a:solidFill>
                <a:latin typeface="Times New Roman" panose="02020603050405020304" pitchFamily="18" charset="0"/>
              </a:rPr>
              <a:t>The partial derivative value of </a:t>
            </a:r>
            <a:r>
              <a:rPr lang="en-US" altLang="zh-CN" sz="2800" kern="100" dirty="0" smtClean="0">
                <a:solidFill>
                  <a:srgbClr val="FFFF00"/>
                </a:solidFill>
                <a:latin typeface="Times New Roman" panose="02020603050405020304" pitchFamily="18" charset="0"/>
              </a:rPr>
              <a:t>equation </a:t>
            </a:r>
            <a:r>
              <a:rPr lang="en-US" altLang="zh-CN" sz="2800" kern="100" dirty="0">
                <a:solidFill>
                  <a:srgbClr val="FFFF00"/>
                </a:solidFill>
                <a:latin typeface="Times New Roman" panose="02020603050405020304" pitchFamily="18" charset="0"/>
              </a:rPr>
              <a:t>is:</a:t>
            </a:r>
            <a:endParaRPr lang="zh-CN" altLang="en-US" sz="2800" dirty="0">
              <a:solidFill>
                <a:srgbClr val="FFFF00"/>
              </a:solidFill>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948568558"/>
              </p:ext>
            </p:extLst>
          </p:nvPr>
        </p:nvGraphicFramePr>
        <p:xfrm>
          <a:off x="4619310" y="7823663"/>
          <a:ext cx="11489484" cy="1071390"/>
        </p:xfrm>
        <a:graphic>
          <a:graphicData uri="http://schemas.openxmlformats.org/presentationml/2006/ole">
            <mc:AlternateContent xmlns:mc="http://schemas.openxmlformats.org/markup-compatibility/2006">
              <mc:Choice xmlns:v="urn:schemas-microsoft-com:vml" Requires="v">
                <p:oleObj spid="_x0000_s8631" name="Equation" r:id="rId17" imgW="5613120" imgH="495000" progId="Equation.DSMT4">
                  <p:embed/>
                </p:oleObj>
              </mc:Choice>
              <mc:Fallback>
                <p:oleObj name="Equation" r:id="rId17" imgW="5613120" imgH="495000" progId="Equation.DSMT4">
                  <p:embed/>
                  <p:pic>
                    <p:nvPicPr>
                      <p:cNvPr id="0" name=""/>
                      <p:cNvPicPr/>
                      <p:nvPr/>
                    </p:nvPicPr>
                    <p:blipFill>
                      <a:blip r:embed="rId18"/>
                      <a:stretch>
                        <a:fillRect/>
                      </a:stretch>
                    </p:blipFill>
                    <p:spPr>
                      <a:xfrm>
                        <a:off x="4619310" y="7823663"/>
                        <a:ext cx="11489484" cy="107139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051693232"/>
              </p:ext>
            </p:extLst>
          </p:nvPr>
        </p:nvGraphicFramePr>
        <p:xfrm>
          <a:off x="4149871" y="9284019"/>
          <a:ext cx="3464677" cy="1757230"/>
        </p:xfrm>
        <a:graphic>
          <a:graphicData uri="http://schemas.openxmlformats.org/presentationml/2006/ole">
            <mc:AlternateContent xmlns:mc="http://schemas.openxmlformats.org/markup-compatibility/2006">
              <mc:Choice xmlns:v="urn:schemas-microsoft-com:vml" Requires="v">
                <p:oleObj spid="_x0000_s8632" name="Equation" r:id="rId19" imgW="1269720" imgH="495000" progId="Equation.DSMT4">
                  <p:embed/>
                </p:oleObj>
              </mc:Choice>
              <mc:Fallback>
                <p:oleObj name="Equation" r:id="rId19" imgW="1269720" imgH="495000" progId="Equation.DSMT4">
                  <p:embed/>
                  <p:pic>
                    <p:nvPicPr>
                      <p:cNvPr id="0" name=""/>
                      <p:cNvPicPr/>
                      <p:nvPr/>
                    </p:nvPicPr>
                    <p:blipFill>
                      <a:blip r:embed="rId20"/>
                      <a:stretch>
                        <a:fillRect/>
                      </a:stretch>
                    </p:blipFill>
                    <p:spPr>
                      <a:xfrm>
                        <a:off x="4149871" y="9284019"/>
                        <a:ext cx="3464677" cy="175723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906626945"/>
              </p:ext>
            </p:extLst>
          </p:nvPr>
        </p:nvGraphicFramePr>
        <p:xfrm>
          <a:off x="15488331" y="8746922"/>
          <a:ext cx="3969593" cy="1798058"/>
        </p:xfrm>
        <a:graphic>
          <a:graphicData uri="http://schemas.openxmlformats.org/presentationml/2006/ole">
            <mc:AlternateContent xmlns:mc="http://schemas.openxmlformats.org/markup-compatibility/2006">
              <mc:Choice xmlns:v="urn:schemas-microsoft-com:vml" Requires="v">
                <p:oleObj spid="_x0000_s8633" name="Equation" r:id="rId21" imgW="1549080" imgH="495000" progId="Equation.DSMT4">
                  <p:embed/>
                </p:oleObj>
              </mc:Choice>
              <mc:Fallback>
                <p:oleObj name="Equation" r:id="rId21" imgW="1549080" imgH="495000" progId="Equation.DSMT4">
                  <p:embed/>
                  <p:pic>
                    <p:nvPicPr>
                      <p:cNvPr id="0" name=""/>
                      <p:cNvPicPr/>
                      <p:nvPr/>
                    </p:nvPicPr>
                    <p:blipFill>
                      <a:blip r:embed="rId22"/>
                      <a:stretch>
                        <a:fillRect/>
                      </a:stretch>
                    </p:blipFill>
                    <p:spPr>
                      <a:xfrm>
                        <a:off x="15488331" y="8746922"/>
                        <a:ext cx="3969593" cy="1798058"/>
                      </a:xfrm>
                      <a:prstGeom prst="rect">
                        <a:avLst/>
                      </a:prstGeom>
                    </p:spPr>
                  </p:pic>
                </p:oleObj>
              </mc:Fallback>
            </mc:AlternateContent>
          </a:graphicData>
        </a:graphic>
      </p:graphicFrame>
      <p:sp>
        <p:nvSpPr>
          <p:cNvPr id="47" name="右箭头 46"/>
          <p:cNvSpPr/>
          <p:nvPr/>
        </p:nvSpPr>
        <p:spPr>
          <a:xfrm rot="19827705" flipV="1">
            <a:off x="7844259" y="9338036"/>
            <a:ext cx="1144256" cy="16628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8299450" y="7704401"/>
            <a:ext cx="1752600" cy="135981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rot="12396064" flipV="1">
            <a:off x="14439285" y="9044700"/>
            <a:ext cx="957222" cy="208345"/>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椭圆 50"/>
          <p:cNvSpPr/>
          <p:nvPr/>
        </p:nvSpPr>
        <p:spPr>
          <a:xfrm>
            <a:off x="13631160" y="7704401"/>
            <a:ext cx="1045029" cy="135981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heel(1)">
                                      <p:cBhvr>
                                        <p:cTn id="15" dur="20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2000"/>
                                        <p:tgtEl>
                                          <p:spTgt spid="5"/>
                                        </p:tgtEl>
                                      </p:cBhvr>
                                    </p:animEffect>
                                  </p:childTnLst>
                                </p:cTn>
                              </p:par>
                              <p:par>
                                <p:cTn id="21" presetID="21" presetClass="entr" presetSubtype="1"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heel(1)">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2000"/>
                                        <p:tgtEl>
                                          <p:spTgt spid="7"/>
                                        </p:tgtEl>
                                      </p:cBhvr>
                                    </p:animEffect>
                                  </p:childTnLst>
                                </p:cTn>
                              </p:par>
                              <p:par>
                                <p:cTn id="29" presetID="21" presetClass="entr" presetSubtype="1"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heel(1)">
                                      <p:cBhvr>
                                        <p:cTn id="31" dur="2000"/>
                                        <p:tgtEl>
                                          <p:spTgt spid="8"/>
                                        </p:tgtEl>
                                      </p:cBhvr>
                                    </p:animEffect>
                                  </p:childTnLst>
                                </p:cTn>
                              </p:par>
                              <p:par>
                                <p:cTn id="32" presetID="21" presetClass="entr" presetSubtype="1"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par>
                                <p:cTn id="35" presetID="21" presetClass="entr" presetSubtype="1"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heel(1)">
                                      <p:cBhvr>
                                        <p:cTn id="37" dur="2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20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heel(1)">
                                      <p:cBhvr>
                                        <p:cTn id="52" dur="20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heel(1)">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ppt_x"/>
                                          </p:val>
                                        </p:tav>
                                        <p:tav tm="100000">
                                          <p:val>
                                            <p:strVal val="#ppt_x"/>
                                          </p:val>
                                        </p:tav>
                                      </p:tavLst>
                                    </p:anim>
                                    <p:anim calcmode="lin" valueType="num">
                                      <p:cBhvr additive="base">
                                        <p:cTn id="6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heel(1)">
                                      <p:cBhvr>
                                        <p:cTn id="68" dur="20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heel(1)">
                                      <p:cBhvr>
                                        <p:cTn id="73" dur="20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additive="base">
                                        <p:cTn id="78" dur="500" fill="hold"/>
                                        <p:tgtEl>
                                          <p:spTgt spid="50"/>
                                        </p:tgtEl>
                                        <p:attrNameLst>
                                          <p:attrName>ppt_x</p:attrName>
                                        </p:attrNameLst>
                                      </p:cBhvr>
                                      <p:tavLst>
                                        <p:tav tm="0">
                                          <p:val>
                                            <p:strVal val="#ppt_x"/>
                                          </p:val>
                                        </p:tav>
                                        <p:tav tm="100000">
                                          <p:val>
                                            <p:strVal val="#ppt_x"/>
                                          </p:val>
                                        </p:tav>
                                      </p:tavLst>
                                    </p:anim>
                                    <p:anim calcmode="lin" valueType="num">
                                      <p:cBhvr additive="base">
                                        <p:cTn id="7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 grpId="0"/>
      <p:bldP spid="17" grpId="0"/>
      <p:bldP spid="47" grpId="0" animBg="1"/>
      <p:bldP spid="48" grpId="0" animBg="1"/>
      <p:bldP spid="50"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6"/>
          <p:cNvSpPr/>
          <p:nvPr/>
        </p:nvSpPr>
        <p:spPr>
          <a:xfrm>
            <a:off x="0" y="0"/>
            <a:ext cx="20104100" cy="11385777"/>
          </a:xfrm>
          <a:custGeom>
            <a:avLst/>
            <a:gdLst/>
            <a:ahLst/>
            <a:cxnLst/>
            <a:rect l="l" t="t" r="r" b="b"/>
            <a:pathLst>
              <a:path w="3106419" h="1668779">
                <a:moveTo>
                  <a:pt x="3106366" y="1668368"/>
                </a:moveTo>
                <a:lnTo>
                  <a:pt x="0" y="1668368"/>
                </a:lnTo>
                <a:lnTo>
                  <a:pt x="0" y="0"/>
                </a:lnTo>
                <a:lnTo>
                  <a:pt x="3106366" y="0"/>
                </a:lnTo>
                <a:lnTo>
                  <a:pt x="3106366" y="1668368"/>
                </a:lnTo>
                <a:close/>
              </a:path>
            </a:pathLst>
          </a:custGeom>
          <a:solidFill>
            <a:srgbClr val="5C4D75"/>
          </a:solidFill>
        </p:spPr>
        <p:txBody>
          <a:bodyPr wrap="square" lIns="0" tIns="0" rIns="0" bIns="0" rtlCol="0">
            <a:spAutoFit/>
          </a:bodyPr>
          <a:lstStyle/>
          <a:p>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966486644"/>
              </p:ext>
            </p:extLst>
          </p:nvPr>
        </p:nvGraphicFramePr>
        <p:xfrm>
          <a:off x="3042554" y="533728"/>
          <a:ext cx="8561617" cy="3857432"/>
        </p:xfrm>
        <a:graphic>
          <a:graphicData uri="http://schemas.openxmlformats.org/presentationml/2006/ole">
            <mc:AlternateContent xmlns:mc="http://schemas.openxmlformats.org/markup-compatibility/2006">
              <mc:Choice xmlns:v="urn:schemas-microsoft-com:vml" Requires="v">
                <p:oleObj spid="_x0000_s11585" name="Equation" r:id="rId4" imgW="2311200" imgH="1041120" progId="Equation.DSMT4">
                  <p:embed/>
                </p:oleObj>
              </mc:Choice>
              <mc:Fallback>
                <p:oleObj name="Equation" r:id="rId4" imgW="2311200" imgH="1041120" progId="Equation.DSMT4">
                  <p:embed/>
                  <p:pic>
                    <p:nvPicPr>
                      <p:cNvPr id="0" name=""/>
                      <p:cNvPicPr/>
                      <p:nvPr/>
                    </p:nvPicPr>
                    <p:blipFill>
                      <a:blip r:embed="rId5"/>
                      <a:stretch>
                        <a:fillRect/>
                      </a:stretch>
                    </p:blipFill>
                    <p:spPr>
                      <a:xfrm>
                        <a:off x="3042554" y="533728"/>
                        <a:ext cx="8561617" cy="3857432"/>
                      </a:xfrm>
                      <a:prstGeom prst="rect">
                        <a:avLst/>
                      </a:prstGeom>
                    </p:spPr>
                  </p:pic>
                </p:oleObj>
              </mc:Fallback>
            </mc:AlternateContent>
          </a:graphicData>
        </a:graphic>
      </p:graphicFrame>
      <p:sp>
        <p:nvSpPr>
          <p:cNvPr id="18" name="矩形 17"/>
          <p:cNvSpPr/>
          <p:nvPr/>
        </p:nvSpPr>
        <p:spPr>
          <a:xfrm>
            <a:off x="768904" y="2170057"/>
            <a:ext cx="2055371" cy="584775"/>
          </a:xfrm>
          <a:prstGeom prst="rect">
            <a:avLst/>
          </a:prstGeom>
        </p:spPr>
        <p:txBody>
          <a:bodyPr wrap="none">
            <a:spAutoFit/>
          </a:bodyPr>
          <a:lstStyle/>
          <a:p>
            <a:r>
              <a:rPr lang="en-US" altLang="zh-CN" sz="3200" kern="100" dirty="0">
                <a:solidFill>
                  <a:srgbClr val="FFFF00"/>
                </a:solidFill>
                <a:latin typeface="Times New Roman" panose="02020603050405020304" pitchFamily="18" charset="0"/>
              </a:rPr>
              <a:t>we can get:</a:t>
            </a:r>
            <a:endParaRPr lang="zh-CN" altLang="en-US" sz="3200" dirty="0">
              <a:solidFill>
                <a:srgbClr val="FFFF00"/>
              </a:solidFill>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79009921"/>
              </p:ext>
            </p:extLst>
          </p:nvPr>
        </p:nvGraphicFramePr>
        <p:xfrm>
          <a:off x="12976336" y="1997553"/>
          <a:ext cx="3025664" cy="929782"/>
        </p:xfrm>
        <a:graphic>
          <a:graphicData uri="http://schemas.openxmlformats.org/presentationml/2006/ole">
            <mc:AlternateContent xmlns:mc="http://schemas.openxmlformats.org/markup-compatibility/2006">
              <mc:Choice xmlns:v="urn:schemas-microsoft-com:vml" Requires="v">
                <p:oleObj spid="_x0000_s11586" name="Equation" r:id="rId6" imgW="583920" imgH="164880" progId="Equation.DSMT4">
                  <p:embed/>
                </p:oleObj>
              </mc:Choice>
              <mc:Fallback>
                <p:oleObj name="Equation" r:id="rId6" imgW="583920" imgH="164880" progId="Equation.DSMT4">
                  <p:embed/>
                  <p:pic>
                    <p:nvPicPr>
                      <p:cNvPr id="0" name=""/>
                      <p:cNvPicPr/>
                      <p:nvPr/>
                    </p:nvPicPr>
                    <p:blipFill>
                      <a:blip r:embed="rId7"/>
                      <a:stretch>
                        <a:fillRect/>
                      </a:stretch>
                    </p:blipFill>
                    <p:spPr>
                      <a:xfrm>
                        <a:off x="12976336" y="1997553"/>
                        <a:ext cx="3025664" cy="929782"/>
                      </a:xfrm>
                      <a:prstGeom prst="rect">
                        <a:avLst/>
                      </a:prstGeom>
                    </p:spPr>
                  </p:pic>
                </p:oleObj>
              </mc:Fallback>
            </mc:AlternateContent>
          </a:graphicData>
        </a:graphic>
      </p:graphicFrame>
      <p:sp>
        <p:nvSpPr>
          <p:cNvPr id="20" name="AutoShape 19"/>
          <p:cNvSpPr>
            <a:spLocks noChangeArrowheads="1"/>
          </p:cNvSpPr>
          <p:nvPr/>
        </p:nvSpPr>
        <p:spPr bwMode="auto">
          <a:xfrm>
            <a:off x="11822450" y="2348145"/>
            <a:ext cx="979150" cy="40668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solidFill>
              <a:srgbClr val="FFFF00"/>
            </a:solidFill>
            <a:miter lim="800000"/>
            <a:headEnd/>
            <a:tailEnd/>
          </a:ln>
          <a:effectLst/>
          <a:extLst/>
        </p:spPr>
        <p:txBody>
          <a:bodyPr wrap="none" anchor="ct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047415552"/>
              </p:ext>
            </p:extLst>
          </p:nvPr>
        </p:nvGraphicFramePr>
        <p:xfrm>
          <a:off x="3042554" y="4391160"/>
          <a:ext cx="5535389" cy="768804"/>
        </p:xfrm>
        <a:graphic>
          <a:graphicData uri="http://schemas.openxmlformats.org/presentationml/2006/ole">
            <mc:AlternateContent xmlns:mc="http://schemas.openxmlformats.org/markup-compatibility/2006">
              <mc:Choice xmlns:v="urn:schemas-microsoft-com:vml" Requires="v">
                <p:oleObj spid="_x0000_s11587" name="Equation" r:id="rId8" imgW="1828800" imgH="253800" progId="Equation.DSMT4">
                  <p:embed/>
                </p:oleObj>
              </mc:Choice>
              <mc:Fallback>
                <p:oleObj name="Equation" r:id="rId8" imgW="1828800" imgH="253800" progId="Equation.DSMT4">
                  <p:embed/>
                  <p:pic>
                    <p:nvPicPr>
                      <p:cNvPr id="0" name=""/>
                      <p:cNvPicPr/>
                      <p:nvPr/>
                    </p:nvPicPr>
                    <p:blipFill>
                      <a:blip r:embed="rId9"/>
                      <a:stretch>
                        <a:fillRect/>
                      </a:stretch>
                    </p:blipFill>
                    <p:spPr>
                      <a:xfrm>
                        <a:off x="3042554" y="4391160"/>
                        <a:ext cx="5535389" cy="768804"/>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978411603"/>
              </p:ext>
            </p:extLst>
          </p:nvPr>
        </p:nvGraphicFramePr>
        <p:xfrm>
          <a:off x="2273301" y="5573485"/>
          <a:ext cx="2102756" cy="709915"/>
        </p:xfrm>
        <a:graphic>
          <a:graphicData uri="http://schemas.openxmlformats.org/presentationml/2006/ole">
            <mc:AlternateContent xmlns:mc="http://schemas.openxmlformats.org/markup-compatibility/2006">
              <mc:Choice xmlns:v="urn:schemas-microsoft-com:vml" Requires="v">
                <p:oleObj spid="_x0000_s11588" name="Equation" r:id="rId10" imgW="583920" imgH="164880" progId="Equation.DSMT4">
                  <p:embed/>
                </p:oleObj>
              </mc:Choice>
              <mc:Fallback>
                <p:oleObj name="Equation" r:id="rId10" imgW="583920" imgH="164880" progId="Equation.DSMT4">
                  <p:embed/>
                  <p:pic>
                    <p:nvPicPr>
                      <p:cNvPr id="0" name=""/>
                      <p:cNvPicPr/>
                      <p:nvPr/>
                    </p:nvPicPr>
                    <p:blipFill>
                      <a:blip r:embed="rId11"/>
                      <a:stretch>
                        <a:fillRect/>
                      </a:stretch>
                    </p:blipFill>
                    <p:spPr>
                      <a:xfrm>
                        <a:off x="2273301" y="5573485"/>
                        <a:ext cx="2102756" cy="709915"/>
                      </a:xfrm>
                      <a:prstGeom prst="rect">
                        <a:avLst/>
                      </a:prstGeom>
                    </p:spPr>
                  </p:pic>
                </p:oleObj>
              </mc:Fallback>
            </mc:AlternateContent>
          </a:graphicData>
        </a:graphic>
      </p:graphicFrame>
      <p:sp>
        <p:nvSpPr>
          <p:cNvPr id="23" name="AutoShape 19"/>
          <p:cNvSpPr>
            <a:spLocks noChangeArrowheads="1"/>
          </p:cNvSpPr>
          <p:nvPr/>
        </p:nvSpPr>
        <p:spPr bwMode="auto">
          <a:xfrm>
            <a:off x="4831098" y="5725098"/>
            <a:ext cx="979150" cy="40668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solidFill>
              <a:srgbClr val="FFFF00"/>
            </a:solidFill>
            <a:miter lim="800000"/>
            <a:headEnd/>
            <a:tailEnd/>
          </a:ln>
          <a:effectLst/>
          <a:extLst/>
        </p:spPr>
        <p:txBody>
          <a:bodyPr wrap="none" anchor="ct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095026286"/>
              </p:ext>
            </p:extLst>
          </p:nvPr>
        </p:nvGraphicFramePr>
        <p:xfrm>
          <a:off x="6265289" y="5461659"/>
          <a:ext cx="2722016" cy="821741"/>
        </p:xfrm>
        <a:graphic>
          <a:graphicData uri="http://schemas.openxmlformats.org/presentationml/2006/ole">
            <mc:AlternateContent xmlns:mc="http://schemas.openxmlformats.org/markup-compatibility/2006">
              <mc:Choice xmlns:v="urn:schemas-microsoft-com:vml" Requires="v">
                <p:oleObj spid="_x0000_s11589" name="Equation" r:id="rId12" imgW="672840" imgH="203040" progId="Equation.DSMT4">
                  <p:embed/>
                </p:oleObj>
              </mc:Choice>
              <mc:Fallback>
                <p:oleObj name="Equation" r:id="rId12" imgW="672840" imgH="203040" progId="Equation.DSMT4">
                  <p:embed/>
                  <p:pic>
                    <p:nvPicPr>
                      <p:cNvPr id="0" name=""/>
                      <p:cNvPicPr/>
                      <p:nvPr/>
                    </p:nvPicPr>
                    <p:blipFill>
                      <a:blip r:embed="rId13"/>
                      <a:stretch>
                        <a:fillRect/>
                      </a:stretch>
                    </p:blipFill>
                    <p:spPr>
                      <a:xfrm>
                        <a:off x="6265289" y="5461659"/>
                        <a:ext cx="2722016" cy="821741"/>
                      </a:xfrm>
                      <a:prstGeom prst="rect">
                        <a:avLst/>
                      </a:prstGeom>
                    </p:spPr>
                  </p:pic>
                </p:oleObj>
              </mc:Fallback>
            </mc:AlternateContent>
          </a:graphicData>
        </a:graphic>
      </p:graphicFrame>
      <p:sp>
        <p:nvSpPr>
          <p:cNvPr id="25" name="矩形 24"/>
          <p:cNvSpPr/>
          <p:nvPr/>
        </p:nvSpPr>
        <p:spPr>
          <a:xfrm>
            <a:off x="1126449" y="6812459"/>
            <a:ext cx="6384694" cy="584775"/>
          </a:xfrm>
          <a:prstGeom prst="rect">
            <a:avLst/>
          </a:prstGeom>
        </p:spPr>
        <p:txBody>
          <a:bodyPr wrap="square">
            <a:spAutoFit/>
          </a:bodyPr>
          <a:lstStyle/>
          <a:p>
            <a:r>
              <a:rPr lang="en-US" altLang="zh-CN" sz="3200" kern="100" dirty="0">
                <a:solidFill>
                  <a:srgbClr val="FFFF00"/>
                </a:solidFill>
                <a:latin typeface="Times New Roman" panose="02020603050405020304" pitchFamily="18" charset="0"/>
              </a:rPr>
              <a:t>we can get the new optimal </a:t>
            </a:r>
            <a:r>
              <a:rPr lang="en-US" altLang="zh-CN" sz="3200" kern="100" dirty="0" smtClean="0">
                <a:solidFill>
                  <a:srgbClr val="FFFF00"/>
                </a:solidFill>
                <a:latin typeface="Times New Roman" panose="02020603050405020304" pitchFamily="18" charset="0"/>
              </a:rPr>
              <a:t>point:</a:t>
            </a:r>
            <a:endParaRPr lang="zh-CN" altLang="en-US" sz="3200" dirty="0">
              <a:solidFill>
                <a:srgbClr val="FFFF00"/>
              </a:solidFill>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3411616655"/>
              </p:ext>
            </p:extLst>
          </p:nvPr>
        </p:nvGraphicFramePr>
        <p:xfrm>
          <a:off x="7511143" y="6724879"/>
          <a:ext cx="2960914" cy="686589"/>
        </p:xfrm>
        <a:graphic>
          <a:graphicData uri="http://schemas.openxmlformats.org/presentationml/2006/ole">
            <mc:AlternateContent xmlns:mc="http://schemas.openxmlformats.org/markup-compatibility/2006">
              <mc:Choice xmlns:v="urn:schemas-microsoft-com:vml" Requires="v">
                <p:oleObj spid="_x0000_s11590" name="Equation" r:id="rId14" imgW="876240" imgH="203040" progId="Equation.DSMT4">
                  <p:embed/>
                </p:oleObj>
              </mc:Choice>
              <mc:Fallback>
                <p:oleObj name="Equation" r:id="rId14" imgW="876240" imgH="203040" progId="Equation.DSMT4">
                  <p:embed/>
                  <p:pic>
                    <p:nvPicPr>
                      <p:cNvPr id="0" name=""/>
                      <p:cNvPicPr/>
                      <p:nvPr/>
                    </p:nvPicPr>
                    <p:blipFill>
                      <a:blip r:embed="rId15"/>
                      <a:stretch>
                        <a:fillRect/>
                      </a:stretch>
                    </p:blipFill>
                    <p:spPr>
                      <a:xfrm>
                        <a:off x="7511143" y="6724879"/>
                        <a:ext cx="2960914" cy="686589"/>
                      </a:xfrm>
                      <a:prstGeom prst="rect">
                        <a:avLst/>
                      </a:prstGeom>
                    </p:spPr>
                  </p:pic>
                </p:oleObj>
              </mc:Fallback>
            </mc:AlternateContent>
          </a:graphicData>
        </a:graphic>
      </p:graphicFrame>
      <p:sp>
        <p:nvSpPr>
          <p:cNvPr id="27" name="矩形 26"/>
          <p:cNvSpPr/>
          <p:nvPr/>
        </p:nvSpPr>
        <p:spPr>
          <a:xfrm>
            <a:off x="2461419" y="8077908"/>
            <a:ext cx="16545038" cy="1569660"/>
          </a:xfrm>
          <a:prstGeom prst="rect">
            <a:avLst/>
          </a:prstGeom>
        </p:spPr>
        <p:txBody>
          <a:bodyPr wrap="square">
            <a:spAutoFit/>
          </a:bodyPr>
          <a:lstStyle/>
          <a:p>
            <a:r>
              <a:rPr lang="en-US" altLang="zh-CN" sz="3200" b="1" kern="100" dirty="0" smtClean="0">
                <a:solidFill>
                  <a:srgbClr val="FFFF00"/>
                </a:solidFill>
                <a:latin typeface="Times New Roman" panose="02020603050405020304" pitchFamily="18" charset="0"/>
              </a:rPr>
              <a:t>When </a:t>
            </a:r>
            <a:r>
              <a:rPr lang="en-US" altLang="zh-CN" sz="3200" b="1" kern="100" dirty="0">
                <a:solidFill>
                  <a:srgbClr val="FFFF00"/>
                </a:solidFill>
                <a:latin typeface="Times New Roman" panose="02020603050405020304" pitchFamily="18" charset="0"/>
              </a:rPr>
              <a:t>there exist some differences </a:t>
            </a:r>
            <a:r>
              <a:rPr lang="en-US" altLang="zh-CN" sz="3200" b="1" kern="100" dirty="0" smtClean="0">
                <a:solidFill>
                  <a:srgbClr val="FFFF00"/>
                </a:solidFill>
                <a:latin typeface="Times New Roman" panose="02020603050405020304" pitchFamily="18" charset="0"/>
              </a:rPr>
              <a:t>between</a:t>
            </a:r>
            <a:r>
              <a:rPr lang="en-US" altLang="zh-CN" sz="3200" b="1" kern="100" dirty="0">
                <a:solidFill>
                  <a:srgbClr val="FFFF00"/>
                </a:solidFill>
                <a:latin typeface="Times New Roman" panose="02020603050405020304" pitchFamily="18" charset="0"/>
              </a:rPr>
              <a:t> </a:t>
            </a:r>
            <a:r>
              <a:rPr lang="en-US" altLang="zh-CN" sz="3200" b="1" i="1" kern="100" dirty="0">
                <a:solidFill>
                  <a:srgbClr val="FFFF00"/>
                </a:solidFill>
                <a:latin typeface="Times New Roman" panose="02020603050405020304" pitchFamily="18" charset="0"/>
              </a:rPr>
              <a:t>b </a:t>
            </a:r>
            <a:r>
              <a:rPr lang="en-US" altLang="zh-CN" sz="3200" b="1" kern="100" dirty="0" smtClean="0">
                <a:solidFill>
                  <a:srgbClr val="FFFF00"/>
                </a:solidFill>
                <a:latin typeface="Times New Roman" panose="02020603050405020304" pitchFamily="18" charset="0"/>
              </a:rPr>
              <a:t>and </a:t>
            </a:r>
            <a:r>
              <a:rPr lang="en-US" altLang="zh-CN" sz="3200" b="1" i="1" kern="100" dirty="0" smtClean="0">
                <a:solidFill>
                  <a:srgbClr val="FFFF00"/>
                </a:solidFill>
                <a:latin typeface="Times New Roman" panose="02020603050405020304" pitchFamily="18" charset="0"/>
              </a:rPr>
              <a:t>b</a:t>
            </a:r>
            <a:r>
              <a:rPr lang="en-US" altLang="zh-CN" sz="3200" b="1" kern="100" baseline="30000" dirty="0" smtClean="0">
                <a:solidFill>
                  <a:srgbClr val="FFFF00"/>
                </a:solidFill>
                <a:latin typeface="Times New Roman" panose="02020603050405020304" pitchFamily="18" charset="0"/>
              </a:rPr>
              <a:t>(0) </a:t>
            </a:r>
            <a:r>
              <a:rPr lang="en-US" altLang="zh-CN" sz="3200" kern="100" dirty="0" smtClean="0">
                <a:solidFill>
                  <a:srgbClr val="FFFF00"/>
                </a:solidFill>
                <a:latin typeface="Times New Roman" panose="02020603050405020304" pitchFamily="18" charset="0"/>
              </a:rPr>
              <a:t>; </a:t>
            </a:r>
            <a:r>
              <a:rPr lang="en-US" altLang="zh-CN" sz="3200" kern="100" dirty="0">
                <a:solidFill>
                  <a:srgbClr val="FFFF00"/>
                </a:solidFill>
                <a:latin typeface="Times New Roman" panose="02020603050405020304" pitchFamily="18" charset="0"/>
              </a:rPr>
              <a:t>we can </a:t>
            </a:r>
            <a:r>
              <a:rPr lang="en-US" altLang="zh-CN" sz="3200" kern="100" dirty="0" smtClean="0">
                <a:solidFill>
                  <a:srgbClr val="FFFF00"/>
                </a:solidFill>
                <a:latin typeface="Times New Roman" panose="02020603050405020304" pitchFamily="18" charset="0"/>
              </a:rPr>
              <a:t>let </a:t>
            </a:r>
            <a:r>
              <a:rPr lang="en-US" altLang="zh-CN" sz="3200" kern="100" dirty="0">
                <a:solidFill>
                  <a:srgbClr val="FFFF00"/>
                </a:solidFill>
                <a:latin typeface="Times New Roman" panose="02020603050405020304" pitchFamily="18" charset="0"/>
              </a:rPr>
              <a:t>b </a:t>
            </a:r>
            <a:r>
              <a:rPr lang="en-US" altLang="zh-CN" sz="3200" kern="100" dirty="0" smtClean="0">
                <a:solidFill>
                  <a:srgbClr val="FFFF00"/>
                </a:solidFill>
                <a:latin typeface="Times New Roman" panose="02020603050405020304" pitchFamily="18" charset="0"/>
              </a:rPr>
              <a:t>instead of </a:t>
            </a:r>
            <a:r>
              <a:rPr lang="en-US" altLang="zh-CN" sz="3200" b="1" i="1" kern="100" dirty="0" smtClean="0">
                <a:solidFill>
                  <a:srgbClr val="FFFF00"/>
                </a:solidFill>
                <a:latin typeface="Times New Roman" panose="02020603050405020304" pitchFamily="18" charset="0"/>
              </a:rPr>
              <a:t>b</a:t>
            </a:r>
            <a:r>
              <a:rPr lang="en-US" altLang="zh-CN" sz="3200" b="1" kern="100" baseline="30000" dirty="0" smtClean="0">
                <a:solidFill>
                  <a:srgbClr val="FFFF00"/>
                </a:solidFill>
                <a:latin typeface="Times New Roman" panose="02020603050405020304" pitchFamily="18" charset="0"/>
              </a:rPr>
              <a:t>(0</a:t>
            </a:r>
            <a:r>
              <a:rPr lang="en-US" altLang="zh-CN" sz="3200" b="1" kern="100" baseline="30000" dirty="0">
                <a:solidFill>
                  <a:srgbClr val="FFFF00"/>
                </a:solidFill>
                <a:latin typeface="Times New Roman" panose="02020603050405020304" pitchFamily="18" charset="0"/>
              </a:rPr>
              <a:t>) </a:t>
            </a:r>
            <a:r>
              <a:rPr lang="en-US" altLang="zh-CN" sz="3200" b="1" kern="100" dirty="0">
                <a:solidFill>
                  <a:srgbClr val="FFFF00"/>
                </a:solidFill>
                <a:latin typeface="Times New Roman" panose="02020603050405020304" pitchFamily="18" charset="0"/>
              </a:rPr>
              <a:t>figure out the </a:t>
            </a:r>
            <a:r>
              <a:rPr lang="en-US" altLang="zh-CN" sz="3200" b="1" kern="100" dirty="0" smtClean="0">
                <a:solidFill>
                  <a:srgbClr val="FFFF00"/>
                </a:solidFill>
                <a:latin typeface="Times New Roman" panose="02020603050405020304" pitchFamily="18" charset="0"/>
              </a:rPr>
              <a:t>new    </a:t>
            </a:r>
            <a:r>
              <a:rPr lang="en-US" altLang="zh-CN" sz="3200" b="1" kern="100" dirty="0">
                <a:solidFill>
                  <a:srgbClr val="FFFF00"/>
                </a:solidFill>
                <a:latin typeface="Times New Roman" panose="02020603050405020304" pitchFamily="18" charset="0"/>
              </a:rPr>
              <a:t>. Iterative calculation until     </a:t>
            </a:r>
            <a:r>
              <a:rPr lang="en-US" altLang="zh-CN" sz="3200" b="1" kern="100" dirty="0" smtClean="0">
                <a:solidFill>
                  <a:srgbClr val="FFFF00"/>
                </a:solidFill>
                <a:latin typeface="Times New Roman" panose="02020603050405020304" pitchFamily="18" charset="0"/>
              </a:rPr>
              <a:t>tends </a:t>
            </a:r>
            <a:r>
              <a:rPr lang="en-US" altLang="zh-CN" sz="3200" b="1" kern="100" dirty="0">
                <a:solidFill>
                  <a:srgbClr val="FFFF00"/>
                </a:solidFill>
                <a:latin typeface="Times New Roman" panose="02020603050405020304" pitchFamily="18" charset="0"/>
              </a:rPr>
              <a:t>to zero or the difference of  </a:t>
            </a:r>
            <a:r>
              <a:rPr lang="en-US" altLang="zh-CN" sz="3200" b="1" i="1" kern="100" dirty="0" smtClean="0">
                <a:solidFill>
                  <a:srgbClr val="FFFF00"/>
                </a:solidFill>
                <a:latin typeface="Times New Roman" panose="02020603050405020304" pitchFamily="18" charset="0"/>
              </a:rPr>
              <a:t>Q</a:t>
            </a:r>
            <a:r>
              <a:rPr lang="en-US" altLang="zh-CN" sz="3200" b="1" kern="100" dirty="0" smtClean="0">
                <a:solidFill>
                  <a:srgbClr val="FFFF00"/>
                </a:solidFill>
                <a:latin typeface="Times New Roman" panose="02020603050405020304" pitchFamily="18" charset="0"/>
              </a:rPr>
              <a:t> </a:t>
            </a:r>
            <a:r>
              <a:rPr lang="en-US" altLang="zh-CN" sz="3200" b="1" kern="100" dirty="0">
                <a:solidFill>
                  <a:srgbClr val="FFFF00"/>
                </a:solidFill>
                <a:latin typeface="Times New Roman" panose="02020603050405020304" pitchFamily="18" charset="0"/>
              </a:rPr>
              <a:t>in successive two cycles less than a certain value.                           </a:t>
            </a:r>
            <a:endParaRPr lang="zh-CN" altLang="en-US" sz="3200" dirty="0">
              <a:solidFill>
                <a:srgbClr val="FFFF00"/>
              </a:solidFill>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1411573661"/>
              </p:ext>
            </p:extLst>
          </p:nvPr>
        </p:nvGraphicFramePr>
        <p:xfrm>
          <a:off x="3042554" y="8578833"/>
          <a:ext cx="922564" cy="523220"/>
        </p:xfrm>
        <a:graphic>
          <a:graphicData uri="http://schemas.openxmlformats.org/presentationml/2006/ole">
            <mc:AlternateContent xmlns:mc="http://schemas.openxmlformats.org/markup-compatibility/2006">
              <mc:Choice xmlns:v="urn:schemas-microsoft-com:vml" Requires="v">
                <p:oleObj spid="_x0000_s11591" name="Equation" r:id="rId16" imgW="139680" imgH="164880" progId="Equation.DSMT4">
                  <p:embed/>
                </p:oleObj>
              </mc:Choice>
              <mc:Fallback>
                <p:oleObj name="Equation" r:id="rId16" imgW="139680" imgH="164880" progId="Equation.DSMT4">
                  <p:embed/>
                  <p:pic>
                    <p:nvPicPr>
                      <p:cNvPr id="0" name=""/>
                      <p:cNvPicPr/>
                      <p:nvPr/>
                    </p:nvPicPr>
                    <p:blipFill>
                      <a:blip r:embed="rId17"/>
                      <a:stretch>
                        <a:fillRect/>
                      </a:stretch>
                    </p:blipFill>
                    <p:spPr>
                      <a:xfrm>
                        <a:off x="3042554" y="8578833"/>
                        <a:ext cx="922564" cy="523220"/>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540038738"/>
              </p:ext>
            </p:extLst>
          </p:nvPr>
        </p:nvGraphicFramePr>
        <p:xfrm>
          <a:off x="8136642" y="8601128"/>
          <a:ext cx="922564" cy="523220"/>
        </p:xfrm>
        <a:graphic>
          <a:graphicData uri="http://schemas.openxmlformats.org/presentationml/2006/ole">
            <mc:AlternateContent xmlns:mc="http://schemas.openxmlformats.org/markup-compatibility/2006">
              <mc:Choice xmlns:v="urn:schemas-microsoft-com:vml" Requires="v">
                <p:oleObj spid="_x0000_s11592" name="Equation" r:id="rId18" imgW="139680" imgH="164880" progId="Equation.DSMT4">
                  <p:embed/>
                </p:oleObj>
              </mc:Choice>
              <mc:Fallback>
                <p:oleObj name="Equation" r:id="rId18" imgW="139680" imgH="164880" progId="Equation.DSMT4">
                  <p:embed/>
                  <p:pic>
                    <p:nvPicPr>
                      <p:cNvPr id="0" name=""/>
                      <p:cNvPicPr/>
                      <p:nvPr/>
                    </p:nvPicPr>
                    <p:blipFill>
                      <a:blip r:embed="rId17"/>
                      <a:stretch>
                        <a:fillRect/>
                      </a:stretch>
                    </p:blipFill>
                    <p:spPr>
                      <a:xfrm>
                        <a:off x="8136642" y="8601128"/>
                        <a:ext cx="922564" cy="523220"/>
                      </a:xfrm>
                      <a:prstGeom prst="rect">
                        <a:avLst/>
                      </a:prstGeom>
                    </p:spPr>
                  </p:pic>
                </p:oleObj>
              </mc:Fallback>
            </mc:AlternateContent>
          </a:graphicData>
        </a:graphic>
      </p:graphicFrame>
      <p:sp>
        <p:nvSpPr>
          <p:cNvPr id="2" name="矩形 1"/>
          <p:cNvSpPr/>
          <p:nvPr/>
        </p:nvSpPr>
        <p:spPr>
          <a:xfrm>
            <a:off x="2819768" y="10297357"/>
            <a:ext cx="15304578" cy="707886"/>
          </a:xfrm>
          <a:prstGeom prst="rect">
            <a:avLst/>
          </a:prstGeom>
        </p:spPr>
        <p:txBody>
          <a:bodyPr wrap="square">
            <a:spAutoFit/>
          </a:bodyPr>
          <a:lstStyle/>
          <a:p>
            <a:r>
              <a:rPr lang="en-US" altLang="zh-CN" sz="2000" kern="100" dirty="0">
                <a:solidFill>
                  <a:srgbClr val="FFFF00"/>
                </a:solidFill>
                <a:latin typeface="Times New Roman" panose="02020603050405020304" pitchFamily="18" charset="0"/>
              </a:rPr>
              <a:t>Li, X., et al., </a:t>
            </a:r>
            <a:r>
              <a:rPr lang="en-US" altLang="zh-CN" sz="2000" i="1" kern="100" dirty="0">
                <a:solidFill>
                  <a:srgbClr val="FFFF00"/>
                </a:solidFill>
                <a:latin typeface="Times New Roman" panose="02020603050405020304" pitchFamily="18" charset="0"/>
              </a:rPr>
              <a:t>A New Method for Characterizing Mechanical Properties of Meat Product under Stress-Relaxation Based on Gaussian Curve-Fitting.</a:t>
            </a:r>
            <a:r>
              <a:rPr lang="en-US" altLang="zh-CN" sz="2000" kern="100" dirty="0">
                <a:solidFill>
                  <a:srgbClr val="FFFF00"/>
                </a:solidFill>
                <a:latin typeface="Times New Roman" panose="02020603050405020304" pitchFamily="18" charset="0"/>
              </a:rPr>
              <a:t> International Journal of Food Properties, 2015. </a:t>
            </a:r>
            <a:r>
              <a:rPr lang="en-US" altLang="zh-CN" sz="2000" b="1" kern="100" dirty="0">
                <a:solidFill>
                  <a:srgbClr val="FFFF00"/>
                </a:solidFill>
                <a:latin typeface="Times New Roman" panose="02020603050405020304" pitchFamily="18" charset="0"/>
              </a:rPr>
              <a:t>18</a:t>
            </a:r>
            <a:r>
              <a:rPr lang="en-US" altLang="zh-CN" sz="2000" kern="100" dirty="0">
                <a:solidFill>
                  <a:srgbClr val="FFFF00"/>
                </a:solidFill>
                <a:latin typeface="Times New Roman" panose="02020603050405020304" pitchFamily="18" charset="0"/>
              </a:rPr>
              <a:t>(11): p. 2571-2583.</a:t>
            </a:r>
            <a:endParaRPr lang="zh-CN" altLang="en-US" sz="2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anim calcmode="lin" valueType="num">
                                      <p:cBhvr>
                                        <p:cTn id="39" dur="1000" fill="hold"/>
                                        <p:tgtEl>
                                          <p:spTgt spid="23"/>
                                        </p:tgtEl>
                                        <p:attrNameLst>
                                          <p:attrName>ppt_x</p:attrName>
                                        </p:attrNameLst>
                                      </p:cBhvr>
                                      <p:tavLst>
                                        <p:tav tm="0">
                                          <p:val>
                                            <p:strVal val="#ppt_x"/>
                                          </p:val>
                                        </p:tav>
                                        <p:tav tm="100000">
                                          <p:val>
                                            <p:strVal val="#ppt_x"/>
                                          </p:val>
                                        </p:tav>
                                      </p:tavLst>
                                    </p:anim>
                                    <p:anim calcmode="lin" valueType="num">
                                      <p:cBhvr>
                                        <p:cTn id="4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1000"/>
                                        <p:tgtEl>
                                          <p:spTgt spid="26"/>
                                        </p:tgtEl>
                                      </p:cBhvr>
                                    </p:animEffect>
                                    <p:anim calcmode="lin" valueType="num">
                                      <p:cBhvr>
                                        <p:cTn id="60" dur="1000" fill="hold"/>
                                        <p:tgtEl>
                                          <p:spTgt spid="26"/>
                                        </p:tgtEl>
                                        <p:attrNameLst>
                                          <p:attrName>ppt_x</p:attrName>
                                        </p:attrNameLst>
                                      </p:cBhvr>
                                      <p:tavLst>
                                        <p:tav tm="0">
                                          <p:val>
                                            <p:strVal val="#ppt_x"/>
                                          </p:val>
                                        </p:tav>
                                        <p:tav tm="100000">
                                          <p:val>
                                            <p:strVal val="#ppt_x"/>
                                          </p:val>
                                        </p:tav>
                                      </p:tavLst>
                                    </p:anim>
                                    <p:anim calcmode="lin" valueType="num">
                                      <p:cBhvr>
                                        <p:cTn id="6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1000"/>
                                        <p:tgtEl>
                                          <p:spTgt spid="30"/>
                                        </p:tgtEl>
                                      </p:cBhvr>
                                    </p:animEffect>
                                    <p:anim calcmode="lin" valueType="num">
                                      <p:cBhvr>
                                        <p:cTn id="72" dur="1000" fill="hold"/>
                                        <p:tgtEl>
                                          <p:spTgt spid="30"/>
                                        </p:tgtEl>
                                        <p:attrNameLst>
                                          <p:attrName>ppt_x</p:attrName>
                                        </p:attrNameLst>
                                      </p:cBhvr>
                                      <p:tavLst>
                                        <p:tav tm="0">
                                          <p:val>
                                            <p:strVal val="#ppt_x"/>
                                          </p:val>
                                        </p:tav>
                                        <p:tav tm="100000">
                                          <p:val>
                                            <p:strVal val="#ppt_x"/>
                                          </p:val>
                                        </p:tav>
                                      </p:tavLst>
                                    </p:anim>
                                    <p:anim calcmode="lin" valueType="num">
                                      <p:cBhvr>
                                        <p:cTn id="73" dur="1000" fill="hold"/>
                                        <p:tgtEl>
                                          <p:spTgt spid="30"/>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1000"/>
                                        <p:tgtEl>
                                          <p:spTgt spid="28"/>
                                        </p:tgtEl>
                                      </p:cBhvr>
                                    </p:animEffect>
                                    <p:anim calcmode="lin" valueType="num">
                                      <p:cBhvr>
                                        <p:cTn id="77" dur="1000" fill="hold"/>
                                        <p:tgtEl>
                                          <p:spTgt spid="28"/>
                                        </p:tgtEl>
                                        <p:attrNameLst>
                                          <p:attrName>ppt_x</p:attrName>
                                        </p:attrNameLst>
                                      </p:cBhvr>
                                      <p:tavLst>
                                        <p:tav tm="0">
                                          <p:val>
                                            <p:strVal val="#ppt_x"/>
                                          </p:val>
                                        </p:tav>
                                        <p:tav tm="100000">
                                          <p:val>
                                            <p:strVal val="#ppt_x"/>
                                          </p:val>
                                        </p:tav>
                                      </p:tavLst>
                                    </p:anim>
                                    <p:anim calcmode="lin" valueType="num">
                                      <p:cBhvr>
                                        <p:cTn id="78" dur="1000" fill="hold"/>
                                        <p:tgtEl>
                                          <p:spTgt spid="2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fade">
                                      <p:cBhvr>
                                        <p:cTn id="81" dur="1000"/>
                                        <p:tgtEl>
                                          <p:spTgt spid="2"/>
                                        </p:tgtEl>
                                      </p:cBhvr>
                                    </p:animEffect>
                                    <p:anim calcmode="lin" valueType="num">
                                      <p:cBhvr>
                                        <p:cTn id="82" dur="1000" fill="hold"/>
                                        <p:tgtEl>
                                          <p:spTgt spid="2"/>
                                        </p:tgtEl>
                                        <p:attrNameLst>
                                          <p:attrName>ppt_x</p:attrName>
                                        </p:attrNameLst>
                                      </p:cBhvr>
                                      <p:tavLst>
                                        <p:tav tm="0">
                                          <p:val>
                                            <p:strVal val="#ppt_x"/>
                                          </p:val>
                                        </p:tav>
                                        <p:tav tm="100000">
                                          <p:val>
                                            <p:strVal val="#ppt_x"/>
                                          </p:val>
                                        </p:tav>
                                      </p:tavLst>
                                    </p:anim>
                                    <p:anim calcmode="lin" valueType="num">
                                      <p:cBhvr>
                                        <p:cTn id="8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3" grpId="0" animBg="1"/>
      <p:bldP spid="25" grpId="0"/>
      <p:bldP spid="27"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1"/>
          <p:cNvSpPr txBox="1"/>
          <p:nvPr/>
        </p:nvSpPr>
        <p:spPr>
          <a:xfrm>
            <a:off x="3138333" y="6578109"/>
            <a:ext cx="1823085" cy="384175"/>
          </a:xfrm>
          <a:prstGeom prst="rect">
            <a:avLst/>
          </a:prstGeom>
        </p:spPr>
        <p:txBody>
          <a:bodyPr vert="horz" wrap="square" lIns="0" tIns="0" rIns="0" bIns="0" rtlCol="0">
            <a:spAutoFit/>
          </a:bodyPr>
          <a:lstStyle/>
          <a:p>
            <a:pPr marL="12700">
              <a:lnSpc>
                <a:spcPct val="100000"/>
              </a:lnSpc>
            </a:pPr>
            <a:r>
              <a:rPr sz="2450" spc="-5" dirty="0">
                <a:solidFill>
                  <a:srgbClr val="44ACDB"/>
                </a:solidFill>
                <a:latin typeface="Trebuchet MS"/>
                <a:cs typeface="Trebuchet MS"/>
              </a:rPr>
              <a:t>Lore</a:t>
            </a:r>
            <a:r>
              <a:rPr sz="2450" dirty="0">
                <a:solidFill>
                  <a:srgbClr val="44ACDB"/>
                </a:solidFill>
                <a:latin typeface="Trebuchet MS"/>
                <a:cs typeface="Trebuchet MS"/>
              </a:rPr>
              <a:t>m</a:t>
            </a:r>
            <a:r>
              <a:rPr sz="2450" spc="10" dirty="0">
                <a:solidFill>
                  <a:srgbClr val="44ACDB"/>
                </a:solidFill>
                <a:latin typeface="Trebuchet MS"/>
                <a:cs typeface="Trebuchet MS"/>
              </a:rPr>
              <a:t> </a:t>
            </a:r>
            <a:r>
              <a:rPr sz="2450" spc="-5" dirty="0">
                <a:solidFill>
                  <a:srgbClr val="44ACDB"/>
                </a:solidFill>
                <a:latin typeface="Trebuchet MS"/>
                <a:cs typeface="Trebuchet MS"/>
              </a:rPr>
              <a:t>Ipsum</a:t>
            </a:r>
            <a:endParaRPr sz="2450" dirty="0">
              <a:latin typeface="Trebuchet MS"/>
              <a:cs typeface="Trebuchet MS"/>
            </a:endParaRPr>
          </a:p>
        </p:txBody>
      </p:sp>
      <p:sp>
        <p:nvSpPr>
          <p:cNvPr id="19" name="object 26"/>
          <p:cNvSpPr txBox="1"/>
          <p:nvPr/>
        </p:nvSpPr>
        <p:spPr>
          <a:xfrm>
            <a:off x="7139633" y="6578109"/>
            <a:ext cx="1823085" cy="384175"/>
          </a:xfrm>
          <a:prstGeom prst="rect">
            <a:avLst/>
          </a:prstGeom>
        </p:spPr>
        <p:txBody>
          <a:bodyPr vert="horz" wrap="square" lIns="0" tIns="0" rIns="0" bIns="0" rtlCol="0">
            <a:spAutoFit/>
          </a:bodyPr>
          <a:lstStyle/>
          <a:p>
            <a:pPr marL="12700">
              <a:lnSpc>
                <a:spcPct val="100000"/>
              </a:lnSpc>
            </a:pPr>
            <a:r>
              <a:rPr sz="2450" spc="-5" dirty="0">
                <a:solidFill>
                  <a:srgbClr val="44ACDB"/>
                </a:solidFill>
                <a:latin typeface="Trebuchet MS"/>
                <a:cs typeface="Trebuchet MS"/>
              </a:rPr>
              <a:t>Lore</a:t>
            </a:r>
            <a:r>
              <a:rPr sz="2450" dirty="0">
                <a:solidFill>
                  <a:srgbClr val="44ACDB"/>
                </a:solidFill>
                <a:latin typeface="Trebuchet MS"/>
                <a:cs typeface="Trebuchet MS"/>
              </a:rPr>
              <a:t>m</a:t>
            </a:r>
            <a:r>
              <a:rPr sz="2450" spc="10" dirty="0">
                <a:solidFill>
                  <a:srgbClr val="44ACDB"/>
                </a:solidFill>
                <a:latin typeface="Trebuchet MS"/>
                <a:cs typeface="Trebuchet MS"/>
              </a:rPr>
              <a:t> </a:t>
            </a:r>
            <a:r>
              <a:rPr sz="2450" spc="-5" dirty="0">
                <a:solidFill>
                  <a:srgbClr val="44ACDB"/>
                </a:solidFill>
                <a:latin typeface="Trebuchet MS"/>
                <a:cs typeface="Trebuchet MS"/>
              </a:rPr>
              <a:t>Ipsum</a:t>
            </a:r>
            <a:endParaRPr sz="2450">
              <a:latin typeface="Trebuchet MS"/>
              <a:cs typeface="Trebuchet MS"/>
            </a:endParaRPr>
          </a:p>
        </p:txBody>
      </p:sp>
      <p:sp>
        <p:nvSpPr>
          <p:cNvPr id="20" name="object 31"/>
          <p:cNvSpPr txBox="1"/>
          <p:nvPr/>
        </p:nvSpPr>
        <p:spPr>
          <a:xfrm>
            <a:off x="11140932" y="6578109"/>
            <a:ext cx="1823085" cy="384175"/>
          </a:xfrm>
          <a:prstGeom prst="rect">
            <a:avLst/>
          </a:prstGeom>
        </p:spPr>
        <p:txBody>
          <a:bodyPr vert="horz" wrap="square" lIns="0" tIns="0" rIns="0" bIns="0" rtlCol="0">
            <a:spAutoFit/>
          </a:bodyPr>
          <a:lstStyle/>
          <a:p>
            <a:pPr marL="12700">
              <a:lnSpc>
                <a:spcPct val="100000"/>
              </a:lnSpc>
            </a:pPr>
            <a:r>
              <a:rPr sz="2450" spc="-5" dirty="0">
                <a:solidFill>
                  <a:srgbClr val="44ACDB"/>
                </a:solidFill>
                <a:latin typeface="Trebuchet MS"/>
                <a:cs typeface="Trebuchet MS"/>
              </a:rPr>
              <a:t>Lore</a:t>
            </a:r>
            <a:r>
              <a:rPr sz="2450" dirty="0">
                <a:solidFill>
                  <a:srgbClr val="44ACDB"/>
                </a:solidFill>
                <a:latin typeface="Trebuchet MS"/>
                <a:cs typeface="Trebuchet MS"/>
              </a:rPr>
              <a:t>m</a:t>
            </a:r>
            <a:r>
              <a:rPr sz="2450" spc="10" dirty="0">
                <a:solidFill>
                  <a:srgbClr val="44ACDB"/>
                </a:solidFill>
                <a:latin typeface="Trebuchet MS"/>
                <a:cs typeface="Trebuchet MS"/>
              </a:rPr>
              <a:t> </a:t>
            </a:r>
            <a:r>
              <a:rPr sz="2450" spc="-5" dirty="0">
                <a:solidFill>
                  <a:srgbClr val="44ACDB"/>
                </a:solidFill>
                <a:latin typeface="Trebuchet MS"/>
                <a:cs typeface="Trebuchet MS"/>
              </a:rPr>
              <a:t>Ipsum</a:t>
            </a:r>
            <a:endParaRPr sz="2450">
              <a:latin typeface="Trebuchet MS"/>
              <a:cs typeface="Trebuchet MS"/>
            </a:endParaRPr>
          </a:p>
        </p:txBody>
      </p:sp>
      <p:sp>
        <p:nvSpPr>
          <p:cNvPr id="21" name="object 36"/>
          <p:cNvSpPr txBox="1"/>
          <p:nvPr/>
        </p:nvSpPr>
        <p:spPr>
          <a:xfrm>
            <a:off x="15142232" y="6578109"/>
            <a:ext cx="1823085" cy="384175"/>
          </a:xfrm>
          <a:prstGeom prst="rect">
            <a:avLst/>
          </a:prstGeom>
        </p:spPr>
        <p:txBody>
          <a:bodyPr vert="horz" wrap="square" lIns="0" tIns="0" rIns="0" bIns="0" rtlCol="0">
            <a:spAutoFit/>
          </a:bodyPr>
          <a:lstStyle/>
          <a:p>
            <a:pPr marL="12700">
              <a:lnSpc>
                <a:spcPct val="100000"/>
              </a:lnSpc>
            </a:pPr>
            <a:r>
              <a:rPr sz="2450" spc="-5" dirty="0">
                <a:solidFill>
                  <a:srgbClr val="44ACDB"/>
                </a:solidFill>
                <a:latin typeface="Trebuchet MS"/>
                <a:cs typeface="Trebuchet MS"/>
              </a:rPr>
              <a:t>Lore</a:t>
            </a:r>
            <a:r>
              <a:rPr sz="2450" dirty="0">
                <a:solidFill>
                  <a:srgbClr val="44ACDB"/>
                </a:solidFill>
                <a:latin typeface="Trebuchet MS"/>
                <a:cs typeface="Trebuchet MS"/>
              </a:rPr>
              <a:t>m</a:t>
            </a:r>
            <a:r>
              <a:rPr sz="2450" spc="10" dirty="0">
                <a:solidFill>
                  <a:srgbClr val="44ACDB"/>
                </a:solidFill>
                <a:latin typeface="Trebuchet MS"/>
                <a:cs typeface="Trebuchet MS"/>
              </a:rPr>
              <a:t> </a:t>
            </a:r>
            <a:r>
              <a:rPr sz="2450" spc="-5" dirty="0">
                <a:solidFill>
                  <a:srgbClr val="44ACDB"/>
                </a:solidFill>
                <a:latin typeface="Trebuchet MS"/>
                <a:cs typeface="Trebuchet MS"/>
              </a:rPr>
              <a:t>Ipsum</a:t>
            </a:r>
            <a:endParaRPr sz="2450">
              <a:latin typeface="Trebuchet MS"/>
              <a:cs typeface="Trebuchet MS"/>
            </a:endParaRPr>
          </a:p>
        </p:txBody>
      </p:sp>
      <p:sp>
        <p:nvSpPr>
          <p:cNvPr id="35" name="Прямоугольник 21"/>
          <p:cNvSpPr/>
          <p:nvPr/>
        </p:nvSpPr>
        <p:spPr>
          <a:xfrm>
            <a:off x="0" y="1066800"/>
            <a:ext cx="20104100" cy="10242549"/>
          </a:xfrm>
          <a:prstGeom prst="rect">
            <a:avLst/>
          </a:prstGeom>
          <a:solidFill>
            <a:srgbClr val="D58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15"/>
          <p:cNvSpPr/>
          <p:nvPr/>
        </p:nvSpPr>
        <p:spPr>
          <a:xfrm>
            <a:off x="0" y="0"/>
            <a:ext cx="20104100" cy="1066800"/>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矩形 1"/>
          <p:cNvSpPr/>
          <p:nvPr/>
        </p:nvSpPr>
        <p:spPr>
          <a:xfrm>
            <a:off x="4181008" y="0"/>
            <a:ext cx="11014554" cy="1002519"/>
          </a:xfrm>
          <a:prstGeom prst="rect">
            <a:avLst/>
          </a:prstGeom>
        </p:spPr>
        <p:txBody>
          <a:bodyPr wrap="none">
            <a:spAutoFit/>
          </a:bodyPr>
          <a:lstStyle/>
          <a:p>
            <a:pPr eaLnBrk="0" hangingPunct="0">
              <a:lnSpc>
                <a:spcPct val="120000"/>
              </a:lnSpc>
              <a:spcBef>
                <a:spcPct val="40000"/>
              </a:spcBef>
            </a:pPr>
            <a:r>
              <a:rPr lang="en-US" altLang="zh-CN" sz="5400" b="1" dirty="0">
                <a:solidFill>
                  <a:srgbClr val="0070C0"/>
                </a:solidFill>
                <a:latin typeface="Times New Roman" panose="02020603050405020304" pitchFamily="18" charset="0"/>
              </a:rPr>
              <a:t>Instance verification and application</a:t>
            </a:r>
          </a:p>
        </p:txBody>
      </p:sp>
      <p:sp>
        <p:nvSpPr>
          <p:cNvPr id="9" name="矩形 8"/>
          <p:cNvSpPr/>
          <p:nvPr/>
        </p:nvSpPr>
        <p:spPr>
          <a:xfrm>
            <a:off x="31528" y="1002519"/>
            <a:ext cx="5569153" cy="830997"/>
          </a:xfrm>
          <a:prstGeom prst="rect">
            <a:avLst/>
          </a:prstGeom>
        </p:spPr>
        <p:txBody>
          <a:bodyPr wrap="none">
            <a:spAutoFit/>
          </a:bodyPr>
          <a:lstStyle/>
          <a:p>
            <a:r>
              <a:rPr lang="en-US" altLang="zh-CN" sz="4800" b="1" dirty="0" smtClean="0">
                <a:solidFill>
                  <a:srgbClr val="FFFF00"/>
                </a:solidFill>
                <a:latin typeface="Times New Roman" panose="02020603050405020304" pitchFamily="18" charset="0"/>
              </a:rPr>
              <a:t>Instance verification</a:t>
            </a:r>
            <a:endParaRPr lang="zh-CN" altLang="en-US" sz="4800" b="1" dirty="0">
              <a:solidFill>
                <a:srgbClr val="FFFF00"/>
              </a:solidFill>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597679393"/>
              </p:ext>
            </p:extLst>
          </p:nvPr>
        </p:nvGraphicFramePr>
        <p:xfrm>
          <a:off x="6988934" y="1282940"/>
          <a:ext cx="6588581" cy="1572758"/>
        </p:xfrm>
        <a:graphic>
          <a:graphicData uri="http://schemas.openxmlformats.org/presentationml/2006/ole">
            <mc:AlternateContent xmlns:mc="http://schemas.openxmlformats.org/markup-compatibility/2006">
              <mc:Choice xmlns:v="urn:schemas-microsoft-com:vml" Requires="v">
                <p:oleObj spid="_x0000_s13344" name="Equation" r:id="rId3" imgW="1968480" imgH="469800" progId="Equation.DSMT4">
                  <p:embed/>
                </p:oleObj>
              </mc:Choice>
              <mc:Fallback>
                <p:oleObj name="Equation" r:id="rId3" imgW="1968480" imgH="469800" progId="Equation.DSMT4">
                  <p:embed/>
                  <p:pic>
                    <p:nvPicPr>
                      <p:cNvPr id="0" name=""/>
                      <p:cNvPicPr/>
                      <p:nvPr/>
                    </p:nvPicPr>
                    <p:blipFill>
                      <a:blip r:embed="rId4"/>
                      <a:stretch>
                        <a:fillRect/>
                      </a:stretch>
                    </p:blipFill>
                    <p:spPr>
                      <a:xfrm>
                        <a:off x="6988934" y="1282940"/>
                        <a:ext cx="6588581" cy="1572758"/>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2594400" y="3085588"/>
            <a:ext cx="14915300" cy="7753391"/>
          </a:xfrm>
          <a:prstGeom prst="rect">
            <a:avLst/>
          </a:prstGeom>
        </p:spPr>
      </p:pic>
      <p:sp>
        <p:nvSpPr>
          <p:cNvPr id="17" name="Text Box 9"/>
          <p:cNvSpPr txBox="1">
            <a:spLocks noChangeArrowheads="1"/>
          </p:cNvSpPr>
          <p:nvPr/>
        </p:nvSpPr>
        <p:spPr bwMode="auto">
          <a:xfrm>
            <a:off x="12473722" y="6054889"/>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Q</a:t>
            </a:r>
            <a:r>
              <a:rPr lang="en-US" altLang="zh-CN" sz="2800" dirty="0" smtClean="0">
                <a:latin typeface="Times New Roman" panose="02020603050405020304" pitchFamily="18" charset="0"/>
                <a:cs typeface="Times New Roman" panose="02020603050405020304" pitchFamily="18" charset="0"/>
              </a:rPr>
              <a:t>=9.50310</a:t>
            </a:r>
            <a:endParaRPr lang="en-US" altLang="zh-CN" sz="2800" dirty="0">
              <a:latin typeface="Times New Roman" panose="02020603050405020304" pitchFamily="18" charset="0"/>
              <a:cs typeface="Times New Roman" panose="02020603050405020304" pitchFamily="18" charset="0"/>
            </a:endParaRPr>
          </a:p>
        </p:txBody>
      </p:sp>
      <p:sp>
        <p:nvSpPr>
          <p:cNvPr id="22" name="Text Box 9"/>
          <p:cNvSpPr txBox="1">
            <a:spLocks noChangeArrowheads="1"/>
          </p:cNvSpPr>
          <p:nvPr/>
        </p:nvSpPr>
        <p:spPr bwMode="auto">
          <a:xfrm>
            <a:off x="12446527" y="6782529"/>
            <a:ext cx="33595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R</a:t>
            </a:r>
            <a:r>
              <a:rPr lang="en-US" altLang="zh-CN" sz="2800" i="1" baseline="30000" dirty="0" smtClean="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=0.99169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p:cNvSpPr/>
          <p:nvPr/>
        </p:nvSpPr>
        <p:spPr>
          <a:xfrm>
            <a:off x="0" y="-8834"/>
            <a:ext cx="20104100" cy="11309350"/>
          </a:xfrm>
          <a:prstGeom prst="rect">
            <a:avLst/>
          </a:prstGeom>
          <a:solidFill>
            <a:srgbClr val="D58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681" y="1721812"/>
            <a:ext cx="17598735" cy="9433859"/>
          </a:xfrm>
          <a:prstGeom prst="rect">
            <a:avLst/>
          </a:prstGeom>
        </p:spPr>
      </p:pic>
      <p:sp>
        <p:nvSpPr>
          <p:cNvPr id="11" name="Text Box 9"/>
          <p:cNvSpPr txBox="1">
            <a:spLocks noChangeArrowheads="1"/>
          </p:cNvSpPr>
          <p:nvPr/>
        </p:nvSpPr>
        <p:spPr bwMode="auto">
          <a:xfrm>
            <a:off x="1505407" y="8982298"/>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Q</a:t>
            </a:r>
            <a:r>
              <a:rPr lang="en-US" altLang="zh-CN" sz="2800" dirty="0" smtClean="0">
                <a:latin typeface="Times New Roman" panose="02020603050405020304" pitchFamily="18" charset="0"/>
                <a:cs typeface="Times New Roman" panose="02020603050405020304" pitchFamily="18" charset="0"/>
              </a:rPr>
              <a:t>=9.50310 </a:t>
            </a:r>
            <a:endParaRPr lang="en-US" altLang="zh-CN" sz="2800" dirty="0">
              <a:latin typeface="Times New Roman" panose="02020603050405020304" pitchFamily="18" charset="0"/>
              <a:cs typeface="Times New Roman" panose="02020603050405020304" pitchFamily="18" charset="0"/>
            </a:endParaRPr>
          </a:p>
        </p:txBody>
      </p:sp>
      <p:sp>
        <p:nvSpPr>
          <p:cNvPr id="12" name="Text Box 10"/>
          <p:cNvSpPr txBox="1">
            <a:spLocks noChangeArrowheads="1"/>
          </p:cNvSpPr>
          <p:nvPr/>
        </p:nvSpPr>
        <p:spPr bwMode="auto">
          <a:xfrm>
            <a:off x="9024085" y="10532885"/>
            <a:ext cx="83665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latin typeface="Times New Roman" panose="02020603050405020304" pitchFamily="18" charset="0"/>
                <a:ea typeface="宋体" panose="02010600030101010101" pitchFamily="2" charset="-122"/>
              </a:rPr>
              <a:t>b=(5.227568  4.918213  3.606394  3.229510  0.343286  624.4256) </a:t>
            </a:r>
          </a:p>
        </p:txBody>
      </p:sp>
      <p:graphicFrame>
        <p:nvGraphicFramePr>
          <p:cNvPr id="13" name="对象 12"/>
          <p:cNvGraphicFramePr>
            <a:graphicFrameLocks noChangeAspect="1"/>
          </p:cNvGraphicFramePr>
          <p:nvPr>
            <p:extLst>
              <p:ext uri="{D42A27DB-BD31-4B8C-83A1-F6EECF244321}">
                <p14:modId xmlns:p14="http://schemas.microsoft.com/office/powerpoint/2010/main" val="1846442936"/>
              </p:ext>
            </p:extLst>
          </p:nvPr>
        </p:nvGraphicFramePr>
        <p:xfrm>
          <a:off x="1505407" y="86352"/>
          <a:ext cx="17093285" cy="1540274"/>
        </p:xfrm>
        <a:graphic>
          <a:graphicData uri="http://schemas.openxmlformats.org/presentationml/2006/ole">
            <mc:AlternateContent xmlns:mc="http://schemas.openxmlformats.org/markup-compatibility/2006">
              <mc:Choice xmlns:v="urn:schemas-microsoft-com:vml" Requires="v">
                <p:oleObj spid="_x0000_s12330" name="Equation" r:id="rId4" imgW="5778360" imgH="520560" progId="Equation.DSMT4">
                  <p:embed/>
                </p:oleObj>
              </mc:Choice>
              <mc:Fallback>
                <p:oleObj name="Equation" r:id="rId4" imgW="5778360" imgH="520560" progId="Equation.DSMT4">
                  <p:embed/>
                  <p:pic>
                    <p:nvPicPr>
                      <p:cNvPr id="0" name=""/>
                      <p:cNvPicPr/>
                      <p:nvPr/>
                    </p:nvPicPr>
                    <p:blipFill>
                      <a:blip r:embed="rId5"/>
                      <a:stretch>
                        <a:fillRect/>
                      </a:stretch>
                    </p:blipFill>
                    <p:spPr>
                      <a:xfrm>
                        <a:off x="1505407" y="86352"/>
                        <a:ext cx="17093285" cy="1540274"/>
                      </a:xfrm>
                      <a:prstGeom prst="rect">
                        <a:avLst/>
                      </a:prstGeom>
                    </p:spPr>
                  </p:pic>
                </p:oleObj>
              </mc:Fallback>
            </mc:AlternateContent>
          </a:graphicData>
        </a:graphic>
      </p:graphicFrame>
      <p:sp>
        <p:nvSpPr>
          <p:cNvPr id="7" name="Text Box 9"/>
          <p:cNvSpPr txBox="1">
            <a:spLocks noChangeArrowheads="1"/>
          </p:cNvSpPr>
          <p:nvPr/>
        </p:nvSpPr>
        <p:spPr bwMode="auto">
          <a:xfrm>
            <a:off x="1505407" y="9600704"/>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R</a:t>
            </a:r>
            <a:r>
              <a:rPr lang="en-US" altLang="zh-CN" sz="2800" i="1" baseline="30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0.95279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Прямоугольник 15"/>
          <p:cNvSpPr/>
          <p:nvPr/>
        </p:nvSpPr>
        <p:spPr>
          <a:xfrm>
            <a:off x="0" y="0"/>
            <a:ext cx="20104100" cy="1458686"/>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7" name="矩形 26"/>
          <p:cNvSpPr/>
          <p:nvPr/>
        </p:nvSpPr>
        <p:spPr>
          <a:xfrm>
            <a:off x="199560" y="456167"/>
            <a:ext cx="7494359" cy="1002519"/>
          </a:xfrm>
          <a:prstGeom prst="rect">
            <a:avLst/>
          </a:prstGeom>
        </p:spPr>
        <p:txBody>
          <a:bodyPr wrap="none">
            <a:spAutoFit/>
          </a:bodyPr>
          <a:lstStyle/>
          <a:p>
            <a:pPr eaLnBrk="0" hangingPunct="0">
              <a:lnSpc>
                <a:spcPct val="120000"/>
              </a:lnSpc>
              <a:spcBef>
                <a:spcPct val="40000"/>
              </a:spcBef>
            </a:pPr>
            <a:r>
              <a:rPr lang="en-US" altLang="zh-CN" sz="5400" b="1" dirty="0" smtClean="0">
                <a:solidFill>
                  <a:srgbClr val="FFFF00"/>
                </a:solidFill>
                <a:latin typeface="Times New Roman" panose="02020603050405020304" pitchFamily="18" charset="0"/>
              </a:rPr>
              <a:t>Curve fitting application</a:t>
            </a:r>
            <a:endParaRPr lang="en-US" altLang="zh-CN" sz="5400" b="1" dirty="0">
              <a:solidFill>
                <a:srgbClr val="FFFF00"/>
              </a:solidFill>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627377" y="2225253"/>
            <a:ext cx="13738839" cy="8504187"/>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505414178"/>
              </p:ext>
            </p:extLst>
          </p:nvPr>
        </p:nvGraphicFramePr>
        <p:xfrm>
          <a:off x="400058" y="2503012"/>
          <a:ext cx="4298950" cy="2011362"/>
        </p:xfrm>
        <a:graphic>
          <a:graphicData uri="http://schemas.openxmlformats.org/presentationml/2006/ole">
            <mc:AlternateContent xmlns:mc="http://schemas.openxmlformats.org/markup-compatibility/2006">
              <mc:Choice xmlns:v="urn:schemas-microsoft-com:vml" Requires="v">
                <p:oleObj spid="_x0000_s14372" name="Equation" r:id="rId4" imgW="1002960" imgH="469800" progId="Equation.DSMT4">
                  <p:embed/>
                </p:oleObj>
              </mc:Choice>
              <mc:Fallback>
                <p:oleObj name="Equation" r:id="rId4" imgW="1002960" imgH="469800" progId="Equation.DSMT4">
                  <p:embed/>
                  <p:pic>
                    <p:nvPicPr>
                      <p:cNvPr id="0" name=""/>
                      <p:cNvPicPr/>
                      <p:nvPr/>
                    </p:nvPicPr>
                    <p:blipFill>
                      <a:blip r:embed="rId5"/>
                      <a:stretch>
                        <a:fillRect/>
                      </a:stretch>
                    </p:blipFill>
                    <p:spPr>
                      <a:xfrm>
                        <a:off x="400058" y="2503012"/>
                        <a:ext cx="4298950" cy="2011362"/>
                      </a:xfrm>
                      <a:prstGeom prst="rect">
                        <a:avLst/>
                      </a:prstGeom>
                    </p:spPr>
                  </p:pic>
                </p:oleObj>
              </mc:Fallback>
            </mc:AlternateContent>
          </a:graphicData>
        </a:graphic>
      </p:graphicFrame>
      <p:sp>
        <p:nvSpPr>
          <p:cNvPr id="9" name="文本框 15"/>
          <p:cNvSpPr>
            <a:spLocks noChangeArrowheads="1"/>
          </p:cNvSpPr>
          <p:nvPr/>
        </p:nvSpPr>
        <p:spPr bwMode="auto">
          <a:xfrm>
            <a:off x="8343220" y="3494660"/>
            <a:ext cx="3108552" cy="75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32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=0.76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1" nodeType="clickEffect">
                                  <p:stCondLst>
                                    <p:cond delay="0"/>
                                  </p:stCondLst>
                                  <p:childTnLst>
                                    <p:animEffect transition="out" filter="fade">
                                      <p:cBhvr>
                                        <p:cTn id="18" dur="1000"/>
                                        <p:tgtEl>
                                          <p:spTgt spid="9"/>
                                        </p:tgtEl>
                                      </p:cBhvr>
                                    </p:animEffect>
                                    <p:anim calcmode="lin" valueType="num">
                                      <p:cBhvr>
                                        <p:cTn id="19" dur="1000"/>
                                        <p:tgtEl>
                                          <p:spTgt spid="9"/>
                                        </p:tgtEl>
                                        <p:attrNameLst>
                                          <p:attrName>ppt_x</p:attrName>
                                        </p:attrNameLst>
                                      </p:cBhvr>
                                      <p:tavLst>
                                        <p:tav tm="0">
                                          <p:val>
                                            <p:strVal val="ppt_x"/>
                                          </p:val>
                                        </p:tav>
                                        <p:tav tm="100000">
                                          <p:val>
                                            <p:strVal val="ppt_x"/>
                                          </p:val>
                                        </p:tav>
                                      </p:tavLst>
                                    </p:anim>
                                    <p:anim calcmode="lin" valueType="num">
                                      <p:cBhvr>
                                        <p:cTn id="20" dur="1000"/>
                                        <p:tgtEl>
                                          <p:spTgt spid="9"/>
                                        </p:tgtEl>
                                        <p:attrNameLst>
                                          <p:attrName>ppt_y</p:attrName>
                                        </p:attrNameLst>
                                      </p:cBhvr>
                                      <p:tavLst>
                                        <p:tav tm="0">
                                          <p:val>
                                            <p:strVal val="ppt_y"/>
                                          </p:val>
                                        </p:tav>
                                        <p:tav tm="100000">
                                          <p:val>
                                            <p:strVal val="ppt_y+.1"/>
                                          </p:val>
                                        </p:tav>
                                      </p:tavLst>
                                    </p:anim>
                                    <p:set>
                                      <p:cBhvr>
                                        <p:cTn id="21" dur="1" fill="hold">
                                          <p:stCondLst>
                                            <p:cond delay="999"/>
                                          </p:stCondLst>
                                        </p:cTn>
                                        <p:tgtEl>
                                          <p:spTgt spid="9"/>
                                        </p:tgtEl>
                                        <p:attrNameLst>
                                          <p:attrName>style.visibility</p:attrName>
                                        </p:attrNameLst>
                                      </p:cBhvr>
                                      <p:to>
                                        <p:strVal val="hidden"/>
                                      </p:to>
                                    </p:set>
                                  </p:childTnLst>
                                </p:cTn>
                              </p:par>
                              <p:par>
                                <p:cTn id="22" presetID="42" presetClass="exit" presetSubtype="0" fill="hold" nodeType="withEffect">
                                  <p:stCondLst>
                                    <p:cond delay="0"/>
                                  </p:stCondLst>
                                  <p:childTnLst>
                                    <p:animEffect transition="out" filter="fade">
                                      <p:cBhvr>
                                        <p:cTn id="23" dur="1000"/>
                                        <p:tgtEl>
                                          <p:spTgt spid="3"/>
                                        </p:tgtEl>
                                      </p:cBhvr>
                                    </p:animEffect>
                                    <p:anim calcmode="lin" valueType="num">
                                      <p:cBhvr>
                                        <p:cTn id="24" dur="1000"/>
                                        <p:tgtEl>
                                          <p:spTgt spid="3"/>
                                        </p:tgtEl>
                                        <p:attrNameLst>
                                          <p:attrName>ppt_x</p:attrName>
                                        </p:attrNameLst>
                                      </p:cBhvr>
                                      <p:tavLst>
                                        <p:tav tm="0">
                                          <p:val>
                                            <p:strVal val="ppt_x"/>
                                          </p:val>
                                        </p:tav>
                                        <p:tav tm="100000">
                                          <p:val>
                                            <p:strVal val="ppt_x"/>
                                          </p:val>
                                        </p:tav>
                                      </p:tavLst>
                                    </p:anim>
                                    <p:anim calcmode="lin" valueType="num">
                                      <p:cBhvr>
                                        <p:cTn id="25" dur="1000"/>
                                        <p:tgtEl>
                                          <p:spTgt spid="3"/>
                                        </p:tgtEl>
                                        <p:attrNameLst>
                                          <p:attrName>ppt_y</p:attrName>
                                        </p:attrNameLst>
                                      </p:cBhvr>
                                      <p:tavLst>
                                        <p:tav tm="0">
                                          <p:val>
                                            <p:strVal val="ppt_y"/>
                                          </p:val>
                                        </p:tav>
                                        <p:tav tm="100000">
                                          <p:val>
                                            <p:strVal val="ppt_y+.1"/>
                                          </p:val>
                                        </p:tav>
                                      </p:tavLst>
                                    </p:anim>
                                    <p:set>
                                      <p:cBhvr>
                                        <p:cTn id="2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35608" y="1710426"/>
            <a:ext cx="13738839" cy="8504187"/>
          </a:xfrm>
          <a:prstGeom prst="rect">
            <a:avLst/>
          </a:prstGeom>
        </p:spPr>
      </p:pic>
      <p:sp>
        <p:nvSpPr>
          <p:cNvPr id="3" name="文本框 15"/>
          <p:cNvSpPr>
            <a:spLocks noChangeArrowheads="1"/>
          </p:cNvSpPr>
          <p:nvPr/>
        </p:nvSpPr>
        <p:spPr bwMode="auto">
          <a:xfrm>
            <a:off x="8850752" y="3077460"/>
            <a:ext cx="3108552" cy="75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32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=0.91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6876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5"/>
          <p:cNvSpPr>
            <a:spLocks noChangeArrowheads="1"/>
          </p:cNvSpPr>
          <p:nvPr/>
        </p:nvSpPr>
        <p:spPr bwMode="auto">
          <a:xfrm>
            <a:off x="13415963" y="6074228"/>
            <a:ext cx="310855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2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=0.50476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SSy</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=4.634e+06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RSS=2294960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MSe</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=5192.2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119829937"/>
              </p:ext>
            </p:extLst>
          </p:nvPr>
        </p:nvGraphicFramePr>
        <p:xfrm>
          <a:off x="5935434" y="293233"/>
          <a:ext cx="9043307" cy="1692836"/>
        </p:xfrm>
        <a:graphic>
          <a:graphicData uri="http://schemas.openxmlformats.org/presentationml/2006/ole">
            <mc:AlternateContent xmlns:mc="http://schemas.openxmlformats.org/markup-compatibility/2006">
              <mc:Choice xmlns:v="urn:schemas-microsoft-com:vml" Requires="v">
                <p:oleObj spid="_x0000_s15391" name="Equation" r:id="rId3" imgW="2577960" imgH="482400" progId="Equation.DSMT4">
                  <p:embed/>
                </p:oleObj>
              </mc:Choice>
              <mc:Fallback>
                <p:oleObj name="Equation" r:id="rId3" imgW="2577960" imgH="482400" progId="Equation.DSMT4">
                  <p:embed/>
                  <p:pic>
                    <p:nvPicPr>
                      <p:cNvPr id="0" name=""/>
                      <p:cNvPicPr/>
                      <p:nvPr/>
                    </p:nvPicPr>
                    <p:blipFill>
                      <a:blip r:embed="rId4"/>
                      <a:stretch>
                        <a:fillRect/>
                      </a:stretch>
                    </p:blipFill>
                    <p:spPr>
                      <a:xfrm>
                        <a:off x="5935434" y="293233"/>
                        <a:ext cx="9043307" cy="1692836"/>
                      </a:xfrm>
                      <a:prstGeom prst="rect">
                        <a:avLst/>
                      </a:prstGeom>
                    </p:spPr>
                  </p:pic>
                </p:oleObj>
              </mc:Fallback>
            </mc:AlternateContent>
          </a:graphicData>
        </a:graphic>
      </p:graphicFrame>
      <p:pic>
        <p:nvPicPr>
          <p:cNvPr id="2" name="图片 1"/>
          <p:cNvPicPr>
            <a:picLocks noChangeAspect="1"/>
          </p:cNvPicPr>
          <p:nvPr/>
        </p:nvPicPr>
        <p:blipFill>
          <a:blip r:embed="rId5"/>
          <a:stretch>
            <a:fillRect/>
          </a:stretch>
        </p:blipFill>
        <p:spPr>
          <a:xfrm>
            <a:off x="3083582" y="1986069"/>
            <a:ext cx="14747009" cy="8943188"/>
          </a:xfrm>
          <a:prstGeom prst="rect">
            <a:avLst/>
          </a:prstGeom>
        </p:spPr>
      </p:pic>
      <p:sp>
        <p:nvSpPr>
          <p:cNvPr id="7" name="文本框 15"/>
          <p:cNvSpPr>
            <a:spLocks noChangeArrowheads="1"/>
          </p:cNvSpPr>
          <p:nvPr/>
        </p:nvSpPr>
        <p:spPr bwMode="auto">
          <a:xfrm>
            <a:off x="13568363" y="6226628"/>
            <a:ext cx="310855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a:t>
            </a:r>
            <a:r>
              <a:rPr kumimoji="0" lang="en-US" altLang="zh-CN" sz="2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=0.50476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SSy</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=4.634e+06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RSS=2294960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MSe</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=5192.2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Прямоугольник 70"/>
          <p:cNvSpPr/>
          <p:nvPr/>
        </p:nvSpPr>
        <p:spPr>
          <a:xfrm>
            <a:off x="-8313" y="1"/>
            <a:ext cx="20104100" cy="798640"/>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lnSpc>
                <a:spcPct val="120000"/>
              </a:lnSpc>
              <a:spcBef>
                <a:spcPct val="40000"/>
              </a:spcBef>
            </a:pPr>
            <a:endParaRPr lang="en-US" altLang="zh-CN" b="1" dirty="0">
              <a:solidFill>
                <a:srgbClr val="FFFF00"/>
              </a:solidFill>
              <a:latin typeface="Times New Roman" panose="02020603050405020304" pitchFamily="18" charset="0"/>
            </a:endParaRPr>
          </a:p>
        </p:txBody>
      </p:sp>
      <p:sp>
        <p:nvSpPr>
          <p:cNvPr id="158" name="Прямоугольник 54"/>
          <p:cNvSpPr/>
          <p:nvPr/>
        </p:nvSpPr>
        <p:spPr>
          <a:xfrm>
            <a:off x="-8314" y="830876"/>
            <a:ext cx="20112414" cy="10478474"/>
          </a:xfrm>
          <a:prstGeom prst="rect">
            <a:avLst/>
          </a:prstGeom>
          <a:solidFill>
            <a:srgbClr val="0F7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矩形 1"/>
          <p:cNvSpPr/>
          <p:nvPr/>
        </p:nvSpPr>
        <p:spPr>
          <a:xfrm>
            <a:off x="15737" y="-147854"/>
            <a:ext cx="7543594" cy="978729"/>
          </a:xfrm>
          <a:prstGeom prst="rect">
            <a:avLst/>
          </a:prstGeom>
        </p:spPr>
        <p:txBody>
          <a:bodyPr wrap="square">
            <a:spAutoFit/>
          </a:bodyPr>
          <a:lstStyle/>
          <a:p>
            <a:pPr eaLnBrk="0" hangingPunct="0">
              <a:lnSpc>
                <a:spcPct val="120000"/>
              </a:lnSpc>
              <a:spcBef>
                <a:spcPct val="40000"/>
              </a:spcBef>
            </a:pPr>
            <a:r>
              <a:rPr lang="en-US" altLang="zh-CN" sz="4800" b="1" dirty="0" smtClean="0">
                <a:solidFill>
                  <a:srgbClr val="FFFF00"/>
                </a:solidFill>
                <a:latin typeface="Times New Roman" panose="02020603050405020304" pitchFamily="18" charset="0"/>
              </a:rPr>
              <a:t>Surface fitting </a:t>
            </a:r>
            <a:r>
              <a:rPr lang="en-US" altLang="zh-CN" sz="4800" b="1" dirty="0">
                <a:solidFill>
                  <a:srgbClr val="FFFF00"/>
                </a:solidFill>
                <a:latin typeface="Times New Roman" panose="02020603050405020304" pitchFamily="18" charset="0"/>
              </a:rPr>
              <a:t>application</a:t>
            </a:r>
          </a:p>
        </p:txBody>
      </p:sp>
      <p:graphicFrame>
        <p:nvGraphicFramePr>
          <p:cNvPr id="3" name="对象 2"/>
          <p:cNvGraphicFramePr>
            <a:graphicFrameLocks noChangeAspect="1"/>
          </p:cNvGraphicFramePr>
          <p:nvPr>
            <p:extLst>
              <p:ext uri="{D42A27DB-BD31-4B8C-83A1-F6EECF244321}">
                <p14:modId xmlns:p14="http://schemas.microsoft.com/office/powerpoint/2010/main" val="3923090732"/>
              </p:ext>
            </p:extLst>
          </p:nvPr>
        </p:nvGraphicFramePr>
        <p:xfrm>
          <a:off x="8523288" y="927100"/>
          <a:ext cx="7485062" cy="1458913"/>
        </p:xfrm>
        <a:graphic>
          <a:graphicData uri="http://schemas.openxmlformats.org/presentationml/2006/ole">
            <mc:AlternateContent xmlns:mc="http://schemas.openxmlformats.org/markup-compatibility/2006">
              <mc:Choice xmlns:v="urn:schemas-microsoft-com:vml" Requires="v">
                <p:oleObj spid="_x0000_s16421" name="Equation" r:id="rId3" imgW="2539800" imgH="495000" progId="Equation.DSMT4">
                  <p:embed/>
                </p:oleObj>
              </mc:Choice>
              <mc:Fallback>
                <p:oleObj name="Equation" r:id="rId3" imgW="2539800" imgH="495000" progId="Equation.DSMT4">
                  <p:embed/>
                  <p:pic>
                    <p:nvPicPr>
                      <p:cNvPr id="0" name=""/>
                      <p:cNvPicPr/>
                      <p:nvPr/>
                    </p:nvPicPr>
                    <p:blipFill>
                      <a:blip r:embed="rId4"/>
                      <a:stretch>
                        <a:fillRect/>
                      </a:stretch>
                    </p:blipFill>
                    <p:spPr>
                      <a:xfrm>
                        <a:off x="8523288" y="927100"/>
                        <a:ext cx="7485062" cy="1458913"/>
                      </a:xfrm>
                      <a:prstGeom prst="rect">
                        <a:avLst/>
                      </a:prstGeom>
                    </p:spPr>
                  </p:pic>
                </p:oleObj>
              </mc:Fallback>
            </mc:AlternateContent>
          </a:graphicData>
        </a:graphic>
      </p:graphicFrame>
      <p:pic>
        <p:nvPicPr>
          <p:cNvPr id="4" name="图片 3"/>
          <p:cNvPicPr>
            <a:picLocks noChangeAspect="1"/>
          </p:cNvPicPr>
          <p:nvPr/>
        </p:nvPicPr>
        <p:blipFill>
          <a:blip r:embed="rId5"/>
          <a:stretch>
            <a:fillRect/>
          </a:stretch>
        </p:blipFill>
        <p:spPr>
          <a:xfrm>
            <a:off x="2676778" y="2418248"/>
            <a:ext cx="14733917" cy="8464383"/>
          </a:xfrm>
          <a:prstGeom prst="rect">
            <a:avLst/>
          </a:prstGeom>
        </p:spPr>
      </p:pic>
      <p:sp>
        <p:nvSpPr>
          <p:cNvPr id="159" name="Text Box 9"/>
          <p:cNvSpPr txBox="1">
            <a:spLocks noChangeArrowheads="1"/>
          </p:cNvSpPr>
          <p:nvPr/>
        </p:nvSpPr>
        <p:spPr bwMode="auto">
          <a:xfrm>
            <a:off x="3389350" y="2773484"/>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Q</a:t>
            </a:r>
            <a:r>
              <a:rPr lang="en-US" altLang="zh-CN" sz="2800" dirty="0" smtClean="0">
                <a:latin typeface="Times New Roman" panose="02020603050405020304" pitchFamily="18" charset="0"/>
                <a:cs typeface="Times New Roman" panose="02020603050405020304" pitchFamily="18" charset="0"/>
              </a:rPr>
              <a:t>=9.50310 </a:t>
            </a:r>
            <a:endParaRPr lang="en-US" altLang="zh-CN" sz="2800" dirty="0">
              <a:latin typeface="Times New Roman" panose="02020603050405020304" pitchFamily="18" charset="0"/>
              <a:cs typeface="Times New Roman" panose="02020603050405020304" pitchFamily="18" charset="0"/>
            </a:endParaRPr>
          </a:p>
        </p:txBody>
      </p:sp>
      <p:sp>
        <p:nvSpPr>
          <p:cNvPr id="161" name="Text Box 9"/>
          <p:cNvSpPr txBox="1">
            <a:spLocks noChangeArrowheads="1"/>
          </p:cNvSpPr>
          <p:nvPr/>
        </p:nvSpPr>
        <p:spPr bwMode="auto">
          <a:xfrm>
            <a:off x="3389350" y="3462651"/>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R</a:t>
            </a:r>
            <a:r>
              <a:rPr lang="en-US" altLang="zh-CN" sz="2800" i="1" baseline="30000" dirty="0" smtClean="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0.86865 </a:t>
            </a:r>
          </a:p>
        </p:txBody>
      </p:sp>
      <p:sp>
        <p:nvSpPr>
          <p:cNvPr id="162" name="Text Box 10"/>
          <p:cNvSpPr txBox="1">
            <a:spLocks noChangeArrowheads="1"/>
          </p:cNvSpPr>
          <p:nvPr/>
        </p:nvSpPr>
        <p:spPr bwMode="auto">
          <a:xfrm>
            <a:off x="5980150" y="2573429"/>
            <a:ext cx="11373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latin typeface="Times New Roman" panose="02020603050405020304" pitchFamily="18" charset="0"/>
                <a:ea typeface="宋体" panose="02010600030101010101" pitchFamily="2" charset="-122"/>
              </a:rPr>
              <a:t>b</a:t>
            </a:r>
            <a:r>
              <a:rPr lang="en-US" altLang="zh-CN" sz="2400" dirty="0">
                <a:latin typeface="Times New Roman" panose="02020603050405020304" pitchFamily="18" charset="0"/>
              </a:rPr>
              <a:t>=(</a:t>
            </a:r>
            <a:r>
              <a:rPr lang="en-US" altLang="zh-CN" sz="2400" dirty="0" smtClean="0">
                <a:latin typeface="Times New Roman" panose="02020603050405020304" pitchFamily="18" charset="0"/>
              </a:rPr>
              <a:t>262.08  -68226646  -442646074  0.001  1.86  -0.002  -0.0005  </a:t>
            </a:r>
            <a:r>
              <a:rPr lang="en-US" altLang="zh-CN" sz="2400" dirty="0">
                <a:latin typeface="Times New Roman" panose="02020603050405020304" pitchFamily="18" charset="0"/>
              </a:rPr>
              <a:t>1.667762757e-06) </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15655925" y="0"/>
            <a:ext cx="4448175" cy="46847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rgbClr val="48B39D"/>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0" name="Freeform 6"/>
          <p:cNvSpPr>
            <a:spLocks/>
          </p:cNvSpPr>
          <p:nvPr/>
        </p:nvSpPr>
        <p:spPr bwMode="auto">
          <a:xfrm>
            <a:off x="8542247" y="2652713"/>
            <a:ext cx="11564938" cy="8653463"/>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rgbClr val="38A1A0"/>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1" name="Freeform 7"/>
          <p:cNvSpPr>
            <a:spLocks/>
          </p:cNvSpPr>
          <p:nvPr/>
        </p:nvSpPr>
        <p:spPr bwMode="auto">
          <a:xfrm>
            <a:off x="1301750" y="-3175"/>
            <a:ext cx="8024813" cy="2655888"/>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rgbClr val="38A39A"/>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2" name="Freeform 8"/>
          <p:cNvSpPr>
            <a:spLocks/>
          </p:cNvSpPr>
          <p:nvPr/>
        </p:nvSpPr>
        <p:spPr bwMode="auto">
          <a:xfrm>
            <a:off x="3175" y="-3175"/>
            <a:ext cx="7116763" cy="11210925"/>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rgbClr val="31939A"/>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5" name="Text Box 4"/>
          <p:cNvSpPr txBox="1">
            <a:spLocks noChangeArrowheads="1"/>
          </p:cNvSpPr>
          <p:nvPr/>
        </p:nvSpPr>
        <p:spPr bwMode="auto">
          <a:xfrm>
            <a:off x="2664619" y="811991"/>
            <a:ext cx="7620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6600" b="1" dirty="0">
                <a:solidFill>
                  <a:srgbClr val="FFFF00"/>
                </a:solidFill>
                <a:latin typeface="Times New Roman" panose="02020603050405020304" pitchFamily="18" charset="0"/>
                <a:cs typeface="Times New Roman" panose="02020603050405020304" pitchFamily="18" charset="0"/>
              </a:rPr>
              <a:t>Outline</a:t>
            </a:r>
            <a:endParaRPr lang="en-US" altLang="en-US" sz="3600" b="1" dirty="0">
              <a:solidFill>
                <a:srgbClr val="FFFF00"/>
              </a:solidFill>
              <a:latin typeface="Times New Roman" panose="02020603050405020304" pitchFamily="18" charset="0"/>
              <a:cs typeface="Times New Roman" panose="02020603050405020304" pitchFamily="18" charset="0"/>
            </a:endParaRPr>
          </a:p>
        </p:txBody>
      </p:sp>
      <p:sp>
        <p:nvSpPr>
          <p:cNvPr id="16" name="Text Box 3"/>
          <p:cNvSpPr txBox="1">
            <a:spLocks noChangeArrowheads="1"/>
          </p:cNvSpPr>
          <p:nvPr/>
        </p:nvSpPr>
        <p:spPr bwMode="auto">
          <a:xfrm>
            <a:off x="4119110" y="2186554"/>
            <a:ext cx="15475176" cy="832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spcBef>
                <a:spcPct val="40000"/>
              </a:spcBef>
              <a:buFont typeface="Wingdings" panose="05000000000000000000" pitchFamily="2" charset="2"/>
              <a:buChar char="Ø"/>
            </a:pPr>
            <a:r>
              <a:rPr lang="en-US" altLang="zh-CN" sz="5400" b="1" dirty="0" smtClean="0">
                <a:solidFill>
                  <a:srgbClr val="FFFF00"/>
                </a:solidFill>
                <a:latin typeface="Times New Roman" panose="02020603050405020304" pitchFamily="18" charset="0"/>
              </a:rPr>
              <a:t>Introduction</a:t>
            </a:r>
          </a:p>
          <a:p>
            <a:pPr eaLnBrk="0" hangingPunct="0">
              <a:lnSpc>
                <a:spcPct val="120000"/>
              </a:lnSpc>
              <a:spcBef>
                <a:spcPct val="40000"/>
              </a:spcBef>
              <a:buFont typeface="Wingdings" panose="05000000000000000000" pitchFamily="2" charset="2"/>
              <a:buChar char="Ø"/>
            </a:pPr>
            <a:r>
              <a:rPr lang="en-US" altLang="zh-CN" sz="5400" b="1" dirty="0" smtClean="0">
                <a:solidFill>
                  <a:srgbClr val="FFFF00"/>
                </a:solidFill>
                <a:latin typeface="Times New Roman" panose="02020603050405020304" pitchFamily="18" charset="0"/>
              </a:rPr>
              <a:t> </a:t>
            </a:r>
            <a:r>
              <a:rPr lang="en-US" altLang="zh-CN" sz="5400" b="1" dirty="0">
                <a:solidFill>
                  <a:srgbClr val="FFFF00"/>
                </a:solidFill>
                <a:latin typeface="Times New Roman" panose="02020603050405020304" pitchFamily="18" charset="0"/>
              </a:rPr>
              <a:t>General methods for curve and surface </a:t>
            </a:r>
            <a:r>
              <a:rPr lang="en-US" altLang="zh-CN" sz="5400" b="1" dirty="0" smtClean="0">
                <a:solidFill>
                  <a:srgbClr val="FFFF00"/>
                </a:solidFill>
                <a:latin typeface="Times New Roman" panose="02020603050405020304" pitchFamily="18" charset="0"/>
              </a:rPr>
              <a:t>fitting</a:t>
            </a:r>
          </a:p>
          <a:p>
            <a:pPr lvl="3" eaLnBrk="0" hangingPunct="0">
              <a:lnSpc>
                <a:spcPct val="120000"/>
              </a:lnSpc>
              <a:spcBef>
                <a:spcPct val="40000"/>
              </a:spcBef>
              <a:buFont typeface="Wingdings" panose="05000000000000000000" pitchFamily="2" charset="2"/>
              <a:buChar char="Ø"/>
            </a:pPr>
            <a:r>
              <a:rPr lang="en-US" altLang="zh-CN" sz="4400" b="1" dirty="0">
                <a:solidFill>
                  <a:srgbClr val="FFFF00"/>
                </a:solidFill>
                <a:latin typeface="Times New Roman" panose="02020603050405020304" pitchFamily="18" charset="0"/>
              </a:rPr>
              <a:t>Objective function of fitting</a:t>
            </a:r>
          </a:p>
          <a:p>
            <a:pPr lvl="3" eaLnBrk="0" hangingPunct="0">
              <a:lnSpc>
                <a:spcPct val="120000"/>
              </a:lnSpc>
              <a:spcBef>
                <a:spcPct val="40000"/>
              </a:spcBef>
              <a:buFont typeface="Wingdings" panose="05000000000000000000" pitchFamily="2" charset="2"/>
              <a:buChar char="Ø"/>
            </a:pPr>
            <a:r>
              <a:rPr lang="en-US" altLang="zh-CN" sz="4400" b="1" dirty="0" smtClean="0">
                <a:solidFill>
                  <a:srgbClr val="FFFF00"/>
                </a:solidFill>
                <a:latin typeface="Times New Roman" panose="02020603050405020304" pitchFamily="18" charset="0"/>
              </a:rPr>
              <a:t>Contraction-expansion algorithm</a:t>
            </a:r>
            <a:endParaRPr lang="en-US" altLang="zh-CN" sz="4400" b="1" dirty="0">
              <a:solidFill>
                <a:srgbClr val="FFFF00"/>
              </a:solidFill>
              <a:latin typeface="Times New Roman" panose="02020603050405020304" pitchFamily="18" charset="0"/>
            </a:endParaRPr>
          </a:p>
          <a:p>
            <a:pPr lvl="3" eaLnBrk="0" hangingPunct="0">
              <a:lnSpc>
                <a:spcPct val="120000"/>
              </a:lnSpc>
              <a:spcBef>
                <a:spcPct val="40000"/>
              </a:spcBef>
              <a:buFont typeface="Wingdings" panose="05000000000000000000" pitchFamily="2" charset="2"/>
              <a:buChar char="Ø"/>
            </a:pPr>
            <a:r>
              <a:rPr lang="en-US" altLang="zh-CN" sz="4400" b="1" dirty="0" smtClean="0">
                <a:solidFill>
                  <a:srgbClr val="FFFF00"/>
                </a:solidFill>
                <a:latin typeface="Times New Roman" panose="02020603050405020304" pitchFamily="18" charset="0"/>
              </a:rPr>
              <a:t>Analysis </a:t>
            </a:r>
            <a:r>
              <a:rPr lang="en-US" altLang="zh-CN" sz="4400" b="1" dirty="0">
                <a:solidFill>
                  <a:srgbClr val="FFFF00"/>
                </a:solidFill>
                <a:latin typeface="Times New Roman" panose="02020603050405020304" pitchFamily="18" charset="0"/>
              </a:rPr>
              <a:t>method</a:t>
            </a:r>
            <a:endParaRPr lang="en-US" altLang="zh-CN" sz="4400" b="1" dirty="0" smtClean="0">
              <a:solidFill>
                <a:srgbClr val="FFFF00"/>
              </a:solidFill>
              <a:latin typeface="Times New Roman" panose="02020603050405020304" pitchFamily="18" charset="0"/>
            </a:endParaRPr>
          </a:p>
          <a:p>
            <a:pPr eaLnBrk="0" hangingPunct="0">
              <a:lnSpc>
                <a:spcPct val="120000"/>
              </a:lnSpc>
              <a:spcBef>
                <a:spcPct val="40000"/>
              </a:spcBef>
              <a:buFont typeface="Wingdings" panose="05000000000000000000" pitchFamily="2" charset="2"/>
              <a:buChar char="Ø"/>
            </a:pPr>
            <a:r>
              <a:rPr lang="en-US" altLang="zh-CN" sz="5400" b="1" dirty="0">
                <a:solidFill>
                  <a:srgbClr val="FFFF00"/>
                </a:solidFill>
                <a:latin typeface="Times New Roman" panose="02020603050405020304" pitchFamily="18" charset="0"/>
              </a:rPr>
              <a:t>Instance </a:t>
            </a:r>
            <a:r>
              <a:rPr lang="en-US" altLang="zh-CN" sz="5400" b="1" dirty="0" smtClean="0">
                <a:solidFill>
                  <a:srgbClr val="FFFF00"/>
                </a:solidFill>
                <a:latin typeface="Times New Roman" panose="02020603050405020304" pitchFamily="18" charset="0"/>
              </a:rPr>
              <a:t>verification and application</a:t>
            </a:r>
          </a:p>
          <a:p>
            <a:pPr eaLnBrk="0" hangingPunct="0">
              <a:lnSpc>
                <a:spcPct val="120000"/>
              </a:lnSpc>
              <a:spcBef>
                <a:spcPct val="40000"/>
              </a:spcBef>
              <a:buFont typeface="Wingdings" panose="05000000000000000000" pitchFamily="2" charset="2"/>
              <a:buChar char="Ø"/>
            </a:pPr>
            <a:r>
              <a:rPr lang="en-US" altLang="zh-CN" sz="5400" b="1" dirty="0" smtClean="0">
                <a:solidFill>
                  <a:srgbClr val="FFFF00"/>
                </a:solidFill>
                <a:latin typeface="Times New Roman" panose="02020603050405020304" pitchFamily="18" charset="0"/>
              </a:rPr>
              <a:t>Discussion and conclusion</a:t>
            </a:r>
            <a:endParaRPr lang="en-US" altLang="zh-CN" sz="5400" b="1" dirty="0">
              <a:solidFill>
                <a:srgbClr val="FFFF00"/>
              </a:solidFill>
              <a:latin typeface="Times New Roman" panose="02020603050405020304" pitchFamily="18" charset="0"/>
              <a:ea typeface="宋体" panose="02010600030101010101" pitchFamily="2" charset="-122"/>
            </a:endParaRPr>
          </a:p>
        </p:txBody>
      </p:sp>
      <p:sp>
        <p:nvSpPr>
          <p:cNvPr id="17" name="Line 2"/>
          <p:cNvSpPr>
            <a:spLocks noChangeShapeType="1"/>
          </p:cNvSpPr>
          <p:nvPr/>
        </p:nvSpPr>
        <p:spPr bwMode="auto">
          <a:xfrm>
            <a:off x="2432867" y="1919987"/>
            <a:ext cx="16480972" cy="0"/>
          </a:xfrm>
          <a:prstGeom prst="line">
            <a:avLst/>
          </a:prstGeom>
          <a:noFill/>
          <a:ln w="28575">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54"/>
          <p:cNvSpPr/>
          <p:nvPr/>
        </p:nvSpPr>
        <p:spPr>
          <a:xfrm>
            <a:off x="-8314" y="0"/>
            <a:ext cx="20112414" cy="11309350"/>
          </a:xfrm>
          <a:prstGeom prst="rect">
            <a:avLst/>
          </a:prstGeom>
          <a:solidFill>
            <a:srgbClr val="0F7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a:p>
        </p:txBody>
      </p:sp>
      <p:pic>
        <p:nvPicPr>
          <p:cNvPr id="7" name="图片 6"/>
          <p:cNvPicPr>
            <a:picLocks noChangeAspect="1"/>
          </p:cNvPicPr>
          <p:nvPr/>
        </p:nvPicPr>
        <p:blipFill>
          <a:blip r:embed="rId3"/>
          <a:stretch>
            <a:fillRect/>
          </a:stretch>
        </p:blipFill>
        <p:spPr>
          <a:xfrm>
            <a:off x="2533050" y="2555079"/>
            <a:ext cx="14728354" cy="8221777"/>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2828371529"/>
              </p:ext>
            </p:extLst>
          </p:nvPr>
        </p:nvGraphicFramePr>
        <p:xfrm>
          <a:off x="4829759" y="493895"/>
          <a:ext cx="9667263" cy="1818594"/>
        </p:xfrm>
        <a:graphic>
          <a:graphicData uri="http://schemas.openxmlformats.org/presentationml/2006/ole">
            <mc:AlternateContent xmlns:mc="http://schemas.openxmlformats.org/markup-compatibility/2006">
              <mc:Choice xmlns:v="urn:schemas-microsoft-com:vml" Requires="v">
                <p:oleObj spid="_x0000_s17434" name="Equation" r:id="rId4" imgW="2565360" imgH="482400" progId="Equation.DSMT4">
                  <p:embed/>
                </p:oleObj>
              </mc:Choice>
              <mc:Fallback>
                <p:oleObj name="Equation" r:id="rId4" imgW="2565360" imgH="482400" progId="Equation.DSMT4">
                  <p:embed/>
                  <p:pic>
                    <p:nvPicPr>
                      <p:cNvPr id="0" name=""/>
                      <p:cNvPicPr/>
                      <p:nvPr/>
                    </p:nvPicPr>
                    <p:blipFill>
                      <a:blip r:embed="rId5"/>
                      <a:stretch>
                        <a:fillRect/>
                      </a:stretch>
                    </p:blipFill>
                    <p:spPr>
                      <a:xfrm>
                        <a:off x="4829759" y="493895"/>
                        <a:ext cx="9667263" cy="1818594"/>
                      </a:xfrm>
                      <a:prstGeom prst="rect">
                        <a:avLst/>
                      </a:prstGeom>
                    </p:spPr>
                  </p:pic>
                </p:oleObj>
              </mc:Fallback>
            </mc:AlternateContent>
          </a:graphicData>
        </a:graphic>
      </p:graphicFrame>
      <p:sp>
        <p:nvSpPr>
          <p:cNvPr id="13" name="Text Box 9"/>
          <p:cNvSpPr txBox="1">
            <a:spLocks noChangeArrowheads="1"/>
          </p:cNvSpPr>
          <p:nvPr/>
        </p:nvSpPr>
        <p:spPr bwMode="auto">
          <a:xfrm>
            <a:off x="2533049" y="2529801"/>
            <a:ext cx="28808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cs typeface="Times New Roman" panose="02020603050405020304" pitchFamily="18" charset="0"/>
              </a:rPr>
              <a:t>=3498947.80069 </a:t>
            </a:r>
          </a:p>
        </p:txBody>
      </p:sp>
      <p:sp>
        <p:nvSpPr>
          <p:cNvPr id="14" name="Text Box 9"/>
          <p:cNvSpPr txBox="1">
            <a:spLocks noChangeArrowheads="1"/>
          </p:cNvSpPr>
          <p:nvPr/>
        </p:nvSpPr>
        <p:spPr bwMode="auto">
          <a:xfrm>
            <a:off x="2765513" y="3129409"/>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R</a:t>
            </a:r>
            <a:r>
              <a:rPr lang="en-US" altLang="zh-CN" sz="2800" i="1" baseline="30000" dirty="0" smtClean="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0.94831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2000"/>
                                        <p:tgtEl>
                                          <p:spTgt spid="13"/>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389349" y="2773484"/>
            <a:ext cx="14139069" cy="7892822"/>
          </a:xfrm>
          <a:prstGeom prst="rect">
            <a:avLst/>
          </a:prstGeom>
        </p:spPr>
      </p:pic>
      <p:sp>
        <p:nvSpPr>
          <p:cNvPr id="3" name="Text Box 9"/>
          <p:cNvSpPr txBox="1">
            <a:spLocks noChangeArrowheads="1"/>
          </p:cNvSpPr>
          <p:nvPr/>
        </p:nvSpPr>
        <p:spPr bwMode="auto">
          <a:xfrm>
            <a:off x="3389349" y="2773484"/>
            <a:ext cx="28808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Q</a:t>
            </a:r>
            <a:r>
              <a:rPr lang="en-US" altLang="zh-CN" sz="2800" dirty="0" smtClean="0">
                <a:latin typeface="Times New Roman" panose="02020603050405020304" pitchFamily="18" charset="0"/>
                <a:cs typeface="Times New Roman" panose="02020603050405020304" pitchFamily="18" charset="0"/>
              </a:rPr>
              <a:t>=870359.34247 </a:t>
            </a:r>
            <a:endParaRPr lang="en-US" altLang="zh-CN" sz="2800" dirty="0">
              <a:latin typeface="Times New Roman" panose="02020603050405020304" pitchFamily="18" charset="0"/>
              <a:cs typeface="Times New Roman" panose="02020603050405020304" pitchFamily="18" charset="0"/>
            </a:endParaRPr>
          </a:p>
        </p:txBody>
      </p:sp>
      <p:sp>
        <p:nvSpPr>
          <p:cNvPr id="4" name="Text Box 9"/>
          <p:cNvSpPr txBox="1">
            <a:spLocks noChangeArrowheads="1"/>
          </p:cNvSpPr>
          <p:nvPr/>
        </p:nvSpPr>
        <p:spPr bwMode="auto">
          <a:xfrm>
            <a:off x="3389350" y="3462651"/>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smtClean="0">
                <a:latin typeface="Times New Roman" panose="02020603050405020304" pitchFamily="18" charset="0"/>
                <a:cs typeface="Times New Roman" panose="02020603050405020304" pitchFamily="18" charset="0"/>
              </a:rPr>
              <a:t>R</a:t>
            </a:r>
            <a:r>
              <a:rPr lang="en-US" altLang="zh-CN" sz="2800" i="1" baseline="30000" dirty="0" smtClean="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0.96737</a:t>
            </a:r>
          </a:p>
        </p:txBody>
      </p:sp>
    </p:spTree>
    <p:extLst>
      <p:ext uri="{BB962C8B-B14F-4D97-AF65-F5344CB8AC3E}">
        <p14:creationId xmlns:p14="http://schemas.microsoft.com/office/powerpoint/2010/main" val="225989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54"/>
          <p:cNvSpPr/>
          <p:nvPr/>
        </p:nvSpPr>
        <p:spPr>
          <a:xfrm>
            <a:off x="-8314" y="0"/>
            <a:ext cx="20112414" cy="11309350"/>
          </a:xfrm>
          <a:prstGeom prst="rect">
            <a:avLst/>
          </a:prstGeom>
          <a:solidFill>
            <a:srgbClr val="0F7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a:p>
        </p:txBody>
      </p:sp>
      <p:pic>
        <p:nvPicPr>
          <p:cNvPr id="2" name="图片 1"/>
          <p:cNvPicPr>
            <a:picLocks noChangeAspect="1"/>
          </p:cNvPicPr>
          <p:nvPr/>
        </p:nvPicPr>
        <p:blipFill>
          <a:blip r:embed="rId3"/>
          <a:stretch>
            <a:fillRect/>
          </a:stretch>
        </p:blipFill>
        <p:spPr>
          <a:xfrm>
            <a:off x="2541965" y="1943325"/>
            <a:ext cx="15179978" cy="8789989"/>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558614594"/>
              </p:ext>
            </p:extLst>
          </p:nvPr>
        </p:nvGraphicFramePr>
        <p:xfrm>
          <a:off x="3186162" y="353441"/>
          <a:ext cx="11811329" cy="1013848"/>
        </p:xfrm>
        <a:graphic>
          <a:graphicData uri="http://schemas.openxmlformats.org/presentationml/2006/ole">
            <mc:AlternateContent xmlns:mc="http://schemas.openxmlformats.org/markup-compatibility/2006">
              <mc:Choice xmlns:v="urn:schemas-microsoft-com:vml" Requires="v">
                <p:oleObj spid="_x0000_s21523" name="Equation" r:id="rId4" imgW="2958840" imgH="253800" progId="Equation.DSMT4">
                  <p:embed/>
                </p:oleObj>
              </mc:Choice>
              <mc:Fallback>
                <p:oleObj name="Equation" r:id="rId4" imgW="2958840" imgH="253800" progId="Equation.DSMT4">
                  <p:embed/>
                  <p:pic>
                    <p:nvPicPr>
                      <p:cNvPr id="0" name=""/>
                      <p:cNvPicPr/>
                      <p:nvPr/>
                    </p:nvPicPr>
                    <p:blipFill>
                      <a:blip r:embed="rId5"/>
                      <a:stretch>
                        <a:fillRect/>
                      </a:stretch>
                    </p:blipFill>
                    <p:spPr>
                      <a:xfrm>
                        <a:off x="3186162" y="353441"/>
                        <a:ext cx="11811329" cy="1013848"/>
                      </a:xfrm>
                      <a:prstGeom prst="rect">
                        <a:avLst/>
                      </a:prstGeom>
                    </p:spPr>
                  </p:pic>
                </p:oleObj>
              </mc:Fallback>
            </mc:AlternateContent>
          </a:graphicData>
        </a:graphic>
      </p:graphicFrame>
      <p:sp>
        <p:nvSpPr>
          <p:cNvPr id="25" name="Text Box 9"/>
          <p:cNvSpPr txBox="1">
            <a:spLocks noChangeArrowheads="1"/>
          </p:cNvSpPr>
          <p:nvPr/>
        </p:nvSpPr>
        <p:spPr bwMode="auto">
          <a:xfrm>
            <a:off x="2703005" y="1921554"/>
            <a:ext cx="28808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i="1" dirty="0" smtClean="0">
                <a:latin typeface="Times New Roman" panose="02020603050405020304" pitchFamily="18" charset="0"/>
                <a:cs typeface="Times New Roman" panose="02020603050405020304" pitchFamily="18" charset="0"/>
              </a:rPr>
              <a:t>Q</a:t>
            </a:r>
            <a:r>
              <a:rPr lang="en-US" altLang="zh-CN" sz="2800" b="1" dirty="0" smtClean="0">
                <a:latin typeface="Times New Roman" panose="02020603050405020304" pitchFamily="18" charset="0"/>
                <a:cs typeface="Times New Roman" panose="02020603050405020304" pitchFamily="18" charset="0"/>
              </a:rPr>
              <a:t>=6.196061</a:t>
            </a:r>
            <a:r>
              <a:rPr lang="en-US" altLang="zh-CN" sz="2800" dirty="0" smtClean="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p:txBody>
      </p:sp>
      <p:sp>
        <p:nvSpPr>
          <p:cNvPr id="26" name="Text Box 9"/>
          <p:cNvSpPr txBox="1">
            <a:spLocks noChangeArrowheads="1"/>
          </p:cNvSpPr>
          <p:nvPr/>
        </p:nvSpPr>
        <p:spPr bwMode="auto">
          <a:xfrm>
            <a:off x="2935469" y="2521162"/>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smtClean="0">
                <a:latin typeface="Times New Roman" panose="02020603050405020304" pitchFamily="18" charset="0"/>
                <a:cs typeface="Times New Roman" panose="02020603050405020304" pitchFamily="18" charset="0"/>
              </a:rPr>
              <a:t>R</a:t>
            </a:r>
            <a:r>
              <a:rPr lang="en-US" altLang="zh-CN" sz="2800" b="1" i="1" baseline="30000" dirty="0" smtClean="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0.56843</a:t>
            </a:r>
          </a:p>
        </p:txBody>
      </p:sp>
      <p:sp>
        <p:nvSpPr>
          <p:cNvPr id="4" name="矩形 3"/>
          <p:cNvSpPr/>
          <p:nvPr/>
        </p:nvSpPr>
        <p:spPr>
          <a:xfrm>
            <a:off x="4538402" y="10085551"/>
            <a:ext cx="10182596" cy="461665"/>
          </a:xfrm>
          <a:prstGeom prst="rect">
            <a:avLst/>
          </a:prstGeom>
        </p:spPr>
        <p:txBody>
          <a:bodyPr wrap="none">
            <a:spAutoFit/>
          </a:bodyPr>
          <a:lstStyle/>
          <a:p>
            <a:r>
              <a:rPr lang="zh-CN" altLang="en-US" sz="2400" b="1" i="1" dirty="0"/>
              <a:t> </a:t>
            </a:r>
            <a:r>
              <a:rPr lang="en-US" altLang="zh-CN" sz="2400" b="1" i="1" dirty="0" smtClean="0"/>
              <a:t>b</a:t>
            </a:r>
            <a:r>
              <a:rPr lang="en-US" altLang="zh-CN" sz="2400" b="1" dirty="0" smtClean="0"/>
              <a:t>=(-0.4774271937  </a:t>
            </a:r>
            <a:r>
              <a:rPr lang="en-US" altLang="zh-CN" sz="2400" b="1" dirty="0"/>
              <a:t>0.6760681316  0.6735803711  0.4765015953  </a:t>
            </a:r>
            <a:r>
              <a:rPr lang="en-US" altLang="zh-CN" sz="2400" b="1" dirty="0" smtClean="0"/>
              <a:t>5.860925554)</a:t>
            </a:r>
            <a:endParaRPr lang="zh-CN" alt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1"/>
          <p:cNvSpPr/>
          <p:nvPr/>
        </p:nvSpPr>
        <p:spPr>
          <a:xfrm>
            <a:off x="0" y="1"/>
            <a:ext cx="20104100" cy="11309349"/>
          </a:xfrm>
          <a:prstGeom prst="rect">
            <a:avLst/>
          </a:prstGeom>
          <a:solidFill>
            <a:srgbClr val="525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5" name="对象 4"/>
          <p:cNvGraphicFramePr>
            <a:graphicFrameLocks noChangeAspect="1"/>
          </p:cNvGraphicFramePr>
          <p:nvPr>
            <p:extLst>
              <p:ext uri="{D42A27DB-BD31-4B8C-83A1-F6EECF244321}">
                <p14:modId xmlns:p14="http://schemas.microsoft.com/office/powerpoint/2010/main" val="3766001415"/>
              </p:ext>
            </p:extLst>
          </p:nvPr>
        </p:nvGraphicFramePr>
        <p:xfrm>
          <a:off x="4932530" y="50142"/>
          <a:ext cx="10455518" cy="1588180"/>
        </p:xfrm>
        <a:graphic>
          <a:graphicData uri="http://schemas.openxmlformats.org/presentationml/2006/ole">
            <mc:AlternateContent xmlns:mc="http://schemas.openxmlformats.org/markup-compatibility/2006">
              <mc:Choice xmlns:v="urn:schemas-microsoft-com:vml" Requires="v">
                <p:oleObj spid="_x0000_s18478" name="Equation" r:id="rId3" imgW="3009600" imgH="457200" progId="Equation.DSMT4">
                  <p:embed/>
                </p:oleObj>
              </mc:Choice>
              <mc:Fallback>
                <p:oleObj name="Equation" r:id="rId3" imgW="3009600" imgH="457200" progId="Equation.DSMT4">
                  <p:embed/>
                  <p:pic>
                    <p:nvPicPr>
                      <p:cNvPr id="0" name=""/>
                      <p:cNvPicPr/>
                      <p:nvPr/>
                    </p:nvPicPr>
                    <p:blipFill>
                      <a:blip r:embed="rId4"/>
                      <a:stretch>
                        <a:fillRect/>
                      </a:stretch>
                    </p:blipFill>
                    <p:spPr>
                      <a:xfrm>
                        <a:off x="4932530" y="50142"/>
                        <a:ext cx="10455518" cy="1588180"/>
                      </a:xfrm>
                      <a:prstGeom prst="rect">
                        <a:avLst/>
                      </a:prstGeom>
                    </p:spPr>
                  </p:pic>
                </p:oleObj>
              </mc:Fallback>
            </mc:AlternateContent>
          </a:graphicData>
        </a:graphic>
      </p:graphicFrame>
      <p:sp>
        <p:nvSpPr>
          <p:cNvPr id="6" name="矩形 5"/>
          <p:cNvSpPr/>
          <p:nvPr/>
        </p:nvSpPr>
        <p:spPr>
          <a:xfrm>
            <a:off x="693509" y="9990307"/>
            <a:ext cx="15547977" cy="954107"/>
          </a:xfrm>
          <a:prstGeom prst="rect">
            <a:avLst/>
          </a:prstGeom>
        </p:spPr>
        <p:txBody>
          <a:bodyPr wrap="square">
            <a:spAutoFit/>
          </a:bodyPr>
          <a:lstStyle/>
          <a:p>
            <a:r>
              <a:rPr lang="en-US" altLang="zh-CN" sz="2800" dirty="0" smtClean="0">
                <a:solidFill>
                  <a:srgbClr val="FFFF00"/>
                </a:solidFill>
                <a:latin typeface="Times New Roman" panose="02020603050405020304" pitchFamily="18" charset="0"/>
              </a:rPr>
              <a:t>Fig.1 Response </a:t>
            </a:r>
            <a:r>
              <a:rPr lang="en-US" altLang="zh-CN" sz="2800" dirty="0">
                <a:solidFill>
                  <a:srgbClr val="FFFF00"/>
                </a:solidFill>
                <a:latin typeface="Times New Roman" panose="02020603050405020304" pitchFamily="18" charset="0"/>
              </a:rPr>
              <a:t>surface for the effects of flour hydration time and water added during pounding on the </a:t>
            </a:r>
            <a:r>
              <a:rPr lang="en-US" altLang="zh-CN" sz="2800" dirty="0" smtClean="0">
                <a:solidFill>
                  <a:srgbClr val="FFFF00"/>
                </a:solidFill>
                <a:latin typeface="Times New Roman" panose="02020603050405020304" pitchFamily="18" charset="0"/>
              </a:rPr>
              <a:t>shear stress </a:t>
            </a:r>
            <a:r>
              <a:rPr lang="en-US" altLang="zh-CN" sz="2800" dirty="0">
                <a:solidFill>
                  <a:srgbClr val="FFFF00"/>
                </a:solidFill>
                <a:latin typeface="Times New Roman" panose="02020603050405020304" pitchFamily="18" charset="0"/>
              </a:rPr>
              <a:t>of </a:t>
            </a:r>
            <a:r>
              <a:rPr lang="en-US" altLang="zh-CN" sz="2800" dirty="0" err="1">
                <a:solidFill>
                  <a:srgbClr val="FFFF00"/>
                </a:solidFill>
                <a:latin typeface="Times New Roman" panose="02020603050405020304" pitchFamily="18" charset="0"/>
              </a:rPr>
              <a:t>fura</a:t>
            </a:r>
            <a:r>
              <a:rPr lang="en-US" altLang="zh-CN" sz="2800" dirty="0">
                <a:solidFill>
                  <a:srgbClr val="FFFF00"/>
                </a:solidFill>
                <a:latin typeface="Times New Roman" panose="02020603050405020304" pitchFamily="18" charset="0"/>
              </a:rPr>
              <a:t>.</a:t>
            </a:r>
            <a:endParaRPr lang="zh-CN" altLang="en-US" sz="2800" dirty="0">
              <a:solidFill>
                <a:srgbClr val="FFFF00"/>
              </a:solidFill>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763" y="2283438"/>
            <a:ext cx="15235285" cy="7615746"/>
          </a:xfrm>
          <a:prstGeom prst="rect">
            <a:avLst/>
          </a:prstGeom>
        </p:spPr>
      </p:pic>
      <p:sp>
        <p:nvSpPr>
          <p:cNvPr id="8" name="矩形 7"/>
          <p:cNvSpPr/>
          <p:nvPr/>
        </p:nvSpPr>
        <p:spPr>
          <a:xfrm>
            <a:off x="15650016" y="9651752"/>
            <a:ext cx="4454084" cy="1631216"/>
          </a:xfrm>
          <a:prstGeom prst="rect">
            <a:avLst/>
          </a:prstGeom>
        </p:spPr>
        <p:txBody>
          <a:bodyPr wrap="square">
            <a:spAutoFit/>
          </a:bodyPr>
          <a:lstStyle/>
          <a:p>
            <a:pPr algn="just"/>
            <a:r>
              <a:rPr lang="en-US" altLang="zh-CN" sz="2000" kern="100" dirty="0" err="1">
                <a:solidFill>
                  <a:srgbClr val="FFFF00"/>
                </a:solidFill>
                <a:latin typeface="Times New Roman" panose="02020603050405020304" pitchFamily="18" charset="0"/>
              </a:rPr>
              <a:t>Jideani</a:t>
            </a:r>
            <a:r>
              <a:rPr lang="en-US" altLang="zh-CN" sz="2000" kern="100" dirty="0">
                <a:solidFill>
                  <a:srgbClr val="FFFF00"/>
                </a:solidFill>
                <a:latin typeface="Times New Roman" panose="02020603050405020304" pitchFamily="18" charset="0"/>
              </a:rPr>
              <a:t>, V.A., R.H. </a:t>
            </a:r>
            <a:r>
              <a:rPr lang="en-US" altLang="zh-CN" sz="2000" kern="100" dirty="0" err="1">
                <a:solidFill>
                  <a:srgbClr val="FFFF00"/>
                </a:solidFill>
                <a:latin typeface="Times New Roman" panose="02020603050405020304" pitchFamily="18" charset="0"/>
              </a:rPr>
              <a:t>Oloruntoba</a:t>
            </a:r>
            <a:r>
              <a:rPr lang="en-US" altLang="zh-CN" sz="2000" kern="100" dirty="0">
                <a:solidFill>
                  <a:srgbClr val="FFFF00"/>
                </a:solidFill>
                <a:latin typeface="Times New Roman" panose="02020603050405020304" pitchFamily="18" charset="0"/>
              </a:rPr>
              <a:t>, and I.A. </a:t>
            </a:r>
            <a:r>
              <a:rPr lang="en-US" altLang="zh-CN" sz="2000" kern="100" dirty="0" err="1">
                <a:solidFill>
                  <a:srgbClr val="FFFF00"/>
                </a:solidFill>
                <a:latin typeface="Times New Roman" panose="02020603050405020304" pitchFamily="18" charset="0"/>
              </a:rPr>
              <a:t>Jideani</a:t>
            </a:r>
            <a:r>
              <a:rPr lang="en-US" altLang="zh-CN" sz="2000" kern="100" dirty="0">
                <a:solidFill>
                  <a:srgbClr val="FFFF00"/>
                </a:solidFill>
                <a:latin typeface="Times New Roman" panose="02020603050405020304" pitchFamily="18" charset="0"/>
              </a:rPr>
              <a:t>, </a:t>
            </a:r>
            <a:r>
              <a:rPr lang="en-US" altLang="zh-CN" sz="2000" i="1" kern="100" dirty="0">
                <a:solidFill>
                  <a:srgbClr val="FFFF00"/>
                </a:solidFill>
                <a:latin typeface="Times New Roman" panose="02020603050405020304" pitchFamily="18" charset="0"/>
              </a:rPr>
              <a:t>Optimization of </a:t>
            </a:r>
            <a:r>
              <a:rPr lang="en-US" altLang="zh-CN" sz="2000" i="1" kern="100" dirty="0" err="1">
                <a:solidFill>
                  <a:srgbClr val="FFFF00"/>
                </a:solidFill>
                <a:latin typeface="Times New Roman" panose="02020603050405020304" pitchFamily="18" charset="0"/>
              </a:rPr>
              <a:t>Fura</a:t>
            </a:r>
            <a:r>
              <a:rPr lang="en-US" altLang="zh-CN" sz="2000" i="1" kern="100" dirty="0">
                <a:solidFill>
                  <a:srgbClr val="FFFF00"/>
                </a:solidFill>
                <a:latin typeface="Times New Roman" panose="02020603050405020304" pitchFamily="18" charset="0"/>
              </a:rPr>
              <a:t> Production Using Response Surface Methodology.</a:t>
            </a:r>
            <a:r>
              <a:rPr lang="en-US" altLang="zh-CN" sz="2000" kern="100" dirty="0">
                <a:solidFill>
                  <a:srgbClr val="FFFF00"/>
                </a:solidFill>
                <a:latin typeface="Times New Roman" panose="02020603050405020304" pitchFamily="18" charset="0"/>
              </a:rPr>
              <a:t> International Journal of Food Properties, 2010. </a:t>
            </a:r>
            <a:r>
              <a:rPr lang="en-US" altLang="zh-CN" sz="2000" b="1" kern="100" dirty="0">
                <a:solidFill>
                  <a:srgbClr val="FFFF00"/>
                </a:solidFill>
                <a:latin typeface="Times New Roman" panose="02020603050405020304" pitchFamily="18" charset="0"/>
              </a:rPr>
              <a:t>13</a:t>
            </a:r>
            <a:r>
              <a:rPr lang="en-US" altLang="zh-CN" sz="2000" kern="100" dirty="0">
                <a:solidFill>
                  <a:srgbClr val="FFFF00"/>
                </a:solidFill>
                <a:latin typeface="Times New Roman" panose="02020603050405020304" pitchFamily="18" charset="0"/>
              </a:rPr>
              <a:t>(2): p. 272-281.</a:t>
            </a:r>
            <a:endParaRPr lang="zh-CN" altLang="en-US" sz="2000" dirty="0">
              <a:solidFill>
                <a:srgbClr val="FFFF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483803422"/>
              </p:ext>
            </p:extLst>
          </p:nvPr>
        </p:nvGraphicFramePr>
        <p:xfrm>
          <a:off x="165665" y="1666883"/>
          <a:ext cx="16603663" cy="503238"/>
        </p:xfrm>
        <a:graphic>
          <a:graphicData uri="http://schemas.openxmlformats.org/presentationml/2006/ole">
            <mc:AlternateContent xmlns:mc="http://schemas.openxmlformats.org/markup-compatibility/2006">
              <mc:Choice xmlns:v="urn:schemas-microsoft-com:vml" Requires="v">
                <p:oleObj spid="_x0000_s18479" name="Equation" r:id="rId6" imgW="8470800" imgH="253800" progId="Equation.DSMT4">
                  <p:embed/>
                </p:oleObj>
              </mc:Choice>
              <mc:Fallback>
                <p:oleObj name="Equation" r:id="rId6" imgW="8470800" imgH="253800" progId="Equation.DSMT4">
                  <p:embed/>
                  <p:pic>
                    <p:nvPicPr>
                      <p:cNvPr id="0" name=""/>
                      <p:cNvPicPr/>
                      <p:nvPr/>
                    </p:nvPicPr>
                    <p:blipFill>
                      <a:blip r:embed="rId7"/>
                      <a:stretch>
                        <a:fillRect/>
                      </a:stretch>
                    </p:blipFill>
                    <p:spPr>
                      <a:xfrm>
                        <a:off x="165665" y="1666883"/>
                        <a:ext cx="16603663" cy="50323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1"/>
          <p:cNvSpPr/>
          <p:nvPr/>
        </p:nvSpPr>
        <p:spPr>
          <a:xfrm>
            <a:off x="0" y="1"/>
            <a:ext cx="19463657" cy="11309349"/>
          </a:xfrm>
          <a:prstGeom prst="rect">
            <a:avLst/>
          </a:prstGeom>
          <a:solidFill>
            <a:srgbClr val="525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964" y="1133656"/>
            <a:ext cx="14145726" cy="8730530"/>
          </a:xfrm>
          <a:prstGeom prst="rect">
            <a:avLst/>
          </a:prstGeom>
        </p:spPr>
      </p:pic>
      <p:sp>
        <p:nvSpPr>
          <p:cNvPr id="4" name="矩形 3"/>
          <p:cNvSpPr/>
          <p:nvPr/>
        </p:nvSpPr>
        <p:spPr>
          <a:xfrm>
            <a:off x="2408594" y="9864186"/>
            <a:ext cx="15610113" cy="954107"/>
          </a:xfrm>
          <a:prstGeom prst="rect">
            <a:avLst/>
          </a:prstGeom>
        </p:spPr>
        <p:txBody>
          <a:bodyPr wrap="square">
            <a:spAutoFit/>
          </a:bodyPr>
          <a:lstStyle/>
          <a:p>
            <a:r>
              <a:rPr lang="en-US" altLang="zh-CN" sz="2800" dirty="0" smtClean="0">
                <a:solidFill>
                  <a:srgbClr val="FFFF00"/>
                </a:solidFill>
                <a:latin typeface="Times New Roman" panose="02020603050405020304" pitchFamily="18" charset="0"/>
              </a:rPr>
              <a:t>Fig.2 Response </a:t>
            </a:r>
            <a:r>
              <a:rPr lang="en-US" altLang="zh-CN" sz="2800" dirty="0">
                <a:solidFill>
                  <a:srgbClr val="FFFF00"/>
                </a:solidFill>
                <a:latin typeface="Times New Roman" panose="02020603050405020304" pitchFamily="18" charset="0"/>
              </a:rPr>
              <a:t>surface for the effects of flour hydration time and water added during pounding on the shear</a:t>
            </a:r>
          </a:p>
          <a:p>
            <a:r>
              <a:rPr lang="en-US" altLang="zh-CN" sz="2800" dirty="0">
                <a:solidFill>
                  <a:srgbClr val="FFFF00"/>
                </a:solidFill>
                <a:latin typeface="Times New Roman" panose="02020603050405020304" pitchFamily="18" charset="0"/>
              </a:rPr>
              <a:t>strength of </a:t>
            </a:r>
            <a:r>
              <a:rPr lang="en-US" altLang="zh-CN" sz="2800" dirty="0" err="1">
                <a:solidFill>
                  <a:srgbClr val="FFFF00"/>
                </a:solidFill>
                <a:latin typeface="Times New Roman" panose="02020603050405020304" pitchFamily="18" charset="0"/>
              </a:rPr>
              <a:t>fura</a:t>
            </a:r>
            <a:r>
              <a:rPr lang="en-US" altLang="zh-CN" sz="2800" dirty="0">
                <a:solidFill>
                  <a:srgbClr val="FFFF00"/>
                </a:solidFill>
                <a:latin typeface="Times New Roman" panose="02020603050405020304" pitchFamily="18" charset="0"/>
              </a:rPr>
              <a:t>.</a:t>
            </a:r>
            <a:endParaRPr lang="zh-CN" altLang="en-US" sz="2800" dirty="0">
              <a:solidFill>
                <a:srgbClr val="FFFF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67971393"/>
              </p:ext>
            </p:extLst>
          </p:nvPr>
        </p:nvGraphicFramePr>
        <p:xfrm>
          <a:off x="1198563" y="300038"/>
          <a:ext cx="16659225" cy="493712"/>
        </p:xfrm>
        <a:graphic>
          <a:graphicData uri="http://schemas.openxmlformats.org/presentationml/2006/ole">
            <mc:AlternateContent xmlns:mc="http://schemas.openxmlformats.org/markup-compatibility/2006">
              <mc:Choice xmlns:v="urn:schemas-microsoft-com:vml" Requires="v">
                <p:oleObj spid="_x0000_s19476" name="Equation" r:id="rId4" imgW="8572320" imgH="253800" progId="Equation.DSMT4">
                  <p:embed/>
                </p:oleObj>
              </mc:Choice>
              <mc:Fallback>
                <p:oleObj name="Equation" r:id="rId4" imgW="8572320" imgH="253800" progId="Equation.DSMT4">
                  <p:embed/>
                  <p:pic>
                    <p:nvPicPr>
                      <p:cNvPr id="0" name=""/>
                      <p:cNvPicPr/>
                      <p:nvPr/>
                    </p:nvPicPr>
                    <p:blipFill>
                      <a:blip r:embed="rId5"/>
                      <a:stretch>
                        <a:fillRect/>
                      </a:stretch>
                    </p:blipFill>
                    <p:spPr>
                      <a:xfrm>
                        <a:off x="1198563" y="300038"/>
                        <a:ext cx="16659225" cy="49371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1"/>
          <p:cNvSpPr/>
          <p:nvPr/>
        </p:nvSpPr>
        <p:spPr>
          <a:xfrm>
            <a:off x="0" y="0"/>
            <a:ext cx="19376571" cy="11309349"/>
          </a:xfrm>
          <a:prstGeom prst="rect">
            <a:avLst/>
          </a:prstGeom>
          <a:solidFill>
            <a:srgbClr val="525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314" y="1389390"/>
            <a:ext cx="15979586" cy="8643259"/>
          </a:xfrm>
          <a:prstGeom prst="rect">
            <a:avLst/>
          </a:prstGeom>
        </p:spPr>
      </p:pic>
      <p:sp>
        <p:nvSpPr>
          <p:cNvPr id="3" name="矩形 2"/>
          <p:cNvSpPr/>
          <p:nvPr/>
        </p:nvSpPr>
        <p:spPr>
          <a:xfrm>
            <a:off x="1589314" y="10032649"/>
            <a:ext cx="16546286" cy="954107"/>
          </a:xfrm>
          <a:prstGeom prst="rect">
            <a:avLst/>
          </a:prstGeom>
        </p:spPr>
        <p:txBody>
          <a:bodyPr wrap="square">
            <a:spAutoFit/>
          </a:bodyPr>
          <a:lstStyle/>
          <a:p>
            <a:r>
              <a:rPr lang="en-US" altLang="zh-CN" sz="2800" dirty="0" smtClean="0">
                <a:solidFill>
                  <a:srgbClr val="FFFF00"/>
                </a:solidFill>
                <a:latin typeface="Times New Roman" panose="02020603050405020304" pitchFamily="18" charset="0"/>
              </a:rPr>
              <a:t>Fig.3 Response </a:t>
            </a:r>
            <a:r>
              <a:rPr lang="en-US" altLang="zh-CN" sz="2800" dirty="0">
                <a:solidFill>
                  <a:srgbClr val="FFFF00"/>
                </a:solidFill>
                <a:latin typeface="Times New Roman" panose="02020603050405020304" pitchFamily="18" charset="0"/>
              </a:rPr>
              <a:t>surface for the effects of flour hydration time and water added during pounding on the hardness</a:t>
            </a:r>
          </a:p>
          <a:p>
            <a:r>
              <a:rPr lang="en-US" altLang="zh-CN" sz="2800" dirty="0">
                <a:solidFill>
                  <a:srgbClr val="FFFF00"/>
                </a:solidFill>
                <a:latin typeface="Times New Roman" panose="02020603050405020304" pitchFamily="18" charset="0"/>
              </a:rPr>
              <a:t>of </a:t>
            </a:r>
            <a:r>
              <a:rPr lang="en-US" altLang="zh-CN" sz="2800" dirty="0" err="1">
                <a:solidFill>
                  <a:srgbClr val="FFFF00"/>
                </a:solidFill>
                <a:latin typeface="Times New Roman" panose="02020603050405020304" pitchFamily="18" charset="0"/>
              </a:rPr>
              <a:t>fura</a:t>
            </a:r>
            <a:r>
              <a:rPr lang="en-US" altLang="zh-CN" sz="2800" dirty="0">
                <a:solidFill>
                  <a:srgbClr val="FFFF00"/>
                </a:solidFill>
                <a:latin typeface="Times New Roman" panose="02020603050405020304" pitchFamily="18" charset="0"/>
              </a:rPr>
              <a:t>.</a:t>
            </a:r>
            <a:endParaRPr lang="zh-CN" altLang="en-US" sz="2800" dirty="0">
              <a:solidFill>
                <a:srgbClr val="FFFF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075063951"/>
              </p:ext>
            </p:extLst>
          </p:nvPr>
        </p:nvGraphicFramePr>
        <p:xfrm>
          <a:off x="1381423" y="462466"/>
          <a:ext cx="16395367" cy="464458"/>
        </p:xfrm>
        <a:graphic>
          <a:graphicData uri="http://schemas.openxmlformats.org/presentationml/2006/ole">
            <mc:AlternateContent xmlns:mc="http://schemas.openxmlformats.org/markup-compatibility/2006">
              <mc:Choice xmlns:v="urn:schemas-microsoft-com:vml" Requires="v">
                <p:oleObj spid="_x0000_s20500" name="Equation" r:id="rId4" imgW="8966160" imgH="253800" progId="Equation.DSMT4">
                  <p:embed/>
                </p:oleObj>
              </mc:Choice>
              <mc:Fallback>
                <p:oleObj name="Equation" r:id="rId4" imgW="8966160" imgH="253800" progId="Equation.DSMT4">
                  <p:embed/>
                  <p:pic>
                    <p:nvPicPr>
                      <p:cNvPr id="0" name=""/>
                      <p:cNvPicPr/>
                      <p:nvPr/>
                    </p:nvPicPr>
                    <p:blipFill>
                      <a:blip r:embed="rId5"/>
                      <a:stretch>
                        <a:fillRect/>
                      </a:stretch>
                    </p:blipFill>
                    <p:spPr>
                      <a:xfrm>
                        <a:off x="1381423" y="462466"/>
                        <a:ext cx="16395367" cy="46445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21"/>
          <p:cNvSpPr/>
          <p:nvPr/>
        </p:nvSpPr>
        <p:spPr>
          <a:xfrm>
            <a:off x="0" y="0"/>
            <a:ext cx="20104100" cy="11309350"/>
          </a:xfrm>
          <a:prstGeom prst="rect">
            <a:avLst/>
          </a:prstGeom>
          <a:solidFill>
            <a:srgbClr val="525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 y="467527"/>
            <a:ext cx="15548525" cy="9428044"/>
          </a:xfrm>
          <a:prstGeom prst="rect">
            <a:avLst/>
          </a:prstGeom>
        </p:spPr>
      </p:pic>
      <p:sp>
        <p:nvSpPr>
          <p:cNvPr id="3" name="矩形 2"/>
          <p:cNvSpPr/>
          <p:nvPr/>
        </p:nvSpPr>
        <p:spPr>
          <a:xfrm>
            <a:off x="106070" y="10363097"/>
            <a:ext cx="15051353" cy="707886"/>
          </a:xfrm>
          <a:prstGeom prst="rect">
            <a:avLst/>
          </a:prstGeom>
        </p:spPr>
        <p:txBody>
          <a:bodyPr wrap="square">
            <a:spAutoFit/>
          </a:bodyPr>
          <a:lstStyle/>
          <a:p>
            <a:r>
              <a:rPr lang="en-US" altLang="zh-CN" sz="2000" dirty="0" smtClean="0">
                <a:solidFill>
                  <a:srgbClr val="FFFF00"/>
                </a:solidFill>
                <a:latin typeface="Times New Roman" panose="02020603050405020304" pitchFamily="18" charset="0"/>
                <a:cs typeface="Times New Roman" panose="02020603050405020304" pitchFamily="18" charset="0"/>
              </a:rPr>
              <a:t>Fig. Response </a:t>
            </a:r>
            <a:r>
              <a:rPr lang="en-US" altLang="zh-CN" sz="2000" dirty="0">
                <a:solidFill>
                  <a:srgbClr val="FFFF00"/>
                </a:solidFill>
                <a:latin typeface="Times New Roman" panose="02020603050405020304" pitchFamily="18" charset="0"/>
                <a:cs typeface="Times New Roman" panose="02020603050405020304" pitchFamily="18" charset="0"/>
              </a:rPr>
              <a:t>surface model plot and regression coefficients of predicted models showing the effects of temperature and ethanol proportion (A, C) and effects of time and </a:t>
            </a:r>
            <a:r>
              <a:rPr lang="en-US" altLang="zh-CN" sz="2000" dirty="0" smtClean="0">
                <a:solidFill>
                  <a:srgbClr val="FFFF00"/>
                </a:solidFill>
                <a:latin typeface="Times New Roman" panose="02020603050405020304" pitchFamily="18" charset="0"/>
                <a:cs typeface="Times New Roman" panose="02020603050405020304" pitchFamily="18" charset="0"/>
              </a:rPr>
              <a:t>ethanol proportion </a:t>
            </a:r>
            <a:r>
              <a:rPr lang="en-US" altLang="zh-CN" sz="2000" dirty="0">
                <a:solidFill>
                  <a:srgbClr val="FFFF00"/>
                </a:solidFill>
                <a:latin typeface="Times New Roman" panose="02020603050405020304" pitchFamily="18" charset="0"/>
                <a:cs typeface="Times New Roman" panose="02020603050405020304" pitchFamily="18" charset="0"/>
              </a:rPr>
              <a:t>(B, D) on extraction yield and extractable phenolic content from NDP.</a:t>
            </a:r>
            <a:endParaRPr lang="zh-CN" altLang="en-US" dirty="0">
              <a:solidFill>
                <a:srgbClr val="FFFF00"/>
              </a:solidFill>
              <a:latin typeface="Times New Roman" panose="02020603050405020304" pitchFamily="18" charset="0"/>
              <a:cs typeface="Times New Roman" panose="02020603050405020304" pitchFamily="18" charset="0"/>
            </a:endParaRPr>
          </a:p>
        </p:txBody>
      </p:sp>
      <p:sp>
        <p:nvSpPr>
          <p:cNvPr id="4" name="矩形 3"/>
          <p:cNvSpPr/>
          <p:nvPr/>
        </p:nvSpPr>
        <p:spPr>
          <a:xfrm>
            <a:off x="15654595" y="9547489"/>
            <a:ext cx="4449505" cy="1631216"/>
          </a:xfrm>
          <a:prstGeom prst="rect">
            <a:avLst/>
          </a:prstGeom>
        </p:spPr>
        <p:txBody>
          <a:bodyPr wrap="square">
            <a:spAutoFit/>
          </a:bodyPr>
          <a:lstStyle/>
          <a:p>
            <a:pPr algn="just"/>
            <a:r>
              <a:rPr lang="en-US" altLang="zh-CN" sz="2000" dirty="0">
                <a:solidFill>
                  <a:srgbClr val="FFFF00"/>
                </a:solidFill>
                <a:latin typeface="Times New Roman" panose="02020603050405020304" pitchFamily="18" charset="0"/>
                <a:cs typeface="Times New Roman" panose="02020603050405020304" pitchFamily="18" charset="0"/>
              </a:rPr>
              <a:t>Sai-</a:t>
            </a:r>
            <a:r>
              <a:rPr lang="en-US" altLang="zh-CN" sz="2000" dirty="0" err="1">
                <a:solidFill>
                  <a:srgbClr val="FFFF00"/>
                </a:solidFill>
                <a:latin typeface="Times New Roman" panose="02020603050405020304" pitchFamily="18" charset="0"/>
                <a:cs typeface="Times New Roman" panose="02020603050405020304" pitchFamily="18" charset="0"/>
              </a:rPr>
              <a:t>Ut</a:t>
            </a:r>
            <a:r>
              <a:rPr lang="en-US" altLang="zh-CN" sz="2000" dirty="0">
                <a:solidFill>
                  <a:srgbClr val="FFFF00"/>
                </a:solidFill>
                <a:latin typeface="Times New Roman" panose="02020603050405020304" pitchFamily="18" charset="0"/>
                <a:cs typeface="Times New Roman" panose="02020603050405020304" pitchFamily="18" charset="0"/>
              </a:rPr>
              <a:t>, S., et al., </a:t>
            </a:r>
            <a:r>
              <a:rPr lang="en-US" altLang="zh-CN" sz="2000" i="1" dirty="0">
                <a:solidFill>
                  <a:srgbClr val="FFFF00"/>
                </a:solidFill>
                <a:latin typeface="Times New Roman" panose="02020603050405020304" pitchFamily="18" charset="0"/>
                <a:cs typeface="Times New Roman" panose="02020603050405020304" pitchFamily="18" charset="0"/>
              </a:rPr>
              <a:t>Optimization of antioxidants and </a:t>
            </a:r>
            <a:r>
              <a:rPr lang="en-US" altLang="zh-CN" sz="2000" i="1" dirty="0" err="1">
                <a:solidFill>
                  <a:srgbClr val="FFFF00"/>
                </a:solidFill>
                <a:latin typeface="Times New Roman" panose="02020603050405020304" pitchFamily="18" charset="0"/>
                <a:cs typeface="Times New Roman" panose="02020603050405020304" pitchFamily="18" charset="0"/>
              </a:rPr>
              <a:t>tyrosinase</a:t>
            </a:r>
            <a:r>
              <a:rPr lang="en-US" altLang="zh-CN" sz="2000" i="1" dirty="0">
                <a:solidFill>
                  <a:srgbClr val="FFFF00"/>
                </a:solidFill>
                <a:latin typeface="Times New Roman" panose="02020603050405020304" pitchFamily="18" charset="0"/>
                <a:cs typeface="Times New Roman" panose="02020603050405020304" pitchFamily="18" charset="0"/>
              </a:rPr>
              <a:t> inhibitory activity in mango peels using response surface </a:t>
            </a:r>
            <a:r>
              <a:rPr lang="en-US" altLang="zh-CN" sz="2000" i="1" dirty="0" err="1" smtClean="0">
                <a:solidFill>
                  <a:srgbClr val="FFFF00"/>
                </a:solidFill>
                <a:latin typeface="Times New Roman" panose="02020603050405020304" pitchFamily="18" charset="0"/>
                <a:cs typeface="Times New Roman" panose="02020603050405020304" pitchFamily="18" charset="0"/>
              </a:rPr>
              <a:t>methodology.</a:t>
            </a:r>
            <a:r>
              <a:rPr lang="en-US" altLang="zh-CN" sz="2000" dirty="0" err="1" smtClean="0">
                <a:solidFill>
                  <a:srgbClr val="FFFF00"/>
                </a:solidFill>
                <a:latin typeface="Times New Roman" panose="02020603050405020304" pitchFamily="18" charset="0"/>
                <a:cs typeface="Times New Roman" panose="02020603050405020304" pitchFamily="18" charset="0"/>
              </a:rPr>
              <a:t>Lwt</a:t>
            </a:r>
            <a:r>
              <a:rPr lang="en-US" altLang="zh-CN" sz="2000" dirty="0" smtClean="0">
                <a:solidFill>
                  <a:srgbClr val="FFFF00"/>
                </a:solidFill>
                <a:latin typeface="Times New Roman" panose="02020603050405020304" pitchFamily="18" charset="0"/>
                <a:cs typeface="Times New Roman" panose="02020603050405020304" pitchFamily="18" charset="0"/>
              </a:rPr>
              <a:t>-Food </a:t>
            </a:r>
            <a:r>
              <a:rPr lang="en-US" altLang="zh-CN" sz="2000" dirty="0">
                <a:solidFill>
                  <a:srgbClr val="FFFF00"/>
                </a:solidFill>
                <a:latin typeface="Times New Roman" panose="02020603050405020304" pitchFamily="18" charset="0"/>
                <a:cs typeface="Times New Roman" panose="02020603050405020304" pitchFamily="18" charset="0"/>
              </a:rPr>
              <a:t>Science and Technology, 2015. </a:t>
            </a:r>
            <a:r>
              <a:rPr lang="en-US" altLang="zh-CN" sz="2000" b="1" dirty="0">
                <a:solidFill>
                  <a:srgbClr val="FFFF00"/>
                </a:solidFill>
                <a:latin typeface="Times New Roman" panose="02020603050405020304" pitchFamily="18" charset="0"/>
                <a:cs typeface="Times New Roman" panose="02020603050405020304" pitchFamily="18" charset="0"/>
              </a:rPr>
              <a:t>64</a:t>
            </a:r>
            <a:r>
              <a:rPr lang="en-US" altLang="zh-CN" sz="2000" dirty="0">
                <a:solidFill>
                  <a:srgbClr val="FFFF00"/>
                </a:solidFill>
                <a:latin typeface="Times New Roman" panose="02020603050405020304" pitchFamily="18" charset="0"/>
                <a:cs typeface="Times New Roman" panose="02020603050405020304" pitchFamily="18" charset="0"/>
              </a:rPr>
              <a:t>(2): p. 742-749</a:t>
            </a:r>
            <a:endParaRPr lang="zh-CN" altLang="en-US" sz="20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Прямоугольник 32"/>
          <p:cNvSpPr/>
          <p:nvPr/>
        </p:nvSpPr>
        <p:spPr>
          <a:xfrm>
            <a:off x="0" y="1698171"/>
            <a:ext cx="20104100" cy="9611179"/>
          </a:xfrm>
          <a:prstGeom prst="rect">
            <a:avLst/>
          </a:prstGeom>
          <a:solidFill>
            <a:srgbClr val="94C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a:p>
        </p:txBody>
      </p:sp>
      <p:sp>
        <p:nvSpPr>
          <p:cNvPr id="66" name="Прямоугольник 15"/>
          <p:cNvSpPr/>
          <p:nvPr/>
        </p:nvSpPr>
        <p:spPr>
          <a:xfrm>
            <a:off x="0" y="-1"/>
            <a:ext cx="20104100" cy="1698171"/>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矩形 1"/>
          <p:cNvSpPr/>
          <p:nvPr/>
        </p:nvSpPr>
        <p:spPr>
          <a:xfrm>
            <a:off x="6461457" y="491260"/>
            <a:ext cx="7571303" cy="1002519"/>
          </a:xfrm>
          <a:prstGeom prst="rect">
            <a:avLst/>
          </a:prstGeom>
        </p:spPr>
        <p:txBody>
          <a:bodyPr wrap="none">
            <a:spAutoFit/>
          </a:bodyPr>
          <a:lstStyle/>
          <a:p>
            <a:pPr eaLnBrk="0" hangingPunct="0">
              <a:lnSpc>
                <a:spcPct val="120000"/>
              </a:lnSpc>
              <a:spcBef>
                <a:spcPct val="40000"/>
              </a:spcBef>
            </a:pPr>
            <a:r>
              <a:rPr lang="en-US" altLang="zh-CN" sz="5400" dirty="0">
                <a:solidFill>
                  <a:srgbClr val="FFFF00"/>
                </a:solidFill>
                <a:latin typeface="Times New Roman" panose="02020603050405020304" pitchFamily="18" charset="0"/>
              </a:rPr>
              <a:t>Discussion and conclusion</a:t>
            </a:r>
          </a:p>
        </p:txBody>
      </p:sp>
      <p:sp>
        <p:nvSpPr>
          <p:cNvPr id="4" name="矩形 3"/>
          <p:cNvSpPr/>
          <p:nvPr/>
        </p:nvSpPr>
        <p:spPr>
          <a:xfrm>
            <a:off x="795813" y="2776045"/>
            <a:ext cx="18307460" cy="1754326"/>
          </a:xfrm>
          <a:prstGeom prst="rect">
            <a:avLst/>
          </a:prstGeom>
        </p:spPr>
        <p:txBody>
          <a:bodyPr wrap="square">
            <a:spAutoFit/>
          </a:bodyPr>
          <a:lstStyle/>
          <a:p>
            <a:pPr marL="571500" indent="-571500" algn="just">
              <a:buFont typeface="Arial" panose="020B0604020202020204" pitchFamily="34" charset="0"/>
              <a:buChar char="•"/>
            </a:pPr>
            <a:r>
              <a:rPr lang="en-US" altLang="zh-CN" sz="3600" kern="100" dirty="0" smtClean="0">
                <a:solidFill>
                  <a:srgbClr val="FFFF00"/>
                </a:solidFill>
                <a:latin typeface="Times New Roman" panose="02020603050405020304" pitchFamily="18" charset="0"/>
              </a:rPr>
              <a:t>If </a:t>
            </a:r>
            <a:r>
              <a:rPr lang="en-US" altLang="zh-CN" sz="3600" kern="100" dirty="0">
                <a:solidFill>
                  <a:srgbClr val="FFFF00"/>
                </a:solidFill>
                <a:latin typeface="Times New Roman" panose="02020603050405020304" pitchFamily="18" charset="0"/>
              </a:rPr>
              <a:t>we combine the approximation Marquardt which bases on the numerical differentiation into the C-E algorithm, they can overcome the defect and show the advantage of themselves. It has the better effect in curve and surface fitting.</a:t>
            </a:r>
            <a:endParaRPr lang="zh-CN" altLang="en-US" sz="3600" dirty="0">
              <a:solidFill>
                <a:srgbClr val="FFFF00"/>
              </a:solidFill>
            </a:endParaRPr>
          </a:p>
        </p:txBody>
      </p:sp>
      <p:sp>
        <p:nvSpPr>
          <p:cNvPr id="68" name="矩形 67"/>
          <p:cNvSpPr/>
          <p:nvPr/>
        </p:nvSpPr>
        <p:spPr>
          <a:xfrm>
            <a:off x="804012" y="5608245"/>
            <a:ext cx="18496076" cy="3416320"/>
          </a:xfrm>
          <a:prstGeom prst="rect">
            <a:avLst/>
          </a:prstGeom>
        </p:spPr>
        <p:txBody>
          <a:bodyPr wrap="square">
            <a:spAutoFit/>
          </a:bodyPr>
          <a:lstStyle/>
          <a:p>
            <a:pPr marL="571500" indent="-571500" algn="just">
              <a:buFont typeface="Arial" panose="020B0604020202020204" pitchFamily="34" charset="0"/>
              <a:buChar char="•"/>
            </a:pPr>
            <a:r>
              <a:rPr lang="en-US" altLang="zh-CN" sz="3600" kern="100" dirty="0">
                <a:solidFill>
                  <a:srgbClr val="FFFF00"/>
                </a:solidFill>
                <a:latin typeface="Times New Roman" panose="02020603050405020304" pitchFamily="18" charset="0"/>
              </a:rPr>
              <a:t>The relationship between wheat quality traits to stay online or nonlinear , some less test data or the relation of traits are very weak, which between characters can only corresponding to a simple description. However , this test has accumulated a large amount of data, relations between some of the characters show the obvious surface relationship more than linear and nonlinear , and the </a:t>
            </a:r>
            <a:r>
              <a:rPr lang="en-US" altLang="zh-CN" sz="3600" kern="100" dirty="0" smtClean="0">
                <a:solidFill>
                  <a:srgbClr val="FFFF00"/>
                </a:solidFill>
                <a:latin typeface="Times New Roman" panose="02020603050405020304" pitchFamily="18" charset="0"/>
              </a:rPr>
              <a:t>relations </a:t>
            </a:r>
            <a:r>
              <a:rPr lang="en-US" altLang="zh-CN" sz="3600" kern="100" dirty="0">
                <a:solidFill>
                  <a:srgbClr val="FFFF00"/>
                </a:solidFill>
                <a:latin typeface="Times New Roman" panose="02020603050405020304" pitchFamily="18" charset="0"/>
              </a:rPr>
              <a:t>can be more accurately express these traits, the conclusion is more accurate, and can be applied to production practice more effectively.</a:t>
            </a:r>
            <a:endParaRPr lang="zh-CN" altLang="en-US" sz="3600" dirty="0">
              <a:solidFill>
                <a:srgbClr val="FFFF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Прямоугольник 24"/>
          <p:cNvSpPr/>
          <p:nvPr/>
        </p:nvSpPr>
        <p:spPr>
          <a:xfrm>
            <a:off x="2050094" y="0"/>
            <a:ext cx="4001135" cy="11308715"/>
          </a:xfrm>
          <a:prstGeom prst="rect">
            <a:avLst/>
          </a:prstGeom>
          <a:solidFill>
            <a:srgbClr val="D58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p:cNvSpPr/>
          <p:nvPr/>
        </p:nvSpPr>
        <p:spPr>
          <a:xfrm>
            <a:off x="6050915" y="0"/>
            <a:ext cx="4001135" cy="11308715"/>
          </a:xfrm>
          <a:prstGeom prst="rect">
            <a:avLst/>
          </a:prstGeom>
          <a:solidFill>
            <a:srgbClr val="D88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4052871" y="0"/>
            <a:ext cx="4001135" cy="11308715"/>
          </a:xfrm>
          <a:prstGeom prst="rect">
            <a:avLst/>
          </a:prstGeom>
          <a:solidFill>
            <a:srgbClr val="DC9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27"/>
          <p:cNvSpPr/>
          <p:nvPr/>
        </p:nvSpPr>
        <p:spPr>
          <a:xfrm>
            <a:off x="10052050" y="0"/>
            <a:ext cx="4001135" cy="11308715"/>
          </a:xfrm>
          <a:prstGeom prst="rect">
            <a:avLst/>
          </a:prstGeom>
          <a:solidFill>
            <a:srgbClr val="DA9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object 2"/>
          <p:cNvSpPr/>
          <p:nvPr/>
        </p:nvSpPr>
        <p:spPr>
          <a:xfrm>
            <a:off x="2050094" y="0"/>
            <a:ext cx="4001135" cy="11308715"/>
          </a:xfrm>
          <a:custGeom>
            <a:avLst/>
            <a:gdLst/>
            <a:ahLst/>
            <a:cxnLst/>
            <a:rect l="l" t="t" r="r" b="b"/>
            <a:pathLst>
              <a:path w="4001135" h="11308715">
                <a:moveTo>
                  <a:pt x="0" y="11308556"/>
                </a:moveTo>
                <a:lnTo>
                  <a:pt x="4000747" y="11308556"/>
                </a:lnTo>
                <a:lnTo>
                  <a:pt x="4000747" y="0"/>
                </a:lnTo>
                <a:lnTo>
                  <a:pt x="0" y="0"/>
                </a:lnTo>
                <a:lnTo>
                  <a:pt x="0" y="11308556"/>
                </a:lnTo>
                <a:close/>
              </a:path>
            </a:pathLst>
          </a:custGeom>
          <a:solidFill>
            <a:srgbClr val="D58659"/>
          </a:solidFill>
        </p:spPr>
        <p:txBody>
          <a:bodyPr wrap="square" lIns="0" tIns="0" rIns="0" bIns="0" rtlCol="0">
            <a:spAutoFit/>
          </a:bodyPr>
          <a:lstStyle/>
          <a:p>
            <a:endParaRPr/>
          </a:p>
        </p:txBody>
      </p:sp>
      <p:sp>
        <p:nvSpPr>
          <p:cNvPr id="3" name="矩形 2"/>
          <p:cNvSpPr/>
          <p:nvPr/>
        </p:nvSpPr>
        <p:spPr>
          <a:xfrm>
            <a:off x="5657197" y="4330918"/>
            <a:ext cx="8395674" cy="1323439"/>
          </a:xfrm>
          <a:prstGeom prst="rect">
            <a:avLst/>
          </a:prstGeom>
        </p:spPr>
        <p:txBody>
          <a:bodyPr wrap="square">
            <a:prstTxWarp prst="textWave4">
              <a:avLst/>
            </a:prstTxWarp>
            <a:spAutoFit/>
          </a:bodyPr>
          <a:lstStyle/>
          <a:p>
            <a:pPr algn="just">
              <a:spcAft>
                <a:spcPts val="0"/>
              </a:spcAft>
            </a:pPr>
            <a:r>
              <a:rPr lang="en-US" altLang="zh-CN" sz="8000" b="1" kern="100" dirty="0" smtClean="0">
                <a:ln w="12700">
                  <a:solidFill>
                    <a:schemeClr val="tx2">
                      <a:lumMod val="75000"/>
                    </a:schemeClr>
                  </a:solidFill>
                  <a:prstDash val="solid"/>
                </a:ln>
                <a:solidFill>
                  <a:srgbClr val="FFFF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Thanks Attention</a:t>
            </a:r>
            <a:endParaRPr lang="zh-CN" altLang="zh-CN" sz="8000" b="1" kern="10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0" y="-1"/>
            <a:ext cx="10052050" cy="11308715"/>
          </a:xfrm>
          <a:prstGeom prst="rect">
            <a:avLst/>
          </a:prstGeom>
          <a:solidFill>
            <a:srgbClr val="E5B8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10052050" y="0"/>
            <a:ext cx="10052050" cy="11308714"/>
          </a:xfrm>
          <a:prstGeom prst="rect">
            <a:avLst/>
          </a:prstGeom>
          <a:solidFill>
            <a:srgbClr val="D58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5" name="Группа 4"/>
          <p:cNvGrpSpPr/>
          <p:nvPr/>
        </p:nvGrpSpPr>
        <p:grpSpPr>
          <a:xfrm>
            <a:off x="7498777" y="1475641"/>
            <a:ext cx="5111586" cy="1156806"/>
            <a:chOff x="7498777" y="1475641"/>
            <a:chExt cx="5111586" cy="1156806"/>
          </a:xfrm>
        </p:grpSpPr>
        <p:sp>
          <p:nvSpPr>
            <p:cNvPr id="6"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7"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4" name="Текст 3"/>
          <p:cNvSpPr>
            <a:spLocks noGrp="1"/>
          </p:cNvSpPr>
          <p:nvPr>
            <p:ph type="body" sz="quarter" idx="10"/>
          </p:nvPr>
        </p:nvSpPr>
        <p:spPr/>
        <p:txBody>
          <a:bodyPr/>
          <a:lstStyle/>
          <a:p>
            <a:endParaRPr lang="ru-RU" dirty="0"/>
          </a:p>
        </p:txBody>
      </p:sp>
      <p:sp>
        <p:nvSpPr>
          <p:cNvPr id="14" name="object 4"/>
          <p:cNvSpPr txBox="1"/>
          <p:nvPr/>
        </p:nvSpPr>
        <p:spPr>
          <a:xfrm>
            <a:off x="3292179" y="5009037"/>
            <a:ext cx="1402080" cy="615315"/>
          </a:xfrm>
          <a:prstGeom prst="rect">
            <a:avLst/>
          </a:prstGeom>
        </p:spPr>
        <p:txBody>
          <a:bodyPr vert="horz" wrap="square" lIns="0" tIns="0" rIns="0" bIns="0" rtlCol="0">
            <a:spAutoFit/>
          </a:bodyPr>
          <a:lstStyle/>
          <a:p>
            <a:pPr marL="12700" marR="5080" indent="-3810" algn="ctr">
              <a:lnSpc>
                <a:spcPct val="101499"/>
              </a:lnSpc>
            </a:pPr>
            <a:r>
              <a:rPr sz="1300" spc="-5" dirty="0">
                <a:solidFill>
                  <a:srgbClr val="FFFFFF"/>
                </a:solidFill>
                <a:latin typeface="Trebuchet MS"/>
                <a:cs typeface="Trebuchet MS"/>
              </a:rPr>
              <a:t>I</a:t>
            </a:r>
            <a:r>
              <a:rPr sz="1300" spc="5" dirty="0">
                <a:solidFill>
                  <a:srgbClr val="FFFFFF"/>
                </a:solidFill>
                <a:latin typeface="Trebuchet MS"/>
                <a:cs typeface="Trebuchet MS"/>
              </a:rPr>
              <a:t>T</a:t>
            </a:r>
            <a:r>
              <a:rPr sz="1300" spc="-20"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a:t>
            </a:r>
            <a:r>
              <a:rPr sz="1300" spc="-65" dirty="0">
                <a:solidFill>
                  <a:srgbClr val="FFFFFF"/>
                </a:solidFill>
                <a:latin typeface="Trebuchet MS"/>
                <a:cs typeface="Trebuchet MS"/>
              </a:rPr>
              <a:t> </a:t>
            </a:r>
            <a:r>
              <a:rPr sz="1300" spc="5" dirty="0">
                <a:solidFill>
                  <a:srgbClr val="FFFFFF"/>
                </a:solidFill>
                <a:latin typeface="Trebuchet MS"/>
                <a:cs typeface="Trebuchet MS"/>
              </a:rPr>
              <a:t>A</a:t>
            </a:r>
            <a:r>
              <a:rPr sz="1300" spc="-70" dirty="0">
                <a:solidFill>
                  <a:srgbClr val="FFFFFF"/>
                </a:solidFill>
                <a:latin typeface="Trebuchet MS"/>
                <a:cs typeface="Trebuchet MS"/>
              </a:rPr>
              <a:t> </a:t>
            </a:r>
            <a:r>
              <a:rPr sz="1300" dirty="0">
                <a:solidFill>
                  <a:srgbClr val="FFFFFF"/>
                </a:solidFill>
                <a:latin typeface="Trebuchet MS"/>
                <a:cs typeface="Trebuchet MS"/>
              </a:rPr>
              <a:t>LONG</a:t>
            </a:r>
            <a:r>
              <a:rPr sz="1300" spc="-5" dirty="0">
                <a:solidFill>
                  <a:srgbClr val="FFFFFF"/>
                </a:solidFill>
                <a:latin typeface="Trebuchet MS"/>
                <a:cs typeface="Trebuchet MS"/>
              </a:rPr>
              <a:t> </a:t>
            </a:r>
            <a:r>
              <a:rPr sz="1300" spc="5" dirty="0">
                <a:solidFill>
                  <a:srgbClr val="FFFFFF"/>
                </a:solidFill>
                <a:latin typeface="Trebuchet MS"/>
                <a:cs typeface="Trebuchet MS"/>
              </a:rPr>
              <a:t>ES</a:t>
            </a:r>
            <a:r>
              <a:rPr sz="1300" spc="-125" dirty="0">
                <a:solidFill>
                  <a:srgbClr val="FFFFFF"/>
                </a:solidFill>
                <a:latin typeface="Trebuchet MS"/>
                <a:cs typeface="Trebuchet MS"/>
              </a:rPr>
              <a:t>T</a:t>
            </a:r>
            <a:r>
              <a:rPr sz="1300" spc="5" dirty="0">
                <a:solidFill>
                  <a:srgbClr val="FFFFFF"/>
                </a:solidFill>
                <a:latin typeface="Trebuchet MS"/>
                <a:cs typeface="Trebuchet MS"/>
              </a:rPr>
              <a:t>ABLISHED</a:t>
            </a:r>
            <a:r>
              <a:rPr sz="1300" dirty="0">
                <a:solidFill>
                  <a:srgbClr val="FFFFFF"/>
                </a:solidFill>
                <a:latin typeface="Trebuchet MS"/>
                <a:cs typeface="Trebuchet MS"/>
              </a:rPr>
              <a:t> </a:t>
            </a:r>
            <a:r>
              <a:rPr sz="1300" spc="-135" dirty="0">
                <a:solidFill>
                  <a:srgbClr val="FFFFFF"/>
                </a:solidFill>
                <a:latin typeface="Trebuchet MS"/>
                <a:cs typeface="Trebuchet MS"/>
              </a:rPr>
              <a:t>F</a:t>
            </a:r>
            <a:r>
              <a:rPr sz="1300" spc="5" dirty="0">
                <a:solidFill>
                  <a:srgbClr val="FFFFFF"/>
                </a:solidFill>
                <a:latin typeface="Trebuchet MS"/>
                <a:cs typeface="Trebuchet MS"/>
              </a:rPr>
              <a:t>ACT TH</a:t>
            </a:r>
            <a:r>
              <a:rPr sz="1300" spc="-130" dirty="0">
                <a:solidFill>
                  <a:srgbClr val="FFFFFF"/>
                </a:solidFill>
                <a:latin typeface="Trebuchet MS"/>
                <a:cs typeface="Trebuchet MS"/>
              </a:rPr>
              <a:t>A</a:t>
            </a:r>
            <a:r>
              <a:rPr sz="1300" spc="5" dirty="0">
                <a:solidFill>
                  <a:srgbClr val="FFFFFF"/>
                </a:solidFill>
                <a:latin typeface="Trebuchet MS"/>
                <a:cs typeface="Trebuchet MS"/>
              </a:rPr>
              <a:t>T</a:t>
            </a:r>
            <a:r>
              <a:rPr sz="1300" spc="-95" dirty="0">
                <a:solidFill>
                  <a:srgbClr val="FFFFFF"/>
                </a:solidFill>
                <a:latin typeface="Trebuchet MS"/>
                <a:cs typeface="Trebuchet MS"/>
              </a:rPr>
              <a:t> </a:t>
            </a:r>
            <a:r>
              <a:rPr sz="1300" spc="5" dirty="0">
                <a:solidFill>
                  <a:srgbClr val="FFFFFF"/>
                </a:solidFill>
                <a:latin typeface="Trebuchet MS"/>
                <a:cs typeface="Trebuchet MS"/>
              </a:rPr>
              <a:t>A</a:t>
            </a:r>
            <a:r>
              <a:rPr sz="1300" spc="-70" dirty="0">
                <a:solidFill>
                  <a:srgbClr val="FFFFFF"/>
                </a:solidFill>
                <a:latin typeface="Trebuchet MS"/>
                <a:cs typeface="Trebuchet MS"/>
              </a:rPr>
              <a:t> </a:t>
            </a:r>
            <a:r>
              <a:rPr sz="1300" spc="5" dirty="0">
                <a:solidFill>
                  <a:srgbClr val="FFFFFF"/>
                </a:solidFill>
                <a:latin typeface="Trebuchet MS"/>
                <a:cs typeface="Trebuchet MS"/>
              </a:rPr>
              <a:t>READER</a:t>
            </a:r>
            <a:endParaRPr sz="1300" dirty="0">
              <a:latin typeface="Trebuchet MS"/>
              <a:cs typeface="Trebuchet MS"/>
            </a:endParaRPr>
          </a:p>
        </p:txBody>
      </p:sp>
      <p:sp>
        <p:nvSpPr>
          <p:cNvPr id="15" name="object 16"/>
          <p:cNvSpPr txBox="1"/>
          <p:nvPr/>
        </p:nvSpPr>
        <p:spPr>
          <a:xfrm>
            <a:off x="3292179" y="6873767"/>
            <a:ext cx="1402080" cy="615315"/>
          </a:xfrm>
          <a:prstGeom prst="rect">
            <a:avLst/>
          </a:prstGeom>
        </p:spPr>
        <p:txBody>
          <a:bodyPr vert="horz" wrap="square" lIns="0" tIns="0" rIns="0" bIns="0" rtlCol="0">
            <a:spAutoFit/>
          </a:bodyPr>
          <a:lstStyle/>
          <a:p>
            <a:pPr marL="12700" marR="5080" indent="-3810" algn="ctr">
              <a:lnSpc>
                <a:spcPct val="101499"/>
              </a:lnSpc>
            </a:pPr>
            <a:r>
              <a:rPr sz="1300" spc="-5" dirty="0">
                <a:solidFill>
                  <a:srgbClr val="FFFFFF"/>
                </a:solidFill>
                <a:latin typeface="Trebuchet MS"/>
                <a:cs typeface="Trebuchet MS"/>
              </a:rPr>
              <a:t>I</a:t>
            </a:r>
            <a:r>
              <a:rPr sz="1300" spc="5" dirty="0">
                <a:solidFill>
                  <a:srgbClr val="FFFFFF"/>
                </a:solidFill>
                <a:latin typeface="Trebuchet MS"/>
                <a:cs typeface="Trebuchet MS"/>
              </a:rPr>
              <a:t>T</a:t>
            </a:r>
            <a:r>
              <a:rPr sz="1300" spc="-20"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a:t>
            </a:r>
            <a:r>
              <a:rPr sz="1300" spc="-65" dirty="0">
                <a:solidFill>
                  <a:srgbClr val="FFFFFF"/>
                </a:solidFill>
                <a:latin typeface="Trebuchet MS"/>
                <a:cs typeface="Trebuchet MS"/>
              </a:rPr>
              <a:t> </a:t>
            </a:r>
            <a:r>
              <a:rPr sz="1300" spc="5" dirty="0">
                <a:solidFill>
                  <a:srgbClr val="FFFFFF"/>
                </a:solidFill>
                <a:latin typeface="Trebuchet MS"/>
                <a:cs typeface="Trebuchet MS"/>
              </a:rPr>
              <a:t>A</a:t>
            </a:r>
            <a:r>
              <a:rPr sz="1300" spc="-70" dirty="0">
                <a:solidFill>
                  <a:srgbClr val="FFFFFF"/>
                </a:solidFill>
                <a:latin typeface="Trebuchet MS"/>
                <a:cs typeface="Trebuchet MS"/>
              </a:rPr>
              <a:t> </a:t>
            </a:r>
            <a:r>
              <a:rPr sz="1300" dirty="0">
                <a:solidFill>
                  <a:srgbClr val="FFFFFF"/>
                </a:solidFill>
                <a:latin typeface="Trebuchet MS"/>
                <a:cs typeface="Trebuchet MS"/>
              </a:rPr>
              <a:t>LONG</a:t>
            </a:r>
            <a:r>
              <a:rPr sz="1300" spc="-5" dirty="0">
                <a:solidFill>
                  <a:srgbClr val="FFFFFF"/>
                </a:solidFill>
                <a:latin typeface="Trebuchet MS"/>
                <a:cs typeface="Trebuchet MS"/>
              </a:rPr>
              <a:t> </a:t>
            </a:r>
            <a:r>
              <a:rPr sz="1300" spc="5" dirty="0">
                <a:solidFill>
                  <a:srgbClr val="FFFFFF"/>
                </a:solidFill>
                <a:latin typeface="Trebuchet MS"/>
                <a:cs typeface="Trebuchet MS"/>
              </a:rPr>
              <a:t>ES</a:t>
            </a:r>
            <a:r>
              <a:rPr sz="1300" spc="-125" dirty="0">
                <a:solidFill>
                  <a:srgbClr val="FFFFFF"/>
                </a:solidFill>
                <a:latin typeface="Trebuchet MS"/>
                <a:cs typeface="Trebuchet MS"/>
              </a:rPr>
              <a:t>T</a:t>
            </a:r>
            <a:r>
              <a:rPr sz="1300" spc="5" dirty="0">
                <a:solidFill>
                  <a:srgbClr val="FFFFFF"/>
                </a:solidFill>
                <a:latin typeface="Trebuchet MS"/>
                <a:cs typeface="Trebuchet MS"/>
              </a:rPr>
              <a:t>ABLISHED</a:t>
            </a:r>
            <a:r>
              <a:rPr sz="1300" dirty="0">
                <a:solidFill>
                  <a:srgbClr val="FFFFFF"/>
                </a:solidFill>
                <a:latin typeface="Trebuchet MS"/>
                <a:cs typeface="Trebuchet MS"/>
              </a:rPr>
              <a:t> </a:t>
            </a:r>
            <a:r>
              <a:rPr sz="1300" spc="-135" dirty="0">
                <a:solidFill>
                  <a:srgbClr val="FFFFFF"/>
                </a:solidFill>
                <a:latin typeface="Trebuchet MS"/>
                <a:cs typeface="Trebuchet MS"/>
              </a:rPr>
              <a:t>F</a:t>
            </a:r>
            <a:r>
              <a:rPr sz="1300" spc="5" dirty="0">
                <a:solidFill>
                  <a:srgbClr val="FFFFFF"/>
                </a:solidFill>
                <a:latin typeface="Trebuchet MS"/>
                <a:cs typeface="Trebuchet MS"/>
              </a:rPr>
              <a:t>ACT TH</a:t>
            </a:r>
            <a:r>
              <a:rPr sz="1300" spc="-130" dirty="0">
                <a:solidFill>
                  <a:srgbClr val="FFFFFF"/>
                </a:solidFill>
                <a:latin typeface="Trebuchet MS"/>
                <a:cs typeface="Trebuchet MS"/>
              </a:rPr>
              <a:t>A</a:t>
            </a:r>
            <a:r>
              <a:rPr sz="1300" spc="5" dirty="0">
                <a:solidFill>
                  <a:srgbClr val="FFFFFF"/>
                </a:solidFill>
                <a:latin typeface="Trebuchet MS"/>
                <a:cs typeface="Trebuchet MS"/>
              </a:rPr>
              <a:t>T</a:t>
            </a:r>
            <a:r>
              <a:rPr sz="1300" spc="-95" dirty="0">
                <a:solidFill>
                  <a:srgbClr val="FFFFFF"/>
                </a:solidFill>
                <a:latin typeface="Trebuchet MS"/>
                <a:cs typeface="Trebuchet MS"/>
              </a:rPr>
              <a:t> </a:t>
            </a:r>
            <a:r>
              <a:rPr sz="1300" spc="5" dirty="0">
                <a:solidFill>
                  <a:srgbClr val="FFFFFF"/>
                </a:solidFill>
                <a:latin typeface="Trebuchet MS"/>
                <a:cs typeface="Trebuchet MS"/>
              </a:rPr>
              <a:t>A</a:t>
            </a:r>
            <a:r>
              <a:rPr sz="1300" spc="-70" dirty="0">
                <a:solidFill>
                  <a:srgbClr val="FFFFFF"/>
                </a:solidFill>
                <a:latin typeface="Trebuchet MS"/>
                <a:cs typeface="Trebuchet MS"/>
              </a:rPr>
              <a:t> </a:t>
            </a:r>
            <a:r>
              <a:rPr sz="1300" spc="5" dirty="0">
                <a:solidFill>
                  <a:srgbClr val="FFFFFF"/>
                </a:solidFill>
                <a:latin typeface="Trebuchet MS"/>
                <a:cs typeface="Trebuchet MS"/>
              </a:rPr>
              <a:t>READER</a:t>
            </a:r>
            <a:endParaRPr sz="1300">
              <a:latin typeface="Trebuchet MS"/>
              <a:cs typeface="Trebuchet MS"/>
            </a:endParaRPr>
          </a:p>
        </p:txBody>
      </p:sp>
      <p:sp>
        <p:nvSpPr>
          <p:cNvPr id="16" name="object 22"/>
          <p:cNvSpPr txBox="1"/>
          <p:nvPr/>
        </p:nvSpPr>
        <p:spPr>
          <a:xfrm>
            <a:off x="15474912" y="5009037"/>
            <a:ext cx="1402080" cy="615315"/>
          </a:xfrm>
          <a:prstGeom prst="rect">
            <a:avLst/>
          </a:prstGeom>
        </p:spPr>
        <p:txBody>
          <a:bodyPr vert="horz" wrap="square" lIns="0" tIns="0" rIns="0" bIns="0" rtlCol="0">
            <a:spAutoFit/>
          </a:bodyPr>
          <a:lstStyle/>
          <a:p>
            <a:pPr marL="12700" marR="5080" indent="-3810" algn="ctr">
              <a:lnSpc>
                <a:spcPct val="101499"/>
              </a:lnSpc>
            </a:pPr>
            <a:r>
              <a:rPr sz="1300" spc="-5" dirty="0">
                <a:solidFill>
                  <a:srgbClr val="FFFFFF"/>
                </a:solidFill>
                <a:latin typeface="Trebuchet MS"/>
                <a:cs typeface="Trebuchet MS"/>
              </a:rPr>
              <a:t>I</a:t>
            </a:r>
            <a:r>
              <a:rPr sz="1300" spc="5" dirty="0">
                <a:solidFill>
                  <a:srgbClr val="FFFFFF"/>
                </a:solidFill>
                <a:latin typeface="Trebuchet MS"/>
                <a:cs typeface="Trebuchet MS"/>
              </a:rPr>
              <a:t>T</a:t>
            </a:r>
            <a:r>
              <a:rPr sz="1300" spc="-20"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a:t>
            </a:r>
            <a:r>
              <a:rPr sz="1300" spc="-65" dirty="0">
                <a:solidFill>
                  <a:srgbClr val="FFFFFF"/>
                </a:solidFill>
                <a:latin typeface="Trebuchet MS"/>
                <a:cs typeface="Trebuchet MS"/>
              </a:rPr>
              <a:t> </a:t>
            </a:r>
            <a:r>
              <a:rPr sz="1300" spc="5" dirty="0">
                <a:solidFill>
                  <a:srgbClr val="FFFFFF"/>
                </a:solidFill>
                <a:latin typeface="Trebuchet MS"/>
                <a:cs typeface="Trebuchet MS"/>
              </a:rPr>
              <a:t>A</a:t>
            </a:r>
            <a:r>
              <a:rPr sz="1300" spc="-70" dirty="0">
                <a:solidFill>
                  <a:srgbClr val="FFFFFF"/>
                </a:solidFill>
                <a:latin typeface="Trebuchet MS"/>
                <a:cs typeface="Trebuchet MS"/>
              </a:rPr>
              <a:t> </a:t>
            </a:r>
            <a:r>
              <a:rPr sz="1300" dirty="0">
                <a:solidFill>
                  <a:srgbClr val="FFFFFF"/>
                </a:solidFill>
                <a:latin typeface="Trebuchet MS"/>
                <a:cs typeface="Trebuchet MS"/>
              </a:rPr>
              <a:t>LONG</a:t>
            </a:r>
            <a:r>
              <a:rPr sz="1300" spc="-5" dirty="0">
                <a:solidFill>
                  <a:srgbClr val="FFFFFF"/>
                </a:solidFill>
                <a:latin typeface="Trebuchet MS"/>
                <a:cs typeface="Trebuchet MS"/>
              </a:rPr>
              <a:t> </a:t>
            </a:r>
            <a:r>
              <a:rPr sz="1300" spc="5" dirty="0">
                <a:solidFill>
                  <a:srgbClr val="FFFFFF"/>
                </a:solidFill>
                <a:latin typeface="Trebuchet MS"/>
                <a:cs typeface="Trebuchet MS"/>
              </a:rPr>
              <a:t>ES</a:t>
            </a:r>
            <a:r>
              <a:rPr sz="1300" spc="-125" dirty="0">
                <a:solidFill>
                  <a:srgbClr val="FFFFFF"/>
                </a:solidFill>
                <a:latin typeface="Trebuchet MS"/>
                <a:cs typeface="Trebuchet MS"/>
              </a:rPr>
              <a:t>T</a:t>
            </a:r>
            <a:r>
              <a:rPr sz="1300" spc="5" dirty="0">
                <a:solidFill>
                  <a:srgbClr val="FFFFFF"/>
                </a:solidFill>
                <a:latin typeface="Trebuchet MS"/>
                <a:cs typeface="Trebuchet MS"/>
              </a:rPr>
              <a:t>ABLISHED</a:t>
            </a:r>
            <a:r>
              <a:rPr sz="1300" dirty="0">
                <a:solidFill>
                  <a:srgbClr val="FFFFFF"/>
                </a:solidFill>
                <a:latin typeface="Trebuchet MS"/>
                <a:cs typeface="Trebuchet MS"/>
              </a:rPr>
              <a:t> </a:t>
            </a:r>
            <a:r>
              <a:rPr sz="1300" spc="-135" dirty="0">
                <a:solidFill>
                  <a:srgbClr val="FFFFFF"/>
                </a:solidFill>
                <a:latin typeface="Trebuchet MS"/>
                <a:cs typeface="Trebuchet MS"/>
              </a:rPr>
              <a:t>F</a:t>
            </a:r>
            <a:r>
              <a:rPr sz="1300" spc="5" dirty="0">
                <a:solidFill>
                  <a:srgbClr val="FFFFFF"/>
                </a:solidFill>
                <a:latin typeface="Trebuchet MS"/>
                <a:cs typeface="Trebuchet MS"/>
              </a:rPr>
              <a:t>ACT TH</a:t>
            </a:r>
            <a:r>
              <a:rPr sz="1300" spc="-130" dirty="0">
                <a:solidFill>
                  <a:srgbClr val="FFFFFF"/>
                </a:solidFill>
                <a:latin typeface="Trebuchet MS"/>
                <a:cs typeface="Trebuchet MS"/>
              </a:rPr>
              <a:t>A</a:t>
            </a:r>
            <a:r>
              <a:rPr sz="1300" spc="5" dirty="0">
                <a:solidFill>
                  <a:srgbClr val="FFFFFF"/>
                </a:solidFill>
                <a:latin typeface="Trebuchet MS"/>
                <a:cs typeface="Trebuchet MS"/>
              </a:rPr>
              <a:t>T</a:t>
            </a:r>
            <a:r>
              <a:rPr sz="1300" spc="-95" dirty="0">
                <a:solidFill>
                  <a:srgbClr val="FFFFFF"/>
                </a:solidFill>
                <a:latin typeface="Trebuchet MS"/>
                <a:cs typeface="Trebuchet MS"/>
              </a:rPr>
              <a:t> </a:t>
            </a:r>
            <a:r>
              <a:rPr sz="1300" spc="5" dirty="0">
                <a:solidFill>
                  <a:srgbClr val="FFFFFF"/>
                </a:solidFill>
                <a:latin typeface="Trebuchet MS"/>
                <a:cs typeface="Trebuchet MS"/>
              </a:rPr>
              <a:t>A</a:t>
            </a:r>
            <a:r>
              <a:rPr sz="1300" spc="-70" dirty="0">
                <a:solidFill>
                  <a:srgbClr val="FFFFFF"/>
                </a:solidFill>
                <a:latin typeface="Trebuchet MS"/>
                <a:cs typeface="Trebuchet MS"/>
              </a:rPr>
              <a:t> </a:t>
            </a:r>
            <a:r>
              <a:rPr sz="1300" spc="5" dirty="0">
                <a:solidFill>
                  <a:srgbClr val="FFFFFF"/>
                </a:solidFill>
                <a:latin typeface="Trebuchet MS"/>
                <a:cs typeface="Trebuchet MS"/>
              </a:rPr>
              <a:t>READER</a:t>
            </a:r>
            <a:endParaRPr sz="1300">
              <a:latin typeface="Trebuchet MS"/>
              <a:cs typeface="Trebuchet MS"/>
            </a:endParaRPr>
          </a:p>
        </p:txBody>
      </p:sp>
      <p:sp>
        <p:nvSpPr>
          <p:cNvPr id="17" name="object 25"/>
          <p:cNvSpPr txBox="1"/>
          <p:nvPr/>
        </p:nvSpPr>
        <p:spPr>
          <a:xfrm>
            <a:off x="15474912" y="6873767"/>
            <a:ext cx="1402080" cy="615315"/>
          </a:xfrm>
          <a:prstGeom prst="rect">
            <a:avLst/>
          </a:prstGeom>
        </p:spPr>
        <p:txBody>
          <a:bodyPr vert="horz" wrap="square" lIns="0" tIns="0" rIns="0" bIns="0" rtlCol="0">
            <a:spAutoFit/>
          </a:bodyPr>
          <a:lstStyle/>
          <a:p>
            <a:pPr marL="12700" marR="5080" indent="-3810" algn="ctr">
              <a:lnSpc>
                <a:spcPct val="101499"/>
              </a:lnSpc>
            </a:pPr>
            <a:r>
              <a:rPr sz="1300" spc="-5" dirty="0">
                <a:solidFill>
                  <a:srgbClr val="FFFFFF"/>
                </a:solidFill>
                <a:latin typeface="Trebuchet MS"/>
                <a:cs typeface="Trebuchet MS"/>
              </a:rPr>
              <a:t>I</a:t>
            </a:r>
            <a:r>
              <a:rPr sz="1300" spc="5" dirty="0">
                <a:solidFill>
                  <a:srgbClr val="FFFFFF"/>
                </a:solidFill>
                <a:latin typeface="Trebuchet MS"/>
                <a:cs typeface="Trebuchet MS"/>
              </a:rPr>
              <a:t>T</a:t>
            </a:r>
            <a:r>
              <a:rPr sz="1300" spc="-20"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a:t>
            </a:r>
            <a:r>
              <a:rPr sz="1300" spc="-65" dirty="0">
                <a:solidFill>
                  <a:srgbClr val="FFFFFF"/>
                </a:solidFill>
                <a:latin typeface="Trebuchet MS"/>
                <a:cs typeface="Trebuchet MS"/>
              </a:rPr>
              <a:t> </a:t>
            </a:r>
            <a:r>
              <a:rPr sz="1300" spc="5" dirty="0">
                <a:solidFill>
                  <a:srgbClr val="FFFFFF"/>
                </a:solidFill>
                <a:latin typeface="Trebuchet MS"/>
                <a:cs typeface="Trebuchet MS"/>
              </a:rPr>
              <a:t>A</a:t>
            </a:r>
            <a:r>
              <a:rPr sz="1300" spc="-70" dirty="0">
                <a:solidFill>
                  <a:srgbClr val="FFFFFF"/>
                </a:solidFill>
                <a:latin typeface="Trebuchet MS"/>
                <a:cs typeface="Trebuchet MS"/>
              </a:rPr>
              <a:t> </a:t>
            </a:r>
            <a:r>
              <a:rPr sz="1300" dirty="0">
                <a:solidFill>
                  <a:srgbClr val="FFFFFF"/>
                </a:solidFill>
                <a:latin typeface="Trebuchet MS"/>
                <a:cs typeface="Trebuchet MS"/>
              </a:rPr>
              <a:t>LONG</a:t>
            </a:r>
            <a:r>
              <a:rPr sz="1300" spc="-5" dirty="0">
                <a:solidFill>
                  <a:srgbClr val="FFFFFF"/>
                </a:solidFill>
                <a:latin typeface="Trebuchet MS"/>
                <a:cs typeface="Trebuchet MS"/>
              </a:rPr>
              <a:t> </a:t>
            </a:r>
            <a:r>
              <a:rPr sz="1300" spc="5" dirty="0">
                <a:solidFill>
                  <a:srgbClr val="FFFFFF"/>
                </a:solidFill>
                <a:latin typeface="Trebuchet MS"/>
                <a:cs typeface="Trebuchet MS"/>
              </a:rPr>
              <a:t>ES</a:t>
            </a:r>
            <a:r>
              <a:rPr sz="1300" spc="-125" dirty="0">
                <a:solidFill>
                  <a:srgbClr val="FFFFFF"/>
                </a:solidFill>
                <a:latin typeface="Trebuchet MS"/>
                <a:cs typeface="Trebuchet MS"/>
              </a:rPr>
              <a:t>T</a:t>
            </a:r>
            <a:r>
              <a:rPr sz="1300" spc="5" dirty="0">
                <a:solidFill>
                  <a:srgbClr val="FFFFFF"/>
                </a:solidFill>
                <a:latin typeface="Trebuchet MS"/>
                <a:cs typeface="Trebuchet MS"/>
              </a:rPr>
              <a:t>ABLISHED</a:t>
            </a:r>
            <a:r>
              <a:rPr sz="1300" dirty="0">
                <a:solidFill>
                  <a:srgbClr val="FFFFFF"/>
                </a:solidFill>
                <a:latin typeface="Trebuchet MS"/>
                <a:cs typeface="Trebuchet MS"/>
              </a:rPr>
              <a:t> </a:t>
            </a:r>
            <a:r>
              <a:rPr sz="1300" spc="-135" dirty="0">
                <a:solidFill>
                  <a:srgbClr val="FFFFFF"/>
                </a:solidFill>
                <a:latin typeface="Trebuchet MS"/>
                <a:cs typeface="Trebuchet MS"/>
              </a:rPr>
              <a:t>F</a:t>
            </a:r>
            <a:r>
              <a:rPr sz="1300" spc="5" dirty="0">
                <a:solidFill>
                  <a:srgbClr val="FFFFFF"/>
                </a:solidFill>
                <a:latin typeface="Trebuchet MS"/>
                <a:cs typeface="Trebuchet MS"/>
              </a:rPr>
              <a:t>ACT TH</a:t>
            </a:r>
            <a:r>
              <a:rPr sz="1300" spc="-130" dirty="0">
                <a:solidFill>
                  <a:srgbClr val="FFFFFF"/>
                </a:solidFill>
                <a:latin typeface="Trebuchet MS"/>
                <a:cs typeface="Trebuchet MS"/>
              </a:rPr>
              <a:t>A</a:t>
            </a:r>
            <a:r>
              <a:rPr sz="1300" spc="5" dirty="0">
                <a:solidFill>
                  <a:srgbClr val="FFFFFF"/>
                </a:solidFill>
                <a:latin typeface="Trebuchet MS"/>
                <a:cs typeface="Trebuchet MS"/>
              </a:rPr>
              <a:t>T</a:t>
            </a:r>
            <a:r>
              <a:rPr sz="1300" spc="-95" dirty="0">
                <a:solidFill>
                  <a:srgbClr val="FFFFFF"/>
                </a:solidFill>
                <a:latin typeface="Trebuchet MS"/>
                <a:cs typeface="Trebuchet MS"/>
              </a:rPr>
              <a:t> </a:t>
            </a:r>
            <a:r>
              <a:rPr sz="1300" spc="5" dirty="0">
                <a:solidFill>
                  <a:srgbClr val="FFFFFF"/>
                </a:solidFill>
                <a:latin typeface="Trebuchet MS"/>
                <a:cs typeface="Trebuchet MS"/>
              </a:rPr>
              <a:t>A</a:t>
            </a:r>
            <a:r>
              <a:rPr sz="1300" spc="-70" dirty="0">
                <a:solidFill>
                  <a:srgbClr val="FFFFFF"/>
                </a:solidFill>
                <a:latin typeface="Trebuchet MS"/>
                <a:cs typeface="Trebuchet MS"/>
              </a:rPr>
              <a:t> </a:t>
            </a:r>
            <a:r>
              <a:rPr sz="1300" spc="5" dirty="0">
                <a:solidFill>
                  <a:srgbClr val="FFFFFF"/>
                </a:solidFill>
                <a:latin typeface="Trebuchet MS"/>
                <a:cs typeface="Trebuchet MS"/>
              </a:rPr>
              <a:t>READER</a:t>
            </a:r>
            <a:endParaRPr sz="1300">
              <a:latin typeface="Trebuchet MS"/>
              <a:cs typeface="Trebuchet MS"/>
            </a:endParaRPr>
          </a:p>
        </p:txBody>
      </p:sp>
      <p:sp>
        <p:nvSpPr>
          <p:cNvPr id="18" name="Freeform 5"/>
          <p:cNvSpPr>
            <a:spLocks/>
          </p:cNvSpPr>
          <p:nvPr/>
        </p:nvSpPr>
        <p:spPr bwMode="auto">
          <a:xfrm>
            <a:off x="5808663" y="7991475"/>
            <a:ext cx="8674100" cy="395288"/>
          </a:xfrm>
          <a:custGeom>
            <a:avLst/>
            <a:gdLst/>
            <a:ahLst/>
            <a:cxnLst>
              <a:cxn ang="0">
                <a:pos x="3307" y="0"/>
              </a:cxn>
              <a:cxn ang="0">
                <a:pos x="0" y="0"/>
              </a:cxn>
              <a:cxn ang="0">
                <a:pos x="0" y="89"/>
              </a:cxn>
              <a:cxn ang="0">
                <a:pos x="62" y="151"/>
              </a:cxn>
              <a:cxn ang="0">
                <a:pos x="3246" y="151"/>
              </a:cxn>
              <a:cxn ang="0">
                <a:pos x="3307" y="89"/>
              </a:cxn>
              <a:cxn ang="0">
                <a:pos x="3307" y="0"/>
              </a:cxn>
            </a:cxnLst>
            <a:rect l="0" t="0" r="r" b="b"/>
            <a:pathLst>
              <a:path w="3307" h="151">
                <a:moveTo>
                  <a:pt x="3307" y="0"/>
                </a:moveTo>
                <a:cubicBezTo>
                  <a:pt x="0" y="0"/>
                  <a:pt x="0" y="0"/>
                  <a:pt x="0" y="0"/>
                </a:cubicBezTo>
                <a:cubicBezTo>
                  <a:pt x="0" y="89"/>
                  <a:pt x="0" y="89"/>
                  <a:pt x="0" y="89"/>
                </a:cubicBezTo>
                <a:cubicBezTo>
                  <a:pt x="0" y="123"/>
                  <a:pt x="28" y="151"/>
                  <a:pt x="62" y="151"/>
                </a:cubicBezTo>
                <a:cubicBezTo>
                  <a:pt x="3246" y="151"/>
                  <a:pt x="3246" y="151"/>
                  <a:pt x="3246" y="151"/>
                </a:cubicBezTo>
                <a:cubicBezTo>
                  <a:pt x="3280" y="151"/>
                  <a:pt x="3307" y="123"/>
                  <a:pt x="3307" y="89"/>
                </a:cubicBezTo>
                <a:cubicBezTo>
                  <a:pt x="3307" y="0"/>
                  <a:pt x="3307" y="0"/>
                  <a:pt x="3307" y="0"/>
                </a:cubicBezTo>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Freeform 6"/>
          <p:cNvSpPr>
            <a:spLocks noEditPoints="1"/>
          </p:cNvSpPr>
          <p:nvPr/>
        </p:nvSpPr>
        <p:spPr bwMode="auto">
          <a:xfrm>
            <a:off x="6829425" y="3443288"/>
            <a:ext cx="6632575" cy="4427538"/>
          </a:xfrm>
          <a:custGeom>
            <a:avLst/>
            <a:gdLst/>
            <a:ahLst/>
            <a:cxnLst>
              <a:cxn ang="0">
                <a:pos x="123" y="1563"/>
              </a:cxn>
              <a:cxn ang="0">
                <a:pos x="123" y="123"/>
              </a:cxn>
              <a:cxn ang="0">
                <a:pos x="2406" y="123"/>
              </a:cxn>
              <a:cxn ang="0">
                <a:pos x="2406" y="1563"/>
              </a:cxn>
              <a:cxn ang="0">
                <a:pos x="123" y="1563"/>
              </a:cxn>
              <a:cxn ang="0">
                <a:pos x="2468" y="0"/>
              </a:cxn>
              <a:cxn ang="0">
                <a:pos x="61" y="0"/>
              </a:cxn>
              <a:cxn ang="0">
                <a:pos x="0" y="61"/>
              </a:cxn>
              <a:cxn ang="0">
                <a:pos x="0" y="1686"/>
              </a:cxn>
              <a:cxn ang="0">
                <a:pos x="2529" y="1686"/>
              </a:cxn>
              <a:cxn ang="0">
                <a:pos x="2529" y="61"/>
              </a:cxn>
              <a:cxn ang="0">
                <a:pos x="2468" y="0"/>
              </a:cxn>
            </a:cxnLst>
            <a:rect l="0" t="0" r="r" b="b"/>
            <a:pathLst>
              <a:path w="2529" h="1686">
                <a:moveTo>
                  <a:pt x="123" y="1563"/>
                </a:moveTo>
                <a:cubicBezTo>
                  <a:pt x="123" y="123"/>
                  <a:pt x="123" y="123"/>
                  <a:pt x="123" y="123"/>
                </a:cubicBezTo>
                <a:cubicBezTo>
                  <a:pt x="2406" y="123"/>
                  <a:pt x="2406" y="123"/>
                  <a:pt x="2406" y="123"/>
                </a:cubicBezTo>
                <a:cubicBezTo>
                  <a:pt x="2406" y="1563"/>
                  <a:pt x="2406" y="1563"/>
                  <a:pt x="2406" y="1563"/>
                </a:cubicBezTo>
                <a:cubicBezTo>
                  <a:pt x="123" y="1563"/>
                  <a:pt x="123" y="1563"/>
                  <a:pt x="123" y="1563"/>
                </a:cubicBezTo>
                <a:moveTo>
                  <a:pt x="2468" y="0"/>
                </a:moveTo>
                <a:cubicBezTo>
                  <a:pt x="61" y="0"/>
                  <a:pt x="61" y="0"/>
                  <a:pt x="61" y="0"/>
                </a:cubicBezTo>
                <a:cubicBezTo>
                  <a:pt x="27" y="0"/>
                  <a:pt x="0" y="27"/>
                  <a:pt x="0" y="61"/>
                </a:cubicBezTo>
                <a:cubicBezTo>
                  <a:pt x="0" y="1686"/>
                  <a:pt x="0" y="1686"/>
                  <a:pt x="0" y="1686"/>
                </a:cubicBezTo>
                <a:cubicBezTo>
                  <a:pt x="2529" y="1686"/>
                  <a:pt x="2529" y="1686"/>
                  <a:pt x="2529" y="1686"/>
                </a:cubicBezTo>
                <a:cubicBezTo>
                  <a:pt x="2529" y="61"/>
                  <a:pt x="2529" y="61"/>
                  <a:pt x="2529" y="61"/>
                </a:cubicBezTo>
                <a:cubicBezTo>
                  <a:pt x="2529" y="27"/>
                  <a:pt x="2502" y="0"/>
                  <a:pt x="2468" y="0"/>
                </a:cubicBezTo>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0" name="Freeform 7"/>
          <p:cNvSpPr>
            <a:spLocks/>
          </p:cNvSpPr>
          <p:nvPr/>
        </p:nvSpPr>
        <p:spPr bwMode="auto">
          <a:xfrm>
            <a:off x="5797550" y="7980363"/>
            <a:ext cx="8694737" cy="417513"/>
          </a:xfrm>
          <a:custGeom>
            <a:avLst/>
            <a:gdLst/>
            <a:ahLst/>
            <a:cxnLst>
              <a:cxn ang="0">
                <a:pos x="4" y="4"/>
              </a:cxn>
              <a:cxn ang="0">
                <a:pos x="4" y="8"/>
              </a:cxn>
              <a:cxn ang="0">
                <a:pos x="3307" y="8"/>
              </a:cxn>
              <a:cxn ang="0">
                <a:pos x="3307" y="93"/>
              </a:cxn>
              <a:cxn ang="0">
                <a:pos x="3290" y="134"/>
              </a:cxn>
              <a:cxn ang="0">
                <a:pos x="3250" y="151"/>
              </a:cxn>
              <a:cxn ang="0">
                <a:pos x="66" y="151"/>
              </a:cxn>
              <a:cxn ang="0">
                <a:pos x="25" y="134"/>
              </a:cxn>
              <a:cxn ang="0">
                <a:pos x="8" y="93"/>
              </a:cxn>
              <a:cxn ang="0">
                <a:pos x="8" y="4"/>
              </a:cxn>
              <a:cxn ang="0">
                <a:pos x="4" y="4"/>
              </a:cxn>
              <a:cxn ang="0">
                <a:pos x="4" y="8"/>
              </a:cxn>
              <a:cxn ang="0">
                <a:pos x="4" y="4"/>
              </a:cxn>
              <a:cxn ang="0">
                <a:pos x="0" y="4"/>
              </a:cxn>
              <a:cxn ang="0">
                <a:pos x="0" y="93"/>
              </a:cxn>
              <a:cxn ang="0">
                <a:pos x="66" y="159"/>
              </a:cxn>
              <a:cxn ang="0">
                <a:pos x="3250" y="159"/>
              </a:cxn>
              <a:cxn ang="0">
                <a:pos x="3315" y="93"/>
              </a:cxn>
              <a:cxn ang="0">
                <a:pos x="3315" y="0"/>
              </a:cxn>
              <a:cxn ang="0">
                <a:pos x="0" y="0"/>
              </a:cxn>
              <a:cxn ang="0">
                <a:pos x="0" y="4"/>
              </a:cxn>
              <a:cxn ang="0">
                <a:pos x="4" y="4"/>
              </a:cxn>
            </a:cxnLst>
            <a:rect l="0" t="0" r="r" b="b"/>
            <a:pathLst>
              <a:path w="3315" h="159">
                <a:moveTo>
                  <a:pt x="4" y="4"/>
                </a:moveTo>
                <a:cubicBezTo>
                  <a:pt x="4" y="8"/>
                  <a:pt x="4" y="8"/>
                  <a:pt x="4" y="8"/>
                </a:cubicBezTo>
                <a:cubicBezTo>
                  <a:pt x="3307" y="8"/>
                  <a:pt x="3307" y="8"/>
                  <a:pt x="3307" y="8"/>
                </a:cubicBezTo>
                <a:cubicBezTo>
                  <a:pt x="3307" y="93"/>
                  <a:pt x="3307" y="93"/>
                  <a:pt x="3307" y="93"/>
                </a:cubicBezTo>
                <a:cubicBezTo>
                  <a:pt x="3307" y="109"/>
                  <a:pt x="3301" y="123"/>
                  <a:pt x="3290" y="134"/>
                </a:cubicBezTo>
                <a:cubicBezTo>
                  <a:pt x="3280" y="144"/>
                  <a:pt x="3265" y="151"/>
                  <a:pt x="3250" y="151"/>
                </a:cubicBezTo>
                <a:cubicBezTo>
                  <a:pt x="66" y="151"/>
                  <a:pt x="66" y="151"/>
                  <a:pt x="66" y="151"/>
                </a:cubicBezTo>
                <a:cubicBezTo>
                  <a:pt x="50" y="151"/>
                  <a:pt x="35" y="144"/>
                  <a:pt x="25" y="134"/>
                </a:cubicBezTo>
                <a:cubicBezTo>
                  <a:pt x="14" y="123"/>
                  <a:pt x="8" y="109"/>
                  <a:pt x="8" y="93"/>
                </a:cubicBezTo>
                <a:cubicBezTo>
                  <a:pt x="8" y="4"/>
                  <a:pt x="8" y="4"/>
                  <a:pt x="8" y="4"/>
                </a:cubicBezTo>
                <a:cubicBezTo>
                  <a:pt x="4" y="4"/>
                  <a:pt x="4" y="4"/>
                  <a:pt x="4" y="4"/>
                </a:cubicBezTo>
                <a:cubicBezTo>
                  <a:pt x="4" y="8"/>
                  <a:pt x="4" y="8"/>
                  <a:pt x="4" y="8"/>
                </a:cubicBezTo>
                <a:cubicBezTo>
                  <a:pt x="4" y="4"/>
                  <a:pt x="4" y="4"/>
                  <a:pt x="4" y="4"/>
                </a:cubicBezTo>
                <a:cubicBezTo>
                  <a:pt x="0" y="4"/>
                  <a:pt x="0" y="4"/>
                  <a:pt x="0" y="4"/>
                </a:cubicBezTo>
                <a:cubicBezTo>
                  <a:pt x="0" y="93"/>
                  <a:pt x="0" y="93"/>
                  <a:pt x="0" y="93"/>
                </a:cubicBezTo>
                <a:cubicBezTo>
                  <a:pt x="0" y="129"/>
                  <a:pt x="29" y="159"/>
                  <a:pt x="66" y="159"/>
                </a:cubicBezTo>
                <a:cubicBezTo>
                  <a:pt x="3250" y="159"/>
                  <a:pt x="3250" y="159"/>
                  <a:pt x="3250" y="159"/>
                </a:cubicBezTo>
                <a:cubicBezTo>
                  <a:pt x="3286" y="159"/>
                  <a:pt x="3315" y="129"/>
                  <a:pt x="3315" y="93"/>
                </a:cubicBezTo>
                <a:cubicBezTo>
                  <a:pt x="3315" y="0"/>
                  <a:pt x="3315" y="0"/>
                  <a:pt x="3315" y="0"/>
                </a:cubicBezTo>
                <a:cubicBezTo>
                  <a:pt x="0" y="0"/>
                  <a:pt x="0" y="0"/>
                  <a:pt x="0" y="0"/>
                </a:cubicBezTo>
                <a:cubicBezTo>
                  <a:pt x="0" y="4"/>
                  <a:pt x="0" y="4"/>
                  <a:pt x="0" y="4"/>
                </a:cubicBezTo>
                <a:lnTo>
                  <a:pt x="4"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1" name="Freeform 8"/>
          <p:cNvSpPr>
            <a:spLocks noEditPoints="1"/>
          </p:cNvSpPr>
          <p:nvPr/>
        </p:nvSpPr>
        <p:spPr bwMode="auto">
          <a:xfrm>
            <a:off x="6818313" y="3432175"/>
            <a:ext cx="6654800" cy="4448175"/>
          </a:xfrm>
          <a:custGeom>
            <a:avLst/>
            <a:gdLst/>
            <a:ahLst/>
            <a:cxnLst>
              <a:cxn ang="0">
                <a:pos x="2472" y="4"/>
              </a:cxn>
              <a:cxn ang="0">
                <a:pos x="2472" y="0"/>
              </a:cxn>
              <a:cxn ang="0">
                <a:pos x="65" y="0"/>
              </a:cxn>
              <a:cxn ang="0">
                <a:pos x="0" y="65"/>
              </a:cxn>
              <a:cxn ang="0">
                <a:pos x="0" y="1694"/>
              </a:cxn>
              <a:cxn ang="0">
                <a:pos x="2537" y="1694"/>
              </a:cxn>
              <a:cxn ang="0">
                <a:pos x="2537" y="65"/>
              </a:cxn>
              <a:cxn ang="0">
                <a:pos x="2472" y="0"/>
              </a:cxn>
              <a:cxn ang="0">
                <a:pos x="2472" y="4"/>
              </a:cxn>
              <a:cxn ang="0">
                <a:pos x="2472" y="8"/>
              </a:cxn>
              <a:cxn ang="0">
                <a:pos x="2513" y="25"/>
              </a:cxn>
              <a:cxn ang="0">
                <a:pos x="2529" y="65"/>
              </a:cxn>
              <a:cxn ang="0">
                <a:pos x="2529" y="1686"/>
              </a:cxn>
              <a:cxn ang="0">
                <a:pos x="8" y="1686"/>
              </a:cxn>
              <a:cxn ang="0">
                <a:pos x="8" y="65"/>
              </a:cxn>
              <a:cxn ang="0">
                <a:pos x="25" y="25"/>
              </a:cxn>
              <a:cxn ang="0">
                <a:pos x="65" y="8"/>
              </a:cxn>
              <a:cxn ang="0">
                <a:pos x="2472" y="8"/>
              </a:cxn>
              <a:cxn ang="0">
                <a:pos x="2472" y="4"/>
              </a:cxn>
              <a:cxn ang="0">
                <a:pos x="2410" y="1567"/>
              </a:cxn>
              <a:cxn ang="0">
                <a:pos x="2410" y="1563"/>
              </a:cxn>
              <a:cxn ang="0">
                <a:pos x="131" y="1563"/>
              </a:cxn>
              <a:cxn ang="0">
                <a:pos x="131" y="131"/>
              </a:cxn>
              <a:cxn ang="0">
                <a:pos x="2406" y="131"/>
              </a:cxn>
              <a:cxn ang="0">
                <a:pos x="2406" y="1567"/>
              </a:cxn>
              <a:cxn ang="0">
                <a:pos x="2410" y="1567"/>
              </a:cxn>
              <a:cxn ang="0">
                <a:pos x="2410" y="1563"/>
              </a:cxn>
              <a:cxn ang="0">
                <a:pos x="2410" y="1567"/>
              </a:cxn>
              <a:cxn ang="0">
                <a:pos x="2414" y="1567"/>
              </a:cxn>
              <a:cxn ang="0">
                <a:pos x="2414" y="123"/>
              </a:cxn>
              <a:cxn ang="0">
                <a:pos x="123" y="123"/>
              </a:cxn>
              <a:cxn ang="0">
                <a:pos x="123" y="1571"/>
              </a:cxn>
              <a:cxn ang="0">
                <a:pos x="2414" y="1571"/>
              </a:cxn>
              <a:cxn ang="0">
                <a:pos x="2414" y="1567"/>
              </a:cxn>
              <a:cxn ang="0">
                <a:pos x="2410" y="1567"/>
              </a:cxn>
            </a:cxnLst>
            <a:rect l="0" t="0" r="r" b="b"/>
            <a:pathLst>
              <a:path w="2537" h="1694">
                <a:moveTo>
                  <a:pt x="2472" y="4"/>
                </a:moveTo>
                <a:cubicBezTo>
                  <a:pt x="2472" y="0"/>
                  <a:pt x="2472" y="0"/>
                  <a:pt x="2472" y="0"/>
                </a:cubicBezTo>
                <a:cubicBezTo>
                  <a:pt x="65" y="0"/>
                  <a:pt x="65" y="0"/>
                  <a:pt x="65" y="0"/>
                </a:cubicBezTo>
                <a:cubicBezTo>
                  <a:pt x="29" y="0"/>
                  <a:pt x="0" y="29"/>
                  <a:pt x="0" y="65"/>
                </a:cubicBezTo>
                <a:cubicBezTo>
                  <a:pt x="0" y="1694"/>
                  <a:pt x="0" y="1694"/>
                  <a:pt x="0" y="1694"/>
                </a:cubicBezTo>
                <a:cubicBezTo>
                  <a:pt x="2537" y="1694"/>
                  <a:pt x="2537" y="1694"/>
                  <a:pt x="2537" y="1694"/>
                </a:cubicBezTo>
                <a:cubicBezTo>
                  <a:pt x="2537" y="65"/>
                  <a:pt x="2537" y="65"/>
                  <a:pt x="2537" y="65"/>
                </a:cubicBezTo>
                <a:cubicBezTo>
                  <a:pt x="2537" y="29"/>
                  <a:pt x="2508" y="0"/>
                  <a:pt x="2472" y="0"/>
                </a:cubicBezTo>
                <a:cubicBezTo>
                  <a:pt x="2472" y="4"/>
                  <a:pt x="2472" y="4"/>
                  <a:pt x="2472" y="4"/>
                </a:cubicBezTo>
                <a:cubicBezTo>
                  <a:pt x="2472" y="8"/>
                  <a:pt x="2472" y="8"/>
                  <a:pt x="2472" y="8"/>
                </a:cubicBezTo>
                <a:cubicBezTo>
                  <a:pt x="2488" y="8"/>
                  <a:pt x="2502" y="14"/>
                  <a:pt x="2513" y="25"/>
                </a:cubicBezTo>
                <a:cubicBezTo>
                  <a:pt x="2523" y="35"/>
                  <a:pt x="2529" y="49"/>
                  <a:pt x="2529" y="65"/>
                </a:cubicBezTo>
                <a:cubicBezTo>
                  <a:pt x="2529" y="1686"/>
                  <a:pt x="2529" y="1686"/>
                  <a:pt x="2529" y="1686"/>
                </a:cubicBezTo>
                <a:cubicBezTo>
                  <a:pt x="8" y="1686"/>
                  <a:pt x="8" y="1686"/>
                  <a:pt x="8" y="1686"/>
                </a:cubicBezTo>
                <a:cubicBezTo>
                  <a:pt x="8" y="65"/>
                  <a:pt x="8" y="65"/>
                  <a:pt x="8" y="65"/>
                </a:cubicBezTo>
                <a:cubicBezTo>
                  <a:pt x="8" y="49"/>
                  <a:pt x="14" y="35"/>
                  <a:pt x="25" y="25"/>
                </a:cubicBezTo>
                <a:cubicBezTo>
                  <a:pt x="35" y="14"/>
                  <a:pt x="49" y="8"/>
                  <a:pt x="65" y="8"/>
                </a:cubicBezTo>
                <a:cubicBezTo>
                  <a:pt x="2472" y="8"/>
                  <a:pt x="2472" y="8"/>
                  <a:pt x="2472" y="8"/>
                </a:cubicBezTo>
                <a:lnTo>
                  <a:pt x="2472" y="4"/>
                </a:lnTo>
                <a:close/>
                <a:moveTo>
                  <a:pt x="2410" y="1567"/>
                </a:moveTo>
                <a:cubicBezTo>
                  <a:pt x="2410" y="1563"/>
                  <a:pt x="2410" y="1563"/>
                  <a:pt x="2410" y="1563"/>
                </a:cubicBezTo>
                <a:cubicBezTo>
                  <a:pt x="131" y="1563"/>
                  <a:pt x="131" y="1563"/>
                  <a:pt x="131" y="1563"/>
                </a:cubicBezTo>
                <a:cubicBezTo>
                  <a:pt x="131" y="131"/>
                  <a:pt x="131" y="131"/>
                  <a:pt x="131" y="131"/>
                </a:cubicBezTo>
                <a:cubicBezTo>
                  <a:pt x="2406" y="131"/>
                  <a:pt x="2406" y="131"/>
                  <a:pt x="2406" y="131"/>
                </a:cubicBezTo>
                <a:cubicBezTo>
                  <a:pt x="2406" y="1567"/>
                  <a:pt x="2406" y="1567"/>
                  <a:pt x="2406" y="1567"/>
                </a:cubicBezTo>
                <a:cubicBezTo>
                  <a:pt x="2410" y="1567"/>
                  <a:pt x="2410" y="1567"/>
                  <a:pt x="2410" y="1567"/>
                </a:cubicBezTo>
                <a:cubicBezTo>
                  <a:pt x="2410" y="1563"/>
                  <a:pt x="2410" y="1563"/>
                  <a:pt x="2410" y="1563"/>
                </a:cubicBezTo>
                <a:cubicBezTo>
                  <a:pt x="2410" y="1567"/>
                  <a:pt x="2410" y="1567"/>
                  <a:pt x="2410" y="1567"/>
                </a:cubicBezTo>
                <a:cubicBezTo>
                  <a:pt x="2414" y="1567"/>
                  <a:pt x="2414" y="1567"/>
                  <a:pt x="2414" y="1567"/>
                </a:cubicBezTo>
                <a:cubicBezTo>
                  <a:pt x="2414" y="123"/>
                  <a:pt x="2414" y="123"/>
                  <a:pt x="2414" y="123"/>
                </a:cubicBezTo>
                <a:cubicBezTo>
                  <a:pt x="123" y="123"/>
                  <a:pt x="123" y="123"/>
                  <a:pt x="123" y="123"/>
                </a:cubicBezTo>
                <a:cubicBezTo>
                  <a:pt x="123" y="1571"/>
                  <a:pt x="123" y="1571"/>
                  <a:pt x="123" y="1571"/>
                </a:cubicBezTo>
                <a:cubicBezTo>
                  <a:pt x="2414" y="1571"/>
                  <a:pt x="2414" y="1571"/>
                  <a:pt x="2414" y="1571"/>
                </a:cubicBezTo>
                <a:cubicBezTo>
                  <a:pt x="2414" y="1567"/>
                  <a:pt x="2414" y="1567"/>
                  <a:pt x="2414" y="1567"/>
                </a:cubicBezTo>
                <a:lnTo>
                  <a:pt x="2410" y="156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2" name="Rectangle 9"/>
          <p:cNvSpPr>
            <a:spLocks noChangeArrowheads="1"/>
          </p:cNvSpPr>
          <p:nvPr/>
        </p:nvSpPr>
        <p:spPr bwMode="auto">
          <a:xfrm>
            <a:off x="4795838" y="4591050"/>
            <a:ext cx="3143250" cy="206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3" name="Freeform 10"/>
          <p:cNvSpPr>
            <a:spLocks/>
          </p:cNvSpPr>
          <p:nvPr/>
        </p:nvSpPr>
        <p:spPr bwMode="auto">
          <a:xfrm>
            <a:off x="4795838" y="4591050"/>
            <a:ext cx="3143250" cy="20638"/>
          </a:xfrm>
          <a:custGeom>
            <a:avLst/>
            <a:gdLst/>
            <a:ahLst/>
            <a:cxnLst>
              <a:cxn ang="0">
                <a:pos x="1980" y="0"/>
              </a:cxn>
              <a:cxn ang="0">
                <a:pos x="0" y="0"/>
              </a:cxn>
              <a:cxn ang="0">
                <a:pos x="0" y="13"/>
              </a:cxn>
              <a:cxn ang="0">
                <a:pos x="1980" y="13"/>
              </a:cxn>
            </a:cxnLst>
            <a:rect l="0" t="0" r="r" b="b"/>
            <a:pathLst>
              <a:path w="1980" h="13">
                <a:moveTo>
                  <a:pt x="1980" y="0"/>
                </a:moveTo>
                <a:lnTo>
                  <a:pt x="0" y="0"/>
                </a:lnTo>
                <a:lnTo>
                  <a:pt x="0" y="13"/>
                </a:lnTo>
                <a:lnTo>
                  <a:pt x="1980"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4" name="Oval 11"/>
          <p:cNvSpPr>
            <a:spLocks noChangeArrowheads="1"/>
          </p:cNvSpPr>
          <p:nvPr/>
        </p:nvSpPr>
        <p:spPr bwMode="auto">
          <a:xfrm>
            <a:off x="7899400" y="4564063"/>
            <a:ext cx="76200" cy="7620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25" name="Группа 24"/>
          <p:cNvGrpSpPr/>
          <p:nvPr/>
        </p:nvGrpSpPr>
        <p:grpSpPr>
          <a:xfrm>
            <a:off x="3765550" y="4457700"/>
            <a:ext cx="442913" cy="290513"/>
            <a:chOff x="3765550" y="4457700"/>
            <a:chExt cx="442913" cy="290513"/>
          </a:xfrm>
        </p:grpSpPr>
        <p:sp>
          <p:nvSpPr>
            <p:cNvPr id="26" name="Freeform 12"/>
            <p:cNvSpPr>
              <a:spLocks/>
            </p:cNvSpPr>
            <p:nvPr/>
          </p:nvSpPr>
          <p:spPr bwMode="auto">
            <a:xfrm>
              <a:off x="3765550" y="4471988"/>
              <a:ext cx="141287" cy="247650"/>
            </a:xfrm>
            <a:custGeom>
              <a:avLst/>
              <a:gdLst/>
              <a:ahLst/>
              <a:cxnLst>
                <a:cxn ang="0">
                  <a:pos x="0" y="0"/>
                </a:cxn>
                <a:cxn ang="0">
                  <a:pos x="0" y="156"/>
                </a:cxn>
                <a:cxn ang="0">
                  <a:pos x="89" y="78"/>
                </a:cxn>
                <a:cxn ang="0">
                  <a:pos x="0" y="0"/>
                </a:cxn>
              </a:cxnLst>
              <a:rect l="0" t="0" r="r" b="b"/>
              <a:pathLst>
                <a:path w="89" h="156">
                  <a:moveTo>
                    <a:pt x="0" y="0"/>
                  </a:moveTo>
                  <a:lnTo>
                    <a:pt x="0" y="156"/>
                  </a:lnTo>
                  <a:lnTo>
                    <a:pt x="89" y="78"/>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7" name="Freeform 13"/>
            <p:cNvSpPr>
              <a:spLocks/>
            </p:cNvSpPr>
            <p:nvPr/>
          </p:nvSpPr>
          <p:spPr bwMode="auto">
            <a:xfrm>
              <a:off x="3792538" y="4457700"/>
              <a:ext cx="387350" cy="161925"/>
            </a:xfrm>
            <a:custGeom>
              <a:avLst/>
              <a:gdLst/>
              <a:ahLst/>
              <a:cxnLst>
                <a:cxn ang="0">
                  <a:pos x="125" y="102"/>
                </a:cxn>
                <a:cxn ang="0">
                  <a:pos x="244" y="0"/>
                </a:cxn>
                <a:cxn ang="0">
                  <a:pos x="0" y="0"/>
                </a:cxn>
                <a:cxn ang="0">
                  <a:pos x="125" y="102"/>
                </a:cxn>
              </a:cxnLst>
              <a:rect l="0" t="0" r="r" b="b"/>
              <a:pathLst>
                <a:path w="244" h="102">
                  <a:moveTo>
                    <a:pt x="125" y="102"/>
                  </a:moveTo>
                  <a:lnTo>
                    <a:pt x="244" y="0"/>
                  </a:lnTo>
                  <a:lnTo>
                    <a:pt x="0" y="0"/>
                  </a:lnTo>
                  <a:lnTo>
                    <a:pt x="125" y="1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14"/>
            <p:cNvSpPr>
              <a:spLocks/>
            </p:cNvSpPr>
            <p:nvPr/>
          </p:nvSpPr>
          <p:spPr bwMode="auto">
            <a:xfrm>
              <a:off x="4062413" y="4471988"/>
              <a:ext cx="146050" cy="247650"/>
            </a:xfrm>
            <a:custGeom>
              <a:avLst/>
              <a:gdLst/>
              <a:ahLst/>
              <a:cxnLst>
                <a:cxn ang="0">
                  <a:pos x="92" y="156"/>
                </a:cxn>
                <a:cxn ang="0">
                  <a:pos x="92" y="0"/>
                </a:cxn>
                <a:cxn ang="0">
                  <a:pos x="0" y="78"/>
                </a:cxn>
                <a:cxn ang="0">
                  <a:pos x="92" y="156"/>
                </a:cxn>
              </a:cxnLst>
              <a:rect l="0" t="0" r="r" b="b"/>
              <a:pathLst>
                <a:path w="92" h="156">
                  <a:moveTo>
                    <a:pt x="92" y="156"/>
                  </a:moveTo>
                  <a:lnTo>
                    <a:pt x="92" y="0"/>
                  </a:lnTo>
                  <a:lnTo>
                    <a:pt x="0" y="78"/>
                  </a:lnTo>
                  <a:lnTo>
                    <a:pt x="92" y="1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Freeform 15"/>
            <p:cNvSpPr>
              <a:spLocks/>
            </p:cNvSpPr>
            <p:nvPr/>
          </p:nvSpPr>
          <p:spPr bwMode="auto">
            <a:xfrm>
              <a:off x="3778250" y="4611688"/>
              <a:ext cx="425450" cy="136525"/>
            </a:xfrm>
            <a:custGeom>
              <a:avLst/>
              <a:gdLst/>
              <a:ahLst/>
              <a:cxnLst>
                <a:cxn ang="0">
                  <a:pos x="134" y="28"/>
                </a:cxn>
                <a:cxn ang="0">
                  <a:pos x="101" y="0"/>
                </a:cxn>
                <a:cxn ang="0">
                  <a:pos x="0" y="86"/>
                </a:cxn>
                <a:cxn ang="0">
                  <a:pos x="268" y="86"/>
                </a:cxn>
                <a:cxn ang="0">
                  <a:pos x="167" y="0"/>
                </a:cxn>
                <a:cxn ang="0">
                  <a:pos x="134" y="28"/>
                </a:cxn>
              </a:cxnLst>
              <a:rect l="0" t="0" r="r" b="b"/>
              <a:pathLst>
                <a:path w="268" h="86">
                  <a:moveTo>
                    <a:pt x="134" y="28"/>
                  </a:moveTo>
                  <a:lnTo>
                    <a:pt x="101" y="0"/>
                  </a:lnTo>
                  <a:lnTo>
                    <a:pt x="0" y="86"/>
                  </a:lnTo>
                  <a:lnTo>
                    <a:pt x="268" y="86"/>
                  </a:lnTo>
                  <a:lnTo>
                    <a:pt x="167" y="0"/>
                  </a:lnTo>
                  <a:lnTo>
                    <a:pt x="134"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30" name="Rectangle 16"/>
          <p:cNvSpPr>
            <a:spLocks noChangeArrowheads="1"/>
          </p:cNvSpPr>
          <p:nvPr/>
        </p:nvSpPr>
        <p:spPr bwMode="auto">
          <a:xfrm>
            <a:off x="4795838" y="6462713"/>
            <a:ext cx="3143250" cy="206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17"/>
          <p:cNvSpPr>
            <a:spLocks/>
          </p:cNvSpPr>
          <p:nvPr/>
        </p:nvSpPr>
        <p:spPr bwMode="auto">
          <a:xfrm>
            <a:off x="4795838" y="6462713"/>
            <a:ext cx="3143250" cy="20638"/>
          </a:xfrm>
          <a:custGeom>
            <a:avLst/>
            <a:gdLst/>
            <a:ahLst/>
            <a:cxnLst>
              <a:cxn ang="0">
                <a:pos x="1980" y="0"/>
              </a:cxn>
              <a:cxn ang="0">
                <a:pos x="0" y="0"/>
              </a:cxn>
              <a:cxn ang="0">
                <a:pos x="0" y="13"/>
              </a:cxn>
              <a:cxn ang="0">
                <a:pos x="1980" y="13"/>
              </a:cxn>
            </a:cxnLst>
            <a:rect l="0" t="0" r="r" b="b"/>
            <a:pathLst>
              <a:path w="1980" h="13">
                <a:moveTo>
                  <a:pt x="1980" y="0"/>
                </a:moveTo>
                <a:lnTo>
                  <a:pt x="0" y="0"/>
                </a:lnTo>
                <a:lnTo>
                  <a:pt x="0" y="13"/>
                </a:lnTo>
                <a:lnTo>
                  <a:pt x="1980"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Oval 18"/>
          <p:cNvSpPr>
            <a:spLocks noChangeArrowheads="1"/>
          </p:cNvSpPr>
          <p:nvPr/>
        </p:nvSpPr>
        <p:spPr bwMode="auto">
          <a:xfrm>
            <a:off x="7899400" y="6434138"/>
            <a:ext cx="76200" cy="7620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Freeform 19"/>
          <p:cNvSpPr>
            <a:spLocks/>
          </p:cNvSpPr>
          <p:nvPr/>
        </p:nvSpPr>
        <p:spPr bwMode="auto">
          <a:xfrm>
            <a:off x="16048038" y="6240463"/>
            <a:ext cx="304800" cy="479425"/>
          </a:xfrm>
          <a:custGeom>
            <a:avLst/>
            <a:gdLst/>
            <a:ahLst/>
            <a:cxnLst>
              <a:cxn ang="0">
                <a:pos x="78" y="3"/>
              </a:cxn>
              <a:cxn ang="0">
                <a:pos x="61" y="10"/>
              </a:cxn>
              <a:cxn ang="0">
                <a:pos x="49" y="40"/>
              </a:cxn>
              <a:cxn ang="0">
                <a:pos x="56" y="57"/>
              </a:cxn>
              <a:cxn ang="0">
                <a:pos x="68" y="62"/>
              </a:cxn>
              <a:cxn ang="0">
                <a:pos x="76" y="78"/>
              </a:cxn>
              <a:cxn ang="0">
                <a:pos x="60" y="116"/>
              </a:cxn>
              <a:cxn ang="0">
                <a:pos x="44" y="123"/>
              </a:cxn>
              <a:cxn ang="0">
                <a:pos x="31" y="118"/>
              </a:cxn>
              <a:cxn ang="0">
                <a:pos x="14" y="125"/>
              </a:cxn>
              <a:cxn ang="0">
                <a:pos x="2" y="154"/>
              </a:cxn>
              <a:cxn ang="0">
                <a:pos x="9" y="171"/>
              </a:cxn>
              <a:cxn ang="0">
                <a:pos x="18" y="175"/>
              </a:cxn>
              <a:cxn ang="0">
                <a:pos x="68" y="153"/>
              </a:cxn>
              <a:cxn ang="0">
                <a:pos x="108" y="57"/>
              </a:cxn>
              <a:cxn ang="0">
                <a:pos x="86" y="6"/>
              </a:cxn>
              <a:cxn ang="0">
                <a:pos x="78" y="3"/>
              </a:cxn>
            </a:cxnLst>
            <a:rect l="0" t="0" r="r" b="b"/>
            <a:pathLst>
              <a:path w="116" h="183">
                <a:moveTo>
                  <a:pt x="78" y="3"/>
                </a:moveTo>
                <a:cubicBezTo>
                  <a:pt x="72" y="0"/>
                  <a:pt x="64" y="3"/>
                  <a:pt x="61" y="10"/>
                </a:cubicBezTo>
                <a:cubicBezTo>
                  <a:pt x="49" y="40"/>
                  <a:pt x="49" y="40"/>
                  <a:pt x="49" y="40"/>
                </a:cubicBezTo>
                <a:cubicBezTo>
                  <a:pt x="46" y="46"/>
                  <a:pt x="50" y="54"/>
                  <a:pt x="56" y="57"/>
                </a:cubicBezTo>
                <a:cubicBezTo>
                  <a:pt x="68" y="62"/>
                  <a:pt x="68" y="62"/>
                  <a:pt x="68" y="62"/>
                </a:cubicBezTo>
                <a:cubicBezTo>
                  <a:pt x="75" y="64"/>
                  <a:pt x="78" y="72"/>
                  <a:pt x="76" y="78"/>
                </a:cubicBezTo>
                <a:cubicBezTo>
                  <a:pt x="60" y="116"/>
                  <a:pt x="60" y="116"/>
                  <a:pt x="60" y="116"/>
                </a:cubicBezTo>
                <a:cubicBezTo>
                  <a:pt x="58" y="122"/>
                  <a:pt x="50" y="125"/>
                  <a:pt x="44" y="123"/>
                </a:cubicBezTo>
                <a:cubicBezTo>
                  <a:pt x="31" y="118"/>
                  <a:pt x="31" y="118"/>
                  <a:pt x="31" y="118"/>
                </a:cubicBezTo>
                <a:cubicBezTo>
                  <a:pt x="25" y="115"/>
                  <a:pt x="17" y="118"/>
                  <a:pt x="14" y="125"/>
                </a:cubicBezTo>
                <a:cubicBezTo>
                  <a:pt x="2" y="154"/>
                  <a:pt x="2" y="154"/>
                  <a:pt x="2" y="154"/>
                </a:cubicBezTo>
                <a:cubicBezTo>
                  <a:pt x="0" y="161"/>
                  <a:pt x="3" y="169"/>
                  <a:pt x="9" y="171"/>
                </a:cubicBezTo>
                <a:cubicBezTo>
                  <a:pt x="18" y="175"/>
                  <a:pt x="18" y="175"/>
                  <a:pt x="18" y="175"/>
                </a:cubicBezTo>
                <a:cubicBezTo>
                  <a:pt x="37" y="183"/>
                  <a:pt x="60" y="173"/>
                  <a:pt x="68" y="153"/>
                </a:cubicBezTo>
                <a:cubicBezTo>
                  <a:pt x="108" y="57"/>
                  <a:pt x="108" y="57"/>
                  <a:pt x="108" y="57"/>
                </a:cubicBezTo>
                <a:cubicBezTo>
                  <a:pt x="116" y="37"/>
                  <a:pt x="106" y="14"/>
                  <a:pt x="86" y="6"/>
                </a:cubicBezTo>
                <a:lnTo>
                  <a:pt x="78" y="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20"/>
          <p:cNvSpPr>
            <a:spLocks/>
          </p:cNvSpPr>
          <p:nvPr/>
        </p:nvSpPr>
        <p:spPr bwMode="auto">
          <a:xfrm>
            <a:off x="15982950" y="4425950"/>
            <a:ext cx="419100" cy="350838"/>
          </a:xfrm>
          <a:custGeom>
            <a:avLst/>
            <a:gdLst/>
            <a:ahLst/>
            <a:cxnLst>
              <a:cxn ang="0">
                <a:pos x="264" y="99"/>
              </a:cxn>
              <a:cxn ang="0">
                <a:pos x="201" y="53"/>
              </a:cxn>
              <a:cxn ang="0">
                <a:pos x="201" y="18"/>
              </a:cxn>
              <a:cxn ang="0">
                <a:pos x="176" y="18"/>
              </a:cxn>
              <a:cxn ang="0">
                <a:pos x="176" y="33"/>
              </a:cxn>
              <a:cxn ang="0">
                <a:pos x="132" y="0"/>
              </a:cxn>
              <a:cxn ang="0">
                <a:pos x="0" y="99"/>
              </a:cxn>
              <a:cxn ang="0">
                <a:pos x="0" y="119"/>
              </a:cxn>
              <a:cxn ang="0">
                <a:pos x="33" y="119"/>
              </a:cxn>
              <a:cxn ang="0">
                <a:pos x="33" y="221"/>
              </a:cxn>
              <a:cxn ang="0">
                <a:pos x="102" y="221"/>
              </a:cxn>
              <a:cxn ang="0">
                <a:pos x="102" y="144"/>
              </a:cxn>
              <a:cxn ang="0">
                <a:pos x="162" y="144"/>
              </a:cxn>
              <a:cxn ang="0">
                <a:pos x="162" y="221"/>
              </a:cxn>
              <a:cxn ang="0">
                <a:pos x="231" y="221"/>
              </a:cxn>
              <a:cxn ang="0">
                <a:pos x="231" y="119"/>
              </a:cxn>
              <a:cxn ang="0">
                <a:pos x="264" y="119"/>
              </a:cxn>
              <a:cxn ang="0">
                <a:pos x="264" y="99"/>
              </a:cxn>
            </a:cxnLst>
            <a:rect l="0" t="0" r="r" b="b"/>
            <a:pathLst>
              <a:path w="264" h="221">
                <a:moveTo>
                  <a:pt x="264" y="99"/>
                </a:moveTo>
                <a:lnTo>
                  <a:pt x="201" y="53"/>
                </a:lnTo>
                <a:lnTo>
                  <a:pt x="201" y="18"/>
                </a:lnTo>
                <a:lnTo>
                  <a:pt x="176" y="18"/>
                </a:lnTo>
                <a:lnTo>
                  <a:pt x="176" y="33"/>
                </a:lnTo>
                <a:lnTo>
                  <a:pt x="132" y="0"/>
                </a:lnTo>
                <a:lnTo>
                  <a:pt x="0" y="99"/>
                </a:lnTo>
                <a:lnTo>
                  <a:pt x="0" y="119"/>
                </a:lnTo>
                <a:lnTo>
                  <a:pt x="33" y="119"/>
                </a:lnTo>
                <a:lnTo>
                  <a:pt x="33" y="221"/>
                </a:lnTo>
                <a:lnTo>
                  <a:pt x="102" y="221"/>
                </a:lnTo>
                <a:lnTo>
                  <a:pt x="102" y="144"/>
                </a:lnTo>
                <a:lnTo>
                  <a:pt x="162" y="144"/>
                </a:lnTo>
                <a:lnTo>
                  <a:pt x="162" y="221"/>
                </a:lnTo>
                <a:lnTo>
                  <a:pt x="231" y="221"/>
                </a:lnTo>
                <a:lnTo>
                  <a:pt x="231" y="119"/>
                </a:lnTo>
                <a:lnTo>
                  <a:pt x="264" y="119"/>
                </a:lnTo>
                <a:lnTo>
                  <a:pt x="264" y="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21"/>
          <p:cNvSpPr>
            <a:spLocks noEditPoints="1"/>
          </p:cNvSpPr>
          <p:nvPr/>
        </p:nvSpPr>
        <p:spPr bwMode="auto">
          <a:xfrm>
            <a:off x="3754438" y="6229350"/>
            <a:ext cx="474662" cy="474663"/>
          </a:xfrm>
          <a:custGeom>
            <a:avLst/>
            <a:gdLst/>
            <a:ahLst/>
            <a:cxnLst>
              <a:cxn ang="0">
                <a:pos x="159" y="22"/>
              </a:cxn>
              <a:cxn ang="0">
                <a:pos x="77" y="22"/>
              </a:cxn>
              <a:cxn ang="0">
                <a:pos x="68" y="91"/>
              </a:cxn>
              <a:cxn ang="0">
                <a:pos x="68" y="92"/>
              </a:cxn>
              <a:cxn ang="0">
                <a:pos x="2" y="158"/>
              </a:cxn>
              <a:cxn ang="0">
                <a:pos x="2" y="166"/>
              </a:cxn>
              <a:cxn ang="0">
                <a:pos x="14" y="178"/>
              </a:cxn>
              <a:cxn ang="0">
                <a:pos x="23" y="178"/>
              </a:cxn>
              <a:cxn ang="0">
                <a:pos x="89" y="112"/>
              </a:cxn>
              <a:cxn ang="0">
                <a:pos x="90" y="113"/>
              </a:cxn>
              <a:cxn ang="0">
                <a:pos x="159" y="103"/>
              </a:cxn>
              <a:cxn ang="0">
                <a:pos x="159" y="22"/>
              </a:cxn>
              <a:cxn ang="0">
                <a:pos x="142" y="87"/>
              </a:cxn>
              <a:cxn ang="0">
                <a:pos x="93" y="87"/>
              </a:cxn>
              <a:cxn ang="0">
                <a:pos x="93" y="38"/>
              </a:cxn>
              <a:cxn ang="0">
                <a:pos x="142" y="38"/>
              </a:cxn>
              <a:cxn ang="0">
                <a:pos x="142" y="87"/>
              </a:cxn>
            </a:cxnLst>
            <a:rect l="0" t="0" r="r" b="b"/>
            <a:pathLst>
              <a:path w="181" h="181">
                <a:moveTo>
                  <a:pt x="159" y="22"/>
                </a:moveTo>
                <a:cubicBezTo>
                  <a:pt x="136" y="0"/>
                  <a:pt x="100" y="0"/>
                  <a:pt x="77" y="22"/>
                </a:cubicBezTo>
                <a:cubicBezTo>
                  <a:pt x="59" y="41"/>
                  <a:pt x="55" y="69"/>
                  <a:pt x="68" y="91"/>
                </a:cubicBezTo>
                <a:cubicBezTo>
                  <a:pt x="68" y="92"/>
                  <a:pt x="68" y="92"/>
                  <a:pt x="68" y="92"/>
                </a:cubicBezTo>
                <a:cubicBezTo>
                  <a:pt x="2" y="158"/>
                  <a:pt x="2" y="158"/>
                  <a:pt x="2" y="158"/>
                </a:cubicBezTo>
                <a:cubicBezTo>
                  <a:pt x="0" y="160"/>
                  <a:pt x="0" y="164"/>
                  <a:pt x="2" y="166"/>
                </a:cubicBezTo>
                <a:cubicBezTo>
                  <a:pt x="14" y="178"/>
                  <a:pt x="14" y="178"/>
                  <a:pt x="14" y="178"/>
                </a:cubicBezTo>
                <a:cubicBezTo>
                  <a:pt x="17" y="181"/>
                  <a:pt x="20" y="181"/>
                  <a:pt x="23" y="178"/>
                </a:cubicBezTo>
                <a:cubicBezTo>
                  <a:pt x="89" y="112"/>
                  <a:pt x="89" y="112"/>
                  <a:pt x="89" y="112"/>
                </a:cubicBezTo>
                <a:cubicBezTo>
                  <a:pt x="90" y="113"/>
                  <a:pt x="90" y="113"/>
                  <a:pt x="90" y="113"/>
                </a:cubicBezTo>
                <a:cubicBezTo>
                  <a:pt x="112" y="125"/>
                  <a:pt x="140" y="122"/>
                  <a:pt x="159" y="103"/>
                </a:cubicBezTo>
                <a:cubicBezTo>
                  <a:pt x="181" y="81"/>
                  <a:pt x="181" y="45"/>
                  <a:pt x="159" y="22"/>
                </a:cubicBezTo>
                <a:close/>
                <a:moveTo>
                  <a:pt x="142" y="87"/>
                </a:moveTo>
                <a:cubicBezTo>
                  <a:pt x="129" y="101"/>
                  <a:pt x="107" y="101"/>
                  <a:pt x="93" y="87"/>
                </a:cubicBezTo>
                <a:cubicBezTo>
                  <a:pt x="80" y="74"/>
                  <a:pt x="80" y="52"/>
                  <a:pt x="93" y="38"/>
                </a:cubicBezTo>
                <a:cubicBezTo>
                  <a:pt x="107" y="25"/>
                  <a:pt x="129" y="25"/>
                  <a:pt x="142" y="38"/>
                </a:cubicBezTo>
                <a:cubicBezTo>
                  <a:pt x="156" y="52"/>
                  <a:pt x="156" y="74"/>
                  <a:pt x="142" y="8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Rectangle 22"/>
          <p:cNvSpPr>
            <a:spLocks noChangeArrowheads="1"/>
          </p:cNvSpPr>
          <p:nvPr/>
        </p:nvSpPr>
        <p:spPr bwMode="auto">
          <a:xfrm>
            <a:off x="12242800" y="4591050"/>
            <a:ext cx="3141662" cy="206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7" name="Freeform 23"/>
          <p:cNvSpPr>
            <a:spLocks/>
          </p:cNvSpPr>
          <p:nvPr/>
        </p:nvSpPr>
        <p:spPr bwMode="auto">
          <a:xfrm>
            <a:off x="12242800" y="4591050"/>
            <a:ext cx="3141662" cy="20638"/>
          </a:xfrm>
          <a:custGeom>
            <a:avLst/>
            <a:gdLst/>
            <a:ahLst/>
            <a:cxnLst>
              <a:cxn ang="0">
                <a:pos x="0" y="13"/>
              </a:cxn>
              <a:cxn ang="0">
                <a:pos x="1979" y="13"/>
              </a:cxn>
              <a:cxn ang="0">
                <a:pos x="1979" y="0"/>
              </a:cxn>
              <a:cxn ang="0">
                <a:pos x="0" y="0"/>
              </a:cxn>
            </a:cxnLst>
            <a:rect l="0" t="0" r="r" b="b"/>
            <a:pathLst>
              <a:path w="1979" h="13">
                <a:moveTo>
                  <a:pt x="0" y="13"/>
                </a:moveTo>
                <a:lnTo>
                  <a:pt x="1979" y="13"/>
                </a:lnTo>
                <a:lnTo>
                  <a:pt x="1979"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Oval 24"/>
          <p:cNvSpPr>
            <a:spLocks noChangeArrowheads="1"/>
          </p:cNvSpPr>
          <p:nvPr/>
        </p:nvSpPr>
        <p:spPr bwMode="auto">
          <a:xfrm>
            <a:off x="12203113" y="4564063"/>
            <a:ext cx="76200" cy="7620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Rectangle 25"/>
          <p:cNvSpPr>
            <a:spLocks noChangeArrowheads="1"/>
          </p:cNvSpPr>
          <p:nvPr/>
        </p:nvSpPr>
        <p:spPr bwMode="auto">
          <a:xfrm>
            <a:off x="12242800" y="6462713"/>
            <a:ext cx="3141662" cy="206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26"/>
          <p:cNvSpPr>
            <a:spLocks/>
          </p:cNvSpPr>
          <p:nvPr/>
        </p:nvSpPr>
        <p:spPr bwMode="auto">
          <a:xfrm>
            <a:off x="12242800" y="6462713"/>
            <a:ext cx="3141662" cy="20638"/>
          </a:xfrm>
          <a:custGeom>
            <a:avLst/>
            <a:gdLst/>
            <a:ahLst/>
            <a:cxnLst>
              <a:cxn ang="0">
                <a:pos x="0" y="13"/>
              </a:cxn>
              <a:cxn ang="0">
                <a:pos x="1979" y="13"/>
              </a:cxn>
              <a:cxn ang="0">
                <a:pos x="1979" y="0"/>
              </a:cxn>
              <a:cxn ang="0">
                <a:pos x="0" y="0"/>
              </a:cxn>
            </a:cxnLst>
            <a:rect l="0" t="0" r="r" b="b"/>
            <a:pathLst>
              <a:path w="1979" h="13">
                <a:moveTo>
                  <a:pt x="0" y="13"/>
                </a:moveTo>
                <a:lnTo>
                  <a:pt x="1979" y="13"/>
                </a:lnTo>
                <a:lnTo>
                  <a:pt x="1979"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1" name="Oval 27"/>
          <p:cNvSpPr>
            <a:spLocks noChangeArrowheads="1"/>
          </p:cNvSpPr>
          <p:nvPr/>
        </p:nvSpPr>
        <p:spPr bwMode="auto">
          <a:xfrm>
            <a:off x="12203113" y="6434138"/>
            <a:ext cx="76200" cy="7620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0" y="0"/>
            <a:ext cx="20104100" cy="1947636"/>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solidFill>
                <a:srgbClr val="0070C0"/>
              </a:solidFill>
              <a:latin typeface="Times New Roman" panose="02020603050405020304" pitchFamily="18" charset="0"/>
              <a:cs typeface="Times New Roman" panose="02020603050405020304" pitchFamily="18" charset="0"/>
            </a:endParaRPr>
          </a:p>
        </p:txBody>
      </p:sp>
      <p:sp>
        <p:nvSpPr>
          <p:cNvPr id="14" name="Прямоугольник 13"/>
          <p:cNvSpPr/>
          <p:nvPr/>
        </p:nvSpPr>
        <p:spPr>
          <a:xfrm>
            <a:off x="0" y="1947636"/>
            <a:ext cx="20104100" cy="9361714"/>
          </a:xfrm>
          <a:prstGeom prst="rect">
            <a:avLst/>
          </a:prstGeom>
          <a:solidFill>
            <a:srgbClr val="94C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矩形 1"/>
          <p:cNvSpPr/>
          <p:nvPr/>
        </p:nvSpPr>
        <p:spPr>
          <a:xfrm>
            <a:off x="7866996" y="419820"/>
            <a:ext cx="4370107" cy="1107996"/>
          </a:xfrm>
          <a:prstGeom prst="rect">
            <a:avLst/>
          </a:prstGeom>
        </p:spPr>
        <p:txBody>
          <a:bodyPr wrap="none">
            <a:spAutoFit/>
          </a:bodyPr>
          <a:lstStyle/>
          <a:p>
            <a:pPr algn="ctr"/>
            <a:r>
              <a:rPr lang="en-US" altLang="zh-CN" sz="6600" dirty="0">
                <a:solidFill>
                  <a:srgbClr val="0070C0"/>
                </a:solidFill>
                <a:latin typeface="Times New Roman" panose="02020603050405020304" pitchFamily="18" charset="0"/>
                <a:ea typeface="宋体" panose="02010600030101010101" pitchFamily="2" charset="-122"/>
              </a:rPr>
              <a:t>Introduction</a:t>
            </a:r>
          </a:p>
        </p:txBody>
      </p:sp>
      <p:sp>
        <p:nvSpPr>
          <p:cNvPr id="3" name="矩形 2"/>
          <p:cNvSpPr/>
          <p:nvPr/>
        </p:nvSpPr>
        <p:spPr>
          <a:xfrm>
            <a:off x="450849" y="3641563"/>
            <a:ext cx="19202400" cy="5262979"/>
          </a:xfrm>
          <a:prstGeom prst="rect">
            <a:avLst/>
          </a:prstGeom>
        </p:spPr>
        <p:txBody>
          <a:bodyPr wrap="square">
            <a:spAutoFit/>
          </a:bodyPr>
          <a:lstStyle/>
          <a:p>
            <a:pPr indent="720000" algn="just"/>
            <a:r>
              <a:rPr lang="en-US" altLang="zh-CN" sz="4800" dirty="0" smtClean="0">
                <a:solidFill>
                  <a:srgbClr val="FFFF00"/>
                </a:solidFill>
                <a:latin typeface="Times New Roman" panose="02020603050405020304" pitchFamily="18" charset="0"/>
                <a:ea typeface="宋体" panose="02010600030101010101" pitchFamily="2" charset="-122"/>
              </a:rPr>
              <a:t>  In </a:t>
            </a:r>
            <a:r>
              <a:rPr lang="en-US" altLang="zh-CN" sz="4800" dirty="0">
                <a:solidFill>
                  <a:srgbClr val="FFFF00"/>
                </a:solidFill>
                <a:latin typeface="Times New Roman" panose="02020603050405020304" pitchFamily="18" charset="0"/>
                <a:ea typeface="宋体" panose="02010600030101010101" pitchFamily="2" charset="-122"/>
              </a:rPr>
              <a:t>the areas of biology, agronomy and economy, the frequent relationship of valuables is nonlinearity. Curve or surface fitting, called as parameter estimation of nonlinear equation, is a very complex nonlinear scheme, which hardly can be achieved for global optimization and optimum estimation. With the deep study of variables quantification and the universal application of non-linear regression analysis, it is very necessary to propose new algorithms of curve and surface fitting and nonlinear fitting software. </a:t>
            </a:r>
            <a:endParaRPr lang="zh-CN" altLang="en-US" sz="4800"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7498777" y="1475641"/>
            <a:ext cx="5111586" cy="1156806"/>
            <a:chOff x="7498777" y="1475641"/>
            <a:chExt cx="5111586" cy="1156806"/>
          </a:xfrm>
        </p:grpSpPr>
        <p:sp>
          <p:nvSpPr>
            <p:cNvPr id="16"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17"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14" name="Текст 13"/>
          <p:cNvSpPr>
            <a:spLocks noGrp="1"/>
          </p:cNvSpPr>
          <p:nvPr>
            <p:ph type="body" sz="quarter" idx="10"/>
          </p:nvPr>
        </p:nvSpPr>
        <p:spPr/>
        <p:txBody>
          <a:bodyPr/>
          <a:lstStyle/>
          <a:p>
            <a:endParaRPr lang="ru-RU" dirty="0"/>
          </a:p>
        </p:txBody>
      </p:sp>
      <p:sp>
        <p:nvSpPr>
          <p:cNvPr id="18" name="object 3"/>
          <p:cNvSpPr/>
          <p:nvPr/>
        </p:nvSpPr>
        <p:spPr>
          <a:xfrm>
            <a:off x="2500363" y="5412118"/>
            <a:ext cx="3100070" cy="3040380"/>
          </a:xfrm>
          <a:custGeom>
            <a:avLst/>
            <a:gdLst/>
            <a:ahLst/>
            <a:cxnLst/>
            <a:rect l="l" t="t" r="r" b="b"/>
            <a:pathLst>
              <a:path w="3100070" h="3040379">
                <a:moveTo>
                  <a:pt x="3099738" y="3040001"/>
                </a:moveTo>
                <a:lnTo>
                  <a:pt x="0" y="3040001"/>
                </a:lnTo>
                <a:lnTo>
                  <a:pt x="0" y="0"/>
                </a:lnTo>
                <a:lnTo>
                  <a:pt x="3099738" y="0"/>
                </a:lnTo>
                <a:lnTo>
                  <a:pt x="3099738" y="3040001"/>
                </a:lnTo>
                <a:close/>
              </a:path>
            </a:pathLst>
          </a:custGeom>
          <a:solidFill>
            <a:srgbClr val="FFFFFF">
              <a:alpha val="15000"/>
            </a:srgbClr>
          </a:solidFill>
        </p:spPr>
        <p:txBody>
          <a:bodyPr wrap="square" lIns="0" tIns="0" rIns="0" bIns="0" rtlCol="0">
            <a:spAutoFit/>
          </a:bodyPr>
          <a:lstStyle/>
          <a:p>
            <a:endParaRPr/>
          </a:p>
        </p:txBody>
      </p:sp>
      <p:sp>
        <p:nvSpPr>
          <p:cNvPr id="19" name="object 4"/>
          <p:cNvSpPr/>
          <p:nvPr/>
        </p:nvSpPr>
        <p:spPr>
          <a:xfrm>
            <a:off x="6501582" y="5412118"/>
            <a:ext cx="3100070" cy="3040380"/>
          </a:xfrm>
          <a:custGeom>
            <a:avLst/>
            <a:gdLst/>
            <a:ahLst/>
            <a:cxnLst/>
            <a:rect l="l" t="t" r="r" b="b"/>
            <a:pathLst>
              <a:path w="3100070" h="3040379">
                <a:moveTo>
                  <a:pt x="3099738" y="3040001"/>
                </a:moveTo>
                <a:lnTo>
                  <a:pt x="0" y="3040001"/>
                </a:lnTo>
                <a:lnTo>
                  <a:pt x="0" y="0"/>
                </a:lnTo>
                <a:lnTo>
                  <a:pt x="3099738" y="0"/>
                </a:lnTo>
                <a:lnTo>
                  <a:pt x="3099738" y="3040001"/>
                </a:lnTo>
                <a:close/>
              </a:path>
            </a:pathLst>
          </a:custGeom>
          <a:solidFill>
            <a:srgbClr val="FFFFFF">
              <a:alpha val="15000"/>
            </a:srgbClr>
          </a:solidFill>
        </p:spPr>
        <p:txBody>
          <a:bodyPr wrap="square" lIns="0" tIns="0" rIns="0" bIns="0" rtlCol="0">
            <a:spAutoFit/>
          </a:bodyPr>
          <a:lstStyle/>
          <a:p>
            <a:endParaRPr/>
          </a:p>
        </p:txBody>
      </p:sp>
      <p:sp>
        <p:nvSpPr>
          <p:cNvPr id="20" name="object 5"/>
          <p:cNvSpPr/>
          <p:nvPr/>
        </p:nvSpPr>
        <p:spPr>
          <a:xfrm>
            <a:off x="10502789" y="5412118"/>
            <a:ext cx="3100070" cy="3040380"/>
          </a:xfrm>
          <a:custGeom>
            <a:avLst/>
            <a:gdLst/>
            <a:ahLst/>
            <a:cxnLst/>
            <a:rect l="l" t="t" r="r" b="b"/>
            <a:pathLst>
              <a:path w="3100069" h="3040379">
                <a:moveTo>
                  <a:pt x="3099738" y="3040001"/>
                </a:moveTo>
                <a:lnTo>
                  <a:pt x="0" y="3040001"/>
                </a:lnTo>
                <a:lnTo>
                  <a:pt x="0" y="0"/>
                </a:lnTo>
                <a:lnTo>
                  <a:pt x="3099738" y="0"/>
                </a:lnTo>
                <a:lnTo>
                  <a:pt x="3099738" y="3040001"/>
                </a:lnTo>
                <a:close/>
              </a:path>
            </a:pathLst>
          </a:custGeom>
          <a:solidFill>
            <a:srgbClr val="FFFFFF">
              <a:alpha val="15000"/>
            </a:srgbClr>
          </a:solidFill>
        </p:spPr>
        <p:txBody>
          <a:bodyPr wrap="square" lIns="0" tIns="0" rIns="0" bIns="0" rtlCol="0">
            <a:spAutoFit/>
          </a:bodyPr>
          <a:lstStyle/>
          <a:p>
            <a:endParaRPr/>
          </a:p>
        </p:txBody>
      </p:sp>
      <p:sp>
        <p:nvSpPr>
          <p:cNvPr id="21" name="object 6"/>
          <p:cNvSpPr/>
          <p:nvPr/>
        </p:nvSpPr>
        <p:spPr>
          <a:xfrm>
            <a:off x="14504009" y="5412118"/>
            <a:ext cx="3100070" cy="3040380"/>
          </a:xfrm>
          <a:custGeom>
            <a:avLst/>
            <a:gdLst/>
            <a:ahLst/>
            <a:cxnLst/>
            <a:rect l="l" t="t" r="r" b="b"/>
            <a:pathLst>
              <a:path w="3100069" h="3040379">
                <a:moveTo>
                  <a:pt x="3099727" y="3040001"/>
                </a:moveTo>
                <a:lnTo>
                  <a:pt x="0" y="3040001"/>
                </a:lnTo>
                <a:lnTo>
                  <a:pt x="0" y="0"/>
                </a:lnTo>
                <a:lnTo>
                  <a:pt x="3099727" y="0"/>
                </a:lnTo>
                <a:lnTo>
                  <a:pt x="3099727" y="3040001"/>
                </a:lnTo>
                <a:close/>
              </a:path>
            </a:pathLst>
          </a:custGeom>
          <a:solidFill>
            <a:srgbClr val="FFFFFF">
              <a:alpha val="15000"/>
            </a:srgbClr>
          </a:solidFill>
        </p:spPr>
        <p:txBody>
          <a:bodyPr wrap="square" lIns="0" tIns="0" rIns="0" bIns="0" rtlCol="0">
            <a:spAutoFit/>
          </a:bodyPr>
          <a:lstStyle/>
          <a:p>
            <a:endParaRPr/>
          </a:p>
        </p:txBody>
      </p:sp>
      <p:sp>
        <p:nvSpPr>
          <p:cNvPr id="22" name="object 7"/>
          <p:cNvSpPr/>
          <p:nvPr/>
        </p:nvSpPr>
        <p:spPr>
          <a:xfrm>
            <a:off x="2500363" y="4214908"/>
            <a:ext cx="3100070" cy="1197610"/>
          </a:xfrm>
          <a:custGeom>
            <a:avLst/>
            <a:gdLst/>
            <a:ahLst/>
            <a:cxnLst/>
            <a:rect l="l" t="t" r="r" b="b"/>
            <a:pathLst>
              <a:path w="3100070" h="1197610">
                <a:moveTo>
                  <a:pt x="3099738" y="1197209"/>
                </a:moveTo>
                <a:lnTo>
                  <a:pt x="0" y="1197209"/>
                </a:lnTo>
                <a:lnTo>
                  <a:pt x="0" y="0"/>
                </a:lnTo>
                <a:lnTo>
                  <a:pt x="3099738" y="0"/>
                </a:lnTo>
                <a:lnTo>
                  <a:pt x="3099738" y="1197209"/>
                </a:lnTo>
                <a:close/>
              </a:path>
            </a:pathLst>
          </a:custGeom>
          <a:solidFill>
            <a:srgbClr val="127967"/>
          </a:solidFill>
        </p:spPr>
        <p:txBody>
          <a:bodyPr wrap="square" lIns="0" tIns="0" rIns="0" bIns="0" rtlCol="0">
            <a:spAutoFit/>
          </a:bodyPr>
          <a:lstStyle/>
          <a:p>
            <a:endParaRPr/>
          </a:p>
        </p:txBody>
      </p:sp>
      <p:sp>
        <p:nvSpPr>
          <p:cNvPr id="23" name="object 8"/>
          <p:cNvSpPr/>
          <p:nvPr/>
        </p:nvSpPr>
        <p:spPr>
          <a:xfrm>
            <a:off x="2500363" y="8452129"/>
            <a:ext cx="3100070" cy="610235"/>
          </a:xfrm>
          <a:custGeom>
            <a:avLst/>
            <a:gdLst/>
            <a:ahLst/>
            <a:cxnLst/>
            <a:rect l="l" t="t" r="r" b="b"/>
            <a:pathLst>
              <a:path w="3100070" h="610234">
                <a:moveTo>
                  <a:pt x="3099738" y="609730"/>
                </a:moveTo>
                <a:lnTo>
                  <a:pt x="0" y="609730"/>
                </a:lnTo>
                <a:lnTo>
                  <a:pt x="0" y="0"/>
                </a:lnTo>
                <a:lnTo>
                  <a:pt x="3099738" y="0"/>
                </a:lnTo>
                <a:lnTo>
                  <a:pt x="3099738" y="609730"/>
                </a:lnTo>
                <a:close/>
              </a:path>
            </a:pathLst>
          </a:custGeom>
          <a:solidFill>
            <a:srgbClr val="FFFFFF"/>
          </a:solidFill>
        </p:spPr>
        <p:txBody>
          <a:bodyPr wrap="square" lIns="0" tIns="0" rIns="0" bIns="0" rtlCol="0">
            <a:spAutoFit/>
          </a:bodyPr>
          <a:lstStyle/>
          <a:p>
            <a:endParaRPr/>
          </a:p>
        </p:txBody>
      </p:sp>
      <p:sp>
        <p:nvSpPr>
          <p:cNvPr id="24" name="object 9"/>
          <p:cNvSpPr txBox="1"/>
          <p:nvPr/>
        </p:nvSpPr>
        <p:spPr>
          <a:xfrm>
            <a:off x="3138501" y="4420052"/>
            <a:ext cx="1824355" cy="765175"/>
          </a:xfrm>
          <a:prstGeom prst="rect">
            <a:avLst/>
          </a:prstGeom>
        </p:spPr>
        <p:txBody>
          <a:bodyPr vert="horz" wrap="square" lIns="0" tIns="0" rIns="0" bIns="0" rtlCol="0">
            <a:spAutoFit/>
          </a:bodyPr>
          <a:lstStyle/>
          <a:p>
            <a:pPr marL="12700" marR="5080" indent="38100">
              <a:lnSpc>
                <a:spcPct val="101000"/>
              </a:lnSpc>
            </a:pPr>
            <a:r>
              <a:rPr sz="2450" dirty="0">
                <a:solidFill>
                  <a:srgbClr val="FFFFFF"/>
                </a:solidFill>
                <a:latin typeface="Trebuchet MS"/>
                <a:cs typeface="Trebuchet MS"/>
              </a:rPr>
              <a:t>IT IS A LONG ESTABLISHED</a:t>
            </a:r>
            <a:endParaRPr sz="2450" dirty="0">
              <a:latin typeface="Trebuchet MS"/>
              <a:cs typeface="Trebuchet MS"/>
            </a:endParaRPr>
          </a:p>
        </p:txBody>
      </p:sp>
      <p:sp>
        <p:nvSpPr>
          <p:cNvPr id="25" name="object 11"/>
          <p:cNvSpPr/>
          <p:nvPr/>
        </p:nvSpPr>
        <p:spPr>
          <a:xfrm>
            <a:off x="2500363" y="4214908"/>
            <a:ext cx="3100070" cy="4846955"/>
          </a:xfrm>
          <a:custGeom>
            <a:avLst/>
            <a:gdLst/>
            <a:ahLst/>
            <a:cxnLst/>
            <a:rect l="l" t="t" r="r" b="b"/>
            <a:pathLst>
              <a:path w="3100070" h="4846955">
                <a:moveTo>
                  <a:pt x="3099738" y="4846951"/>
                </a:moveTo>
                <a:lnTo>
                  <a:pt x="0" y="4846951"/>
                </a:lnTo>
                <a:lnTo>
                  <a:pt x="0" y="0"/>
                </a:lnTo>
                <a:lnTo>
                  <a:pt x="3099738" y="0"/>
                </a:lnTo>
                <a:lnTo>
                  <a:pt x="3099738" y="4846951"/>
                </a:lnTo>
                <a:close/>
              </a:path>
            </a:pathLst>
          </a:custGeom>
          <a:ln w="20941">
            <a:solidFill>
              <a:srgbClr val="FFFFFF"/>
            </a:solidFill>
          </a:ln>
        </p:spPr>
        <p:txBody>
          <a:bodyPr wrap="square" lIns="0" tIns="0" rIns="0" bIns="0" rtlCol="0">
            <a:spAutoFit/>
          </a:bodyPr>
          <a:lstStyle/>
          <a:p>
            <a:endParaRPr/>
          </a:p>
        </p:txBody>
      </p:sp>
      <p:sp>
        <p:nvSpPr>
          <p:cNvPr id="26" name="object 12"/>
          <p:cNvSpPr txBox="1"/>
          <p:nvPr/>
        </p:nvSpPr>
        <p:spPr>
          <a:xfrm>
            <a:off x="3496124" y="8636790"/>
            <a:ext cx="1104265" cy="233045"/>
          </a:xfrm>
          <a:prstGeom prst="rect">
            <a:avLst/>
          </a:prstGeom>
        </p:spPr>
        <p:txBody>
          <a:bodyPr vert="horz" wrap="square" lIns="0" tIns="0" rIns="0" bIns="0" rtlCol="0">
            <a:spAutoFit/>
          </a:bodyPr>
          <a:lstStyle/>
          <a:p>
            <a:pPr marL="12700">
              <a:lnSpc>
                <a:spcPct val="100000"/>
              </a:lnSpc>
            </a:pPr>
            <a:r>
              <a:rPr sz="1450" spc="5" dirty="0">
                <a:solidFill>
                  <a:srgbClr val="44ACDB"/>
                </a:solidFill>
                <a:latin typeface="Trebuchet MS"/>
                <a:cs typeface="Trebuchet MS"/>
              </a:rPr>
              <a:t>Lore</a:t>
            </a:r>
            <a:r>
              <a:rPr sz="1450" spc="20" dirty="0">
                <a:solidFill>
                  <a:srgbClr val="44ACDB"/>
                </a:solidFill>
                <a:latin typeface="Trebuchet MS"/>
                <a:cs typeface="Trebuchet MS"/>
              </a:rPr>
              <a:t>m</a:t>
            </a:r>
            <a:r>
              <a:rPr sz="1450" spc="10" dirty="0">
                <a:solidFill>
                  <a:srgbClr val="44ACDB"/>
                </a:solidFill>
                <a:latin typeface="Trebuchet MS"/>
                <a:cs typeface="Trebuchet MS"/>
              </a:rPr>
              <a:t> Ipsum</a:t>
            </a:r>
            <a:endParaRPr sz="1450" dirty="0">
              <a:latin typeface="Trebuchet MS"/>
              <a:cs typeface="Trebuchet MS"/>
            </a:endParaRPr>
          </a:p>
        </p:txBody>
      </p:sp>
      <p:sp>
        <p:nvSpPr>
          <p:cNvPr id="27" name="object 16"/>
          <p:cNvSpPr/>
          <p:nvPr/>
        </p:nvSpPr>
        <p:spPr>
          <a:xfrm>
            <a:off x="6503466" y="4214908"/>
            <a:ext cx="3100070" cy="1197610"/>
          </a:xfrm>
          <a:custGeom>
            <a:avLst/>
            <a:gdLst/>
            <a:ahLst/>
            <a:cxnLst/>
            <a:rect l="l" t="t" r="r" b="b"/>
            <a:pathLst>
              <a:path w="3100070" h="1197610">
                <a:moveTo>
                  <a:pt x="3099738" y="1197209"/>
                </a:moveTo>
                <a:lnTo>
                  <a:pt x="0" y="1197209"/>
                </a:lnTo>
                <a:lnTo>
                  <a:pt x="0" y="0"/>
                </a:lnTo>
                <a:lnTo>
                  <a:pt x="3099738" y="0"/>
                </a:lnTo>
                <a:lnTo>
                  <a:pt x="3099738" y="1197209"/>
                </a:lnTo>
                <a:close/>
              </a:path>
            </a:pathLst>
          </a:custGeom>
          <a:solidFill>
            <a:srgbClr val="0F76A0"/>
          </a:solidFill>
        </p:spPr>
        <p:txBody>
          <a:bodyPr wrap="square" lIns="0" tIns="0" rIns="0" bIns="0" rtlCol="0">
            <a:spAutoFit/>
          </a:bodyPr>
          <a:lstStyle/>
          <a:p>
            <a:endParaRPr/>
          </a:p>
        </p:txBody>
      </p:sp>
      <p:sp>
        <p:nvSpPr>
          <p:cNvPr id="28" name="object 17"/>
          <p:cNvSpPr/>
          <p:nvPr/>
        </p:nvSpPr>
        <p:spPr>
          <a:xfrm>
            <a:off x="6503466" y="8452129"/>
            <a:ext cx="3100070" cy="610235"/>
          </a:xfrm>
          <a:custGeom>
            <a:avLst/>
            <a:gdLst/>
            <a:ahLst/>
            <a:cxnLst/>
            <a:rect l="l" t="t" r="r" b="b"/>
            <a:pathLst>
              <a:path w="3100070" h="610234">
                <a:moveTo>
                  <a:pt x="3099738" y="609730"/>
                </a:moveTo>
                <a:lnTo>
                  <a:pt x="0" y="609730"/>
                </a:lnTo>
                <a:lnTo>
                  <a:pt x="0" y="0"/>
                </a:lnTo>
                <a:lnTo>
                  <a:pt x="3099738" y="0"/>
                </a:lnTo>
                <a:lnTo>
                  <a:pt x="3099738" y="609730"/>
                </a:lnTo>
                <a:close/>
              </a:path>
            </a:pathLst>
          </a:custGeom>
          <a:solidFill>
            <a:srgbClr val="FFFFFF"/>
          </a:solidFill>
        </p:spPr>
        <p:txBody>
          <a:bodyPr wrap="square" lIns="0" tIns="0" rIns="0" bIns="0" rtlCol="0">
            <a:spAutoFit/>
          </a:bodyPr>
          <a:lstStyle/>
          <a:p>
            <a:endParaRPr/>
          </a:p>
        </p:txBody>
      </p:sp>
      <p:sp>
        <p:nvSpPr>
          <p:cNvPr id="29" name="object 18"/>
          <p:cNvSpPr txBox="1"/>
          <p:nvPr/>
        </p:nvSpPr>
        <p:spPr>
          <a:xfrm>
            <a:off x="7141600" y="4420052"/>
            <a:ext cx="1824355" cy="765175"/>
          </a:xfrm>
          <a:prstGeom prst="rect">
            <a:avLst/>
          </a:prstGeom>
        </p:spPr>
        <p:txBody>
          <a:bodyPr vert="horz" wrap="square" lIns="0" tIns="0" rIns="0" bIns="0" rtlCol="0">
            <a:spAutoFit/>
          </a:bodyPr>
          <a:lstStyle/>
          <a:p>
            <a:pPr marL="12700" marR="5080" indent="38100">
              <a:lnSpc>
                <a:spcPct val="101000"/>
              </a:lnSpc>
            </a:pPr>
            <a:r>
              <a:rPr sz="2450" dirty="0">
                <a:solidFill>
                  <a:srgbClr val="FFFFFF"/>
                </a:solidFill>
                <a:latin typeface="Trebuchet MS"/>
                <a:cs typeface="Trebuchet MS"/>
              </a:rPr>
              <a:t>IT IS A LONG ESTABLISHED</a:t>
            </a:r>
            <a:endParaRPr sz="2450" dirty="0">
              <a:latin typeface="Trebuchet MS"/>
              <a:cs typeface="Trebuchet MS"/>
            </a:endParaRPr>
          </a:p>
        </p:txBody>
      </p:sp>
      <p:sp>
        <p:nvSpPr>
          <p:cNvPr id="30" name="object 19"/>
          <p:cNvSpPr/>
          <p:nvPr/>
        </p:nvSpPr>
        <p:spPr>
          <a:xfrm>
            <a:off x="6503466" y="4214908"/>
            <a:ext cx="3100070" cy="4846955"/>
          </a:xfrm>
          <a:custGeom>
            <a:avLst/>
            <a:gdLst/>
            <a:ahLst/>
            <a:cxnLst/>
            <a:rect l="l" t="t" r="r" b="b"/>
            <a:pathLst>
              <a:path w="3100070" h="4846955">
                <a:moveTo>
                  <a:pt x="3099738" y="4846951"/>
                </a:moveTo>
                <a:lnTo>
                  <a:pt x="0" y="4846951"/>
                </a:lnTo>
                <a:lnTo>
                  <a:pt x="0" y="0"/>
                </a:lnTo>
                <a:lnTo>
                  <a:pt x="3099738" y="0"/>
                </a:lnTo>
                <a:lnTo>
                  <a:pt x="3099738" y="4846951"/>
                </a:lnTo>
                <a:close/>
              </a:path>
            </a:pathLst>
          </a:custGeom>
          <a:ln w="20941">
            <a:solidFill>
              <a:srgbClr val="FFFFFF"/>
            </a:solidFill>
          </a:ln>
        </p:spPr>
        <p:txBody>
          <a:bodyPr wrap="square" lIns="0" tIns="0" rIns="0" bIns="0" rtlCol="0">
            <a:spAutoFit/>
          </a:bodyPr>
          <a:lstStyle/>
          <a:p>
            <a:endParaRPr/>
          </a:p>
        </p:txBody>
      </p:sp>
      <p:sp>
        <p:nvSpPr>
          <p:cNvPr id="31" name="object 20"/>
          <p:cNvSpPr txBox="1"/>
          <p:nvPr/>
        </p:nvSpPr>
        <p:spPr>
          <a:xfrm>
            <a:off x="7499224" y="8636790"/>
            <a:ext cx="1104265" cy="233045"/>
          </a:xfrm>
          <a:prstGeom prst="rect">
            <a:avLst/>
          </a:prstGeom>
        </p:spPr>
        <p:txBody>
          <a:bodyPr vert="horz" wrap="square" lIns="0" tIns="0" rIns="0" bIns="0" rtlCol="0">
            <a:spAutoFit/>
          </a:bodyPr>
          <a:lstStyle/>
          <a:p>
            <a:pPr marL="12700">
              <a:lnSpc>
                <a:spcPct val="100000"/>
              </a:lnSpc>
            </a:pPr>
            <a:r>
              <a:rPr sz="1450" spc="5" dirty="0">
                <a:solidFill>
                  <a:srgbClr val="44ACDB"/>
                </a:solidFill>
                <a:latin typeface="Trebuchet MS"/>
                <a:cs typeface="Trebuchet MS"/>
              </a:rPr>
              <a:t>Lore</a:t>
            </a:r>
            <a:r>
              <a:rPr sz="1450" spc="20" dirty="0">
                <a:solidFill>
                  <a:srgbClr val="44ACDB"/>
                </a:solidFill>
                <a:latin typeface="Trebuchet MS"/>
                <a:cs typeface="Trebuchet MS"/>
              </a:rPr>
              <a:t>m</a:t>
            </a:r>
            <a:r>
              <a:rPr sz="1450" spc="10" dirty="0">
                <a:solidFill>
                  <a:srgbClr val="44ACDB"/>
                </a:solidFill>
                <a:latin typeface="Trebuchet MS"/>
                <a:cs typeface="Trebuchet MS"/>
              </a:rPr>
              <a:t> Ipsum</a:t>
            </a:r>
            <a:endParaRPr sz="1450" dirty="0">
              <a:latin typeface="Trebuchet MS"/>
              <a:cs typeface="Trebuchet MS"/>
            </a:endParaRPr>
          </a:p>
        </p:txBody>
      </p:sp>
      <p:sp>
        <p:nvSpPr>
          <p:cNvPr id="32" name="object 24"/>
          <p:cNvSpPr/>
          <p:nvPr/>
        </p:nvSpPr>
        <p:spPr>
          <a:xfrm>
            <a:off x="10506559" y="4214908"/>
            <a:ext cx="3100070" cy="1197610"/>
          </a:xfrm>
          <a:custGeom>
            <a:avLst/>
            <a:gdLst/>
            <a:ahLst/>
            <a:cxnLst/>
            <a:rect l="l" t="t" r="r" b="b"/>
            <a:pathLst>
              <a:path w="3100069" h="1197610">
                <a:moveTo>
                  <a:pt x="3099738" y="1197209"/>
                </a:moveTo>
                <a:lnTo>
                  <a:pt x="0" y="1197209"/>
                </a:lnTo>
                <a:lnTo>
                  <a:pt x="0" y="0"/>
                </a:lnTo>
                <a:lnTo>
                  <a:pt x="3099738" y="0"/>
                </a:lnTo>
                <a:lnTo>
                  <a:pt x="3099738" y="1197209"/>
                </a:lnTo>
                <a:close/>
              </a:path>
            </a:pathLst>
          </a:custGeom>
          <a:solidFill>
            <a:srgbClr val="52568F"/>
          </a:solidFill>
        </p:spPr>
        <p:txBody>
          <a:bodyPr wrap="square" lIns="0" tIns="0" rIns="0" bIns="0" rtlCol="0">
            <a:spAutoFit/>
          </a:bodyPr>
          <a:lstStyle/>
          <a:p>
            <a:endParaRPr/>
          </a:p>
        </p:txBody>
      </p:sp>
      <p:sp>
        <p:nvSpPr>
          <p:cNvPr id="33" name="object 25"/>
          <p:cNvSpPr/>
          <p:nvPr/>
        </p:nvSpPr>
        <p:spPr>
          <a:xfrm>
            <a:off x="10506559" y="8452129"/>
            <a:ext cx="3100070" cy="610235"/>
          </a:xfrm>
          <a:custGeom>
            <a:avLst/>
            <a:gdLst/>
            <a:ahLst/>
            <a:cxnLst/>
            <a:rect l="l" t="t" r="r" b="b"/>
            <a:pathLst>
              <a:path w="3100069" h="610234">
                <a:moveTo>
                  <a:pt x="3099738" y="609730"/>
                </a:moveTo>
                <a:lnTo>
                  <a:pt x="0" y="609730"/>
                </a:lnTo>
                <a:lnTo>
                  <a:pt x="0" y="0"/>
                </a:lnTo>
                <a:lnTo>
                  <a:pt x="3099738" y="0"/>
                </a:lnTo>
                <a:lnTo>
                  <a:pt x="3099738" y="609730"/>
                </a:lnTo>
                <a:close/>
              </a:path>
            </a:pathLst>
          </a:custGeom>
          <a:solidFill>
            <a:srgbClr val="FFFFFF"/>
          </a:solidFill>
        </p:spPr>
        <p:txBody>
          <a:bodyPr wrap="square" lIns="0" tIns="0" rIns="0" bIns="0" rtlCol="0">
            <a:spAutoFit/>
          </a:bodyPr>
          <a:lstStyle/>
          <a:p>
            <a:endParaRPr/>
          </a:p>
        </p:txBody>
      </p:sp>
      <p:sp>
        <p:nvSpPr>
          <p:cNvPr id="34" name="object 26"/>
          <p:cNvSpPr txBox="1"/>
          <p:nvPr/>
        </p:nvSpPr>
        <p:spPr>
          <a:xfrm>
            <a:off x="11144700" y="4420052"/>
            <a:ext cx="1824355" cy="765175"/>
          </a:xfrm>
          <a:prstGeom prst="rect">
            <a:avLst/>
          </a:prstGeom>
        </p:spPr>
        <p:txBody>
          <a:bodyPr vert="horz" wrap="square" lIns="0" tIns="0" rIns="0" bIns="0" rtlCol="0">
            <a:spAutoFit/>
          </a:bodyPr>
          <a:lstStyle/>
          <a:p>
            <a:pPr marL="12700" marR="5080" indent="38100">
              <a:lnSpc>
                <a:spcPct val="101000"/>
              </a:lnSpc>
            </a:pPr>
            <a:r>
              <a:rPr sz="2450" dirty="0">
                <a:solidFill>
                  <a:srgbClr val="FFFFFF"/>
                </a:solidFill>
                <a:latin typeface="Trebuchet MS"/>
                <a:cs typeface="Trebuchet MS"/>
              </a:rPr>
              <a:t>IT IS A LONG ESTABLISHED</a:t>
            </a:r>
            <a:endParaRPr sz="2450">
              <a:latin typeface="Trebuchet MS"/>
              <a:cs typeface="Trebuchet MS"/>
            </a:endParaRPr>
          </a:p>
        </p:txBody>
      </p:sp>
      <p:sp>
        <p:nvSpPr>
          <p:cNvPr id="35" name="object 27"/>
          <p:cNvSpPr/>
          <p:nvPr/>
        </p:nvSpPr>
        <p:spPr>
          <a:xfrm>
            <a:off x="10506559" y="4214908"/>
            <a:ext cx="3100070" cy="4846955"/>
          </a:xfrm>
          <a:custGeom>
            <a:avLst/>
            <a:gdLst/>
            <a:ahLst/>
            <a:cxnLst/>
            <a:rect l="l" t="t" r="r" b="b"/>
            <a:pathLst>
              <a:path w="3100069" h="4846955">
                <a:moveTo>
                  <a:pt x="3099738" y="4846951"/>
                </a:moveTo>
                <a:lnTo>
                  <a:pt x="0" y="4846951"/>
                </a:lnTo>
                <a:lnTo>
                  <a:pt x="0" y="0"/>
                </a:lnTo>
                <a:lnTo>
                  <a:pt x="3099738" y="0"/>
                </a:lnTo>
                <a:lnTo>
                  <a:pt x="3099738" y="4846951"/>
                </a:lnTo>
                <a:close/>
              </a:path>
            </a:pathLst>
          </a:custGeom>
          <a:ln w="20941">
            <a:solidFill>
              <a:srgbClr val="FFFFFF"/>
            </a:solidFill>
          </a:ln>
        </p:spPr>
        <p:txBody>
          <a:bodyPr wrap="square" lIns="0" tIns="0" rIns="0" bIns="0" rtlCol="0">
            <a:spAutoFit/>
          </a:bodyPr>
          <a:lstStyle/>
          <a:p>
            <a:endParaRPr/>
          </a:p>
        </p:txBody>
      </p:sp>
      <p:sp>
        <p:nvSpPr>
          <p:cNvPr id="36" name="object 28"/>
          <p:cNvSpPr txBox="1"/>
          <p:nvPr/>
        </p:nvSpPr>
        <p:spPr>
          <a:xfrm>
            <a:off x="11502324" y="8636790"/>
            <a:ext cx="1104265" cy="233045"/>
          </a:xfrm>
          <a:prstGeom prst="rect">
            <a:avLst/>
          </a:prstGeom>
        </p:spPr>
        <p:txBody>
          <a:bodyPr vert="horz" wrap="square" lIns="0" tIns="0" rIns="0" bIns="0" rtlCol="0">
            <a:spAutoFit/>
          </a:bodyPr>
          <a:lstStyle/>
          <a:p>
            <a:pPr marL="12700">
              <a:lnSpc>
                <a:spcPct val="100000"/>
              </a:lnSpc>
            </a:pPr>
            <a:r>
              <a:rPr sz="1450" spc="5" dirty="0">
                <a:solidFill>
                  <a:srgbClr val="44ACDB"/>
                </a:solidFill>
                <a:latin typeface="Trebuchet MS"/>
                <a:cs typeface="Trebuchet MS"/>
              </a:rPr>
              <a:t>Lore</a:t>
            </a:r>
            <a:r>
              <a:rPr sz="1450" spc="20" dirty="0">
                <a:solidFill>
                  <a:srgbClr val="44ACDB"/>
                </a:solidFill>
                <a:latin typeface="Trebuchet MS"/>
                <a:cs typeface="Trebuchet MS"/>
              </a:rPr>
              <a:t>m</a:t>
            </a:r>
            <a:r>
              <a:rPr sz="1450" spc="10" dirty="0">
                <a:solidFill>
                  <a:srgbClr val="44ACDB"/>
                </a:solidFill>
                <a:latin typeface="Trebuchet MS"/>
                <a:cs typeface="Trebuchet MS"/>
              </a:rPr>
              <a:t> Ipsum</a:t>
            </a:r>
            <a:endParaRPr sz="1450">
              <a:latin typeface="Trebuchet MS"/>
              <a:cs typeface="Trebuchet MS"/>
            </a:endParaRPr>
          </a:p>
        </p:txBody>
      </p:sp>
      <p:sp>
        <p:nvSpPr>
          <p:cNvPr id="37" name="object 32"/>
          <p:cNvSpPr/>
          <p:nvPr/>
        </p:nvSpPr>
        <p:spPr>
          <a:xfrm>
            <a:off x="14509663" y="4214908"/>
            <a:ext cx="3100070" cy="1197610"/>
          </a:xfrm>
          <a:custGeom>
            <a:avLst/>
            <a:gdLst/>
            <a:ahLst/>
            <a:cxnLst/>
            <a:rect l="l" t="t" r="r" b="b"/>
            <a:pathLst>
              <a:path w="3100069" h="1197610">
                <a:moveTo>
                  <a:pt x="3099738" y="1197209"/>
                </a:moveTo>
                <a:lnTo>
                  <a:pt x="0" y="1197209"/>
                </a:lnTo>
                <a:lnTo>
                  <a:pt x="0" y="0"/>
                </a:lnTo>
                <a:lnTo>
                  <a:pt x="3099738" y="0"/>
                </a:lnTo>
                <a:lnTo>
                  <a:pt x="3099738" y="1197209"/>
                </a:lnTo>
                <a:close/>
              </a:path>
            </a:pathLst>
          </a:custGeom>
          <a:solidFill>
            <a:srgbClr val="5C4D75"/>
          </a:solidFill>
        </p:spPr>
        <p:txBody>
          <a:bodyPr wrap="square" lIns="0" tIns="0" rIns="0" bIns="0" rtlCol="0">
            <a:spAutoFit/>
          </a:bodyPr>
          <a:lstStyle/>
          <a:p>
            <a:endParaRPr/>
          </a:p>
        </p:txBody>
      </p:sp>
      <p:sp>
        <p:nvSpPr>
          <p:cNvPr id="38" name="object 33"/>
          <p:cNvSpPr/>
          <p:nvPr/>
        </p:nvSpPr>
        <p:spPr>
          <a:xfrm>
            <a:off x="14509663" y="8452129"/>
            <a:ext cx="3100070" cy="610235"/>
          </a:xfrm>
          <a:custGeom>
            <a:avLst/>
            <a:gdLst/>
            <a:ahLst/>
            <a:cxnLst/>
            <a:rect l="l" t="t" r="r" b="b"/>
            <a:pathLst>
              <a:path w="3100069" h="610234">
                <a:moveTo>
                  <a:pt x="3099738" y="609730"/>
                </a:moveTo>
                <a:lnTo>
                  <a:pt x="0" y="609730"/>
                </a:lnTo>
                <a:lnTo>
                  <a:pt x="0" y="0"/>
                </a:lnTo>
                <a:lnTo>
                  <a:pt x="3099738" y="0"/>
                </a:lnTo>
                <a:lnTo>
                  <a:pt x="3099738" y="609730"/>
                </a:lnTo>
                <a:close/>
              </a:path>
            </a:pathLst>
          </a:custGeom>
          <a:solidFill>
            <a:srgbClr val="FFFFFF"/>
          </a:solidFill>
        </p:spPr>
        <p:txBody>
          <a:bodyPr wrap="square" lIns="0" tIns="0" rIns="0" bIns="0" rtlCol="0">
            <a:spAutoFit/>
          </a:bodyPr>
          <a:lstStyle/>
          <a:p>
            <a:endParaRPr/>
          </a:p>
        </p:txBody>
      </p:sp>
      <p:sp>
        <p:nvSpPr>
          <p:cNvPr id="39" name="object 34"/>
          <p:cNvSpPr txBox="1"/>
          <p:nvPr/>
        </p:nvSpPr>
        <p:spPr>
          <a:xfrm>
            <a:off x="15147799" y="4420052"/>
            <a:ext cx="1824355" cy="765175"/>
          </a:xfrm>
          <a:prstGeom prst="rect">
            <a:avLst/>
          </a:prstGeom>
        </p:spPr>
        <p:txBody>
          <a:bodyPr vert="horz" wrap="square" lIns="0" tIns="0" rIns="0" bIns="0" rtlCol="0">
            <a:spAutoFit/>
          </a:bodyPr>
          <a:lstStyle/>
          <a:p>
            <a:pPr marL="12700" marR="5080" indent="38100">
              <a:lnSpc>
                <a:spcPct val="101000"/>
              </a:lnSpc>
            </a:pPr>
            <a:r>
              <a:rPr sz="2450" dirty="0">
                <a:solidFill>
                  <a:srgbClr val="FFFFFF"/>
                </a:solidFill>
                <a:latin typeface="Trebuchet MS"/>
                <a:cs typeface="Trebuchet MS"/>
              </a:rPr>
              <a:t>IT IS A LONG ESTABLISHED</a:t>
            </a:r>
            <a:endParaRPr sz="2450">
              <a:latin typeface="Trebuchet MS"/>
              <a:cs typeface="Trebuchet MS"/>
            </a:endParaRPr>
          </a:p>
        </p:txBody>
      </p:sp>
      <p:sp>
        <p:nvSpPr>
          <p:cNvPr id="40" name="object 35"/>
          <p:cNvSpPr/>
          <p:nvPr/>
        </p:nvSpPr>
        <p:spPr>
          <a:xfrm>
            <a:off x="14509674" y="4214908"/>
            <a:ext cx="3100070" cy="4846955"/>
          </a:xfrm>
          <a:custGeom>
            <a:avLst/>
            <a:gdLst/>
            <a:ahLst/>
            <a:cxnLst/>
            <a:rect l="l" t="t" r="r" b="b"/>
            <a:pathLst>
              <a:path w="3100069" h="4846955">
                <a:moveTo>
                  <a:pt x="3099727" y="4846951"/>
                </a:moveTo>
                <a:lnTo>
                  <a:pt x="0" y="4846951"/>
                </a:lnTo>
                <a:lnTo>
                  <a:pt x="0" y="0"/>
                </a:lnTo>
                <a:lnTo>
                  <a:pt x="3099727" y="0"/>
                </a:lnTo>
                <a:lnTo>
                  <a:pt x="3099727" y="4846951"/>
                </a:lnTo>
                <a:close/>
              </a:path>
            </a:pathLst>
          </a:custGeom>
          <a:ln w="20941">
            <a:solidFill>
              <a:srgbClr val="FFFFFF"/>
            </a:solidFill>
          </a:ln>
        </p:spPr>
        <p:txBody>
          <a:bodyPr wrap="square" lIns="0" tIns="0" rIns="0" bIns="0" rtlCol="0">
            <a:spAutoFit/>
          </a:bodyPr>
          <a:lstStyle/>
          <a:p>
            <a:endParaRPr/>
          </a:p>
        </p:txBody>
      </p:sp>
      <p:sp>
        <p:nvSpPr>
          <p:cNvPr id="41" name="object 36"/>
          <p:cNvSpPr txBox="1"/>
          <p:nvPr/>
        </p:nvSpPr>
        <p:spPr>
          <a:xfrm>
            <a:off x="15505424" y="8636790"/>
            <a:ext cx="1104265" cy="233045"/>
          </a:xfrm>
          <a:prstGeom prst="rect">
            <a:avLst/>
          </a:prstGeom>
        </p:spPr>
        <p:txBody>
          <a:bodyPr vert="horz" wrap="square" lIns="0" tIns="0" rIns="0" bIns="0" rtlCol="0">
            <a:spAutoFit/>
          </a:bodyPr>
          <a:lstStyle/>
          <a:p>
            <a:pPr marL="12700">
              <a:lnSpc>
                <a:spcPct val="100000"/>
              </a:lnSpc>
            </a:pPr>
            <a:r>
              <a:rPr sz="1450" spc="5" dirty="0">
                <a:solidFill>
                  <a:srgbClr val="44ACDB"/>
                </a:solidFill>
                <a:latin typeface="Trebuchet MS"/>
                <a:cs typeface="Trebuchet MS"/>
              </a:rPr>
              <a:t>Lore</a:t>
            </a:r>
            <a:r>
              <a:rPr sz="1450" spc="20" dirty="0">
                <a:solidFill>
                  <a:srgbClr val="44ACDB"/>
                </a:solidFill>
                <a:latin typeface="Trebuchet MS"/>
                <a:cs typeface="Trebuchet MS"/>
              </a:rPr>
              <a:t>m</a:t>
            </a:r>
            <a:r>
              <a:rPr sz="1450" spc="10" dirty="0">
                <a:solidFill>
                  <a:srgbClr val="44ACDB"/>
                </a:solidFill>
                <a:latin typeface="Trebuchet MS"/>
                <a:cs typeface="Trebuchet MS"/>
              </a:rPr>
              <a:t> Ipsum</a:t>
            </a:r>
            <a:endParaRPr sz="1450">
              <a:latin typeface="Trebuchet MS"/>
              <a:cs typeface="Trebuchet MS"/>
            </a:endParaRPr>
          </a:p>
        </p:txBody>
      </p:sp>
      <p:sp>
        <p:nvSpPr>
          <p:cNvPr id="42" name="object 12"/>
          <p:cNvSpPr txBox="1"/>
          <p:nvPr/>
        </p:nvSpPr>
        <p:spPr>
          <a:xfrm>
            <a:off x="3496124" y="8012676"/>
            <a:ext cx="1104265" cy="223138"/>
          </a:xfrm>
          <a:prstGeom prst="rect">
            <a:avLst/>
          </a:prstGeom>
        </p:spPr>
        <p:txBody>
          <a:bodyPr vert="horz" wrap="square" lIns="0" tIns="0" rIns="0" bIns="0" rtlCol="0">
            <a:spAutoFit/>
          </a:bodyPr>
          <a:lstStyle/>
          <a:p>
            <a:pPr marL="12700">
              <a:lnSpc>
                <a:spcPct val="100000"/>
              </a:lnSpc>
            </a:pPr>
            <a:r>
              <a:rPr sz="1450" spc="5" dirty="0">
                <a:solidFill>
                  <a:schemeClr val="bg1"/>
                </a:solidFill>
                <a:latin typeface="Trebuchet MS"/>
                <a:cs typeface="Trebuchet MS"/>
              </a:rPr>
              <a:t>Lore</a:t>
            </a:r>
            <a:r>
              <a:rPr sz="1450" spc="20" dirty="0">
                <a:solidFill>
                  <a:schemeClr val="bg1"/>
                </a:solidFill>
                <a:latin typeface="Trebuchet MS"/>
                <a:cs typeface="Trebuchet MS"/>
              </a:rPr>
              <a:t>m</a:t>
            </a:r>
            <a:r>
              <a:rPr sz="1450" spc="10" dirty="0">
                <a:solidFill>
                  <a:schemeClr val="bg1"/>
                </a:solidFill>
                <a:latin typeface="Trebuchet MS"/>
                <a:cs typeface="Trebuchet MS"/>
              </a:rPr>
              <a:t> Ipsum</a:t>
            </a:r>
            <a:endParaRPr sz="1450" dirty="0">
              <a:solidFill>
                <a:schemeClr val="bg1"/>
              </a:solidFill>
              <a:latin typeface="Trebuchet MS"/>
              <a:cs typeface="Trebuchet MS"/>
            </a:endParaRPr>
          </a:p>
        </p:txBody>
      </p:sp>
      <p:sp>
        <p:nvSpPr>
          <p:cNvPr id="43" name="object 20"/>
          <p:cNvSpPr txBox="1"/>
          <p:nvPr/>
        </p:nvSpPr>
        <p:spPr>
          <a:xfrm>
            <a:off x="7499224" y="8012676"/>
            <a:ext cx="1104265" cy="223138"/>
          </a:xfrm>
          <a:prstGeom prst="rect">
            <a:avLst/>
          </a:prstGeom>
        </p:spPr>
        <p:txBody>
          <a:bodyPr vert="horz" wrap="square" lIns="0" tIns="0" rIns="0" bIns="0" rtlCol="0">
            <a:spAutoFit/>
          </a:bodyPr>
          <a:lstStyle/>
          <a:p>
            <a:pPr marL="12700">
              <a:lnSpc>
                <a:spcPct val="100000"/>
              </a:lnSpc>
            </a:pPr>
            <a:r>
              <a:rPr sz="1450" spc="5" dirty="0">
                <a:solidFill>
                  <a:schemeClr val="bg1"/>
                </a:solidFill>
                <a:latin typeface="Trebuchet MS"/>
                <a:cs typeface="Trebuchet MS"/>
              </a:rPr>
              <a:t>Lore</a:t>
            </a:r>
            <a:r>
              <a:rPr sz="1450" spc="20" dirty="0">
                <a:solidFill>
                  <a:schemeClr val="bg1"/>
                </a:solidFill>
                <a:latin typeface="Trebuchet MS"/>
                <a:cs typeface="Trebuchet MS"/>
              </a:rPr>
              <a:t>m</a:t>
            </a:r>
            <a:r>
              <a:rPr sz="1450" spc="10" dirty="0">
                <a:solidFill>
                  <a:schemeClr val="bg1"/>
                </a:solidFill>
                <a:latin typeface="Trebuchet MS"/>
                <a:cs typeface="Trebuchet MS"/>
              </a:rPr>
              <a:t> Ipsum</a:t>
            </a:r>
            <a:endParaRPr sz="1450" dirty="0">
              <a:solidFill>
                <a:schemeClr val="bg1"/>
              </a:solidFill>
              <a:latin typeface="Trebuchet MS"/>
              <a:cs typeface="Trebuchet MS"/>
            </a:endParaRPr>
          </a:p>
        </p:txBody>
      </p:sp>
      <p:sp>
        <p:nvSpPr>
          <p:cNvPr id="44" name="object 28"/>
          <p:cNvSpPr txBox="1"/>
          <p:nvPr/>
        </p:nvSpPr>
        <p:spPr>
          <a:xfrm>
            <a:off x="11502324" y="8012676"/>
            <a:ext cx="1104265" cy="223138"/>
          </a:xfrm>
          <a:prstGeom prst="rect">
            <a:avLst/>
          </a:prstGeom>
        </p:spPr>
        <p:txBody>
          <a:bodyPr vert="horz" wrap="square" lIns="0" tIns="0" rIns="0" bIns="0" rtlCol="0">
            <a:spAutoFit/>
          </a:bodyPr>
          <a:lstStyle/>
          <a:p>
            <a:pPr marL="12700">
              <a:lnSpc>
                <a:spcPct val="100000"/>
              </a:lnSpc>
            </a:pPr>
            <a:r>
              <a:rPr sz="1450" spc="5" dirty="0">
                <a:solidFill>
                  <a:schemeClr val="bg1"/>
                </a:solidFill>
                <a:latin typeface="Trebuchet MS"/>
                <a:cs typeface="Trebuchet MS"/>
              </a:rPr>
              <a:t>Lore</a:t>
            </a:r>
            <a:r>
              <a:rPr sz="1450" spc="20" dirty="0">
                <a:solidFill>
                  <a:schemeClr val="bg1"/>
                </a:solidFill>
                <a:latin typeface="Trebuchet MS"/>
                <a:cs typeface="Trebuchet MS"/>
              </a:rPr>
              <a:t>m</a:t>
            </a:r>
            <a:r>
              <a:rPr sz="1450" spc="10" dirty="0">
                <a:solidFill>
                  <a:schemeClr val="bg1"/>
                </a:solidFill>
                <a:latin typeface="Trebuchet MS"/>
                <a:cs typeface="Trebuchet MS"/>
              </a:rPr>
              <a:t> Ipsum</a:t>
            </a:r>
            <a:endParaRPr sz="1450">
              <a:solidFill>
                <a:schemeClr val="bg1"/>
              </a:solidFill>
              <a:latin typeface="Trebuchet MS"/>
              <a:cs typeface="Trebuchet MS"/>
            </a:endParaRPr>
          </a:p>
        </p:txBody>
      </p:sp>
      <p:sp>
        <p:nvSpPr>
          <p:cNvPr id="45" name="object 36"/>
          <p:cNvSpPr txBox="1"/>
          <p:nvPr/>
        </p:nvSpPr>
        <p:spPr>
          <a:xfrm>
            <a:off x="15505424" y="8012676"/>
            <a:ext cx="1104265" cy="223138"/>
          </a:xfrm>
          <a:prstGeom prst="rect">
            <a:avLst/>
          </a:prstGeom>
        </p:spPr>
        <p:txBody>
          <a:bodyPr vert="horz" wrap="square" lIns="0" tIns="0" rIns="0" bIns="0" rtlCol="0">
            <a:spAutoFit/>
          </a:bodyPr>
          <a:lstStyle/>
          <a:p>
            <a:pPr marL="12700">
              <a:lnSpc>
                <a:spcPct val="100000"/>
              </a:lnSpc>
            </a:pPr>
            <a:r>
              <a:rPr sz="1450" spc="5" dirty="0">
                <a:solidFill>
                  <a:schemeClr val="bg1"/>
                </a:solidFill>
                <a:latin typeface="Trebuchet MS"/>
                <a:cs typeface="Trebuchet MS"/>
              </a:rPr>
              <a:t>Lore</a:t>
            </a:r>
            <a:r>
              <a:rPr sz="1450" spc="20" dirty="0">
                <a:solidFill>
                  <a:schemeClr val="bg1"/>
                </a:solidFill>
                <a:latin typeface="Trebuchet MS"/>
                <a:cs typeface="Trebuchet MS"/>
              </a:rPr>
              <a:t>m</a:t>
            </a:r>
            <a:r>
              <a:rPr sz="1450" spc="10" dirty="0">
                <a:solidFill>
                  <a:schemeClr val="bg1"/>
                </a:solidFill>
                <a:latin typeface="Trebuchet MS"/>
                <a:cs typeface="Trebuchet MS"/>
              </a:rPr>
              <a:t> Ipsum</a:t>
            </a:r>
            <a:endParaRPr sz="1450">
              <a:solidFill>
                <a:schemeClr val="bg1"/>
              </a:solidFill>
              <a:latin typeface="Trebuchet MS"/>
              <a:cs typeface="Trebuchet MS"/>
            </a:endParaRPr>
          </a:p>
        </p:txBody>
      </p:sp>
      <p:sp>
        <p:nvSpPr>
          <p:cNvPr id="46" name="object 12"/>
          <p:cNvSpPr txBox="1"/>
          <p:nvPr/>
        </p:nvSpPr>
        <p:spPr>
          <a:xfrm>
            <a:off x="3496124" y="5661362"/>
            <a:ext cx="1104265" cy="223138"/>
          </a:xfrm>
          <a:prstGeom prst="rect">
            <a:avLst/>
          </a:prstGeom>
        </p:spPr>
        <p:txBody>
          <a:bodyPr vert="horz" wrap="square" lIns="0" tIns="0" rIns="0" bIns="0" rtlCol="0">
            <a:spAutoFit/>
          </a:bodyPr>
          <a:lstStyle/>
          <a:p>
            <a:pPr marL="12700">
              <a:lnSpc>
                <a:spcPct val="100000"/>
              </a:lnSpc>
            </a:pPr>
            <a:r>
              <a:rPr sz="1450" spc="5" dirty="0">
                <a:solidFill>
                  <a:schemeClr val="bg1"/>
                </a:solidFill>
                <a:latin typeface="Trebuchet MS"/>
                <a:cs typeface="Trebuchet MS"/>
              </a:rPr>
              <a:t>Lore</a:t>
            </a:r>
            <a:r>
              <a:rPr sz="1450" spc="20" dirty="0">
                <a:solidFill>
                  <a:schemeClr val="bg1"/>
                </a:solidFill>
                <a:latin typeface="Trebuchet MS"/>
                <a:cs typeface="Trebuchet MS"/>
              </a:rPr>
              <a:t>m</a:t>
            </a:r>
            <a:r>
              <a:rPr sz="1450" spc="10" dirty="0">
                <a:solidFill>
                  <a:schemeClr val="bg1"/>
                </a:solidFill>
                <a:latin typeface="Trebuchet MS"/>
                <a:cs typeface="Trebuchet MS"/>
              </a:rPr>
              <a:t> Ipsum</a:t>
            </a:r>
            <a:endParaRPr sz="1450" dirty="0">
              <a:solidFill>
                <a:schemeClr val="bg1"/>
              </a:solidFill>
              <a:latin typeface="Trebuchet MS"/>
              <a:cs typeface="Trebuchet MS"/>
            </a:endParaRPr>
          </a:p>
        </p:txBody>
      </p:sp>
      <p:sp>
        <p:nvSpPr>
          <p:cNvPr id="47" name="object 20"/>
          <p:cNvSpPr txBox="1"/>
          <p:nvPr/>
        </p:nvSpPr>
        <p:spPr>
          <a:xfrm>
            <a:off x="7499224" y="5661362"/>
            <a:ext cx="1104265" cy="223138"/>
          </a:xfrm>
          <a:prstGeom prst="rect">
            <a:avLst/>
          </a:prstGeom>
        </p:spPr>
        <p:txBody>
          <a:bodyPr vert="horz" wrap="square" lIns="0" tIns="0" rIns="0" bIns="0" rtlCol="0">
            <a:spAutoFit/>
          </a:bodyPr>
          <a:lstStyle/>
          <a:p>
            <a:pPr marL="12700">
              <a:lnSpc>
                <a:spcPct val="100000"/>
              </a:lnSpc>
            </a:pPr>
            <a:r>
              <a:rPr sz="1450" spc="5" dirty="0">
                <a:solidFill>
                  <a:schemeClr val="bg1"/>
                </a:solidFill>
                <a:latin typeface="Trebuchet MS"/>
                <a:cs typeface="Trebuchet MS"/>
              </a:rPr>
              <a:t>Lore</a:t>
            </a:r>
            <a:r>
              <a:rPr sz="1450" spc="20" dirty="0">
                <a:solidFill>
                  <a:schemeClr val="bg1"/>
                </a:solidFill>
                <a:latin typeface="Trebuchet MS"/>
                <a:cs typeface="Trebuchet MS"/>
              </a:rPr>
              <a:t>m</a:t>
            </a:r>
            <a:r>
              <a:rPr sz="1450" spc="10" dirty="0">
                <a:solidFill>
                  <a:schemeClr val="bg1"/>
                </a:solidFill>
                <a:latin typeface="Trebuchet MS"/>
                <a:cs typeface="Trebuchet MS"/>
              </a:rPr>
              <a:t> Ipsum</a:t>
            </a:r>
            <a:endParaRPr sz="1450" dirty="0">
              <a:solidFill>
                <a:schemeClr val="bg1"/>
              </a:solidFill>
              <a:latin typeface="Trebuchet MS"/>
              <a:cs typeface="Trebuchet MS"/>
            </a:endParaRPr>
          </a:p>
        </p:txBody>
      </p:sp>
      <p:sp>
        <p:nvSpPr>
          <p:cNvPr id="48" name="object 28"/>
          <p:cNvSpPr txBox="1"/>
          <p:nvPr/>
        </p:nvSpPr>
        <p:spPr>
          <a:xfrm>
            <a:off x="11502324" y="5661362"/>
            <a:ext cx="1104265" cy="223138"/>
          </a:xfrm>
          <a:prstGeom prst="rect">
            <a:avLst/>
          </a:prstGeom>
        </p:spPr>
        <p:txBody>
          <a:bodyPr vert="horz" wrap="square" lIns="0" tIns="0" rIns="0" bIns="0" rtlCol="0">
            <a:spAutoFit/>
          </a:bodyPr>
          <a:lstStyle/>
          <a:p>
            <a:pPr marL="12700">
              <a:lnSpc>
                <a:spcPct val="100000"/>
              </a:lnSpc>
            </a:pPr>
            <a:r>
              <a:rPr sz="1450" spc="5" dirty="0">
                <a:solidFill>
                  <a:schemeClr val="bg1"/>
                </a:solidFill>
                <a:latin typeface="Trebuchet MS"/>
                <a:cs typeface="Trebuchet MS"/>
              </a:rPr>
              <a:t>Lore</a:t>
            </a:r>
            <a:r>
              <a:rPr sz="1450" spc="20" dirty="0">
                <a:solidFill>
                  <a:schemeClr val="bg1"/>
                </a:solidFill>
                <a:latin typeface="Trebuchet MS"/>
                <a:cs typeface="Trebuchet MS"/>
              </a:rPr>
              <a:t>m</a:t>
            </a:r>
            <a:r>
              <a:rPr sz="1450" spc="10" dirty="0">
                <a:solidFill>
                  <a:schemeClr val="bg1"/>
                </a:solidFill>
                <a:latin typeface="Trebuchet MS"/>
                <a:cs typeface="Trebuchet MS"/>
              </a:rPr>
              <a:t> Ipsum</a:t>
            </a:r>
            <a:endParaRPr sz="1450">
              <a:solidFill>
                <a:schemeClr val="bg1"/>
              </a:solidFill>
              <a:latin typeface="Trebuchet MS"/>
              <a:cs typeface="Trebuchet MS"/>
            </a:endParaRPr>
          </a:p>
        </p:txBody>
      </p:sp>
      <p:sp>
        <p:nvSpPr>
          <p:cNvPr id="49" name="object 36"/>
          <p:cNvSpPr txBox="1"/>
          <p:nvPr/>
        </p:nvSpPr>
        <p:spPr>
          <a:xfrm>
            <a:off x="15505424" y="5661362"/>
            <a:ext cx="1104265" cy="223138"/>
          </a:xfrm>
          <a:prstGeom prst="rect">
            <a:avLst/>
          </a:prstGeom>
        </p:spPr>
        <p:txBody>
          <a:bodyPr vert="horz" wrap="square" lIns="0" tIns="0" rIns="0" bIns="0" rtlCol="0">
            <a:spAutoFit/>
          </a:bodyPr>
          <a:lstStyle/>
          <a:p>
            <a:pPr marL="12700">
              <a:lnSpc>
                <a:spcPct val="100000"/>
              </a:lnSpc>
            </a:pPr>
            <a:r>
              <a:rPr sz="1450" spc="5" dirty="0">
                <a:solidFill>
                  <a:schemeClr val="bg1"/>
                </a:solidFill>
                <a:latin typeface="Trebuchet MS"/>
                <a:cs typeface="Trebuchet MS"/>
              </a:rPr>
              <a:t>Lore</a:t>
            </a:r>
            <a:r>
              <a:rPr sz="1450" spc="20" dirty="0">
                <a:solidFill>
                  <a:schemeClr val="bg1"/>
                </a:solidFill>
                <a:latin typeface="Trebuchet MS"/>
                <a:cs typeface="Trebuchet MS"/>
              </a:rPr>
              <a:t>m</a:t>
            </a:r>
            <a:r>
              <a:rPr sz="1450" spc="10" dirty="0">
                <a:solidFill>
                  <a:schemeClr val="bg1"/>
                </a:solidFill>
                <a:latin typeface="Trebuchet MS"/>
                <a:cs typeface="Trebuchet MS"/>
              </a:rPr>
              <a:t> Ipsum</a:t>
            </a:r>
            <a:endParaRPr sz="1450">
              <a:solidFill>
                <a:schemeClr val="bg1"/>
              </a:solidFill>
              <a:latin typeface="Trebuchet MS"/>
              <a:cs typeface="Trebuchet MS"/>
            </a:endParaRPr>
          </a:p>
        </p:txBody>
      </p:sp>
      <p:sp>
        <p:nvSpPr>
          <p:cNvPr id="50" name="Freeform 5"/>
          <p:cNvSpPr>
            <a:spLocks/>
          </p:cNvSpPr>
          <p:nvPr/>
        </p:nvSpPr>
        <p:spPr bwMode="auto">
          <a:xfrm>
            <a:off x="3883025" y="6219825"/>
            <a:ext cx="387350" cy="260350"/>
          </a:xfrm>
          <a:custGeom>
            <a:avLst/>
            <a:gdLst/>
            <a:ahLst/>
            <a:cxnLst>
              <a:cxn ang="0">
                <a:pos x="0" y="74"/>
              </a:cxn>
              <a:cxn ang="0">
                <a:pos x="113" y="101"/>
              </a:cxn>
              <a:cxn ang="0">
                <a:pos x="244" y="0"/>
              </a:cxn>
              <a:cxn ang="0">
                <a:pos x="113" y="164"/>
              </a:cxn>
              <a:cxn ang="0">
                <a:pos x="0" y="74"/>
              </a:cxn>
            </a:cxnLst>
            <a:rect l="0" t="0" r="r" b="b"/>
            <a:pathLst>
              <a:path w="244" h="164">
                <a:moveTo>
                  <a:pt x="0" y="74"/>
                </a:moveTo>
                <a:lnTo>
                  <a:pt x="113" y="101"/>
                </a:lnTo>
                <a:lnTo>
                  <a:pt x="244" y="0"/>
                </a:lnTo>
                <a:lnTo>
                  <a:pt x="113" y="164"/>
                </a:lnTo>
                <a:lnTo>
                  <a:pt x="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Freeform 6"/>
          <p:cNvSpPr>
            <a:spLocks/>
          </p:cNvSpPr>
          <p:nvPr/>
        </p:nvSpPr>
        <p:spPr bwMode="auto">
          <a:xfrm>
            <a:off x="3883025" y="6805613"/>
            <a:ext cx="387350" cy="260350"/>
          </a:xfrm>
          <a:custGeom>
            <a:avLst/>
            <a:gdLst/>
            <a:ahLst/>
            <a:cxnLst>
              <a:cxn ang="0">
                <a:pos x="0" y="74"/>
              </a:cxn>
              <a:cxn ang="0">
                <a:pos x="113" y="101"/>
              </a:cxn>
              <a:cxn ang="0">
                <a:pos x="244" y="0"/>
              </a:cxn>
              <a:cxn ang="0">
                <a:pos x="113" y="164"/>
              </a:cxn>
              <a:cxn ang="0">
                <a:pos x="0" y="74"/>
              </a:cxn>
            </a:cxnLst>
            <a:rect l="0" t="0" r="r" b="b"/>
            <a:pathLst>
              <a:path w="244" h="164">
                <a:moveTo>
                  <a:pt x="0" y="74"/>
                </a:moveTo>
                <a:lnTo>
                  <a:pt x="113" y="101"/>
                </a:lnTo>
                <a:lnTo>
                  <a:pt x="244" y="0"/>
                </a:lnTo>
                <a:lnTo>
                  <a:pt x="113" y="164"/>
                </a:lnTo>
                <a:lnTo>
                  <a:pt x="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 name="Freeform 7"/>
          <p:cNvSpPr>
            <a:spLocks/>
          </p:cNvSpPr>
          <p:nvPr/>
        </p:nvSpPr>
        <p:spPr bwMode="auto">
          <a:xfrm>
            <a:off x="3883025" y="7391400"/>
            <a:ext cx="387350" cy="260350"/>
          </a:xfrm>
          <a:custGeom>
            <a:avLst/>
            <a:gdLst/>
            <a:ahLst/>
            <a:cxnLst>
              <a:cxn ang="0">
                <a:pos x="0" y="75"/>
              </a:cxn>
              <a:cxn ang="0">
                <a:pos x="113" y="101"/>
              </a:cxn>
              <a:cxn ang="0">
                <a:pos x="244" y="0"/>
              </a:cxn>
              <a:cxn ang="0">
                <a:pos x="113" y="164"/>
              </a:cxn>
              <a:cxn ang="0">
                <a:pos x="0" y="75"/>
              </a:cxn>
            </a:cxnLst>
            <a:rect l="0" t="0" r="r" b="b"/>
            <a:pathLst>
              <a:path w="244" h="164">
                <a:moveTo>
                  <a:pt x="0" y="75"/>
                </a:moveTo>
                <a:lnTo>
                  <a:pt x="113" y="101"/>
                </a:lnTo>
                <a:lnTo>
                  <a:pt x="244" y="0"/>
                </a:lnTo>
                <a:lnTo>
                  <a:pt x="113" y="164"/>
                </a:lnTo>
                <a:lnTo>
                  <a:pt x="0" y="7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Freeform 8"/>
          <p:cNvSpPr>
            <a:spLocks/>
          </p:cNvSpPr>
          <p:nvPr/>
        </p:nvSpPr>
        <p:spPr bwMode="auto">
          <a:xfrm>
            <a:off x="7881938" y="6219825"/>
            <a:ext cx="388938" cy="260350"/>
          </a:xfrm>
          <a:custGeom>
            <a:avLst/>
            <a:gdLst/>
            <a:ahLst/>
            <a:cxnLst>
              <a:cxn ang="0">
                <a:pos x="0" y="74"/>
              </a:cxn>
              <a:cxn ang="0">
                <a:pos x="113" y="101"/>
              </a:cxn>
              <a:cxn ang="0">
                <a:pos x="245" y="0"/>
              </a:cxn>
              <a:cxn ang="0">
                <a:pos x="113" y="164"/>
              </a:cxn>
              <a:cxn ang="0">
                <a:pos x="0" y="74"/>
              </a:cxn>
            </a:cxnLst>
            <a:rect l="0" t="0" r="r" b="b"/>
            <a:pathLst>
              <a:path w="245" h="164">
                <a:moveTo>
                  <a:pt x="0" y="74"/>
                </a:moveTo>
                <a:lnTo>
                  <a:pt x="113" y="101"/>
                </a:lnTo>
                <a:lnTo>
                  <a:pt x="245" y="0"/>
                </a:lnTo>
                <a:lnTo>
                  <a:pt x="113" y="164"/>
                </a:lnTo>
                <a:lnTo>
                  <a:pt x="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Freeform 9"/>
          <p:cNvSpPr>
            <a:spLocks/>
          </p:cNvSpPr>
          <p:nvPr/>
        </p:nvSpPr>
        <p:spPr bwMode="auto">
          <a:xfrm>
            <a:off x="7881938" y="6805613"/>
            <a:ext cx="388938" cy="260350"/>
          </a:xfrm>
          <a:custGeom>
            <a:avLst/>
            <a:gdLst/>
            <a:ahLst/>
            <a:cxnLst>
              <a:cxn ang="0">
                <a:pos x="0" y="74"/>
              </a:cxn>
              <a:cxn ang="0">
                <a:pos x="113" y="101"/>
              </a:cxn>
              <a:cxn ang="0">
                <a:pos x="245" y="0"/>
              </a:cxn>
              <a:cxn ang="0">
                <a:pos x="113" y="164"/>
              </a:cxn>
              <a:cxn ang="0">
                <a:pos x="0" y="74"/>
              </a:cxn>
            </a:cxnLst>
            <a:rect l="0" t="0" r="r" b="b"/>
            <a:pathLst>
              <a:path w="245" h="164">
                <a:moveTo>
                  <a:pt x="0" y="74"/>
                </a:moveTo>
                <a:lnTo>
                  <a:pt x="113" y="101"/>
                </a:lnTo>
                <a:lnTo>
                  <a:pt x="245" y="0"/>
                </a:lnTo>
                <a:lnTo>
                  <a:pt x="113" y="164"/>
                </a:lnTo>
                <a:lnTo>
                  <a:pt x="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Freeform 10"/>
          <p:cNvSpPr>
            <a:spLocks/>
          </p:cNvSpPr>
          <p:nvPr/>
        </p:nvSpPr>
        <p:spPr bwMode="auto">
          <a:xfrm>
            <a:off x="7881938" y="7391400"/>
            <a:ext cx="388938" cy="260350"/>
          </a:xfrm>
          <a:custGeom>
            <a:avLst/>
            <a:gdLst/>
            <a:ahLst/>
            <a:cxnLst>
              <a:cxn ang="0">
                <a:pos x="0" y="75"/>
              </a:cxn>
              <a:cxn ang="0">
                <a:pos x="113" y="101"/>
              </a:cxn>
              <a:cxn ang="0">
                <a:pos x="245" y="0"/>
              </a:cxn>
              <a:cxn ang="0">
                <a:pos x="113" y="164"/>
              </a:cxn>
              <a:cxn ang="0">
                <a:pos x="0" y="75"/>
              </a:cxn>
            </a:cxnLst>
            <a:rect l="0" t="0" r="r" b="b"/>
            <a:pathLst>
              <a:path w="245" h="164">
                <a:moveTo>
                  <a:pt x="0" y="75"/>
                </a:moveTo>
                <a:lnTo>
                  <a:pt x="113" y="101"/>
                </a:lnTo>
                <a:lnTo>
                  <a:pt x="245" y="0"/>
                </a:lnTo>
                <a:lnTo>
                  <a:pt x="113" y="164"/>
                </a:lnTo>
                <a:lnTo>
                  <a:pt x="0" y="7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Freeform 11"/>
          <p:cNvSpPr>
            <a:spLocks/>
          </p:cNvSpPr>
          <p:nvPr/>
        </p:nvSpPr>
        <p:spPr bwMode="auto">
          <a:xfrm>
            <a:off x="11880850" y="6219825"/>
            <a:ext cx="388938" cy="260350"/>
          </a:xfrm>
          <a:custGeom>
            <a:avLst/>
            <a:gdLst/>
            <a:ahLst/>
            <a:cxnLst>
              <a:cxn ang="0">
                <a:pos x="0" y="74"/>
              </a:cxn>
              <a:cxn ang="0">
                <a:pos x="113" y="101"/>
              </a:cxn>
              <a:cxn ang="0">
                <a:pos x="245" y="0"/>
              </a:cxn>
              <a:cxn ang="0">
                <a:pos x="113" y="164"/>
              </a:cxn>
              <a:cxn ang="0">
                <a:pos x="0" y="74"/>
              </a:cxn>
            </a:cxnLst>
            <a:rect l="0" t="0" r="r" b="b"/>
            <a:pathLst>
              <a:path w="245" h="164">
                <a:moveTo>
                  <a:pt x="0" y="74"/>
                </a:moveTo>
                <a:lnTo>
                  <a:pt x="113" y="101"/>
                </a:lnTo>
                <a:lnTo>
                  <a:pt x="245" y="0"/>
                </a:lnTo>
                <a:lnTo>
                  <a:pt x="113" y="164"/>
                </a:lnTo>
                <a:lnTo>
                  <a:pt x="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Freeform 12"/>
          <p:cNvSpPr>
            <a:spLocks/>
          </p:cNvSpPr>
          <p:nvPr/>
        </p:nvSpPr>
        <p:spPr bwMode="auto">
          <a:xfrm>
            <a:off x="11880850" y="6805613"/>
            <a:ext cx="388938" cy="260350"/>
          </a:xfrm>
          <a:custGeom>
            <a:avLst/>
            <a:gdLst/>
            <a:ahLst/>
            <a:cxnLst>
              <a:cxn ang="0">
                <a:pos x="0" y="74"/>
              </a:cxn>
              <a:cxn ang="0">
                <a:pos x="113" y="101"/>
              </a:cxn>
              <a:cxn ang="0">
                <a:pos x="245" y="0"/>
              </a:cxn>
              <a:cxn ang="0">
                <a:pos x="113" y="164"/>
              </a:cxn>
              <a:cxn ang="0">
                <a:pos x="0" y="74"/>
              </a:cxn>
            </a:cxnLst>
            <a:rect l="0" t="0" r="r" b="b"/>
            <a:pathLst>
              <a:path w="245" h="164">
                <a:moveTo>
                  <a:pt x="0" y="74"/>
                </a:moveTo>
                <a:lnTo>
                  <a:pt x="113" y="101"/>
                </a:lnTo>
                <a:lnTo>
                  <a:pt x="245" y="0"/>
                </a:lnTo>
                <a:lnTo>
                  <a:pt x="113" y="164"/>
                </a:lnTo>
                <a:lnTo>
                  <a:pt x="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Freeform 13"/>
          <p:cNvSpPr>
            <a:spLocks/>
          </p:cNvSpPr>
          <p:nvPr/>
        </p:nvSpPr>
        <p:spPr bwMode="auto">
          <a:xfrm>
            <a:off x="11880850" y="7391400"/>
            <a:ext cx="388938" cy="260350"/>
          </a:xfrm>
          <a:custGeom>
            <a:avLst/>
            <a:gdLst/>
            <a:ahLst/>
            <a:cxnLst>
              <a:cxn ang="0">
                <a:pos x="0" y="75"/>
              </a:cxn>
              <a:cxn ang="0">
                <a:pos x="113" y="101"/>
              </a:cxn>
              <a:cxn ang="0">
                <a:pos x="245" y="0"/>
              </a:cxn>
              <a:cxn ang="0">
                <a:pos x="113" y="164"/>
              </a:cxn>
              <a:cxn ang="0">
                <a:pos x="0" y="75"/>
              </a:cxn>
            </a:cxnLst>
            <a:rect l="0" t="0" r="r" b="b"/>
            <a:pathLst>
              <a:path w="245" h="164">
                <a:moveTo>
                  <a:pt x="0" y="75"/>
                </a:moveTo>
                <a:lnTo>
                  <a:pt x="113" y="101"/>
                </a:lnTo>
                <a:lnTo>
                  <a:pt x="245" y="0"/>
                </a:lnTo>
                <a:lnTo>
                  <a:pt x="113" y="164"/>
                </a:lnTo>
                <a:lnTo>
                  <a:pt x="0" y="7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Freeform 14"/>
          <p:cNvSpPr>
            <a:spLocks/>
          </p:cNvSpPr>
          <p:nvPr/>
        </p:nvSpPr>
        <p:spPr bwMode="auto">
          <a:xfrm>
            <a:off x="15879763" y="6219825"/>
            <a:ext cx="388938" cy="260350"/>
          </a:xfrm>
          <a:custGeom>
            <a:avLst/>
            <a:gdLst/>
            <a:ahLst/>
            <a:cxnLst>
              <a:cxn ang="0">
                <a:pos x="0" y="74"/>
              </a:cxn>
              <a:cxn ang="0">
                <a:pos x="115" y="101"/>
              </a:cxn>
              <a:cxn ang="0">
                <a:pos x="245" y="0"/>
              </a:cxn>
              <a:cxn ang="0">
                <a:pos x="115" y="164"/>
              </a:cxn>
              <a:cxn ang="0">
                <a:pos x="0" y="74"/>
              </a:cxn>
            </a:cxnLst>
            <a:rect l="0" t="0" r="r" b="b"/>
            <a:pathLst>
              <a:path w="245" h="164">
                <a:moveTo>
                  <a:pt x="0" y="74"/>
                </a:moveTo>
                <a:lnTo>
                  <a:pt x="115" y="101"/>
                </a:lnTo>
                <a:lnTo>
                  <a:pt x="245" y="0"/>
                </a:lnTo>
                <a:lnTo>
                  <a:pt x="115" y="164"/>
                </a:lnTo>
                <a:lnTo>
                  <a:pt x="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0" name="Freeform 15"/>
          <p:cNvSpPr>
            <a:spLocks/>
          </p:cNvSpPr>
          <p:nvPr/>
        </p:nvSpPr>
        <p:spPr bwMode="auto">
          <a:xfrm>
            <a:off x="15879763" y="6805613"/>
            <a:ext cx="388938" cy="260350"/>
          </a:xfrm>
          <a:custGeom>
            <a:avLst/>
            <a:gdLst/>
            <a:ahLst/>
            <a:cxnLst>
              <a:cxn ang="0">
                <a:pos x="0" y="74"/>
              </a:cxn>
              <a:cxn ang="0">
                <a:pos x="115" y="101"/>
              </a:cxn>
              <a:cxn ang="0">
                <a:pos x="245" y="0"/>
              </a:cxn>
              <a:cxn ang="0">
                <a:pos x="115" y="164"/>
              </a:cxn>
              <a:cxn ang="0">
                <a:pos x="0" y="74"/>
              </a:cxn>
            </a:cxnLst>
            <a:rect l="0" t="0" r="r" b="b"/>
            <a:pathLst>
              <a:path w="245" h="164">
                <a:moveTo>
                  <a:pt x="0" y="74"/>
                </a:moveTo>
                <a:lnTo>
                  <a:pt x="115" y="101"/>
                </a:lnTo>
                <a:lnTo>
                  <a:pt x="245" y="0"/>
                </a:lnTo>
                <a:lnTo>
                  <a:pt x="115" y="164"/>
                </a:lnTo>
                <a:lnTo>
                  <a:pt x="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1" name="Freeform 16"/>
          <p:cNvSpPr>
            <a:spLocks/>
          </p:cNvSpPr>
          <p:nvPr/>
        </p:nvSpPr>
        <p:spPr bwMode="auto">
          <a:xfrm>
            <a:off x="15879763" y="7391400"/>
            <a:ext cx="388938" cy="260350"/>
          </a:xfrm>
          <a:custGeom>
            <a:avLst/>
            <a:gdLst/>
            <a:ahLst/>
            <a:cxnLst>
              <a:cxn ang="0">
                <a:pos x="0" y="75"/>
              </a:cxn>
              <a:cxn ang="0">
                <a:pos x="115" y="101"/>
              </a:cxn>
              <a:cxn ang="0">
                <a:pos x="245" y="0"/>
              </a:cxn>
              <a:cxn ang="0">
                <a:pos x="115" y="164"/>
              </a:cxn>
              <a:cxn ang="0">
                <a:pos x="0" y="75"/>
              </a:cxn>
            </a:cxnLst>
            <a:rect l="0" t="0" r="r" b="b"/>
            <a:pathLst>
              <a:path w="245" h="164">
                <a:moveTo>
                  <a:pt x="0" y="75"/>
                </a:moveTo>
                <a:lnTo>
                  <a:pt x="115" y="101"/>
                </a:lnTo>
                <a:lnTo>
                  <a:pt x="245" y="0"/>
                </a:lnTo>
                <a:lnTo>
                  <a:pt x="115" y="164"/>
                </a:lnTo>
                <a:lnTo>
                  <a:pt x="0" y="7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4556406" y="-1"/>
            <a:ext cx="15547974" cy="11308715"/>
          </a:xfrm>
          <a:prstGeom prst="rect">
            <a:avLst/>
          </a:prstGeom>
          <a:solidFill>
            <a:srgbClr val="80B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8" name="Группа 27"/>
          <p:cNvGrpSpPr/>
          <p:nvPr/>
        </p:nvGrpSpPr>
        <p:grpSpPr>
          <a:xfrm>
            <a:off x="7498777" y="1475641"/>
            <a:ext cx="5111586" cy="1156806"/>
            <a:chOff x="7498777" y="1475641"/>
            <a:chExt cx="5111586" cy="1156806"/>
          </a:xfrm>
        </p:grpSpPr>
        <p:sp>
          <p:nvSpPr>
            <p:cNvPr id="29"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30"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7" name="Текст 26"/>
          <p:cNvSpPr>
            <a:spLocks noGrp="1"/>
          </p:cNvSpPr>
          <p:nvPr>
            <p:ph type="body" sz="quarter" idx="10"/>
          </p:nvPr>
        </p:nvSpPr>
        <p:spPr/>
        <p:txBody>
          <a:bodyPr/>
          <a:lstStyle/>
          <a:p>
            <a:endParaRPr lang="ru-RU" dirty="0"/>
          </a:p>
        </p:txBody>
      </p:sp>
      <p:graphicFrame>
        <p:nvGraphicFramePr>
          <p:cNvPr id="33" name="Диаграмма 32"/>
          <p:cNvGraphicFramePr/>
          <p:nvPr/>
        </p:nvGraphicFramePr>
        <p:xfrm>
          <a:off x="5500659" y="3628106"/>
          <a:ext cx="5095211" cy="3396808"/>
        </p:xfrm>
        <a:graphic>
          <a:graphicData uri="http://schemas.openxmlformats.org/drawingml/2006/chart">
            <c:chart xmlns:c="http://schemas.openxmlformats.org/drawingml/2006/chart" xmlns:r="http://schemas.openxmlformats.org/officeDocument/2006/relationships" r:id="rId2"/>
          </a:graphicData>
        </a:graphic>
      </p:graphicFrame>
      <p:sp>
        <p:nvSpPr>
          <p:cNvPr id="34" name="object 7"/>
          <p:cNvSpPr txBox="1"/>
          <p:nvPr/>
        </p:nvSpPr>
        <p:spPr>
          <a:xfrm>
            <a:off x="8951867" y="5013246"/>
            <a:ext cx="457200" cy="323215"/>
          </a:xfrm>
          <a:prstGeom prst="rect">
            <a:avLst/>
          </a:prstGeom>
        </p:spPr>
        <p:txBody>
          <a:bodyPr vert="horz" wrap="square" lIns="0" tIns="0" rIns="0" bIns="0" rtlCol="0">
            <a:spAutoFit/>
          </a:bodyPr>
          <a:lstStyle/>
          <a:p>
            <a:pPr marL="12700">
              <a:lnSpc>
                <a:spcPct val="100000"/>
              </a:lnSpc>
            </a:pPr>
            <a:r>
              <a:rPr sz="2050" spc="-5" dirty="0">
                <a:solidFill>
                  <a:srgbClr val="FFFFFF"/>
                </a:solidFill>
                <a:latin typeface="Trebuchet MS"/>
                <a:cs typeface="Trebuchet MS"/>
              </a:rPr>
              <a:t>40%</a:t>
            </a:r>
            <a:endParaRPr sz="2050">
              <a:latin typeface="Trebuchet MS"/>
              <a:cs typeface="Trebuchet MS"/>
            </a:endParaRPr>
          </a:p>
        </p:txBody>
      </p:sp>
      <p:sp>
        <p:nvSpPr>
          <p:cNvPr id="35" name="object 8"/>
          <p:cNvSpPr txBox="1"/>
          <p:nvPr/>
        </p:nvSpPr>
        <p:spPr>
          <a:xfrm>
            <a:off x="7436992" y="6199859"/>
            <a:ext cx="457200" cy="323215"/>
          </a:xfrm>
          <a:prstGeom prst="rect">
            <a:avLst/>
          </a:prstGeom>
        </p:spPr>
        <p:txBody>
          <a:bodyPr vert="horz" wrap="square" lIns="0" tIns="0" rIns="0" bIns="0" rtlCol="0">
            <a:spAutoFit/>
          </a:bodyPr>
          <a:lstStyle/>
          <a:p>
            <a:pPr marL="12700">
              <a:lnSpc>
                <a:spcPct val="100000"/>
              </a:lnSpc>
            </a:pPr>
            <a:r>
              <a:rPr sz="2050" spc="-5" dirty="0">
                <a:solidFill>
                  <a:srgbClr val="FFFFFF"/>
                </a:solidFill>
                <a:latin typeface="Trebuchet MS"/>
                <a:cs typeface="Trebuchet MS"/>
              </a:rPr>
              <a:t>20%</a:t>
            </a:r>
            <a:endParaRPr sz="2050">
              <a:latin typeface="Trebuchet MS"/>
              <a:cs typeface="Trebuchet MS"/>
            </a:endParaRPr>
          </a:p>
        </p:txBody>
      </p:sp>
      <p:sp>
        <p:nvSpPr>
          <p:cNvPr id="36" name="object 9"/>
          <p:cNvSpPr txBox="1"/>
          <p:nvPr/>
        </p:nvSpPr>
        <p:spPr>
          <a:xfrm>
            <a:off x="6683088" y="5048847"/>
            <a:ext cx="457200" cy="323215"/>
          </a:xfrm>
          <a:prstGeom prst="rect">
            <a:avLst/>
          </a:prstGeom>
        </p:spPr>
        <p:txBody>
          <a:bodyPr vert="horz" wrap="square" lIns="0" tIns="0" rIns="0" bIns="0" rtlCol="0">
            <a:spAutoFit/>
          </a:bodyPr>
          <a:lstStyle/>
          <a:p>
            <a:pPr marL="12700">
              <a:lnSpc>
                <a:spcPct val="100000"/>
              </a:lnSpc>
            </a:pPr>
            <a:r>
              <a:rPr sz="2050" spc="-5" dirty="0">
                <a:solidFill>
                  <a:srgbClr val="FFFFFF"/>
                </a:solidFill>
                <a:latin typeface="Trebuchet MS"/>
                <a:cs typeface="Trebuchet MS"/>
              </a:rPr>
              <a:t>20%</a:t>
            </a:r>
            <a:endParaRPr sz="2050">
              <a:latin typeface="Trebuchet MS"/>
              <a:cs typeface="Trebuchet MS"/>
            </a:endParaRPr>
          </a:p>
        </p:txBody>
      </p:sp>
      <p:sp>
        <p:nvSpPr>
          <p:cNvPr id="37" name="object 10"/>
          <p:cNvSpPr txBox="1"/>
          <p:nvPr/>
        </p:nvSpPr>
        <p:spPr>
          <a:xfrm>
            <a:off x="7450866" y="4071652"/>
            <a:ext cx="457200" cy="323215"/>
          </a:xfrm>
          <a:prstGeom prst="rect">
            <a:avLst/>
          </a:prstGeom>
        </p:spPr>
        <p:txBody>
          <a:bodyPr vert="horz" wrap="square" lIns="0" tIns="0" rIns="0" bIns="0" rtlCol="0">
            <a:spAutoFit/>
          </a:bodyPr>
          <a:lstStyle/>
          <a:p>
            <a:pPr marL="12700">
              <a:lnSpc>
                <a:spcPct val="100000"/>
              </a:lnSpc>
            </a:pPr>
            <a:r>
              <a:rPr sz="2050" spc="-5" dirty="0">
                <a:solidFill>
                  <a:srgbClr val="FFFFFF"/>
                </a:solidFill>
                <a:latin typeface="Trebuchet MS"/>
                <a:cs typeface="Trebuchet MS"/>
              </a:rPr>
              <a:t>10%</a:t>
            </a:r>
            <a:endParaRPr sz="2050">
              <a:latin typeface="Trebuchet MS"/>
              <a:cs typeface="Trebuchet MS"/>
            </a:endParaRPr>
          </a:p>
        </p:txBody>
      </p:sp>
      <p:sp>
        <p:nvSpPr>
          <p:cNvPr id="38" name="object 15"/>
          <p:cNvSpPr txBox="1"/>
          <p:nvPr/>
        </p:nvSpPr>
        <p:spPr>
          <a:xfrm>
            <a:off x="10490089" y="3672852"/>
            <a:ext cx="3023870" cy="1265555"/>
          </a:xfrm>
          <a:prstGeom prst="rect">
            <a:avLst/>
          </a:prstGeom>
        </p:spPr>
        <p:txBody>
          <a:bodyPr vert="horz" wrap="square" lIns="0" tIns="0" rIns="0" bIns="0" rtlCol="0">
            <a:spAutoFit/>
          </a:bodyPr>
          <a:lstStyle/>
          <a:p>
            <a:pPr marL="12700" marR="5080">
              <a:lnSpc>
                <a:spcPct val="100499"/>
              </a:lnSpc>
            </a:pPr>
            <a:r>
              <a:rPr sz="4100" dirty="0">
                <a:solidFill>
                  <a:srgbClr val="FFFFFF"/>
                </a:solidFill>
                <a:latin typeface="Trebuchet MS"/>
                <a:cs typeface="Trebuchet MS"/>
              </a:rPr>
              <a:t>IT IS A LONG ESTABLISHED</a:t>
            </a:r>
            <a:endParaRPr sz="4100" dirty="0">
              <a:latin typeface="Trebuchet MS"/>
              <a:cs typeface="Trebuchet MS"/>
            </a:endParaRPr>
          </a:p>
        </p:txBody>
      </p:sp>
      <p:sp>
        <p:nvSpPr>
          <p:cNvPr id="39" name="object 17"/>
          <p:cNvSpPr txBox="1"/>
          <p:nvPr/>
        </p:nvSpPr>
        <p:spPr>
          <a:xfrm>
            <a:off x="6831357" y="7384352"/>
            <a:ext cx="1104265" cy="233045"/>
          </a:xfrm>
          <a:prstGeom prst="rect">
            <a:avLst/>
          </a:prstGeom>
        </p:spPr>
        <p:txBody>
          <a:bodyPr vert="horz" wrap="square" lIns="0" tIns="0" rIns="0" bIns="0" rtlCol="0">
            <a:spAutoFit/>
          </a:bodyPr>
          <a:lstStyle/>
          <a:p>
            <a:pPr marL="12700">
              <a:lnSpc>
                <a:spcPct val="100000"/>
              </a:lnSpc>
            </a:pPr>
            <a:r>
              <a:rPr sz="1450" spc="5"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40" name="object 18"/>
          <p:cNvSpPr/>
          <p:nvPr/>
        </p:nvSpPr>
        <p:spPr>
          <a:xfrm>
            <a:off x="6507864" y="7378989"/>
            <a:ext cx="251460" cy="251460"/>
          </a:xfrm>
          <a:custGeom>
            <a:avLst/>
            <a:gdLst/>
            <a:ahLst/>
            <a:cxnLst/>
            <a:rect l="l" t="t" r="r" b="b"/>
            <a:pathLst>
              <a:path w="251459" h="251459">
                <a:moveTo>
                  <a:pt x="251301" y="251301"/>
                </a:moveTo>
                <a:lnTo>
                  <a:pt x="0" y="251301"/>
                </a:lnTo>
                <a:lnTo>
                  <a:pt x="0" y="0"/>
                </a:lnTo>
                <a:lnTo>
                  <a:pt x="251301" y="0"/>
                </a:lnTo>
                <a:lnTo>
                  <a:pt x="251301" y="251301"/>
                </a:lnTo>
                <a:close/>
              </a:path>
            </a:pathLst>
          </a:custGeom>
          <a:solidFill>
            <a:srgbClr val="127967"/>
          </a:solidFill>
        </p:spPr>
        <p:txBody>
          <a:bodyPr wrap="square" lIns="0" tIns="0" rIns="0" bIns="0" rtlCol="0">
            <a:spAutoFit/>
          </a:bodyPr>
          <a:lstStyle/>
          <a:p>
            <a:endParaRPr/>
          </a:p>
        </p:txBody>
      </p:sp>
      <p:sp>
        <p:nvSpPr>
          <p:cNvPr id="41" name="object 19"/>
          <p:cNvSpPr txBox="1"/>
          <p:nvPr/>
        </p:nvSpPr>
        <p:spPr>
          <a:xfrm>
            <a:off x="8489525" y="7384352"/>
            <a:ext cx="1104265" cy="233045"/>
          </a:xfrm>
          <a:prstGeom prst="rect">
            <a:avLst/>
          </a:prstGeom>
        </p:spPr>
        <p:txBody>
          <a:bodyPr vert="horz" wrap="square" lIns="0" tIns="0" rIns="0" bIns="0" rtlCol="0">
            <a:spAutoFit/>
          </a:bodyPr>
          <a:lstStyle/>
          <a:p>
            <a:pPr marL="12700">
              <a:lnSpc>
                <a:spcPct val="100000"/>
              </a:lnSpc>
            </a:pPr>
            <a:r>
              <a:rPr sz="1450" spc="5"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42" name="object 20"/>
          <p:cNvSpPr/>
          <p:nvPr/>
        </p:nvSpPr>
        <p:spPr>
          <a:xfrm>
            <a:off x="8166034" y="7378989"/>
            <a:ext cx="251460" cy="251460"/>
          </a:xfrm>
          <a:custGeom>
            <a:avLst/>
            <a:gdLst/>
            <a:ahLst/>
            <a:cxnLst/>
            <a:rect l="l" t="t" r="r" b="b"/>
            <a:pathLst>
              <a:path w="251459" h="251459">
                <a:moveTo>
                  <a:pt x="251301" y="251301"/>
                </a:moveTo>
                <a:lnTo>
                  <a:pt x="0" y="251301"/>
                </a:lnTo>
                <a:lnTo>
                  <a:pt x="0" y="0"/>
                </a:lnTo>
                <a:lnTo>
                  <a:pt x="251301" y="0"/>
                </a:lnTo>
                <a:lnTo>
                  <a:pt x="251301" y="251301"/>
                </a:lnTo>
                <a:close/>
              </a:path>
            </a:pathLst>
          </a:custGeom>
          <a:solidFill>
            <a:srgbClr val="0F76A0"/>
          </a:solidFill>
        </p:spPr>
        <p:txBody>
          <a:bodyPr wrap="square" lIns="0" tIns="0" rIns="0" bIns="0" rtlCol="0">
            <a:spAutoFit/>
          </a:bodyPr>
          <a:lstStyle/>
          <a:p>
            <a:endParaRPr/>
          </a:p>
        </p:txBody>
      </p:sp>
      <p:sp>
        <p:nvSpPr>
          <p:cNvPr id="43" name="object 21"/>
          <p:cNvSpPr txBox="1"/>
          <p:nvPr/>
        </p:nvSpPr>
        <p:spPr>
          <a:xfrm>
            <a:off x="6831357" y="7830975"/>
            <a:ext cx="1104265" cy="233045"/>
          </a:xfrm>
          <a:prstGeom prst="rect">
            <a:avLst/>
          </a:prstGeom>
        </p:spPr>
        <p:txBody>
          <a:bodyPr vert="horz" wrap="square" lIns="0" tIns="0" rIns="0" bIns="0" rtlCol="0">
            <a:spAutoFit/>
          </a:bodyPr>
          <a:lstStyle/>
          <a:p>
            <a:pPr marL="12700">
              <a:lnSpc>
                <a:spcPct val="100000"/>
              </a:lnSpc>
            </a:pPr>
            <a:r>
              <a:rPr sz="1450" spc="5"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dirty="0">
              <a:latin typeface="Trebuchet MS"/>
              <a:cs typeface="Trebuchet MS"/>
            </a:endParaRPr>
          </a:p>
        </p:txBody>
      </p:sp>
      <p:sp>
        <p:nvSpPr>
          <p:cNvPr id="44" name="object 22"/>
          <p:cNvSpPr/>
          <p:nvPr/>
        </p:nvSpPr>
        <p:spPr>
          <a:xfrm>
            <a:off x="6507864" y="7825615"/>
            <a:ext cx="251460" cy="251460"/>
          </a:xfrm>
          <a:custGeom>
            <a:avLst/>
            <a:gdLst/>
            <a:ahLst/>
            <a:cxnLst/>
            <a:rect l="l" t="t" r="r" b="b"/>
            <a:pathLst>
              <a:path w="251459" h="251459">
                <a:moveTo>
                  <a:pt x="251301" y="251301"/>
                </a:moveTo>
                <a:lnTo>
                  <a:pt x="0" y="251301"/>
                </a:lnTo>
                <a:lnTo>
                  <a:pt x="0" y="0"/>
                </a:lnTo>
                <a:lnTo>
                  <a:pt x="251301" y="0"/>
                </a:lnTo>
                <a:lnTo>
                  <a:pt x="251301" y="251301"/>
                </a:lnTo>
                <a:close/>
              </a:path>
            </a:pathLst>
          </a:custGeom>
          <a:solidFill>
            <a:srgbClr val="52568F"/>
          </a:solidFill>
        </p:spPr>
        <p:txBody>
          <a:bodyPr wrap="square" lIns="0" tIns="0" rIns="0" bIns="0" rtlCol="0">
            <a:spAutoFit/>
          </a:bodyPr>
          <a:lstStyle/>
          <a:p>
            <a:endParaRPr/>
          </a:p>
        </p:txBody>
      </p:sp>
      <p:sp>
        <p:nvSpPr>
          <p:cNvPr id="45" name="object 23"/>
          <p:cNvSpPr txBox="1"/>
          <p:nvPr/>
        </p:nvSpPr>
        <p:spPr>
          <a:xfrm>
            <a:off x="8489525" y="7830975"/>
            <a:ext cx="1104265" cy="233045"/>
          </a:xfrm>
          <a:prstGeom prst="rect">
            <a:avLst/>
          </a:prstGeom>
        </p:spPr>
        <p:txBody>
          <a:bodyPr vert="horz" wrap="square" lIns="0" tIns="0" rIns="0" bIns="0" rtlCol="0">
            <a:spAutoFit/>
          </a:bodyPr>
          <a:lstStyle/>
          <a:p>
            <a:pPr marL="12700">
              <a:lnSpc>
                <a:spcPct val="100000"/>
              </a:lnSpc>
            </a:pPr>
            <a:r>
              <a:rPr sz="1450" spc="5"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46" name="object 24"/>
          <p:cNvSpPr/>
          <p:nvPr/>
        </p:nvSpPr>
        <p:spPr>
          <a:xfrm>
            <a:off x="8166034" y="7825615"/>
            <a:ext cx="251460" cy="251460"/>
          </a:xfrm>
          <a:custGeom>
            <a:avLst/>
            <a:gdLst/>
            <a:ahLst/>
            <a:cxnLst/>
            <a:rect l="l" t="t" r="r" b="b"/>
            <a:pathLst>
              <a:path w="251459" h="251459">
                <a:moveTo>
                  <a:pt x="251301" y="251301"/>
                </a:moveTo>
                <a:lnTo>
                  <a:pt x="0" y="251301"/>
                </a:lnTo>
                <a:lnTo>
                  <a:pt x="0" y="0"/>
                </a:lnTo>
                <a:lnTo>
                  <a:pt x="251301" y="0"/>
                </a:lnTo>
                <a:lnTo>
                  <a:pt x="251301" y="251301"/>
                </a:lnTo>
                <a:close/>
              </a:path>
            </a:pathLst>
          </a:custGeom>
          <a:solidFill>
            <a:srgbClr val="5C4D75"/>
          </a:solidFill>
        </p:spPr>
        <p:txBody>
          <a:bodyPr wrap="square" lIns="0" tIns="0" rIns="0" bIns="0" rtlCol="0">
            <a:spAutoFit/>
          </a:bodyPr>
          <a:lstStyle/>
          <a:p>
            <a:endParaRPr/>
          </a:p>
        </p:txBody>
      </p:sp>
      <p:sp>
        <p:nvSpPr>
          <p:cNvPr id="47" name="object 3"/>
          <p:cNvSpPr txBox="1"/>
          <p:nvPr/>
        </p:nvSpPr>
        <p:spPr>
          <a:xfrm>
            <a:off x="10490604" y="5354080"/>
            <a:ext cx="3126105" cy="1438275"/>
          </a:xfrm>
          <a:prstGeom prst="rect">
            <a:avLst/>
          </a:prstGeom>
        </p:spPr>
        <p:txBody>
          <a:bodyPr vert="horz" wrap="square" lIns="0" tIns="0" rIns="0" bIns="0" rtlCol="0">
            <a:spAutoFit/>
          </a:bodyPr>
          <a:lstStyle/>
          <a:p>
            <a:pPr marL="12700" marR="5080" algn="just">
              <a:lnSpc>
                <a:spcPts val="289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10"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i</a:t>
            </a:r>
            <a:r>
              <a:rPr sz="1300" spc="5" dirty="0">
                <a:solidFill>
                  <a:srgbClr val="FFFFFF"/>
                </a:solidFill>
                <a:latin typeface="Trebuchet MS"/>
                <a:cs typeface="Trebuchet MS"/>
              </a:rPr>
              <a:t>s</a:t>
            </a:r>
            <a:r>
              <a:rPr sz="1300" spc="-10" dirty="0">
                <a:solidFill>
                  <a:srgbClr val="FFFFFF"/>
                </a:solidFill>
                <a:latin typeface="Trebuchet MS"/>
                <a:cs typeface="Trebuchet MS"/>
              </a:rPr>
              <a:t> </a:t>
            </a:r>
            <a:r>
              <a:rPr sz="1300" spc="5" dirty="0">
                <a:solidFill>
                  <a:srgbClr val="FFFFFF"/>
                </a:solidFill>
                <a:latin typeface="Trebuchet MS"/>
                <a:cs typeface="Trebuchet MS"/>
              </a:rPr>
              <a:t>simply</a:t>
            </a:r>
            <a:r>
              <a:rPr sz="1300" spc="-15" dirty="0">
                <a:solidFill>
                  <a:srgbClr val="FFFFFF"/>
                </a:solidFill>
                <a:latin typeface="Trebuchet MS"/>
                <a:cs typeface="Trebuchet MS"/>
              </a:rPr>
              <a:t> </a:t>
            </a:r>
            <a:r>
              <a:rPr sz="1300" dirty="0">
                <a:solidFill>
                  <a:srgbClr val="FFFFFF"/>
                </a:solidFill>
                <a:latin typeface="Trebuchet MS"/>
                <a:cs typeface="Trebuchet MS"/>
              </a:rPr>
              <a:t>dumm</a:t>
            </a:r>
            <a:r>
              <a:rPr sz="1300" spc="5" dirty="0">
                <a:solidFill>
                  <a:srgbClr val="FFFFFF"/>
                </a:solidFill>
                <a:latin typeface="Trebuchet MS"/>
                <a:cs typeface="Trebuchet MS"/>
              </a:rPr>
              <a:t>y</a:t>
            </a:r>
            <a:r>
              <a:rPr sz="1300" spc="-10" dirty="0">
                <a:solidFill>
                  <a:srgbClr val="FFFFFF"/>
                </a:solidFill>
                <a:latin typeface="Trebuchet MS"/>
                <a:cs typeface="Trebuchet MS"/>
              </a:rPr>
              <a:t> </a:t>
            </a:r>
            <a:r>
              <a:rPr sz="1300" dirty="0">
                <a:solidFill>
                  <a:srgbClr val="FFFFFF"/>
                </a:solidFill>
                <a:latin typeface="Trebuchet MS"/>
                <a:cs typeface="Trebuchet MS"/>
              </a:rPr>
              <a:t>tex</a:t>
            </a:r>
            <a:r>
              <a:rPr sz="1300" spc="5" dirty="0">
                <a:solidFill>
                  <a:srgbClr val="FFFFFF"/>
                </a:solidFill>
                <a:latin typeface="Trebuchet MS"/>
                <a:cs typeface="Trebuchet MS"/>
              </a:rPr>
              <a:t>t</a:t>
            </a:r>
            <a:r>
              <a:rPr sz="1300" spc="-5" dirty="0">
                <a:solidFill>
                  <a:srgbClr val="FFFFFF"/>
                </a:solidFill>
                <a:latin typeface="Trebuchet MS"/>
                <a:cs typeface="Trebuchet MS"/>
              </a:rPr>
              <a:t> </a:t>
            </a:r>
            <a:r>
              <a:rPr sz="1300" spc="5" dirty="0">
                <a:solidFill>
                  <a:srgbClr val="FFFFFF"/>
                </a:solidFill>
                <a:latin typeface="Trebuchet MS"/>
                <a:cs typeface="Trebuchet MS"/>
              </a:rPr>
              <a:t>of</a:t>
            </a:r>
            <a:r>
              <a:rPr sz="1300" spc="-10" dirty="0">
                <a:solidFill>
                  <a:srgbClr val="FFFFFF"/>
                </a:solidFill>
                <a:latin typeface="Trebuchet MS"/>
                <a:cs typeface="Trebuchet MS"/>
              </a:rPr>
              <a:t> </a:t>
            </a:r>
            <a:r>
              <a:rPr sz="1300" dirty="0">
                <a:solidFill>
                  <a:srgbClr val="FFFFFF"/>
                </a:solidFill>
                <a:latin typeface="Trebuchet MS"/>
                <a:cs typeface="Trebuchet MS"/>
              </a:rPr>
              <a:t>the printin</a:t>
            </a:r>
            <a:r>
              <a:rPr sz="1300" spc="5" dirty="0">
                <a:solidFill>
                  <a:srgbClr val="FFFFFF"/>
                </a:solidFill>
                <a:latin typeface="Trebuchet MS"/>
                <a:cs typeface="Trebuchet MS"/>
              </a:rPr>
              <a:t>g</a:t>
            </a:r>
            <a:r>
              <a:rPr sz="1300" spc="145" dirty="0">
                <a:solidFill>
                  <a:srgbClr val="FFFFFF"/>
                </a:solidFill>
                <a:latin typeface="Trebuchet MS"/>
                <a:cs typeface="Trebuchet MS"/>
              </a:rPr>
              <a:t> </a:t>
            </a:r>
            <a:r>
              <a:rPr sz="1300" dirty="0">
                <a:solidFill>
                  <a:srgbClr val="FFFFFF"/>
                </a:solidFill>
                <a:latin typeface="Trebuchet MS"/>
                <a:cs typeface="Trebuchet MS"/>
              </a:rPr>
              <a:t>an</a:t>
            </a:r>
            <a:r>
              <a:rPr sz="1300" spc="5" dirty="0">
                <a:solidFill>
                  <a:srgbClr val="FFFFFF"/>
                </a:solidFill>
                <a:latin typeface="Trebuchet MS"/>
                <a:cs typeface="Trebuchet MS"/>
              </a:rPr>
              <a:t>d</a:t>
            </a:r>
            <a:r>
              <a:rPr sz="1300" spc="145" dirty="0">
                <a:solidFill>
                  <a:srgbClr val="FFFFFF"/>
                </a:solidFill>
                <a:latin typeface="Trebuchet MS"/>
                <a:cs typeface="Trebuchet MS"/>
              </a:rPr>
              <a:t>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55" dirty="0">
                <a:solidFill>
                  <a:srgbClr val="FFFFFF"/>
                </a:solidFill>
                <a:latin typeface="Trebuchet MS"/>
                <a:cs typeface="Trebuchet MS"/>
              </a:rPr>
              <a:t> </a:t>
            </a:r>
            <a:r>
              <a:rPr sz="1300" dirty="0">
                <a:solidFill>
                  <a:srgbClr val="FFFFFF"/>
                </a:solidFill>
                <a:latin typeface="Trebuchet MS"/>
                <a:cs typeface="Trebuchet MS"/>
              </a:rPr>
              <a:t>industr</a:t>
            </a:r>
            <a:r>
              <a:rPr sz="1300" spc="-155" dirty="0">
                <a:solidFill>
                  <a:srgbClr val="FFFFFF"/>
                </a:solidFill>
                <a:latin typeface="Trebuchet MS"/>
                <a:cs typeface="Trebuchet MS"/>
              </a:rPr>
              <a:t>y</a:t>
            </a:r>
            <a:r>
              <a:rPr sz="1300" dirty="0">
                <a:solidFill>
                  <a:srgbClr val="FFFFFF"/>
                </a:solidFill>
                <a:latin typeface="Trebuchet MS"/>
                <a:cs typeface="Trebuchet MS"/>
              </a:rPr>
              <a:t>.</a:t>
            </a:r>
            <a:r>
              <a:rPr sz="1300" spc="145" dirty="0">
                <a:solidFill>
                  <a:srgbClr val="FFFFFF"/>
                </a:solidFill>
                <a:latin typeface="Trebuchet MS"/>
                <a:cs typeface="Trebuchet MS"/>
              </a:rPr>
              <a:t> </a:t>
            </a:r>
            <a:r>
              <a:rPr sz="1300" dirty="0">
                <a:solidFill>
                  <a:srgbClr val="FFFFFF"/>
                </a:solidFill>
                <a:latin typeface="Trebuchet MS"/>
                <a:cs typeface="Trebuchet MS"/>
              </a:rPr>
              <a:t>Lorem Ipsu</a:t>
            </a:r>
            <a:r>
              <a:rPr sz="1300" spc="10" dirty="0">
                <a:solidFill>
                  <a:srgbClr val="FFFFFF"/>
                </a:solidFill>
                <a:latin typeface="Trebuchet MS"/>
                <a:cs typeface="Trebuchet MS"/>
              </a:rPr>
              <a:t>m</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dirty="0">
                <a:solidFill>
                  <a:srgbClr val="FFFFFF"/>
                </a:solidFill>
                <a:latin typeface="Trebuchet MS"/>
                <a:cs typeface="Trebuchet MS"/>
              </a:rPr>
              <a:t>ha</a:t>
            </a:r>
            <a:r>
              <a:rPr sz="1300" spc="5" dirty="0">
                <a:solidFill>
                  <a:srgbClr val="FFFFFF"/>
                </a:solidFill>
                <a:latin typeface="Trebuchet MS"/>
                <a:cs typeface="Trebuchet MS"/>
              </a:rPr>
              <a:t>s</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dirty="0">
                <a:solidFill>
                  <a:srgbClr val="FFFFFF"/>
                </a:solidFill>
                <a:latin typeface="Trebuchet MS"/>
                <a:cs typeface="Trebuchet MS"/>
              </a:rPr>
              <a:t>bee</a:t>
            </a:r>
            <a:r>
              <a:rPr sz="1300" spc="5" dirty="0">
                <a:solidFill>
                  <a:srgbClr val="FFFFFF"/>
                </a:solidFill>
                <a:latin typeface="Trebuchet MS"/>
                <a:cs typeface="Trebuchet MS"/>
              </a:rPr>
              <a:t>n</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dirty="0">
                <a:solidFill>
                  <a:srgbClr val="FFFFFF"/>
                </a:solidFill>
                <a:latin typeface="Trebuchet MS"/>
                <a:cs typeface="Trebuchet MS"/>
              </a:rPr>
              <a:t>th</a:t>
            </a:r>
            <a:r>
              <a:rPr sz="1300" spc="5" dirty="0">
                <a:solidFill>
                  <a:srgbClr val="FFFFFF"/>
                </a:solidFill>
                <a:latin typeface="Trebuchet MS"/>
                <a:cs typeface="Trebuchet MS"/>
              </a:rPr>
              <a:t>e</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dirty="0">
                <a:solidFill>
                  <a:srgbClr val="FFFFFF"/>
                </a:solidFill>
                <a:latin typeface="Trebuchet MS"/>
                <a:cs typeface="Trebuchet MS"/>
              </a:rPr>
              <a:t>industry'</a:t>
            </a:r>
            <a:r>
              <a:rPr sz="1300" spc="5" dirty="0">
                <a:solidFill>
                  <a:srgbClr val="FFFFFF"/>
                </a:solidFill>
                <a:latin typeface="Trebuchet MS"/>
                <a:cs typeface="Trebuchet MS"/>
              </a:rPr>
              <a:t>s</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spc="5" dirty="0">
                <a:solidFill>
                  <a:srgbClr val="FFFFFF"/>
                </a:solidFill>
                <a:latin typeface="Trebuchet MS"/>
                <a:cs typeface="Trebuchet MS"/>
              </a:rPr>
              <a:t>standard</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a:t>
            </a:r>
            <a:r>
              <a:rPr sz="1300" dirty="0">
                <a:solidFill>
                  <a:srgbClr val="FFFFFF"/>
                </a:solidFill>
                <a:latin typeface="Trebuchet MS"/>
                <a:cs typeface="Trebuchet MS"/>
              </a:rPr>
              <a:t>eve</a:t>
            </a:r>
            <a:r>
              <a:rPr sz="1300" spc="5" dirty="0">
                <a:solidFill>
                  <a:srgbClr val="FFFFFF"/>
                </a:solidFill>
                <a:latin typeface="Trebuchet MS"/>
                <a:cs typeface="Trebuchet MS"/>
              </a:rPr>
              <a:t>r since</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1500s.</a:t>
            </a:r>
            <a:endParaRPr sz="1300" dirty="0">
              <a:latin typeface="Trebuchet MS"/>
              <a:cs typeface="Trebuchet M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Прямоугольник 29"/>
          <p:cNvSpPr/>
          <p:nvPr/>
        </p:nvSpPr>
        <p:spPr>
          <a:xfrm>
            <a:off x="0" y="10348686"/>
            <a:ext cx="20104100" cy="960663"/>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рямоугольник 30"/>
          <p:cNvSpPr/>
          <p:nvPr/>
        </p:nvSpPr>
        <p:spPr>
          <a:xfrm>
            <a:off x="0" y="4124816"/>
            <a:ext cx="20104100" cy="6223870"/>
          </a:xfrm>
          <a:prstGeom prst="rect">
            <a:avLst/>
          </a:prstGeom>
          <a:solidFill>
            <a:srgbClr val="94C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p:cNvSpPr/>
          <p:nvPr/>
        </p:nvSpPr>
        <p:spPr>
          <a:xfrm>
            <a:off x="0" y="0"/>
            <a:ext cx="20104100" cy="4124816"/>
          </a:xfrm>
          <a:prstGeom prst="rect">
            <a:avLst/>
          </a:prstGeom>
          <a:solidFill>
            <a:srgbClr val="D5A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7" name="Группа 26"/>
          <p:cNvGrpSpPr/>
          <p:nvPr/>
        </p:nvGrpSpPr>
        <p:grpSpPr>
          <a:xfrm>
            <a:off x="7498777" y="1475641"/>
            <a:ext cx="5111586" cy="1156806"/>
            <a:chOff x="7498777" y="1475641"/>
            <a:chExt cx="5111586" cy="1156806"/>
          </a:xfrm>
        </p:grpSpPr>
        <p:sp>
          <p:nvSpPr>
            <p:cNvPr id="28"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29"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Текст 25"/>
          <p:cNvSpPr>
            <a:spLocks noGrp="1"/>
          </p:cNvSpPr>
          <p:nvPr>
            <p:ph type="body" sz="quarter" idx="10"/>
          </p:nvPr>
        </p:nvSpPr>
        <p:spPr/>
        <p:txBody>
          <a:bodyPr/>
          <a:lstStyle/>
          <a:p>
            <a:endParaRPr lang="ru-RU" dirty="0"/>
          </a:p>
        </p:txBody>
      </p:sp>
      <p:sp>
        <p:nvSpPr>
          <p:cNvPr id="33" name="Freeform 5"/>
          <p:cNvSpPr>
            <a:spLocks/>
          </p:cNvSpPr>
          <p:nvPr/>
        </p:nvSpPr>
        <p:spPr bwMode="auto">
          <a:xfrm>
            <a:off x="2227263" y="4864100"/>
            <a:ext cx="3690938" cy="2268538"/>
          </a:xfrm>
          <a:custGeom>
            <a:avLst/>
            <a:gdLst/>
            <a:ahLst/>
            <a:cxnLst>
              <a:cxn ang="0">
                <a:pos x="2188" y="0"/>
              </a:cxn>
              <a:cxn ang="0">
                <a:pos x="0" y="0"/>
              </a:cxn>
              <a:cxn ang="0">
                <a:pos x="137" y="715"/>
              </a:cxn>
              <a:cxn ang="0">
                <a:pos x="0" y="1429"/>
              </a:cxn>
              <a:cxn ang="0">
                <a:pos x="2188" y="1429"/>
              </a:cxn>
              <a:cxn ang="0">
                <a:pos x="2325" y="715"/>
              </a:cxn>
              <a:cxn ang="0">
                <a:pos x="2188" y="0"/>
              </a:cxn>
            </a:cxnLst>
            <a:rect l="0" t="0" r="r" b="b"/>
            <a:pathLst>
              <a:path w="2325" h="1429">
                <a:moveTo>
                  <a:pt x="2188" y="0"/>
                </a:moveTo>
                <a:lnTo>
                  <a:pt x="0" y="0"/>
                </a:lnTo>
                <a:lnTo>
                  <a:pt x="137" y="715"/>
                </a:lnTo>
                <a:lnTo>
                  <a:pt x="0" y="1429"/>
                </a:lnTo>
                <a:lnTo>
                  <a:pt x="2188" y="1429"/>
                </a:lnTo>
                <a:lnTo>
                  <a:pt x="2325" y="715"/>
                </a:lnTo>
                <a:lnTo>
                  <a:pt x="2188" y="0"/>
                </a:lnTo>
                <a:close/>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6"/>
          <p:cNvSpPr>
            <a:spLocks/>
          </p:cNvSpPr>
          <p:nvPr/>
        </p:nvSpPr>
        <p:spPr bwMode="auto">
          <a:xfrm>
            <a:off x="2227263" y="4864100"/>
            <a:ext cx="3690938" cy="2268538"/>
          </a:xfrm>
          <a:custGeom>
            <a:avLst/>
            <a:gdLst/>
            <a:ahLst/>
            <a:cxnLst>
              <a:cxn ang="0">
                <a:pos x="2188" y="0"/>
              </a:cxn>
              <a:cxn ang="0">
                <a:pos x="0" y="0"/>
              </a:cxn>
              <a:cxn ang="0">
                <a:pos x="137" y="715"/>
              </a:cxn>
              <a:cxn ang="0">
                <a:pos x="0" y="1429"/>
              </a:cxn>
              <a:cxn ang="0">
                <a:pos x="2188" y="1429"/>
              </a:cxn>
              <a:cxn ang="0">
                <a:pos x="2325" y="715"/>
              </a:cxn>
              <a:cxn ang="0">
                <a:pos x="2188" y="0"/>
              </a:cxn>
            </a:cxnLst>
            <a:rect l="0" t="0" r="r" b="b"/>
            <a:pathLst>
              <a:path w="2325" h="1429">
                <a:moveTo>
                  <a:pt x="2188" y="0"/>
                </a:moveTo>
                <a:lnTo>
                  <a:pt x="0" y="0"/>
                </a:lnTo>
                <a:lnTo>
                  <a:pt x="137" y="715"/>
                </a:lnTo>
                <a:lnTo>
                  <a:pt x="0" y="1429"/>
                </a:lnTo>
                <a:lnTo>
                  <a:pt x="2188" y="1429"/>
                </a:lnTo>
                <a:lnTo>
                  <a:pt x="2325" y="715"/>
                </a:lnTo>
                <a:lnTo>
                  <a:pt x="218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7"/>
          <p:cNvSpPr>
            <a:spLocks/>
          </p:cNvSpPr>
          <p:nvPr/>
        </p:nvSpPr>
        <p:spPr bwMode="auto">
          <a:xfrm>
            <a:off x="6230938" y="4864100"/>
            <a:ext cx="3690938" cy="2268538"/>
          </a:xfrm>
          <a:custGeom>
            <a:avLst/>
            <a:gdLst/>
            <a:ahLst/>
            <a:cxnLst>
              <a:cxn ang="0">
                <a:pos x="2188" y="0"/>
              </a:cxn>
              <a:cxn ang="0">
                <a:pos x="0" y="0"/>
              </a:cxn>
              <a:cxn ang="0">
                <a:pos x="137" y="715"/>
              </a:cxn>
              <a:cxn ang="0">
                <a:pos x="0" y="1429"/>
              </a:cxn>
              <a:cxn ang="0">
                <a:pos x="2188" y="1429"/>
              </a:cxn>
              <a:cxn ang="0">
                <a:pos x="2325" y="715"/>
              </a:cxn>
              <a:cxn ang="0">
                <a:pos x="2188" y="0"/>
              </a:cxn>
            </a:cxnLst>
            <a:rect l="0" t="0" r="r" b="b"/>
            <a:pathLst>
              <a:path w="2325" h="1429">
                <a:moveTo>
                  <a:pt x="2188" y="0"/>
                </a:moveTo>
                <a:lnTo>
                  <a:pt x="0" y="0"/>
                </a:lnTo>
                <a:lnTo>
                  <a:pt x="137" y="715"/>
                </a:lnTo>
                <a:lnTo>
                  <a:pt x="0" y="1429"/>
                </a:lnTo>
                <a:lnTo>
                  <a:pt x="2188" y="1429"/>
                </a:lnTo>
                <a:lnTo>
                  <a:pt x="2325" y="715"/>
                </a:lnTo>
                <a:lnTo>
                  <a:pt x="2188" y="0"/>
                </a:lnTo>
                <a:close/>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8"/>
          <p:cNvSpPr>
            <a:spLocks/>
          </p:cNvSpPr>
          <p:nvPr/>
        </p:nvSpPr>
        <p:spPr bwMode="auto">
          <a:xfrm>
            <a:off x="6230938" y="4864100"/>
            <a:ext cx="3690938" cy="2268538"/>
          </a:xfrm>
          <a:custGeom>
            <a:avLst/>
            <a:gdLst/>
            <a:ahLst/>
            <a:cxnLst>
              <a:cxn ang="0">
                <a:pos x="2188" y="0"/>
              </a:cxn>
              <a:cxn ang="0">
                <a:pos x="0" y="0"/>
              </a:cxn>
              <a:cxn ang="0">
                <a:pos x="137" y="715"/>
              </a:cxn>
              <a:cxn ang="0">
                <a:pos x="0" y="1429"/>
              </a:cxn>
              <a:cxn ang="0">
                <a:pos x="2188" y="1429"/>
              </a:cxn>
              <a:cxn ang="0">
                <a:pos x="2325" y="715"/>
              </a:cxn>
              <a:cxn ang="0">
                <a:pos x="2188" y="0"/>
              </a:cxn>
            </a:cxnLst>
            <a:rect l="0" t="0" r="r" b="b"/>
            <a:pathLst>
              <a:path w="2325" h="1429">
                <a:moveTo>
                  <a:pt x="2188" y="0"/>
                </a:moveTo>
                <a:lnTo>
                  <a:pt x="0" y="0"/>
                </a:lnTo>
                <a:lnTo>
                  <a:pt x="137" y="715"/>
                </a:lnTo>
                <a:lnTo>
                  <a:pt x="0" y="1429"/>
                </a:lnTo>
                <a:lnTo>
                  <a:pt x="2188" y="1429"/>
                </a:lnTo>
                <a:lnTo>
                  <a:pt x="2325" y="715"/>
                </a:lnTo>
                <a:lnTo>
                  <a:pt x="218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Freeform 9"/>
          <p:cNvSpPr>
            <a:spLocks/>
          </p:cNvSpPr>
          <p:nvPr/>
        </p:nvSpPr>
        <p:spPr bwMode="auto">
          <a:xfrm>
            <a:off x="10236201" y="4864100"/>
            <a:ext cx="3690938" cy="2268538"/>
          </a:xfrm>
          <a:custGeom>
            <a:avLst/>
            <a:gdLst/>
            <a:ahLst/>
            <a:cxnLst>
              <a:cxn ang="0">
                <a:pos x="2188" y="0"/>
              </a:cxn>
              <a:cxn ang="0">
                <a:pos x="0" y="0"/>
              </a:cxn>
              <a:cxn ang="0">
                <a:pos x="137" y="715"/>
              </a:cxn>
              <a:cxn ang="0">
                <a:pos x="0" y="1429"/>
              </a:cxn>
              <a:cxn ang="0">
                <a:pos x="2188" y="1429"/>
              </a:cxn>
              <a:cxn ang="0">
                <a:pos x="2325" y="715"/>
              </a:cxn>
              <a:cxn ang="0">
                <a:pos x="2188" y="0"/>
              </a:cxn>
            </a:cxnLst>
            <a:rect l="0" t="0" r="r" b="b"/>
            <a:pathLst>
              <a:path w="2325" h="1429">
                <a:moveTo>
                  <a:pt x="2188" y="0"/>
                </a:moveTo>
                <a:lnTo>
                  <a:pt x="0" y="0"/>
                </a:lnTo>
                <a:lnTo>
                  <a:pt x="137" y="715"/>
                </a:lnTo>
                <a:lnTo>
                  <a:pt x="0" y="1429"/>
                </a:lnTo>
                <a:lnTo>
                  <a:pt x="2188" y="1429"/>
                </a:lnTo>
                <a:lnTo>
                  <a:pt x="2325" y="715"/>
                </a:lnTo>
                <a:lnTo>
                  <a:pt x="2188" y="0"/>
                </a:lnTo>
                <a:close/>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Freeform 10"/>
          <p:cNvSpPr>
            <a:spLocks/>
          </p:cNvSpPr>
          <p:nvPr/>
        </p:nvSpPr>
        <p:spPr bwMode="auto">
          <a:xfrm>
            <a:off x="10236201" y="4864100"/>
            <a:ext cx="3690938" cy="2268538"/>
          </a:xfrm>
          <a:custGeom>
            <a:avLst/>
            <a:gdLst/>
            <a:ahLst/>
            <a:cxnLst>
              <a:cxn ang="0">
                <a:pos x="2188" y="0"/>
              </a:cxn>
              <a:cxn ang="0">
                <a:pos x="0" y="0"/>
              </a:cxn>
              <a:cxn ang="0">
                <a:pos x="137" y="715"/>
              </a:cxn>
              <a:cxn ang="0">
                <a:pos x="0" y="1429"/>
              </a:cxn>
              <a:cxn ang="0">
                <a:pos x="2188" y="1429"/>
              </a:cxn>
              <a:cxn ang="0">
                <a:pos x="2325" y="715"/>
              </a:cxn>
              <a:cxn ang="0">
                <a:pos x="2188" y="0"/>
              </a:cxn>
            </a:cxnLst>
            <a:rect l="0" t="0" r="r" b="b"/>
            <a:pathLst>
              <a:path w="2325" h="1429">
                <a:moveTo>
                  <a:pt x="2188" y="0"/>
                </a:moveTo>
                <a:lnTo>
                  <a:pt x="0" y="0"/>
                </a:lnTo>
                <a:lnTo>
                  <a:pt x="137" y="715"/>
                </a:lnTo>
                <a:lnTo>
                  <a:pt x="0" y="1429"/>
                </a:lnTo>
                <a:lnTo>
                  <a:pt x="2188" y="1429"/>
                </a:lnTo>
                <a:lnTo>
                  <a:pt x="2325" y="715"/>
                </a:lnTo>
                <a:lnTo>
                  <a:pt x="218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11"/>
          <p:cNvSpPr>
            <a:spLocks/>
          </p:cNvSpPr>
          <p:nvPr/>
        </p:nvSpPr>
        <p:spPr bwMode="auto">
          <a:xfrm>
            <a:off x="14238288" y="4864100"/>
            <a:ext cx="3690938" cy="2268538"/>
          </a:xfrm>
          <a:custGeom>
            <a:avLst/>
            <a:gdLst/>
            <a:ahLst/>
            <a:cxnLst>
              <a:cxn ang="0">
                <a:pos x="2189" y="0"/>
              </a:cxn>
              <a:cxn ang="0">
                <a:pos x="0" y="0"/>
              </a:cxn>
              <a:cxn ang="0">
                <a:pos x="137" y="715"/>
              </a:cxn>
              <a:cxn ang="0">
                <a:pos x="0" y="1429"/>
              </a:cxn>
              <a:cxn ang="0">
                <a:pos x="2189" y="1429"/>
              </a:cxn>
              <a:cxn ang="0">
                <a:pos x="2325" y="715"/>
              </a:cxn>
              <a:cxn ang="0">
                <a:pos x="2189" y="0"/>
              </a:cxn>
            </a:cxnLst>
            <a:rect l="0" t="0" r="r" b="b"/>
            <a:pathLst>
              <a:path w="2325" h="1429">
                <a:moveTo>
                  <a:pt x="2189" y="0"/>
                </a:moveTo>
                <a:lnTo>
                  <a:pt x="0" y="0"/>
                </a:lnTo>
                <a:lnTo>
                  <a:pt x="137" y="715"/>
                </a:lnTo>
                <a:lnTo>
                  <a:pt x="0" y="1429"/>
                </a:lnTo>
                <a:lnTo>
                  <a:pt x="2189" y="1429"/>
                </a:lnTo>
                <a:lnTo>
                  <a:pt x="2325" y="715"/>
                </a:lnTo>
                <a:lnTo>
                  <a:pt x="2189" y="0"/>
                </a:lnTo>
                <a:close/>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12"/>
          <p:cNvSpPr>
            <a:spLocks/>
          </p:cNvSpPr>
          <p:nvPr/>
        </p:nvSpPr>
        <p:spPr bwMode="auto">
          <a:xfrm>
            <a:off x="14238288" y="4864100"/>
            <a:ext cx="3690938" cy="2268538"/>
          </a:xfrm>
          <a:custGeom>
            <a:avLst/>
            <a:gdLst/>
            <a:ahLst/>
            <a:cxnLst>
              <a:cxn ang="0">
                <a:pos x="2189" y="0"/>
              </a:cxn>
              <a:cxn ang="0">
                <a:pos x="0" y="0"/>
              </a:cxn>
              <a:cxn ang="0">
                <a:pos x="137" y="715"/>
              </a:cxn>
              <a:cxn ang="0">
                <a:pos x="0" y="1429"/>
              </a:cxn>
              <a:cxn ang="0">
                <a:pos x="2189" y="1429"/>
              </a:cxn>
              <a:cxn ang="0">
                <a:pos x="2325" y="715"/>
              </a:cxn>
              <a:cxn ang="0">
                <a:pos x="2189" y="0"/>
              </a:cxn>
            </a:cxnLst>
            <a:rect l="0" t="0" r="r" b="b"/>
            <a:pathLst>
              <a:path w="2325" h="1429">
                <a:moveTo>
                  <a:pt x="2189" y="0"/>
                </a:moveTo>
                <a:lnTo>
                  <a:pt x="0" y="0"/>
                </a:lnTo>
                <a:lnTo>
                  <a:pt x="137" y="715"/>
                </a:lnTo>
                <a:lnTo>
                  <a:pt x="0" y="1429"/>
                </a:lnTo>
                <a:lnTo>
                  <a:pt x="2189" y="1429"/>
                </a:lnTo>
                <a:lnTo>
                  <a:pt x="2325" y="715"/>
                </a:lnTo>
                <a:lnTo>
                  <a:pt x="218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1" name="Freeform 13"/>
          <p:cNvSpPr>
            <a:spLocks/>
          </p:cNvSpPr>
          <p:nvPr/>
        </p:nvSpPr>
        <p:spPr bwMode="auto">
          <a:xfrm>
            <a:off x="2214563" y="4854575"/>
            <a:ext cx="3714750" cy="2289175"/>
          </a:xfrm>
          <a:custGeom>
            <a:avLst/>
            <a:gdLst/>
            <a:ahLst/>
            <a:cxnLst>
              <a:cxn ang="0">
                <a:pos x="2333" y="721"/>
              </a:cxn>
              <a:cxn ang="0">
                <a:pos x="2327" y="719"/>
              </a:cxn>
              <a:cxn ang="0">
                <a:pos x="2190" y="1429"/>
              </a:cxn>
              <a:cxn ang="0">
                <a:pos x="17" y="1429"/>
              </a:cxn>
              <a:cxn ang="0">
                <a:pos x="152" y="721"/>
              </a:cxn>
              <a:cxn ang="0">
                <a:pos x="17" y="13"/>
              </a:cxn>
              <a:cxn ang="0">
                <a:pos x="2190" y="13"/>
              </a:cxn>
              <a:cxn ang="0">
                <a:pos x="2327" y="723"/>
              </a:cxn>
              <a:cxn ang="0">
                <a:pos x="2333" y="721"/>
              </a:cxn>
              <a:cxn ang="0">
                <a:pos x="2327" y="719"/>
              </a:cxn>
              <a:cxn ang="0">
                <a:pos x="2333" y="721"/>
              </a:cxn>
              <a:cxn ang="0">
                <a:pos x="2340" y="719"/>
              </a:cxn>
              <a:cxn ang="0">
                <a:pos x="2201" y="0"/>
              </a:cxn>
              <a:cxn ang="0">
                <a:pos x="0" y="0"/>
              </a:cxn>
              <a:cxn ang="0">
                <a:pos x="139" y="721"/>
              </a:cxn>
              <a:cxn ang="0">
                <a:pos x="0" y="1442"/>
              </a:cxn>
              <a:cxn ang="0">
                <a:pos x="2201" y="1442"/>
              </a:cxn>
              <a:cxn ang="0">
                <a:pos x="2340" y="721"/>
              </a:cxn>
              <a:cxn ang="0">
                <a:pos x="2340" y="719"/>
              </a:cxn>
              <a:cxn ang="0">
                <a:pos x="2333" y="721"/>
              </a:cxn>
            </a:cxnLst>
            <a:rect l="0" t="0" r="r" b="b"/>
            <a:pathLst>
              <a:path w="2340" h="1442">
                <a:moveTo>
                  <a:pt x="2333" y="721"/>
                </a:moveTo>
                <a:lnTo>
                  <a:pt x="2327" y="719"/>
                </a:lnTo>
                <a:lnTo>
                  <a:pt x="2190" y="1429"/>
                </a:lnTo>
                <a:lnTo>
                  <a:pt x="17" y="1429"/>
                </a:lnTo>
                <a:lnTo>
                  <a:pt x="152" y="721"/>
                </a:lnTo>
                <a:lnTo>
                  <a:pt x="17" y="13"/>
                </a:lnTo>
                <a:lnTo>
                  <a:pt x="2190" y="13"/>
                </a:lnTo>
                <a:lnTo>
                  <a:pt x="2327" y="723"/>
                </a:lnTo>
                <a:lnTo>
                  <a:pt x="2333" y="721"/>
                </a:lnTo>
                <a:lnTo>
                  <a:pt x="2327" y="719"/>
                </a:lnTo>
                <a:lnTo>
                  <a:pt x="2333" y="721"/>
                </a:lnTo>
                <a:lnTo>
                  <a:pt x="2340" y="719"/>
                </a:lnTo>
                <a:lnTo>
                  <a:pt x="2201" y="0"/>
                </a:lnTo>
                <a:lnTo>
                  <a:pt x="0" y="0"/>
                </a:lnTo>
                <a:lnTo>
                  <a:pt x="139" y="721"/>
                </a:lnTo>
                <a:lnTo>
                  <a:pt x="0" y="1442"/>
                </a:lnTo>
                <a:lnTo>
                  <a:pt x="2201" y="1442"/>
                </a:lnTo>
                <a:lnTo>
                  <a:pt x="2340" y="721"/>
                </a:lnTo>
                <a:lnTo>
                  <a:pt x="2340" y="719"/>
                </a:lnTo>
                <a:lnTo>
                  <a:pt x="2333" y="7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Freeform 14"/>
          <p:cNvSpPr>
            <a:spLocks/>
          </p:cNvSpPr>
          <p:nvPr/>
        </p:nvSpPr>
        <p:spPr bwMode="auto">
          <a:xfrm>
            <a:off x="6218238" y="4854575"/>
            <a:ext cx="3713163" cy="2289175"/>
          </a:xfrm>
          <a:custGeom>
            <a:avLst/>
            <a:gdLst/>
            <a:ahLst/>
            <a:cxnLst>
              <a:cxn ang="0">
                <a:pos x="2333" y="721"/>
              </a:cxn>
              <a:cxn ang="0">
                <a:pos x="2326" y="719"/>
              </a:cxn>
              <a:cxn ang="0">
                <a:pos x="2191" y="1429"/>
              </a:cxn>
              <a:cxn ang="0">
                <a:pos x="16" y="1429"/>
              </a:cxn>
              <a:cxn ang="0">
                <a:pos x="151" y="721"/>
              </a:cxn>
              <a:cxn ang="0">
                <a:pos x="16" y="13"/>
              </a:cxn>
              <a:cxn ang="0">
                <a:pos x="2191" y="13"/>
              </a:cxn>
              <a:cxn ang="0">
                <a:pos x="2326" y="723"/>
              </a:cxn>
              <a:cxn ang="0">
                <a:pos x="2333" y="721"/>
              </a:cxn>
              <a:cxn ang="0">
                <a:pos x="2326" y="719"/>
              </a:cxn>
              <a:cxn ang="0">
                <a:pos x="2333" y="721"/>
              </a:cxn>
              <a:cxn ang="0">
                <a:pos x="2339" y="719"/>
              </a:cxn>
              <a:cxn ang="0">
                <a:pos x="2202" y="0"/>
              </a:cxn>
              <a:cxn ang="0">
                <a:pos x="0" y="0"/>
              </a:cxn>
              <a:cxn ang="0">
                <a:pos x="138" y="721"/>
              </a:cxn>
              <a:cxn ang="0">
                <a:pos x="0" y="1442"/>
              </a:cxn>
              <a:cxn ang="0">
                <a:pos x="2202" y="1442"/>
              </a:cxn>
              <a:cxn ang="0">
                <a:pos x="2339" y="721"/>
              </a:cxn>
              <a:cxn ang="0">
                <a:pos x="2339" y="719"/>
              </a:cxn>
              <a:cxn ang="0">
                <a:pos x="2333" y="721"/>
              </a:cxn>
            </a:cxnLst>
            <a:rect l="0" t="0" r="r" b="b"/>
            <a:pathLst>
              <a:path w="2339" h="1442">
                <a:moveTo>
                  <a:pt x="2333" y="721"/>
                </a:moveTo>
                <a:lnTo>
                  <a:pt x="2326" y="719"/>
                </a:lnTo>
                <a:lnTo>
                  <a:pt x="2191" y="1429"/>
                </a:lnTo>
                <a:lnTo>
                  <a:pt x="16" y="1429"/>
                </a:lnTo>
                <a:lnTo>
                  <a:pt x="151" y="721"/>
                </a:lnTo>
                <a:lnTo>
                  <a:pt x="16" y="13"/>
                </a:lnTo>
                <a:lnTo>
                  <a:pt x="2191" y="13"/>
                </a:lnTo>
                <a:lnTo>
                  <a:pt x="2326" y="723"/>
                </a:lnTo>
                <a:lnTo>
                  <a:pt x="2333" y="721"/>
                </a:lnTo>
                <a:lnTo>
                  <a:pt x="2326" y="719"/>
                </a:lnTo>
                <a:lnTo>
                  <a:pt x="2333" y="721"/>
                </a:lnTo>
                <a:lnTo>
                  <a:pt x="2339" y="719"/>
                </a:lnTo>
                <a:lnTo>
                  <a:pt x="2202" y="0"/>
                </a:lnTo>
                <a:lnTo>
                  <a:pt x="0" y="0"/>
                </a:lnTo>
                <a:lnTo>
                  <a:pt x="138" y="721"/>
                </a:lnTo>
                <a:lnTo>
                  <a:pt x="0" y="1442"/>
                </a:lnTo>
                <a:lnTo>
                  <a:pt x="2202" y="1442"/>
                </a:lnTo>
                <a:lnTo>
                  <a:pt x="2339" y="721"/>
                </a:lnTo>
                <a:lnTo>
                  <a:pt x="2339" y="719"/>
                </a:lnTo>
                <a:lnTo>
                  <a:pt x="2333" y="7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3" name="Freeform 15"/>
          <p:cNvSpPr>
            <a:spLocks/>
          </p:cNvSpPr>
          <p:nvPr/>
        </p:nvSpPr>
        <p:spPr bwMode="auto">
          <a:xfrm>
            <a:off x="10223501" y="4854575"/>
            <a:ext cx="3714750" cy="2289175"/>
          </a:xfrm>
          <a:custGeom>
            <a:avLst/>
            <a:gdLst/>
            <a:ahLst/>
            <a:cxnLst>
              <a:cxn ang="0">
                <a:pos x="2333" y="721"/>
              </a:cxn>
              <a:cxn ang="0">
                <a:pos x="2326" y="719"/>
              </a:cxn>
              <a:cxn ang="0">
                <a:pos x="2189" y="1429"/>
              </a:cxn>
              <a:cxn ang="0">
                <a:pos x="16" y="1429"/>
              </a:cxn>
              <a:cxn ang="0">
                <a:pos x="151" y="721"/>
              </a:cxn>
              <a:cxn ang="0">
                <a:pos x="16" y="13"/>
              </a:cxn>
              <a:cxn ang="0">
                <a:pos x="2189" y="13"/>
              </a:cxn>
              <a:cxn ang="0">
                <a:pos x="2326" y="723"/>
              </a:cxn>
              <a:cxn ang="0">
                <a:pos x="2333" y="721"/>
              </a:cxn>
              <a:cxn ang="0">
                <a:pos x="2326" y="719"/>
              </a:cxn>
              <a:cxn ang="0">
                <a:pos x="2333" y="721"/>
              </a:cxn>
              <a:cxn ang="0">
                <a:pos x="2340" y="719"/>
              </a:cxn>
              <a:cxn ang="0">
                <a:pos x="2201" y="0"/>
              </a:cxn>
              <a:cxn ang="0">
                <a:pos x="0" y="0"/>
              </a:cxn>
              <a:cxn ang="0">
                <a:pos x="138" y="721"/>
              </a:cxn>
              <a:cxn ang="0">
                <a:pos x="0" y="1442"/>
              </a:cxn>
              <a:cxn ang="0">
                <a:pos x="2201" y="1442"/>
              </a:cxn>
              <a:cxn ang="0">
                <a:pos x="2340" y="721"/>
              </a:cxn>
              <a:cxn ang="0">
                <a:pos x="2340" y="719"/>
              </a:cxn>
              <a:cxn ang="0">
                <a:pos x="2333" y="721"/>
              </a:cxn>
            </a:cxnLst>
            <a:rect l="0" t="0" r="r" b="b"/>
            <a:pathLst>
              <a:path w="2340" h="1442">
                <a:moveTo>
                  <a:pt x="2333" y="721"/>
                </a:moveTo>
                <a:lnTo>
                  <a:pt x="2326" y="719"/>
                </a:lnTo>
                <a:lnTo>
                  <a:pt x="2189" y="1429"/>
                </a:lnTo>
                <a:lnTo>
                  <a:pt x="16" y="1429"/>
                </a:lnTo>
                <a:lnTo>
                  <a:pt x="151" y="721"/>
                </a:lnTo>
                <a:lnTo>
                  <a:pt x="16" y="13"/>
                </a:lnTo>
                <a:lnTo>
                  <a:pt x="2189" y="13"/>
                </a:lnTo>
                <a:lnTo>
                  <a:pt x="2326" y="723"/>
                </a:lnTo>
                <a:lnTo>
                  <a:pt x="2333" y="721"/>
                </a:lnTo>
                <a:lnTo>
                  <a:pt x="2326" y="719"/>
                </a:lnTo>
                <a:lnTo>
                  <a:pt x="2333" y="721"/>
                </a:lnTo>
                <a:lnTo>
                  <a:pt x="2340" y="719"/>
                </a:lnTo>
                <a:lnTo>
                  <a:pt x="2201" y="0"/>
                </a:lnTo>
                <a:lnTo>
                  <a:pt x="0" y="0"/>
                </a:lnTo>
                <a:lnTo>
                  <a:pt x="138" y="721"/>
                </a:lnTo>
                <a:lnTo>
                  <a:pt x="0" y="1442"/>
                </a:lnTo>
                <a:lnTo>
                  <a:pt x="2201" y="1442"/>
                </a:lnTo>
                <a:lnTo>
                  <a:pt x="2340" y="721"/>
                </a:lnTo>
                <a:lnTo>
                  <a:pt x="2340" y="719"/>
                </a:lnTo>
                <a:lnTo>
                  <a:pt x="2333" y="7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4" name="Freeform 16"/>
          <p:cNvSpPr>
            <a:spLocks/>
          </p:cNvSpPr>
          <p:nvPr/>
        </p:nvSpPr>
        <p:spPr bwMode="auto">
          <a:xfrm>
            <a:off x="14228763" y="4854575"/>
            <a:ext cx="3711575" cy="2289175"/>
          </a:xfrm>
          <a:custGeom>
            <a:avLst/>
            <a:gdLst/>
            <a:ahLst/>
            <a:cxnLst>
              <a:cxn ang="0">
                <a:pos x="2331" y="721"/>
              </a:cxn>
              <a:cxn ang="0">
                <a:pos x="2325" y="719"/>
              </a:cxn>
              <a:cxn ang="0">
                <a:pos x="2190" y="1429"/>
              </a:cxn>
              <a:cxn ang="0">
                <a:pos x="15" y="1429"/>
              </a:cxn>
              <a:cxn ang="0">
                <a:pos x="150" y="721"/>
              </a:cxn>
              <a:cxn ang="0">
                <a:pos x="15" y="13"/>
              </a:cxn>
              <a:cxn ang="0">
                <a:pos x="2190" y="13"/>
              </a:cxn>
              <a:cxn ang="0">
                <a:pos x="2325" y="723"/>
              </a:cxn>
              <a:cxn ang="0">
                <a:pos x="2331" y="721"/>
              </a:cxn>
              <a:cxn ang="0">
                <a:pos x="2325" y="719"/>
              </a:cxn>
              <a:cxn ang="0">
                <a:pos x="2331" y="721"/>
              </a:cxn>
              <a:cxn ang="0">
                <a:pos x="2338" y="719"/>
              </a:cxn>
              <a:cxn ang="0">
                <a:pos x="2201" y="0"/>
              </a:cxn>
              <a:cxn ang="0">
                <a:pos x="0" y="0"/>
              </a:cxn>
              <a:cxn ang="0">
                <a:pos x="137" y="721"/>
              </a:cxn>
              <a:cxn ang="0">
                <a:pos x="0" y="1442"/>
              </a:cxn>
              <a:cxn ang="0">
                <a:pos x="2201" y="1442"/>
              </a:cxn>
              <a:cxn ang="0">
                <a:pos x="2338" y="721"/>
              </a:cxn>
              <a:cxn ang="0">
                <a:pos x="2338" y="719"/>
              </a:cxn>
              <a:cxn ang="0">
                <a:pos x="2331" y="721"/>
              </a:cxn>
            </a:cxnLst>
            <a:rect l="0" t="0" r="r" b="b"/>
            <a:pathLst>
              <a:path w="2338" h="1442">
                <a:moveTo>
                  <a:pt x="2331" y="721"/>
                </a:moveTo>
                <a:lnTo>
                  <a:pt x="2325" y="719"/>
                </a:lnTo>
                <a:lnTo>
                  <a:pt x="2190" y="1429"/>
                </a:lnTo>
                <a:lnTo>
                  <a:pt x="15" y="1429"/>
                </a:lnTo>
                <a:lnTo>
                  <a:pt x="150" y="721"/>
                </a:lnTo>
                <a:lnTo>
                  <a:pt x="15" y="13"/>
                </a:lnTo>
                <a:lnTo>
                  <a:pt x="2190" y="13"/>
                </a:lnTo>
                <a:lnTo>
                  <a:pt x="2325" y="723"/>
                </a:lnTo>
                <a:lnTo>
                  <a:pt x="2331" y="721"/>
                </a:lnTo>
                <a:lnTo>
                  <a:pt x="2325" y="719"/>
                </a:lnTo>
                <a:lnTo>
                  <a:pt x="2331" y="721"/>
                </a:lnTo>
                <a:lnTo>
                  <a:pt x="2338" y="719"/>
                </a:lnTo>
                <a:lnTo>
                  <a:pt x="2201" y="0"/>
                </a:lnTo>
                <a:lnTo>
                  <a:pt x="0" y="0"/>
                </a:lnTo>
                <a:lnTo>
                  <a:pt x="137" y="721"/>
                </a:lnTo>
                <a:lnTo>
                  <a:pt x="0" y="1442"/>
                </a:lnTo>
                <a:lnTo>
                  <a:pt x="2201" y="1442"/>
                </a:lnTo>
                <a:lnTo>
                  <a:pt x="2338" y="721"/>
                </a:lnTo>
                <a:lnTo>
                  <a:pt x="2338" y="719"/>
                </a:lnTo>
                <a:lnTo>
                  <a:pt x="2331" y="7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45" name="Группа 44"/>
          <p:cNvGrpSpPr/>
          <p:nvPr/>
        </p:nvGrpSpPr>
        <p:grpSpPr>
          <a:xfrm>
            <a:off x="4579938" y="5200650"/>
            <a:ext cx="373063" cy="642938"/>
            <a:chOff x="4579938" y="5200650"/>
            <a:chExt cx="373063" cy="642938"/>
          </a:xfrm>
        </p:grpSpPr>
        <p:sp>
          <p:nvSpPr>
            <p:cNvPr id="46" name="Freeform 17"/>
            <p:cNvSpPr>
              <a:spLocks/>
            </p:cNvSpPr>
            <p:nvPr/>
          </p:nvSpPr>
          <p:spPr bwMode="auto">
            <a:xfrm>
              <a:off x="4579938" y="5200650"/>
              <a:ext cx="373063" cy="498475"/>
            </a:xfrm>
            <a:custGeom>
              <a:avLst/>
              <a:gdLst/>
              <a:ahLst/>
              <a:cxnLst>
                <a:cxn ang="0">
                  <a:pos x="142" y="71"/>
                </a:cxn>
                <a:cxn ang="0">
                  <a:pos x="71" y="0"/>
                </a:cxn>
                <a:cxn ang="0">
                  <a:pos x="0" y="71"/>
                </a:cxn>
                <a:cxn ang="0">
                  <a:pos x="16" y="117"/>
                </a:cxn>
                <a:cxn ang="0">
                  <a:pos x="34" y="166"/>
                </a:cxn>
                <a:cxn ang="0">
                  <a:pos x="34" y="185"/>
                </a:cxn>
                <a:cxn ang="0">
                  <a:pos x="40" y="190"/>
                </a:cxn>
                <a:cxn ang="0">
                  <a:pos x="102" y="190"/>
                </a:cxn>
                <a:cxn ang="0">
                  <a:pos x="108" y="185"/>
                </a:cxn>
                <a:cxn ang="0">
                  <a:pos x="108" y="166"/>
                </a:cxn>
                <a:cxn ang="0">
                  <a:pos x="125" y="117"/>
                </a:cxn>
                <a:cxn ang="0">
                  <a:pos x="142" y="71"/>
                </a:cxn>
              </a:cxnLst>
              <a:rect l="0" t="0" r="r" b="b"/>
              <a:pathLst>
                <a:path w="142" h="190">
                  <a:moveTo>
                    <a:pt x="142" y="71"/>
                  </a:moveTo>
                  <a:cubicBezTo>
                    <a:pt x="142" y="32"/>
                    <a:pt x="110" y="0"/>
                    <a:pt x="71" y="0"/>
                  </a:cubicBezTo>
                  <a:cubicBezTo>
                    <a:pt x="32" y="0"/>
                    <a:pt x="0" y="32"/>
                    <a:pt x="0" y="71"/>
                  </a:cubicBezTo>
                  <a:cubicBezTo>
                    <a:pt x="0" y="89"/>
                    <a:pt x="6" y="105"/>
                    <a:pt x="16" y="117"/>
                  </a:cubicBezTo>
                  <a:cubicBezTo>
                    <a:pt x="28" y="131"/>
                    <a:pt x="34" y="148"/>
                    <a:pt x="34" y="166"/>
                  </a:cubicBezTo>
                  <a:cubicBezTo>
                    <a:pt x="34" y="185"/>
                    <a:pt x="34" y="185"/>
                    <a:pt x="34" y="185"/>
                  </a:cubicBezTo>
                  <a:cubicBezTo>
                    <a:pt x="34" y="188"/>
                    <a:pt x="37" y="190"/>
                    <a:pt x="40" y="190"/>
                  </a:cubicBezTo>
                  <a:cubicBezTo>
                    <a:pt x="102" y="190"/>
                    <a:pt x="102" y="190"/>
                    <a:pt x="102" y="190"/>
                  </a:cubicBezTo>
                  <a:cubicBezTo>
                    <a:pt x="105" y="190"/>
                    <a:pt x="108" y="188"/>
                    <a:pt x="108" y="185"/>
                  </a:cubicBezTo>
                  <a:cubicBezTo>
                    <a:pt x="108" y="166"/>
                    <a:pt x="108" y="166"/>
                    <a:pt x="108" y="166"/>
                  </a:cubicBezTo>
                  <a:cubicBezTo>
                    <a:pt x="108" y="148"/>
                    <a:pt x="114" y="131"/>
                    <a:pt x="125" y="117"/>
                  </a:cubicBezTo>
                  <a:cubicBezTo>
                    <a:pt x="136" y="105"/>
                    <a:pt x="142" y="89"/>
                    <a:pt x="142"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7" name="Freeform 18"/>
            <p:cNvSpPr>
              <a:spLocks/>
            </p:cNvSpPr>
            <p:nvPr/>
          </p:nvSpPr>
          <p:spPr bwMode="auto">
            <a:xfrm>
              <a:off x="4676776" y="5729288"/>
              <a:ext cx="177800" cy="25400"/>
            </a:xfrm>
            <a:custGeom>
              <a:avLst/>
              <a:gdLst/>
              <a:ahLst/>
              <a:cxnLst>
                <a:cxn ang="0">
                  <a:pos x="68" y="2"/>
                </a:cxn>
                <a:cxn ang="0">
                  <a:pos x="65" y="0"/>
                </a:cxn>
                <a:cxn ang="0">
                  <a:pos x="2" y="0"/>
                </a:cxn>
                <a:cxn ang="0">
                  <a:pos x="0" y="2"/>
                </a:cxn>
                <a:cxn ang="0">
                  <a:pos x="0" y="8"/>
                </a:cxn>
                <a:cxn ang="0">
                  <a:pos x="2" y="10"/>
                </a:cxn>
                <a:cxn ang="0">
                  <a:pos x="65" y="10"/>
                </a:cxn>
                <a:cxn ang="0">
                  <a:pos x="68" y="8"/>
                </a:cxn>
                <a:cxn ang="0">
                  <a:pos x="68" y="2"/>
                </a:cxn>
              </a:cxnLst>
              <a:rect l="0" t="0" r="r" b="b"/>
              <a:pathLst>
                <a:path w="68" h="10">
                  <a:moveTo>
                    <a:pt x="68" y="2"/>
                  </a:moveTo>
                  <a:cubicBezTo>
                    <a:pt x="68" y="1"/>
                    <a:pt x="67" y="0"/>
                    <a:pt x="65" y="0"/>
                  </a:cubicBezTo>
                  <a:cubicBezTo>
                    <a:pt x="2" y="0"/>
                    <a:pt x="2" y="0"/>
                    <a:pt x="2" y="0"/>
                  </a:cubicBezTo>
                  <a:cubicBezTo>
                    <a:pt x="1" y="0"/>
                    <a:pt x="0" y="1"/>
                    <a:pt x="0" y="2"/>
                  </a:cubicBezTo>
                  <a:cubicBezTo>
                    <a:pt x="0" y="8"/>
                    <a:pt x="0" y="8"/>
                    <a:pt x="0" y="8"/>
                  </a:cubicBezTo>
                  <a:cubicBezTo>
                    <a:pt x="0" y="9"/>
                    <a:pt x="1" y="10"/>
                    <a:pt x="2" y="10"/>
                  </a:cubicBezTo>
                  <a:cubicBezTo>
                    <a:pt x="65" y="10"/>
                    <a:pt x="65" y="10"/>
                    <a:pt x="65" y="10"/>
                  </a:cubicBezTo>
                  <a:cubicBezTo>
                    <a:pt x="67" y="10"/>
                    <a:pt x="68" y="9"/>
                    <a:pt x="68" y="8"/>
                  </a:cubicBezTo>
                  <a:lnTo>
                    <a:pt x="68"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Freeform 19"/>
            <p:cNvSpPr>
              <a:spLocks/>
            </p:cNvSpPr>
            <p:nvPr/>
          </p:nvSpPr>
          <p:spPr bwMode="auto">
            <a:xfrm>
              <a:off x="4676776" y="5770563"/>
              <a:ext cx="177800" cy="28575"/>
            </a:xfrm>
            <a:custGeom>
              <a:avLst/>
              <a:gdLst/>
              <a:ahLst/>
              <a:cxnLst>
                <a:cxn ang="0">
                  <a:pos x="68" y="3"/>
                </a:cxn>
                <a:cxn ang="0">
                  <a:pos x="65" y="0"/>
                </a:cxn>
                <a:cxn ang="0">
                  <a:pos x="2" y="0"/>
                </a:cxn>
                <a:cxn ang="0">
                  <a:pos x="0" y="3"/>
                </a:cxn>
                <a:cxn ang="0">
                  <a:pos x="0" y="9"/>
                </a:cxn>
                <a:cxn ang="0">
                  <a:pos x="2" y="11"/>
                </a:cxn>
                <a:cxn ang="0">
                  <a:pos x="65" y="11"/>
                </a:cxn>
                <a:cxn ang="0">
                  <a:pos x="68" y="9"/>
                </a:cxn>
                <a:cxn ang="0">
                  <a:pos x="68" y="3"/>
                </a:cxn>
              </a:cxnLst>
              <a:rect l="0" t="0" r="r" b="b"/>
              <a:pathLst>
                <a:path w="68" h="11">
                  <a:moveTo>
                    <a:pt x="68" y="3"/>
                  </a:moveTo>
                  <a:cubicBezTo>
                    <a:pt x="68" y="2"/>
                    <a:pt x="67" y="0"/>
                    <a:pt x="65" y="0"/>
                  </a:cubicBezTo>
                  <a:cubicBezTo>
                    <a:pt x="2" y="0"/>
                    <a:pt x="2" y="0"/>
                    <a:pt x="2" y="0"/>
                  </a:cubicBezTo>
                  <a:cubicBezTo>
                    <a:pt x="1" y="0"/>
                    <a:pt x="0" y="2"/>
                    <a:pt x="0" y="3"/>
                  </a:cubicBezTo>
                  <a:cubicBezTo>
                    <a:pt x="0" y="9"/>
                    <a:pt x="0" y="9"/>
                    <a:pt x="0" y="9"/>
                  </a:cubicBezTo>
                  <a:cubicBezTo>
                    <a:pt x="0" y="10"/>
                    <a:pt x="1" y="11"/>
                    <a:pt x="2" y="11"/>
                  </a:cubicBezTo>
                  <a:cubicBezTo>
                    <a:pt x="65" y="11"/>
                    <a:pt x="65" y="11"/>
                    <a:pt x="65" y="11"/>
                  </a:cubicBezTo>
                  <a:cubicBezTo>
                    <a:pt x="67" y="11"/>
                    <a:pt x="68" y="10"/>
                    <a:pt x="68" y="9"/>
                  </a:cubicBezTo>
                  <a:lnTo>
                    <a:pt x="68" y="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9" name="Freeform 20"/>
            <p:cNvSpPr>
              <a:spLocks/>
            </p:cNvSpPr>
            <p:nvPr/>
          </p:nvSpPr>
          <p:spPr bwMode="auto">
            <a:xfrm>
              <a:off x="4676776" y="5815013"/>
              <a:ext cx="177800" cy="28575"/>
            </a:xfrm>
            <a:custGeom>
              <a:avLst/>
              <a:gdLst/>
              <a:ahLst/>
              <a:cxnLst>
                <a:cxn ang="0">
                  <a:pos x="68" y="3"/>
                </a:cxn>
                <a:cxn ang="0">
                  <a:pos x="65" y="0"/>
                </a:cxn>
                <a:cxn ang="0">
                  <a:pos x="2" y="0"/>
                </a:cxn>
                <a:cxn ang="0">
                  <a:pos x="0" y="3"/>
                </a:cxn>
                <a:cxn ang="0">
                  <a:pos x="0" y="8"/>
                </a:cxn>
                <a:cxn ang="0">
                  <a:pos x="2" y="11"/>
                </a:cxn>
                <a:cxn ang="0">
                  <a:pos x="65" y="11"/>
                </a:cxn>
                <a:cxn ang="0">
                  <a:pos x="68" y="8"/>
                </a:cxn>
                <a:cxn ang="0">
                  <a:pos x="68" y="3"/>
                </a:cxn>
              </a:cxnLst>
              <a:rect l="0" t="0" r="r" b="b"/>
              <a:pathLst>
                <a:path w="68" h="11">
                  <a:moveTo>
                    <a:pt x="68" y="3"/>
                  </a:moveTo>
                  <a:cubicBezTo>
                    <a:pt x="68" y="1"/>
                    <a:pt x="67" y="0"/>
                    <a:pt x="65" y="0"/>
                  </a:cubicBezTo>
                  <a:cubicBezTo>
                    <a:pt x="2" y="0"/>
                    <a:pt x="2" y="0"/>
                    <a:pt x="2" y="0"/>
                  </a:cubicBezTo>
                  <a:cubicBezTo>
                    <a:pt x="1" y="0"/>
                    <a:pt x="0" y="1"/>
                    <a:pt x="0" y="3"/>
                  </a:cubicBezTo>
                  <a:cubicBezTo>
                    <a:pt x="0" y="8"/>
                    <a:pt x="0" y="8"/>
                    <a:pt x="0" y="8"/>
                  </a:cubicBezTo>
                  <a:cubicBezTo>
                    <a:pt x="0" y="10"/>
                    <a:pt x="1" y="11"/>
                    <a:pt x="2" y="11"/>
                  </a:cubicBezTo>
                  <a:cubicBezTo>
                    <a:pt x="65" y="11"/>
                    <a:pt x="65" y="11"/>
                    <a:pt x="65" y="11"/>
                  </a:cubicBezTo>
                  <a:cubicBezTo>
                    <a:pt x="67" y="11"/>
                    <a:pt x="68" y="10"/>
                    <a:pt x="68" y="8"/>
                  </a:cubicBezTo>
                  <a:lnTo>
                    <a:pt x="68" y="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50" name="Freeform 21"/>
          <p:cNvSpPr>
            <a:spLocks noEditPoints="1"/>
          </p:cNvSpPr>
          <p:nvPr/>
        </p:nvSpPr>
        <p:spPr bwMode="auto">
          <a:xfrm>
            <a:off x="8305801" y="5200650"/>
            <a:ext cx="633413" cy="642938"/>
          </a:xfrm>
          <a:custGeom>
            <a:avLst/>
            <a:gdLst/>
            <a:ahLst/>
            <a:cxnLst>
              <a:cxn ang="0">
                <a:pos x="233" y="39"/>
              </a:cxn>
              <a:cxn ang="0">
                <a:pos x="199" y="24"/>
              </a:cxn>
              <a:cxn ang="0">
                <a:pos x="200" y="0"/>
              </a:cxn>
              <a:cxn ang="0">
                <a:pos x="42" y="0"/>
              </a:cxn>
              <a:cxn ang="0">
                <a:pos x="42" y="24"/>
              </a:cxn>
              <a:cxn ang="0">
                <a:pos x="9" y="39"/>
              </a:cxn>
              <a:cxn ang="0">
                <a:pos x="8" y="83"/>
              </a:cxn>
              <a:cxn ang="0">
                <a:pos x="45" y="126"/>
              </a:cxn>
              <a:cxn ang="0">
                <a:pos x="76" y="142"/>
              </a:cxn>
              <a:cxn ang="0">
                <a:pos x="110" y="171"/>
              </a:cxn>
              <a:cxn ang="0">
                <a:pos x="110" y="201"/>
              </a:cxn>
              <a:cxn ang="0">
                <a:pos x="110" y="201"/>
              </a:cxn>
              <a:cxn ang="0">
                <a:pos x="105" y="217"/>
              </a:cxn>
              <a:cxn ang="0">
                <a:pos x="76" y="229"/>
              </a:cxn>
              <a:cxn ang="0">
                <a:pos x="76" y="229"/>
              </a:cxn>
              <a:cxn ang="0">
                <a:pos x="66" y="229"/>
              </a:cxn>
              <a:cxn ang="0">
                <a:pos x="66" y="245"/>
              </a:cxn>
              <a:cxn ang="0">
                <a:pos x="121" y="245"/>
              </a:cxn>
              <a:cxn ang="0">
                <a:pos x="176" y="245"/>
              </a:cxn>
              <a:cxn ang="0">
                <a:pos x="176" y="229"/>
              </a:cxn>
              <a:cxn ang="0">
                <a:pos x="166" y="229"/>
              </a:cxn>
              <a:cxn ang="0">
                <a:pos x="166" y="229"/>
              </a:cxn>
              <a:cxn ang="0">
                <a:pos x="137" y="217"/>
              </a:cxn>
              <a:cxn ang="0">
                <a:pos x="132" y="201"/>
              </a:cxn>
              <a:cxn ang="0">
                <a:pos x="132" y="201"/>
              </a:cxn>
              <a:cxn ang="0">
                <a:pos x="132" y="171"/>
              </a:cxn>
              <a:cxn ang="0">
                <a:pos x="166" y="142"/>
              </a:cxn>
              <a:cxn ang="0">
                <a:pos x="197" y="126"/>
              </a:cxn>
              <a:cxn ang="0">
                <a:pos x="234" y="83"/>
              </a:cxn>
              <a:cxn ang="0">
                <a:pos x="233" y="39"/>
              </a:cxn>
              <a:cxn ang="0">
                <a:pos x="54" y="113"/>
              </a:cxn>
              <a:cxn ang="0">
                <a:pos x="22" y="76"/>
              </a:cxn>
              <a:cxn ang="0">
                <a:pos x="21" y="47"/>
              </a:cxn>
              <a:cxn ang="0">
                <a:pos x="43" y="39"/>
              </a:cxn>
              <a:cxn ang="0">
                <a:pos x="44" y="39"/>
              </a:cxn>
              <a:cxn ang="0">
                <a:pos x="64" y="120"/>
              </a:cxn>
              <a:cxn ang="0">
                <a:pos x="54" y="113"/>
              </a:cxn>
              <a:cxn ang="0">
                <a:pos x="220" y="76"/>
              </a:cxn>
              <a:cxn ang="0">
                <a:pos x="188" y="113"/>
              </a:cxn>
              <a:cxn ang="0">
                <a:pos x="178" y="120"/>
              </a:cxn>
              <a:cxn ang="0">
                <a:pos x="198" y="39"/>
              </a:cxn>
              <a:cxn ang="0">
                <a:pos x="199" y="39"/>
              </a:cxn>
              <a:cxn ang="0">
                <a:pos x="221" y="47"/>
              </a:cxn>
              <a:cxn ang="0">
                <a:pos x="220" y="76"/>
              </a:cxn>
            </a:cxnLst>
            <a:rect l="0" t="0" r="r" b="b"/>
            <a:pathLst>
              <a:path w="242" h="245">
                <a:moveTo>
                  <a:pt x="233" y="39"/>
                </a:moveTo>
                <a:cubicBezTo>
                  <a:pt x="226" y="29"/>
                  <a:pt x="214" y="24"/>
                  <a:pt x="199" y="24"/>
                </a:cubicBezTo>
                <a:cubicBezTo>
                  <a:pt x="200" y="16"/>
                  <a:pt x="200" y="8"/>
                  <a:pt x="200" y="0"/>
                </a:cubicBezTo>
                <a:cubicBezTo>
                  <a:pt x="42" y="0"/>
                  <a:pt x="42" y="0"/>
                  <a:pt x="42" y="0"/>
                </a:cubicBezTo>
                <a:cubicBezTo>
                  <a:pt x="42" y="8"/>
                  <a:pt x="42" y="16"/>
                  <a:pt x="42" y="24"/>
                </a:cubicBezTo>
                <a:cubicBezTo>
                  <a:pt x="27" y="24"/>
                  <a:pt x="16" y="29"/>
                  <a:pt x="9" y="39"/>
                </a:cubicBezTo>
                <a:cubicBezTo>
                  <a:pt x="0" y="50"/>
                  <a:pt x="0" y="66"/>
                  <a:pt x="8" y="83"/>
                </a:cubicBezTo>
                <a:cubicBezTo>
                  <a:pt x="15" y="98"/>
                  <a:pt x="28" y="114"/>
                  <a:pt x="45" y="126"/>
                </a:cubicBezTo>
                <a:cubicBezTo>
                  <a:pt x="55" y="133"/>
                  <a:pt x="65" y="138"/>
                  <a:pt x="76" y="142"/>
                </a:cubicBezTo>
                <a:cubicBezTo>
                  <a:pt x="86" y="157"/>
                  <a:pt x="97" y="168"/>
                  <a:pt x="110" y="171"/>
                </a:cubicBezTo>
                <a:cubicBezTo>
                  <a:pt x="110" y="201"/>
                  <a:pt x="110" y="201"/>
                  <a:pt x="110" y="201"/>
                </a:cubicBezTo>
                <a:cubicBezTo>
                  <a:pt x="110" y="201"/>
                  <a:pt x="110" y="201"/>
                  <a:pt x="110" y="201"/>
                </a:cubicBezTo>
                <a:cubicBezTo>
                  <a:pt x="110" y="207"/>
                  <a:pt x="108" y="213"/>
                  <a:pt x="105" y="217"/>
                </a:cubicBezTo>
                <a:cubicBezTo>
                  <a:pt x="99" y="225"/>
                  <a:pt x="89" y="229"/>
                  <a:pt x="76" y="229"/>
                </a:cubicBezTo>
                <a:cubicBezTo>
                  <a:pt x="76" y="229"/>
                  <a:pt x="76" y="229"/>
                  <a:pt x="76" y="229"/>
                </a:cubicBezTo>
                <a:cubicBezTo>
                  <a:pt x="66" y="229"/>
                  <a:pt x="66" y="229"/>
                  <a:pt x="66" y="229"/>
                </a:cubicBezTo>
                <a:cubicBezTo>
                  <a:pt x="66" y="245"/>
                  <a:pt x="66" y="245"/>
                  <a:pt x="66" y="245"/>
                </a:cubicBezTo>
                <a:cubicBezTo>
                  <a:pt x="121" y="245"/>
                  <a:pt x="121" y="245"/>
                  <a:pt x="121" y="245"/>
                </a:cubicBezTo>
                <a:cubicBezTo>
                  <a:pt x="176" y="245"/>
                  <a:pt x="176" y="245"/>
                  <a:pt x="176" y="245"/>
                </a:cubicBezTo>
                <a:cubicBezTo>
                  <a:pt x="176" y="229"/>
                  <a:pt x="176" y="229"/>
                  <a:pt x="176" y="229"/>
                </a:cubicBezTo>
                <a:cubicBezTo>
                  <a:pt x="166" y="229"/>
                  <a:pt x="166" y="229"/>
                  <a:pt x="166" y="229"/>
                </a:cubicBezTo>
                <a:cubicBezTo>
                  <a:pt x="166" y="229"/>
                  <a:pt x="166" y="229"/>
                  <a:pt x="166" y="229"/>
                </a:cubicBezTo>
                <a:cubicBezTo>
                  <a:pt x="153" y="229"/>
                  <a:pt x="143" y="225"/>
                  <a:pt x="137" y="217"/>
                </a:cubicBezTo>
                <a:cubicBezTo>
                  <a:pt x="133" y="213"/>
                  <a:pt x="132" y="207"/>
                  <a:pt x="132" y="201"/>
                </a:cubicBezTo>
                <a:cubicBezTo>
                  <a:pt x="132" y="201"/>
                  <a:pt x="132" y="201"/>
                  <a:pt x="132" y="201"/>
                </a:cubicBezTo>
                <a:cubicBezTo>
                  <a:pt x="132" y="171"/>
                  <a:pt x="132" y="171"/>
                  <a:pt x="132" y="171"/>
                </a:cubicBezTo>
                <a:cubicBezTo>
                  <a:pt x="145" y="168"/>
                  <a:pt x="156" y="157"/>
                  <a:pt x="166" y="142"/>
                </a:cubicBezTo>
                <a:cubicBezTo>
                  <a:pt x="177" y="138"/>
                  <a:pt x="187" y="133"/>
                  <a:pt x="197" y="126"/>
                </a:cubicBezTo>
                <a:cubicBezTo>
                  <a:pt x="214" y="114"/>
                  <a:pt x="227" y="98"/>
                  <a:pt x="234" y="83"/>
                </a:cubicBezTo>
                <a:cubicBezTo>
                  <a:pt x="242" y="66"/>
                  <a:pt x="241" y="50"/>
                  <a:pt x="233" y="39"/>
                </a:cubicBezTo>
                <a:close/>
                <a:moveTo>
                  <a:pt x="54" y="113"/>
                </a:moveTo>
                <a:cubicBezTo>
                  <a:pt x="39" y="103"/>
                  <a:pt x="28" y="90"/>
                  <a:pt x="22" y="76"/>
                </a:cubicBezTo>
                <a:cubicBezTo>
                  <a:pt x="16" y="65"/>
                  <a:pt x="16" y="54"/>
                  <a:pt x="21" y="47"/>
                </a:cubicBezTo>
                <a:cubicBezTo>
                  <a:pt x="26" y="40"/>
                  <a:pt x="36" y="39"/>
                  <a:pt x="43" y="39"/>
                </a:cubicBezTo>
                <a:cubicBezTo>
                  <a:pt x="44" y="39"/>
                  <a:pt x="44" y="39"/>
                  <a:pt x="44" y="39"/>
                </a:cubicBezTo>
                <a:cubicBezTo>
                  <a:pt x="47" y="70"/>
                  <a:pt x="54" y="98"/>
                  <a:pt x="64" y="120"/>
                </a:cubicBezTo>
                <a:cubicBezTo>
                  <a:pt x="60" y="118"/>
                  <a:pt x="57" y="116"/>
                  <a:pt x="54" y="113"/>
                </a:cubicBezTo>
                <a:close/>
                <a:moveTo>
                  <a:pt x="220" y="76"/>
                </a:moveTo>
                <a:cubicBezTo>
                  <a:pt x="214" y="90"/>
                  <a:pt x="203" y="103"/>
                  <a:pt x="188" y="113"/>
                </a:cubicBezTo>
                <a:cubicBezTo>
                  <a:pt x="185" y="116"/>
                  <a:pt x="181" y="118"/>
                  <a:pt x="178" y="120"/>
                </a:cubicBezTo>
                <a:cubicBezTo>
                  <a:pt x="188" y="98"/>
                  <a:pt x="195" y="70"/>
                  <a:pt x="198" y="39"/>
                </a:cubicBezTo>
                <a:cubicBezTo>
                  <a:pt x="199" y="39"/>
                  <a:pt x="199" y="39"/>
                  <a:pt x="199" y="39"/>
                </a:cubicBezTo>
                <a:cubicBezTo>
                  <a:pt x="206" y="39"/>
                  <a:pt x="216" y="40"/>
                  <a:pt x="221" y="47"/>
                </a:cubicBezTo>
                <a:cubicBezTo>
                  <a:pt x="226" y="54"/>
                  <a:pt x="225" y="65"/>
                  <a:pt x="220" y="7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1" name="Группа 50"/>
          <p:cNvGrpSpPr/>
          <p:nvPr/>
        </p:nvGrpSpPr>
        <p:grpSpPr>
          <a:xfrm>
            <a:off x="12292013" y="5200650"/>
            <a:ext cx="655638" cy="642938"/>
            <a:chOff x="12292013" y="5200650"/>
            <a:chExt cx="655638" cy="642938"/>
          </a:xfrm>
        </p:grpSpPr>
        <p:sp>
          <p:nvSpPr>
            <p:cNvPr id="52" name="Oval 22"/>
            <p:cNvSpPr>
              <a:spLocks noChangeArrowheads="1"/>
            </p:cNvSpPr>
            <p:nvPr/>
          </p:nvSpPr>
          <p:spPr bwMode="auto">
            <a:xfrm>
              <a:off x="12363451" y="5200650"/>
              <a:ext cx="141288" cy="141288"/>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Freeform 23"/>
            <p:cNvSpPr>
              <a:spLocks/>
            </p:cNvSpPr>
            <p:nvPr/>
          </p:nvSpPr>
          <p:spPr bwMode="auto">
            <a:xfrm>
              <a:off x="12292013" y="5357813"/>
              <a:ext cx="282575" cy="485775"/>
            </a:xfrm>
            <a:custGeom>
              <a:avLst/>
              <a:gdLst/>
              <a:ahLst/>
              <a:cxnLst>
                <a:cxn ang="0">
                  <a:pos x="81" y="0"/>
                </a:cxn>
                <a:cxn ang="0">
                  <a:pos x="27" y="0"/>
                </a:cxn>
                <a:cxn ang="0">
                  <a:pos x="0" y="27"/>
                </a:cxn>
                <a:cxn ang="0">
                  <a:pos x="0" y="83"/>
                </a:cxn>
                <a:cxn ang="0">
                  <a:pos x="7" y="91"/>
                </a:cxn>
                <a:cxn ang="0">
                  <a:pos x="12" y="91"/>
                </a:cxn>
                <a:cxn ang="0">
                  <a:pos x="20" y="83"/>
                </a:cxn>
                <a:cxn ang="0">
                  <a:pos x="20" y="35"/>
                </a:cxn>
                <a:cxn ang="0">
                  <a:pos x="24" y="35"/>
                </a:cxn>
                <a:cxn ang="0">
                  <a:pos x="24" y="45"/>
                </a:cxn>
                <a:cxn ang="0">
                  <a:pos x="24" y="91"/>
                </a:cxn>
                <a:cxn ang="0">
                  <a:pos x="24" y="107"/>
                </a:cxn>
                <a:cxn ang="0">
                  <a:pos x="24" y="177"/>
                </a:cxn>
                <a:cxn ang="0">
                  <a:pos x="32" y="185"/>
                </a:cxn>
                <a:cxn ang="0">
                  <a:pos x="44" y="185"/>
                </a:cxn>
                <a:cxn ang="0">
                  <a:pos x="52" y="177"/>
                </a:cxn>
                <a:cxn ang="0">
                  <a:pos x="52" y="104"/>
                </a:cxn>
                <a:cxn ang="0">
                  <a:pos x="56" y="104"/>
                </a:cxn>
                <a:cxn ang="0">
                  <a:pos x="56" y="177"/>
                </a:cxn>
                <a:cxn ang="0">
                  <a:pos x="64" y="185"/>
                </a:cxn>
                <a:cxn ang="0">
                  <a:pos x="76" y="185"/>
                </a:cxn>
                <a:cxn ang="0">
                  <a:pos x="84" y="177"/>
                </a:cxn>
                <a:cxn ang="0">
                  <a:pos x="84" y="107"/>
                </a:cxn>
                <a:cxn ang="0">
                  <a:pos x="84" y="91"/>
                </a:cxn>
                <a:cxn ang="0">
                  <a:pos x="84" y="45"/>
                </a:cxn>
                <a:cxn ang="0">
                  <a:pos x="84" y="35"/>
                </a:cxn>
                <a:cxn ang="0">
                  <a:pos x="88" y="35"/>
                </a:cxn>
                <a:cxn ang="0">
                  <a:pos x="88" y="83"/>
                </a:cxn>
                <a:cxn ang="0">
                  <a:pos x="96" y="91"/>
                </a:cxn>
                <a:cxn ang="0">
                  <a:pos x="101" y="91"/>
                </a:cxn>
                <a:cxn ang="0">
                  <a:pos x="108" y="83"/>
                </a:cxn>
                <a:cxn ang="0">
                  <a:pos x="108" y="27"/>
                </a:cxn>
                <a:cxn ang="0">
                  <a:pos x="81" y="0"/>
                </a:cxn>
              </a:cxnLst>
              <a:rect l="0" t="0" r="r" b="b"/>
              <a:pathLst>
                <a:path w="108" h="185">
                  <a:moveTo>
                    <a:pt x="81" y="0"/>
                  </a:moveTo>
                  <a:cubicBezTo>
                    <a:pt x="27" y="0"/>
                    <a:pt x="27" y="0"/>
                    <a:pt x="27" y="0"/>
                  </a:cubicBezTo>
                  <a:cubicBezTo>
                    <a:pt x="12" y="0"/>
                    <a:pt x="0" y="12"/>
                    <a:pt x="0" y="27"/>
                  </a:cubicBezTo>
                  <a:cubicBezTo>
                    <a:pt x="0" y="83"/>
                    <a:pt x="0" y="83"/>
                    <a:pt x="0" y="83"/>
                  </a:cubicBezTo>
                  <a:cubicBezTo>
                    <a:pt x="0" y="87"/>
                    <a:pt x="3" y="91"/>
                    <a:pt x="7" y="91"/>
                  </a:cubicBezTo>
                  <a:cubicBezTo>
                    <a:pt x="12" y="91"/>
                    <a:pt x="12" y="91"/>
                    <a:pt x="12" y="91"/>
                  </a:cubicBezTo>
                  <a:cubicBezTo>
                    <a:pt x="16" y="91"/>
                    <a:pt x="20" y="87"/>
                    <a:pt x="20" y="83"/>
                  </a:cubicBezTo>
                  <a:cubicBezTo>
                    <a:pt x="20" y="35"/>
                    <a:pt x="20" y="35"/>
                    <a:pt x="20" y="35"/>
                  </a:cubicBezTo>
                  <a:cubicBezTo>
                    <a:pt x="24" y="35"/>
                    <a:pt x="24" y="35"/>
                    <a:pt x="24" y="35"/>
                  </a:cubicBezTo>
                  <a:cubicBezTo>
                    <a:pt x="24" y="45"/>
                    <a:pt x="24" y="45"/>
                    <a:pt x="24" y="45"/>
                  </a:cubicBezTo>
                  <a:cubicBezTo>
                    <a:pt x="24" y="91"/>
                    <a:pt x="24" y="91"/>
                    <a:pt x="24" y="91"/>
                  </a:cubicBezTo>
                  <a:cubicBezTo>
                    <a:pt x="24" y="107"/>
                    <a:pt x="24" y="107"/>
                    <a:pt x="24" y="107"/>
                  </a:cubicBezTo>
                  <a:cubicBezTo>
                    <a:pt x="24" y="177"/>
                    <a:pt x="24" y="177"/>
                    <a:pt x="24" y="177"/>
                  </a:cubicBezTo>
                  <a:cubicBezTo>
                    <a:pt x="24" y="181"/>
                    <a:pt x="28" y="185"/>
                    <a:pt x="32" y="185"/>
                  </a:cubicBezTo>
                  <a:cubicBezTo>
                    <a:pt x="44" y="185"/>
                    <a:pt x="44" y="185"/>
                    <a:pt x="44" y="185"/>
                  </a:cubicBezTo>
                  <a:cubicBezTo>
                    <a:pt x="48" y="185"/>
                    <a:pt x="52" y="181"/>
                    <a:pt x="52" y="177"/>
                  </a:cubicBezTo>
                  <a:cubicBezTo>
                    <a:pt x="52" y="104"/>
                    <a:pt x="52" y="104"/>
                    <a:pt x="52" y="104"/>
                  </a:cubicBezTo>
                  <a:cubicBezTo>
                    <a:pt x="56" y="104"/>
                    <a:pt x="56" y="104"/>
                    <a:pt x="56" y="104"/>
                  </a:cubicBezTo>
                  <a:cubicBezTo>
                    <a:pt x="56" y="177"/>
                    <a:pt x="56" y="177"/>
                    <a:pt x="56" y="177"/>
                  </a:cubicBezTo>
                  <a:cubicBezTo>
                    <a:pt x="56" y="181"/>
                    <a:pt x="59" y="185"/>
                    <a:pt x="64" y="185"/>
                  </a:cubicBezTo>
                  <a:cubicBezTo>
                    <a:pt x="76" y="185"/>
                    <a:pt x="76" y="185"/>
                    <a:pt x="76" y="185"/>
                  </a:cubicBezTo>
                  <a:cubicBezTo>
                    <a:pt x="80" y="185"/>
                    <a:pt x="84" y="181"/>
                    <a:pt x="84" y="177"/>
                  </a:cubicBezTo>
                  <a:cubicBezTo>
                    <a:pt x="84" y="107"/>
                    <a:pt x="84" y="107"/>
                    <a:pt x="84" y="107"/>
                  </a:cubicBezTo>
                  <a:cubicBezTo>
                    <a:pt x="84" y="91"/>
                    <a:pt x="84" y="91"/>
                    <a:pt x="84" y="91"/>
                  </a:cubicBezTo>
                  <a:cubicBezTo>
                    <a:pt x="84" y="45"/>
                    <a:pt x="84" y="45"/>
                    <a:pt x="84" y="45"/>
                  </a:cubicBezTo>
                  <a:cubicBezTo>
                    <a:pt x="84" y="35"/>
                    <a:pt x="84" y="35"/>
                    <a:pt x="84" y="35"/>
                  </a:cubicBezTo>
                  <a:cubicBezTo>
                    <a:pt x="88" y="35"/>
                    <a:pt x="88" y="35"/>
                    <a:pt x="88" y="35"/>
                  </a:cubicBezTo>
                  <a:cubicBezTo>
                    <a:pt x="88" y="83"/>
                    <a:pt x="88" y="83"/>
                    <a:pt x="88" y="83"/>
                  </a:cubicBezTo>
                  <a:cubicBezTo>
                    <a:pt x="88" y="87"/>
                    <a:pt x="91" y="91"/>
                    <a:pt x="96" y="91"/>
                  </a:cubicBezTo>
                  <a:cubicBezTo>
                    <a:pt x="101" y="91"/>
                    <a:pt x="101" y="91"/>
                    <a:pt x="101" y="91"/>
                  </a:cubicBezTo>
                  <a:cubicBezTo>
                    <a:pt x="105" y="91"/>
                    <a:pt x="108" y="87"/>
                    <a:pt x="108" y="83"/>
                  </a:cubicBezTo>
                  <a:cubicBezTo>
                    <a:pt x="108" y="27"/>
                    <a:pt x="108" y="27"/>
                    <a:pt x="108" y="27"/>
                  </a:cubicBezTo>
                  <a:cubicBezTo>
                    <a:pt x="108" y="12"/>
                    <a:pt x="96" y="0"/>
                    <a:pt x="8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Oval 24"/>
            <p:cNvSpPr>
              <a:spLocks noChangeArrowheads="1"/>
            </p:cNvSpPr>
            <p:nvPr/>
          </p:nvSpPr>
          <p:spPr bwMode="auto">
            <a:xfrm>
              <a:off x="12738101" y="5224463"/>
              <a:ext cx="120650" cy="12065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Freeform 25"/>
            <p:cNvSpPr>
              <a:spLocks/>
            </p:cNvSpPr>
            <p:nvPr/>
          </p:nvSpPr>
          <p:spPr bwMode="auto">
            <a:xfrm>
              <a:off x="12650788" y="5360988"/>
              <a:ext cx="296863" cy="482600"/>
            </a:xfrm>
            <a:custGeom>
              <a:avLst/>
              <a:gdLst/>
              <a:ahLst/>
              <a:cxnLst>
                <a:cxn ang="0">
                  <a:pos x="111" y="66"/>
                </a:cxn>
                <a:cxn ang="0">
                  <a:pos x="91" y="13"/>
                </a:cxn>
                <a:cxn ang="0">
                  <a:pos x="72" y="0"/>
                </a:cxn>
                <a:cxn ang="0">
                  <a:pos x="40" y="0"/>
                </a:cxn>
                <a:cxn ang="0">
                  <a:pos x="21" y="13"/>
                </a:cxn>
                <a:cxn ang="0">
                  <a:pos x="1" y="66"/>
                </a:cxn>
                <a:cxn ang="0">
                  <a:pos x="5" y="76"/>
                </a:cxn>
                <a:cxn ang="0">
                  <a:pos x="10" y="78"/>
                </a:cxn>
                <a:cxn ang="0">
                  <a:pos x="20" y="73"/>
                </a:cxn>
                <a:cxn ang="0">
                  <a:pos x="38" y="26"/>
                </a:cxn>
                <a:cxn ang="0">
                  <a:pos x="41" y="26"/>
                </a:cxn>
                <a:cxn ang="0">
                  <a:pos x="13" y="112"/>
                </a:cxn>
                <a:cxn ang="0">
                  <a:pos x="33" y="112"/>
                </a:cxn>
                <a:cxn ang="0">
                  <a:pos x="33" y="176"/>
                </a:cxn>
                <a:cxn ang="0">
                  <a:pos x="39" y="184"/>
                </a:cxn>
                <a:cxn ang="0">
                  <a:pos x="49" y="184"/>
                </a:cxn>
                <a:cxn ang="0">
                  <a:pos x="54" y="176"/>
                </a:cxn>
                <a:cxn ang="0">
                  <a:pos x="54" y="112"/>
                </a:cxn>
                <a:cxn ang="0">
                  <a:pos x="58" y="112"/>
                </a:cxn>
                <a:cxn ang="0">
                  <a:pos x="58" y="176"/>
                </a:cxn>
                <a:cxn ang="0">
                  <a:pos x="64" y="184"/>
                </a:cxn>
                <a:cxn ang="0">
                  <a:pos x="73" y="184"/>
                </a:cxn>
                <a:cxn ang="0">
                  <a:pos x="79" y="176"/>
                </a:cxn>
                <a:cxn ang="0">
                  <a:pos x="79" y="112"/>
                </a:cxn>
                <a:cxn ang="0">
                  <a:pos x="99" y="112"/>
                </a:cxn>
                <a:cxn ang="0">
                  <a:pos x="72" y="26"/>
                </a:cxn>
                <a:cxn ang="0">
                  <a:pos x="75" y="26"/>
                </a:cxn>
                <a:cxn ang="0">
                  <a:pos x="92" y="73"/>
                </a:cxn>
                <a:cxn ang="0">
                  <a:pos x="102" y="78"/>
                </a:cxn>
                <a:cxn ang="0">
                  <a:pos x="107" y="76"/>
                </a:cxn>
                <a:cxn ang="0">
                  <a:pos x="111" y="66"/>
                </a:cxn>
              </a:cxnLst>
              <a:rect l="0" t="0" r="r" b="b"/>
              <a:pathLst>
                <a:path w="113" h="184">
                  <a:moveTo>
                    <a:pt x="111" y="66"/>
                  </a:moveTo>
                  <a:cubicBezTo>
                    <a:pt x="91" y="13"/>
                    <a:pt x="91" y="13"/>
                    <a:pt x="91" y="13"/>
                  </a:cubicBezTo>
                  <a:cubicBezTo>
                    <a:pt x="88" y="5"/>
                    <a:pt x="81" y="0"/>
                    <a:pt x="72" y="0"/>
                  </a:cubicBezTo>
                  <a:cubicBezTo>
                    <a:pt x="40" y="0"/>
                    <a:pt x="40" y="0"/>
                    <a:pt x="40" y="0"/>
                  </a:cubicBezTo>
                  <a:cubicBezTo>
                    <a:pt x="32" y="0"/>
                    <a:pt x="24" y="5"/>
                    <a:pt x="21" y="13"/>
                  </a:cubicBezTo>
                  <a:cubicBezTo>
                    <a:pt x="1" y="66"/>
                    <a:pt x="1" y="66"/>
                    <a:pt x="1" y="66"/>
                  </a:cubicBezTo>
                  <a:cubicBezTo>
                    <a:pt x="0" y="70"/>
                    <a:pt x="2" y="74"/>
                    <a:pt x="5" y="76"/>
                  </a:cubicBezTo>
                  <a:cubicBezTo>
                    <a:pt x="10" y="78"/>
                    <a:pt x="10" y="78"/>
                    <a:pt x="10" y="78"/>
                  </a:cubicBezTo>
                  <a:cubicBezTo>
                    <a:pt x="14" y="79"/>
                    <a:pt x="18" y="77"/>
                    <a:pt x="20" y="73"/>
                  </a:cubicBezTo>
                  <a:cubicBezTo>
                    <a:pt x="38" y="26"/>
                    <a:pt x="38" y="26"/>
                    <a:pt x="38" y="26"/>
                  </a:cubicBezTo>
                  <a:cubicBezTo>
                    <a:pt x="41" y="26"/>
                    <a:pt x="41" y="26"/>
                    <a:pt x="41" y="26"/>
                  </a:cubicBezTo>
                  <a:cubicBezTo>
                    <a:pt x="13" y="112"/>
                    <a:pt x="13" y="112"/>
                    <a:pt x="13" y="112"/>
                  </a:cubicBezTo>
                  <a:cubicBezTo>
                    <a:pt x="33" y="112"/>
                    <a:pt x="33" y="112"/>
                    <a:pt x="33" y="112"/>
                  </a:cubicBezTo>
                  <a:cubicBezTo>
                    <a:pt x="33" y="176"/>
                    <a:pt x="33" y="176"/>
                    <a:pt x="33" y="176"/>
                  </a:cubicBezTo>
                  <a:cubicBezTo>
                    <a:pt x="33" y="180"/>
                    <a:pt x="36" y="184"/>
                    <a:pt x="39" y="184"/>
                  </a:cubicBezTo>
                  <a:cubicBezTo>
                    <a:pt x="49" y="184"/>
                    <a:pt x="49" y="184"/>
                    <a:pt x="49" y="184"/>
                  </a:cubicBezTo>
                  <a:cubicBezTo>
                    <a:pt x="52" y="184"/>
                    <a:pt x="54" y="180"/>
                    <a:pt x="54" y="176"/>
                  </a:cubicBezTo>
                  <a:cubicBezTo>
                    <a:pt x="54" y="112"/>
                    <a:pt x="54" y="112"/>
                    <a:pt x="54" y="112"/>
                  </a:cubicBezTo>
                  <a:cubicBezTo>
                    <a:pt x="58" y="112"/>
                    <a:pt x="58" y="112"/>
                    <a:pt x="58" y="112"/>
                  </a:cubicBezTo>
                  <a:cubicBezTo>
                    <a:pt x="58" y="176"/>
                    <a:pt x="58" y="176"/>
                    <a:pt x="58" y="176"/>
                  </a:cubicBezTo>
                  <a:cubicBezTo>
                    <a:pt x="58" y="180"/>
                    <a:pt x="60" y="184"/>
                    <a:pt x="64" y="184"/>
                  </a:cubicBezTo>
                  <a:cubicBezTo>
                    <a:pt x="73" y="184"/>
                    <a:pt x="73" y="184"/>
                    <a:pt x="73" y="184"/>
                  </a:cubicBezTo>
                  <a:cubicBezTo>
                    <a:pt x="77" y="184"/>
                    <a:pt x="79" y="180"/>
                    <a:pt x="79" y="176"/>
                  </a:cubicBezTo>
                  <a:cubicBezTo>
                    <a:pt x="79" y="112"/>
                    <a:pt x="79" y="112"/>
                    <a:pt x="79" y="112"/>
                  </a:cubicBezTo>
                  <a:cubicBezTo>
                    <a:pt x="99" y="112"/>
                    <a:pt x="99" y="112"/>
                    <a:pt x="99" y="112"/>
                  </a:cubicBezTo>
                  <a:cubicBezTo>
                    <a:pt x="72" y="26"/>
                    <a:pt x="72" y="26"/>
                    <a:pt x="72" y="26"/>
                  </a:cubicBezTo>
                  <a:cubicBezTo>
                    <a:pt x="75" y="26"/>
                    <a:pt x="75" y="26"/>
                    <a:pt x="75" y="26"/>
                  </a:cubicBezTo>
                  <a:cubicBezTo>
                    <a:pt x="92" y="73"/>
                    <a:pt x="92" y="73"/>
                    <a:pt x="92" y="73"/>
                  </a:cubicBezTo>
                  <a:cubicBezTo>
                    <a:pt x="94" y="77"/>
                    <a:pt x="98" y="79"/>
                    <a:pt x="102" y="78"/>
                  </a:cubicBezTo>
                  <a:cubicBezTo>
                    <a:pt x="107" y="76"/>
                    <a:pt x="107" y="76"/>
                    <a:pt x="107" y="76"/>
                  </a:cubicBezTo>
                  <a:cubicBezTo>
                    <a:pt x="111" y="74"/>
                    <a:pt x="113" y="70"/>
                    <a:pt x="111" y="6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56" name="Freeform 26"/>
          <p:cNvSpPr>
            <a:spLocks noEditPoints="1"/>
          </p:cNvSpPr>
          <p:nvPr/>
        </p:nvSpPr>
        <p:spPr bwMode="auto">
          <a:xfrm>
            <a:off x="16303626" y="5200650"/>
            <a:ext cx="641350" cy="642938"/>
          </a:xfrm>
          <a:custGeom>
            <a:avLst/>
            <a:gdLst/>
            <a:ahLst/>
            <a:cxnLst>
              <a:cxn ang="0">
                <a:pos x="122" y="0"/>
              </a:cxn>
              <a:cxn ang="0">
                <a:pos x="0" y="122"/>
              </a:cxn>
              <a:cxn ang="0">
                <a:pos x="122" y="245"/>
              </a:cxn>
              <a:cxn ang="0">
                <a:pos x="245" y="122"/>
              </a:cxn>
              <a:cxn ang="0">
                <a:pos x="122" y="0"/>
              </a:cxn>
              <a:cxn ang="0">
                <a:pos x="146" y="160"/>
              </a:cxn>
              <a:cxn ang="0">
                <a:pos x="129" y="170"/>
              </a:cxn>
              <a:cxn ang="0">
                <a:pos x="129" y="185"/>
              </a:cxn>
              <a:cxn ang="0">
                <a:pos x="114" y="185"/>
              </a:cxn>
              <a:cxn ang="0">
                <a:pos x="114" y="171"/>
              </a:cxn>
              <a:cxn ang="0">
                <a:pos x="93" y="164"/>
              </a:cxn>
              <a:cxn ang="0">
                <a:pos x="99" y="149"/>
              </a:cxn>
              <a:cxn ang="0">
                <a:pos x="119" y="156"/>
              </a:cxn>
              <a:cxn ang="0">
                <a:pos x="135" y="145"/>
              </a:cxn>
              <a:cxn ang="0">
                <a:pos x="131" y="136"/>
              </a:cxn>
              <a:cxn ang="0">
                <a:pos x="116" y="125"/>
              </a:cxn>
              <a:cxn ang="0">
                <a:pos x="101" y="116"/>
              </a:cxn>
              <a:cxn ang="0">
                <a:pos x="95" y="108"/>
              </a:cxn>
              <a:cxn ang="0">
                <a:pos x="93" y="97"/>
              </a:cxn>
              <a:cxn ang="0">
                <a:pos x="99" y="81"/>
              </a:cxn>
              <a:cxn ang="0">
                <a:pos x="114" y="71"/>
              </a:cxn>
              <a:cxn ang="0">
                <a:pos x="114" y="59"/>
              </a:cxn>
              <a:cxn ang="0">
                <a:pos x="129" y="59"/>
              </a:cxn>
              <a:cxn ang="0">
                <a:pos x="129" y="71"/>
              </a:cxn>
              <a:cxn ang="0">
                <a:pos x="147" y="77"/>
              </a:cxn>
              <a:cxn ang="0">
                <a:pos x="142" y="92"/>
              </a:cxn>
              <a:cxn ang="0">
                <a:pos x="123" y="85"/>
              </a:cxn>
              <a:cxn ang="0">
                <a:pos x="114" y="88"/>
              </a:cxn>
              <a:cxn ang="0">
                <a:pos x="110" y="96"/>
              </a:cxn>
              <a:cxn ang="0">
                <a:pos x="129" y="114"/>
              </a:cxn>
              <a:cxn ang="0">
                <a:pos x="143" y="123"/>
              </a:cxn>
              <a:cxn ang="0">
                <a:pos x="150" y="132"/>
              </a:cxn>
              <a:cxn ang="0">
                <a:pos x="152" y="144"/>
              </a:cxn>
              <a:cxn ang="0">
                <a:pos x="146" y="160"/>
              </a:cxn>
            </a:cxnLst>
            <a:rect l="0" t="0" r="r" b="b"/>
            <a:pathLst>
              <a:path w="245" h="245">
                <a:moveTo>
                  <a:pt x="122" y="0"/>
                </a:moveTo>
                <a:cubicBezTo>
                  <a:pt x="55" y="0"/>
                  <a:pt x="0" y="55"/>
                  <a:pt x="0" y="122"/>
                </a:cubicBezTo>
                <a:cubicBezTo>
                  <a:pt x="0" y="190"/>
                  <a:pt x="55" y="245"/>
                  <a:pt x="122" y="245"/>
                </a:cubicBezTo>
                <a:cubicBezTo>
                  <a:pt x="190" y="245"/>
                  <a:pt x="245" y="190"/>
                  <a:pt x="245" y="122"/>
                </a:cubicBezTo>
                <a:cubicBezTo>
                  <a:pt x="245" y="55"/>
                  <a:pt x="190" y="0"/>
                  <a:pt x="122" y="0"/>
                </a:cubicBezTo>
                <a:close/>
                <a:moveTo>
                  <a:pt x="146" y="160"/>
                </a:moveTo>
                <a:cubicBezTo>
                  <a:pt x="142" y="165"/>
                  <a:pt x="136" y="168"/>
                  <a:pt x="129" y="170"/>
                </a:cubicBezTo>
                <a:cubicBezTo>
                  <a:pt x="129" y="185"/>
                  <a:pt x="129" y="185"/>
                  <a:pt x="129" y="185"/>
                </a:cubicBezTo>
                <a:cubicBezTo>
                  <a:pt x="114" y="185"/>
                  <a:pt x="114" y="185"/>
                  <a:pt x="114" y="185"/>
                </a:cubicBezTo>
                <a:cubicBezTo>
                  <a:pt x="114" y="171"/>
                  <a:pt x="114" y="171"/>
                  <a:pt x="114" y="171"/>
                </a:cubicBezTo>
                <a:cubicBezTo>
                  <a:pt x="106" y="171"/>
                  <a:pt x="99" y="168"/>
                  <a:pt x="93" y="164"/>
                </a:cubicBezTo>
                <a:cubicBezTo>
                  <a:pt x="99" y="149"/>
                  <a:pt x="99" y="149"/>
                  <a:pt x="99" y="149"/>
                </a:cubicBezTo>
                <a:cubicBezTo>
                  <a:pt x="106" y="154"/>
                  <a:pt x="113" y="156"/>
                  <a:pt x="119" y="156"/>
                </a:cubicBezTo>
                <a:cubicBezTo>
                  <a:pt x="129" y="156"/>
                  <a:pt x="135" y="152"/>
                  <a:pt x="135" y="145"/>
                </a:cubicBezTo>
                <a:cubicBezTo>
                  <a:pt x="135" y="142"/>
                  <a:pt x="133" y="139"/>
                  <a:pt x="131" y="136"/>
                </a:cubicBezTo>
                <a:cubicBezTo>
                  <a:pt x="128" y="132"/>
                  <a:pt x="123" y="129"/>
                  <a:pt x="116" y="125"/>
                </a:cubicBezTo>
                <a:cubicBezTo>
                  <a:pt x="109" y="122"/>
                  <a:pt x="104" y="119"/>
                  <a:pt x="101" y="116"/>
                </a:cubicBezTo>
                <a:cubicBezTo>
                  <a:pt x="98" y="114"/>
                  <a:pt x="96" y="111"/>
                  <a:pt x="95" y="108"/>
                </a:cubicBezTo>
                <a:cubicBezTo>
                  <a:pt x="94" y="104"/>
                  <a:pt x="93" y="101"/>
                  <a:pt x="93" y="97"/>
                </a:cubicBezTo>
                <a:cubicBezTo>
                  <a:pt x="93" y="91"/>
                  <a:pt x="95" y="85"/>
                  <a:pt x="99" y="81"/>
                </a:cubicBezTo>
                <a:cubicBezTo>
                  <a:pt x="102" y="76"/>
                  <a:pt x="108" y="73"/>
                  <a:pt x="114" y="71"/>
                </a:cubicBezTo>
                <a:cubicBezTo>
                  <a:pt x="114" y="59"/>
                  <a:pt x="114" y="59"/>
                  <a:pt x="114" y="59"/>
                </a:cubicBezTo>
                <a:cubicBezTo>
                  <a:pt x="129" y="59"/>
                  <a:pt x="129" y="59"/>
                  <a:pt x="129" y="59"/>
                </a:cubicBezTo>
                <a:cubicBezTo>
                  <a:pt x="129" y="71"/>
                  <a:pt x="129" y="71"/>
                  <a:pt x="129" y="71"/>
                </a:cubicBezTo>
                <a:cubicBezTo>
                  <a:pt x="137" y="71"/>
                  <a:pt x="143" y="73"/>
                  <a:pt x="147" y="77"/>
                </a:cubicBezTo>
                <a:cubicBezTo>
                  <a:pt x="142" y="92"/>
                  <a:pt x="142" y="92"/>
                  <a:pt x="142" y="92"/>
                </a:cubicBezTo>
                <a:cubicBezTo>
                  <a:pt x="136" y="87"/>
                  <a:pt x="130" y="85"/>
                  <a:pt x="123" y="85"/>
                </a:cubicBezTo>
                <a:cubicBezTo>
                  <a:pt x="119" y="85"/>
                  <a:pt x="116" y="86"/>
                  <a:pt x="114" y="88"/>
                </a:cubicBezTo>
                <a:cubicBezTo>
                  <a:pt x="111" y="90"/>
                  <a:pt x="110" y="93"/>
                  <a:pt x="110" y="96"/>
                </a:cubicBezTo>
                <a:cubicBezTo>
                  <a:pt x="110" y="102"/>
                  <a:pt x="116" y="108"/>
                  <a:pt x="129" y="114"/>
                </a:cubicBezTo>
                <a:cubicBezTo>
                  <a:pt x="135" y="117"/>
                  <a:pt x="140" y="120"/>
                  <a:pt x="143" y="123"/>
                </a:cubicBezTo>
                <a:cubicBezTo>
                  <a:pt x="146" y="125"/>
                  <a:pt x="148" y="129"/>
                  <a:pt x="150" y="132"/>
                </a:cubicBezTo>
                <a:cubicBezTo>
                  <a:pt x="151" y="136"/>
                  <a:pt x="152" y="140"/>
                  <a:pt x="152" y="144"/>
                </a:cubicBezTo>
                <a:cubicBezTo>
                  <a:pt x="152" y="150"/>
                  <a:pt x="150" y="156"/>
                  <a:pt x="146" y="16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object 3"/>
          <p:cNvSpPr txBox="1"/>
          <p:nvPr/>
        </p:nvSpPr>
        <p:spPr>
          <a:xfrm>
            <a:off x="2642003" y="6074120"/>
            <a:ext cx="2961005" cy="535305"/>
          </a:xfrm>
          <a:prstGeom prst="rect">
            <a:avLst/>
          </a:prstGeom>
        </p:spPr>
        <p:txBody>
          <a:bodyPr vert="horz" wrap="square" lIns="0" tIns="0" rIns="0" bIns="0" rtlCol="0">
            <a:spAutoFit/>
          </a:bodyPr>
          <a:lstStyle/>
          <a:p>
            <a:pPr marL="12700" marR="508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170"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16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a:t>
            </a:r>
            <a:r>
              <a:rPr sz="1300" spc="165" dirty="0">
                <a:solidFill>
                  <a:srgbClr val="FFFFFF"/>
                </a:solidFill>
                <a:latin typeface="Trebuchet MS"/>
                <a:cs typeface="Trebuchet MS"/>
              </a:rPr>
              <a:t> </a:t>
            </a:r>
            <a:r>
              <a:rPr sz="1300" spc="5" dirty="0">
                <a:solidFill>
                  <a:srgbClr val="FFFFFF"/>
                </a:solidFill>
                <a:latin typeface="Trebuchet MS"/>
                <a:cs typeface="Trebuchet MS"/>
              </a:rPr>
              <a:t>simply</a:t>
            </a:r>
            <a:r>
              <a:rPr sz="1300" spc="160" dirty="0">
                <a:solidFill>
                  <a:srgbClr val="FFFFFF"/>
                </a:solidFill>
                <a:latin typeface="Trebuchet MS"/>
                <a:cs typeface="Trebuchet MS"/>
              </a:rPr>
              <a:t> </a:t>
            </a:r>
            <a:r>
              <a:rPr sz="1300" dirty="0">
                <a:solidFill>
                  <a:srgbClr val="FFFFFF"/>
                </a:solidFill>
                <a:latin typeface="Trebuchet MS"/>
                <a:cs typeface="Trebuchet MS"/>
              </a:rPr>
              <a:t>dumm</a:t>
            </a:r>
            <a:r>
              <a:rPr sz="1300" spc="5" dirty="0">
                <a:solidFill>
                  <a:srgbClr val="FFFFFF"/>
                </a:solidFill>
                <a:latin typeface="Trebuchet MS"/>
                <a:cs typeface="Trebuchet MS"/>
              </a:rPr>
              <a:t>y</a:t>
            </a:r>
            <a:r>
              <a:rPr sz="1300" spc="165" dirty="0">
                <a:solidFill>
                  <a:srgbClr val="FFFFFF"/>
                </a:solidFill>
                <a:latin typeface="Trebuchet MS"/>
                <a:cs typeface="Trebuchet MS"/>
              </a:rPr>
              <a:t> </a:t>
            </a:r>
            <a:r>
              <a:rPr sz="1300" dirty="0">
                <a:solidFill>
                  <a:srgbClr val="FFFFFF"/>
                </a:solidFill>
                <a:latin typeface="Trebuchet MS"/>
                <a:cs typeface="Trebuchet MS"/>
              </a:rPr>
              <a:t>tex</a:t>
            </a:r>
            <a:r>
              <a:rPr sz="1300" spc="5" dirty="0">
                <a:solidFill>
                  <a:srgbClr val="FFFFFF"/>
                </a:solidFill>
                <a:latin typeface="Trebuchet MS"/>
                <a:cs typeface="Trebuchet MS"/>
              </a:rPr>
              <a:t>t</a:t>
            </a:r>
            <a:r>
              <a:rPr sz="1300" spc="170" dirty="0">
                <a:solidFill>
                  <a:srgbClr val="FFFFFF"/>
                </a:solidFill>
                <a:latin typeface="Trebuchet MS"/>
                <a:cs typeface="Trebuchet MS"/>
              </a:rPr>
              <a:t> </a:t>
            </a:r>
            <a:r>
              <a:rPr sz="1300" spc="5" dirty="0">
                <a:solidFill>
                  <a:srgbClr val="FFFFFF"/>
                </a:solidFill>
                <a:latin typeface="Trebuchet MS"/>
                <a:cs typeface="Trebuchet MS"/>
              </a:rPr>
              <a:t>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45"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58" name="object 3"/>
          <p:cNvSpPr txBox="1"/>
          <p:nvPr/>
        </p:nvSpPr>
        <p:spPr>
          <a:xfrm>
            <a:off x="2642004" y="4997902"/>
            <a:ext cx="1799368" cy="908967"/>
          </a:xfrm>
          <a:prstGeom prst="rect">
            <a:avLst/>
          </a:prstGeom>
        </p:spPr>
        <p:txBody>
          <a:bodyPr vert="horz" wrap="square" lIns="0" tIns="0" rIns="0" bIns="0" rtlCol="0">
            <a:spAutoFit/>
          </a:bodyPr>
          <a:lstStyle/>
          <a:p>
            <a:pPr marL="12700" marR="5080">
              <a:lnSpc>
                <a:spcPct val="132100"/>
              </a:lnSpc>
            </a:pPr>
            <a:r>
              <a:rPr lang="en-US" sz="5000" b="1" dirty="0" smtClean="0">
                <a:solidFill>
                  <a:srgbClr val="FFFFFF"/>
                </a:solidFill>
                <a:latin typeface="Trebuchet MS"/>
                <a:cs typeface="Trebuchet MS"/>
              </a:rPr>
              <a:t>25%</a:t>
            </a:r>
            <a:endParaRPr sz="5000" b="1" dirty="0">
              <a:latin typeface="Trebuchet MS"/>
              <a:cs typeface="Trebuchet MS"/>
            </a:endParaRPr>
          </a:p>
        </p:txBody>
      </p:sp>
      <p:sp>
        <p:nvSpPr>
          <p:cNvPr id="59" name="object 3"/>
          <p:cNvSpPr txBox="1"/>
          <p:nvPr/>
        </p:nvSpPr>
        <p:spPr>
          <a:xfrm>
            <a:off x="6618918" y="6074120"/>
            <a:ext cx="2961005" cy="535305"/>
          </a:xfrm>
          <a:prstGeom prst="rect">
            <a:avLst/>
          </a:prstGeom>
        </p:spPr>
        <p:txBody>
          <a:bodyPr vert="horz" wrap="square" lIns="0" tIns="0" rIns="0" bIns="0" rtlCol="0">
            <a:spAutoFit/>
          </a:bodyPr>
          <a:lstStyle/>
          <a:p>
            <a:pPr marL="12700" marR="508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170"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16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a:t>
            </a:r>
            <a:r>
              <a:rPr sz="1300" spc="165" dirty="0">
                <a:solidFill>
                  <a:srgbClr val="FFFFFF"/>
                </a:solidFill>
                <a:latin typeface="Trebuchet MS"/>
                <a:cs typeface="Trebuchet MS"/>
              </a:rPr>
              <a:t> </a:t>
            </a:r>
            <a:r>
              <a:rPr sz="1300" spc="5" dirty="0">
                <a:solidFill>
                  <a:srgbClr val="FFFFFF"/>
                </a:solidFill>
                <a:latin typeface="Trebuchet MS"/>
                <a:cs typeface="Trebuchet MS"/>
              </a:rPr>
              <a:t>simply</a:t>
            </a:r>
            <a:r>
              <a:rPr sz="1300" spc="160" dirty="0">
                <a:solidFill>
                  <a:srgbClr val="FFFFFF"/>
                </a:solidFill>
                <a:latin typeface="Trebuchet MS"/>
                <a:cs typeface="Trebuchet MS"/>
              </a:rPr>
              <a:t> </a:t>
            </a:r>
            <a:r>
              <a:rPr sz="1300" dirty="0">
                <a:solidFill>
                  <a:srgbClr val="FFFFFF"/>
                </a:solidFill>
                <a:latin typeface="Trebuchet MS"/>
                <a:cs typeface="Trebuchet MS"/>
              </a:rPr>
              <a:t>dumm</a:t>
            </a:r>
            <a:r>
              <a:rPr sz="1300" spc="5" dirty="0">
                <a:solidFill>
                  <a:srgbClr val="FFFFFF"/>
                </a:solidFill>
                <a:latin typeface="Trebuchet MS"/>
                <a:cs typeface="Trebuchet MS"/>
              </a:rPr>
              <a:t>y</a:t>
            </a:r>
            <a:r>
              <a:rPr sz="1300" spc="165" dirty="0">
                <a:solidFill>
                  <a:srgbClr val="FFFFFF"/>
                </a:solidFill>
                <a:latin typeface="Trebuchet MS"/>
                <a:cs typeface="Trebuchet MS"/>
              </a:rPr>
              <a:t> </a:t>
            </a:r>
            <a:r>
              <a:rPr sz="1300" dirty="0">
                <a:solidFill>
                  <a:srgbClr val="FFFFFF"/>
                </a:solidFill>
                <a:latin typeface="Trebuchet MS"/>
                <a:cs typeface="Trebuchet MS"/>
              </a:rPr>
              <a:t>tex</a:t>
            </a:r>
            <a:r>
              <a:rPr sz="1300" spc="5" dirty="0">
                <a:solidFill>
                  <a:srgbClr val="FFFFFF"/>
                </a:solidFill>
                <a:latin typeface="Trebuchet MS"/>
                <a:cs typeface="Trebuchet MS"/>
              </a:rPr>
              <a:t>t</a:t>
            </a:r>
            <a:r>
              <a:rPr sz="1300" spc="170" dirty="0">
                <a:solidFill>
                  <a:srgbClr val="FFFFFF"/>
                </a:solidFill>
                <a:latin typeface="Trebuchet MS"/>
                <a:cs typeface="Trebuchet MS"/>
              </a:rPr>
              <a:t> </a:t>
            </a:r>
            <a:r>
              <a:rPr sz="1300" spc="5" dirty="0">
                <a:solidFill>
                  <a:srgbClr val="FFFFFF"/>
                </a:solidFill>
                <a:latin typeface="Trebuchet MS"/>
                <a:cs typeface="Trebuchet MS"/>
              </a:rPr>
              <a:t>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45"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60" name="object 3"/>
          <p:cNvSpPr txBox="1"/>
          <p:nvPr/>
        </p:nvSpPr>
        <p:spPr>
          <a:xfrm>
            <a:off x="6618919" y="4997902"/>
            <a:ext cx="1799368" cy="908967"/>
          </a:xfrm>
          <a:prstGeom prst="rect">
            <a:avLst/>
          </a:prstGeom>
        </p:spPr>
        <p:txBody>
          <a:bodyPr vert="horz" wrap="square" lIns="0" tIns="0" rIns="0" bIns="0" rtlCol="0">
            <a:spAutoFit/>
          </a:bodyPr>
          <a:lstStyle/>
          <a:p>
            <a:pPr marL="12700" marR="5080">
              <a:lnSpc>
                <a:spcPct val="132100"/>
              </a:lnSpc>
            </a:pPr>
            <a:r>
              <a:rPr lang="en-US" sz="5000" b="1" dirty="0" smtClean="0">
                <a:solidFill>
                  <a:srgbClr val="FFFFFF"/>
                </a:solidFill>
                <a:latin typeface="Trebuchet MS"/>
                <a:cs typeface="Trebuchet MS"/>
              </a:rPr>
              <a:t>25%</a:t>
            </a:r>
            <a:endParaRPr sz="5000" b="1" dirty="0">
              <a:latin typeface="Trebuchet MS"/>
              <a:cs typeface="Trebuchet MS"/>
            </a:endParaRPr>
          </a:p>
        </p:txBody>
      </p:sp>
      <p:sp>
        <p:nvSpPr>
          <p:cNvPr id="61" name="object 3"/>
          <p:cNvSpPr txBox="1"/>
          <p:nvPr/>
        </p:nvSpPr>
        <p:spPr>
          <a:xfrm>
            <a:off x="10610346" y="6074120"/>
            <a:ext cx="2961005" cy="535305"/>
          </a:xfrm>
          <a:prstGeom prst="rect">
            <a:avLst/>
          </a:prstGeom>
        </p:spPr>
        <p:txBody>
          <a:bodyPr vert="horz" wrap="square" lIns="0" tIns="0" rIns="0" bIns="0" rtlCol="0">
            <a:spAutoFit/>
          </a:bodyPr>
          <a:lstStyle/>
          <a:p>
            <a:pPr marL="12700" marR="508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170"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16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a:t>
            </a:r>
            <a:r>
              <a:rPr sz="1300" spc="165" dirty="0">
                <a:solidFill>
                  <a:srgbClr val="FFFFFF"/>
                </a:solidFill>
                <a:latin typeface="Trebuchet MS"/>
                <a:cs typeface="Trebuchet MS"/>
              </a:rPr>
              <a:t> </a:t>
            </a:r>
            <a:r>
              <a:rPr sz="1300" spc="5" dirty="0">
                <a:solidFill>
                  <a:srgbClr val="FFFFFF"/>
                </a:solidFill>
                <a:latin typeface="Trebuchet MS"/>
                <a:cs typeface="Trebuchet MS"/>
              </a:rPr>
              <a:t>simply</a:t>
            </a:r>
            <a:r>
              <a:rPr sz="1300" spc="160" dirty="0">
                <a:solidFill>
                  <a:srgbClr val="FFFFFF"/>
                </a:solidFill>
                <a:latin typeface="Trebuchet MS"/>
                <a:cs typeface="Trebuchet MS"/>
              </a:rPr>
              <a:t> </a:t>
            </a:r>
            <a:r>
              <a:rPr sz="1300" dirty="0">
                <a:solidFill>
                  <a:srgbClr val="FFFFFF"/>
                </a:solidFill>
                <a:latin typeface="Trebuchet MS"/>
                <a:cs typeface="Trebuchet MS"/>
              </a:rPr>
              <a:t>dumm</a:t>
            </a:r>
            <a:r>
              <a:rPr sz="1300" spc="5" dirty="0">
                <a:solidFill>
                  <a:srgbClr val="FFFFFF"/>
                </a:solidFill>
                <a:latin typeface="Trebuchet MS"/>
                <a:cs typeface="Trebuchet MS"/>
              </a:rPr>
              <a:t>y</a:t>
            </a:r>
            <a:r>
              <a:rPr sz="1300" spc="165" dirty="0">
                <a:solidFill>
                  <a:srgbClr val="FFFFFF"/>
                </a:solidFill>
                <a:latin typeface="Trebuchet MS"/>
                <a:cs typeface="Trebuchet MS"/>
              </a:rPr>
              <a:t> </a:t>
            </a:r>
            <a:r>
              <a:rPr sz="1300" dirty="0">
                <a:solidFill>
                  <a:srgbClr val="FFFFFF"/>
                </a:solidFill>
                <a:latin typeface="Trebuchet MS"/>
                <a:cs typeface="Trebuchet MS"/>
              </a:rPr>
              <a:t>tex</a:t>
            </a:r>
            <a:r>
              <a:rPr sz="1300" spc="5" dirty="0">
                <a:solidFill>
                  <a:srgbClr val="FFFFFF"/>
                </a:solidFill>
                <a:latin typeface="Trebuchet MS"/>
                <a:cs typeface="Trebuchet MS"/>
              </a:rPr>
              <a:t>t</a:t>
            </a:r>
            <a:r>
              <a:rPr sz="1300" spc="170" dirty="0">
                <a:solidFill>
                  <a:srgbClr val="FFFFFF"/>
                </a:solidFill>
                <a:latin typeface="Trebuchet MS"/>
                <a:cs typeface="Trebuchet MS"/>
              </a:rPr>
              <a:t> </a:t>
            </a:r>
            <a:r>
              <a:rPr sz="1300" spc="5" dirty="0">
                <a:solidFill>
                  <a:srgbClr val="FFFFFF"/>
                </a:solidFill>
                <a:latin typeface="Trebuchet MS"/>
                <a:cs typeface="Trebuchet MS"/>
              </a:rPr>
              <a:t>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45"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62" name="object 3"/>
          <p:cNvSpPr txBox="1"/>
          <p:nvPr/>
        </p:nvSpPr>
        <p:spPr>
          <a:xfrm>
            <a:off x="10610347" y="4997902"/>
            <a:ext cx="1799368" cy="908967"/>
          </a:xfrm>
          <a:prstGeom prst="rect">
            <a:avLst/>
          </a:prstGeom>
        </p:spPr>
        <p:txBody>
          <a:bodyPr vert="horz" wrap="square" lIns="0" tIns="0" rIns="0" bIns="0" rtlCol="0">
            <a:spAutoFit/>
          </a:bodyPr>
          <a:lstStyle/>
          <a:p>
            <a:pPr marL="12700" marR="5080">
              <a:lnSpc>
                <a:spcPct val="132100"/>
              </a:lnSpc>
            </a:pPr>
            <a:r>
              <a:rPr lang="en-US" sz="5000" b="1" dirty="0" smtClean="0">
                <a:solidFill>
                  <a:srgbClr val="FFFFFF"/>
                </a:solidFill>
                <a:latin typeface="Trebuchet MS"/>
                <a:cs typeface="Trebuchet MS"/>
              </a:rPr>
              <a:t>25%</a:t>
            </a:r>
            <a:endParaRPr sz="5000" b="1" dirty="0">
              <a:latin typeface="Trebuchet MS"/>
              <a:cs typeface="Trebuchet MS"/>
            </a:endParaRPr>
          </a:p>
        </p:txBody>
      </p:sp>
      <p:sp>
        <p:nvSpPr>
          <p:cNvPr id="63" name="object 3"/>
          <p:cNvSpPr txBox="1"/>
          <p:nvPr/>
        </p:nvSpPr>
        <p:spPr>
          <a:xfrm>
            <a:off x="14587261" y="6074120"/>
            <a:ext cx="2961005" cy="535305"/>
          </a:xfrm>
          <a:prstGeom prst="rect">
            <a:avLst/>
          </a:prstGeom>
        </p:spPr>
        <p:txBody>
          <a:bodyPr vert="horz" wrap="square" lIns="0" tIns="0" rIns="0" bIns="0" rtlCol="0">
            <a:spAutoFit/>
          </a:bodyPr>
          <a:lstStyle/>
          <a:p>
            <a:pPr marL="12700" marR="508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170"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16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a:t>
            </a:r>
            <a:r>
              <a:rPr sz="1300" spc="165" dirty="0">
                <a:solidFill>
                  <a:srgbClr val="FFFFFF"/>
                </a:solidFill>
                <a:latin typeface="Trebuchet MS"/>
                <a:cs typeface="Trebuchet MS"/>
              </a:rPr>
              <a:t> </a:t>
            </a:r>
            <a:r>
              <a:rPr sz="1300" spc="5" dirty="0">
                <a:solidFill>
                  <a:srgbClr val="FFFFFF"/>
                </a:solidFill>
                <a:latin typeface="Trebuchet MS"/>
                <a:cs typeface="Trebuchet MS"/>
              </a:rPr>
              <a:t>simply</a:t>
            </a:r>
            <a:r>
              <a:rPr sz="1300" spc="160" dirty="0">
                <a:solidFill>
                  <a:srgbClr val="FFFFFF"/>
                </a:solidFill>
                <a:latin typeface="Trebuchet MS"/>
                <a:cs typeface="Trebuchet MS"/>
              </a:rPr>
              <a:t> </a:t>
            </a:r>
            <a:r>
              <a:rPr sz="1300" dirty="0">
                <a:solidFill>
                  <a:srgbClr val="FFFFFF"/>
                </a:solidFill>
                <a:latin typeface="Trebuchet MS"/>
                <a:cs typeface="Trebuchet MS"/>
              </a:rPr>
              <a:t>dumm</a:t>
            </a:r>
            <a:r>
              <a:rPr sz="1300" spc="5" dirty="0">
                <a:solidFill>
                  <a:srgbClr val="FFFFFF"/>
                </a:solidFill>
                <a:latin typeface="Trebuchet MS"/>
                <a:cs typeface="Trebuchet MS"/>
              </a:rPr>
              <a:t>y</a:t>
            </a:r>
            <a:r>
              <a:rPr sz="1300" spc="165" dirty="0">
                <a:solidFill>
                  <a:srgbClr val="FFFFFF"/>
                </a:solidFill>
                <a:latin typeface="Trebuchet MS"/>
                <a:cs typeface="Trebuchet MS"/>
              </a:rPr>
              <a:t> </a:t>
            </a:r>
            <a:r>
              <a:rPr sz="1300" dirty="0">
                <a:solidFill>
                  <a:srgbClr val="FFFFFF"/>
                </a:solidFill>
                <a:latin typeface="Trebuchet MS"/>
                <a:cs typeface="Trebuchet MS"/>
              </a:rPr>
              <a:t>tex</a:t>
            </a:r>
            <a:r>
              <a:rPr sz="1300" spc="5" dirty="0">
                <a:solidFill>
                  <a:srgbClr val="FFFFFF"/>
                </a:solidFill>
                <a:latin typeface="Trebuchet MS"/>
                <a:cs typeface="Trebuchet MS"/>
              </a:rPr>
              <a:t>t</a:t>
            </a:r>
            <a:r>
              <a:rPr sz="1300" spc="170" dirty="0">
                <a:solidFill>
                  <a:srgbClr val="FFFFFF"/>
                </a:solidFill>
                <a:latin typeface="Trebuchet MS"/>
                <a:cs typeface="Trebuchet MS"/>
              </a:rPr>
              <a:t> </a:t>
            </a:r>
            <a:r>
              <a:rPr sz="1300" spc="5" dirty="0">
                <a:solidFill>
                  <a:srgbClr val="FFFFFF"/>
                </a:solidFill>
                <a:latin typeface="Trebuchet MS"/>
                <a:cs typeface="Trebuchet MS"/>
              </a:rPr>
              <a:t>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45"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64" name="object 3"/>
          <p:cNvSpPr txBox="1"/>
          <p:nvPr/>
        </p:nvSpPr>
        <p:spPr>
          <a:xfrm>
            <a:off x="14587262" y="4997902"/>
            <a:ext cx="1799368" cy="908967"/>
          </a:xfrm>
          <a:prstGeom prst="rect">
            <a:avLst/>
          </a:prstGeom>
        </p:spPr>
        <p:txBody>
          <a:bodyPr vert="horz" wrap="square" lIns="0" tIns="0" rIns="0" bIns="0" rtlCol="0">
            <a:spAutoFit/>
          </a:bodyPr>
          <a:lstStyle/>
          <a:p>
            <a:pPr marL="12700" marR="5080">
              <a:lnSpc>
                <a:spcPct val="132100"/>
              </a:lnSpc>
            </a:pPr>
            <a:r>
              <a:rPr lang="en-US" sz="5000" b="1" dirty="0" smtClean="0">
                <a:solidFill>
                  <a:srgbClr val="FFFFFF"/>
                </a:solidFill>
                <a:latin typeface="Trebuchet MS"/>
                <a:cs typeface="Trebuchet MS"/>
              </a:rPr>
              <a:t>25%</a:t>
            </a:r>
            <a:endParaRPr sz="5000" b="1" dirty="0">
              <a:latin typeface="Trebuchet MS"/>
              <a:cs typeface="Trebuchet M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Прямоугольник 44"/>
          <p:cNvSpPr/>
          <p:nvPr/>
        </p:nvSpPr>
        <p:spPr>
          <a:xfrm>
            <a:off x="0" y="0"/>
            <a:ext cx="20104100" cy="10346690"/>
          </a:xfrm>
          <a:prstGeom prst="rect">
            <a:avLst/>
          </a:prstGeom>
          <a:solidFill>
            <a:srgbClr val="94C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40" name="Группа 39"/>
          <p:cNvGrpSpPr/>
          <p:nvPr/>
        </p:nvGrpSpPr>
        <p:grpSpPr>
          <a:xfrm>
            <a:off x="7498777" y="1475641"/>
            <a:ext cx="5111586" cy="1156806"/>
            <a:chOff x="7498777" y="1475641"/>
            <a:chExt cx="5111586" cy="1156806"/>
          </a:xfrm>
        </p:grpSpPr>
        <p:sp>
          <p:nvSpPr>
            <p:cNvPr id="41"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42"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36" name="Текст 35"/>
          <p:cNvSpPr>
            <a:spLocks noGrp="1"/>
          </p:cNvSpPr>
          <p:nvPr>
            <p:ph type="body" sz="quarter" idx="10"/>
          </p:nvPr>
        </p:nvSpPr>
        <p:spPr/>
        <p:txBody>
          <a:bodyPr/>
          <a:lstStyle/>
          <a:p>
            <a:endParaRPr lang="ru-RU" dirty="0"/>
          </a:p>
        </p:txBody>
      </p:sp>
      <p:sp>
        <p:nvSpPr>
          <p:cNvPr id="46" name="object 7"/>
          <p:cNvSpPr txBox="1"/>
          <p:nvPr/>
        </p:nvSpPr>
        <p:spPr>
          <a:xfrm>
            <a:off x="6488876" y="3308234"/>
            <a:ext cx="3023870" cy="1265555"/>
          </a:xfrm>
          <a:prstGeom prst="rect">
            <a:avLst/>
          </a:prstGeom>
        </p:spPr>
        <p:txBody>
          <a:bodyPr vert="horz" wrap="square" lIns="0" tIns="0" rIns="0" bIns="0" rtlCol="0">
            <a:spAutoFit/>
          </a:bodyPr>
          <a:lstStyle/>
          <a:p>
            <a:pPr marL="12700" marR="5080">
              <a:lnSpc>
                <a:spcPct val="100499"/>
              </a:lnSpc>
            </a:pPr>
            <a:r>
              <a:rPr sz="4100" dirty="0">
                <a:solidFill>
                  <a:srgbClr val="FFFFFF"/>
                </a:solidFill>
                <a:latin typeface="Trebuchet MS"/>
                <a:cs typeface="Trebuchet MS"/>
              </a:rPr>
              <a:t>IT IS A LONG ESTABLISHED</a:t>
            </a:r>
            <a:endParaRPr sz="4100" dirty="0">
              <a:latin typeface="Trebuchet MS"/>
              <a:cs typeface="Trebuchet MS"/>
            </a:endParaRPr>
          </a:p>
        </p:txBody>
      </p:sp>
      <p:sp>
        <p:nvSpPr>
          <p:cNvPr id="47" name="object 25"/>
          <p:cNvSpPr txBox="1"/>
          <p:nvPr/>
        </p:nvSpPr>
        <p:spPr>
          <a:xfrm>
            <a:off x="7478651" y="7970586"/>
            <a:ext cx="1104265" cy="233045"/>
          </a:xfrm>
          <a:prstGeom prst="rect">
            <a:avLst/>
          </a:prstGeom>
        </p:spPr>
        <p:txBody>
          <a:bodyPr vert="horz" wrap="square" lIns="0" tIns="0" rIns="0" bIns="0" rtlCol="0">
            <a:spAutoFit/>
          </a:bodyPr>
          <a:lstStyle/>
          <a:p>
            <a:pPr marL="12700">
              <a:lnSpc>
                <a:spcPct val="100000"/>
              </a:lnSpc>
            </a:pPr>
            <a:r>
              <a:rPr sz="1450" spc="5"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48" name="object 26"/>
          <p:cNvSpPr/>
          <p:nvPr/>
        </p:nvSpPr>
        <p:spPr>
          <a:xfrm>
            <a:off x="7155153" y="7965223"/>
            <a:ext cx="251460" cy="251460"/>
          </a:xfrm>
          <a:custGeom>
            <a:avLst/>
            <a:gdLst/>
            <a:ahLst/>
            <a:cxnLst/>
            <a:rect l="l" t="t" r="r" b="b"/>
            <a:pathLst>
              <a:path w="251459" h="251459">
                <a:moveTo>
                  <a:pt x="251301" y="251301"/>
                </a:moveTo>
                <a:lnTo>
                  <a:pt x="0" y="251301"/>
                </a:lnTo>
                <a:lnTo>
                  <a:pt x="0" y="0"/>
                </a:lnTo>
                <a:lnTo>
                  <a:pt x="251301" y="0"/>
                </a:lnTo>
                <a:lnTo>
                  <a:pt x="251301" y="251301"/>
                </a:lnTo>
                <a:close/>
              </a:path>
            </a:pathLst>
          </a:custGeom>
          <a:solidFill>
            <a:srgbClr val="127967"/>
          </a:solidFill>
        </p:spPr>
        <p:txBody>
          <a:bodyPr wrap="square" lIns="0" tIns="0" rIns="0" bIns="0" rtlCol="0">
            <a:spAutoFit/>
          </a:bodyPr>
          <a:lstStyle/>
          <a:p>
            <a:endParaRPr/>
          </a:p>
        </p:txBody>
      </p:sp>
      <p:sp>
        <p:nvSpPr>
          <p:cNvPr id="49" name="object 27"/>
          <p:cNvSpPr txBox="1"/>
          <p:nvPr/>
        </p:nvSpPr>
        <p:spPr>
          <a:xfrm>
            <a:off x="9136819" y="7970586"/>
            <a:ext cx="1104265" cy="233045"/>
          </a:xfrm>
          <a:prstGeom prst="rect">
            <a:avLst/>
          </a:prstGeom>
        </p:spPr>
        <p:txBody>
          <a:bodyPr vert="horz" wrap="square" lIns="0" tIns="0" rIns="0" bIns="0" rtlCol="0">
            <a:spAutoFit/>
          </a:bodyPr>
          <a:lstStyle/>
          <a:p>
            <a:pPr marL="12700">
              <a:lnSpc>
                <a:spcPct val="100000"/>
              </a:lnSpc>
            </a:pPr>
            <a:r>
              <a:rPr sz="1450" spc="5"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50" name="object 28"/>
          <p:cNvSpPr/>
          <p:nvPr/>
        </p:nvSpPr>
        <p:spPr>
          <a:xfrm>
            <a:off x="8813323" y="7965223"/>
            <a:ext cx="251460" cy="251460"/>
          </a:xfrm>
          <a:custGeom>
            <a:avLst/>
            <a:gdLst/>
            <a:ahLst/>
            <a:cxnLst/>
            <a:rect l="l" t="t" r="r" b="b"/>
            <a:pathLst>
              <a:path w="251459" h="251459">
                <a:moveTo>
                  <a:pt x="251301" y="251301"/>
                </a:moveTo>
                <a:lnTo>
                  <a:pt x="0" y="251301"/>
                </a:lnTo>
                <a:lnTo>
                  <a:pt x="0" y="0"/>
                </a:lnTo>
                <a:lnTo>
                  <a:pt x="251301" y="0"/>
                </a:lnTo>
                <a:lnTo>
                  <a:pt x="251301" y="251301"/>
                </a:lnTo>
                <a:close/>
              </a:path>
            </a:pathLst>
          </a:custGeom>
          <a:solidFill>
            <a:srgbClr val="0F76A0"/>
          </a:solidFill>
        </p:spPr>
        <p:txBody>
          <a:bodyPr wrap="square" lIns="0" tIns="0" rIns="0" bIns="0" rtlCol="0">
            <a:spAutoFit/>
          </a:bodyPr>
          <a:lstStyle/>
          <a:p>
            <a:endParaRPr/>
          </a:p>
        </p:txBody>
      </p:sp>
      <p:sp>
        <p:nvSpPr>
          <p:cNvPr id="51" name="object 29"/>
          <p:cNvSpPr txBox="1"/>
          <p:nvPr/>
        </p:nvSpPr>
        <p:spPr>
          <a:xfrm>
            <a:off x="10794986" y="7970586"/>
            <a:ext cx="1104265" cy="233045"/>
          </a:xfrm>
          <a:prstGeom prst="rect">
            <a:avLst/>
          </a:prstGeom>
        </p:spPr>
        <p:txBody>
          <a:bodyPr vert="horz" wrap="square" lIns="0" tIns="0" rIns="0" bIns="0" rtlCol="0">
            <a:spAutoFit/>
          </a:bodyPr>
          <a:lstStyle/>
          <a:p>
            <a:pPr marL="12700">
              <a:lnSpc>
                <a:spcPct val="100000"/>
              </a:lnSpc>
            </a:pPr>
            <a:r>
              <a:rPr sz="1450" spc="5"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52" name="object 30"/>
          <p:cNvSpPr/>
          <p:nvPr/>
        </p:nvSpPr>
        <p:spPr>
          <a:xfrm>
            <a:off x="10471492" y="7965223"/>
            <a:ext cx="251460" cy="251460"/>
          </a:xfrm>
          <a:custGeom>
            <a:avLst/>
            <a:gdLst/>
            <a:ahLst/>
            <a:cxnLst/>
            <a:rect l="l" t="t" r="r" b="b"/>
            <a:pathLst>
              <a:path w="251459" h="251459">
                <a:moveTo>
                  <a:pt x="251301" y="251301"/>
                </a:moveTo>
                <a:lnTo>
                  <a:pt x="0" y="251301"/>
                </a:lnTo>
                <a:lnTo>
                  <a:pt x="0" y="0"/>
                </a:lnTo>
                <a:lnTo>
                  <a:pt x="251301" y="0"/>
                </a:lnTo>
                <a:lnTo>
                  <a:pt x="251301" y="251301"/>
                </a:lnTo>
                <a:close/>
              </a:path>
            </a:pathLst>
          </a:custGeom>
          <a:solidFill>
            <a:srgbClr val="52568F"/>
          </a:solidFill>
        </p:spPr>
        <p:txBody>
          <a:bodyPr wrap="square" lIns="0" tIns="0" rIns="0" bIns="0" rtlCol="0">
            <a:spAutoFit/>
          </a:bodyPr>
          <a:lstStyle/>
          <a:p>
            <a:endParaRPr/>
          </a:p>
        </p:txBody>
      </p:sp>
      <p:sp>
        <p:nvSpPr>
          <p:cNvPr id="53" name="object 31"/>
          <p:cNvSpPr txBox="1"/>
          <p:nvPr/>
        </p:nvSpPr>
        <p:spPr>
          <a:xfrm>
            <a:off x="12453155" y="7970586"/>
            <a:ext cx="1104265" cy="233045"/>
          </a:xfrm>
          <a:prstGeom prst="rect">
            <a:avLst/>
          </a:prstGeom>
        </p:spPr>
        <p:txBody>
          <a:bodyPr vert="horz" wrap="square" lIns="0" tIns="0" rIns="0" bIns="0" rtlCol="0">
            <a:spAutoFit/>
          </a:bodyPr>
          <a:lstStyle/>
          <a:p>
            <a:pPr marL="12700">
              <a:lnSpc>
                <a:spcPct val="100000"/>
              </a:lnSpc>
            </a:pPr>
            <a:r>
              <a:rPr sz="1450" spc="5"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54" name="object 32"/>
          <p:cNvSpPr/>
          <p:nvPr/>
        </p:nvSpPr>
        <p:spPr>
          <a:xfrm>
            <a:off x="12129651" y="7965223"/>
            <a:ext cx="251460" cy="251460"/>
          </a:xfrm>
          <a:custGeom>
            <a:avLst/>
            <a:gdLst/>
            <a:ahLst/>
            <a:cxnLst/>
            <a:rect l="l" t="t" r="r" b="b"/>
            <a:pathLst>
              <a:path w="251459" h="251459">
                <a:moveTo>
                  <a:pt x="251301" y="251301"/>
                </a:moveTo>
                <a:lnTo>
                  <a:pt x="0" y="251301"/>
                </a:lnTo>
                <a:lnTo>
                  <a:pt x="0" y="0"/>
                </a:lnTo>
                <a:lnTo>
                  <a:pt x="251301" y="0"/>
                </a:lnTo>
                <a:lnTo>
                  <a:pt x="251301" y="251301"/>
                </a:lnTo>
                <a:close/>
              </a:path>
            </a:pathLst>
          </a:custGeom>
          <a:solidFill>
            <a:srgbClr val="5C4D75"/>
          </a:solidFill>
        </p:spPr>
        <p:txBody>
          <a:bodyPr wrap="square" lIns="0" tIns="0" rIns="0" bIns="0" rtlCol="0">
            <a:spAutoFit/>
          </a:bodyPr>
          <a:lstStyle/>
          <a:p>
            <a:endParaRPr/>
          </a:p>
        </p:txBody>
      </p:sp>
      <p:sp>
        <p:nvSpPr>
          <p:cNvPr id="55" name="object 3"/>
          <p:cNvSpPr txBox="1"/>
          <p:nvPr/>
        </p:nvSpPr>
        <p:spPr>
          <a:xfrm>
            <a:off x="10490604" y="3307565"/>
            <a:ext cx="3126105" cy="1438275"/>
          </a:xfrm>
          <a:prstGeom prst="rect">
            <a:avLst/>
          </a:prstGeom>
        </p:spPr>
        <p:txBody>
          <a:bodyPr vert="horz" wrap="square" lIns="0" tIns="0" rIns="0" bIns="0" rtlCol="0">
            <a:spAutoFit/>
          </a:bodyPr>
          <a:lstStyle/>
          <a:p>
            <a:pPr marL="12700" marR="5080" algn="just">
              <a:lnSpc>
                <a:spcPts val="289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10"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i</a:t>
            </a:r>
            <a:r>
              <a:rPr sz="1300" spc="5" dirty="0">
                <a:solidFill>
                  <a:srgbClr val="FFFFFF"/>
                </a:solidFill>
                <a:latin typeface="Trebuchet MS"/>
                <a:cs typeface="Trebuchet MS"/>
              </a:rPr>
              <a:t>s</a:t>
            </a:r>
            <a:r>
              <a:rPr sz="1300" spc="-10" dirty="0">
                <a:solidFill>
                  <a:srgbClr val="FFFFFF"/>
                </a:solidFill>
                <a:latin typeface="Trebuchet MS"/>
                <a:cs typeface="Trebuchet MS"/>
              </a:rPr>
              <a:t> </a:t>
            </a:r>
            <a:r>
              <a:rPr sz="1300" spc="5" dirty="0">
                <a:solidFill>
                  <a:srgbClr val="FFFFFF"/>
                </a:solidFill>
                <a:latin typeface="Trebuchet MS"/>
                <a:cs typeface="Trebuchet MS"/>
              </a:rPr>
              <a:t>simply</a:t>
            </a:r>
            <a:r>
              <a:rPr sz="1300" spc="-15" dirty="0">
                <a:solidFill>
                  <a:srgbClr val="FFFFFF"/>
                </a:solidFill>
                <a:latin typeface="Trebuchet MS"/>
                <a:cs typeface="Trebuchet MS"/>
              </a:rPr>
              <a:t> </a:t>
            </a:r>
            <a:r>
              <a:rPr sz="1300" dirty="0">
                <a:solidFill>
                  <a:srgbClr val="FFFFFF"/>
                </a:solidFill>
                <a:latin typeface="Trebuchet MS"/>
                <a:cs typeface="Trebuchet MS"/>
              </a:rPr>
              <a:t>dumm</a:t>
            </a:r>
            <a:r>
              <a:rPr sz="1300" spc="5" dirty="0">
                <a:solidFill>
                  <a:srgbClr val="FFFFFF"/>
                </a:solidFill>
                <a:latin typeface="Trebuchet MS"/>
                <a:cs typeface="Trebuchet MS"/>
              </a:rPr>
              <a:t>y</a:t>
            </a:r>
            <a:r>
              <a:rPr sz="1300" spc="-10" dirty="0">
                <a:solidFill>
                  <a:srgbClr val="FFFFFF"/>
                </a:solidFill>
                <a:latin typeface="Trebuchet MS"/>
                <a:cs typeface="Trebuchet MS"/>
              </a:rPr>
              <a:t> </a:t>
            </a:r>
            <a:r>
              <a:rPr sz="1300" dirty="0">
                <a:solidFill>
                  <a:srgbClr val="FFFFFF"/>
                </a:solidFill>
                <a:latin typeface="Trebuchet MS"/>
                <a:cs typeface="Trebuchet MS"/>
              </a:rPr>
              <a:t>tex</a:t>
            </a:r>
            <a:r>
              <a:rPr sz="1300" spc="5" dirty="0">
                <a:solidFill>
                  <a:srgbClr val="FFFFFF"/>
                </a:solidFill>
                <a:latin typeface="Trebuchet MS"/>
                <a:cs typeface="Trebuchet MS"/>
              </a:rPr>
              <a:t>t</a:t>
            </a:r>
            <a:r>
              <a:rPr sz="1300" spc="-5" dirty="0">
                <a:solidFill>
                  <a:srgbClr val="FFFFFF"/>
                </a:solidFill>
                <a:latin typeface="Trebuchet MS"/>
                <a:cs typeface="Trebuchet MS"/>
              </a:rPr>
              <a:t> </a:t>
            </a:r>
            <a:r>
              <a:rPr sz="1300" spc="5" dirty="0">
                <a:solidFill>
                  <a:srgbClr val="FFFFFF"/>
                </a:solidFill>
                <a:latin typeface="Trebuchet MS"/>
                <a:cs typeface="Trebuchet MS"/>
              </a:rPr>
              <a:t>of</a:t>
            </a:r>
            <a:r>
              <a:rPr sz="1300" spc="-10" dirty="0">
                <a:solidFill>
                  <a:srgbClr val="FFFFFF"/>
                </a:solidFill>
                <a:latin typeface="Trebuchet MS"/>
                <a:cs typeface="Trebuchet MS"/>
              </a:rPr>
              <a:t> </a:t>
            </a:r>
            <a:r>
              <a:rPr sz="1300" dirty="0">
                <a:solidFill>
                  <a:srgbClr val="FFFFFF"/>
                </a:solidFill>
                <a:latin typeface="Trebuchet MS"/>
                <a:cs typeface="Trebuchet MS"/>
              </a:rPr>
              <a:t>the printin</a:t>
            </a:r>
            <a:r>
              <a:rPr sz="1300" spc="5" dirty="0">
                <a:solidFill>
                  <a:srgbClr val="FFFFFF"/>
                </a:solidFill>
                <a:latin typeface="Trebuchet MS"/>
                <a:cs typeface="Trebuchet MS"/>
              </a:rPr>
              <a:t>g</a:t>
            </a:r>
            <a:r>
              <a:rPr sz="1300" spc="145" dirty="0">
                <a:solidFill>
                  <a:srgbClr val="FFFFFF"/>
                </a:solidFill>
                <a:latin typeface="Trebuchet MS"/>
                <a:cs typeface="Trebuchet MS"/>
              </a:rPr>
              <a:t> </a:t>
            </a:r>
            <a:r>
              <a:rPr sz="1300" dirty="0">
                <a:solidFill>
                  <a:srgbClr val="FFFFFF"/>
                </a:solidFill>
                <a:latin typeface="Trebuchet MS"/>
                <a:cs typeface="Trebuchet MS"/>
              </a:rPr>
              <a:t>an</a:t>
            </a:r>
            <a:r>
              <a:rPr sz="1300" spc="5" dirty="0">
                <a:solidFill>
                  <a:srgbClr val="FFFFFF"/>
                </a:solidFill>
                <a:latin typeface="Trebuchet MS"/>
                <a:cs typeface="Trebuchet MS"/>
              </a:rPr>
              <a:t>d</a:t>
            </a:r>
            <a:r>
              <a:rPr sz="1300" spc="145" dirty="0">
                <a:solidFill>
                  <a:srgbClr val="FFFFFF"/>
                </a:solidFill>
                <a:latin typeface="Trebuchet MS"/>
                <a:cs typeface="Trebuchet MS"/>
              </a:rPr>
              <a:t>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55" dirty="0">
                <a:solidFill>
                  <a:srgbClr val="FFFFFF"/>
                </a:solidFill>
                <a:latin typeface="Trebuchet MS"/>
                <a:cs typeface="Trebuchet MS"/>
              </a:rPr>
              <a:t> </a:t>
            </a:r>
            <a:r>
              <a:rPr sz="1300" dirty="0">
                <a:solidFill>
                  <a:srgbClr val="FFFFFF"/>
                </a:solidFill>
                <a:latin typeface="Trebuchet MS"/>
                <a:cs typeface="Trebuchet MS"/>
              </a:rPr>
              <a:t>industr</a:t>
            </a:r>
            <a:r>
              <a:rPr sz="1300" spc="-155" dirty="0">
                <a:solidFill>
                  <a:srgbClr val="FFFFFF"/>
                </a:solidFill>
                <a:latin typeface="Trebuchet MS"/>
                <a:cs typeface="Trebuchet MS"/>
              </a:rPr>
              <a:t>y</a:t>
            </a:r>
            <a:r>
              <a:rPr sz="1300" dirty="0">
                <a:solidFill>
                  <a:srgbClr val="FFFFFF"/>
                </a:solidFill>
                <a:latin typeface="Trebuchet MS"/>
                <a:cs typeface="Trebuchet MS"/>
              </a:rPr>
              <a:t>.</a:t>
            </a:r>
            <a:r>
              <a:rPr sz="1300" spc="145" dirty="0">
                <a:solidFill>
                  <a:srgbClr val="FFFFFF"/>
                </a:solidFill>
                <a:latin typeface="Trebuchet MS"/>
                <a:cs typeface="Trebuchet MS"/>
              </a:rPr>
              <a:t> </a:t>
            </a:r>
            <a:r>
              <a:rPr sz="1300" dirty="0">
                <a:solidFill>
                  <a:srgbClr val="FFFFFF"/>
                </a:solidFill>
                <a:latin typeface="Trebuchet MS"/>
                <a:cs typeface="Trebuchet MS"/>
              </a:rPr>
              <a:t>Lorem Ipsu</a:t>
            </a:r>
            <a:r>
              <a:rPr sz="1300" spc="10" dirty="0">
                <a:solidFill>
                  <a:srgbClr val="FFFFFF"/>
                </a:solidFill>
                <a:latin typeface="Trebuchet MS"/>
                <a:cs typeface="Trebuchet MS"/>
              </a:rPr>
              <a:t>m</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dirty="0">
                <a:solidFill>
                  <a:srgbClr val="FFFFFF"/>
                </a:solidFill>
                <a:latin typeface="Trebuchet MS"/>
                <a:cs typeface="Trebuchet MS"/>
              </a:rPr>
              <a:t>ha</a:t>
            </a:r>
            <a:r>
              <a:rPr sz="1300" spc="5" dirty="0">
                <a:solidFill>
                  <a:srgbClr val="FFFFFF"/>
                </a:solidFill>
                <a:latin typeface="Trebuchet MS"/>
                <a:cs typeface="Trebuchet MS"/>
              </a:rPr>
              <a:t>s</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dirty="0">
                <a:solidFill>
                  <a:srgbClr val="FFFFFF"/>
                </a:solidFill>
                <a:latin typeface="Trebuchet MS"/>
                <a:cs typeface="Trebuchet MS"/>
              </a:rPr>
              <a:t>bee</a:t>
            </a:r>
            <a:r>
              <a:rPr sz="1300" spc="5" dirty="0">
                <a:solidFill>
                  <a:srgbClr val="FFFFFF"/>
                </a:solidFill>
                <a:latin typeface="Trebuchet MS"/>
                <a:cs typeface="Trebuchet MS"/>
              </a:rPr>
              <a:t>n</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dirty="0">
                <a:solidFill>
                  <a:srgbClr val="FFFFFF"/>
                </a:solidFill>
                <a:latin typeface="Trebuchet MS"/>
                <a:cs typeface="Trebuchet MS"/>
              </a:rPr>
              <a:t>th</a:t>
            </a:r>
            <a:r>
              <a:rPr sz="1300" spc="5" dirty="0">
                <a:solidFill>
                  <a:srgbClr val="FFFFFF"/>
                </a:solidFill>
                <a:latin typeface="Trebuchet MS"/>
                <a:cs typeface="Trebuchet MS"/>
              </a:rPr>
              <a:t>e</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dirty="0">
                <a:solidFill>
                  <a:srgbClr val="FFFFFF"/>
                </a:solidFill>
                <a:latin typeface="Trebuchet MS"/>
                <a:cs typeface="Trebuchet MS"/>
              </a:rPr>
              <a:t>industry'</a:t>
            </a:r>
            <a:r>
              <a:rPr sz="1300" spc="5" dirty="0">
                <a:solidFill>
                  <a:srgbClr val="FFFFFF"/>
                </a:solidFill>
                <a:latin typeface="Trebuchet MS"/>
                <a:cs typeface="Trebuchet MS"/>
              </a:rPr>
              <a:t>s</a:t>
            </a:r>
            <a:r>
              <a:rPr sz="1300" dirty="0">
                <a:solidFill>
                  <a:srgbClr val="FFFFFF"/>
                </a:solidFill>
                <a:latin typeface="Trebuchet MS"/>
                <a:cs typeface="Trebuchet MS"/>
              </a:rPr>
              <a:t> </a:t>
            </a:r>
            <a:r>
              <a:rPr sz="1300" spc="-85" dirty="0">
                <a:solidFill>
                  <a:srgbClr val="FFFFFF"/>
                </a:solidFill>
                <a:latin typeface="Trebuchet MS"/>
                <a:cs typeface="Trebuchet MS"/>
              </a:rPr>
              <a:t> </a:t>
            </a:r>
            <a:r>
              <a:rPr sz="1300" spc="5" dirty="0">
                <a:solidFill>
                  <a:srgbClr val="FFFFFF"/>
                </a:solidFill>
                <a:latin typeface="Trebuchet MS"/>
                <a:cs typeface="Trebuchet MS"/>
              </a:rPr>
              <a:t>standard</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a:t>
            </a:r>
            <a:r>
              <a:rPr sz="1300" dirty="0">
                <a:solidFill>
                  <a:srgbClr val="FFFFFF"/>
                </a:solidFill>
                <a:latin typeface="Trebuchet MS"/>
                <a:cs typeface="Trebuchet MS"/>
              </a:rPr>
              <a:t>eve</a:t>
            </a:r>
            <a:r>
              <a:rPr sz="1300" spc="5" dirty="0">
                <a:solidFill>
                  <a:srgbClr val="FFFFFF"/>
                </a:solidFill>
                <a:latin typeface="Trebuchet MS"/>
                <a:cs typeface="Trebuchet MS"/>
              </a:rPr>
              <a:t>r since</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1500s.</a:t>
            </a:r>
            <a:endParaRPr sz="1300" dirty="0">
              <a:latin typeface="Trebuchet MS"/>
              <a:cs typeface="Trebuchet MS"/>
            </a:endParaRPr>
          </a:p>
        </p:txBody>
      </p:sp>
      <p:graphicFrame>
        <p:nvGraphicFramePr>
          <p:cNvPr id="56" name="Диаграмма 55"/>
          <p:cNvGraphicFramePr/>
          <p:nvPr/>
        </p:nvGraphicFramePr>
        <p:xfrm>
          <a:off x="6357258" y="4975449"/>
          <a:ext cx="7247422" cy="28332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1"/>
            <a:ext cx="10052050" cy="11308715"/>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p:nvSpPr>
        <p:spPr>
          <a:xfrm>
            <a:off x="6501582" y="3169788"/>
            <a:ext cx="3100070" cy="4617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17085374" y="-1"/>
            <a:ext cx="3018725" cy="11308715"/>
          </a:xfrm>
          <a:prstGeom prst="rect">
            <a:avLst/>
          </a:prstGeom>
          <a:solidFill>
            <a:srgbClr val="D58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7498777" y="1475641"/>
            <a:ext cx="5111586" cy="1156806"/>
            <a:chOff x="7498777" y="1475641"/>
            <a:chExt cx="5111586" cy="1156806"/>
          </a:xfrm>
        </p:grpSpPr>
        <p:sp>
          <p:nvSpPr>
            <p:cNvPr id="10"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11"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8" name="Текст 7"/>
          <p:cNvSpPr>
            <a:spLocks noGrp="1"/>
          </p:cNvSpPr>
          <p:nvPr>
            <p:ph type="body" sz="quarter" idx="10"/>
          </p:nvPr>
        </p:nvSpPr>
        <p:spPr/>
        <p:txBody>
          <a:bodyPr/>
          <a:lstStyle/>
          <a:p>
            <a:endParaRPr lang="ru-RU" dirty="0"/>
          </a:p>
        </p:txBody>
      </p:sp>
      <p:sp>
        <p:nvSpPr>
          <p:cNvPr id="16" name="object 3"/>
          <p:cNvSpPr txBox="1"/>
          <p:nvPr/>
        </p:nvSpPr>
        <p:spPr>
          <a:xfrm>
            <a:off x="10490089" y="3116577"/>
            <a:ext cx="4822825" cy="2539157"/>
          </a:xfrm>
          <a:prstGeom prst="rect">
            <a:avLst/>
          </a:prstGeom>
        </p:spPr>
        <p:txBody>
          <a:bodyPr vert="horz" wrap="square" lIns="0" tIns="0" rIns="0" bIns="0" rtlCol="0">
            <a:spAutoFit/>
          </a:bodyPr>
          <a:lstStyle/>
          <a:p>
            <a:pPr marL="12700" marR="5080">
              <a:lnSpc>
                <a:spcPts val="6600"/>
              </a:lnSpc>
            </a:pPr>
            <a:r>
              <a:rPr sz="6600" dirty="0">
                <a:solidFill>
                  <a:srgbClr val="FFFFFF"/>
                </a:solidFill>
                <a:latin typeface="Trebuchet MS"/>
                <a:cs typeface="Trebuchet MS"/>
              </a:rPr>
              <a:t>IT IS A LONG ESTABLISHED FACT THAT</a:t>
            </a:r>
            <a:endParaRPr sz="6600" dirty="0">
              <a:latin typeface="Trebuchet MS"/>
              <a:cs typeface="Trebuchet MS"/>
            </a:endParaRPr>
          </a:p>
        </p:txBody>
      </p:sp>
      <p:sp>
        <p:nvSpPr>
          <p:cNvPr id="17" name="object 7"/>
          <p:cNvSpPr txBox="1"/>
          <p:nvPr/>
        </p:nvSpPr>
        <p:spPr>
          <a:xfrm>
            <a:off x="11067270" y="5906740"/>
            <a:ext cx="3124835" cy="500393"/>
          </a:xfrm>
          <a:prstGeom prst="rect">
            <a:avLst/>
          </a:prstGeom>
        </p:spPr>
        <p:txBody>
          <a:bodyPr vert="horz" wrap="square" lIns="0" tIns="0" rIns="0" bIns="0" rtlCol="0">
            <a:spAutoFit/>
          </a:bodyPr>
          <a:lstStyle/>
          <a:p>
            <a:pPr marL="12700" marR="508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10"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i</a:t>
            </a:r>
            <a:r>
              <a:rPr sz="1300" spc="5" dirty="0">
                <a:solidFill>
                  <a:srgbClr val="FFFFFF"/>
                </a:solidFill>
                <a:latin typeface="Trebuchet MS"/>
                <a:cs typeface="Trebuchet MS"/>
              </a:rPr>
              <a:t>s</a:t>
            </a:r>
            <a:r>
              <a:rPr sz="1300" spc="-10" dirty="0">
                <a:solidFill>
                  <a:srgbClr val="FFFFFF"/>
                </a:solidFill>
                <a:latin typeface="Trebuchet MS"/>
                <a:cs typeface="Trebuchet MS"/>
              </a:rPr>
              <a:t> </a:t>
            </a:r>
            <a:r>
              <a:rPr sz="1300" spc="5" dirty="0">
                <a:solidFill>
                  <a:srgbClr val="FFFFFF"/>
                </a:solidFill>
                <a:latin typeface="Trebuchet MS"/>
                <a:cs typeface="Trebuchet MS"/>
              </a:rPr>
              <a:t>simply</a:t>
            </a:r>
            <a:r>
              <a:rPr sz="1300" spc="-15" dirty="0">
                <a:solidFill>
                  <a:srgbClr val="FFFFFF"/>
                </a:solidFill>
                <a:latin typeface="Trebuchet MS"/>
                <a:cs typeface="Trebuchet MS"/>
              </a:rPr>
              <a:t> </a:t>
            </a:r>
            <a:r>
              <a:rPr sz="1300" dirty="0">
                <a:solidFill>
                  <a:srgbClr val="FFFFFF"/>
                </a:solidFill>
                <a:latin typeface="Trebuchet MS"/>
                <a:cs typeface="Trebuchet MS"/>
              </a:rPr>
              <a:t>dumm</a:t>
            </a:r>
            <a:r>
              <a:rPr sz="1300" spc="5" dirty="0">
                <a:solidFill>
                  <a:srgbClr val="FFFFFF"/>
                </a:solidFill>
                <a:latin typeface="Trebuchet MS"/>
                <a:cs typeface="Trebuchet MS"/>
              </a:rPr>
              <a:t>y</a:t>
            </a:r>
            <a:r>
              <a:rPr sz="1300" spc="-10" dirty="0">
                <a:solidFill>
                  <a:srgbClr val="FFFFFF"/>
                </a:solidFill>
                <a:latin typeface="Trebuchet MS"/>
                <a:cs typeface="Trebuchet MS"/>
              </a:rPr>
              <a:t> </a:t>
            </a:r>
            <a:r>
              <a:rPr sz="1300" dirty="0">
                <a:solidFill>
                  <a:srgbClr val="FFFFFF"/>
                </a:solidFill>
                <a:latin typeface="Trebuchet MS"/>
                <a:cs typeface="Trebuchet MS"/>
              </a:rPr>
              <a:t>tex</a:t>
            </a:r>
            <a:r>
              <a:rPr sz="1300" spc="5" dirty="0">
                <a:solidFill>
                  <a:srgbClr val="FFFFFF"/>
                </a:solidFill>
                <a:latin typeface="Trebuchet MS"/>
                <a:cs typeface="Trebuchet MS"/>
              </a:rPr>
              <a:t>t</a:t>
            </a:r>
            <a:r>
              <a:rPr sz="1300" spc="-5" dirty="0">
                <a:solidFill>
                  <a:srgbClr val="FFFFFF"/>
                </a:solidFill>
                <a:latin typeface="Trebuchet MS"/>
                <a:cs typeface="Trebuchet MS"/>
              </a:rPr>
              <a:t> </a:t>
            </a:r>
            <a:r>
              <a:rPr sz="1300" spc="5" dirty="0">
                <a:solidFill>
                  <a:srgbClr val="FFFFFF"/>
                </a:solidFill>
                <a:latin typeface="Trebuchet MS"/>
                <a:cs typeface="Trebuchet MS"/>
              </a:rPr>
              <a:t>of</a:t>
            </a:r>
            <a:r>
              <a:rPr sz="1300" spc="-10" dirty="0">
                <a:solidFill>
                  <a:srgbClr val="FFFFFF"/>
                </a:solidFill>
                <a:latin typeface="Trebuchet MS"/>
                <a:cs typeface="Trebuchet MS"/>
              </a:rPr>
              <a:t> </a:t>
            </a:r>
            <a:r>
              <a:rPr sz="1300" dirty="0">
                <a:solidFill>
                  <a:srgbClr val="FFFFFF"/>
                </a:solidFill>
                <a:latin typeface="Trebuchet MS"/>
                <a:cs typeface="Trebuchet MS"/>
              </a:rPr>
              <a:t>the 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smtClean="0">
                <a:solidFill>
                  <a:srgbClr val="FFFFFF"/>
                </a:solidFill>
                <a:latin typeface="Trebuchet MS"/>
                <a:cs typeface="Trebuchet MS"/>
              </a:rPr>
              <a:t>.</a:t>
            </a:r>
            <a:endParaRPr sz="1300" dirty="0">
              <a:latin typeface="Trebuchet MS"/>
              <a:cs typeface="Trebuchet MS"/>
            </a:endParaRPr>
          </a:p>
        </p:txBody>
      </p:sp>
      <p:sp>
        <p:nvSpPr>
          <p:cNvPr id="18" name="Freeform 5"/>
          <p:cNvSpPr>
            <a:spLocks/>
          </p:cNvSpPr>
          <p:nvPr/>
        </p:nvSpPr>
        <p:spPr bwMode="auto">
          <a:xfrm>
            <a:off x="10490200" y="7435851"/>
            <a:ext cx="422275" cy="319088"/>
          </a:xfrm>
          <a:custGeom>
            <a:avLst/>
            <a:gdLst/>
            <a:ahLst/>
            <a:cxnLst>
              <a:cxn ang="0">
                <a:pos x="65" y="121"/>
              </a:cxn>
              <a:cxn ang="0">
                <a:pos x="7" y="64"/>
              </a:cxn>
              <a:cxn ang="0">
                <a:pos x="7" y="35"/>
              </a:cxn>
              <a:cxn ang="0">
                <a:pos x="36" y="35"/>
              </a:cxn>
              <a:cxn ang="0">
                <a:pos x="65" y="65"/>
              </a:cxn>
              <a:cxn ang="0">
                <a:pos x="121" y="8"/>
              </a:cxn>
              <a:cxn ang="0">
                <a:pos x="150" y="8"/>
              </a:cxn>
              <a:cxn ang="0">
                <a:pos x="150" y="36"/>
              </a:cxn>
              <a:cxn ang="0">
                <a:pos x="65" y="121"/>
              </a:cxn>
            </a:cxnLst>
            <a:rect l="0" t="0" r="r" b="b"/>
            <a:pathLst>
              <a:path w="158" h="121">
                <a:moveTo>
                  <a:pt x="65" y="121"/>
                </a:moveTo>
                <a:cubicBezTo>
                  <a:pt x="7" y="64"/>
                  <a:pt x="7" y="64"/>
                  <a:pt x="7" y="64"/>
                </a:cubicBezTo>
                <a:cubicBezTo>
                  <a:pt x="0" y="56"/>
                  <a:pt x="0" y="43"/>
                  <a:pt x="7" y="35"/>
                </a:cubicBezTo>
                <a:cubicBezTo>
                  <a:pt x="15" y="27"/>
                  <a:pt x="28" y="27"/>
                  <a:pt x="36" y="35"/>
                </a:cubicBezTo>
                <a:cubicBezTo>
                  <a:pt x="65" y="65"/>
                  <a:pt x="65" y="65"/>
                  <a:pt x="65" y="65"/>
                </a:cubicBezTo>
                <a:cubicBezTo>
                  <a:pt x="121" y="8"/>
                  <a:pt x="121" y="8"/>
                  <a:pt x="121" y="8"/>
                </a:cubicBezTo>
                <a:cubicBezTo>
                  <a:pt x="129" y="0"/>
                  <a:pt x="142" y="0"/>
                  <a:pt x="150" y="8"/>
                </a:cubicBezTo>
                <a:cubicBezTo>
                  <a:pt x="158" y="16"/>
                  <a:pt x="158" y="29"/>
                  <a:pt x="150" y="36"/>
                </a:cubicBezTo>
                <a:cubicBezTo>
                  <a:pt x="65" y="121"/>
                  <a:pt x="65" y="121"/>
                  <a:pt x="65" y="121"/>
                </a:cubicBezTo>
                <a:close/>
              </a:path>
            </a:pathLst>
          </a:custGeom>
          <a:noFill/>
          <a:ln w="285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9" name="Freeform 6"/>
          <p:cNvSpPr>
            <a:spLocks/>
          </p:cNvSpPr>
          <p:nvPr/>
        </p:nvSpPr>
        <p:spPr bwMode="auto">
          <a:xfrm>
            <a:off x="10490200" y="6745288"/>
            <a:ext cx="422275" cy="319088"/>
          </a:xfrm>
          <a:custGeom>
            <a:avLst/>
            <a:gdLst/>
            <a:ahLst/>
            <a:cxnLst>
              <a:cxn ang="0">
                <a:pos x="65" y="121"/>
              </a:cxn>
              <a:cxn ang="0">
                <a:pos x="7" y="64"/>
              </a:cxn>
              <a:cxn ang="0">
                <a:pos x="7" y="35"/>
              </a:cxn>
              <a:cxn ang="0">
                <a:pos x="36" y="35"/>
              </a:cxn>
              <a:cxn ang="0">
                <a:pos x="65" y="65"/>
              </a:cxn>
              <a:cxn ang="0">
                <a:pos x="121" y="8"/>
              </a:cxn>
              <a:cxn ang="0">
                <a:pos x="150" y="8"/>
              </a:cxn>
              <a:cxn ang="0">
                <a:pos x="150" y="36"/>
              </a:cxn>
              <a:cxn ang="0">
                <a:pos x="65" y="121"/>
              </a:cxn>
            </a:cxnLst>
            <a:rect l="0" t="0" r="r" b="b"/>
            <a:pathLst>
              <a:path w="158" h="121">
                <a:moveTo>
                  <a:pt x="65" y="121"/>
                </a:moveTo>
                <a:cubicBezTo>
                  <a:pt x="7" y="64"/>
                  <a:pt x="7" y="64"/>
                  <a:pt x="7" y="64"/>
                </a:cubicBezTo>
                <a:cubicBezTo>
                  <a:pt x="0" y="56"/>
                  <a:pt x="0" y="43"/>
                  <a:pt x="7" y="35"/>
                </a:cubicBezTo>
                <a:cubicBezTo>
                  <a:pt x="15" y="28"/>
                  <a:pt x="28" y="28"/>
                  <a:pt x="36" y="35"/>
                </a:cubicBezTo>
                <a:cubicBezTo>
                  <a:pt x="65" y="65"/>
                  <a:pt x="65" y="65"/>
                  <a:pt x="65" y="65"/>
                </a:cubicBezTo>
                <a:cubicBezTo>
                  <a:pt x="121" y="8"/>
                  <a:pt x="121" y="8"/>
                  <a:pt x="121" y="8"/>
                </a:cubicBezTo>
                <a:cubicBezTo>
                  <a:pt x="129" y="0"/>
                  <a:pt x="142" y="0"/>
                  <a:pt x="150" y="8"/>
                </a:cubicBezTo>
                <a:cubicBezTo>
                  <a:pt x="158" y="16"/>
                  <a:pt x="158" y="29"/>
                  <a:pt x="150" y="36"/>
                </a:cubicBezTo>
                <a:cubicBezTo>
                  <a:pt x="65" y="121"/>
                  <a:pt x="65" y="121"/>
                  <a:pt x="65" y="121"/>
                </a:cubicBezTo>
                <a:close/>
              </a:path>
            </a:pathLst>
          </a:custGeom>
          <a:noFill/>
          <a:ln w="285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0" name="Freeform 7"/>
          <p:cNvSpPr>
            <a:spLocks/>
          </p:cNvSpPr>
          <p:nvPr/>
        </p:nvSpPr>
        <p:spPr bwMode="auto">
          <a:xfrm>
            <a:off x="10490200" y="6057901"/>
            <a:ext cx="422275" cy="317500"/>
          </a:xfrm>
          <a:custGeom>
            <a:avLst/>
            <a:gdLst/>
            <a:ahLst/>
            <a:cxnLst>
              <a:cxn ang="0">
                <a:pos x="65" y="120"/>
              </a:cxn>
              <a:cxn ang="0">
                <a:pos x="7" y="63"/>
              </a:cxn>
              <a:cxn ang="0">
                <a:pos x="7" y="35"/>
              </a:cxn>
              <a:cxn ang="0">
                <a:pos x="36" y="35"/>
              </a:cxn>
              <a:cxn ang="0">
                <a:pos x="65" y="64"/>
              </a:cxn>
              <a:cxn ang="0">
                <a:pos x="121" y="7"/>
              </a:cxn>
              <a:cxn ang="0">
                <a:pos x="150" y="7"/>
              </a:cxn>
              <a:cxn ang="0">
                <a:pos x="150" y="36"/>
              </a:cxn>
              <a:cxn ang="0">
                <a:pos x="65" y="120"/>
              </a:cxn>
            </a:cxnLst>
            <a:rect l="0" t="0" r="r" b="b"/>
            <a:pathLst>
              <a:path w="158" h="120">
                <a:moveTo>
                  <a:pt x="65" y="120"/>
                </a:moveTo>
                <a:cubicBezTo>
                  <a:pt x="7" y="63"/>
                  <a:pt x="7" y="63"/>
                  <a:pt x="7" y="63"/>
                </a:cubicBezTo>
                <a:cubicBezTo>
                  <a:pt x="0" y="55"/>
                  <a:pt x="0" y="42"/>
                  <a:pt x="7" y="35"/>
                </a:cubicBezTo>
                <a:cubicBezTo>
                  <a:pt x="15" y="27"/>
                  <a:pt x="28" y="27"/>
                  <a:pt x="36" y="35"/>
                </a:cubicBezTo>
                <a:cubicBezTo>
                  <a:pt x="65" y="64"/>
                  <a:pt x="65" y="64"/>
                  <a:pt x="65" y="64"/>
                </a:cubicBezTo>
                <a:cubicBezTo>
                  <a:pt x="121" y="7"/>
                  <a:pt x="121" y="7"/>
                  <a:pt x="121" y="7"/>
                </a:cubicBezTo>
                <a:cubicBezTo>
                  <a:pt x="129" y="0"/>
                  <a:pt x="142" y="0"/>
                  <a:pt x="150" y="7"/>
                </a:cubicBezTo>
                <a:cubicBezTo>
                  <a:pt x="158" y="15"/>
                  <a:pt x="158" y="28"/>
                  <a:pt x="150" y="36"/>
                </a:cubicBezTo>
                <a:cubicBezTo>
                  <a:pt x="65" y="120"/>
                  <a:pt x="65" y="120"/>
                  <a:pt x="65" y="120"/>
                </a:cubicBezTo>
                <a:close/>
              </a:path>
            </a:pathLst>
          </a:custGeom>
          <a:noFill/>
          <a:ln w="285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1" name="object 7"/>
          <p:cNvSpPr txBox="1"/>
          <p:nvPr/>
        </p:nvSpPr>
        <p:spPr>
          <a:xfrm>
            <a:off x="11067270" y="6592540"/>
            <a:ext cx="3124835" cy="500393"/>
          </a:xfrm>
          <a:prstGeom prst="rect">
            <a:avLst/>
          </a:prstGeom>
        </p:spPr>
        <p:txBody>
          <a:bodyPr vert="horz" wrap="square" lIns="0" tIns="0" rIns="0" bIns="0" rtlCol="0">
            <a:spAutoFit/>
          </a:bodyPr>
          <a:lstStyle/>
          <a:p>
            <a:pPr marL="12700" marR="508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10"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i</a:t>
            </a:r>
            <a:r>
              <a:rPr sz="1300" spc="5" dirty="0">
                <a:solidFill>
                  <a:srgbClr val="FFFFFF"/>
                </a:solidFill>
                <a:latin typeface="Trebuchet MS"/>
                <a:cs typeface="Trebuchet MS"/>
              </a:rPr>
              <a:t>s</a:t>
            </a:r>
            <a:r>
              <a:rPr sz="1300" spc="-10" dirty="0">
                <a:solidFill>
                  <a:srgbClr val="FFFFFF"/>
                </a:solidFill>
                <a:latin typeface="Trebuchet MS"/>
                <a:cs typeface="Trebuchet MS"/>
              </a:rPr>
              <a:t> </a:t>
            </a:r>
            <a:r>
              <a:rPr sz="1300" spc="5" dirty="0">
                <a:solidFill>
                  <a:srgbClr val="FFFFFF"/>
                </a:solidFill>
                <a:latin typeface="Trebuchet MS"/>
                <a:cs typeface="Trebuchet MS"/>
              </a:rPr>
              <a:t>simply</a:t>
            </a:r>
            <a:r>
              <a:rPr sz="1300" spc="-15" dirty="0">
                <a:solidFill>
                  <a:srgbClr val="FFFFFF"/>
                </a:solidFill>
                <a:latin typeface="Trebuchet MS"/>
                <a:cs typeface="Trebuchet MS"/>
              </a:rPr>
              <a:t> </a:t>
            </a:r>
            <a:r>
              <a:rPr sz="1300" dirty="0">
                <a:solidFill>
                  <a:srgbClr val="FFFFFF"/>
                </a:solidFill>
                <a:latin typeface="Trebuchet MS"/>
                <a:cs typeface="Trebuchet MS"/>
              </a:rPr>
              <a:t>dumm</a:t>
            </a:r>
            <a:r>
              <a:rPr sz="1300" spc="5" dirty="0">
                <a:solidFill>
                  <a:srgbClr val="FFFFFF"/>
                </a:solidFill>
                <a:latin typeface="Trebuchet MS"/>
                <a:cs typeface="Trebuchet MS"/>
              </a:rPr>
              <a:t>y</a:t>
            </a:r>
            <a:r>
              <a:rPr sz="1300" spc="-10" dirty="0">
                <a:solidFill>
                  <a:srgbClr val="FFFFFF"/>
                </a:solidFill>
                <a:latin typeface="Trebuchet MS"/>
                <a:cs typeface="Trebuchet MS"/>
              </a:rPr>
              <a:t> </a:t>
            </a:r>
            <a:r>
              <a:rPr sz="1300" dirty="0">
                <a:solidFill>
                  <a:srgbClr val="FFFFFF"/>
                </a:solidFill>
                <a:latin typeface="Trebuchet MS"/>
                <a:cs typeface="Trebuchet MS"/>
              </a:rPr>
              <a:t>tex</a:t>
            </a:r>
            <a:r>
              <a:rPr sz="1300" spc="5" dirty="0">
                <a:solidFill>
                  <a:srgbClr val="FFFFFF"/>
                </a:solidFill>
                <a:latin typeface="Trebuchet MS"/>
                <a:cs typeface="Trebuchet MS"/>
              </a:rPr>
              <a:t>t</a:t>
            </a:r>
            <a:r>
              <a:rPr sz="1300" spc="-5" dirty="0">
                <a:solidFill>
                  <a:srgbClr val="FFFFFF"/>
                </a:solidFill>
                <a:latin typeface="Trebuchet MS"/>
                <a:cs typeface="Trebuchet MS"/>
              </a:rPr>
              <a:t> </a:t>
            </a:r>
            <a:r>
              <a:rPr sz="1300" spc="5" dirty="0">
                <a:solidFill>
                  <a:srgbClr val="FFFFFF"/>
                </a:solidFill>
                <a:latin typeface="Trebuchet MS"/>
                <a:cs typeface="Trebuchet MS"/>
              </a:rPr>
              <a:t>of</a:t>
            </a:r>
            <a:r>
              <a:rPr sz="1300" spc="-10" dirty="0">
                <a:solidFill>
                  <a:srgbClr val="FFFFFF"/>
                </a:solidFill>
                <a:latin typeface="Trebuchet MS"/>
                <a:cs typeface="Trebuchet MS"/>
              </a:rPr>
              <a:t> </a:t>
            </a:r>
            <a:r>
              <a:rPr sz="1300" dirty="0">
                <a:solidFill>
                  <a:srgbClr val="FFFFFF"/>
                </a:solidFill>
                <a:latin typeface="Trebuchet MS"/>
                <a:cs typeface="Trebuchet MS"/>
              </a:rPr>
              <a:t>the 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smtClean="0">
                <a:solidFill>
                  <a:srgbClr val="FFFFFF"/>
                </a:solidFill>
                <a:latin typeface="Trebuchet MS"/>
                <a:cs typeface="Trebuchet MS"/>
              </a:rPr>
              <a:t>.</a:t>
            </a:r>
            <a:endParaRPr sz="1300" dirty="0">
              <a:latin typeface="Trebuchet MS"/>
              <a:cs typeface="Trebuchet MS"/>
            </a:endParaRPr>
          </a:p>
        </p:txBody>
      </p:sp>
      <p:sp>
        <p:nvSpPr>
          <p:cNvPr id="22" name="object 7"/>
          <p:cNvSpPr txBox="1"/>
          <p:nvPr/>
        </p:nvSpPr>
        <p:spPr>
          <a:xfrm>
            <a:off x="11067270" y="7308820"/>
            <a:ext cx="3124835" cy="500393"/>
          </a:xfrm>
          <a:prstGeom prst="rect">
            <a:avLst/>
          </a:prstGeom>
        </p:spPr>
        <p:txBody>
          <a:bodyPr vert="horz" wrap="square" lIns="0" tIns="0" rIns="0" bIns="0" rtlCol="0">
            <a:spAutoFit/>
          </a:bodyPr>
          <a:lstStyle/>
          <a:p>
            <a:pPr marL="12700" marR="508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10"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i</a:t>
            </a:r>
            <a:r>
              <a:rPr sz="1300" spc="5" dirty="0">
                <a:solidFill>
                  <a:srgbClr val="FFFFFF"/>
                </a:solidFill>
                <a:latin typeface="Trebuchet MS"/>
                <a:cs typeface="Trebuchet MS"/>
              </a:rPr>
              <a:t>s</a:t>
            </a:r>
            <a:r>
              <a:rPr sz="1300" spc="-10" dirty="0">
                <a:solidFill>
                  <a:srgbClr val="FFFFFF"/>
                </a:solidFill>
                <a:latin typeface="Trebuchet MS"/>
                <a:cs typeface="Trebuchet MS"/>
              </a:rPr>
              <a:t> </a:t>
            </a:r>
            <a:r>
              <a:rPr sz="1300" spc="5" dirty="0">
                <a:solidFill>
                  <a:srgbClr val="FFFFFF"/>
                </a:solidFill>
                <a:latin typeface="Trebuchet MS"/>
                <a:cs typeface="Trebuchet MS"/>
              </a:rPr>
              <a:t>simply</a:t>
            </a:r>
            <a:r>
              <a:rPr sz="1300" spc="-15" dirty="0">
                <a:solidFill>
                  <a:srgbClr val="FFFFFF"/>
                </a:solidFill>
                <a:latin typeface="Trebuchet MS"/>
                <a:cs typeface="Trebuchet MS"/>
              </a:rPr>
              <a:t> </a:t>
            </a:r>
            <a:r>
              <a:rPr sz="1300" dirty="0">
                <a:solidFill>
                  <a:srgbClr val="FFFFFF"/>
                </a:solidFill>
                <a:latin typeface="Trebuchet MS"/>
                <a:cs typeface="Trebuchet MS"/>
              </a:rPr>
              <a:t>dumm</a:t>
            </a:r>
            <a:r>
              <a:rPr sz="1300" spc="5" dirty="0">
                <a:solidFill>
                  <a:srgbClr val="FFFFFF"/>
                </a:solidFill>
                <a:latin typeface="Trebuchet MS"/>
                <a:cs typeface="Trebuchet MS"/>
              </a:rPr>
              <a:t>y</a:t>
            </a:r>
            <a:r>
              <a:rPr sz="1300" spc="-10" dirty="0">
                <a:solidFill>
                  <a:srgbClr val="FFFFFF"/>
                </a:solidFill>
                <a:latin typeface="Trebuchet MS"/>
                <a:cs typeface="Trebuchet MS"/>
              </a:rPr>
              <a:t> </a:t>
            </a:r>
            <a:r>
              <a:rPr sz="1300" dirty="0">
                <a:solidFill>
                  <a:srgbClr val="FFFFFF"/>
                </a:solidFill>
                <a:latin typeface="Trebuchet MS"/>
                <a:cs typeface="Trebuchet MS"/>
              </a:rPr>
              <a:t>tex</a:t>
            </a:r>
            <a:r>
              <a:rPr sz="1300" spc="5" dirty="0">
                <a:solidFill>
                  <a:srgbClr val="FFFFFF"/>
                </a:solidFill>
                <a:latin typeface="Trebuchet MS"/>
                <a:cs typeface="Trebuchet MS"/>
              </a:rPr>
              <a:t>t</a:t>
            </a:r>
            <a:r>
              <a:rPr sz="1300" spc="-5" dirty="0">
                <a:solidFill>
                  <a:srgbClr val="FFFFFF"/>
                </a:solidFill>
                <a:latin typeface="Trebuchet MS"/>
                <a:cs typeface="Trebuchet MS"/>
              </a:rPr>
              <a:t> </a:t>
            </a:r>
            <a:r>
              <a:rPr sz="1300" spc="5" dirty="0">
                <a:solidFill>
                  <a:srgbClr val="FFFFFF"/>
                </a:solidFill>
                <a:latin typeface="Trebuchet MS"/>
                <a:cs typeface="Trebuchet MS"/>
              </a:rPr>
              <a:t>of</a:t>
            </a:r>
            <a:r>
              <a:rPr sz="1300" spc="-10" dirty="0">
                <a:solidFill>
                  <a:srgbClr val="FFFFFF"/>
                </a:solidFill>
                <a:latin typeface="Trebuchet MS"/>
                <a:cs typeface="Trebuchet MS"/>
              </a:rPr>
              <a:t> </a:t>
            </a:r>
            <a:r>
              <a:rPr sz="1300" dirty="0">
                <a:solidFill>
                  <a:srgbClr val="FFFFFF"/>
                </a:solidFill>
                <a:latin typeface="Trebuchet MS"/>
                <a:cs typeface="Trebuchet MS"/>
              </a:rPr>
              <a:t>the 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smtClean="0">
                <a:solidFill>
                  <a:srgbClr val="FFFFFF"/>
                </a:solidFill>
                <a:latin typeface="Trebuchet MS"/>
                <a:cs typeface="Trebuchet MS"/>
              </a:rPr>
              <a:t>.</a:t>
            </a:r>
            <a:endParaRPr sz="1300" dirty="0">
              <a:latin typeface="Trebuchet MS"/>
              <a:cs typeface="Trebuchet M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Прямоугольник 34"/>
          <p:cNvSpPr/>
          <p:nvPr/>
        </p:nvSpPr>
        <p:spPr>
          <a:xfrm>
            <a:off x="0" y="3350693"/>
            <a:ext cx="20104100" cy="6169659"/>
          </a:xfrm>
          <a:prstGeom prst="rect">
            <a:avLst/>
          </a:prstGeom>
          <a:solidFill>
            <a:srgbClr val="D58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рямоугольник 35"/>
          <p:cNvSpPr/>
          <p:nvPr/>
        </p:nvSpPr>
        <p:spPr>
          <a:xfrm>
            <a:off x="0" y="791160"/>
            <a:ext cx="20104100" cy="2559533"/>
          </a:xfrm>
          <a:prstGeom prst="rect">
            <a:avLst/>
          </a:prstGeom>
          <a:solidFill>
            <a:srgbClr val="94C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1" name="Группа 30"/>
          <p:cNvGrpSpPr/>
          <p:nvPr/>
        </p:nvGrpSpPr>
        <p:grpSpPr>
          <a:xfrm>
            <a:off x="7498777" y="1475641"/>
            <a:ext cx="5111586" cy="1156806"/>
            <a:chOff x="7498777" y="1475641"/>
            <a:chExt cx="5111586" cy="1156806"/>
          </a:xfrm>
        </p:grpSpPr>
        <p:sp>
          <p:nvSpPr>
            <p:cNvPr id="32"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33"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30" name="Текст 29"/>
          <p:cNvSpPr>
            <a:spLocks noGrp="1"/>
          </p:cNvSpPr>
          <p:nvPr>
            <p:ph type="body" sz="quarter" idx="10"/>
          </p:nvPr>
        </p:nvSpPr>
        <p:spPr/>
        <p:txBody>
          <a:bodyPr/>
          <a:lstStyle/>
          <a:p>
            <a:endParaRPr lang="ru-RU" dirty="0"/>
          </a:p>
        </p:txBody>
      </p:sp>
      <p:sp>
        <p:nvSpPr>
          <p:cNvPr id="41" name="object 3"/>
          <p:cNvSpPr txBox="1"/>
          <p:nvPr/>
        </p:nvSpPr>
        <p:spPr>
          <a:xfrm>
            <a:off x="5600604" y="4706776"/>
            <a:ext cx="1153160" cy="233045"/>
          </a:xfrm>
          <a:prstGeom prst="rect">
            <a:avLst/>
          </a:prstGeom>
        </p:spPr>
        <p:txBody>
          <a:bodyPr vert="horz" wrap="square" lIns="0" tIns="0" rIns="0" bIns="0" rtlCol="0">
            <a:spAutoFit/>
          </a:bodyPr>
          <a:lstStyle/>
          <a:p>
            <a:pPr marL="12700">
              <a:lnSpc>
                <a:spcPct val="100000"/>
              </a:lnSpc>
            </a:pPr>
            <a:r>
              <a:rPr sz="1450" spc="10"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42" name="object 13"/>
          <p:cNvSpPr txBox="1"/>
          <p:nvPr/>
        </p:nvSpPr>
        <p:spPr>
          <a:xfrm>
            <a:off x="5600604" y="6364049"/>
            <a:ext cx="1153160" cy="233045"/>
          </a:xfrm>
          <a:prstGeom prst="rect">
            <a:avLst/>
          </a:prstGeom>
        </p:spPr>
        <p:txBody>
          <a:bodyPr vert="horz" wrap="square" lIns="0" tIns="0" rIns="0" bIns="0" rtlCol="0">
            <a:spAutoFit/>
          </a:bodyPr>
          <a:lstStyle/>
          <a:p>
            <a:pPr marL="12700">
              <a:lnSpc>
                <a:spcPct val="100000"/>
              </a:lnSpc>
            </a:pPr>
            <a:r>
              <a:rPr sz="1450" spc="10"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43" name="object 19"/>
          <p:cNvSpPr txBox="1"/>
          <p:nvPr/>
        </p:nvSpPr>
        <p:spPr>
          <a:xfrm>
            <a:off x="14251846" y="4706776"/>
            <a:ext cx="1153160" cy="233045"/>
          </a:xfrm>
          <a:prstGeom prst="rect">
            <a:avLst/>
          </a:prstGeom>
        </p:spPr>
        <p:txBody>
          <a:bodyPr vert="horz" wrap="square" lIns="0" tIns="0" rIns="0" bIns="0" rtlCol="0">
            <a:spAutoFit/>
          </a:bodyPr>
          <a:lstStyle/>
          <a:p>
            <a:pPr marL="12700">
              <a:lnSpc>
                <a:spcPct val="100000"/>
              </a:lnSpc>
            </a:pPr>
            <a:r>
              <a:rPr sz="1450" spc="10"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a:latin typeface="Trebuchet MS"/>
              <a:cs typeface="Trebuchet MS"/>
            </a:endParaRPr>
          </a:p>
        </p:txBody>
      </p:sp>
      <p:sp>
        <p:nvSpPr>
          <p:cNvPr id="44" name="object 20"/>
          <p:cNvSpPr/>
          <p:nvPr/>
        </p:nvSpPr>
        <p:spPr>
          <a:xfrm>
            <a:off x="14240874" y="4964791"/>
            <a:ext cx="1165225" cy="1165225"/>
          </a:xfrm>
          <a:custGeom>
            <a:avLst/>
            <a:gdLst/>
            <a:ahLst/>
            <a:cxnLst/>
            <a:rect l="l" t="t" r="r" b="b"/>
            <a:pathLst>
              <a:path w="1165225" h="1165225">
                <a:moveTo>
                  <a:pt x="0" y="1164613"/>
                </a:moveTo>
                <a:lnTo>
                  <a:pt x="1164603" y="1164613"/>
                </a:lnTo>
                <a:lnTo>
                  <a:pt x="1164603" y="0"/>
                </a:lnTo>
                <a:lnTo>
                  <a:pt x="0" y="0"/>
                </a:lnTo>
                <a:lnTo>
                  <a:pt x="0" y="1164613"/>
                </a:lnTo>
                <a:close/>
              </a:path>
            </a:pathLst>
          </a:custGeom>
          <a:solidFill>
            <a:srgbClr val="52568F"/>
          </a:solidFill>
        </p:spPr>
        <p:txBody>
          <a:bodyPr wrap="square" lIns="0" tIns="0" rIns="0" bIns="0" rtlCol="0">
            <a:spAutoFit/>
          </a:bodyPr>
          <a:lstStyle/>
          <a:p>
            <a:endParaRPr/>
          </a:p>
        </p:txBody>
      </p:sp>
      <p:sp>
        <p:nvSpPr>
          <p:cNvPr id="45" name="object 21"/>
          <p:cNvSpPr txBox="1"/>
          <p:nvPr/>
        </p:nvSpPr>
        <p:spPr>
          <a:xfrm>
            <a:off x="14251846" y="6364049"/>
            <a:ext cx="1153160" cy="233045"/>
          </a:xfrm>
          <a:prstGeom prst="rect">
            <a:avLst/>
          </a:prstGeom>
        </p:spPr>
        <p:txBody>
          <a:bodyPr vert="horz" wrap="square" lIns="0" tIns="0" rIns="0" bIns="0" rtlCol="0">
            <a:spAutoFit/>
          </a:bodyPr>
          <a:lstStyle/>
          <a:p>
            <a:pPr marL="12700">
              <a:lnSpc>
                <a:spcPct val="100000"/>
              </a:lnSpc>
            </a:pPr>
            <a:r>
              <a:rPr sz="1450" spc="10" dirty="0">
                <a:solidFill>
                  <a:srgbClr val="FFFFFF"/>
                </a:solidFill>
                <a:latin typeface="Trebuchet MS"/>
                <a:cs typeface="Trebuchet MS"/>
              </a:rPr>
              <a:t>LORE</a:t>
            </a:r>
            <a:r>
              <a:rPr sz="1450" spc="20" dirty="0">
                <a:solidFill>
                  <a:srgbClr val="FFFFFF"/>
                </a:solidFill>
                <a:latin typeface="Trebuchet MS"/>
                <a:cs typeface="Trebuchet MS"/>
              </a:rPr>
              <a:t>M</a:t>
            </a:r>
            <a:r>
              <a:rPr sz="1450" spc="10" dirty="0">
                <a:solidFill>
                  <a:srgbClr val="FFFFFF"/>
                </a:solidFill>
                <a:latin typeface="Trebuchet MS"/>
                <a:cs typeface="Trebuchet MS"/>
              </a:rPr>
              <a:t> IPSUM</a:t>
            </a:r>
            <a:endParaRPr sz="1450" dirty="0">
              <a:latin typeface="Trebuchet MS"/>
              <a:cs typeface="Trebuchet MS"/>
            </a:endParaRPr>
          </a:p>
        </p:txBody>
      </p:sp>
      <p:sp>
        <p:nvSpPr>
          <p:cNvPr id="46" name="object 22"/>
          <p:cNvSpPr/>
          <p:nvPr/>
        </p:nvSpPr>
        <p:spPr>
          <a:xfrm>
            <a:off x="14240874" y="6622060"/>
            <a:ext cx="1165225" cy="1165225"/>
          </a:xfrm>
          <a:custGeom>
            <a:avLst/>
            <a:gdLst/>
            <a:ahLst/>
            <a:cxnLst/>
            <a:rect l="l" t="t" r="r" b="b"/>
            <a:pathLst>
              <a:path w="1165225" h="1165225">
                <a:moveTo>
                  <a:pt x="0" y="1164613"/>
                </a:moveTo>
                <a:lnTo>
                  <a:pt x="1164603" y="1164613"/>
                </a:lnTo>
                <a:lnTo>
                  <a:pt x="1164603" y="0"/>
                </a:lnTo>
                <a:lnTo>
                  <a:pt x="0" y="0"/>
                </a:lnTo>
                <a:lnTo>
                  <a:pt x="0" y="1164613"/>
                </a:lnTo>
                <a:close/>
              </a:path>
            </a:pathLst>
          </a:custGeom>
          <a:solidFill>
            <a:srgbClr val="5C4D75"/>
          </a:solidFill>
        </p:spPr>
        <p:txBody>
          <a:bodyPr wrap="square" lIns="0" tIns="0" rIns="0" bIns="0" rtlCol="0">
            <a:spAutoFit/>
          </a:bodyPr>
          <a:lstStyle/>
          <a:p>
            <a:endParaRPr/>
          </a:p>
        </p:txBody>
      </p:sp>
      <p:sp>
        <p:nvSpPr>
          <p:cNvPr id="47" name="Freeform 5"/>
          <p:cNvSpPr>
            <a:spLocks/>
          </p:cNvSpPr>
          <p:nvPr/>
        </p:nvSpPr>
        <p:spPr bwMode="auto">
          <a:xfrm>
            <a:off x="8456613" y="6300788"/>
            <a:ext cx="4086225" cy="1557338"/>
          </a:xfrm>
          <a:custGeom>
            <a:avLst/>
            <a:gdLst/>
            <a:ahLst/>
            <a:cxnLst>
              <a:cxn ang="0">
                <a:pos x="2574" y="0"/>
              </a:cxn>
              <a:cxn ang="0">
                <a:pos x="1605" y="0"/>
              </a:cxn>
              <a:cxn ang="0">
                <a:pos x="1605" y="94"/>
              </a:cxn>
              <a:cxn ang="0">
                <a:pos x="970" y="94"/>
              </a:cxn>
              <a:cxn ang="0">
                <a:pos x="970" y="0"/>
              </a:cxn>
              <a:cxn ang="0">
                <a:pos x="0" y="0"/>
              </a:cxn>
              <a:cxn ang="0">
                <a:pos x="0" y="981"/>
              </a:cxn>
              <a:cxn ang="0">
                <a:pos x="2574" y="981"/>
              </a:cxn>
              <a:cxn ang="0">
                <a:pos x="2574" y="0"/>
              </a:cxn>
            </a:cxnLst>
            <a:rect l="0" t="0" r="r" b="b"/>
            <a:pathLst>
              <a:path w="2574" h="981">
                <a:moveTo>
                  <a:pt x="2574" y="0"/>
                </a:moveTo>
                <a:lnTo>
                  <a:pt x="1605" y="0"/>
                </a:lnTo>
                <a:lnTo>
                  <a:pt x="1605" y="94"/>
                </a:lnTo>
                <a:lnTo>
                  <a:pt x="970" y="94"/>
                </a:lnTo>
                <a:lnTo>
                  <a:pt x="970" y="0"/>
                </a:lnTo>
                <a:lnTo>
                  <a:pt x="0" y="0"/>
                </a:lnTo>
                <a:lnTo>
                  <a:pt x="0" y="981"/>
                </a:lnTo>
                <a:lnTo>
                  <a:pt x="2574" y="981"/>
                </a:lnTo>
                <a:lnTo>
                  <a:pt x="2574" y="0"/>
                </a:lnTo>
                <a:close/>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Freeform 6"/>
          <p:cNvSpPr>
            <a:spLocks/>
          </p:cNvSpPr>
          <p:nvPr/>
        </p:nvSpPr>
        <p:spPr bwMode="auto">
          <a:xfrm>
            <a:off x="8456613" y="6300788"/>
            <a:ext cx="4086225" cy="1557338"/>
          </a:xfrm>
          <a:custGeom>
            <a:avLst/>
            <a:gdLst/>
            <a:ahLst/>
            <a:cxnLst>
              <a:cxn ang="0">
                <a:pos x="2574" y="0"/>
              </a:cxn>
              <a:cxn ang="0">
                <a:pos x="1605" y="0"/>
              </a:cxn>
              <a:cxn ang="0">
                <a:pos x="1605" y="94"/>
              </a:cxn>
              <a:cxn ang="0">
                <a:pos x="970" y="94"/>
              </a:cxn>
              <a:cxn ang="0">
                <a:pos x="970" y="0"/>
              </a:cxn>
              <a:cxn ang="0">
                <a:pos x="0" y="0"/>
              </a:cxn>
              <a:cxn ang="0">
                <a:pos x="0" y="981"/>
              </a:cxn>
              <a:cxn ang="0">
                <a:pos x="2574" y="981"/>
              </a:cxn>
              <a:cxn ang="0">
                <a:pos x="2574" y="0"/>
              </a:cxn>
            </a:cxnLst>
            <a:rect l="0" t="0" r="r" b="b"/>
            <a:pathLst>
              <a:path w="2574" h="981">
                <a:moveTo>
                  <a:pt x="2574" y="0"/>
                </a:moveTo>
                <a:lnTo>
                  <a:pt x="1605" y="0"/>
                </a:lnTo>
                <a:lnTo>
                  <a:pt x="1605" y="94"/>
                </a:lnTo>
                <a:lnTo>
                  <a:pt x="970" y="94"/>
                </a:lnTo>
                <a:lnTo>
                  <a:pt x="970" y="0"/>
                </a:lnTo>
                <a:lnTo>
                  <a:pt x="0" y="0"/>
                </a:lnTo>
                <a:lnTo>
                  <a:pt x="0" y="981"/>
                </a:lnTo>
                <a:lnTo>
                  <a:pt x="2574" y="981"/>
                </a:lnTo>
                <a:lnTo>
                  <a:pt x="257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9" name="Freeform 7"/>
          <p:cNvSpPr>
            <a:spLocks noEditPoints="1"/>
          </p:cNvSpPr>
          <p:nvPr/>
        </p:nvSpPr>
        <p:spPr bwMode="auto">
          <a:xfrm>
            <a:off x="8456613" y="4395788"/>
            <a:ext cx="4086225" cy="1608138"/>
          </a:xfrm>
          <a:custGeom>
            <a:avLst/>
            <a:gdLst/>
            <a:ahLst/>
            <a:cxnLst>
              <a:cxn ang="0">
                <a:pos x="555" y="215"/>
              </a:cxn>
              <a:cxn ang="0">
                <a:pos x="555" y="136"/>
              </a:cxn>
              <a:cxn ang="0">
                <a:pos x="583" y="115"/>
              </a:cxn>
              <a:cxn ang="0">
                <a:pos x="985" y="115"/>
              </a:cxn>
              <a:cxn ang="0">
                <a:pos x="1014" y="136"/>
              </a:cxn>
              <a:cxn ang="0">
                <a:pos x="1014" y="215"/>
              </a:cxn>
              <a:cxn ang="0">
                <a:pos x="555" y="215"/>
              </a:cxn>
              <a:cxn ang="0">
                <a:pos x="985" y="0"/>
              </a:cxn>
              <a:cxn ang="0">
                <a:pos x="583" y="0"/>
              </a:cxn>
              <a:cxn ang="0">
                <a:pos x="440" y="136"/>
              </a:cxn>
              <a:cxn ang="0">
                <a:pos x="440" y="215"/>
              </a:cxn>
              <a:cxn ang="0">
                <a:pos x="0" y="215"/>
              </a:cxn>
              <a:cxn ang="0">
                <a:pos x="0" y="617"/>
              </a:cxn>
              <a:cxn ang="0">
                <a:pos x="591" y="617"/>
              </a:cxn>
              <a:cxn ang="0">
                <a:pos x="591" y="563"/>
              </a:cxn>
              <a:cxn ang="0">
                <a:pos x="978" y="563"/>
              </a:cxn>
              <a:cxn ang="0">
                <a:pos x="978" y="617"/>
              </a:cxn>
              <a:cxn ang="0">
                <a:pos x="1569" y="617"/>
              </a:cxn>
              <a:cxn ang="0">
                <a:pos x="1569" y="215"/>
              </a:cxn>
              <a:cxn ang="0">
                <a:pos x="1129" y="215"/>
              </a:cxn>
              <a:cxn ang="0">
                <a:pos x="1129" y="136"/>
              </a:cxn>
              <a:cxn ang="0">
                <a:pos x="985" y="0"/>
              </a:cxn>
            </a:cxnLst>
            <a:rect l="0" t="0" r="r" b="b"/>
            <a:pathLst>
              <a:path w="1569" h="617">
                <a:moveTo>
                  <a:pt x="555" y="215"/>
                </a:moveTo>
                <a:cubicBezTo>
                  <a:pt x="555" y="136"/>
                  <a:pt x="555" y="136"/>
                  <a:pt x="555" y="136"/>
                </a:cubicBezTo>
                <a:cubicBezTo>
                  <a:pt x="555" y="126"/>
                  <a:pt x="567" y="115"/>
                  <a:pt x="583" y="115"/>
                </a:cubicBezTo>
                <a:cubicBezTo>
                  <a:pt x="985" y="115"/>
                  <a:pt x="985" y="115"/>
                  <a:pt x="985" y="115"/>
                </a:cubicBezTo>
                <a:cubicBezTo>
                  <a:pt x="1002" y="115"/>
                  <a:pt x="1014" y="126"/>
                  <a:pt x="1014" y="136"/>
                </a:cubicBezTo>
                <a:cubicBezTo>
                  <a:pt x="1014" y="215"/>
                  <a:pt x="1014" y="215"/>
                  <a:pt x="1014" y="215"/>
                </a:cubicBezTo>
                <a:cubicBezTo>
                  <a:pt x="555" y="215"/>
                  <a:pt x="555" y="215"/>
                  <a:pt x="555" y="215"/>
                </a:cubicBezTo>
                <a:moveTo>
                  <a:pt x="985" y="0"/>
                </a:moveTo>
                <a:cubicBezTo>
                  <a:pt x="583" y="0"/>
                  <a:pt x="583" y="0"/>
                  <a:pt x="583" y="0"/>
                </a:cubicBezTo>
                <a:cubicBezTo>
                  <a:pt x="504" y="0"/>
                  <a:pt x="440" y="62"/>
                  <a:pt x="440" y="136"/>
                </a:cubicBezTo>
                <a:cubicBezTo>
                  <a:pt x="440" y="215"/>
                  <a:pt x="440" y="215"/>
                  <a:pt x="440" y="215"/>
                </a:cubicBezTo>
                <a:cubicBezTo>
                  <a:pt x="0" y="215"/>
                  <a:pt x="0" y="215"/>
                  <a:pt x="0" y="215"/>
                </a:cubicBezTo>
                <a:cubicBezTo>
                  <a:pt x="0" y="617"/>
                  <a:pt x="0" y="617"/>
                  <a:pt x="0" y="617"/>
                </a:cubicBezTo>
                <a:cubicBezTo>
                  <a:pt x="591" y="617"/>
                  <a:pt x="591" y="617"/>
                  <a:pt x="591" y="617"/>
                </a:cubicBezTo>
                <a:cubicBezTo>
                  <a:pt x="591" y="563"/>
                  <a:pt x="591" y="563"/>
                  <a:pt x="591" y="563"/>
                </a:cubicBezTo>
                <a:cubicBezTo>
                  <a:pt x="978" y="563"/>
                  <a:pt x="978" y="563"/>
                  <a:pt x="978" y="563"/>
                </a:cubicBezTo>
                <a:cubicBezTo>
                  <a:pt x="978" y="617"/>
                  <a:pt x="978" y="617"/>
                  <a:pt x="978" y="617"/>
                </a:cubicBezTo>
                <a:cubicBezTo>
                  <a:pt x="1569" y="617"/>
                  <a:pt x="1569" y="617"/>
                  <a:pt x="1569" y="617"/>
                </a:cubicBezTo>
                <a:cubicBezTo>
                  <a:pt x="1569" y="215"/>
                  <a:pt x="1569" y="215"/>
                  <a:pt x="1569" y="215"/>
                </a:cubicBezTo>
                <a:cubicBezTo>
                  <a:pt x="1129" y="215"/>
                  <a:pt x="1129" y="215"/>
                  <a:pt x="1129" y="215"/>
                </a:cubicBezTo>
                <a:cubicBezTo>
                  <a:pt x="1129" y="136"/>
                  <a:pt x="1129" y="136"/>
                  <a:pt x="1129" y="136"/>
                </a:cubicBezTo>
                <a:cubicBezTo>
                  <a:pt x="1129" y="62"/>
                  <a:pt x="1065" y="0"/>
                  <a:pt x="985" y="0"/>
                </a:cubicBezTo>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0" name="Freeform 8"/>
          <p:cNvSpPr>
            <a:spLocks/>
          </p:cNvSpPr>
          <p:nvPr/>
        </p:nvSpPr>
        <p:spPr bwMode="auto">
          <a:xfrm>
            <a:off x="8445500" y="6291263"/>
            <a:ext cx="4108450" cy="1577975"/>
          </a:xfrm>
          <a:custGeom>
            <a:avLst/>
            <a:gdLst/>
            <a:ahLst/>
            <a:cxnLst>
              <a:cxn ang="0">
                <a:pos x="1612" y="6"/>
              </a:cxn>
              <a:cxn ang="0">
                <a:pos x="1605" y="6"/>
              </a:cxn>
              <a:cxn ang="0">
                <a:pos x="1605" y="93"/>
              </a:cxn>
              <a:cxn ang="0">
                <a:pos x="983" y="93"/>
              </a:cxn>
              <a:cxn ang="0">
                <a:pos x="983" y="0"/>
              </a:cxn>
              <a:cxn ang="0">
                <a:pos x="0" y="0"/>
              </a:cxn>
              <a:cxn ang="0">
                <a:pos x="0" y="994"/>
              </a:cxn>
              <a:cxn ang="0">
                <a:pos x="2588" y="994"/>
              </a:cxn>
              <a:cxn ang="0">
                <a:pos x="2588" y="0"/>
              </a:cxn>
              <a:cxn ang="0">
                <a:pos x="1605" y="0"/>
              </a:cxn>
              <a:cxn ang="0">
                <a:pos x="1605" y="6"/>
              </a:cxn>
              <a:cxn ang="0">
                <a:pos x="1612" y="6"/>
              </a:cxn>
              <a:cxn ang="0">
                <a:pos x="1612" y="13"/>
              </a:cxn>
              <a:cxn ang="0">
                <a:pos x="2575" y="13"/>
              </a:cxn>
              <a:cxn ang="0">
                <a:pos x="2575" y="981"/>
              </a:cxn>
              <a:cxn ang="0">
                <a:pos x="14" y="981"/>
              </a:cxn>
              <a:cxn ang="0">
                <a:pos x="14" y="13"/>
              </a:cxn>
              <a:cxn ang="0">
                <a:pos x="970" y="13"/>
              </a:cxn>
              <a:cxn ang="0">
                <a:pos x="970" y="107"/>
              </a:cxn>
              <a:cxn ang="0">
                <a:pos x="1618" y="107"/>
              </a:cxn>
              <a:cxn ang="0">
                <a:pos x="1618" y="6"/>
              </a:cxn>
              <a:cxn ang="0">
                <a:pos x="1612" y="6"/>
              </a:cxn>
              <a:cxn ang="0">
                <a:pos x="1612" y="13"/>
              </a:cxn>
              <a:cxn ang="0">
                <a:pos x="1612" y="6"/>
              </a:cxn>
            </a:cxnLst>
            <a:rect l="0" t="0" r="r" b="b"/>
            <a:pathLst>
              <a:path w="2588" h="994">
                <a:moveTo>
                  <a:pt x="1612" y="6"/>
                </a:moveTo>
                <a:lnTo>
                  <a:pt x="1605" y="6"/>
                </a:lnTo>
                <a:lnTo>
                  <a:pt x="1605" y="93"/>
                </a:lnTo>
                <a:lnTo>
                  <a:pt x="983" y="93"/>
                </a:lnTo>
                <a:lnTo>
                  <a:pt x="983" y="0"/>
                </a:lnTo>
                <a:lnTo>
                  <a:pt x="0" y="0"/>
                </a:lnTo>
                <a:lnTo>
                  <a:pt x="0" y="994"/>
                </a:lnTo>
                <a:lnTo>
                  <a:pt x="2588" y="994"/>
                </a:lnTo>
                <a:lnTo>
                  <a:pt x="2588" y="0"/>
                </a:lnTo>
                <a:lnTo>
                  <a:pt x="1605" y="0"/>
                </a:lnTo>
                <a:lnTo>
                  <a:pt x="1605" y="6"/>
                </a:lnTo>
                <a:lnTo>
                  <a:pt x="1612" y="6"/>
                </a:lnTo>
                <a:lnTo>
                  <a:pt x="1612" y="13"/>
                </a:lnTo>
                <a:lnTo>
                  <a:pt x="2575" y="13"/>
                </a:lnTo>
                <a:lnTo>
                  <a:pt x="2575" y="981"/>
                </a:lnTo>
                <a:lnTo>
                  <a:pt x="14" y="981"/>
                </a:lnTo>
                <a:lnTo>
                  <a:pt x="14" y="13"/>
                </a:lnTo>
                <a:lnTo>
                  <a:pt x="970" y="13"/>
                </a:lnTo>
                <a:lnTo>
                  <a:pt x="970" y="107"/>
                </a:lnTo>
                <a:lnTo>
                  <a:pt x="1618" y="107"/>
                </a:lnTo>
                <a:lnTo>
                  <a:pt x="1618" y="6"/>
                </a:lnTo>
                <a:lnTo>
                  <a:pt x="1612" y="6"/>
                </a:lnTo>
                <a:lnTo>
                  <a:pt x="1612" y="13"/>
                </a:lnTo>
                <a:lnTo>
                  <a:pt x="1612"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Freeform 9"/>
          <p:cNvSpPr>
            <a:spLocks noEditPoints="1"/>
          </p:cNvSpPr>
          <p:nvPr/>
        </p:nvSpPr>
        <p:spPr bwMode="auto">
          <a:xfrm>
            <a:off x="8445500" y="4384675"/>
            <a:ext cx="4108450" cy="1630363"/>
          </a:xfrm>
          <a:custGeom>
            <a:avLst/>
            <a:gdLst/>
            <a:ahLst/>
            <a:cxnLst>
              <a:cxn ang="0">
                <a:pos x="1137" y="219"/>
              </a:cxn>
              <a:cxn ang="0">
                <a:pos x="1094" y="41"/>
              </a:cxn>
              <a:cxn ang="0">
                <a:pos x="587" y="0"/>
              </a:cxn>
              <a:cxn ang="0">
                <a:pos x="440" y="140"/>
              </a:cxn>
              <a:cxn ang="0">
                <a:pos x="0" y="215"/>
              </a:cxn>
              <a:cxn ang="0">
                <a:pos x="599" y="625"/>
              </a:cxn>
              <a:cxn ang="0">
                <a:pos x="978" y="571"/>
              </a:cxn>
              <a:cxn ang="0">
                <a:pos x="1577" y="625"/>
              </a:cxn>
              <a:cxn ang="0">
                <a:pos x="1133" y="215"/>
              </a:cxn>
              <a:cxn ang="0">
                <a:pos x="1137" y="219"/>
              </a:cxn>
              <a:cxn ang="0">
                <a:pos x="1133" y="223"/>
              </a:cxn>
              <a:cxn ang="0">
                <a:pos x="1569" y="617"/>
              </a:cxn>
              <a:cxn ang="0">
                <a:pos x="986" y="563"/>
              </a:cxn>
              <a:cxn ang="0">
                <a:pos x="591" y="617"/>
              </a:cxn>
              <a:cxn ang="0">
                <a:pos x="8" y="223"/>
              </a:cxn>
              <a:cxn ang="0">
                <a:pos x="448" y="140"/>
              </a:cxn>
              <a:cxn ang="0">
                <a:pos x="587" y="8"/>
              </a:cxn>
              <a:cxn ang="0">
                <a:pos x="1088" y="47"/>
              </a:cxn>
              <a:cxn ang="0">
                <a:pos x="1129" y="223"/>
              </a:cxn>
              <a:cxn ang="0">
                <a:pos x="1133" y="219"/>
              </a:cxn>
              <a:cxn ang="0">
                <a:pos x="1018" y="215"/>
              </a:cxn>
              <a:cxn ang="0">
                <a:pos x="563" y="140"/>
              </a:cxn>
              <a:cxn ang="0">
                <a:pos x="587" y="123"/>
              </a:cxn>
              <a:cxn ang="0">
                <a:pos x="1008" y="129"/>
              </a:cxn>
              <a:cxn ang="0">
                <a:pos x="1014" y="219"/>
              </a:cxn>
              <a:cxn ang="0">
                <a:pos x="1018" y="215"/>
              </a:cxn>
              <a:cxn ang="0">
                <a:pos x="1022" y="219"/>
              </a:cxn>
              <a:cxn ang="0">
                <a:pos x="1013" y="123"/>
              </a:cxn>
              <a:cxn ang="0">
                <a:pos x="587" y="115"/>
              </a:cxn>
              <a:cxn ang="0">
                <a:pos x="555" y="140"/>
              </a:cxn>
              <a:cxn ang="0">
                <a:pos x="1022" y="223"/>
              </a:cxn>
              <a:cxn ang="0">
                <a:pos x="1018" y="219"/>
              </a:cxn>
            </a:cxnLst>
            <a:rect l="0" t="0" r="r" b="b"/>
            <a:pathLst>
              <a:path w="1577" h="625">
                <a:moveTo>
                  <a:pt x="1133" y="219"/>
                </a:moveTo>
                <a:cubicBezTo>
                  <a:pt x="1137" y="219"/>
                  <a:pt x="1137" y="219"/>
                  <a:pt x="1137" y="219"/>
                </a:cubicBezTo>
                <a:cubicBezTo>
                  <a:pt x="1137" y="140"/>
                  <a:pt x="1137" y="140"/>
                  <a:pt x="1137" y="140"/>
                </a:cubicBezTo>
                <a:cubicBezTo>
                  <a:pt x="1137" y="102"/>
                  <a:pt x="1120" y="67"/>
                  <a:pt x="1094" y="41"/>
                </a:cubicBezTo>
                <a:cubicBezTo>
                  <a:pt x="1067" y="16"/>
                  <a:pt x="1030" y="0"/>
                  <a:pt x="989" y="0"/>
                </a:cubicBezTo>
                <a:cubicBezTo>
                  <a:pt x="587" y="0"/>
                  <a:pt x="587" y="0"/>
                  <a:pt x="587" y="0"/>
                </a:cubicBezTo>
                <a:cubicBezTo>
                  <a:pt x="547" y="0"/>
                  <a:pt x="510" y="16"/>
                  <a:pt x="483" y="41"/>
                </a:cubicBezTo>
                <a:cubicBezTo>
                  <a:pt x="456" y="67"/>
                  <a:pt x="440" y="102"/>
                  <a:pt x="440" y="140"/>
                </a:cubicBezTo>
                <a:cubicBezTo>
                  <a:pt x="440" y="215"/>
                  <a:pt x="440" y="215"/>
                  <a:pt x="440" y="215"/>
                </a:cubicBezTo>
                <a:cubicBezTo>
                  <a:pt x="0" y="215"/>
                  <a:pt x="0" y="215"/>
                  <a:pt x="0" y="215"/>
                </a:cubicBezTo>
                <a:cubicBezTo>
                  <a:pt x="0" y="625"/>
                  <a:pt x="0" y="625"/>
                  <a:pt x="0" y="625"/>
                </a:cubicBezTo>
                <a:cubicBezTo>
                  <a:pt x="599" y="625"/>
                  <a:pt x="599" y="625"/>
                  <a:pt x="599" y="625"/>
                </a:cubicBezTo>
                <a:cubicBezTo>
                  <a:pt x="599" y="571"/>
                  <a:pt x="599" y="571"/>
                  <a:pt x="599" y="571"/>
                </a:cubicBezTo>
                <a:cubicBezTo>
                  <a:pt x="978" y="571"/>
                  <a:pt x="978" y="571"/>
                  <a:pt x="978" y="571"/>
                </a:cubicBezTo>
                <a:cubicBezTo>
                  <a:pt x="978" y="625"/>
                  <a:pt x="978" y="625"/>
                  <a:pt x="978" y="625"/>
                </a:cubicBezTo>
                <a:cubicBezTo>
                  <a:pt x="1577" y="625"/>
                  <a:pt x="1577" y="625"/>
                  <a:pt x="1577" y="625"/>
                </a:cubicBezTo>
                <a:cubicBezTo>
                  <a:pt x="1577" y="215"/>
                  <a:pt x="1577" y="215"/>
                  <a:pt x="1577" y="215"/>
                </a:cubicBezTo>
                <a:cubicBezTo>
                  <a:pt x="1133" y="215"/>
                  <a:pt x="1133" y="215"/>
                  <a:pt x="1133" y="215"/>
                </a:cubicBezTo>
                <a:cubicBezTo>
                  <a:pt x="1133" y="219"/>
                  <a:pt x="1133" y="219"/>
                  <a:pt x="1133" y="219"/>
                </a:cubicBezTo>
                <a:cubicBezTo>
                  <a:pt x="1137" y="219"/>
                  <a:pt x="1137" y="219"/>
                  <a:pt x="1137" y="219"/>
                </a:cubicBezTo>
                <a:cubicBezTo>
                  <a:pt x="1133" y="219"/>
                  <a:pt x="1133" y="219"/>
                  <a:pt x="1133" y="219"/>
                </a:cubicBezTo>
                <a:cubicBezTo>
                  <a:pt x="1133" y="223"/>
                  <a:pt x="1133" y="223"/>
                  <a:pt x="1133" y="223"/>
                </a:cubicBezTo>
                <a:cubicBezTo>
                  <a:pt x="1569" y="223"/>
                  <a:pt x="1569" y="223"/>
                  <a:pt x="1569" y="223"/>
                </a:cubicBezTo>
                <a:cubicBezTo>
                  <a:pt x="1569" y="617"/>
                  <a:pt x="1569" y="617"/>
                  <a:pt x="1569" y="617"/>
                </a:cubicBezTo>
                <a:cubicBezTo>
                  <a:pt x="986" y="617"/>
                  <a:pt x="986" y="617"/>
                  <a:pt x="986" y="617"/>
                </a:cubicBezTo>
                <a:cubicBezTo>
                  <a:pt x="986" y="563"/>
                  <a:pt x="986" y="563"/>
                  <a:pt x="986" y="563"/>
                </a:cubicBezTo>
                <a:cubicBezTo>
                  <a:pt x="591" y="563"/>
                  <a:pt x="591" y="563"/>
                  <a:pt x="591" y="563"/>
                </a:cubicBezTo>
                <a:cubicBezTo>
                  <a:pt x="591" y="617"/>
                  <a:pt x="591" y="617"/>
                  <a:pt x="591" y="617"/>
                </a:cubicBezTo>
                <a:cubicBezTo>
                  <a:pt x="8" y="617"/>
                  <a:pt x="8" y="617"/>
                  <a:pt x="8" y="617"/>
                </a:cubicBezTo>
                <a:cubicBezTo>
                  <a:pt x="8" y="223"/>
                  <a:pt x="8" y="223"/>
                  <a:pt x="8" y="223"/>
                </a:cubicBezTo>
                <a:cubicBezTo>
                  <a:pt x="448" y="223"/>
                  <a:pt x="448" y="223"/>
                  <a:pt x="448" y="223"/>
                </a:cubicBezTo>
                <a:cubicBezTo>
                  <a:pt x="448" y="140"/>
                  <a:pt x="448" y="140"/>
                  <a:pt x="448" y="140"/>
                </a:cubicBezTo>
                <a:cubicBezTo>
                  <a:pt x="448" y="104"/>
                  <a:pt x="463" y="71"/>
                  <a:pt x="489" y="47"/>
                </a:cubicBezTo>
                <a:cubicBezTo>
                  <a:pt x="514" y="23"/>
                  <a:pt x="549" y="8"/>
                  <a:pt x="587" y="8"/>
                </a:cubicBezTo>
                <a:cubicBezTo>
                  <a:pt x="989" y="8"/>
                  <a:pt x="989" y="8"/>
                  <a:pt x="989" y="8"/>
                </a:cubicBezTo>
                <a:cubicBezTo>
                  <a:pt x="1028" y="8"/>
                  <a:pt x="1063" y="23"/>
                  <a:pt x="1088" y="47"/>
                </a:cubicBezTo>
                <a:cubicBezTo>
                  <a:pt x="1113" y="71"/>
                  <a:pt x="1129" y="104"/>
                  <a:pt x="1129" y="140"/>
                </a:cubicBezTo>
                <a:cubicBezTo>
                  <a:pt x="1129" y="223"/>
                  <a:pt x="1129" y="223"/>
                  <a:pt x="1129" y="223"/>
                </a:cubicBezTo>
                <a:cubicBezTo>
                  <a:pt x="1133" y="223"/>
                  <a:pt x="1133" y="223"/>
                  <a:pt x="1133" y="223"/>
                </a:cubicBezTo>
                <a:lnTo>
                  <a:pt x="1133" y="219"/>
                </a:lnTo>
                <a:close/>
                <a:moveTo>
                  <a:pt x="1018" y="219"/>
                </a:moveTo>
                <a:cubicBezTo>
                  <a:pt x="1018" y="215"/>
                  <a:pt x="1018" y="215"/>
                  <a:pt x="1018" y="215"/>
                </a:cubicBezTo>
                <a:cubicBezTo>
                  <a:pt x="563" y="215"/>
                  <a:pt x="563" y="215"/>
                  <a:pt x="563" y="215"/>
                </a:cubicBezTo>
                <a:cubicBezTo>
                  <a:pt x="563" y="140"/>
                  <a:pt x="563" y="140"/>
                  <a:pt x="563" y="140"/>
                </a:cubicBezTo>
                <a:cubicBezTo>
                  <a:pt x="563" y="137"/>
                  <a:pt x="565" y="133"/>
                  <a:pt x="569" y="129"/>
                </a:cubicBezTo>
                <a:cubicBezTo>
                  <a:pt x="574" y="126"/>
                  <a:pt x="580" y="123"/>
                  <a:pt x="587" y="123"/>
                </a:cubicBezTo>
                <a:cubicBezTo>
                  <a:pt x="989" y="123"/>
                  <a:pt x="989" y="123"/>
                  <a:pt x="989" y="123"/>
                </a:cubicBezTo>
                <a:cubicBezTo>
                  <a:pt x="997" y="123"/>
                  <a:pt x="1003" y="126"/>
                  <a:pt x="1008" y="129"/>
                </a:cubicBezTo>
                <a:cubicBezTo>
                  <a:pt x="1012" y="133"/>
                  <a:pt x="1014" y="137"/>
                  <a:pt x="1014" y="140"/>
                </a:cubicBezTo>
                <a:cubicBezTo>
                  <a:pt x="1014" y="219"/>
                  <a:pt x="1014" y="219"/>
                  <a:pt x="1014" y="219"/>
                </a:cubicBezTo>
                <a:cubicBezTo>
                  <a:pt x="1018" y="219"/>
                  <a:pt x="1018" y="219"/>
                  <a:pt x="1018" y="219"/>
                </a:cubicBezTo>
                <a:cubicBezTo>
                  <a:pt x="1018" y="215"/>
                  <a:pt x="1018" y="215"/>
                  <a:pt x="1018" y="215"/>
                </a:cubicBezTo>
                <a:cubicBezTo>
                  <a:pt x="1018" y="219"/>
                  <a:pt x="1018" y="219"/>
                  <a:pt x="1018" y="219"/>
                </a:cubicBezTo>
                <a:cubicBezTo>
                  <a:pt x="1022" y="219"/>
                  <a:pt x="1022" y="219"/>
                  <a:pt x="1022" y="219"/>
                </a:cubicBezTo>
                <a:cubicBezTo>
                  <a:pt x="1022" y="140"/>
                  <a:pt x="1022" y="140"/>
                  <a:pt x="1022" y="140"/>
                </a:cubicBezTo>
                <a:cubicBezTo>
                  <a:pt x="1022" y="134"/>
                  <a:pt x="1018" y="128"/>
                  <a:pt x="1013" y="123"/>
                </a:cubicBezTo>
                <a:cubicBezTo>
                  <a:pt x="1007" y="118"/>
                  <a:pt x="999" y="115"/>
                  <a:pt x="989" y="115"/>
                </a:cubicBezTo>
                <a:cubicBezTo>
                  <a:pt x="587" y="115"/>
                  <a:pt x="587" y="115"/>
                  <a:pt x="587" y="115"/>
                </a:cubicBezTo>
                <a:cubicBezTo>
                  <a:pt x="578" y="115"/>
                  <a:pt x="570" y="118"/>
                  <a:pt x="564" y="123"/>
                </a:cubicBezTo>
                <a:cubicBezTo>
                  <a:pt x="558" y="128"/>
                  <a:pt x="555" y="134"/>
                  <a:pt x="555" y="140"/>
                </a:cubicBezTo>
                <a:cubicBezTo>
                  <a:pt x="555" y="223"/>
                  <a:pt x="555" y="223"/>
                  <a:pt x="555" y="223"/>
                </a:cubicBezTo>
                <a:cubicBezTo>
                  <a:pt x="1022" y="223"/>
                  <a:pt x="1022" y="223"/>
                  <a:pt x="1022" y="223"/>
                </a:cubicBezTo>
                <a:cubicBezTo>
                  <a:pt x="1022" y="219"/>
                  <a:pt x="1022" y="219"/>
                  <a:pt x="1022" y="219"/>
                </a:cubicBezTo>
                <a:lnTo>
                  <a:pt x="1018" y="2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 name="Oval 12"/>
          <p:cNvSpPr>
            <a:spLocks noChangeArrowheads="1"/>
          </p:cNvSpPr>
          <p:nvPr/>
        </p:nvSpPr>
        <p:spPr bwMode="auto">
          <a:xfrm>
            <a:off x="9074150" y="5537200"/>
            <a:ext cx="74613" cy="7620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Oval 15"/>
          <p:cNvSpPr>
            <a:spLocks noChangeArrowheads="1"/>
          </p:cNvSpPr>
          <p:nvPr/>
        </p:nvSpPr>
        <p:spPr bwMode="auto">
          <a:xfrm>
            <a:off x="9074150" y="7188200"/>
            <a:ext cx="74613" cy="7620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Rectangle 16"/>
          <p:cNvSpPr>
            <a:spLocks noChangeArrowheads="1"/>
          </p:cNvSpPr>
          <p:nvPr/>
        </p:nvSpPr>
        <p:spPr bwMode="auto">
          <a:xfrm>
            <a:off x="11949113" y="5565775"/>
            <a:ext cx="2303463" cy="206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5" name="Oval 18"/>
          <p:cNvSpPr>
            <a:spLocks noChangeArrowheads="1"/>
          </p:cNvSpPr>
          <p:nvPr/>
        </p:nvSpPr>
        <p:spPr bwMode="auto">
          <a:xfrm>
            <a:off x="11912600" y="5537200"/>
            <a:ext cx="76200" cy="7620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Rectangle 19"/>
          <p:cNvSpPr>
            <a:spLocks noChangeArrowheads="1"/>
          </p:cNvSpPr>
          <p:nvPr/>
        </p:nvSpPr>
        <p:spPr bwMode="auto">
          <a:xfrm>
            <a:off x="11949113" y="7216775"/>
            <a:ext cx="2303463" cy="206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7" name="Oval 21"/>
          <p:cNvSpPr>
            <a:spLocks noChangeArrowheads="1"/>
          </p:cNvSpPr>
          <p:nvPr/>
        </p:nvSpPr>
        <p:spPr bwMode="auto">
          <a:xfrm>
            <a:off x="11912600" y="7188200"/>
            <a:ext cx="76200" cy="7620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8" name="Группа 57"/>
          <p:cNvGrpSpPr/>
          <p:nvPr/>
        </p:nvGrpSpPr>
        <p:grpSpPr>
          <a:xfrm>
            <a:off x="6760369" y="5565765"/>
            <a:ext cx="2327276" cy="1671638"/>
            <a:chOff x="6767513" y="5565775"/>
            <a:chExt cx="2303463" cy="1671638"/>
          </a:xfrm>
        </p:grpSpPr>
        <p:sp>
          <p:nvSpPr>
            <p:cNvPr id="59" name="Rectangle 16"/>
            <p:cNvSpPr>
              <a:spLocks noChangeArrowheads="1"/>
            </p:cNvSpPr>
            <p:nvPr/>
          </p:nvSpPr>
          <p:spPr bwMode="auto">
            <a:xfrm>
              <a:off x="6767513" y="5565775"/>
              <a:ext cx="2303463" cy="206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60" name="Rectangle 19"/>
            <p:cNvSpPr>
              <a:spLocks noChangeArrowheads="1"/>
            </p:cNvSpPr>
            <p:nvPr/>
          </p:nvSpPr>
          <p:spPr bwMode="auto">
            <a:xfrm>
              <a:off x="6767513" y="7216775"/>
              <a:ext cx="2303463" cy="206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grpSp>
      <p:sp>
        <p:nvSpPr>
          <p:cNvPr id="61" name="object 12"/>
          <p:cNvSpPr/>
          <p:nvPr/>
        </p:nvSpPr>
        <p:spPr>
          <a:xfrm>
            <a:off x="5600101" y="4964791"/>
            <a:ext cx="1165225" cy="1165225"/>
          </a:xfrm>
          <a:custGeom>
            <a:avLst/>
            <a:gdLst/>
            <a:ahLst/>
            <a:cxnLst/>
            <a:rect l="l" t="t" r="r" b="b"/>
            <a:pathLst>
              <a:path w="1165225" h="1165225">
                <a:moveTo>
                  <a:pt x="1164603" y="1164613"/>
                </a:moveTo>
                <a:lnTo>
                  <a:pt x="0" y="1164613"/>
                </a:lnTo>
                <a:lnTo>
                  <a:pt x="0" y="0"/>
                </a:lnTo>
                <a:lnTo>
                  <a:pt x="1164603" y="0"/>
                </a:lnTo>
                <a:lnTo>
                  <a:pt x="1164603" y="1164613"/>
                </a:lnTo>
                <a:close/>
              </a:path>
            </a:pathLst>
          </a:custGeom>
          <a:solidFill>
            <a:srgbClr val="127967"/>
          </a:solidFill>
        </p:spPr>
        <p:txBody>
          <a:bodyPr wrap="square" lIns="0" tIns="0" rIns="0" bIns="0" rtlCol="0">
            <a:spAutoFit/>
          </a:bodyPr>
          <a:lstStyle/>
          <a:p>
            <a:endParaRPr/>
          </a:p>
        </p:txBody>
      </p:sp>
      <p:sp>
        <p:nvSpPr>
          <p:cNvPr id="62" name="object 14"/>
          <p:cNvSpPr/>
          <p:nvPr/>
        </p:nvSpPr>
        <p:spPr>
          <a:xfrm>
            <a:off x="5600101" y="6622060"/>
            <a:ext cx="1165225" cy="1165225"/>
          </a:xfrm>
          <a:custGeom>
            <a:avLst/>
            <a:gdLst/>
            <a:ahLst/>
            <a:cxnLst/>
            <a:rect l="l" t="t" r="r" b="b"/>
            <a:pathLst>
              <a:path w="1165225" h="1165225">
                <a:moveTo>
                  <a:pt x="1164603" y="1164613"/>
                </a:moveTo>
                <a:lnTo>
                  <a:pt x="0" y="1164613"/>
                </a:lnTo>
                <a:lnTo>
                  <a:pt x="0" y="0"/>
                </a:lnTo>
                <a:lnTo>
                  <a:pt x="1164603" y="0"/>
                </a:lnTo>
                <a:lnTo>
                  <a:pt x="1164603" y="1164613"/>
                </a:lnTo>
                <a:close/>
              </a:path>
            </a:pathLst>
          </a:custGeom>
          <a:solidFill>
            <a:srgbClr val="0F76A0"/>
          </a:solid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 name="Диаграмма 105"/>
          <p:cNvGraphicFramePr/>
          <p:nvPr/>
        </p:nvGraphicFramePr>
        <p:xfrm>
          <a:off x="6325923" y="3751086"/>
          <a:ext cx="7620530" cy="5080353"/>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Группа 6"/>
          <p:cNvGrpSpPr/>
          <p:nvPr/>
        </p:nvGrpSpPr>
        <p:grpSpPr>
          <a:xfrm>
            <a:off x="7498777" y="1475641"/>
            <a:ext cx="5111586" cy="1156806"/>
            <a:chOff x="7498777" y="1475641"/>
            <a:chExt cx="5111586" cy="1156806"/>
          </a:xfrm>
        </p:grpSpPr>
        <p:sp>
          <p:nvSpPr>
            <p:cNvPr id="8"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9"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6" name="Текст 5"/>
          <p:cNvSpPr>
            <a:spLocks noGrp="1"/>
          </p:cNvSpPr>
          <p:nvPr>
            <p:ph type="body" sz="quarter" idx="10"/>
          </p:nvPr>
        </p:nvSpPr>
        <p:spPr/>
        <p:txBody>
          <a:bodyPr/>
          <a:lstStyle/>
          <a:p>
            <a:endParaRPr lang="ru-RU" dirty="0"/>
          </a:p>
        </p:txBody>
      </p:sp>
      <p:sp>
        <p:nvSpPr>
          <p:cNvPr id="10" name="Rectangle 53"/>
          <p:cNvSpPr>
            <a:spLocks noChangeArrowheads="1"/>
          </p:cNvSpPr>
          <p:nvPr/>
        </p:nvSpPr>
        <p:spPr bwMode="auto">
          <a:xfrm>
            <a:off x="3197225" y="3895725"/>
            <a:ext cx="3294063" cy="819150"/>
          </a:xfrm>
          <a:prstGeom prst="rect">
            <a:avLst/>
          </a:prstGeom>
          <a:solidFill>
            <a:srgbClr val="FFFFFF">
              <a:alpha val="15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1" name="Rectangle 55"/>
          <p:cNvSpPr>
            <a:spLocks noChangeArrowheads="1"/>
          </p:cNvSpPr>
          <p:nvPr/>
        </p:nvSpPr>
        <p:spPr bwMode="auto">
          <a:xfrm>
            <a:off x="3197225" y="5219700"/>
            <a:ext cx="3294063" cy="819150"/>
          </a:xfrm>
          <a:prstGeom prst="rect">
            <a:avLst/>
          </a:prstGeom>
          <a:solidFill>
            <a:srgbClr val="FFFFFF">
              <a:alpha val="15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2" name="Rectangle 57"/>
          <p:cNvSpPr>
            <a:spLocks noChangeArrowheads="1"/>
          </p:cNvSpPr>
          <p:nvPr/>
        </p:nvSpPr>
        <p:spPr bwMode="auto">
          <a:xfrm>
            <a:off x="3197225" y="6542088"/>
            <a:ext cx="3294063" cy="819150"/>
          </a:xfrm>
          <a:prstGeom prst="rect">
            <a:avLst/>
          </a:prstGeom>
          <a:solidFill>
            <a:srgbClr val="FFFFFF">
              <a:alpha val="15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3" name="Rectangle 59"/>
          <p:cNvSpPr>
            <a:spLocks noChangeArrowheads="1"/>
          </p:cNvSpPr>
          <p:nvPr/>
        </p:nvSpPr>
        <p:spPr bwMode="auto">
          <a:xfrm>
            <a:off x="3197225" y="7866063"/>
            <a:ext cx="3294063" cy="819150"/>
          </a:xfrm>
          <a:prstGeom prst="rect">
            <a:avLst/>
          </a:prstGeom>
          <a:solidFill>
            <a:srgbClr val="FFFFFF">
              <a:alpha val="15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4" name="Rectangle 61"/>
          <p:cNvSpPr>
            <a:spLocks noChangeArrowheads="1"/>
          </p:cNvSpPr>
          <p:nvPr/>
        </p:nvSpPr>
        <p:spPr bwMode="auto">
          <a:xfrm>
            <a:off x="13789025" y="3895725"/>
            <a:ext cx="3295650" cy="819150"/>
          </a:xfrm>
          <a:prstGeom prst="rect">
            <a:avLst/>
          </a:prstGeom>
          <a:solidFill>
            <a:srgbClr val="FFFFFF">
              <a:alpha val="15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5" name="Rectangle 65"/>
          <p:cNvSpPr>
            <a:spLocks noChangeArrowheads="1"/>
          </p:cNvSpPr>
          <p:nvPr/>
        </p:nvSpPr>
        <p:spPr bwMode="auto">
          <a:xfrm>
            <a:off x="13789025" y="6542088"/>
            <a:ext cx="3295650" cy="819150"/>
          </a:xfrm>
          <a:prstGeom prst="rect">
            <a:avLst/>
          </a:prstGeom>
          <a:solidFill>
            <a:srgbClr val="FFFFFF">
              <a:alpha val="15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6" name="Rectangle 67"/>
          <p:cNvSpPr>
            <a:spLocks noChangeArrowheads="1"/>
          </p:cNvSpPr>
          <p:nvPr/>
        </p:nvSpPr>
        <p:spPr bwMode="auto">
          <a:xfrm>
            <a:off x="13789025" y="7866063"/>
            <a:ext cx="3295650" cy="819150"/>
          </a:xfrm>
          <a:prstGeom prst="rect">
            <a:avLst/>
          </a:prstGeom>
          <a:solidFill>
            <a:srgbClr val="FFFFFF">
              <a:alpha val="15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7" name="Freeform 84"/>
          <p:cNvSpPr>
            <a:spLocks/>
          </p:cNvSpPr>
          <p:nvPr/>
        </p:nvSpPr>
        <p:spPr bwMode="auto">
          <a:xfrm>
            <a:off x="13784263" y="5213350"/>
            <a:ext cx="3306763" cy="830262"/>
          </a:xfrm>
          <a:custGeom>
            <a:avLst/>
            <a:gdLst/>
            <a:ahLst/>
            <a:cxnLst>
              <a:cxn ang="0">
                <a:pos x="2079" y="520"/>
              </a:cxn>
              <a:cxn ang="0">
                <a:pos x="2079" y="516"/>
              </a:cxn>
              <a:cxn ang="0">
                <a:pos x="6" y="516"/>
              </a:cxn>
              <a:cxn ang="0">
                <a:pos x="6" y="7"/>
              </a:cxn>
              <a:cxn ang="0">
                <a:pos x="2076" y="7"/>
              </a:cxn>
              <a:cxn ang="0">
                <a:pos x="2076" y="520"/>
              </a:cxn>
              <a:cxn ang="0">
                <a:pos x="2079" y="520"/>
              </a:cxn>
              <a:cxn ang="0">
                <a:pos x="2079" y="516"/>
              </a:cxn>
              <a:cxn ang="0">
                <a:pos x="2079" y="520"/>
              </a:cxn>
              <a:cxn ang="0">
                <a:pos x="2083" y="520"/>
              </a:cxn>
              <a:cxn ang="0">
                <a:pos x="2083" y="0"/>
              </a:cxn>
              <a:cxn ang="0">
                <a:pos x="0" y="0"/>
              </a:cxn>
              <a:cxn ang="0">
                <a:pos x="0" y="523"/>
              </a:cxn>
              <a:cxn ang="0">
                <a:pos x="2083" y="523"/>
              </a:cxn>
              <a:cxn ang="0">
                <a:pos x="2083" y="520"/>
              </a:cxn>
              <a:cxn ang="0">
                <a:pos x="2079" y="520"/>
              </a:cxn>
            </a:cxnLst>
            <a:rect l="0" t="0" r="r" b="b"/>
            <a:pathLst>
              <a:path w="2083" h="523">
                <a:moveTo>
                  <a:pt x="2079" y="520"/>
                </a:moveTo>
                <a:lnTo>
                  <a:pt x="2079" y="516"/>
                </a:lnTo>
                <a:lnTo>
                  <a:pt x="6" y="516"/>
                </a:lnTo>
                <a:lnTo>
                  <a:pt x="6" y="7"/>
                </a:lnTo>
                <a:lnTo>
                  <a:pt x="2076" y="7"/>
                </a:lnTo>
                <a:lnTo>
                  <a:pt x="2076" y="520"/>
                </a:lnTo>
                <a:lnTo>
                  <a:pt x="2079" y="520"/>
                </a:lnTo>
                <a:lnTo>
                  <a:pt x="2079" y="516"/>
                </a:lnTo>
                <a:lnTo>
                  <a:pt x="2079" y="520"/>
                </a:lnTo>
                <a:lnTo>
                  <a:pt x="2083" y="520"/>
                </a:lnTo>
                <a:lnTo>
                  <a:pt x="2083" y="0"/>
                </a:lnTo>
                <a:lnTo>
                  <a:pt x="0" y="0"/>
                </a:lnTo>
                <a:lnTo>
                  <a:pt x="0" y="523"/>
                </a:lnTo>
                <a:lnTo>
                  <a:pt x="2083" y="523"/>
                </a:lnTo>
                <a:lnTo>
                  <a:pt x="2083" y="520"/>
                </a:lnTo>
                <a:lnTo>
                  <a:pt x="2079" y="5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8" name="Rectangle 54"/>
          <p:cNvSpPr>
            <a:spLocks noChangeArrowheads="1"/>
          </p:cNvSpPr>
          <p:nvPr/>
        </p:nvSpPr>
        <p:spPr bwMode="auto">
          <a:xfrm>
            <a:off x="3197225" y="3895725"/>
            <a:ext cx="3294063" cy="81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9" name="Freeform 69"/>
          <p:cNvSpPr>
            <a:spLocks/>
          </p:cNvSpPr>
          <p:nvPr/>
        </p:nvSpPr>
        <p:spPr bwMode="auto">
          <a:xfrm>
            <a:off x="3190875" y="3890963"/>
            <a:ext cx="3305175" cy="828675"/>
          </a:xfrm>
          <a:custGeom>
            <a:avLst/>
            <a:gdLst/>
            <a:ahLst/>
            <a:cxnLst>
              <a:cxn ang="0">
                <a:pos x="2079" y="519"/>
              </a:cxn>
              <a:cxn ang="0">
                <a:pos x="2079" y="516"/>
              </a:cxn>
              <a:cxn ang="0">
                <a:pos x="7" y="516"/>
              </a:cxn>
              <a:cxn ang="0">
                <a:pos x="7" y="6"/>
              </a:cxn>
              <a:cxn ang="0">
                <a:pos x="2075" y="6"/>
              </a:cxn>
              <a:cxn ang="0">
                <a:pos x="2075" y="519"/>
              </a:cxn>
              <a:cxn ang="0">
                <a:pos x="2079" y="519"/>
              </a:cxn>
              <a:cxn ang="0">
                <a:pos x="2079" y="516"/>
              </a:cxn>
              <a:cxn ang="0">
                <a:pos x="2079" y="519"/>
              </a:cxn>
              <a:cxn ang="0">
                <a:pos x="2082" y="519"/>
              </a:cxn>
              <a:cxn ang="0">
                <a:pos x="2082" y="0"/>
              </a:cxn>
              <a:cxn ang="0">
                <a:pos x="0" y="0"/>
              </a:cxn>
              <a:cxn ang="0">
                <a:pos x="0" y="522"/>
              </a:cxn>
              <a:cxn ang="0">
                <a:pos x="2082" y="522"/>
              </a:cxn>
              <a:cxn ang="0">
                <a:pos x="2082" y="519"/>
              </a:cxn>
              <a:cxn ang="0">
                <a:pos x="2079" y="519"/>
              </a:cxn>
            </a:cxnLst>
            <a:rect l="0" t="0" r="r" b="b"/>
            <a:pathLst>
              <a:path w="2082" h="522">
                <a:moveTo>
                  <a:pt x="2079" y="519"/>
                </a:moveTo>
                <a:lnTo>
                  <a:pt x="2079" y="516"/>
                </a:lnTo>
                <a:lnTo>
                  <a:pt x="7" y="516"/>
                </a:lnTo>
                <a:lnTo>
                  <a:pt x="7" y="6"/>
                </a:lnTo>
                <a:lnTo>
                  <a:pt x="2075" y="6"/>
                </a:lnTo>
                <a:lnTo>
                  <a:pt x="2075" y="519"/>
                </a:lnTo>
                <a:lnTo>
                  <a:pt x="2079" y="519"/>
                </a:lnTo>
                <a:lnTo>
                  <a:pt x="2079" y="516"/>
                </a:lnTo>
                <a:lnTo>
                  <a:pt x="2079" y="519"/>
                </a:lnTo>
                <a:lnTo>
                  <a:pt x="2082" y="519"/>
                </a:lnTo>
                <a:lnTo>
                  <a:pt x="2082" y="0"/>
                </a:lnTo>
                <a:lnTo>
                  <a:pt x="0" y="0"/>
                </a:lnTo>
                <a:lnTo>
                  <a:pt x="0" y="522"/>
                </a:lnTo>
                <a:lnTo>
                  <a:pt x="2082" y="522"/>
                </a:lnTo>
                <a:lnTo>
                  <a:pt x="2082" y="519"/>
                </a:lnTo>
                <a:lnTo>
                  <a:pt x="2079" y="5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0" name="object 53"/>
          <p:cNvSpPr txBox="1"/>
          <p:nvPr/>
        </p:nvSpPr>
        <p:spPr>
          <a:xfrm>
            <a:off x="3212844" y="3992880"/>
            <a:ext cx="3289300" cy="713740"/>
          </a:xfrm>
          <a:prstGeom prst="rect">
            <a:avLst/>
          </a:prstGeom>
        </p:spPr>
        <p:txBody>
          <a:bodyPr vert="horz" wrap="square" lIns="0" tIns="0" rIns="0" bIns="0" rtlCol="0">
            <a:spAutoFit/>
          </a:bodyPr>
          <a:lstStyle/>
          <a:p>
            <a:pPr marL="272415" marR="198120" indent="-254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 simply</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26" name="Freeform 10"/>
          <p:cNvSpPr>
            <a:spLocks/>
          </p:cNvSpPr>
          <p:nvPr/>
        </p:nvSpPr>
        <p:spPr bwMode="auto">
          <a:xfrm>
            <a:off x="10140950" y="6291263"/>
            <a:ext cx="1689100" cy="1693862"/>
          </a:xfrm>
          <a:custGeom>
            <a:avLst/>
            <a:gdLst/>
            <a:ahLst/>
            <a:cxnLst>
              <a:cxn ang="0">
                <a:pos x="0" y="0"/>
              </a:cxn>
              <a:cxn ang="0">
                <a:pos x="0" y="0"/>
              </a:cxn>
              <a:cxn ang="0">
                <a:pos x="644" y="645"/>
              </a:cxn>
              <a:cxn ang="0">
                <a:pos x="644" y="645"/>
              </a:cxn>
              <a:cxn ang="0">
                <a:pos x="0" y="0"/>
              </a:cxn>
            </a:cxnLst>
            <a:rect l="0" t="0" r="r" b="b"/>
            <a:pathLst>
              <a:path w="644" h="645">
                <a:moveTo>
                  <a:pt x="0" y="0"/>
                </a:moveTo>
                <a:cubicBezTo>
                  <a:pt x="0" y="0"/>
                  <a:pt x="0" y="0"/>
                  <a:pt x="0" y="0"/>
                </a:cubicBezTo>
                <a:cubicBezTo>
                  <a:pt x="644" y="645"/>
                  <a:pt x="644" y="645"/>
                  <a:pt x="644" y="645"/>
                </a:cubicBezTo>
                <a:cubicBezTo>
                  <a:pt x="644" y="645"/>
                  <a:pt x="644" y="645"/>
                  <a:pt x="644" y="645"/>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0" name="Freeform 14"/>
          <p:cNvSpPr>
            <a:spLocks/>
          </p:cNvSpPr>
          <p:nvPr/>
        </p:nvSpPr>
        <p:spPr bwMode="auto">
          <a:xfrm>
            <a:off x="8450263" y="4598988"/>
            <a:ext cx="1690688" cy="1692275"/>
          </a:xfrm>
          <a:custGeom>
            <a:avLst/>
            <a:gdLst/>
            <a:ahLst/>
            <a:cxnLst>
              <a:cxn ang="0">
                <a:pos x="0" y="0"/>
              </a:cxn>
              <a:cxn ang="0">
                <a:pos x="0" y="0"/>
              </a:cxn>
              <a:cxn ang="0">
                <a:pos x="1065" y="1066"/>
              </a:cxn>
              <a:cxn ang="0">
                <a:pos x="0" y="0"/>
              </a:cxn>
            </a:cxnLst>
            <a:rect l="0" t="0" r="r" b="b"/>
            <a:pathLst>
              <a:path w="1065" h="1066">
                <a:moveTo>
                  <a:pt x="0" y="0"/>
                </a:moveTo>
                <a:lnTo>
                  <a:pt x="0" y="0"/>
                </a:lnTo>
                <a:lnTo>
                  <a:pt x="1065" y="1066"/>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15"/>
          <p:cNvSpPr>
            <a:spLocks/>
          </p:cNvSpPr>
          <p:nvPr/>
        </p:nvSpPr>
        <p:spPr bwMode="auto">
          <a:xfrm>
            <a:off x="8450263" y="4598988"/>
            <a:ext cx="1690688" cy="1692275"/>
          </a:xfrm>
          <a:custGeom>
            <a:avLst/>
            <a:gdLst/>
            <a:ahLst/>
            <a:cxnLst>
              <a:cxn ang="0">
                <a:pos x="0" y="0"/>
              </a:cxn>
              <a:cxn ang="0">
                <a:pos x="0" y="0"/>
              </a:cxn>
              <a:cxn ang="0">
                <a:pos x="1065" y="1066"/>
              </a:cxn>
              <a:cxn ang="0">
                <a:pos x="0" y="0"/>
              </a:cxn>
            </a:cxnLst>
            <a:rect l="0" t="0" r="r" b="b"/>
            <a:pathLst>
              <a:path w="1065" h="1066">
                <a:moveTo>
                  <a:pt x="0" y="0"/>
                </a:moveTo>
                <a:lnTo>
                  <a:pt x="0" y="0"/>
                </a:lnTo>
                <a:lnTo>
                  <a:pt x="1065" y="1066"/>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24"/>
          <p:cNvSpPr>
            <a:spLocks/>
          </p:cNvSpPr>
          <p:nvPr/>
        </p:nvSpPr>
        <p:spPr bwMode="auto">
          <a:xfrm>
            <a:off x="9107488" y="5259388"/>
            <a:ext cx="2063750" cy="2065337"/>
          </a:xfrm>
          <a:custGeom>
            <a:avLst/>
            <a:gdLst/>
            <a:ahLst/>
            <a:cxnLst>
              <a:cxn ang="0">
                <a:pos x="0" y="650"/>
              </a:cxn>
              <a:cxn ang="0">
                <a:pos x="190" y="190"/>
              </a:cxn>
              <a:cxn ang="0">
                <a:pos x="651" y="0"/>
              </a:cxn>
              <a:cxn ang="0">
                <a:pos x="1110" y="190"/>
              </a:cxn>
              <a:cxn ang="0">
                <a:pos x="1300" y="650"/>
              </a:cxn>
              <a:cxn ang="0">
                <a:pos x="1110" y="1111"/>
              </a:cxn>
              <a:cxn ang="0">
                <a:pos x="651" y="1301"/>
              </a:cxn>
              <a:cxn ang="0">
                <a:pos x="190" y="1111"/>
              </a:cxn>
              <a:cxn ang="0">
                <a:pos x="0" y="650"/>
              </a:cxn>
            </a:cxnLst>
            <a:rect l="0" t="0" r="r" b="b"/>
            <a:pathLst>
              <a:path w="1300" h="1301">
                <a:moveTo>
                  <a:pt x="0" y="650"/>
                </a:moveTo>
                <a:lnTo>
                  <a:pt x="190" y="190"/>
                </a:lnTo>
                <a:lnTo>
                  <a:pt x="651" y="0"/>
                </a:lnTo>
                <a:lnTo>
                  <a:pt x="1110" y="190"/>
                </a:lnTo>
                <a:lnTo>
                  <a:pt x="1300" y="650"/>
                </a:lnTo>
                <a:lnTo>
                  <a:pt x="1110" y="1111"/>
                </a:lnTo>
                <a:lnTo>
                  <a:pt x="651" y="1301"/>
                </a:lnTo>
                <a:lnTo>
                  <a:pt x="190" y="1111"/>
                </a:lnTo>
                <a:lnTo>
                  <a:pt x="0" y="6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41" name="Группа 40"/>
          <p:cNvGrpSpPr/>
          <p:nvPr/>
        </p:nvGrpSpPr>
        <p:grpSpPr>
          <a:xfrm>
            <a:off x="9858375" y="6011863"/>
            <a:ext cx="565150" cy="557212"/>
            <a:chOff x="9858375" y="6011863"/>
            <a:chExt cx="565150" cy="557212"/>
          </a:xfrm>
        </p:grpSpPr>
        <p:sp>
          <p:nvSpPr>
            <p:cNvPr id="42" name="Oval 25"/>
            <p:cNvSpPr>
              <a:spLocks noChangeArrowheads="1"/>
            </p:cNvSpPr>
            <p:nvPr/>
          </p:nvSpPr>
          <p:spPr bwMode="auto">
            <a:xfrm>
              <a:off x="9920288" y="6011863"/>
              <a:ext cx="120650" cy="123825"/>
            </a:xfrm>
            <a:prstGeom prst="ellipse">
              <a:avLst/>
            </a:prstGeom>
            <a:solidFill>
              <a:srgbClr val="44ADDB"/>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3" name="Freeform 26"/>
            <p:cNvSpPr>
              <a:spLocks/>
            </p:cNvSpPr>
            <p:nvPr/>
          </p:nvSpPr>
          <p:spPr bwMode="auto">
            <a:xfrm>
              <a:off x="9858375" y="6148388"/>
              <a:ext cx="246063" cy="420687"/>
            </a:xfrm>
            <a:custGeom>
              <a:avLst/>
              <a:gdLst/>
              <a:ahLst/>
              <a:cxnLst>
                <a:cxn ang="0">
                  <a:pos x="70" y="0"/>
                </a:cxn>
                <a:cxn ang="0">
                  <a:pos x="23" y="0"/>
                </a:cxn>
                <a:cxn ang="0">
                  <a:pos x="0" y="24"/>
                </a:cxn>
                <a:cxn ang="0">
                  <a:pos x="0" y="72"/>
                </a:cxn>
                <a:cxn ang="0">
                  <a:pos x="6" y="79"/>
                </a:cxn>
                <a:cxn ang="0">
                  <a:pos x="11" y="79"/>
                </a:cxn>
                <a:cxn ang="0">
                  <a:pos x="17" y="72"/>
                </a:cxn>
                <a:cxn ang="0">
                  <a:pos x="17" y="31"/>
                </a:cxn>
                <a:cxn ang="0">
                  <a:pos x="21" y="31"/>
                </a:cxn>
                <a:cxn ang="0">
                  <a:pos x="21" y="39"/>
                </a:cxn>
                <a:cxn ang="0">
                  <a:pos x="21" y="79"/>
                </a:cxn>
                <a:cxn ang="0">
                  <a:pos x="21" y="93"/>
                </a:cxn>
                <a:cxn ang="0">
                  <a:pos x="21" y="154"/>
                </a:cxn>
                <a:cxn ang="0">
                  <a:pos x="28" y="160"/>
                </a:cxn>
                <a:cxn ang="0">
                  <a:pos x="38" y="160"/>
                </a:cxn>
                <a:cxn ang="0">
                  <a:pos x="45" y="154"/>
                </a:cxn>
                <a:cxn ang="0">
                  <a:pos x="45" y="91"/>
                </a:cxn>
                <a:cxn ang="0">
                  <a:pos x="49" y="91"/>
                </a:cxn>
                <a:cxn ang="0">
                  <a:pos x="49" y="154"/>
                </a:cxn>
                <a:cxn ang="0">
                  <a:pos x="55" y="160"/>
                </a:cxn>
                <a:cxn ang="0">
                  <a:pos x="66" y="160"/>
                </a:cxn>
                <a:cxn ang="0">
                  <a:pos x="73" y="154"/>
                </a:cxn>
                <a:cxn ang="0">
                  <a:pos x="73" y="93"/>
                </a:cxn>
                <a:cxn ang="0">
                  <a:pos x="73" y="79"/>
                </a:cxn>
                <a:cxn ang="0">
                  <a:pos x="73" y="39"/>
                </a:cxn>
                <a:cxn ang="0">
                  <a:pos x="73" y="31"/>
                </a:cxn>
                <a:cxn ang="0">
                  <a:pos x="76" y="31"/>
                </a:cxn>
                <a:cxn ang="0">
                  <a:pos x="76" y="72"/>
                </a:cxn>
                <a:cxn ang="0">
                  <a:pos x="83" y="79"/>
                </a:cxn>
                <a:cxn ang="0">
                  <a:pos x="87" y="79"/>
                </a:cxn>
                <a:cxn ang="0">
                  <a:pos x="94" y="72"/>
                </a:cxn>
                <a:cxn ang="0">
                  <a:pos x="94" y="24"/>
                </a:cxn>
                <a:cxn ang="0">
                  <a:pos x="70" y="0"/>
                </a:cxn>
              </a:cxnLst>
              <a:rect l="0" t="0" r="r" b="b"/>
              <a:pathLst>
                <a:path w="94" h="160">
                  <a:moveTo>
                    <a:pt x="70" y="0"/>
                  </a:moveTo>
                  <a:cubicBezTo>
                    <a:pt x="23" y="0"/>
                    <a:pt x="23" y="0"/>
                    <a:pt x="23" y="0"/>
                  </a:cubicBezTo>
                  <a:cubicBezTo>
                    <a:pt x="10" y="0"/>
                    <a:pt x="0" y="11"/>
                    <a:pt x="0" y="24"/>
                  </a:cubicBezTo>
                  <a:cubicBezTo>
                    <a:pt x="0" y="72"/>
                    <a:pt x="0" y="72"/>
                    <a:pt x="0" y="72"/>
                  </a:cubicBezTo>
                  <a:cubicBezTo>
                    <a:pt x="0" y="76"/>
                    <a:pt x="3" y="79"/>
                    <a:pt x="6" y="79"/>
                  </a:cubicBezTo>
                  <a:cubicBezTo>
                    <a:pt x="11" y="79"/>
                    <a:pt x="11" y="79"/>
                    <a:pt x="11" y="79"/>
                  </a:cubicBezTo>
                  <a:cubicBezTo>
                    <a:pt x="14" y="79"/>
                    <a:pt x="17" y="76"/>
                    <a:pt x="17" y="72"/>
                  </a:cubicBezTo>
                  <a:cubicBezTo>
                    <a:pt x="17" y="31"/>
                    <a:pt x="17" y="31"/>
                    <a:pt x="17" y="31"/>
                  </a:cubicBezTo>
                  <a:cubicBezTo>
                    <a:pt x="21" y="31"/>
                    <a:pt x="21" y="31"/>
                    <a:pt x="21" y="31"/>
                  </a:cubicBezTo>
                  <a:cubicBezTo>
                    <a:pt x="21" y="39"/>
                    <a:pt x="21" y="39"/>
                    <a:pt x="21" y="39"/>
                  </a:cubicBezTo>
                  <a:cubicBezTo>
                    <a:pt x="21" y="79"/>
                    <a:pt x="21" y="79"/>
                    <a:pt x="21" y="79"/>
                  </a:cubicBezTo>
                  <a:cubicBezTo>
                    <a:pt x="21" y="93"/>
                    <a:pt x="21" y="93"/>
                    <a:pt x="21" y="93"/>
                  </a:cubicBezTo>
                  <a:cubicBezTo>
                    <a:pt x="21" y="154"/>
                    <a:pt x="21" y="154"/>
                    <a:pt x="21" y="154"/>
                  </a:cubicBezTo>
                  <a:cubicBezTo>
                    <a:pt x="21" y="157"/>
                    <a:pt x="24" y="160"/>
                    <a:pt x="28" y="160"/>
                  </a:cubicBezTo>
                  <a:cubicBezTo>
                    <a:pt x="38" y="160"/>
                    <a:pt x="38" y="160"/>
                    <a:pt x="38" y="160"/>
                  </a:cubicBezTo>
                  <a:cubicBezTo>
                    <a:pt x="42" y="160"/>
                    <a:pt x="45" y="157"/>
                    <a:pt x="45" y="154"/>
                  </a:cubicBezTo>
                  <a:cubicBezTo>
                    <a:pt x="45" y="91"/>
                    <a:pt x="45" y="91"/>
                    <a:pt x="45" y="91"/>
                  </a:cubicBezTo>
                  <a:cubicBezTo>
                    <a:pt x="49" y="91"/>
                    <a:pt x="49" y="91"/>
                    <a:pt x="49" y="91"/>
                  </a:cubicBezTo>
                  <a:cubicBezTo>
                    <a:pt x="49" y="154"/>
                    <a:pt x="49" y="154"/>
                    <a:pt x="49" y="154"/>
                  </a:cubicBezTo>
                  <a:cubicBezTo>
                    <a:pt x="49" y="157"/>
                    <a:pt x="52" y="160"/>
                    <a:pt x="55" y="160"/>
                  </a:cubicBezTo>
                  <a:cubicBezTo>
                    <a:pt x="66" y="160"/>
                    <a:pt x="66" y="160"/>
                    <a:pt x="66" y="160"/>
                  </a:cubicBezTo>
                  <a:cubicBezTo>
                    <a:pt x="70" y="160"/>
                    <a:pt x="73" y="157"/>
                    <a:pt x="73" y="154"/>
                  </a:cubicBezTo>
                  <a:cubicBezTo>
                    <a:pt x="73" y="93"/>
                    <a:pt x="73" y="93"/>
                    <a:pt x="73" y="93"/>
                  </a:cubicBezTo>
                  <a:cubicBezTo>
                    <a:pt x="73" y="79"/>
                    <a:pt x="73" y="79"/>
                    <a:pt x="73" y="79"/>
                  </a:cubicBezTo>
                  <a:cubicBezTo>
                    <a:pt x="73" y="39"/>
                    <a:pt x="73" y="39"/>
                    <a:pt x="73" y="39"/>
                  </a:cubicBezTo>
                  <a:cubicBezTo>
                    <a:pt x="73" y="31"/>
                    <a:pt x="73" y="31"/>
                    <a:pt x="73" y="31"/>
                  </a:cubicBezTo>
                  <a:cubicBezTo>
                    <a:pt x="76" y="31"/>
                    <a:pt x="76" y="31"/>
                    <a:pt x="76" y="31"/>
                  </a:cubicBezTo>
                  <a:cubicBezTo>
                    <a:pt x="76" y="72"/>
                    <a:pt x="76" y="72"/>
                    <a:pt x="76" y="72"/>
                  </a:cubicBezTo>
                  <a:cubicBezTo>
                    <a:pt x="76" y="76"/>
                    <a:pt x="79" y="79"/>
                    <a:pt x="83" y="79"/>
                  </a:cubicBezTo>
                  <a:cubicBezTo>
                    <a:pt x="87" y="79"/>
                    <a:pt x="87" y="79"/>
                    <a:pt x="87" y="79"/>
                  </a:cubicBezTo>
                  <a:cubicBezTo>
                    <a:pt x="91" y="79"/>
                    <a:pt x="94" y="76"/>
                    <a:pt x="94" y="72"/>
                  </a:cubicBezTo>
                  <a:cubicBezTo>
                    <a:pt x="94" y="24"/>
                    <a:pt x="94" y="24"/>
                    <a:pt x="94" y="24"/>
                  </a:cubicBezTo>
                  <a:cubicBezTo>
                    <a:pt x="94" y="11"/>
                    <a:pt x="83" y="0"/>
                    <a:pt x="70" y="0"/>
                  </a:cubicBezTo>
                  <a:close/>
                </a:path>
              </a:pathLst>
            </a:custGeom>
            <a:solidFill>
              <a:srgbClr val="44ADDB"/>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4" name="Oval 27"/>
            <p:cNvSpPr>
              <a:spLocks noChangeArrowheads="1"/>
            </p:cNvSpPr>
            <p:nvPr/>
          </p:nvSpPr>
          <p:spPr bwMode="auto">
            <a:xfrm>
              <a:off x="10242550" y="6032500"/>
              <a:ext cx="107950" cy="106362"/>
            </a:xfrm>
            <a:prstGeom prst="ellipse">
              <a:avLst/>
            </a:prstGeom>
            <a:solidFill>
              <a:srgbClr val="44ADDB"/>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5" name="Freeform 28"/>
            <p:cNvSpPr>
              <a:spLocks/>
            </p:cNvSpPr>
            <p:nvPr/>
          </p:nvSpPr>
          <p:spPr bwMode="auto">
            <a:xfrm>
              <a:off x="10169525" y="6151563"/>
              <a:ext cx="254000" cy="417512"/>
            </a:xfrm>
            <a:custGeom>
              <a:avLst/>
              <a:gdLst/>
              <a:ahLst/>
              <a:cxnLst>
                <a:cxn ang="0">
                  <a:pos x="96" y="58"/>
                </a:cxn>
                <a:cxn ang="0">
                  <a:pos x="79" y="11"/>
                </a:cxn>
                <a:cxn ang="0">
                  <a:pos x="63" y="0"/>
                </a:cxn>
                <a:cxn ang="0">
                  <a:pos x="34" y="0"/>
                </a:cxn>
                <a:cxn ang="0">
                  <a:pos x="18" y="11"/>
                </a:cxn>
                <a:cxn ang="0">
                  <a:pos x="1" y="58"/>
                </a:cxn>
                <a:cxn ang="0">
                  <a:pos x="5" y="66"/>
                </a:cxn>
                <a:cxn ang="0">
                  <a:pos x="9" y="67"/>
                </a:cxn>
                <a:cxn ang="0">
                  <a:pos x="17" y="64"/>
                </a:cxn>
                <a:cxn ang="0">
                  <a:pos x="33" y="23"/>
                </a:cxn>
                <a:cxn ang="0">
                  <a:pos x="35" y="23"/>
                </a:cxn>
                <a:cxn ang="0">
                  <a:pos x="11" y="98"/>
                </a:cxn>
                <a:cxn ang="0">
                  <a:pos x="29" y="98"/>
                </a:cxn>
                <a:cxn ang="0">
                  <a:pos x="29" y="153"/>
                </a:cxn>
                <a:cxn ang="0">
                  <a:pos x="34" y="159"/>
                </a:cxn>
                <a:cxn ang="0">
                  <a:pos x="42" y="159"/>
                </a:cxn>
                <a:cxn ang="0">
                  <a:pos x="47" y="153"/>
                </a:cxn>
                <a:cxn ang="0">
                  <a:pos x="47" y="98"/>
                </a:cxn>
                <a:cxn ang="0">
                  <a:pos x="50" y="98"/>
                </a:cxn>
                <a:cxn ang="0">
                  <a:pos x="50" y="153"/>
                </a:cxn>
                <a:cxn ang="0">
                  <a:pos x="55" y="159"/>
                </a:cxn>
                <a:cxn ang="0">
                  <a:pos x="63" y="159"/>
                </a:cxn>
                <a:cxn ang="0">
                  <a:pos x="68" y="153"/>
                </a:cxn>
                <a:cxn ang="0">
                  <a:pos x="68" y="98"/>
                </a:cxn>
                <a:cxn ang="0">
                  <a:pos x="86" y="98"/>
                </a:cxn>
                <a:cxn ang="0">
                  <a:pos x="62" y="23"/>
                </a:cxn>
                <a:cxn ang="0">
                  <a:pos x="65" y="23"/>
                </a:cxn>
                <a:cxn ang="0">
                  <a:pos x="80" y="64"/>
                </a:cxn>
                <a:cxn ang="0">
                  <a:pos x="88" y="67"/>
                </a:cxn>
                <a:cxn ang="0">
                  <a:pos x="92" y="66"/>
                </a:cxn>
                <a:cxn ang="0">
                  <a:pos x="96" y="58"/>
                </a:cxn>
              </a:cxnLst>
              <a:rect l="0" t="0" r="r" b="b"/>
              <a:pathLst>
                <a:path w="97" h="159">
                  <a:moveTo>
                    <a:pt x="96" y="58"/>
                  </a:moveTo>
                  <a:cubicBezTo>
                    <a:pt x="79" y="11"/>
                    <a:pt x="79" y="11"/>
                    <a:pt x="79" y="11"/>
                  </a:cubicBezTo>
                  <a:cubicBezTo>
                    <a:pt x="76" y="5"/>
                    <a:pt x="70" y="0"/>
                    <a:pt x="63" y="0"/>
                  </a:cubicBezTo>
                  <a:cubicBezTo>
                    <a:pt x="34" y="0"/>
                    <a:pt x="34" y="0"/>
                    <a:pt x="34" y="0"/>
                  </a:cubicBezTo>
                  <a:cubicBezTo>
                    <a:pt x="27" y="0"/>
                    <a:pt x="21" y="5"/>
                    <a:pt x="18" y="11"/>
                  </a:cubicBezTo>
                  <a:cubicBezTo>
                    <a:pt x="1" y="58"/>
                    <a:pt x="1" y="58"/>
                    <a:pt x="1" y="58"/>
                  </a:cubicBezTo>
                  <a:cubicBezTo>
                    <a:pt x="0" y="61"/>
                    <a:pt x="1" y="65"/>
                    <a:pt x="5" y="66"/>
                  </a:cubicBezTo>
                  <a:cubicBezTo>
                    <a:pt x="9" y="67"/>
                    <a:pt x="9" y="67"/>
                    <a:pt x="9" y="67"/>
                  </a:cubicBezTo>
                  <a:cubicBezTo>
                    <a:pt x="12" y="69"/>
                    <a:pt x="16" y="67"/>
                    <a:pt x="17" y="64"/>
                  </a:cubicBezTo>
                  <a:cubicBezTo>
                    <a:pt x="33" y="23"/>
                    <a:pt x="33" y="23"/>
                    <a:pt x="33" y="23"/>
                  </a:cubicBezTo>
                  <a:cubicBezTo>
                    <a:pt x="35" y="23"/>
                    <a:pt x="35" y="23"/>
                    <a:pt x="35" y="23"/>
                  </a:cubicBezTo>
                  <a:cubicBezTo>
                    <a:pt x="11" y="98"/>
                    <a:pt x="11" y="98"/>
                    <a:pt x="11" y="98"/>
                  </a:cubicBezTo>
                  <a:cubicBezTo>
                    <a:pt x="29" y="98"/>
                    <a:pt x="29" y="98"/>
                    <a:pt x="29" y="98"/>
                  </a:cubicBezTo>
                  <a:cubicBezTo>
                    <a:pt x="29" y="153"/>
                    <a:pt x="29" y="153"/>
                    <a:pt x="29" y="153"/>
                  </a:cubicBezTo>
                  <a:cubicBezTo>
                    <a:pt x="29" y="157"/>
                    <a:pt x="31" y="159"/>
                    <a:pt x="34" y="159"/>
                  </a:cubicBezTo>
                  <a:cubicBezTo>
                    <a:pt x="42" y="159"/>
                    <a:pt x="42" y="159"/>
                    <a:pt x="42" y="159"/>
                  </a:cubicBezTo>
                  <a:cubicBezTo>
                    <a:pt x="45" y="159"/>
                    <a:pt x="47" y="157"/>
                    <a:pt x="47" y="153"/>
                  </a:cubicBezTo>
                  <a:cubicBezTo>
                    <a:pt x="47" y="98"/>
                    <a:pt x="47" y="98"/>
                    <a:pt x="47" y="98"/>
                  </a:cubicBezTo>
                  <a:cubicBezTo>
                    <a:pt x="50" y="98"/>
                    <a:pt x="50" y="98"/>
                    <a:pt x="50" y="98"/>
                  </a:cubicBezTo>
                  <a:cubicBezTo>
                    <a:pt x="50" y="153"/>
                    <a:pt x="50" y="153"/>
                    <a:pt x="50" y="153"/>
                  </a:cubicBezTo>
                  <a:cubicBezTo>
                    <a:pt x="50" y="157"/>
                    <a:pt x="52" y="159"/>
                    <a:pt x="55" y="159"/>
                  </a:cubicBezTo>
                  <a:cubicBezTo>
                    <a:pt x="63" y="159"/>
                    <a:pt x="63" y="159"/>
                    <a:pt x="63" y="159"/>
                  </a:cubicBezTo>
                  <a:cubicBezTo>
                    <a:pt x="66" y="159"/>
                    <a:pt x="68" y="157"/>
                    <a:pt x="68" y="153"/>
                  </a:cubicBezTo>
                  <a:cubicBezTo>
                    <a:pt x="68" y="98"/>
                    <a:pt x="68" y="98"/>
                    <a:pt x="68" y="98"/>
                  </a:cubicBezTo>
                  <a:cubicBezTo>
                    <a:pt x="86" y="98"/>
                    <a:pt x="86" y="98"/>
                    <a:pt x="86" y="98"/>
                  </a:cubicBezTo>
                  <a:cubicBezTo>
                    <a:pt x="62" y="23"/>
                    <a:pt x="62" y="23"/>
                    <a:pt x="62" y="23"/>
                  </a:cubicBezTo>
                  <a:cubicBezTo>
                    <a:pt x="65" y="23"/>
                    <a:pt x="65" y="23"/>
                    <a:pt x="65" y="23"/>
                  </a:cubicBezTo>
                  <a:cubicBezTo>
                    <a:pt x="80" y="64"/>
                    <a:pt x="80" y="64"/>
                    <a:pt x="80" y="64"/>
                  </a:cubicBezTo>
                  <a:cubicBezTo>
                    <a:pt x="81" y="67"/>
                    <a:pt x="85" y="69"/>
                    <a:pt x="88" y="67"/>
                  </a:cubicBezTo>
                  <a:cubicBezTo>
                    <a:pt x="92" y="66"/>
                    <a:pt x="92" y="66"/>
                    <a:pt x="92" y="66"/>
                  </a:cubicBezTo>
                  <a:cubicBezTo>
                    <a:pt x="96" y="65"/>
                    <a:pt x="97" y="61"/>
                    <a:pt x="96" y="58"/>
                  </a:cubicBezTo>
                  <a:close/>
                </a:path>
              </a:pathLst>
            </a:custGeom>
            <a:solidFill>
              <a:srgbClr val="44ADDB"/>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46" name="Группа 45"/>
          <p:cNvGrpSpPr/>
          <p:nvPr/>
        </p:nvGrpSpPr>
        <p:grpSpPr>
          <a:xfrm>
            <a:off x="9247188" y="4425950"/>
            <a:ext cx="403225" cy="357188"/>
            <a:chOff x="9247188" y="4425950"/>
            <a:chExt cx="403225" cy="357188"/>
          </a:xfrm>
        </p:grpSpPr>
        <p:sp>
          <p:nvSpPr>
            <p:cNvPr id="47" name="Oval 29"/>
            <p:cNvSpPr>
              <a:spLocks noChangeArrowheads="1"/>
            </p:cNvSpPr>
            <p:nvPr/>
          </p:nvSpPr>
          <p:spPr bwMode="auto">
            <a:xfrm>
              <a:off x="9351963" y="4425950"/>
              <a:ext cx="196850" cy="24765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Freeform 30"/>
            <p:cNvSpPr>
              <a:spLocks/>
            </p:cNvSpPr>
            <p:nvPr/>
          </p:nvSpPr>
          <p:spPr bwMode="auto">
            <a:xfrm>
              <a:off x="9247188" y="4694238"/>
              <a:ext cx="198438" cy="88900"/>
            </a:xfrm>
            <a:custGeom>
              <a:avLst/>
              <a:gdLst/>
              <a:ahLst/>
              <a:cxnLst>
                <a:cxn ang="0">
                  <a:pos x="76" y="7"/>
                </a:cxn>
                <a:cxn ang="0">
                  <a:pos x="70" y="0"/>
                </a:cxn>
                <a:cxn ang="0">
                  <a:pos x="0" y="28"/>
                </a:cxn>
                <a:cxn ang="0">
                  <a:pos x="70" y="34"/>
                </a:cxn>
                <a:cxn ang="0">
                  <a:pos x="76" y="7"/>
                </a:cxn>
              </a:cxnLst>
              <a:rect l="0" t="0" r="r" b="b"/>
              <a:pathLst>
                <a:path w="76" h="34">
                  <a:moveTo>
                    <a:pt x="76" y="7"/>
                  </a:moveTo>
                  <a:cubicBezTo>
                    <a:pt x="70" y="0"/>
                    <a:pt x="70" y="0"/>
                    <a:pt x="70" y="0"/>
                  </a:cubicBezTo>
                  <a:cubicBezTo>
                    <a:pt x="31" y="2"/>
                    <a:pt x="0" y="18"/>
                    <a:pt x="0" y="28"/>
                  </a:cubicBezTo>
                  <a:cubicBezTo>
                    <a:pt x="0" y="30"/>
                    <a:pt x="31" y="33"/>
                    <a:pt x="70" y="34"/>
                  </a:cubicBezTo>
                  <a:lnTo>
                    <a:pt x="76"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9" name="Freeform 31"/>
            <p:cNvSpPr>
              <a:spLocks/>
            </p:cNvSpPr>
            <p:nvPr/>
          </p:nvSpPr>
          <p:spPr bwMode="auto">
            <a:xfrm>
              <a:off x="9451975" y="4694238"/>
              <a:ext cx="198438" cy="88900"/>
            </a:xfrm>
            <a:custGeom>
              <a:avLst/>
              <a:gdLst/>
              <a:ahLst/>
              <a:cxnLst>
                <a:cxn ang="0">
                  <a:pos x="6" y="0"/>
                </a:cxn>
                <a:cxn ang="0">
                  <a:pos x="0" y="7"/>
                </a:cxn>
                <a:cxn ang="0">
                  <a:pos x="7" y="34"/>
                </a:cxn>
                <a:cxn ang="0">
                  <a:pos x="76" y="28"/>
                </a:cxn>
                <a:cxn ang="0">
                  <a:pos x="6" y="0"/>
                </a:cxn>
              </a:cxnLst>
              <a:rect l="0" t="0" r="r" b="b"/>
              <a:pathLst>
                <a:path w="76" h="34">
                  <a:moveTo>
                    <a:pt x="6" y="0"/>
                  </a:moveTo>
                  <a:cubicBezTo>
                    <a:pt x="0" y="7"/>
                    <a:pt x="0" y="7"/>
                    <a:pt x="0" y="7"/>
                  </a:cubicBezTo>
                  <a:cubicBezTo>
                    <a:pt x="7" y="34"/>
                    <a:pt x="7" y="34"/>
                    <a:pt x="7" y="34"/>
                  </a:cubicBezTo>
                  <a:cubicBezTo>
                    <a:pt x="46" y="33"/>
                    <a:pt x="76" y="30"/>
                    <a:pt x="76" y="28"/>
                  </a:cubicBezTo>
                  <a:cubicBezTo>
                    <a:pt x="76" y="18"/>
                    <a:pt x="46" y="2"/>
                    <a:pt x="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0" name="Группа 49"/>
          <p:cNvGrpSpPr/>
          <p:nvPr/>
        </p:nvGrpSpPr>
        <p:grpSpPr>
          <a:xfrm>
            <a:off x="8275638" y="5484813"/>
            <a:ext cx="396875" cy="406400"/>
            <a:chOff x="8275638" y="5484813"/>
            <a:chExt cx="396875" cy="406400"/>
          </a:xfrm>
        </p:grpSpPr>
        <p:sp>
          <p:nvSpPr>
            <p:cNvPr id="51" name="Freeform 32"/>
            <p:cNvSpPr>
              <a:spLocks/>
            </p:cNvSpPr>
            <p:nvPr/>
          </p:nvSpPr>
          <p:spPr bwMode="auto">
            <a:xfrm>
              <a:off x="8275638" y="5484813"/>
              <a:ext cx="207963" cy="406400"/>
            </a:xfrm>
            <a:custGeom>
              <a:avLst/>
              <a:gdLst/>
              <a:ahLst/>
              <a:cxnLst>
                <a:cxn ang="0">
                  <a:pos x="131" y="256"/>
                </a:cxn>
                <a:cxn ang="0">
                  <a:pos x="0" y="256"/>
                </a:cxn>
                <a:cxn ang="0">
                  <a:pos x="0" y="0"/>
                </a:cxn>
                <a:cxn ang="0">
                  <a:pos x="131" y="0"/>
                </a:cxn>
                <a:cxn ang="0">
                  <a:pos x="131" y="38"/>
                </a:cxn>
                <a:cxn ang="0">
                  <a:pos x="38" y="38"/>
                </a:cxn>
                <a:cxn ang="0">
                  <a:pos x="38" y="218"/>
                </a:cxn>
                <a:cxn ang="0">
                  <a:pos x="131" y="218"/>
                </a:cxn>
                <a:cxn ang="0">
                  <a:pos x="131" y="256"/>
                </a:cxn>
              </a:cxnLst>
              <a:rect l="0" t="0" r="r" b="b"/>
              <a:pathLst>
                <a:path w="131" h="256">
                  <a:moveTo>
                    <a:pt x="131" y="256"/>
                  </a:moveTo>
                  <a:lnTo>
                    <a:pt x="0" y="256"/>
                  </a:lnTo>
                  <a:lnTo>
                    <a:pt x="0" y="0"/>
                  </a:lnTo>
                  <a:lnTo>
                    <a:pt x="131" y="0"/>
                  </a:lnTo>
                  <a:lnTo>
                    <a:pt x="131" y="38"/>
                  </a:lnTo>
                  <a:lnTo>
                    <a:pt x="38" y="38"/>
                  </a:lnTo>
                  <a:lnTo>
                    <a:pt x="38" y="218"/>
                  </a:lnTo>
                  <a:lnTo>
                    <a:pt x="131" y="218"/>
                  </a:lnTo>
                  <a:lnTo>
                    <a:pt x="131" y="2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 name="Freeform 33"/>
            <p:cNvSpPr>
              <a:spLocks/>
            </p:cNvSpPr>
            <p:nvPr/>
          </p:nvSpPr>
          <p:spPr bwMode="auto">
            <a:xfrm>
              <a:off x="8386763" y="5629275"/>
              <a:ext cx="285750" cy="120650"/>
            </a:xfrm>
            <a:custGeom>
              <a:avLst/>
              <a:gdLst/>
              <a:ahLst/>
              <a:cxnLst>
                <a:cxn ang="0">
                  <a:pos x="180" y="38"/>
                </a:cxn>
                <a:cxn ang="0">
                  <a:pos x="114" y="0"/>
                </a:cxn>
                <a:cxn ang="0">
                  <a:pos x="114" y="15"/>
                </a:cxn>
                <a:cxn ang="0">
                  <a:pos x="0" y="15"/>
                </a:cxn>
                <a:cxn ang="0">
                  <a:pos x="0" y="61"/>
                </a:cxn>
                <a:cxn ang="0">
                  <a:pos x="114" y="61"/>
                </a:cxn>
                <a:cxn ang="0">
                  <a:pos x="114" y="76"/>
                </a:cxn>
                <a:cxn ang="0">
                  <a:pos x="180" y="38"/>
                </a:cxn>
              </a:cxnLst>
              <a:rect l="0" t="0" r="r" b="b"/>
              <a:pathLst>
                <a:path w="180" h="76">
                  <a:moveTo>
                    <a:pt x="180" y="38"/>
                  </a:moveTo>
                  <a:lnTo>
                    <a:pt x="114" y="0"/>
                  </a:lnTo>
                  <a:lnTo>
                    <a:pt x="114" y="15"/>
                  </a:lnTo>
                  <a:lnTo>
                    <a:pt x="0" y="15"/>
                  </a:lnTo>
                  <a:lnTo>
                    <a:pt x="0" y="61"/>
                  </a:lnTo>
                  <a:lnTo>
                    <a:pt x="114" y="61"/>
                  </a:lnTo>
                  <a:lnTo>
                    <a:pt x="114" y="76"/>
                  </a:lnTo>
                  <a:lnTo>
                    <a:pt x="180" y="3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 name="Группа 52"/>
          <p:cNvGrpSpPr/>
          <p:nvPr/>
        </p:nvGrpSpPr>
        <p:grpSpPr>
          <a:xfrm>
            <a:off x="10663238" y="7781925"/>
            <a:ext cx="403225" cy="404812"/>
            <a:chOff x="10663238" y="7781925"/>
            <a:chExt cx="403225" cy="404812"/>
          </a:xfrm>
        </p:grpSpPr>
        <p:sp>
          <p:nvSpPr>
            <p:cNvPr id="54" name="Freeform 34"/>
            <p:cNvSpPr>
              <a:spLocks/>
            </p:cNvSpPr>
            <p:nvPr/>
          </p:nvSpPr>
          <p:spPr bwMode="auto">
            <a:xfrm>
              <a:off x="10663238" y="8086725"/>
              <a:ext cx="100013" cy="100012"/>
            </a:xfrm>
            <a:custGeom>
              <a:avLst/>
              <a:gdLst/>
              <a:ahLst/>
              <a:cxnLst>
                <a:cxn ang="0">
                  <a:pos x="63" y="46"/>
                </a:cxn>
                <a:cxn ang="0">
                  <a:pos x="0" y="63"/>
                </a:cxn>
                <a:cxn ang="0">
                  <a:pos x="16" y="0"/>
                </a:cxn>
                <a:cxn ang="0">
                  <a:pos x="63" y="46"/>
                </a:cxn>
              </a:cxnLst>
              <a:rect l="0" t="0" r="r" b="b"/>
              <a:pathLst>
                <a:path w="63" h="63">
                  <a:moveTo>
                    <a:pt x="63" y="46"/>
                  </a:moveTo>
                  <a:lnTo>
                    <a:pt x="0" y="63"/>
                  </a:lnTo>
                  <a:lnTo>
                    <a:pt x="16" y="0"/>
                  </a:lnTo>
                  <a:lnTo>
                    <a:pt x="63" y="4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Freeform 35"/>
            <p:cNvSpPr>
              <a:spLocks/>
            </p:cNvSpPr>
            <p:nvPr/>
          </p:nvSpPr>
          <p:spPr bwMode="auto">
            <a:xfrm>
              <a:off x="10704513" y="7824788"/>
              <a:ext cx="320675" cy="319087"/>
            </a:xfrm>
            <a:custGeom>
              <a:avLst/>
              <a:gdLst/>
              <a:ahLst/>
              <a:cxnLst>
                <a:cxn ang="0">
                  <a:pos x="46" y="201"/>
                </a:cxn>
                <a:cxn ang="0">
                  <a:pos x="0" y="155"/>
                </a:cxn>
                <a:cxn ang="0">
                  <a:pos x="155" y="0"/>
                </a:cxn>
                <a:cxn ang="0">
                  <a:pos x="202" y="48"/>
                </a:cxn>
                <a:cxn ang="0">
                  <a:pos x="46" y="201"/>
                </a:cxn>
              </a:cxnLst>
              <a:rect l="0" t="0" r="r" b="b"/>
              <a:pathLst>
                <a:path w="202" h="201">
                  <a:moveTo>
                    <a:pt x="46" y="201"/>
                  </a:moveTo>
                  <a:lnTo>
                    <a:pt x="0" y="155"/>
                  </a:lnTo>
                  <a:lnTo>
                    <a:pt x="155" y="0"/>
                  </a:lnTo>
                  <a:lnTo>
                    <a:pt x="202" y="48"/>
                  </a:lnTo>
                  <a:lnTo>
                    <a:pt x="46" y="20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Freeform 36"/>
            <p:cNvSpPr>
              <a:spLocks/>
            </p:cNvSpPr>
            <p:nvPr/>
          </p:nvSpPr>
          <p:spPr bwMode="auto">
            <a:xfrm>
              <a:off x="10966450" y="7781925"/>
              <a:ext cx="100013" cy="103187"/>
            </a:xfrm>
            <a:custGeom>
              <a:avLst/>
              <a:gdLst/>
              <a:ahLst/>
              <a:cxnLst>
                <a:cxn ang="0">
                  <a:pos x="28" y="39"/>
                </a:cxn>
                <a:cxn ang="0">
                  <a:pos x="0" y="10"/>
                </a:cxn>
                <a:cxn ang="0">
                  <a:pos x="9" y="2"/>
                </a:cxn>
                <a:cxn ang="0">
                  <a:pos x="13" y="0"/>
                </a:cxn>
                <a:cxn ang="0">
                  <a:pos x="17" y="2"/>
                </a:cxn>
                <a:cxn ang="0">
                  <a:pos x="37" y="21"/>
                </a:cxn>
                <a:cxn ang="0">
                  <a:pos x="38" y="26"/>
                </a:cxn>
                <a:cxn ang="0">
                  <a:pos x="37" y="30"/>
                </a:cxn>
                <a:cxn ang="0">
                  <a:pos x="28" y="39"/>
                </a:cxn>
              </a:cxnLst>
              <a:rect l="0" t="0" r="r" b="b"/>
              <a:pathLst>
                <a:path w="38" h="39">
                  <a:moveTo>
                    <a:pt x="28" y="39"/>
                  </a:moveTo>
                  <a:cubicBezTo>
                    <a:pt x="0" y="10"/>
                    <a:pt x="0" y="10"/>
                    <a:pt x="0" y="10"/>
                  </a:cubicBezTo>
                  <a:cubicBezTo>
                    <a:pt x="9" y="2"/>
                    <a:pt x="9" y="2"/>
                    <a:pt x="9" y="2"/>
                  </a:cubicBezTo>
                  <a:cubicBezTo>
                    <a:pt x="10" y="1"/>
                    <a:pt x="11" y="0"/>
                    <a:pt x="13" y="0"/>
                  </a:cubicBezTo>
                  <a:cubicBezTo>
                    <a:pt x="14" y="0"/>
                    <a:pt x="16" y="1"/>
                    <a:pt x="17" y="2"/>
                  </a:cubicBezTo>
                  <a:cubicBezTo>
                    <a:pt x="37" y="21"/>
                    <a:pt x="37" y="21"/>
                    <a:pt x="37" y="21"/>
                  </a:cubicBezTo>
                  <a:cubicBezTo>
                    <a:pt x="38" y="22"/>
                    <a:pt x="38" y="24"/>
                    <a:pt x="38" y="26"/>
                  </a:cubicBezTo>
                  <a:cubicBezTo>
                    <a:pt x="38" y="27"/>
                    <a:pt x="38" y="29"/>
                    <a:pt x="37" y="30"/>
                  </a:cubicBezTo>
                  <a:lnTo>
                    <a:pt x="28" y="3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57" name="Freeform 37"/>
          <p:cNvSpPr>
            <a:spLocks noEditPoints="1"/>
          </p:cNvSpPr>
          <p:nvPr/>
        </p:nvSpPr>
        <p:spPr bwMode="auto">
          <a:xfrm>
            <a:off x="11583988" y="6686550"/>
            <a:ext cx="347663" cy="452437"/>
          </a:xfrm>
          <a:custGeom>
            <a:avLst/>
            <a:gdLst/>
            <a:ahLst/>
            <a:cxnLst>
              <a:cxn ang="0">
                <a:pos x="66" y="172"/>
              </a:cxn>
              <a:cxn ang="0">
                <a:pos x="116" y="111"/>
              </a:cxn>
              <a:cxn ang="0">
                <a:pos x="133" y="67"/>
              </a:cxn>
              <a:cxn ang="0">
                <a:pos x="66" y="0"/>
              </a:cxn>
              <a:cxn ang="0">
                <a:pos x="0" y="67"/>
              </a:cxn>
              <a:cxn ang="0">
                <a:pos x="13" y="108"/>
              </a:cxn>
              <a:cxn ang="0">
                <a:pos x="13" y="108"/>
              </a:cxn>
              <a:cxn ang="0">
                <a:pos x="14" y="108"/>
              </a:cxn>
              <a:cxn ang="0">
                <a:pos x="16" y="111"/>
              </a:cxn>
              <a:cxn ang="0">
                <a:pos x="66" y="172"/>
              </a:cxn>
              <a:cxn ang="0">
                <a:pos x="26" y="67"/>
              </a:cxn>
              <a:cxn ang="0">
                <a:pos x="66" y="26"/>
              </a:cxn>
              <a:cxn ang="0">
                <a:pos x="107" y="67"/>
              </a:cxn>
              <a:cxn ang="0">
                <a:pos x="66" y="108"/>
              </a:cxn>
              <a:cxn ang="0">
                <a:pos x="26" y="67"/>
              </a:cxn>
            </a:cxnLst>
            <a:rect l="0" t="0" r="r" b="b"/>
            <a:pathLst>
              <a:path w="133" h="172">
                <a:moveTo>
                  <a:pt x="66" y="172"/>
                </a:moveTo>
                <a:cubicBezTo>
                  <a:pt x="116" y="111"/>
                  <a:pt x="116" y="111"/>
                  <a:pt x="116" y="111"/>
                </a:cubicBezTo>
                <a:cubicBezTo>
                  <a:pt x="126" y="99"/>
                  <a:pt x="133" y="84"/>
                  <a:pt x="133" y="67"/>
                </a:cubicBezTo>
                <a:cubicBezTo>
                  <a:pt x="133" y="30"/>
                  <a:pt x="103" y="0"/>
                  <a:pt x="66" y="0"/>
                </a:cubicBezTo>
                <a:cubicBezTo>
                  <a:pt x="29" y="0"/>
                  <a:pt x="0" y="30"/>
                  <a:pt x="0" y="67"/>
                </a:cubicBezTo>
                <a:cubicBezTo>
                  <a:pt x="0" y="82"/>
                  <a:pt x="5" y="97"/>
                  <a:pt x="13" y="108"/>
                </a:cubicBezTo>
                <a:cubicBezTo>
                  <a:pt x="13" y="108"/>
                  <a:pt x="13" y="108"/>
                  <a:pt x="13" y="108"/>
                </a:cubicBezTo>
                <a:cubicBezTo>
                  <a:pt x="14" y="108"/>
                  <a:pt x="14" y="108"/>
                  <a:pt x="14" y="108"/>
                </a:cubicBezTo>
                <a:cubicBezTo>
                  <a:pt x="14" y="109"/>
                  <a:pt x="15" y="110"/>
                  <a:pt x="16" y="111"/>
                </a:cubicBezTo>
                <a:lnTo>
                  <a:pt x="66" y="172"/>
                </a:lnTo>
                <a:close/>
                <a:moveTo>
                  <a:pt x="26" y="67"/>
                </a:moveTo>
                <a:cubicBezTo>
                  <a:pt x="26" y="45"/>
                  <a:pt x="44" y="26"/>
                  <a:pt x="66" y="26"/>
                </a:cubicBezTo>
                <a:cubicBezTo>
                  <a:pt x="89" y="26"/>
                  <a:pt x="107" y="45"/>
                  <a:pt x="107" y="67"/>
                </a:cubicBezTo>
                <a:cubicBezTo>
                  <a:pt x="107" y="90"/>
                  <a:pt x="89" y="108"/>
                  <a:pt x="66" y="108"/>
                </a:cubicBezTo>
                <a:cubicBezTo>
                  <a:pt x="44" y="108"/>
                  <a:pt x="26" y="90"/>
                  <a:pt x="26" y="6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8" name="Группа 57"/>
          <p:cNvGrpSpPr/>
          <p:nvPr/>
        </p:nvGrpSpPr>
        <p:grpSpPr>
          <a:xfrm>
            <a:off x="8250238" y="6737350"/>
            <a:ext cx="514350" cy="430213"/>
            <a:chOff x="8250238" y="6737350"/>
            <a:chExt cx="514350" cy="430213"/>
          </a:xfrm>
        </p:grpSpPr>
        <p:sp>
          <p:nvSpPr>
            <p:cNvPr id="59" name="Freeform 38"/>
            <p:cNvSpPr>
              <a:spLocks noEditPoints="1"/>
            </p:cNvSpPr>
            <p:nvPr/>
          </p:nvSpPr>
          <p:spPr bwMode="auto">
            <a:xfrm>
              <a:off x="8250238" y="6942138"/>
              <a:ext cx="222250" cy="225425"/>
            </a:xfrm>
            <a:custGeom>
              <a:avLst/>
              <a:gdLst/>
              <a:ahLst/>
              <a:cxnLst>
                <a:cxn ang="0">
                  <a:pos x="78" y="50"/>
                </a:cxn>
                <a:cxn ang="0">
                  <a:pos x="85" y="44"/>
                </a:cxn>
                <a:cxn ang="0">
                  <a:pos x="81" y="25"/>
                </a:cxn>
                <a:cxn ang="0">
                  <a:pos x="72" y="23"/>
                </a:cxn>
                <a:cxn ang="0">
                  <a:pos x="74" y="14"/>
                </a:cxn>
                <a:cxn ang="0">
                  <a:pos x="58" y="3"/>
                </a:cxn>
                <a:cxn ang="0">
                  <a:pos x="50" y="8"/>
                </a:cxn>
                <a:cxn ang="0">
                  <a:pos x="44" y="1"/>
                </a:cxn>
                <a:cxn ang="0">
                  <a:pos x="25" y="5"/>
                </a:cxn>
                <a:cxn ang="0">
                  <a:pos x="23" y="14"/>
                </a:cxn>
                <a:cxn ang="0">
                  <a:pos x="14" y="12"/>
                </a:cxn>
                <a:cxn ang="0">
                  <a:pos x="3" y="28"/>
                </a:cxn>
                <a:cxn ang="0">
                  <a:pos x="8" y="36"/>
                </a:cxn>
                <a:cxn ang="0">
                  <a:pos x="1" y="42"/>
                </a:cxn>
                <a:cxn ang="0">
                  <a:pos x="4" y="61"/>
                </a:cxn>
                <a:cxn ang="0">
                  <a:pos x="14" y="63"/>
                </a:cxn>
                <a:cxn ang="0">
                  <a:pos x="12" y="72"/>
                </a:cxn>
                <a:cxn ang="0">
                  <a:pos x="28" y="83"/>
                </a:cxn>
                <a:cxn ang="0">
                  <a:pos x="36" y="78"/>
                </a:cxn>
                <a:cxn ang="0">
                  <a:pos x="42" y="85"/>
                </a:cxn>
                <a:cxn ang="0">
                  <a:pos x="61" y="81"/>
                </a:cxn>
                <a:cxn ang="0">
                  <a:pos x="63" y="72"/>
                </a:cxn>
                <a:cxn ang="0">
                  <a:pos x="72" y="74"/>
                </a:cxn>
                <a:cxn ang="0">
                  <a:pos x="83" y="58"/>
                </a:cxn>
                <a:cxn ang="0">
                  <a:pos x="78" y="50"/>
                </a:cxn>
                <a:cxn ang="0">
                  <a:pos x="38" y="69"/>
                </a:cxn>
                <a:cxn ang="0">
                  <a:pos x="17" y="38"/>
                </a:cxn>
                <a:cxn ang="0">
                  <a:pos x="48" y="17"/>
                </a:cxn>
                <a:cxn ang="0">
                  <a:pos x="68" y="48"/>
                </a:cxn>
                <a:cxn ang="0">
                  <a:pos x="38" y="69"/>
                </a:cxn>
              </a:cxnLst>
              <a:rect l="0" t="0" r="r" b="b"/>
              <a:pathLst>
                <a:path w="85" h="86">
                  <a:moveTo>
                    <a:pt x="78" y="50"/>
                  </a:moveTo>
                  <a:cubicBezTo>
                    <a:pt x="78" y="46"/>
                    <a:pt x="82" y="44"/>
                    <a:pt x="85" y="44"/>
                  </a:cubicBezTo>
                  <a:cubicBezTo>
                    <a:pt x="85" y="37"/>
                    <a:pt x="84" y="31"/>
                    <a:pt x="81" y="25"/>
                  </a:cubicBezTo>
                  <a:cubicBezTo>
                    <a:pt x="78" y="27"/>
                    <a:pt x="74" y="26"/>
                    <a:pt x="72" y="23"/>
                  </a:cubicBezTo>
                  <a:cubicBezTo>
                    <a:pt x="70" y="20"/>
                    <a:pt x="71" y="16"/>
                    <a:pt x="74" y="14"/>
                  </a:cubicBezTo>
                  <a:cubicBezTo>
                    <a:pt x="69" y="9"/>
                    <a:pt x="64" y="6"/>
                    <a:pt x="58" y="3"/>
                  </a:cubicBezTo>
                  <a:cubicBezTo>
                    <a:pt x="57" y="7"/>
                    <a:pt x="53" y="9"/>
                    <a:pt x="50" y="8"/>
                  </a:cubicBezTo>
                  <a:cubicBezTo>
                    <a:pt x="46" y="8"/>
                    <a:pt x="44" y="4"/>
                    <a:pt x="44" y="1"/>
                  </a:cubicBezTo>
                  <a:cubicBezTo>
                    <a:pt x="37" y="0"/>
                    <a:pt x="31" y="2"/>
                    <a:pt x="25" y="5"/>
                  </a:cubicBezTo>
                  <a:cubicBezTo>
                    <a:pt x="27" y="8"/>
                    <a:pt x="26" y="12"/>
                    <a:pt x="23" y="14"/>
                  </a:cubicBezTo>
                  <a:cubicBezTo>
                    <a:pt x="20" y="16"/>
                    <a:pt x="16" y="15"/>
                    <a:pt x="14" y="12"/>
                  </a:cubicBezTo>
                  <a:cubicBezTo>
                    <a:pt x="9" y="17"/>
                    <a:pt x="5" y="22"/>
                    <a:pt x="3" y="28"/>
                  </a:cubicBezTo>
                  <a:cubicBezTo>
                    <a:pt x="7" y="29"/>
                    <a:pt x="9" y="33"/>
                    <a:pt x="8" y="36"/>
                  </a:cubicBezTo>
                  <a:cubicBezTo>
                    <a:pt x="7" y="40"/>
                    <a:pt x="4" y="42"/>
                    <a:pt x="1" y="42"/>
                  </a:cubicBezTo>
                  <a:cubicBezTo>
                    <a:pt x="0" y="49"/>
                    <a:pt x="2" y="55"/>
                    <a:pt x="4" y="61"/>
                  </a:cubicBezTo>
                  <a:cubicBezTo>
                    <a:pt x="8" y="59"/>
                    <a:pt x="11" y="60"/>
                    <a:pt x="14" y="63"/>
                  </a:cubicBezTo>
                  <a:cubicBezTo>
                    <a:pt x="16" y="66"/>
                    <a:pt x="15" y="70"/>
                    <a:pt x="12" y="72"/>
                  </a:cubicBezTo>
                  <a:cubicBezTo>
                    <a:pt x="17" y="77"/>
                    <a:pt x="22" y="80"/>
                    <a:pt x="28" y="83"/>
                  </a:cubicBezTo>
                  <a:cubicBezTo>
                    <a:pt x="29" y="79"/>
                    <a:pt x="33" y="77"/>
                    <a:pt x="36" y="78"/>
                  </a:cubicBezTo>
                  <a:cubicBezTo>
                    <a:pt x="40" y="78"/>
                    <a:pt x="42" y="82"/>
                    <a:pt x="42" y="85"/>
                  </a:cubicBezTo>
                  <a:cubicBezTo>
                    <a:pt x="48" y="86"/>
                    <a:pt x="55" y="84"/>
                    <a:pt x="61" y="81"/>
                  </a:cubicBezTo>
                  <a:cubicBezTo>
                    <a:pt x="59" y="78"/>
                    <a:pt x="60" y="74"/>
                    <a:pt x="63" y="72"/>
                  </a:cubicBezTo>
                  <a:cubicBezTo>
                    <a:pt x="66" y="70"/>
                    <a:pt x="70" y="71"/>
                    <a:pt x="72" y="74"/>
                  </a:cubicBezTo>
                  <a:cubicBezTo>
                    <a:pt x="77" y="69"/>
                    <a:pt x="80" y="64"/>
                    <a:pt x="83" y="58"/>
                  </a:cubicBezTo>
                  <a:cubicBezTo>
                    <a:pt x="79" y="57"/>
                    <a:pt x="77" y="53"/>
                    <a:pt x="78" y="50"/>
                  </a:cubicBezTo>
                  <a:close/>
                  <a:moveTo>
                    <a:pt x="38" y="69"/>
                  </a:moveTo>
                  <a:cubicBezTo>
                    <a:pt x="24" y="66"/>
                    <a:pt x="15" y="52"/>
                    <a:pt x="17" y="38"/>
                  </a:cubicBezTo>
                  <a:cubicBezTo>
                    <a:pt x="20" y="24"/>
                    <a:pt x="34" y="15"/>
                    <a:pt x="48" y="17"/>
                  </a:cubicBezTo>
                  <a:cubicBezTo>
                    <a:pt x="62" y="20"/>
                    <a:pt x="71" y="34"/>
                    <a:pt x="68" y="48"/>
                  </a:cubicBezTo>
                  <a:cubicBezTo>
                    <a:pt x="66" y="62"/>
                    <a:pt x="52" y="71"/>
                    <a:pt x="38" y="6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0" name="Freeform 39"/>
            <p:cNvSpPr>
              <a:spLocks noEditPoints="1"/>
            </p:cNvSpPr>
            <p:nvPr/>
          </p:nvSpPr>
          <p:spPr bwMode="auto">
            <a:xfrm>
              <a:off x="8456613" y="6737350"/>
              <a:ext cx="307975" cy="306387"/>
            </a:xfrm>
            <a:custGeom>
              <a:avLst/>
              <a:gdLst/>
              <a:ahLst/>
              <a:cxnLst>
                <a:cxn ang="0">
                  <a:pos x="107" y="51"/>
                </a:cxn>
                <a:cxn ang="0">
                  <a:pos x="114" y="41"/>
                </a:cxn>
                <a:cxn ang="0">
                  <a:pos x="100" y="18"/>
                </a:cxn>
                <a:cxn ang="0">
                  <a:pos x="87" y="19"/>
                </a:cxn>
                <a:cxn ang="0">
                  <a:pos x="85" y="7"/>
                </a:cxn>
                <a:cxn ang="0">
                  <a:pos x="59" y="0"/>
                </a:cxn>
                <a:cxn ang="0">
                  <a:pos x="51" y="10"/>
                </a:cxn>
                <a:cxn ang="0">
                  <a:pos x="40" y="3"/>
                </a:cxn>
                <a:cxn ang="0">
                  <a:pos x="17" y="17"/>
                </a:cxn>
                <a:cxn ang="0">
                  <a:pos x="19" y="30"/>
                </a:cxn>
                <a:cxn ang="0">
                  <a:pos x="6" y="32"/>
                </a:cxn>
                <a:cxn ang="0">
                  <a:pos x="0" y="58"/>
                </a:cxn>
                <a:cxn ang="0">
                  <a:pos x="10" y="66"/>
                </a:cxn>
                <a:cxn ang="0">
                  <a:pos x="3" y="77"/>
                </a:cxn>
                <a:cxn ang="0">
                  <a:pos x="16" y="100"/>
                </a:cxn>
                <a:cxn ang="0">
                  <a:pos x="29" y="98"/>
                </a:cxn>
                <a:cxn ang="0">
                  <a:pos x="32" y="111"/>
                </a:cxn>
                <a:cxn ang="0">
                  <a:pos x="58" y="117"/>
                </a:cxn>
                <a:cxn ang="0">
                  <a:pos x="66" y="107"/>
                </a:cxn>
                <a:cxn ang="0">
                  <a:pos x="77" y="114"/>
                </a:cxn>
                <a:cxn ang="0">
                  <a:pos x="99" y="101"/>
                </a:cxn>
                <a:cxn ang="0">
                  <a:pos x="98" y="88"/>
                </a:cxn>
                <a:cxn ang="0">
                  <a:pos x="110" y="85"/>
                </a:cxn>
                <a:cxn ang="0">
                  <a:pos x="117" y="59"/>
                </a:cxn>
                <a:cxn ang="0">
                  <a:pos x="107" y="51"/>
                </a:cxn>
                <a:cxn ang="0">
                  <a:pos x="64" y="94"/>
                </a:cxn>
                <a:cxn ang="0">
                  <a:pos x="23" y="64"/>
                </a:cxn>
                <a:cxn ang="0">
                  <a:pos x="53" y="23"/>
                </a:cxn>
                <a:cxn ang="0">
                  <a:pos x="94" y="53"/>
                </a:cxn>
                <a:cxn ang="0">
                  <a:pos x="64" y="94"/>
                </a:cxn>
              </a:cxnLst>
              <a:rect l="0" t="0" r="r" b="b"/>
              <a:pathLst>
                <a:path w="117" h="117">
                  <a:moveTo>
                    <a:pt x="107" y="51"/>
                  </a:moveTo>
                  <a:cubicBezTo>
                    <a:pt x="106" y="46"/>
                    <a:pt x="109" y="42"/>
                    <a:pt x="114" y="41"/>
                  </a:cubicBezTo>
                  <a:cubicBezTo>
                    <a:pt x="111" y="32"/>
                    <a:pt x="106" y="24"/>
                    <a:pt x="100" y="18"/>
                  </a:cubicBezTo>
                  <a:cubicBezTo>
                    <a:pt x="97" y="22"/>
                    <a:pt x="91" y="22"/>
                    <a:pt x="87" y="19"/>
                  </a:cubicBezTo>
                  <a:cubicBezTo>
                    <a:pt x="83" y="16"/>
                    <a:pt x="82" y="11"/>
                    <a:pt x="85" y="7"/>
                  </a:cubicBezTo>
                  <a:cubicBezTo>
                    <a:pt x="77" y="3"/>
                    <a:pt x="68" y="0"/>
                    <a:pt x="59" y="0"/>
                  </a:cubicBezTo>
                  <a:cubicBezTo>
                    <a:pt x="59" y="5"/>
                    <a:pt x="56" y="10"/>
                    <a:pt x="51" y="10"/>
                  </a:cubicBezTo>
                  <a:cubicBezTo>
                    <a:pt x="46" y="11"/>
                    <a:pt x="41" y="8"/>
                    <a:pt x="40" y="3"/>
                  </a:cubicBezTo>
                  <a:cubicBezTo>
                    <a:pt x="31" y="6"/>
                    <a:pt x="24" y="11"/>
                    <a:pt x="17" y="17"/>
                  </a:cubicBezTo>
                  <a:cubicBezTo>
                    <a:pt x="21" y="20"/>
                    <a:pt x="22" y="26"/>
                    <a:pt x="19" y="30"/>
                  </a:cubicBezTo>
                  <a:cubicBezTo>
                    <a:pt x="16" y="34"/>
                    <a:pt x="10" y="35"/>
                    <a:pt x="6" y="32"/>
                  </a:cubicBezTo>
                  <a:cubicBezTo>
                    <a:pt x="2" y="40"/>
                    <a:pt x="0" y="49"/>
                    <a:pt x="0" y="58"/>
                  </a:cubicBezTo>
                  <a:cubicBezTo>
                    <a:pt x="5" y="58"/>
                    <a:pt x="9" y="61"/>
                    <a:pt x="10" y="66"/>
                  </a:cubicBezTo>
                  <a:cubicBezTo>
                    <a:pt x="11" y="71"/>
                    <a:pt x="7" y="76"/>
                    <a:pt x="3" y="77"/>
                  </a:cubicBezTo>
                  <a:cubicBezTo>
                    <a:pt x="6" y="86"/>
                    <a:pt x="10" y="94"/>
                    <a:pt x="16" y="100"/>
                  </a:cubicBezTo>
                  <a:cubicBezTo>
                    <a:pt x="20" y="96"/>
                    <a:pt x="25" y="95"/>
                    <a:pt x="29" y="98"/>
                  </a:cubicBezTo>
                  <a:cubicBezTo>
                    <a:pt x="33" y="101"/>
                    <a:pt x="34" y="107"/>
                    <a:pt x="32" y="111"/>
                  </a:cubicBezTo>
                  <a:cubicBezTo>
                    <a:pt x="40" y="115"/>
                    <a:pt x="49" y="117"/>
                    <a:pt x="58" y="117"/>
                  </a:cubicBezTo>
                  <a:cubicBezTo>
                    <a:pt x="57" y="112"/>
                    <a:pt x="61" y="108"/>
                    <a:pt x="66" y="107"/>
                  </a:cubicBezTo>
                  <a:cubicBezTo>
                    <a:pt x="71" y="106"/>
                    <a:pt x="75" y="110"/>
                    <a:pt x="77" y="114"/>
                  </a:cubicBezTo>
                  <a:cubicBezTo>
                    <a:pt x="85" y="112"/>
                    <a:pt x="93" y="107"/>
                    <a:pt x="99" y="101"/>
                  </a:cubicBezTo>
                  <a:cubicBezTo>
                    <a:pt x="95" y="97"/>
                    <a:pt x="95" y="92"/>
                    <a:pt x="98" y="88"/>
                  </a:cubicBezTo>
                  <a:cubicBezTo>
                    <a:pt x="101" y="84"/>
                    <a:pt x="106" y="83"/>
                    <a:pt x="110" y="85"/>
                  </a:cubicBezTo>
                  <a:cubicBezTo>
                    <a:pt x="114" y="77"/>
                    <a:pt x="117" y="69"/>
                    <a:pt x="117" y="59"/>
                  </a:cubicBezTo>
                  <a:cubicBezTo>
                    <a:pt x="112" y="60"/>
                    <a:pt x="107" y="56"/>
                    <a:pt x="107" y="51"/>
                  </a:cubicBezTo>
                  <a:close/>
                  <a:moveTo>
                    <a:pt x="64" y="94"/>
                  </a:moveTo>
                  <a:cubicBezTo>
                    <a:pt x="44" y="97"/>
                    <a:pt x="26" y="84"/>
                    <a:pt x="23" y="64"/>
                  </a:cubicBezTo>
                  <a:cubicBezTo>
                    <a:pt x="20" y="45"/>
                    <a:pt x="33" y="26"/>
                    <a:pt x="53" y="23"/>
                  </a:cubicBezTo>
                  <a:cubicBezTo>
                    <a:pt x="72" y="20"/>
                    <a:pt x="91" y="34"/>
                    <a:pt x="94" y="53"/>
                  </a:cubicBezTo>
                  <a:cubicBezTo>
                    <a:pt x="97" y="73"/>
                    <a:pt x="83" y="91"/>
                    <a:pt x="64" y="9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61" name="Группа 60"/>
          <p:cNvGrpSpPr/>
          <p:nvPr/>
        </p:nvGrpSpPr>
        <p:grpSpPr>
          <a:xfrm>
            <a:off x="9312275" y="7724775"/>
            <a:ext cx="365125" cy="306387"/>
            <a:chOff x="9312275" y="7724775"/>
            <a:chExt cx="365125" cy="306387"/>
          </a:xfrm>
        </p:grpSpPr>
        <p:sp>
          <p:nvSpPr>
            <p:cNvPr id="62" name="Freeform 40"/>
            <p:cNvSpPr>
              <a:spLocks/>
            </p:cNvSpPr>
            <p:nvPr/>
          </p:nvSpPr>
          <p:spPr bwMode="auto">
            <a:xfrm>
              <a:off x="9312275" y="7893050"/>
              <a:ext cx="365125" cy="138112"/>
            </a:xfrm>
            <a:custGeom>
              <a:avLst/>
              <a:gdLst/>
              <a:ahLst/>
              <a:cxnLst>
                <a:cxn ang="0">
                  <a:pos x="142" y="0"/>
                </a:cxn>
                <a:cxn ang="0">
                  <a:pos x="142" y="8"/>
                </a:cxn>
                <a:cxn ang="0">
                  <a:pos x="86" y="8"/>
                </a:cxn>
                <a:cxn ang="0">
                  <a:pos x="86" y="0"/>
                </a:cxn>
                <a:cxn ang="0">
                  <a:pos x="0" y="0"/>
                </a:cxn>
                <a:cxn ang="0">
                  <a:pos x="0" y="87"/>
                </a:cxn>
                <a:cxn ang="0">
                  <a:pos x="230" y="87"/>
                </a:cxn>
                <a:cxn ang="0">
                  <a:pos x="230" y="0"/>
                </a:cxn>
                <a:cxn ang="0">
                  <a:pos x="142" y="0"/>
                </a:cxn>
              </a:cxnLst>
              <a:rect l="0" t="0" r="r" b="b"/>
              <a:pathLst>
                <a:path w="230" h="87">
                  <a:moveTo>
                    <a:pt x="142" y="0"/>
                  </a:moveTo>
                  <a:lnTo>
                    <a:pt x="142" y="8"/>
                  </a:lnTo>
                  <a:lnTo>
                    <a:pt x="86" y="8"/>
                  </a:lnTo>
                  <a:lnTo>
                    <a:pt x="86" y="0"/>
                  </a:lnTo>
                  <a:lnTo>
                    <a:pt x="0" y="0"/>
                  </a:lnTo>
                  <a:lnTo>
                    <a:pt x="0" y="87"/>
                  </a:lnTo>
                  <a:lnTo>
                    <a:pt x="230" y="87"/>
                  </a:lnTo>
                  <a:lnTo>
                    <a:pt x="230" y="0"/>
                  </a:lnTo>
                  <a:lnTo>
                    <a:pt x="14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Freeform 41"/>
            <p:cNvSpPr>
              <a:spLocks noEditPoints="1"/>
            </p:cNvSpPr>
            <p:nvPr/>
          </p:nvSpPr>
          <p:spPr bwMode="auto">
            <a:xfrm>
              <a:off x="9312275" y="7724775"/>
              <a:ext cx="365125" cy="141287"/>
            </a:xfrm>
            <a:custGeom>
              <a:avLst/>
              <a:gdLst/>
              <a:ahLst/>
              <a:cxnLst>
                <a:cxn ang="0">
                  <a:pos x="100" y="19"/>
                </a:cxn>
                <a:cxn ang="0">
                  <a:pos x="100" y="12"/>
                </a:cxn>
                <a:cxn ang="0">
                  <a:pos x="87" y="0"/>
                </a:cxn>
                <a:cxn ang="0">
                  <a:pos x="52" y="0"/>
                </a:cxn>
                <a:cxn ang="0">
                  <a:pos x="39" y="12"/>
                </a:cxn>
                <a:cxn ang="0">
                  <a:pos x="39" y="19"/>
                </a:cxn>
                <a:cxn ang="0">
                  <a:pos x="0" y="19"/>
                </a:cxn>
                <a:cxn ang="0">
                  <a:pos x="0" y="54"/>
                </a:cxn>
                <a:cxn ang="0">
                  <a:pos x="52" y="54"/>
                </a:cxn>
                <a:cxn ang="0">
                  <a:pos x="52" y="50"/>
                </a:cxn>
                <a:cxn ang="0">
                  <a:pos x="86" y="50"/>
                </a:cxn>
                <a:cxn ang="0">
                  <a:pos x="86" y="54"/>
                </a:cxn>
                <a:cxn ang="0">
                  <a:pos x="139" y="54"/>
                </a:cxn>
                <a:cxn ang="0">
                  <a:pos x="139" y="19"/>
                </a:cxn>
                <a:cxn ang="0">
                  <a:pos x="100" y="19"/>
                </a:cxn>
                <a:cxn ang="0">
                  <a:pos x="90" y="19"/>
                </a:cxn>
                <a:cxn ang="0">
                  <a:pos x="49" y="19"/>
                </a:cxn>
                <a:cxn ang="0">
                  <a:pos x="49" y="12"/>
                </a:cxn>
                <a:cxn ang="0">
                  <a:pos x="52" y="10"/>
                </a:cxn>
                <a:cxn ang="0">
                  <a:pos x="87" y="10"/>
                </a:cxn>
                <a:cxn ang="0">
                  <a:pos x="90" y="12"/>
                </a:cxn>
                <a:cxn ang="0">
                  <a:pos x="90" y="19"/>
                </a:cxn>
              </a:cxnLst>
              <a:rect l="0" t="0" r="r" b="b"/>
              <a:pathLst>
                <a:path w="139" h="54">
                  <a:moveTo>
                    <a:pt x="100" y="19"/>
                  </a:moveTo>
                  <a:cubicBezTo>
                    <a:pt x="100" y="12"/>
                    <a:pt x="100" y="12"/>
                    <a:pt x="100" y="12"/>
                  </a:cubicBezTo>
                  <a:cubicBezTo>
                    <a:pt x="100" y="5"/>
                    <a:pt x="94" y="0"/>
                    <a:pt x="87" y="0"/>
                  </a:cubicBezTo>
                  <a:cubicBezTo>
                    <a:pt x="52" y="0"/>
                    <a:pt x="52" y="0"/>
                    <a:pt x="52" y="0"/>
                  </a:cubicBezTo>
                  <a:cubicBezTo>
                    <a:pt x="45" y="0"/>
                    <a:pt x="39" y="5"/>
                    <a:pt x="39" y="12"/>
                  </a:cubicBezTo>
                  <a:cubicBezTo>
                    <a:pt x="39" y="19"/>
                    <a:pt x="39" y="19"/>
                    <a:pt x="39" y="19"/>
                  </a:cubicBezTo>
                  <a:cubicBezTo>
                    <a:pt x="0" y="19"/>
                    <a:pt x="0" y="19"/>
                    <a:pt x="0" y="19"/>
                  </a:cubicBezTo>
                  <a:cubicBezTo>
                    <a:pt x="0" y="54"/>
                    <a:pt x="0" y="54"/>
                    <a:pt x="0" y="54"/>
                  </a:cubicBezTo>
                  <a:cubicBezTo>
                    <a:pt x="52" y="54"/>
                    <a:pt x="52" y="54"/>
                    <a:pt x="52" y="54"/>
                  </a:cubicBezTo>
                  <a:cubicBezTo>
                    <a:pt x="52" y="50"/>
                    <a:pt x="52" y="50"/>
                    <a:pt x="52" y="50"/>
                  </a:cubicBezTo>
                  <a:cubicBezTo>
                    <a:pt x="86" y="50"/>
                    <a:pt x="86" y="50"/>
                    <a:pt x="86" y="50"/>
                  </a:cubicBezTo>
                  <a:cubicBezTo>
                    <a:pt x="86" y="54"/>
                    <a:pt x="86" y="54"/>
                    <a:pt x="86" y="54"/>
                  </a:cubicBezTo>
                  <a:cubicBezTo>
                    <a:pt x="139" y="54"/>
                    <a:pt x="139" y="54"/>
                    <a:pt x="139" y="54"/>
                  </a:cubicBezTo>
                  <a:cubicBezTo>
                    <a:pt x="139" y="19"/>
                    <a:pt x="139" y="19"/>
                    <a:pt x="139" y="19"/>
                  </a:cubicBezTo>
                  <a:lnTo>
                    <a:pt x="100" y="19"/>
                  </a:lnTo>
                  <a:close/>
                  <a:moveTo>
                    <a:pt x="90" y="19"/>
                  </a:moveTo>
                  <a:cubicBezTo>
                    <a:pt x="49" y="19"/>
                    <a:pt x="49" y="19"/>
                    <a:pt x="49" y="19"/>
                  </a:cubicBezTo>
                  <a:cubicBezTo>
                    <a:pt x="49" y="12"/>
                    <a:pt x="49" y="12"/>
                    <a:pt x="49" y="12"/>
                  </a:cubicBezTo>
                  <a:cubicBezTo>
                    <a:pt x="49" y="11"/>
                    <a:pt x="50" y="10"/>
                    <a:pt x="52" y="10"/>
                  </a:cubicBezTo>
                  <a:cubicBezTo>
                    <a:pt x="87" y="10"/>
                    <a:pt x="87" y="10"/>
                    <a:pt x="87" y="10"/>
                  </a:cubicBezTo>
                  <a:cubicBezTo>
                    <a:pt x="89" y="10"/>
                    <a:pt x="90" y="11"/>
                    <a:pt x="90" y="12"/>
                  </a:cubicBezTo>
                  <a:lnTo>
                    <a:pt x="90" y="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64" name="Группа 63"/>
          <p:cNvGrpSpPr/>
          <p:nvPr/>
        </p:nvGrpSpPr>
        <p:grpSpPr>
          <a:xfrm>
            <a:off x="10634663" y="4465638"/>
            <a:ext cx="368300" cy="304799"/>
            <a:chOff x="10634663" y="4465638"/>
            <a:chExt cx="368300" cy="304799"/>
          </a:xfrm>
        </p:grpSpPr>
        <p:sp>
          <p:nvSpPr>
            <p:cNvPr id="65" name="Freeform 42"/>
            <p:cNvSpPr>
              <a:spLocks/>
            </p:cNvSpPr>
            <p:nvPr/>
          </p:nvSpPr>
          <p:spPr bwMode="auto">
            <a:xfrm>
              <a:off x="10634663" y="4465638"/>
              <a:ext cx="368300" cy="209550"/>
            </a:xfrm>
            <a:custGeom>
              <a:avLst/>
              <a:gdLst/>
              <a:ahLst/>
              <a:cxnLst>
                <a:cxn ang="0">
                  <a:pos x="137" y="22"/>
                </a:cxn>
                <a:cxn ang="0">
                  <a:pos x="130" y="25"/>
                </a:cxn>
                <a:cxn ang="0">
                  <a:pos x="113" y="70"/>
                </a:cxn>
                <a:cxn ang="0">
                  <a:pos x="87" y="70"/>
                </a:cxn>
                <a:cxn ang="0">
                  <a:pos x="62" y="70"/>
                </a:cxn>
                <a:cxn ang="0">
                  <a:pos x="35" y="0"/>
                </a:cxn>
                <a:cxn ang="0">
                  <a:pos x="5" y="0"/>
                </a:cxn>
                <a:cxn ang="0">
                  <a:pos x="0" y="6"/>
                </a:cxn>
                <a:cxn ang="0">
                  <a:pos x="5" y="11"/>
                </a:cxn>
                <a:cxn ang="0">
                  <a:pos x="28" y="11"/>
                </a:cxn>
                <a:cxn ang="0">
                  <a:pos x="55" y="80"/>
                </a:cxn>
                <a:cxn ang="0">
                  <a:pos x="87" y="80"/>
                </a:cxn>
                <a:cxn ang="0">
                  <a:pos x="120" y="80"/>
                </a:cxn>
                <a:cxn ang="0">
                  <a:pos x="140" y="29"/>
                </a:cxn>
                <a:cxn ang="0">
                  <a:pos x="137" y="22"/>
                </a:cxn>
              </a:cxnLst>
              <a:rect l="0" t="0" r="r" b="b"/>
              <a:pathLst>
                <a:path w="141" h="80">
                  <a:moveTo>
                    <a:pt x="137" y="22"/>
                  </a:moveTo>
                  <a:cubicBezTo>
                    <a:pt x="134" y="21"/>
                    <a:pt x="131" y="23"/>
                    <a:pt x="130" y="25"/>
                  </a:cubicBezTo>
                  <a:cubicBezTo>
                    <a:pt x="113" y="70"/>
                    <a:pt x="113" y="70"/>
                    <a:pt x="113" y="70"/>
                  </a:cubicBezTo>
                  <a:cubicBezTo>
                    <a:pt x="87" y="70"/>
                    <a:pt x="87" y="70"/>
                    <a:pt x="87" y="70"/>
                  </a:cubicBezTo>
                  <a:cubicBezTo>
                    <a:pt x="62" y="70"/>
                    <a:pt x="62" y="70"/>
                    <a:pt x="62" y="70"/>
                  </a:cubicBezTo>
                  <a:cubicBezTo>
                    <a:pt x="35" y="0"/>
                    <a:pt x="35" y="0"/>
                    <a:pt x="35" y="0"/>
                  </a:cubicBezTo>
                  <a:cubicBezTo>
                    <a:pt x="5" y="0"/>
                    <a:pt x="5" y="0"/>
                    <a:pt x="5" y="0"/>
                  </a:cubicBezTo>
                  <a:cubicBezTo>
                    <a:pt x="2" y="0"/>
                    <a:pt x="0" y="3"/>
                    <a:pt x="0" y="6"/>
                  </a:cubicBezTo>
                  <a:cubicBezTo>
                    <a:pt x="0" y="8"/>
                    <a:pt x="2" y="11"/>
                    <a:pt x="5" y="11"/>
                  </a:cubicBezTo>
                  <a:cubicBezTo>
                    <a:pt x="28" y="11"/>
                    <a:pt x="28" y="11"/>
                    <a:pt x="28" y="11"/>
                  </a:cubicBezTo>
                  <a:cubicBezTo>
                    <a:pt x="55" y="80"/>
                    <a:pt x="55" y="80"/>
                    <a:pt x="55" y="80"/>
                  </a:cubicBezTo>
                  <a:cubicBezTo>
                    <a:pt x="87" y="80"/>
                    <a:pt x="87" y="80"/>
                    <a:pt x="87" y="80"/>
                  </a:cubicBezTo>
                  <a:cubicBezTo>
                    <a:pt x="120" y="80"/>
                    <a:pt x="120" y="80"/>
                    <a:pt x="120" y="80"/>
                  </a:cubicBezTo>
                  <a:cubicBezTo>
                    <a:pt x="140" y="29"/>
                    <a:pt x="140" y="29"/>
                    <a:pt x="140" y="29"/>
                  </a:cubicBezTo>
                  <a:cubicBezTo>
                    <a:pt x="141" y="26"/>
                    <a:pt x="139" y="23"/>
                    <a:pt x="137" y="2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6" name="Freeform 43"/>
            <p:cNvSpPr>
              <a:spLocks/>
            </p:cNvSpPr>
            <p:nvPr/>
          </p:nvSpPr>
          <p:spPr bwMode="auto">
            <a:xfrm>
              <a:off x="10775950" y="4522788"/>
              <a:ext cx="174625" cy="26987"/>
            </a:xfrm>
            <a:custGeom>
              <a:avLst/>
              <a:gdLst/>
              <a:ahLst/>
              <a:cxnLst>
                <a:cxn ang="0">
                  <a:pos x="5" y="10"/>
                </a:cxn>
                <a:cxn ang="0">
                  <a:pos x="62" y="10"/>
                </a:cxn>
                <a:cxn ang="0">
                  <a:pos x="67" y="5"/>
                </a:cxn>
                <a:cxn ang="0">
                  <a:pos x="62" y="0"/>
                </a:cxn>
                <a:cxn ang="0">
                  <a:pos x="5" y="0"/>
                </a:cxn>
                <a:cxn ang="0">
                  <a:pos x="0" y="5"/>
                </a:cxn>
                <a:cxn ang="0">
                  <a:pos x="5" y="10"/>
                </a:cxn>
              </a:cxnLst>
              <a:rect l="0" t="0" r="r" b="b"/>
              <a:pathLst>
                <a:path w="67" h="10">
                  <a:moveTo>
                    <a:pt x="5" y="10"/>
                  </a:moveTo>
                  <a:cubicBezTo>
                    <a:pt x="62" y="10"/>
                    <a:pt x="62" y="10"/>
                    <a:pt x="62" y="10"/>
                  </a:cubicBezTo>
                  <a:cubicBezTo>
                    <a:pt x="65" y="10"/>
                    <a:pt x="67" y="8"/>
                    <a:pt x="67" y="5"/>
                  </a:cubicBezTo>
                  <a:cubicBezTo>
                    <a:pt x="67" y="2"/>
                    <a:pt x="65" y="0"/>
                    <a:pt x="62" y="0"/>
                  </a:cubicBezTo>
                  <a:cubicBezTo>
                    <a:pt x="5" y="0"/>
                    <a:pt x="5" y="0"/>
                    <a:pt x="5" y="0"/>
                  </a:cubicBezTo>
                  <a:cubicBezTo>
                    <a:pt x="2" y="0"/>
                    <a:pt x="0" y="2"/>
                    <a:pt x="0" y="5"/>
                  </a:cubicBezTo>
                  <a:cubicBezTo>
                    <a:pt x="0" y="8"/>
                    <a:pt x="2" y="10"/>
                    <a:pt x="5"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7" name="Freeform 44"/>
            <p:cNvSpPr>
              <a:spLocks/>
            </p:cNvSpPr>
            <p:nvPr/>
          </p:nvSpPr>
          <p:spPr bwMode="auto">
            <a:xfrm>
              <a:off x="10785475" y="4562475"/>
              <a:ext cx="158750" cy="28575"/>
            </a:xfrm>
            <a:custGeom>
              <a:avLst/>
              <a:gdLst/>
              <a:ahLst/>
              <a:cxnLst>
                <a:cxn ang="0">
                  <a:pos x="60" y="5"/>
                </a:cxn>
                <a:cxn ang="0">
                  <a:pos x="54" y="0"/>
                </a:cxn>
                <a:cxn ang="0">
                  <a:pos x="5" y="0"/>
                </a:cxn>
                <a:cxn ang="0">
                  <a:pos x="0" y="5"/>
                </a:cxn>
                <a:cxn ang="0">
                  <a:pos x="5" y="11"/>
                </a:cxn>
                <a:cxn ang="0">
                  <a:pos x="54" y="11"/>
                </a:cxn>
                <a:cxn ang="0">
                  <a:pos x="60" y="5"/>
                </a:cxn>
              </a:cxnLst>
              <a:rect l="0" t="0" r="r" b="b"/>
              <a:pathLst>
                <a:path w="60" h="11">
                  <a:moveTo>
                    <a:pt x="60" y="5"/>
                  </a:moveTo>
                  <a:cubicBezTo>
                    <a:pt x="60" y="3"/>
                    <a:pt x="57" y="0"/>
                    <a:pt x="54" y="0"/>
                  </a:cubicBezTo>
                  <a:cubicBezTo>
                    <a:pt x="5" y="0"/>
                    <a:pt x="5" y="0"/>
                    <a:pt x="5" y="0"/>
                  </a:cubicBezTo>
                  <a:cubicBezTo>
                    <a:pt x="2" y="0"/>
                    <a:pt x="0" y="3"/>
                    <a:pt x="0" y="5"/>
                  </a:cubicBezTo>
                  <a:cubicBezTo>
                    <a:pt x="0" y="8"/>
                    <a:pt x="2" y="11"/>
                    <a:pt x="5" y="11"/>
                  </a:cubicBezTo>
                  <a:cubicBezTo>
                    <a:pt x="54" y="11"/>
                    <a:pt x="54" y="11"/>
                    <a:pt x="54" y="11"/>
                  </a:cubicBezTo>
                  <a:cubicBezTo>
                    <a:pt x="57" y="11"/>
                    <a:pt x="60" y="8"/>
                    <a:pt x="60"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8" name="Freeform 45"/>
            <p:cNvSpPr>
              <a:spLocks/>
            </p:cNvSpPr>
            <p:nvPr/>
          </p:nvSpPr>
          <p:spPr bwMode="auto">
            <a:xfrm>
              <a:off x="10799763" y="4605338"/>
              <a:ext cx="130175" cy="25400"/>
            </a:xfrm>
            <a:custGeom>
              <a:avLst/>
              <a:gdLst/>
              <a:ahLst/>
              <a:cxnLst>
                <a:cxn ang="0">
                  <a:pos x="44" y="0"/>
                </a:cxn>
                <a:cxn ang="0">
                  <a:pos x="5" y="0"/>
                </a:cxn>
                <a:cxn ang="0">
                  <a:pos x="0" y="5"/>
                </a:cxn>
                <a:cxn ang="0">
                  <a:pos x="5" y="10"/>
                </a:cxn>
                <a:cxn ang="0">
                  <a:pos x="44" y="10"/>
                </a:cxn>
                <a:cxn ang="0">
                  <a:pos x="50" y="5"/>
                </a:cxn>
                <a:cxn ang="0">
                  <a:pos x="44" y="0"/>
                </a:cxn>
              </a:cxnLst>
              <a:rect l="0" t="0" r="r" b="b"/>
              <a:pathLst>
                <a:path w="50" h="10">
                  <a:moveTo>
                    <a:pt x="44" y="0"/>
                  </a:moveTo>
                  <a:cubicBezTo>
                    <a:pt x="5" y="0"/>
                    <a:pt x="5" y="0"/>
                    <a:pt x="5" y="0"/>
                  </a:cubicBezTo>
                  <a:cubicBezTo>
                    <a:pt x="2" y="0"/>
                    <a:pt x="0" y="2"/>
                    <a:pt x="0" y="5"/>
                  </a:cubicBezTo>
                  <a:cubicBezTo>
                    <a:pt x="0" y="8"/>
                    <a:pt x="2" y="10"/>
                    <a:pt x="5" y="10"/>
                  </a:cubicBezTo>
                  <a:cubicBezTo>
                    <a:pt x="44" y="10"/>
                    <a:pt x="44" y="10"/>
                    <a:pt x="44" y="10"/>
                  </a:cubicBezTo>
                  <a:cubicBezTo>
                    <a:pt x="47" y="10"/>
                    <a:pt x="50" y="8"/>
                    <a:pt x="50" y="5"/>
                  </a:cubicBezTo>
                  <a:cubicBezTo>
                    <a:pt x="50" y="2"/>
                    <a:pt x="47" y="0"/>
                    <a:pt x="44"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9" name="Oval 46"/>
            <p:cNvSpPr>
              <a:spLocks noChangeArrowheads="1"/>
            </p:cNvSpPr>
            <p:nvPr/>
          </p:nvSpPr>
          <p:spPr bwMode="auto">
            <a:xfrm>
              <a:off x="10772775" y="4702175"/>
              <a:ext cx="68263" cy="6826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0" name="Oval 47"/>
            <p:cNvSpPr>
              <a:spLocks noChangeArrowheads="1"/>
            </p:cNvSpPr>
            <p:nvPr/>
          </p:nvSpPr>
          <p:spPr bwMode="auto">
            <a:xfrm>
              <a:off x="10877550" y="4702175"/>
              <a:ext cx="66675" cy="6826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71" name="Группа 70"/>
          <p:cNvGrpSpPr/>
          <p:nvPr/>
        </p:nvGrpSpPr>
        <p:grpSpPr>
          <a:xfrm>
            <a:off x="11645900" y="5445125"/>
            <a:ext cx="273050" cy="396875"/>
            <a:chOff x="11645900" y="5445125"/>
            <a:chExt cx="273050" cy="396875"/>
          </a:xfrm>
        </p:grpSpPr>
        <p:sp>
          <p:nvSpPr>
            <p:cNvPr id="72" name="Rectangle 48"/>
            <p:cNvSpPr>
              <a:spLocks noChangeArrowheads="1"/>
            </p:cNvSpPr>
            <p:nvPr/>
          </p:nvSpPr>
          <p:spPr bwMode="auto">
            <a:xfrm>
              <a:off x="11645900" y="5807075"/>
              <a:ext cx="273050" cy="349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3" name="Rectangle 49"/>
            <p:cNvSpPr>
              <a:spLocks noChangeArrowheads="1"/>
            </p:cNvSpPr>
            <p:nvPr/>
          </p:nvSpPr>
          <p:spPr bwMode="auto">
            <a:xfrm>
              <a:off x="11861800" y="5576888"/>
              <a:ext cx="57150" cy="2016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4" name="Rectangle 50"/>
            <p:cNvSpPr>
              <a:spLocks noChangeArrowheads="1"/>
            </p:cNvSpPr>
            <p:nvPr/>
          </p:nvSpPr>
          <p:spPr bwMode="auto">
            <a:xfrm>
              <a:off x="11757025" y="5645150"/>
              <a:ext cx="57150" cy="1333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5" name="Rectangle 51"/>
            <p:cNvSpPr>
              <a:spLocks noChangeArrowheads="1"/>
            </p:cNvSpPr>
            <p:nvPr/>
          </p:nvSpPr>
          <p:spPr bwMode="auto">
            <a:xfrm>
              <a:off x="11645900" y="5689600"/>
              <a:ext cx="58738" cy="88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6" name="Freeform 52"/>
            <p:cNvSpPr>
              <a:spLocks/>
            </p:cNvSpPr>
            <p:nvPr/>
          </p:nvSpPr>
          <p:spPr bwMode="auto">
            <a:xfrm>
              <a:off x="11645900" y="5445125"/>
              <a:ext cx="260350" cy="168275"/>
            </a:xfrm>
            <a:custGeom>
              <a:avLst/>
              <a:gdLst/>
              <a:ahLst/>
              <a:cxnLst>
                <a:cxn ang="0">
                  <a:pos x="86" y="25"/>
                </a:cxn>
                <a:cxn ang="0">
                  <a:pos x="91" y="30"/>
                </a:cxn>
                <a:cxn ang="0">
                  <a:pos x="99" y="0"/>
                </a:cxn>
                <a:cxn ang="0">
                  <a:pos x="69" y="7"/>
                </a:cxn>
                <a:cxn ang="0">
                  <a:pos x="73" y="12"/>
                </a:cxn>
                <a:cxn ang="0">
                  <a:pos x="0" y="64"/>
                </a:cxn>
                <a:cxn ang="0">
                  <a:pos x="86" y="25"/>
                </a:cxn>
              </a:cxnLst>
              <a:rect l="0" t="0" r="r" b="b"/>
              <a:pathLst>
                <a:path w="99" h="64">
                  <a:moveTo>
                    <a:pt x="86" y="25"/>
                  </a:moveTo>
                  <a:cubicBezTo>
                    <a:pt x="91" y="30"/>
                    <a:pt x="91" y="30"/>
                    <a:pt x="91" y="30"/>
                  </a:cubicBezTo>
                  <a:cubicBezTo>
                    <a:pt x="99" y="0"/>
                    <a:pt x="99" y="0"/>
                    <a:pt x="99" y="0"/>
                  </a:cubicBezTo>
                  <a:cubicBezTo>
                    <a:pt x="69" y="7"/>
                    <a:pt x="69" y="7"/>
                    <a:pt x="69" y="7"/>
                  </a:cubicBezTo>
                  <a:cubicBezTo>
                    <a:pt x="73" y="12"/>
                    <a:pt x="73" y="12"/>
                    <a:pt x="73" y="12"/>
                  </a:cubicBezTo>
                  <a:cubicBezTo>
                    <a:pt x="65" y="24"/>
                    <a:pt x="43" y="53"/>
                    <a:pt x="0" y="64"/>
                  </a:cubicBezTo>
                  <a:cubicBezTo>
                    <a:pt x="0" y="64"/>
                    <a:pt x="50" y="62"/>
                    <a:pt x="86" y="2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77" name="Rectangle 56"/>
          <p:cNvSpPr>
            <a:spLocks noChangeArrowheads="1"/>
          </p:cNvSpPr>
          <p:nvPr/>
        </p:nvSpPr>
        <p:spPr bwMode="auto">
          <a:xfrm>
            <a:off x="3197225" y="5219700"/>
            <a:ext cx="3294063" cy="81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8" name="Rectangle 58"/>
          <p:cNvSpPr>
            <a:spLocks noChangeArrowheads="1"/>
          </p:cNvSpPr>
          <p:nvPr/>
        </p:nvSpPr>
        <p:spPr bwMode="auto">
          <a:xfrm>
            <a:off x="3197225" y="6542088"/>
            <a:ext cx="3294063" cy="81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9" name="Rectangle 60"/>
          <p:cNvSpPr>
            <a:spLocks noChangeArrowheads="1"/>
          </p:cNvSpPr>
          <p:nvPr/>
        </p:nvSpPr>
        <p:spPr bwMode="auto">
          <a:xfrm>
            <a:off x="3197225" y="7866063"/>
            <a:ext cx="3294063" cy="81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0" name="Rectangle 62"/>
          <p:cNvSpPr>
            <a:spLocks noChangeArrowheads="1"/>
          </p:cNvSpPr>
          <p:nvPr/>
        </p:nvSpPr>
        <p:spPr bwMode="auto">
          <a:xfrm>
            <a:off x="13789025" y="3895725"/>
            <a:ext cx="3295650" cy="81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1" name="Rectangle 63"/>
          <p:cNvSpPr>
            <a:spLocks noChangeArrowheads="1"/>
          </p:cNvSpPr>
          <p:nvPr/>
        </p:nvSpPr>
        <p:spPr bwMode="auto">
          <a:xfrm>
            <a:off x="13789025" y="5219700"/>
            <a:ext cx="3295650" cy="819150"/>
          </a:xfrm>
          <a:prstGeom prst="rect">
            <a:avLst/>
          </a:prstGeom>
          <a:solidFill>
            <a:srgbClr val="FFFFFF">
              <a:alpha val="15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2" name="Rectangle 64"/>
          <p:cNvSpPr>
            <a:spLocks noChangeArrowheads="1"/>
          </p:cNvSpPr>
          <p:nvPr/>
        </p:nvSpPr>
        <p:spPr bwMode="auto">
          <a:xfrm>
            <a:off x="13789025" y="5219700"/>
            <a:ext cx="3295650" cy="81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3" name="Rectangle 66"/>
          <p:cNvSpPr>
            <a:spLocks noChangeArrowheads="1"/>
          </p:cNvSpPr>
          <p:nvPr/>
        </p:nvSpPr>
        <p:spPr bwMode="auto">
          <a:xfrm>
            <a:off x="13789025" y="6542088"/>
            <a:ext cx="3295650" cy="81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4" name="Rectangle 68"/>
          <p:cNvSpPr>
            <a:spLocks noChangeArrowheads="1"/>
          </p:cNvSpPr>
          <p:nvPr/>
        </p:nvSpPr>
        <p:spPr bwMode="auto">
          <a:xfrm>
            <a:off x="13789025" y="7866063"/>
            <a:ext cx="3295650" cy="81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5" name="Rectangle 70"/>
          <p:cNvSpPr>
            <a:spLocks noChangeArrowheads="1"/>
          </p:cNvSpPr>
          <p:nvPr/>
        </p:nvSpPr>
        <p:spPr bwMode="auto">
          <a:xfrm>
            <a:off x="6491288" y="4300538"/>
            <a:ext cx="2314575" cy="95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6" name="Freeform 72"/>
          <p:cNvSpPr>
            <a:spLocks/>
          </p:cNvSpPr>
          <p:nvPr/>
        </p:nvSpPr>
        <p:spPr bwMode="auto">
          <a:xfrm>
            <a:off x="3190875" y="5213350"/>
            <a:ext cx="3305175" cy="830262"/>
          </a:xfrm>
          <a:custGeom>
            <a:avLst/>
            <a:gdLst/>
            <a:ahLst/>
            <a:cxnLst>
              <a:cxn ang="0">
                <a:pos x="2079" y="520"/>
              </a:cxn>
              <a:cxn ang="0">
                <a:pos x="2079" y="516"/>
              </a:cxn>
              <a:cxn ang="0">
                <a:pos x="7" y="516"/>
              </a:cxn>
              <a:cxn ang="0">
                <a:pos x="7" y="7"/>
              </a:cxn>
              <a:cxn ang="0">
                <a:pos x="2075" y="7"/>
              </a:cxn>
              <a:cxn ang="0">
                <a:pos x="2075" y="520"/>
              </a:cxn>
              <a:cxn ang="0">
                <a:pos x="2079" y="520"/>
              </a:cxn>
              <a:cxn ang="0">
                <a:pos x="2079" y="516"/>
              </a:cxn>
              <a:cxn ang="0">
                <a:pos x="2079" y="520"/>
              </a:cxn>
              <a:cxn ang="0">
                <a:pos x="2082" y="520"/>
              </a:cxn>
              <a:cxn ang="0">
                <a:pos x="2082" y="0"/>
              </a:cxn>
              <a:cxn ang="0">
                <a:pos x="0" y="0"/>
              </a:cxn>
              <a:cxn ang="0">
                <a:pos x="0" y="523"/>
              </a:cxn>
              <a:cxn ang="0">
                <a:pos x="2082" y="523"/>
              </a:cxn>
              <a:cxn ang="0">
                <a:pos x="2082" y="520"/>
              </a:cxn>
              <a:cxn ang="0">
                <a:pos x="2079" y="520"/>
              </a:cxn>
            </a:cxnLst>
            <a:rect l="0" t="0" r="r" b="b"/>
            <a:pathLst>
              <a:path w="2082" h="523">
                <a:moveTo>
                  <a:pt x="2079" y="520"/>
                </a:moveTo>
                <a:lnTo>
                  <a:pt x="2079" y="516"/>
                </a:lnTo>
                <a:lnTo>
                  <a:pt x="7" y="516"/>
                </a:lnTo>
                <a:lnTo>
                  <a:pt x="7" y="7"/>
                </a:lnTo>
                <a:lnTo>
                  <a:pt x="2075" y="7"/>
                </a:lnTo>
                <a:lnTo>
                  <a:pt x="2075" y="520"/>
                </a:lnTo>
                <a:lnTo>
                  <a:pt x="2079" y="520"/>
                </a:lnTo>
                <a:lnTo>
                  <a:pt x="2079" y="516"/>
                </a:lnTo>
                <a:lnTo>
                  <a:pt x="2079" y="520"/>
                </a:lnTo>
                <a:lnTo>
                  <a:pt x="2082" y="520"/>
                </a:lnTo>
                <a:lnTo>
                  <a:pt x="2082" y="0"/>
                </a:lnTo>
                <a:lnTo>
                  <a:pt x="0" y="0"/>
                </a:lnTo>
                <a:lnTo>
                  <a:pt x="0" y="523"/>
                </a:lnTo>
                <a:lnTo>
                  <a:pt x="2082" y="523"/>
                </a:lnTo>
                <a:lnTo>
                  <a:pt x="2082" y="520"/>
                </a:lnTo>
                <a:lnTo>
                  <a:pt x="2079" y="5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7" name="Rectangle 73"/>
          <p:cNvSpPr>
            <a:spLocks noChangeArrowheads="1"/>
          </p:cNvSpPr>
          <p:nvPr/>
        </p:nvSpPr>
        <p:spPr bwMode="auto">
          <a:xfrm>
            <a:off x="6491288" y="5622925"/>
            <a:ext cx="1347788" cy="111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8" name="Freeform 75"/>
          <p:cNvSpPr>
            <a:spLocks/>
          </p:cNvSpPr>
          <p:nvPr/>
        </p:nvSpPr>
        <p:spPr bwMode="auto">
          <a:xfrm>
            <a:off x="3190875" y="6537325"/>
            <a:ext cx="3305175" cy="830262"/>
          </a:xfrm>
          <a:custGeom>
            <a:avLst/>
            <a:gdLst/>
            <a:ahLst/>
            <a:cxnLst>
              <a:cxn ang="0">
                <a:pos x="2079" y="519"/>
              </a:cxn>
              <a:cxn ang="0">
                <a:pos x="2079" y="516"/>
              </a:cxn>
              <a:cxn ang="0">
                <a:pos x="7" y="516"/>
              </a:cxn>
              <a:cxn ang="0">
                <a:pos x="7" y="7"/>
              </a:cxn>
              <a:cxn ang="0">
                <a:pos x="2075" y="7"/>
              </a:cxn>
              <a:cxn ang="0">
                <a:pos x="2075" y="519"/>
              </a:cxn>
              <a:cxn ang="0">
                <a:pos x="2079" y="519"/>
              </a:cxn>
              <a:cxn ang="0">
                <a:pos x="2079" y="516"/>
              </a:cxn>
              <a:cxn ang="0">
                <a:pos x="2079" y="519"/>
              </a:cxn>
              <a:cxn ang="0">
                <a:pos x="2082" y="519"/>
              </a:cxn>
              <a:cxn ang="0">
                <a:pos x="2082" y="0"/>
              </a:cxn>
              <a:cxn ang="0">
                <a:pos x="0" y="0"/>
              </a:cxn>
              <a:cxn ang="0">
                <a:pos x="0" y="523"/>
              </a:cxn>
              <a:cxn ang="0">
                <a:pos x="2082" y="523"/>
              </a:cxn>
              <a:cxn ang="0">
                <a:pos x="2082" y="519"/>
              </a:cxn>
              <a:cxn ang="0">
                <a:pos x="2079" y="519"/>
              </a:cxn>
            </a:cxnLst>
            <a:rect l="0" t="0" r="r" b="b"/>
            <a:pathLst>
              <a:path w="2082" h="523">
                <a:moveTo>
                  <a:pt x="2079" y="519"/>
                </a:moveTo>
                <a:lnTo>
                  <a:pt x="2079" y="516"/>
                </a:lnTo>
                <a:lnTo>
                  <a:pt x="7" y="516"/>
                </a:lnTo>
                <a:lnTo>
                  <a:pt x="7" y="7"/>
                </a:lnTo>
                <a:lnTo>
                  <a:pt x="2075" y="7"/>
                </a:lnTo>
                <a:lnTo>
                  <a:pt x="2075" y="519"/>
                </a:lnTo>
                <a:lnTo>
                  <a:pt x="2079" y="519"/>
                </a:lnTo>
                <a:lnTo>
                  <a:pt x="2079" y="516"/>
                </a:lnTo>
                <a:lnTo>
                  <a:pt x="2079" y="519"/>
                </a:lnTo>
                <a:lnTo>
                  <a:pt x="2082" y="519"/>
                </a:lnTo>
                <a:lnTo>
                  <a:pt x="2082" y="0"/>
                </a:lnTo>
                <a:lnTo>
                  <a:pt x="0" y="0"/>
                </a:lnTo>
                <a:lnTo>
                  <a:pt x="0" y="523"/>
                </a:lnTo>
                <a:lnTo>
                  <a:pt x="2082" y="523"/>
                </a:lnTo>
                <a:lnTo>
                  <a:pt x="2082" y="519"/>
                </a:lnTo>
                <a:lnTo>
                  <a:pt x="2079" y="5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9" name="Rectangle 76"/>
          <p:cNvSpPr>
            <a:spLocks noChangeArrowheads="1"/>
          </p:cNvSpPr>
          <p:nvPr/>
        </p:nvSpPr>
        <p:spPr bwMode="auto">
          <a:xfrm>
            <a:off x="6491288" y="6946900"/>
            <a:ext cx="1347788" cy="111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90" name="Freeform 78"/>
          <p:cNvSpPr>
            <a:spLocks/>
          </p:cNvSpPr>
          <p:nvPr/>
        </p:nvSpPr>
        <p:spPr bwMode="auto">
          <a:xfrm>
            <a:off x="3190875" y="7861300"/>
            <a:ext cx="3305175" cy="828675"/>
          </a:xfrm>
          <a:custGeom>
            <a:avLst/>
            <a:gdLst/>
            <a:ahLst/>
            <a:cxnLst>
              <a:cxn ang="0">
                <a:pos x="2079" y="519"/>
              </a:cxn>
              <a:cxn ang="0">
                <a:pos x="2079" y="516"/>
              </a:cxn>
              <a:cxn ang="0">
                <a:pos x="7" y="516"/>
              </a:cxn>
              <a:cxn ang="0">
                <a:pos x="7" y="6"/>
              </a:cxn>
              <a:cxn ang="0">
                <a:pos x="2075" y="6"/>
              </a:cxn>
              <a:cxn ang="0">
                <a:pos x="2075" y="519"/>
              </a:cxn>
              <a:cxn ang="0">
                <a:pos x="2079" y="519"/>
              </a:cxn>
              <a:cxn ang="0">
                <a:pos x="2079" y="516"/>
              </a:cxn>
              <a:cxn ang="0">
                <a:pos x="2079" y="519"/>
              </a:cxn>
              <a:cxn ang="0">
                <a:pos x="2082" y="519"/>
              </a:cxn>
              <a:cxn ang="0">
                <a:pos x="2082" y="0"/>
              </a:cxn>
              <a:cxn ang="0">
                <a:pos x="0" y="0"/>
              </a:cxn>
              <a:cxn ang="0">
                <a:pos x="0" y="522"/>
              </a:cxn>
              <a:cxn ang="0">
                <a:pos x="2082" y="522"/>
              </a:cxn>
              <a:cxn ang="0">
                <a:pos x="2082" y="519"/>
              </a:cxn>
              <a:cxn ang="0">
                <a:pos x="2079" y="519"/>
              </a:cxn>
            </a:cxnLst>
            <a:rect l="0" t="0" r="r" b="b"/>
            <a:pathLst>
              <a:path w="2082" h="522">
                <a:moveTo>
                  <a:pt x="2079" y="519"/>
                </a:moveTo>
                <a:lnTo>
                  <a:pt x="2079" y="516"/>
                </a:lnTo>
                <a:lnTo>
                  <a:pt x="7" y="516"/>
                </a:lnTo>
                <a:lnTo>
                  <a:pt x="7" y="6"/>
                </a:lnTo>
                <a:lnTo>
                  <a:pt x="2075" y="6"/>
                </a:lnTo>
                <a:lnTo>
                  <a:pt x="2075" y="519"/>
                </a:lnTo>
                <a:lnTo>
                  <a:pt x="2079" y="519"/>
                </a:lnTo>
                <a:lnTo>
                  <a:pt x="2079" y="516"/>
                </a:lnTo>
                <a:lnTo>
                  <a:pt x="2079" y="519"/>
                </a:lnTo>
                <a:lnTo>
                  <a:pt x="2082" y="519"/>
                </a:lnTo>
                <a:lnTo>
                  <a:pt x="2082" y="0"/>
                </a:lnTo>
                <a:lnTo>
                  <a:pt x="0" y="0"/>
                </a:lnTo>
                <a:lnTo>
                  <a:pt x="0" y="522"/>
                </a:lnTo>
                <a:lnTo>
                  <a:pt x="2082" y="522"/>
                </a:lnTo>
                <a:lnTo>
                  <a:pt x="2082" y="519"/>
                </a:lnTo>
                <a:lnTo>
                  <a:pt x="2079" y="5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1" name="Rectangle 79"/>
          <p:cNvSpPr>
            <a:spLocks noChangeArrowheads="1"/>
          </p:cNvSpPr>
          <p:nvPr/>
        </p:nvSpPr>
        <p:spPr bwMode="auto">
          <a:xfrm>
            <a:off x="6491288" y="8270875"/>
            <a:ext cx="2314575" cy="95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92" name="Freeform 81"/>
          <p:cNvSpPr>
            <a:spLocks/>
          </p:cNvSpPr>
          <p:nvPr/>
        </p:nvSpPr>
        <p:spPr bwMode="auto">
          <a:xfrm>
            <a:off x="13784263" y="3890963"/>
            <a:ext cx="3306763" cy="828675"/>
          </a:xfrm>
          <a:custGeom>
            <a:avLst/>
            <a:gdLst/>
            <a:ahLst/>
            <a:cxnLst>
              <a:cxn ang="0">
                <a:pos x="2079" y="519"/>
              </a:cxn>
              <a:cxn ang="0">
                <a:pos x="2079" y="516"/>
              </a:cxn>
              <a:cxn ang="0">
                <a:pos x="6" y="516"/>
              </a:cxn>
              <a:cxn ang="0">
                <a:pos x="6" y="6"/>
              </a:cxn>
              <a:cxn ang="0">
                <a:pos x="2076" y="6"/>
              </a:cxn>
              <a:cxn ang="0">
                <a:pos x="2076" y="519"/>
              </a:cxn>
              <a:cxn ang="0">
                <a:pos x="2079" y="519"/>
              </a:cxn>
              <a:cxn ang="0">
                <a:pos x="2079" y="516"/>
              </a:cxn>
              <a:cxn ang="0">
                <a:pos x="2079" y="519"/>
              </a:cxn>
              <a:cxn ang="0">
                <a:pos x="2083" y="519"/>
              </a:cxn>
              <a:cxn ang="0">
                <a:pos x="2083" y="0"/>
              </a:cxn>
              <a:cxn ang="0">
                <a:pos x="0" y="0"/>
              </a:cxn>
              <a:cxn ang="0">
                <a:pos x="0" y="522"/>
              </a:cxn>
              <a:cxn ang="0">
                <a:pos x="2083" y="522"/>
              </a:cxn>
              <a:cxn ang="0">
                <a:pos x="2083" y="519"/>
              </a:cxn>
              <a:cxn ang="0">
                <a:pos x="2079" y="519"/>
              </a:cxn>
            </a:cxnLst>
            <a:rect l="0" t="0" r="r" b="b"/>
            <a:pathLst>
              <a:path w="2083" h="522">
                <a:moveTo>
                  <a:pt x="2079" y="519"/>
                </a:moveTo>
                <a:lnTo>
                  <a:pt x="2079" y="516"/>
                </a:lnTo>
                <a:lnTo>
                  <a:pt x="6" y="516"/>
                </a:lnTo>
                <a:lnTo>
                  <a:pt x="6" y="6"/>
                </a:lnTo>
                <a:lnTo>
                  <a:pt x="2076" y="6"/>
                </a:lnTo>
                <a:lnTo>
                  <a:pt x="2076" y="519"/>
                </a:lnTo>
                <a:lnTo>
                  <a:pt x="2079" y="519"/>
                </a:lnTo>
                <a:lnTo>
                  <a:pt x="2079" y="516"/>
                </a:lnTo>
                <a:lnTo>
                  <a:pt x="2079" y="519"/>
                </a:lnTo>
                <a:lnTo>
                  <a:pt x="2083" y="519"/>
                </a:lnTo>
                <a:lnTo>
                  <a:pt x="2083" y="0"/>
                </a:lnTo>
                <a:lnTo>
                  <a:pt x="0" y="0"/>
                </a:lnTo>
                <a:lnTo>
                  <a:pt x="0" y="522"/>
                </a:lnTo>
                <a:lnTo>
                  <a:pt x="2083" y="522"/>
                </a:lnTo>
                <a:lnTo>
                  <a:pt x="2083" y="519"/>
                </a:lnTo>
                <a:lnTo>
                  <a:pt x="2079" y="5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3" name="Rectangle 82"/>
          <p:cNvSpPr>
            <a:spLocks noChangeArrowheads="1"/>
          </p:cNvSpPr>
          <p:nvPr/>
        </p:nvSpPr>
        <p:spPr bwMode="auto">
          <a:xfrm>
            <a:off x="11472863" y="4300538"/>
            <a:ext cx="2316163" cy="95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94" name="Rectangle 85"/>
          <p:cNvSpPr>
            <a:spLocks noChangeArrowheads="1"/>
          </p:cNvSpPr>
          <p:nvPr/>
        </p:nvSpPr>
        <p:spPr bwMode="auto">
          <a:xfrm>
            <a:off x="12441238" y="5622925"/>
            <a:ext cx="1347788" cy="111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95" name="Freeform 87"/>
          <p:cNvSpPr>
            <a:spLocks/>
          </p:cNvSpPr>
          <p:nvPr/>
        </p:nvSpPr>
        <p:spPr bwMode="auto">
          <a:xfrm>
            <a:off x="13784263" y="6537325"/>
            <a:ext cx="3306763" cy="830262"/>
          </a:xfrm>
          <a:custGeom>
            <a:avLst/>
            <a:gdLst/>
            <a:ahLst/>
            <a:cxnLst>
              <a:cxn ang="0">
                <a:pos x="2079" y="519"/>
              </a:cxn>
              <a:cxn ang="0">
                <a:pos x="2079" y="516"/>
              </a:cxn>
              <a:cxn ang="0">
                <a:pos x="6" y="516"/>
              </a:cxn>
              <a:cxn ang="0">
                <a:pos x="6" y="7"/>
              </a:cxn>
              <a:cxn ang="0">
                <a:pos x="2076" y="7"/>
              </a:cxn>
              <a:cxn ang="0">
                <a:pos x="2076" y="519"/>
              </a:cxn>
              <a:cxn ang="0">
                <a:pos x="2079" y="519"/>
              </a:cxn>
              <a:cxn ang="0">
                <a:pos x="2079" y="516"/>
              </a:cxn>
              <a:cxn ang="0">
                <a:pos x="2079" y="519"/>
              </a:cxn>
              <a:cxn ang="0">
                <a:pos x="2083" y="519"/>
              </a:cxn>
              <a:cxn ang="0">
                <a:pos x="2083" y="0"/>
              </a:cxn>
              <a:cxn ang="0">
                <a:pos x="0" y="0"/>
              </a:cxn>
              <a:cxn ang="0">
                <a:pos x="0" y="523"/>
              </a:cxn>
              <a:cxn ang="0">
                <a:pos x="2083" y="523"/>
              </a:cxn>
              <a:cxn ang="0">
                <a:pos x="2083" y="519"/>
              </a:cxn>
              <a:cxn ang="0">
                <a:pos x="2079" y="519"/>
              </a:cxn>
            </a:cxnLst>
            <a:rect l="0" t="0" r="r" b="b"/>
            <a:pathLst>
              <a:path w="2083" h="523">
                <a:moveTo>
                  <a:pt x="2079" y="519"/>
                </a:moveTo>
                <a:lnTo>
                  <a:pt x="2079" y="516"/>
                </a:lnTo>
                <a:lnTo>
                  <a:pt x="6" y="516"/>
                </a:lnTo>
                <a:lnTo>
                  <a:pt x="6" y="7"/>
                </a:lnTo>
                <a:lnTo>
                  <a:pt x="2076" y="7"/>
                </a:lnTo>
                <a:lnTo>
                  <a:pt x="2076" y="519"/>
                </a:lnTo>
                <a:lnTo>
                  <a:pt x="2079" y="519"/>
                </a:lnTo>
                <a:lnTo>
                  <a:pt x="2079" y="516"/>
                </a:lnTo>
                <a:lnTo>
                  <a:pt x="2079" y="519"/>
                </a:lnTo>
                <a:lnTo>
                  <a:pt x="2083" y="519"/>
                </a:lnTo>
                <a:lnTo>
                  <a:pt x="2083" y="0"/>
                </a:lnTo>
                <a:lnTo>
                  <a:pt x="0" y="0"/>
                </a:lnTo>
                <a:lnTo>
                  <a:pt x="0" y="523"/>
                </a:lnTo>
                <a:lnTo>
                  <a:pt x="2083" y="523"/>
                </a:lnTo>
                <a:lnTo>
                  <a:pt x="2083" y="519"/>
                </a:lnTo>
                <a:lnTo>
                  <a:pt x="2079" y="5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6" name="Rectangle 88"/>
          <p:cNvSpPr>
            <a:spLocks noChangeArrowheads="1"/>
          </p:cNvSpPr>
          <p:nvPr/>
        </p:nvSpPr>
        <p:spPr bwMode="auto">
          <a:xfrm>
            <a:off x="12441238" y="6946900"/>
            <a:ext cx="1347788" cy="111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97" name="Freeform 90"/>
          <p:cNvSpPr>
            <a:spLocks/>
          </p:cNvSpPr>
          <p:nvPr/>
        </p:nvSpPr>
        <p:spPr bwMode="auto">
          <a:xfrm>
            <a:off x="13784263" y="7861300"/>
            <a:ext cx="3306763" cy="828675"/>
          </a:xfrm>
          <a:custGeom>
            <a:avLst/>
            <a:gdLst/>
            <a:ahLst/>
            <a:cxnLst>
              <a:cxn ang="0">
                <a:pos x="2079" y="519"/>
              </a:cxn>
              <a:cxn ang="0">
                <a:pos x="2079" y="516"/>
              </a:cxn>
              <a:cxn ang="0">
                <a:pos x="6" y="516"/>
              </a:cxn>
              <a:cxn ang="0">
                <a:pos x="6" y="6"/>
              </a:cxn>
              <a:cxn ang="0">
                <a:pos x="2076" y="6"/>
              </a:cxn>
              <a:cxn ang="0">
                <a:pos x="2076" y="519"/>
              </a:cxn>
              <a:cxn ang="0">
                <a:pos x="2079" y="519"/>
              </a:cxn>
              <a:cxn ang="0">
                <a:pos x="2079" y="516"/>
              </a:cxn>
              <a:cxn ang="0">
                <a:pos x="2079" y="519"/>
              </a:cxn>
              <a:cxn ang="0">
                <a:pos x="2083" y="519"/>
              </a:cxn>
              <a:cxn ang="0">
                <a:pos x="2083" y="0"/>
              </a:cxn>
              <a:cxn ang="0">
                <a:pos x="0" y="0"/>
              </a:cxn>
              <a:cxn ang="0">
                <a:pos x="0" y="522"/>
              </a:cxn>
              <a:cxn ang="0">
                <a:pos x="2083" y="522"/>
              </a:cxn>
              <a:cxn ang="0">
                <a:pos x="2083" y="519"/>
              </a:cxn>
              <a:cxn ang="0">
                <a:pos x="2079" y="519"/>
              </a:cxn>
            </a:cxnLst>
            <a:rect l="0" t="0" r="r" b="b"/>
            <a:pathLst>
              <a:path w="2083" h="522">
                <a:moveTo>
                  <a:pt x="2079" y="519"/>
                </a:moveTo>
                <a:lnTo>
                  <a:pt x="2079" y="516"/>
                </a:lnTo>
                <a:lnTo>
                  <a:pt x="6" y="516"/>
                </a:lnTo>
                <a:lnTo>
                  <a:pt x="6" y="6"/>
                </a:lnTo>
                <a:lnTo>
                  <a:pt x="2076" y="6"/>
                </a:lnTo>
                <a:lnTo>
                  <a:pt x="2076" y="519"/>
                </a:lnTo>
                <a:lnTo>
                  <a:pt x="2079" y="519"/>
                </a:lnTo>
                <a:lnTo>
                  <a:pt x="2079" y="516"/>
                </a:lnTo>
                <a:lnTo>
                  <a:pt x="2079" y="519"/>
                </a:lnTo>
                <a:lnTo>
                  <a:pt x="2083" y="519"/>
                </a:lnTo>
                <a:lnTo>
                  <a:pt x="2083" y="0"/>
                </a:lnTo>
                <a:lnTo>
                  <a:pt x="0" y="0"/>
                </a:lnTo>
                <a:lnTo>
                  <a:pt x="0" y="522"/>
                </a:lnTo>
                <a:lnTo>
                  <a:pt x="2083" y="522"/>
                </a:lnTo>
                <a:lnTo>
                  <a:pt x="2083" y="519"/>
                </a:lnTo>
                <a:lnTo>
                  <a:pt x="2079" y="5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8" name="Rectangle 91"/>
          <p:cNvSpPr>
            <a:spLocks noChangeArrowheads="1"/>
          </p:cNvSpPr>
          <p:nvPr/>
        </p:nvSpPr>
        <p:spPr bwMode="auto">
          <a:xfrm>
            <a:off x="11472863" y="8270875"/>
            <a:ext cx="2316163" cy="95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99" name="object 53"/>
          <p:cNvSpPr txBox="1"/>
          <p:nvPr/>
        </p:nvSpPr>
        <p:spPr>
          <a:xfrm>
            <a:off x="3212844" y="5316855"/>
            <a:ext cx="3289300" cy="713740"/>
          </a:xfrm>
          <a:prstGeom prst="rect">
            <a:avLst/>
          </a:prstGeom>
        </p:spPr>
        <p:txBody>
          <a:bodyPr vert="horz" wrap="square" lIns="0" tIns="0" rIns="0" bIns="0" rtlCol="0">
            <a:spAutoFit/>
          </a:bodyPr>
          <a:lstStyle/>
          <a:p>
            <a:pPr marL="272415" marR="198120" indent="-254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 simply</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100" name="object 53"/>
          <p:cNvSpPr txBox="1"/>
          <p:nvPr/>
        </p:nvSpPr>
        <p:spPr>
          <a:xfrm>
            <a:off x="3212844" y="6659880"/>
            <a:ext cx="3289300" cy="713740"/>
          </a:xfrm>
          <a:prstGeom prst="rect">
            <a:avLst/>
          </a:prstGeom>
        </p:spPr>
        <p:txBody>
          <a:bodyPr vert="horz" wrap="square" lIns="0" tIns="0" rIns="0" bIns="0" rtlCol="0">
            <a:spAutoFit/>
          </a:bodyPr>
          <a:lstStyle/>
          <a:p>
            <a:pPr marL="272415" marR="198120" indent="-254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 simply</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101" name="object 53"/>
          <p:cNvSpPr txBox="1"/>
          <p:nvPr/>
        </p:nvSpPr>
        <p:spPr>
          <a:xfrm>
            <a:off x="3212844" y="7964805"/>
            <a:ext cx="3289300" cy="713740"/>
          </a:xfrm>
          <a:prstGeom prst="rect">
            <a:avLst/>
          </a:prstGeom>
        </p:spPr>
        <p:txBody>
          <a:bodyPr vert="horz" wrap="square" lIns="0" tIns="0" rIns="0" bIns="0" rtlCol="0">
            <a:spAutoFit/>
          </a:bodyPr>
          <a:lstStyle/>
          <a:p>
            <a:pPr marL="272415" marR="198120" indent="-254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 simply</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102" name="object 53"/>
          <p:cNvSpPr txBox="1"/>
          <p:nvPr/>
        </p:nvSpPr>
        <p:spPr>
          <a:xfrm>
            <a:off x="13795119" y="3992880"/>
            <a:ext cx="3289300" cy="713740"/>
          </a:xfrm>
          <a:prstGeom prst="rect">
            <a:avLst/>
          </a:prstGeom>
        </p:spPr>
        <p:txBody>
          <a:bodyPr vert="horz" wrap="square" lIns="0" tIns="0" rIns="0" bIns="0" rtlCol="0">
            <a:spAutoFit/>
          </a:bodyPr>
          <a:lstStyle/>
          <a:p>
            <a:pPr marL="272415" marR="198120" indent="-254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 simply</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103" name="object 53"/>
          <p:cNvSpPr txBox="1"/>
          <p:nvPr/>
        </p:nvSpPr>
        <p:spPr>
          <a:xfrm>
            <a:off x="13795119" y="5316855"/>
            <a:ext cx="3289300" cy="713740"/>
          </a:xfrm>
          <a:prstGeom prst="rect">
            <a:avLst/>
          </a:prstGeom>
        </p:spPr>
        <p:txBody>
          <a:bodyPr vert="horz" wrap="square" lIns="0" tIns="0" rIns="0" bIns="0" rtlCol="0">
            <a:spAutoFit/>
          </a:bodyPr>
          <a:lstStyle/>
          <a:p>
            <a:pPr marL="272415" marR="198120" indent="-254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 simply</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104" name="object 53"/>
          <p:cNvSpPr txBox="1"/>
          <p:nvPr/>
        </p:nvSpPr>
        <p:spPr>
          <a:xfrm>
            <a:off x="13795119" y="6659880"/>
            <a:ext cx="3289300" cy="713740"/>
          </a:xfrm>
          <a:prstGeom prst="rect">
            <a:avLst/>
          </a:prstGeom>
        </p:spPr>
        <p:txBody>
          <a:bodyPr vert="horz" wrap="square" lIns="0" tIns="0" rIns="0" bIns="0" rtlCol="0">
            <a:spAutoFit/>
          </a:bodyPr>
          <a:lstStyle/>
          <a:p>
            <a:pPr marL="272415" marR="198120" indent="-254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 simply</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
        <p:nvSpPr>
          <p:cNvPr id="105" name="object 53"/>
          <p:cNvSpPr txBox="1"/>
          <p:nvPr/>
        </p:nvSpPr>
        <p:spPr>
          <a:xfrm>
            <a:off x="13795119" y="7964805"/>
            <a:ext cx="3289300" cy="713740"/>
          </a:xfrm>
          <a:prstGeom prst="rect">
            <a:avLst/>
          </a:prstGeom>
        </p:spPr>
        <p:txBody>
          <a:bodyPr vert="horz" wrap="square" lIns="0" tIns="0" rIns="0" bIns="0" rtlCol="0">
            <a:spAutoFit/>
          </a:bodyPr>
          <a:lstStyle/>
          <a:p>
            <a:pPr marL="272415" marR="198120" indent="-2540">
              <a:lnSpc>
                <a:spcPct val="132100"/>
              </a:lnSpc>
            </a:pPr>
            <a:r>
              <a:rPr sz="1300" dirty="0">
                <a:solidFill>
                  <a:srgbClr val="FFFFFF"/>
                </a:solidFill>
                <a:latin typeface="Trebuchet MS"/>
                <a:cs typeface="Trebuchet MS"/>
              </a:rPr>
              <a:t>Lore</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dirty="0">
                <a:solidFill>
                  <a:srgbClr val="FFFFFF"/>
                </a:solidFill>
                <a:latin typeface="Trebuchet MS"/>
                <a:cs typeface="Trebuchet MS"/>
              </a:rPr>
              <a:t>Ipsu</a:t>
            </a:r>
            <a:r>
              <a:rPr sz="1300" spc="10" dirty="0">
                <a:solidFill>
                  <a:srgbClr val="FFFFFF"/>
                </a:solidFill>
                <a:latin typeface="Trebuchet MS"/>
                <a:cs typeface="Trebuchet MS"/>
              </a:rPr>
              <a:t>m</a:t>
            </a:r>
            <a:r>
              <a:rPr sz="1300" spc="5" dirty="0">
                <a:solidFill>
                  <a:srgbClr val="FFFFFF"/>
                </a:solidFill>
                <a:latin typeface="Trebuchet MS"/>
                <a:cs typeface="Trebuchet MS"/>
              </a:rPr>
              <a:t> </a:t>
            </a:r>
            <a:r>
              <a:rPr sz="1300" spc="-5" dirty="0">
                <a:solidFill>
                  <a:srgbClr val="FFFFFF"/>
                </a:solidFill>
                <a:latin typeface="Trebuchet MS"/>
                <a:cs typeface="Trebuchet MS"/>
              </a:rPr>
              <a:t>i</a:t>
            </a:r>
            <a:r>
              <a:rPr sz="1300" spc="5" dirty="0">
                <a:solidFill>
                  <a:srgbClr val="FFFFFF"/>
                </a:solidFill>
                <a:latin typeface="Trebuchet MS"/>
                <a:cs typeface="Trebuchet MS"/>
              </a:rPr>
              <a:t>s simply</a:t>
            </a:r>
            <a:r>
              <a:rPr sz="1300" dirty="0">
                <a:solidFill>
                  <a:srgbClr val="FFFFFF"/>
                </a:solidFill>
                <a:latin typeface="Trebuchet MS"/>
                <a:cs typeface="Trebuchet MS"/>
              </a:rPr>
              <a:t> dumm</a:t>
            </a:r>
            <a:r>
              <a:rPr sz="1300" spc="5" dirty="0">
                <a:solidFill>
                  <a:srgbClr val="FFFFFF"/>
                </a:solidFill>
                <a:latin typeface="Trebuchet MS"/>
                <a:cs typeface="Trebuchet MS"/>
              </a:rPr>
              <a:t>y </a:t>
            </a:r>
            <a:r>
              <a:rPr sz="1300" dirty="0">
                <a:solidFill>
                  <a:srgbClr val="FFFFFF"/>
                </a:solidFill>
                <a:latin typeface="Trebuchet MS"/>
                <a:cs typeface="Trebuchet MS"/>
              </a:rPr>
              <a:t>tex</a:t>
            </a:r>
            <a:r>
              <a:rPr sz="1300" spc="5" dirty="0">
                <a:solidFill>
                  <a:srgbClr val="FFFFFF"/>
                </a:solidFill>
                <a:latin typeface="Trebuchet MS"/>
                <a:cs typeface="Trebuchet MS"/>
              </a:rPr>
              <a:t>t of</a:t>
            </a:r>
            <a:r>
              <a:rPr sz="1300" dirty="0">
                <a:solidFill>
                  <a:srgbClr val="FFFFFF"/>
                </a:solidFill>
                <a:latin typeface="Trebuchet MS"/>
                <a:cs typeface="Trebuchet MS"/>
              </a:rPr>
              <a:t> th</a:t>
            </a:r>
            <a:r>
              <a:rPr sz="1300" spc="5" dirty="0">
                <a:solidFill>
                  <a:srgbClr val="FFFFFF"/>
                </a:solidFill>
                <a:latin typeface="Trebuchet MS"/>
                <a:cs typeface="Trebuchet MS"/>
              </a:rPr>
              <a:t>e </a:t>
            </a:r>
            <a:r>
              <a:rPr sz="1300" dirty="0">
                <a:solidFill>
                  <a:srgbClr val="FFFFFF"/>
                </a:solidFill>
                <a:latin typeface="Trebuchet MS"/>
                <a:cs typeface="Trebuchet MS"/>
              </a:rPr>
              <a:t>printin</a:t>
            </a:r>
            <a:r>
              <a:rPr sz="1300" spc="5" dirty="0">
                <a:solidFill>
                  <a:srgbClr val="FFFFFF"/>
                </a:solidFill>
                <a:latin typeface="Trebuchet MS"/>
                <a:cs typeface="Trebuchet MS"/>
              </a:rPr>
              <a:t>g </a:t>
            </a:r>
            <a:r>
              <a:rPr sz="1300" dirty="0">
                <a:solidFill>
                  <a:srgbClr val="FFFFFF"/>
                </a:solidFill>
                <a:latin typeface="Trebuchet MS"/>
                <a:cs typeface="Trebuchet MS"/>
              </a:rPr>
              <a:t>an</a:t>
            </a:r>
            <a:r>
              <a:rPr sz="1300" spc="5" dirty="0">
                <a:solidFill>
                  <a:srgbClr val="FFFFFF"/>
                </a:solidFill>
                <a:latin typeface="Trebuchet MS"/>
                <a:cs typeface="Trebuchet MS"/>
              </a:rPr>
              <a:t>d </a:t>
            </a:r>
            <a:r>
              <a:rPr sz="1300" dirty="0">
                <a:solidFill>
                  <a:srgbClr val="FFFFFF"/>
                </a:solidFill>
                <a:latin typeface="Trebuchet MS"/>
                <a:cs typeface="Trebuchet MS"/>
              </a:rPr>
              <a:t>typesettin</a:t>
            </a:r>
            <a:r>
              <a:rPr sz="1300" spc="5" dirty="0">
                <a:solidFill>
                  <a:srgbClr val="FFFFFF"/>
                </a:solidFill>
                <a:latin typeface="Trebuchet MS"/>
                <a:cs typeface="Trebuchet MS"/>
              </a:rPr>
              <a:t>g</a:t>
            </a:r>
            <a:r>
              <a:rPr sz="1300" spc="10" dirty="0">
                <a:solidFill>
                  <a:srgbClr val="FFFFFF"/>
                </a:solidFill>
                <a:latin typeface="Trebuchet MS"/>
                <a:cs typeface="Trebuchet MS"/>
              </a:rPr>
              <a:t> </a:t>
            </a:r>
            <a:r>
              <a:rPr sz="1300" dirty="0">
                <a:solidFill>
                  <a:srgbClr val="FFFFFF"/>
                </a:solidFill>
                <a:latin typeface="Trebuchet MS"/>
                <a:cs typeface="Trebuchet MS"/>
              </a:rPr>
              <a:t>industr</a:t>
            </a:r>
            <a:r>
              <a:rPr sz="1300" spc="-150" dirty="0">
                <a:solidFill>
                  <a:srgbClr val="FFFFFF"/>
                </a:solidFill>
                <a:latin typeface="Trebuchet MS"/>
                <a:cs typeface="Trebuchet MS"/>
              </a:rPr>
              <a:t>y</a:t>
            </a:r>
            <a:r>
              <a:rPr sz="1300" dirty="0">
                <a:solidFill>
                  <a:srgbClr val="FFFFFF"/>
                </a:solidFill>
                <a:latin typeface="Trebuchet MS"/>
                <a:cs typeface="Trebuchet MS"/>
              </a:rPr>
              <a:t>.</a:t>
            </a:r>
            <a:endParaRPr sz="1300" dirty="0">
              <a:latin typeface="Trebuchet MS"/>
              <a:cs typeface="Trebuchet M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7827" y="226564"/>
            <a:ext cx="16342825" cy="10895217"/>
          </a:xfrm>
          <a:prstGeom prst="rect">
            <a:avLst/>
          </a:prstGeom>
        </p:spPr>
      </p:pic>
    </p:spTree>
    <p:extLst>
      <p:ext uri="{BB962C8B-B14F-4D97-AF65-F5344CB8AC3E}">
        <p14:creationId xmlns:p14="http://schemas.microsoft.com/office/powerpoint/2010/main" val="6199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Прямоугольник 42"/>
          <p:cNvSpPr/>
          <p:nvPr/>
        </p:nvSpPr>
        <p:spPr>
          <a:xfrm>
            <a:off x="0" y="-14932"/>
            <a:ext cx="20104100" cy="1872343"/>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0" y="1717816"/>
            <a:ext cx="20104100" cy="9721771"/>
          </a:xfrm>
          <a:prstGeom prst="rect">
            <a:avLst/>
          </a:prstGeom>
          <a:solidFill>
            <a:srgbClr val="D5A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矩形 1"/>
          <p:cNvSpPr/>
          <p:nvPr/>
        </p:nvSpPr>
        <p:spPr>
          <a:xfrm>
            <a:off x="3222171" y="351077"/>
            <a:ext cx="14198118" cy="1015663"/>
          </a:xfrm>
          <a:prstGeom prst="rect">
            <a:avLst/>
          </a:prstGeom>
        </p:spPr>
        <p:txBody>
          <a:bodyPr wrap="none">
            <a:spAutoFit/>
          </a:bodyPr>
          <a:lstStyle/>
          <a:p>
            <a:r>
              <a:rPr lang="en-US" altLang="zh-CN" sz="6000" dirty="0">
                <a:solidFill>
                  <a:srgbClr val="0070C0"/>
                </a:solidFill>
                <a:latin typeface="Times New Roman" panose="02020603050405020304" pitchFamily="18" charset="0"/>
                <a:ea typeface="宋体" panose="02010600030101010101" pitchFamily="2" charset="-122"/>
              </a:rPr>
              <a:t>General methods for curve and surface fitting</a:t>
            </a:r>
            <a:endParaRPr lang="zh-CN" altLang="en-US" sz="6000" dirty="0">
              <a:solidFill>
                <a:srgbClr val="0070C0"/>
              </a:solidFill>
              <a:latin typeface="Times New Roman" panose="02020603050405020304" pitchFamily="18" charset="0"/>
              <a:ea typeface="宋体" panose="02010600030101010101" pitchFamily="2" charset="-122"/>
            </a:endParaRPr>
          </a:p>
        </p:txBody>
      </p:sp>
      <p:sp>
        <p:nvSpPr>
          <p:cNvPr id="3" name="矩形 2"/>
          <p:cNvSpPr/>
          <p:nvPr/>
        </p:nvSpPr>
        <p:spPr>
          <a:xfrm>
            <a:off x="0" y="1628262"/>
            <a:ext cx="7109639" cy="830997"/>
          </a:xfrm>
          <a:prstGeom prst="rect">
            <a:avLst/>
          </a:prstGeom>
        </p:spPr>
        <p:txBody>
          <a:bodyPr wrap="none">
            <a:spAutoFit/>
          </a:bodyPr>
          <a:lstStyle/>
          <a:p>
            <a:r>
              <a:rPr lang="en-US" altLang="zh-CN" sz="4800" dirty="0">
                <a:solidFill>
                  <a:srgbClr val="0070C0"/>
                </a:solidFill>
                <a:latin typeface="Times New Roman" panose="02020603050405020304" pitchFamily="18" charset="0"/>
              </a:rPr>
              <a:t>Objective function of fitting</a:t>
            </a:r>
            <a:endParaRPr lang="en-US" altLang="zh-CN" sz="4800" dirty="0">
              <a:solidFill>
                <a:srgbClr val="0070C0"/>
              </a:solidFill>
              <a:latin typeface="Times New Roman" panose="02020603050405020304" pitchFamily="18" charset="0"/>
              <a:ea typeface="宋体" panose="02010600030101010101"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237116382"/>
              </p:ext>
            </p:extLst>
          </p:nvPr>
        </p:nvGraphicFramePr>
        <p:xfrm>
          <a:off x="7326350" y="3470054"/>
          <a:ext cx="7177861" cy="571754"/>
        </p:xfrm>
        <a:graphic>
          <a:graphicData uri="http://schemas.openxmlformats.org/presentationml/2006/ole">
            <mc:AlternateContent xmlns:mc="http://schemas.openxmlformats.org/markup-compatibility/2006">
              <mc:Choice xmlns:v="urn:schemas-microsoft-com:vml" Requires="v">
                <p:oleObj spid="_x0000_s1496" name="公式" r:id="rId3" imgW="1600200" imgH="241200" progId="Equation.3">
                  <p:embed/>
                </p:oleObj>
              </mc:Choice>
              <mc:Fallback>
                <p:oleObj name="公式" r:id="rId3" imgW="1600200" imgH="241200" progId="Equation.3">
                  <p:embed/>
                  <p:pic>
                    <p:nvPicPr>
                      <p:cNvPr id="0" name=""/>
                      <p:cNvPicPr/>
                      <p:nvPr/>
                    </p:nvPicPr>
                    <p:blipFill>
                      <a:blip r:embed="rId4"/>
                      <a:stretch>
                        <a:fillRect/>
                      </a:stretch>
                    </p:blipFill>
                    <p:spPr>
                      <a:xfrm>
                        <a:off x="7326350" y="3470054"/>
                        <a:ext cx="7177861" cy="571754"/>
                      </a:xfrm>
                      <a:prstGeom prst="rect">
                        <a:avLst/>
                      </a:prstGeom>
                      <a:noFill/>
                      <a:ln>
                        <a:noFill/>
                      </a:ln>
                    </p:spPr>
                  </p:pic>
                </p:oleObj>
              </mc:Fallback>
            </mc:AlternateContent>
          </a:graphicData>
        </a:graphic>
      </p:graphicFrame>
      <p:sp>
        <p:nvSpPr>
          <p:cNvPr id="14" name="矩形 13"/>
          <p:cNvSpPr/>
          <p:nvPr/>
        </p:nvSpPr>
        <p:spPr>
          <a:xfrm>
            <a:off x="1669262" y="2580154"/>
            <a:ext cx="6606653" cy="707886"/>
          </a:xfrm>
          <a:prstGeom prst="rect">
            <a:avLst/>
          </a:prstGeom>
        </p:spPr>
        <p:txBody>
          <a:bodyPr wrap="square">
            <a:spAutoFit/>
          </a:bodyPr>
          <a:lstStyle/>
          <a:p>
            <a:r>
              <a:rPr lang="en-US" altLang="zh-CN" sz="4000" kern="100" dirty="0">
                <a:latin typeface="Times New Roman" panose="02020603050405020304" pitchFamily="18" charset="0"/>
                <a:ea typeface="宋体" panose="02010600030101010101" pitchFamily="2" charset="-122"/>
              </a:rPr>
              <a:t>multi-variable </a:t>
            </a:r>
            <a:r>
              <a:rPr lang="en-US" altLang="zh-CN" sz="4000" kern="100" dirty="0" smtClean="0">
                <a:latin typeface="Times New Roman" panose="02020603050405020304" pitchFamily="18" charset="0"/>
                <a:ea typeface="宋体" panose="02010600030101010101" pitchFamily="2" charset="-122"/>
              </a:rPr>
              <a:t>material</a:t>
            </a:r>
            <a:r>
              <a:rPr lang="zh-CN" altLang="en-US" sz="4000" kern="100" dirty="0" smtClean="0">
                <a:latin typeface="Times New Roman" panose="02020603050405020304" pitchFamily="18" charset="0"/>
                <a:ea typeface="宋体" panose="02010600030101010101" pitchFamily="2" charset="-122"/>
              </a:rPr>
              <a:t>：</a:t>
            </a:r>
            <a:endParaRPr lang="zh-CN" altLang="en-US" sz="4000" dirty="0">
              <a:ea typeface="宋体" panose="02010600030101010101" pitchFamily="2"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785065904"/>
              </p:ext>
            </p:extLst>
          </p:nvPr>
        </p:nvGraphicFramePr>
        <p:xfrm>
          <a:off x="4394200" y="2387600"/>
          <a:ext cx="914400" cy="211138"/>
        </p:xfrm>
        <a:graphic>
          <a:graphicData uri="http://schemas.openxmlformats.org/presentationml/2006/ole">
            <mc:AlternateContent xmlns:mc="http://schemas.openxmlformats.org/markup-compatibility/2006">
              <mc:Choice xmlns:v="urn:schemas-microsoft-com:vml" Requires="v">
                <p:oleObj spid="_x0000_s1497" name="Equation" r:id="rId5" imgW="914400" imgH="211680" progId="Equation.DSMT4">
                  <p:embed/>
                </p:oleObj>
              </mc:Choice>
              <mc:Fallback>
                <p:oleObj name="Equation" r:id="rId5" imgW="914400" imgH="211680" progId="Equation.DSMT4">
                  <p:embed/>
                  <p:pic>
                    <p:nvPicPr>
                      <p:cNvPr id="0" name=""/>
                      <p:cNvPicPr/>
                      <p:nvPr/>
                    </p:nvPicPr>
                    <p:blipFill>
                      <a:blip r:embed="rId6"/>
                      <a:stretch>
                        <a:fillRect/>
                      </a:stretch>
                    </p:blipFill>
                    <p:spPr>
                      <a:xfrm>
                        <a:off x="4394200" y="2387600"/>
                        <a:ext cx="914400" cy="211138"/>
                      </a:xfrm>
                      <a:prstGeom prst="rect">
                        <a:avLst/>
                      </a:prstGeom>
                    </p:spPr>
                  </p:pic>
                </p:oleObj>
              </mc:Fallback>
            </mc:AlternateContent>
          </a:graphicData>
        </a:graphic>
      </p:graphicFrame>
      <p:sp>
        <p:nvSpPr>
          <p:cNvPr id="16" name="矩形 15"/>
          <p:cNvSpPr/>
          <p:nvPr/>
        </p:nvSpPr>
        <p:spPr>
          <a:xfrm>
            <a:off x="1599253" y="3923761"/>
            <a:ext cx="5414449" cy="707886"/>
          </a:xfrm>
          <a:prstGeom prst="rect">
            <a:avLst/>
          </a:prstGeom>
        </p:spPr>
        <p:txBody>
          <a:bodyPr wrap="square">
            <a:spAutoFit/>
          </a:bodyPr>
          <a:lstStyle/>
          <a:p>
            <a:r>
              <a:rPr lang="en-US" altLang="zh-CN" sz="4000" kern="100" dirty="0">
                <a:latin typeface="Times New Roman" panose="02020603050405020304" pitchFamily="18" charset="0"/>
                <a:ea typeface="宋体" panose="02010600030101010101" pitchFamily="2" charset="-122"/>
                <a:cs typeface="Times New Roman" panose="02020603050405020304" pitchFamily="18" charset="0"/>
              </a:rPr>
              <a:t>nonlinear </a:t>
            </a:r>
            <a:r>
              <a:rPr lang="en-US" altLang="zh-CN" sz="4000" kern="100" dirty="0" smtClean="0">
                <a:latin typeface="Times New Roman" panose="02020603050405020304" pitchFamily="18" charset="0"/>
                <a:ea typeface="宋体" panose="02010600030101010101" pitchFamily="2" charset="-122"/>
                <a:cs typeface="Times New Roman" panose="02020603050405020304" pitchFamily="18" charset="0"/>
              </a:rPr>
              <a:t>function</a:t>
            </a:r>
            <a:r>
              <a:rPr lang="zh-CN" altLang="en-US" sz="40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40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2" name="Object 15"/>
          <p:cNvGraphicFramePr>
            <a:graphicFrameLocks noChangeAspect="1"/>
          </p:cNvGraphicFramePr>
          <p:nvPr>
            <p:extLst>
              <p:ext uri="{D42A27DB-BD31-4B8C-83A1-F6EECF244321}">
                <p14:modId xmlns:p14="http://schemas.microsoft.com/office/powerpoint/2010/main" val="1806574484"/>
              </p:ext>
            </p:extLst>
          </p:nvPr>
        </p:nvGraphicFramePr>
        <p:xfrm>
          <a:off x="3985276" y="4688371"/>
          <a:ext cx="13435013" cy="613799"/>
        </p:xfrm>
        <a:graphic>
          <a:graphicData uri="http://schemas.openxmlformats.org/presentationml/2006/ole">
            <mc:AlternateContent xmlns:mc="http://schemas.openxmlformats.org/markup-compatibility/2006">
              <mc:Choice xmlns:v="urn:schemas-microsoft-com:vml" Requires="v">
                <p:oleObj spid="_x0000_s1498" name="公式" r:id="rId7" imgW="5499000" imgH="241200" progId="Equation.3">
                  <p:embed/>
                </p:oleObj>
              </mc:Choice>
              <mc:Fallback>
                <p:oleObj name="公式" r:id="rId7" imgW="5499000" imgH="241200" progId="Equation.3">
                  <p:embed/>
                  <p:pic>
                    <p:nvPicPr>
                      <p:cNvPr id="0" name=""/>
                      <p:cNvPicPr>
                        <a:picLocks noChangeAspect="1" noChangeArrowheads="1"/>
                      </p:cNvPicPr>
                      <p:nvPr/>
                    </p:nvPicPr>
                    <p:blipFill>
                      <a:blip r:embed="rId8"/>
                      <a:srcRect/>
                      <a:stretch>
                        <a:fillRect/>
                      </a:stretch>
                    </p:blipFill>
                    <p:spPr bwMode="auto">
                      <a:xfrm>
                        <a:off x="3985276" y="4688371"/>
                        <a:ext cx="13435013" cy="613799"/>
                      </a:xfrm>
                      <a:prstGeom prst="rect">
                        <a:avLst/>
                      </a:prstGeom>
                      <a:noFill/>
                    </p:spPr>
                  </p:pic>
                </p:oleObj>
              </mc:Fallback>
            </mc:AlternateContent>
          </a:graphicData>
        </a:graphic>
      </p:graphicFrame>
      <p:sp>
        <p:nvSpPr>
          <p:cNvPr id="26" name="矩形 25"/>
          <p:cNvSpPr/>
          <p:nvPr/>
        </p:nvSpPr>
        <p:spPr>
          <a:xfrm>
            <a:off x="2116733" y="5490212"/>
            <a:ext cx="8521885" cy="523220"/>
          </a:xfrm>
          <a:prstGeom prst="rect">
            <a:avLst/>
          </a:prstGeom>
        </p:spPr>
        <p:txBody>
          <a:bodyPr wrap="none">
            <a:spAutoFit/>
          </a:bodyPr>
          <a:lstStyle/>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Where    is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the regression value of the nonlinear function. </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832114344"/>
              </p:ext>
            </p:extLst>
          </p:nvPr>
        </p:nvGraphicFramePr>
        <p:xfrm>
          <a:off x="3210171" y="5496955"/>
          <a:ext cx="389709" cy="543743"/>
        </p:xfrm>
        <a:graphic>
          <a:graphicData uri="http://schemas.openxmlformats.org/presentationml/2006/ole">
            <mc:AlternateContent xmlns:mc="http://schemas.openxmlformats.org/markup-compatibility/2006">
              <mc:Choice xmlns:v="urn:schemas-microsoft-com:vml" Requires="v">
                <p:oleObj spid="_x0000_s1499" name="Equation" r:id="rId9" imgW="152280" imgH="253800" progId="Equation.DSMT4">
                  <p:embed/>
                </p:oleObj>
              </mc:Choice>
              <mc:Fallback>
                <p:oleObj name="Equation" r:id="rId9" imgW="152280" imgH="253800" progId="Equation.DSMT4">
                  <p:embed/>
                  <p:pic>
                    <p:nvPicPr>
                      <p:cNvPr id="0" name=""/>
                      <p:cNvPicPr/>
                      <p:nvPr/>
                    </p:nvPicPr>
                    <p:blipFill>
                      <a:blip r:embed="rId10"/>
                      <a:stretch>
                        <a:fillRect/>
                      </a:stretch>
                    </p:blipFill>
                    <p:spPr>
                      <a:xfrm>
                        <a:off x="3210171" y="5496955"/>
                        <a:ext cx="389709" cy="543743"/>
                      </a:xfrm>
                      <a:prstGeom prst="rect">
                        <a:avLst/>
                      </a:prstGeom>
                    </p:spPr>
                  </p:pic>
                </p:oleObj>
              </mc:Fallback>
            </mc:AlternateContent>
          </a:graphicData>
        </a:graphic>
      </p:graphicFrame>
      <p:sp>
        <p:nvSpPr>
          <p:cNvPr id="46" name="Rectangle 29"/>
          <p:cNvSpPr>
            <a:spLocks noChangeArrowheads="1"/>
          </p:cNvSpPr>
          <p:nvPr/>
        </p:nvSpPr>
        <p:spPr bwMode="auto">
          <a:xfrm>
            <a:off x="11899640" y="6622171"/>
            <a:ext cx="3343172" cy="66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7" name="对象 46"/>
          <p:cNvGraphicFramePr>
            <a:graphicFrameLocks noChangeAspect="1"/>
          </p:cNvGraphicFramePr>
          <p:nvPr>
            <p:extLst>
              <p:ext uri="{D42A27DB-BD31-4B8C-83A1-F6EECF244321}">
                <p14:modId xmlns:p14="http://schemas.microsoft.com/office/powerpoint/2010/main" val="3273317980"/>
              </p:ext>
            </p:extLst>
          </p:nvPr>
        </p:nvGraphicFramePr>
        <p:xfrm>
          <a:off x="10383265" y="5568643"/>
          <a:ext cx="3187961" cy="573938"/>
        </p:xfrm>
        <a:graphic>
          <a:graphicData uri="http://schemas.openxmlformats.org/presentationml/2006/ole">
            <mc:AlternateContent xmlns:mc="http://schemas.openxmlformats.org/markup-compatibility/2006">
              <mc:Choice xmlns:v="urn:schemas-microsoft-com:vml" Requires="v">
                <p:oleObj spid="_x0000_s1500" name="公式" r:id="rId11" imgW="1435100" imgH="241300" progId="Equation.3">
                  <p:embed/>
                </p:oleObj>
              </mc:Choice>
              <mc:Fallback>
                <p:oleObj name="公式" r:id="rId11" imgW="14351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83265" y="5568643"/>
                        <a:ext cx="3187961" cy="573938"/>
                      </a:xfrm>
                      <a:prstGeom prst="rect">
                        <a:avLst/>
                      </a:prstGeom>
                      <a:noFill/>
                    </p:spPr>
                  </p:pic>
                </p:oleObj>
              </mc:Fallback>
            </mc:AlternateContent>
          </a:graphicData>
        </a:graphic>
      </p:graphicFrame>
      <p:sp>
        <p:nvSpPr>
          <p:cNvPr id="48" name="矩形 47"/>
          <p:cNvSpPr/>
          <p:nvPr/>
        </p:nvSpPr>
        <p:spPr>
          <a:xfrm>
            <a:off x="1087450" y="6048092"/>
            <a:ext cx="14376930" cy="523220"/>
          </a:xfrm>
          <a:prstGeom prst="rect">
            <a:avLst/>
          </a:prstGeom>
        </p:spPr>
        <p:txBody>
          <a:bodyPr wrap="square">
            <a:spAutoFit/>
          </a:bodyPr>
          <a:lstStyle/>
          <a:p>
            <a:r>
              <a:rPr lang="en-US" altLang="zh-CN" sz="2800" dirty="0" smtClean="0">
                <a:latin typeface="Times New Roman" panose="02020603050405020304" pitchFamily="18" charset="0"/>
                <a:ea typeface="宋体" panose="02010600030101010101" pitchFamily="2" charset="-122"/>
              </a:rPr>
              <a:t>parameters</a:t>
            </a:r>
            <a:r>
              <a:rPr lang="en-US" altLang="zh-CN" sz="2800" dirty="0">
                <a:latin typeface="Times New Roman" panose="02020603050405020304" pitchFamily="18" charset="0"/>
                <a:ea typeface="宋体" panose="02010600030101010101" pitchFamily="2" charset="-122"/>
              </a:rPr>
              <a:t>. So the sum of squares </a:t>
            </a:r>
            <a:r>
              <a:rPr lang="en-US" altLang="zh-CN" sz="2800" dirty="0" smtClean="0">
                <a:latin typeface="Times New Roman" panose="02020603050405020304" pitchFamily="18" charset="0"/>
                <a:ea typeface="宋体" panose="02010600030101010101" pitchFamily="2" charset="-122"/>
              </a:rPr>
              <a:t>to deviation </a:t>
            </a:r>
            <a:r>
              <a:rPr lang="en-US" altLang="zh-CN" sz="2800" dirty="0">
                <a:latin typeface="Times New Roman" panose="02020603050405020304" pitchFamily="18" charset="0"/>
                <a:ea typeface="宋体" panose="02010600030101010101" pitchFamily="2" charset="-122"/>
              </a:rPr>
              <a:t>from regression(Q):</a:t>
            </a:r>
            <a:endParaRPr lang="zh-CN" altLang="en-US" sz="2800" dirty="0">
              <a:latin typeface="Times New Roman" panose="02020603050405020304" pitchFamily="18" charset="0"/>
              <a:ea typeface="宋体" panose="02010600030101010101" pitchFamily="2" charset="-122"/>
            </a:endParaRPr>
          </a:p>
        </p:txBody>
      </p:sp>
      <p:sp>
        <p:nvSpPr>
          <p:cNvPr id="49" name="矩形 48"/>
          <p:cNvSpPr/>
          <p:nvPr/>
        </p:nvSpPr>
        <p:spPr>
          <a:xfrm>
            <a:off x="13633169" y="5536848"/>
            <a:ext cx="5321946" cy="523220"/>
          </a:xfrm>
          <a:prstGeom prst="rect">
            <a:avLst/>
          </a:prstGeom>
        </p:spPr>
        <p:txBody>
          <a:bodyPr wrap="square">
            <a:spAutoFit/>
          </a:bodyPr>
          <a:lstStyle/>
          <a:p>
            <a:r>
              <a:rPr lang="en-US" altLang="zh-CN" sz="2800" dirty="0">
                <a:latin typeface="Times New Roman" panose="02020603050405020304" pitchFamily="18" charset="0"/>
                <a:ea typeface="宋体" panose="02010600030101010101" pitchFamily="2" charset="-122"/>
              </a:rPr>
              <a:t> is p nonzero </a:t>
            </a:r>
            <a:r>
              <a:rPr lang="en-US" altLang="zh-CN" sz="2800" dirty="0" smtClean="0">
                <a:latin typeface="Times New Roman" panose="02020603050405020304" pitchFamily="18" charset="0"/>
                <a:ea typeface="宋体" panose="02010600030101010101" pitchFamily="2" charset="-122"/>
              </a:rPr>
              <a:t>nonlinear </a:t>
            </a:r>
            <a:r>
              <a:rPr lang="en-US" altLang="zh-CN" sz="2800" dirty="0">
                <a:latin typeface="Times New Roman" panose="02020603050405020304" pitchFamily="18" charset="0"/>
              </a:rPr>
              <a:t>regression</a:t>
            </a:r>
            <a:r>
              <a:rPr lang="zh-CN" altLang="en-US" sz="2800" dirty="0">
                <a:latin typeface="Times New Roman" panose="02020603050405020304" pitchFamily="18" charset="0"/>
              </a:rPr>
              <a:t> </a:t>
            </a:r>
            <a:endParaRPr lang="zh-CN" altLang="en-US" sz="2800" dirty="0">
              <a:latin typeface="Times New Roman" panose="02020603050405020304" pitchFamily="18" charset="0"/>
              <a:ea typeface="宋体" panose="02010600030101010101" pitchFamily="2" charset="-122"/>
            </a:endParaRPr>
          </a:p>
        </p:txBody>
      </p:sp>
      <p:sp>
        <p:nvSpPr>
          <p:cNvPr id="50" name="Rectangle 36"/>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 name="对象 50"/>
          <p:cNvGraphicFramePr>
            <a:graphicFrameLocks noChangeAspect="1"/>
          </p:cNvGraphicFramePr>
          <p:nvPr>
            <p:extLst>
              <p:ext uri="{D42A27DB-BD31-4B8C-83A1-F6EECF244321}">
                <p14:modId xmlns:p14="http://schemas.microsoft.com/office/powerpoint/2010/main" val="1002483626"/>
              </p:ext>
            </p:extLst>
          </p:nvPr>
        </p:nvGraphicFramePr>
        <p:xfrm>
          <a:off x="7894616" y="6526699"/>
          <a:ext cx="6210088" cy="903898"/>
        </p:xfrm>
        <a:graphic>
          <a:graphicData uri="http://schemas.openxmlformats.org/presentationml/2006/ole">
            <mc:AlternateContent xmlns:mc="http://schemas.openxmlformats.org/markup-compatibility/2006">
              <mc:Choice xmlns:v="urn:schemas-microsoft-com:vml" Requires="v">
                <p:oleObj spid="_x0000_s1501" name="公式" r:id="rId13" imgW="2616200" imgH="457200" progId="Equation.3">
                  <p:embed/>
                </p:oleObj>
              </mc:Choice>
              <mc:Fallback>
                <p:oleObj name="公式" r:id="rId13" imgW="2616200" imgH="45720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94616" y="6526699"/>
                        <a:ext cx="6210088" cy="903898"/>
                      </a:xfrm>
                      <a:prstGeom prst="rect">
                        <a:avLst/>
                      </a:prstGeom>
                      <a:noFill/>
                    </p:spPr>
                  </p:pic>
                </p:oleObj>
              </mc:Fallback>
            </mc:AlternateContent>
          </a:graphicData>
        </a:graphic>
      </p:graphicFrame>
      <p:sp>
        <p:nvSpPr>
          <p:cNvPr id="61" name="矩形 60"/>
          <p:cNvSpPr/>
          <p:nvPr/>
        </p:nvSpPr>
        <p:spPr>
          <a:xfrm>
            <a:off x="388037" y="7510703"/>
            <a:ext cx="19152080" cy="954107"/>
          </a:xfrm>
          <a:prstGeom prst="rect">
            <a:avLst/>
          </a:prstGeom>
        </p:spPr>
        <p:txBody>
          <a:bodyPr wrap="square">
            <a:spAutoFit/>
          </a:bodyPr>
          <a:lstStyle/>
          <a:p>
            <a:r>
              <a:rPr lang="en-US" altLang="zh-CN" sz="2800" dirty="0" smtClean="0">
                <a:latin typeface="Times New Roman" panose="02020603050405020304" pitchFamily="18" charset="0"/>
                <a:ea typeface="宋体" panose="02010600030101010101" pitchFamily="2" charset="-122"/>
              </a:rPr>
              <a:t>         In </a:t>
            </a:r>
            <a:r>
              <a:rPr lang="en-US" altLang="zh-CN" sz="2800" dirty="0">
                <a:latin typeface="Times New Roman" panose="02020603050405020304" pitchFamily="18" charset="0"/>
                <a:ea typeface="宋体" panose="02010600030101010101" pitchFamily="2" charset="-122"/>
              </a:rPr>
              <a:t>a group of multi-variable datum, and  are definite. So Q is the function of  </a:t>
            </a:r>
            <a:r>
              <a:rPr lang="en-US" altLang="zh-CN" sz="2800" dirty="0" smtClean="0">
                <a:latin typeface="Times New Roman" panose="02020603050405020304" pitchFamily="18" charset="0"/>
                <a:ea typeface="宋体" panose="02010600030101010101" pitchFamily="2" charset="-122"/>
              </a:rPr>
              <a:t>, which </a:t>
            </a:r>
            <a:r>
              <a:rPr lang="en-US" altLang="zh-CN" sz="2800" dirty="0">
                <a:latin typeface="Times New Roman" panose="02020603050405020304" pitchFamily="18" charset="0"/>
                <a:ea typeface="宋体" panose="02010600030101010101" pitchFamily="2" charset="-122"/>
              </a:rPr>
              <a:t>is the right side of formula </a:t>
            </a:r>
            <a:r>
              <a:rPr lang="en-US" altLang="zh-CN" sz="2800" dirty="0" smtClean="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This formula is common to be the objective function of nonlinear. So called optimal fitting that is the estimation of  must be content:</a:t>
            </a:r>
            <a:endParaRPr lang="zh-CN" altLang="en-US" sz="2800" dirty="0">
              <a:latin typeface="Times New Roman" panose="02020603050405020304" pitchFamily="18" charset="0"/>
              <a:ea typeface="宋体" panose="02010600030101010101" pitchFamily="2" charset="-122"/>
            </a:endParaRPr>
          </a:p>
        </p:txBody>
      </p:sp>
      <p:sp>
        <p:nvSpPr>
          <p:cNvPr id="62" name="Rectangle 53"/>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3" name="对象 62"/>
          <p:cNvGraphicFramePr>
            <a:graphicFrameLocks noChangeAspect="1"/>
          </p:cNvGraphicFramePr>
          <p:nvPr>
            <p:extLst>
              <p:ext uri="{D42A27DB-BD31-4B8C-83A1-F6EECF244321}">
                <p14:modId xmlns:p14="http://schemas.microsoft.com/office/powerpoint/2010/main" val="782767514"/>
              </p:ext>
            </p:extLst>
          </p:nvPr>
        </p:nvGraphicFramePr>
        <p:xfrm>
          <a:off x="7930548" y="8382987"/>
          <a:ext cx="5290528" cy="1116689"/>
        </p:xfrm>
        <a:graphic>
          <a:graphicData uri="http://schemas.openxmlformats.org/presentationml/2006/ole">
            <mc:AlternateContent xmlns:mc="http://schemas.openxmlformats.org/markup-compatibility/2006">
              <mc:Choice xmlns:v="urn:schemas-microsoft-com:vml" Requires="v">
                <p:oleObj spid="_x0000_s1502" name="公式" r:id="rId15" imgW="2463800" imgH="457200" progId="Equation.3">
                  <p:embed/>
                </p:oleObj>
              </mc:Choice>
              <mc:Fallback>
                <p:oleObj name="公式" r:id="rId15" imgW="2463800" imgH="457200" progId="Equation.3">
                  <p:embed/>
                  <p:pic>
                    <p:nvPicPr>
                      <p:cNvPr id="0" name="Object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30548" y="8382987"/>
                        <a:ext cx="5290528" cy="1116689"/>
                      </a:xfrm>
                      <a:prstGeom prst="rect">
                        <a:avLst/>
                      </a:prstGeom>
                      <a:noFill/>
                    </p:spPr>
                  </p:pic>
                </p:oleObj>
              </mc:Fallback>
            </mc:AlternateContent>
          </a:graphicData>
        </a:graphic>
      </p:graphicFrame>
      <p:sp>
        <p:nvSpPr>
          <p:cNvPr id="64" name="矩形 63"/>
          <p:cNvSpPr/>
          <p:nvPr/>
        </p:nvSpPr>
        <p:spPr>
          <a:xfrm>
            <a:off x="507460" y="9508248"/>
            <a:ext cx="13125709" cy="523220"/>
          </a:xfrm>
          <a:prstGeom prst="rect">
            <a:avLst/>
          </a:prstGeom>
        </p:spPr>
        <p:txBody>
          <a:bodyPr wrap="none">
            <a:spAutoFit/>
          </a:bodyPr>
          <a:lstStyle/>
          <a:p>
            <a:r>
              <a:rPr lang="en-US" altLang="zh-CN" sz="2800" kern="100" dirty="0" smtClean="0">
                <a:latin typeface="Times New Roman" panose="02020603050405020304" pitchFamily="18" charset="0"/>
                <a:ea typeface="宋体" panose="02010600030101010101" pitchFamily="2" charset="-122"/>
              </a:rPr>
              <a:t>     So </a:t>
            </a:r>
            <a:r>
              <a:rPr lang="en-US" altLang="zh-CN" sz="2800" kern="100" dirty="0">
                <a:latin typeface="Times New Roman" panose="02020603050405020304" pitchFamily="18" charset="0"/>
                <a:ea typeface="宋体" panose="02010600030101010101" pitchFamily="2" charset="-122"/>
              </a:rPr>
              <a:t>the problem of curve and surface optimal fitting is changed into finding parameters</a:t>
            </a:r>
            <a:endParaRPr lang="zh-CN" altLang="en-US" sz="2800" dirty="0">
              <a:ea typeface="宋体" panose="02010600030101010101" pitchFamily="2" charset="-122"/>
            </a:endParaRPr>
          </a:p>
        </p:txBody>
      </p:sp>
      <p:sp>
        <p:nvSpPr>
          <p:cNvPr id="65" name="Rectangle 55"/>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 name="对象 65"/>
          <p:cNvGraphicFramePr>
            <a:graphicFrameLocks noChangeAspect="1"/>
          </p:cNvGraphicFramePr>
          <p:nvPr>
            <p:extLst>
              <p:ext uri="{D42A27DB-BD31-4B8C-83A1-F6EECF244321}">
                <p14:modId xmlns:p14="http://schemas.microsoft.com/office/powerpoint/2010/main" val="2341966081"/>
              </p:ext>
            </p:extLst>
          </p:nvPr>
        </p:nvGraphicFramePr>
        <p:xfrm>
          <a:off x="13395184" y="9599483"/>
          <a:ext cx="3473450" cy="519112"/>
        </p:xfrm>
        <a:graphic>
          <a:graphicData uri="http://schemas.openxmlformats.org/presentationml/2006/ole">
            <mc:AlternateContent xmlns:mc="http://schemas.openxmlformats.org/markup-compatibility/2006">
              <mc:Choice xmlns:v="urn:schemas-microsoft-com:vml" Requires="v">
                <p:oleObj spid="_x0000_s1503" name="公式" r:id="rId17" imgW="2108200" imgH="215900" progId="Equation.3">
                  <p:embed/>
                </p:oleObj>
              </mc:Choice>
              <mc:Fallback>
                <p:oleObj name="公式" r:id="rId17" imgW="2108200" imgH="215900" progId="Equation.3">
                  <p:embed/>
                  <p:pic>
                    <p:nvPicPr>
                      <p:cNvPr id="0" name="Object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395184" y="9599483"/>
                        <a:ext cx="3473450" cy="519112"/>
                      </a:xfrm>
                      <a:prstGeom prst="rect">
                        <a:avLst/>
                      </a:prstGeom>
                      <a:noFill/>
                    </p:spPr>
                  </p:pic>
                </p:oleObj>
              </mc:Fallback>
            </mc:AlternateContent>
          </a:graphicData>
        </a:graphic>
      </p:graphicFrame>
      <p:sp>
        <p:nvSpPr>
          <p:cNvPr id="67" name="矩形 66"/>
          <p:cNvSpPr/>
          <p:nvPr/>
        </p:nvSpPr>
        <p:spPr>
          <a:xfrm>
            <a:off x="16947920" y="9590214"/>
            <a:ext cx="2754280" cy="523220"/>
          </a:xfrm>
          <a:prstGeom prst="rect">
            <a:avLst/>
          </a:prstGeom>
        </p:spPr>
        <p:txBody>
          <a:bodyPr wrap="none">
            <a:spAutoFit/>
          </a:bodyPr>
          <a:lstStyle/>
          <a:p>
            <a:r>
              <a:rPr lang="en-US" altLang="zh-CN" sz="2800" dirty="0">
                <a:latin typeface="Times New Roman" panose="02020603050405020304" pitchFamily="18" charset="0"/>
                <a:ea typeface="宋体" panose="02010600030101010101" pitchFamily="2" charset="-122"/>
              </a:rPr>
              <a:t>to content Q to </a:t>
            </a:r>
            <a:r>
              <a:rPr lang="en-US" altLang="zh-CN" sz="2800" dirty="0" smtClean="0">
                <a:latin typeface="Times New Roman" panose="02020603050405020304" pitchFamily="18" charset="0"/>
                <a:ea typeface="宋体" panose="02010600030101010101" pitchFamily="2" charset="-122"/>
              </a:rPr>
              <a:t>be</a:t>
            </a:r>
            <a:endParaRPr lang="zh-CN" altLang="en-US" sz="2800" dirty="0">
              <a:latin typeface="Times New Roman" panose="02020603050405020304" pitchFamily="18" charset="0"/>
              <a:ea typeface="宋体" panose="02010600030101010101" pitchFamily="2" charset="-122"/>
            </a:endParaRPr>
          </a:p>
        </p:txBody>
      </p:sp>
      <p:sp>
        <p:nvSpPr>
          <p:cNvPr id="68" name="矩形 67"/>
          <p:cNvSpPr/>
          <p:nvPr/>
        </p:nvSpPr>
        <p:spPr>
          <a:xfrm>
            <a:off x="507460" y="10092004"/>
            <a:ext cx="5591595" cy="523220"/>
          </a:xfrm>
          <a:prstGeom prst="rect">
            <a:avLst/>
          </a:prstGeom>
        </p:spPr>
        <p:txBody>
          <a:bodyPr wrap="none">
            <a:spAutoFit/>
          </a:bodyPr>
          <a:lstStyle/>
          <a:p>
            <a:r>
              <a:rPr lang="en-US" altLang="zh-CN" sz="2800" dirty="0">
                <a:latin typeface="Times New Roman" panose="02020603050405020304" pitchFamily="18" charset="0"/>
                <a:ea typeface="宋体" panose="02010600030101010101" pitchFamily="2" charset="-122"/>
              </a:rPr>
              <a:t>minimum in the p-dimensional space.</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6" grpId="0"/>
      <p:bldP spid="48" grpId="0"/>
      <p:bldP spid="49" grpId="0"/>
      <p:bldP spid="61" grpId="0"/>
      <p:bldP spid="64" grpId="0"/>
      <p:bldP spid="67"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15"/>
          <p:cNvSpPr/>
          <p:nvPr/>
        </p:nvSpPr>
        <p:spPr>
          <a:xfrm>
            <a:off x="0" y="-705"/>
            <a:ext cx="20104100" cy="1938362"/>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矩形 1"/>
          <p:cNvSpPr/>
          <p:nvPr/>
        </p:nvSpPr>
        <p:spPr>
          <a:xfrm>
            <a:off x="4247416" y="414478"/>
            <a:ext cx="10565713" cy="1015663"/>
          </a:xfrm>
          <a:prstGeom prst="rect">
            <a:avLst/>
          </a:prstGeom>
        </p:spPr>
        <p:txBody>
          <a:bodyPr wrap="none">
            <a:spAutoFit/>
          </a:bodyPr>
          <a:lstStyle/>
          <a:p>
            <a:pPr algn="ctr"/>
            <a:r>
              <a:rPr lang="en-US" altLang="zh-CN" sz="6000" dirty="0">
                <a:solidFill>
                  <a:srgbClr val="0070C0"/>
                </a:solidFill>
                <a:latin typeface="Times New Roman" panose="02020603050405020304" pitchFamily="18" charset="0"/>
                <a:ea typeface="宋体" panose="02010600030101010101" pitchFamily="2" charset="-122"/>
              </a:rPr>
              <a:t> Contraction-expansion algorithm</a:t>
            </a:r>
            <a:endParaRPr lang="zh-CN" altLang="en-US" sz="6000" dirty="0">
              <a:solidFill>
                <a:srgbClr val="0070C0"/>
              </a:solidFill>
              <a:latin typeface="Times New Roman" panose="02020603050405020304" pitchFamily="18" charset="0"/>
              <a:ea typeface="宋体" panose="02010600030101010101" pitchFamily="2" charset="-122"/>
            </a:endParaRPr>
          </a:p>
        </p:txBody>
      </p:sp>
      <p:sp>
        <p:nvSpPr>
          <p:cNvPr id="11" name="Rectangle 7"/>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9"/>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Прямоугольник 29"/>
          <p:cNvSpPr/>
          <p:nvPr/>
        </p:nvSpPr>
        <p:spPr>
          <a:xfrm>
            <a:off x="0" y="1937341"/>
            <a:ext cx="20104100" cy="9372009"/>
          </a:xfrm>
          <a:prstGeom prst="rect">
            <a:avLst/>
          </a:prstGeom>
          <a:solidFill>
            <a:srgbClr val="525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0" name="对象 29"/>
          <p:cNvGraphicFramePr>
            <a:graphicFrameLocks noChangeAspect="1"/>
          </p:cNvGraphicFramePr>
          <p:nvPr>
            <p:extLst>
              <p:ext uri="{D42A27DB-BD31-4B8C-83A1-F6EECF244321}">
                <p14:modId xmlns:p14="http://schemas.microsoft.com/office/powerpoint/2010/main" val="3578041495"/>
              </p:ext>
            </p:extLst>
          </p:nvPr>
        </p:nvGraphicFramePr>
        <p:xfrm>
          <a:off x="11072995" y="5093194"/>
          <a:ext cx="8315417" cy="1992392"/>
        </p:xfrm>
        <a:graphic>
          <a:graphicData uri="http://schemas.openxmlformats.org/presentationml/2006/ole">
            <mc:AlternateContent xmlns:mc="http://schemas.openxmlformats.org/markup-compatibility/2006">
              <mc:Choice xmlns:v="urn:schemas-microsoft-com:vml" Requires="v">
                <p:oleObj spid="_x0000_s2340" name="Equation" r:id="rId3" imgW="2692080" imgH="558720" progId="Equation.DSMT4">
                  <p:embed/>
                </p:oleObj>
              </mc:Choice>
              <mc:Fallback>
                <p:oleObj name="Equation" r:id="rId3" imgW="2692080" imgH="558720" progId="Equation.DSMT4">
                  <p:embed/>
                  <p:pic>
                    <p:nvPicPr>
                      <p:cNvPr id="0" name=""/>
                      <p:cNvPicPr/>
                      <p:nvPr/>
                    </p:nvPicPr>
                    <p:blipFill>
                      <a:blip r:embed="rId4"/>
                      <a:stretch>
                        <a:fillRect/>
                      </a:stretch>
                    </p:blipFill>
                    <p:spPr>
                      <a:xfrm>
                        <a:off x="11072995" y="5093194"/>
                        <a:ext cx="8315417" cy="1992392"/>
                      </a:xfrm>
                      <a:prstGeom prst="rect">
                        <a:avLst/>
                      </a:prstGeom>
                    </p:spPr>
                  </p:pic>
                </p:oleObj>
              </mc:Fallback>
            </mc:AlternateContent>
          </a:graphicData>
        </a:graphic>
      </p:graphicFrame>
      <p:sp>
        <p:nvSpPr>
          <p:cNvPr id="33" name="矩形 32"/>
          <p:cNvSpPr/>
          <p:nvPr/>
        </p:nvSpPr>
        <p:spPr>
          <a:xfrm>
            <a:off x="624173" y="4380981"/>
            <a:ext cx="615553" cy="3104953"/>
          </a:xfrm>
          <a:prstGeom prst="rect">
            <a:avLst/>
          </a:prstGeom>
        </p:spPr>
        <p:txBody>
          <a:bodyPr vert="vert" wrap="none">
            <a:spAutoFit/>
          </a:bodyPr>
          <a:lstStyle/>
          <a:p>
            <a:r>
              <a:rPr lang="en-US" altLang="zh-CN" sz="2800" dirty="0">
                <a:solidFill>
                  <a:srgbClr val="FFFF00"/>
                </a:solidFill>
                <a:latin typeface="Times New Roman" panose="02020603050405020304" pitchFamily="18" charset="0"/>
              </a:rPr>
              <a:t>To the j-</a:t>
            </a:r>
            <a:r>
              <a:rPr lang="en-US" altLang="zh-CN" sz="2800" dirty="0" err="1">
                <a:solidFill>
                  <a:srgbClr val="FFFF00"/>
                </a:solidFill>
                <a:latin typeface="Times New Roman" panose="02020603050405020304" pitchFamily="18" charset="0"/>
              </a:rPr>
              <a:t>th</a:t>
            </a:r>
            <a:r>
              <a:rPr lang="en-US" altLang="zh-CN" sz="2800" dirty="0">
                <a:solidFill>
                  <a:srgbClr val="FFFF00"/>
                </a:solidFill>
                <a:latin typeface="Times New Roman" panose="02020603050405020304" pitchFamily="18" charset="0"/>
              </a:rPr>
              <a:t> parameter</a:t>
            </a:r>
            <a:endParaRPr lang="zh-CN" altLang="en-US" sz="2800" dirty="0"/>
          </a:p>
        </p:txBody>
      </p:sp>
      <p:sp>
        <p:nvSpPr>
          <p:cNvPr id="36" name="右箭头 35"/>
          <p:cNvSpPr/>
          <p:nvPr/>
        </p:nvSpPr>
        <p:spPr>
          <a:xfrm rot="1033147" flipV="1">
            <a:off x="1068666" y="6499475"/>
            <a:ext cx="1403962" cy="18030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rot="20402075" flipV="1">
            <a:off x="1143411" y="5384830"/>
            <a:ext cx="1403962" cy="18030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1" name="对象 40"/>
          <p:cNvGraphicFramePr>
            <a:graphicFrameLocks noChangeAspect="1"/>
          </p:cNvGraphicFramePr>
          <p:nvPr>
            <p:extLst>
              <p:ext uri="{D42A27DB-BD31-4B8C-83A1-F6EECF244321}">
                <p14:modId xmlns:p14="http://schemas.microsoft.com/office/powerpoint/2010/main" val="4258457853"/>
              </p:ext>
            </p:extLst>
          </p:nvPr>
        </p:nvGraphicFramePr>
        <p:xfrm>
          <a:off x="2427280" y="4858436"/>
          <a:ext cx="773290" cy="867025"/>
        </p:xfrm>
        <a:graphic>
          <a:graphicData uri="http://schemas.openxmlformats.org/presentationml/2006/ole">
            <mc:AlternateContent xmlns:mc="http://schemas.openxmlformats.org/markup-compatibility/2006">
              <mc:Choice xmlns:v="urn:schemas-microsoft-com:vml" Requires="v">
                <p:oleObj spid="_x0000_s2341" name="Equation" r:id="rId5" imgW="241200" imgH="266400" progId="Equation.DSMT4">
                  <p:embed/>
                </p:oleObj>
              </mc:Choice>
              <mc:Fallback>
                <p:oleObj name="Equation" r:id="rId5" imgW="241200" imgH="266400" progId="Equation.DSMT4">
                  <p:embed/>
                  <p:pic>
                    <p:nvPicPr>
                      <p:cNvPr id="0" name=""/>
                      <p:cNvPicPr/>
                      <p:nvPr/>
                    </p:nvPicPr>
                    <p:blipFill>
                      <a:blip r:embed="rId6"/>
                      <a:stretch>
                        <a:fillRect/>
                      </a:stretch>
                    </p:blipFill>
                    <p:spPr>
                      <a:xfrm>
                        <a:off x="2427280" y="4858436"/>
                        <a:ext cx="773290" cy="867025"/>
                      </a:xfrm>
                      <a:prstGeom prst="rect">
                        <a:avLst/>
                      </a:prstGeom>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1200554925"/>
              </p:ext>
            </p:extLst>
          </p:nvPr>
        </p:nvGraphicFramePr>
        <p:xfrm>
          <a:off x="2341898" y="6495894"/>
          <a:ext cx="662560" cy="880548"/>
        </p:xfrm>
        <a:graphic>
          <a:graphicData uri="http://schemas.openxmlformats.org/presentationml/2006/ole">
            <mc:AlternateContent xmlns:mc="http://schemas.openxmlformats.org/markup-compatibility/2006">
              <mc:Choice xmlns:v="urn:schemas-microsoft-com:vml" Requires="v">
                <p:oleObj spid="_x0000_s2342" name="Equation" r:id="rId7" imgW="215640" imgH="266400" progId="Equation.DSMT4">
                  <p:embed/>
                </p:oleObj>
              </mc:Choice>
              <mc:Fallback>
                <p:oleObj name="Equation" r:id="rId7" imgW="215640" imgH="266400" progId="Equation.DSMT4">
                  <p:embed/>
                  <p:pic>
                    <p:nvPicPr>
                      <p:cNvPr id="0" name=""/>
                      <p:cNvPicPr/>
                      <p:nvPr/>
                    </p:nvPicPr>
                    <p:blipFill>
                      <a:blip r:embed="rId8"/>
                      <a:stretch>
                        <a:fillRect/>
                      </a:stretch>
                    </p:blipFill>
                    <p:spPr>
                      <a:xfrm>
                        <a:off x="2341898" y="6495894"/>
                        <a:ext cx="662560" cy="880548"/>
                      </a:xfrm>
                      <a:prstGeom prst="rect">
                        <a:avLst/>
                      </a:prstGeom>
                    </p:spPr>
                  </p:pic>
                </p:oleObj>
              </mc:Fallback>
            </mc:AlternateContent>
          </a:graphicData>
        </a:graphic>
      </p:graphicFrame>
      <p:sp>
        <p:nvSpPr>
          <p:cNvPr id="50" name="矩形 49"/>
          <p:cNvSpPr/>
          <p:nvPr/>
        </p:nvSpPr>
        <p:spPr>
          <a:xfrm>
            <a:off x="3371182" y="5106047"/>
            <a:ext cx="4145687" cy="492443"/>
          </a:xfrm>
          <a:prstGeom prst="rect">
            <a:avLst/>
          </a:prstGeom>
        </p:spPr>
        <p:txBody>
          <a:bodyPr wrap="none">
            <a:spAutoFit/>
          </a:bodyPr>
          <a:lstStyle/>
          <a:p>
            <a:r>
              <a:rPr lang="en-US" altLang="zh-CN" sz="2600" dirty="0" smtClean="0">
                <a:solidFill>
                  <a:srgbClr val="FFFF00"/>
                </a:solidFill>
                <a:latin typeface="Times New Roman" panose="02020603050405020304" pitchFamily="18" charset="0"/>
              </a:rPr>
              <a:t>For the center of </a:t>
            </a:r>
            <a:r>
              <a:rPr lang="en-US" altLang="zh-CN" sz="2600" dirty="0">
                <a:solidFill>
                  <a:srgbClr val="FFFF00"/>
                </a:solidFill>
                <a:latin typeface="Times New Roman" panose="02020603050405020304" pitchFamily="18" charset="0"/>
              </a:rPr>
              <a:t>initial value </a:t>
            </a:r>
            <a:endParaRPr lang="zh-CN" altLang="en-US" sz="2600" dirty="0"/>
          </a:p>
        </p:txBody>
      </p:sp>
      <p:sp>
        <p:nvSpPr>
          <p:cNvPr id="61" name="矩形 60"/>
          <p:cNvSpPr/>
          <p:nvPr/>
        </p:nvSpPr>
        <p:spPr>
          <a:xfrm>
            <a:off x="3535380" y="6593143"/>
            <a:ext cx="3621504" cy="492443"/>
          </a:xfrm>
          <a:prstGeom prst="rect">
            <a:avLst/>
          </a:prstGeom>
        </p:spPr>
        <p:txBody>
          <a:bodyPr wrap="none">
            <a:spAutoFit/>
          </a:bodyPr>
          <a:lstStyle/>
          <a:p>
            <a:r>
              <a:rPr lang="en-US" altLang="zh-CN" sz="2600" dirty="0" smtClean="0">
                <a:solidFill>
                  <a:srgbClr val="FFFF00"/>
                </a:solidFill>
                <a:latin typeface="Times New Roman" panose="02020603050405020304" pitchFamily="18" charset="0"/>
              </a:rPr>
              <a:t>For the initial </a:t>
            </a:r>
            <a:r>
              <a:rPr lang="en-US" altLang="zh-CN" sz="2600" dirty="0">
                <a:solidFill>
                  <a:srgbClr val="FFFF00"/>
                </a:solidFill>
                <a:latin typeface="Times New Roman" panose="02020603050405020304" pitchFamily="18" charset="0"/>
              </a:rPr>
              <a:t>step length </a:t>
            </a:r>
            <a:endParaRPr lang="zh-CN" altLang="en-US" sz="2600" dirty="0"/>
          </a:p>
        </p:txBody>
      </p:sp>
      <p:sp>
        <p:nvSpPr>
          <p:cNvPr id="62" name="右箭头 61"/>
          <p:cNvSpPr/>
          <p:nvPr/>
        </p:nvSpPr>
        <p:spPr>
          <a:xfrm>
            <a:off x="3091882" y="6777040"/>
            <a:ext cx="290816" cy="19820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右箭头 62"/>
          <p:cNvSpPr/>
          <p:nvPr/>
        </p:nvSpPr>
        <p:spPr>
          <a:xfrm>
            <a:off x="7781559" y="6038480"/>
            <a:ext cx="3291436" cy="16108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rot="1928128">
            <a:off x="6903283" y="5781092"/>
            <a:ext cx="853656" cy="20731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rot="19633387">
            <a:off x="6939743" y="6463116"/>
            <a:ext cx="853656" cy="20731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矩形 65"/>
          <p:cNvSpPr/>
          <p:nvPr/>
        </p:nvSpPr>
        <p:spPr>
          <a:xfrm>
            <a:off x="7672321" y="5537655"/>
            <a:ext cx="3568606" cy="400110"/>
          </a:xfrm>
          <a:prstGeom prst="rect">
            <a:avLst/>
          </a:prstGeom>
        </p:spPr>
        <p:txBody>
          <a:bodyPr wrap="none">
            <a:spAutoFit/>
          </a:bodyPr>
          <a:lstStyle/>
          <a:p>
            <a:r>
              <a:rPr lang="en-US" altLang="zh-CN" sz="2000" dirty="0">
                <a:solidFill>
                  <a:srgbClr val="FFFF00"/>
                </a:solidFill>
                <a:latin typeface="Times New Roman" panose="02020603050405020304" pitchFamily="18" charset="0"/>
              </a:rPr>
              <a:t>5 equal distance searching points</a:t>
            </a:r>
            <a:endParaRPr lang="zh-CN" altLang="en-US" sz="2000" dirty="0"/>
          </a:p>
        </p:txBody>
      </p:sp>
      <p:sp>
        <p:nvSpPr>
          <p:cNvPr id="67" name="椭圆 66"/>
          <p:cNvSpPr/>
          <p:nvPr/>
        </p:nvSpPr>
        <p:spPr>
          <a:xfrm>
            <a:off x="14390273" y="6883547"/>
            <a:ext cx="2976055" cy="107148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右箭头 67"/>
          <p:cNvSpPr/>
          <p:nvPr/>
        </p:nvSpPr>
        <p:spPr>
          <a:xfrm rot="1043548" flipV="1">
            <a:off x="12866026" y="7115826"/>
            <a:ext cx="1537954" cy="1435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694675" y="6293844"/>
            <a:ext cx="370114" cy="56798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14450146" y="7187590"/>
            <a:ext cx="2916183" cy="461665"/>
          </a:xfrm>
          <a:prstGeom prst="rect">
            <a:avLst/>
          </a:prstGeom>
        </p:spPr>
        <p:txBody>
          <a:bodyPr wrap="none">
            <a:spAutoFit/>
          </a:bodyPr>
          <a:lstStyle/>
          <a:p>
            <a:r>
              <a:rPr lang="en-US" altLang="zh-CN" sz="2400" kern="100" dirty="0">
                <a:solidFill>
                  <a:srgbClr val="FFFF00"/>
                </a:solidFill>
                <a:latin typeface="Times New Roman" panose="02020603050405020304" pitchFamily="18" charset="0"/>
              </a:rPr>
              <a:t>small positive number</a:t>
            </a:r>
            <a:endParaRPr lang="zh-CN" altLang="en-US" sz="2400" dirty="0">
              <a:solidFill>
                <a:srgbClr val="FFFF00"/>
              </a:solidFill>
            </a:endParaRPr>
          </a:p>
        </p:txBody>
      </p:sp>
      <p:sp>
        <p:nvSpPr>
          <p:cNvPr id="71" name="右箭头 70"/>
          <p:cNvSpPr/>
          <p:nvPr/>
        </p:nvSpPr>
        <p:spPr>
          <a:xfrm>
            <a:off x="3091882" y="5276776"/>
            <a:ext cx="290816" cy="19820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2" name="对象 71"/>
          <p:cNvGraphicFramePr>
            <a:graphicFrameLocks noChangeAspect="1"/>
          </p:cNvGraphicFramePr>
          <p:nvPr>
            <p:extLst>
              <p:ext uri="{D42A27DB-BD31-4B8C-83A1-F6EECF244321}">
                <p14:modId xmlns:p14="http://schemas.microsoft.com/office/powerpoint/2010/main" val="1118317884"/>
              </p:ext>
            </p:extLst>
          </p:nvPr>
        </p:nvGraphicFramePr>
        <p:xfrm>
          <a:off x="16941769" y="6038480"/>
          <a:ext cx="2852656" cy="539357"/>
        </p:xfrm>
        <a:graphic>
          <a:graphicData uri="http://schemas.openxmlformats.org/presentationml/2006/ole">
            <mc:AlternateContent xmlns:mc="http://schemas.openxmlformats.org/markup-compatibility/2006">
              <mc:Choice xmlns:v="urn:schemas-microsoft-com:vml" Requires="v">
                <p:oleObj spid="_x0000_s2343" name="Equation" r:id="rId9" imgW="927000" imgH="190440" progId="Equation.DSMT4">
                  <p:embed/>
                </p:oleObj>
              </mc:Choice>
              <mc:Fallback>
                <p:oleObj name="Equation" r:id="rId9" imgW="927000" imgH="190440" progId="Equation.DSMT4">
                  <p:embed/>
                  <p:pic>
                    <p:nvPicPr>
                      <p:cNvPr id="0" name=""/>
                      <p:cNvPicPr/>
                      <p:nvPr/>
                    </p:nvPicPr>
                    <p:blipFill>
                      <a:blip r:embed="rId10"/>
                      <a:stretch>
                        <a:fillRect/>
                      </a:stretch>
                    </p:blipFill>
                    <p:spPr>
                      <a:xfrm>
                        <a:off x="16941769" y="6038480"/>
                        <a:ext cx="2852656" cy="539357"/>
                      </a:xfrm>
                      <a:prstGeom prst="rect">
                        <a:avLst/>
                      </a:prstGeom>
                    </p:spPr>
                  </p:pic>
                </p:oleObj>
              </mc:Fallback>
            </mc:AlternateContent>
          </a:graphicData>
        </a:graphic>
      </p:graphicFrame>
      <p:sp>
        <p:nvSpPr>
          <p:cNvPr id="74" name="矩形 73"/>
          <p:cNvSpPr/>
          <p:nvPr/>
        </p:nvSpPr>
        <p:spPr>
          <a:xfrm>
            <a:off x="461842" y="9037197"/>
            <a:ext cx="18926570" cy="1077218"/>
          </a:xfrm>
          <a:prstGeom prst="rect">
            <a:avLst/>
          </a:prstGeom>
        </p:spPr>
        <p:txBody>
          <a:bodyPr wrap="square">
            <a:spAutoFit/>
          </a:bodyPr>
          <a:lstStyle/>
          <a:p>
            <a:r>
              <a:rPr lang="en-US" altLang="zh-CN" sz="3200" kern="100" dirty="0" smtClean="0">
                <a:solidFill>
                  <a:srgbClr val="FFFF00"/>
                </a:solidFill>
                <a:latin typeface="Times New Roman" panose="02020603050405020304" pitchFamily="18" charset="0"/>
              </a:rPr>
              <a:t>     Calculate </a:t>
            </a:r>
            <a:r>
              <a:rPr lang="en-US" altLang="zh-CN" sz="3200" kern="100" dirty="0">
                <a:solidFill>
                  <a:srgbClr val="FFFF00"/>
                </a:solidFill>
                <a:latin typeface="Times New Roman" panose="02020603050405020304" pitchFamily="18" charset="0"/>
              </a:rPr>
              <a:t>the searching points in turn to find the step points with minimum Q-value as the next searching center </a:t>
            </a:r>
            <a:r>
              <a:rPr lang="en-US" altLang="zh-CN" sz="3200" kern="100" dirty="0" smtClean="0">
                <a:solidFill>
                  <a:srgbClr val="FFFF00"/>
                </a:solidFill>
                <a:latin typeface="Times New Roman" panose="02020603050405020304" pitchFamily="18" charset="0"/>
              </a:rPr>
              <a:t>points     . </a:t>
            </a:r>
            <a:endParaRPr lang="zh-CN" altLang="en-US" sz="3200" dirty="0">
              <a:solidFill>
                <a:srgbClr val="FFFF00"/>
              </a:solidFill>
            </a:endParaRPr>
          </a:p>
        </p:txBody>
      </p:sp>
      <p:sp>
        <p:nvSpPr>
          <p:cNvPr id="75" name="矩形 74"/>
          <p:cNvSpPr/>
          <p:nvPr/>
        </p:nvSpPr>
        <p:spPr>
          <a:xfrm>
            <a:off x="2013452" y="3070644"/>
            <a:ext cx="17036548" cy="1077218"/>
          </a:xfrm>
          <a:prstGeom prst="rect">
            <a:avLst/>
          </a:prstGeom>
        </p:spPr>
        <p:txBody>
          <a:bodyPr wrap="square">
            <a:spAutoFit/>
          </a:bodyPr>
          <a:lstStyle/>
          <a:p>
            <a:r>
              <a:rPr lang="en-US" altLang="zh-CN" sz="3200" kern="100" dirty="0" smtClean="0">
                <a:solidFill>
                  <a:srgbClr val="FFFF00"/>
                </a:solidFill>
                <a:latin typeface="Times New Roman" panose="02020603050405020304" pitchFamily="18" charset="0"/>
              </a:rPr>
              <a:t>       Contraction </a:t>
            </a:r>
            <a:r>
              <a:rPr lang="en-US" altLang="zh-CN" sz="3200" kern="100" dirty="0">
                <a:solidFill>
                  <a:srgbClr val="FFFF00"/>
                </a:solidFill>
                <a:latin typeface="Times New Roman" panose="02020603050405020304" pitchFamily="18" charset="0"/>
              </a:rPr>
              <a:t>stage constitutes an initial searching domain begin with initial values and shrinks the searching range constantly to get the optimal parameters.</a:t>
            </a:r>
            <a:endParaRPr lang="zh-CN" altLang="en-US" sz="3200" dirty="0">
              <a:solidFill>
                <a:srgbClr val="FFFF00"/>
              </a:solidFill>
            </a:endParaRPr>
          </a:p>
        </p:txBody>
      </p:sp>
      <p:sp>
        <p:nvSpPr>
          <p:cNvPr id="76" name="矩形 75"/>
          <p:cNvSpPr/>
          <p:nvPr/>
        </p:nvSpPr>
        <p:spPr>
          <a:xfrm>
            <a:off x="0" y="1937341"/>
            <a:ext cx="6899646" cy="830997"/>
          </a:xfrm>
          <a:prstGeom prst="rect">
            <a:avLst/>
          </a:prstGeom>
        </p:spPr>
        <p:txBody>
          <a:bodyPr wrap="none">
            <a:spAutoFit/>
          </a:bodyPr>
          <a:lstStyle/>
          <a:p>
            <a:r>
              <a:rPr lang="en-US" altLang="zh-CN" sz="4800" dirty="0">
                <a:solidFill>
                  <a:srgbClr val="FFFF00"/>
                </a:solidFill>
                <a:latin typeface="Times New Roman" panose="02020603050405020304" pitchFamily="18" charset="0"/>
                <a:ea typeface="宋体" panose="02010600030101010101" pitchFamily="2" charset="-122"/>
              </a:rPr>
              <a:t>Contraction stage (C stage)</a:t>
            </a:r>
            <a:endParaRPr lang="zh-CN" altLang="en-US" sz="4800" dirty="0">
              <a:solidFill>
                <a:srgbClr val="FFFF00"/>
              </a:solidFill>
              <a:latin typeface="Times New Roman" panose="02020603050405020304" pitchFamily="18" charset="0"/>
              <a:ea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81670031"/>
              </p:ext>
            </p:extLst>
          </p:nvPr>
        </p:nvGraphicFramePr>
        <p:xfrm>
          <a:off x="1545354" y="9466239"/>
          <a:ext cx="600075" cy="733425"/>
        </p:xfrm>
        <a:graphic>
          <a:graphicData uri="http://schemas.openxmlformats.org/presentationml/2006/ole">
            <mc:AlternateContent xmlns:mc="http://schemas.openxmlformats.org/markup-compatibility/2006">
              <mc:Choice xmlns:v="urn:schemas-microsoft-com:vml" Requires="v">
                <p:oleObj spid="_x0000_s2344" name="Equation" r:id="rId11" imgW="600079" imgH="733410" progId="Equation.DSMT4">
                  <p:embed/>
                </p:oleObj>
              </mc:Choice>
              <mc:Fallback>
                <p:oleObj name="Equation" r:id="rId11" imgW="600079" imgH="733410" progId="Equation.DSMT4">
                  <p:embed/>
                  <p:pic>
                    <p:nvPicPr>
                      <p:cNvPr id="0" name=""/>
                      <p:cNvPicPr/>
                      <p:nvPr/>
                    </p:nvPicPr>
                    <p:blipFill>
                      <a:blip r:embed="rId12"/>
                      <a:stretch>
                        <a:fillRect/>
                      </a:stretch>
                    </p:blipFill>
                    <p:spPr>
                      <a:xfrm>
                        <a:off x="1545354" y="9466239"/>
                        <a:ext cx="600075" cy="7334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1000"/>
                                        <p:tgtEl>
                                          <p:spTgt spid="36"/>
                                        </p:tgtEl>
                                      </p:cBhvr>
                                    </p:animEffect>
                                    <p:anim calcmode="lin" valueType="num">
                                      <p:cBhvr>
                                        <p:cTn id="27" dur="1000" fill="hold"/>
                                        <p:tgtEl>
                                          <p:spTgt spid="36"/>
                                        </p:tgtEl>
                                        <p:attrNameLst>
                                          <p:attrName>ppt_x</p:attrName>
                                        </p:attrNameLst>
                                      </p:cBhvr>
                                      <p:tavLst>
                                        <p:tav tm="0">
                                          <p:val>
                                            <p:strVal val="#ppt_x"/>
                                          </p:val>
                                        </p:tav>
                                        <p:tav tm="100000">
                                          <p:val>
                                            <p:strVal val="#ppt_x"/>
                                          </p:val>
                                        </p:tav>
                                      </p:tavLst>
                                    </p:anim>
                                    <p:anim calcmode="lin" valueType="num">
                                      <p:cBhvr>
                                        <p:cTn id="2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1000"/>
                                        <p:tgtEl>
                                          <p:spTgt spid="71"/>
                                        </p:tgtEl>
                                      </p:cBhvr>
                                    </p:animEffect>
                                    <p:anim calcmode="lin" valueType="num">
                                      <p:cBhvr>
                                        <p:cTn id="34" dur="1000" fill="hold"/>
                                        <p:tgtEl>
                                          <p:spTgt spid="71"/>
                                        </p:tgtEl>
                                        <p:attrNameLst>
                                          <p:attrName>ppt_x</p:attrName>
                                        </p:attrNameLst>
                                      </p:cBhvr>
                                      <p:tavLst>
                                        <p:tav tm="0">
                                          <p:val>
                                            <p:strVal val="#ppt_x"/>
                                          </p:val>
                                        </p:tav>
                                        <p:tav tm="100000">
                                          <p:val>
                                            <p:strVal val="#ppt_x"/>
                                          </p:val>
                                        </p:tav>
                                      </p:tavLst>
                                    </p:anim>
                                    <p:anim calcmode="lin" valueType="num">
                                      <p:cBhvr>
                                        <p:cTn id="35" dur="1000" fill="hold"/>
                                        <p:tgtEl>
                                          <p:spTgt spid="7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1000"/>
                                        <p:tgtEl>
                                          <p:spTgt spid="62"/>
                                        </p:tgtEl>
                                      </p:cBhvr>
                                    </p:animEffect>
                                    <p:anim calcmode="lin" valueType="num">
                                      <p:cBhvr>
                                        <p:cTn id="39" dur="1000" fill="hold"/>
                                        <p:tgtEl>
                                          <p:spTgt spid="62"/>
                                        </p:tgtEl>
                                        <p:attrNameLst>
                                          <p:attrName>ppt_x</p:attrName>
                                        </p:attrNameLst>
                                      </p:cBhvr>
                                      <p:tavLst>
                                        <p:tav tm="0">
                                          <p:val>
                                            <p:strVal val="#ppt_x"/>
                                          </p:val>
                                        </p:tav>
                                        <p:tav tm="100000">
                                          <p:val>
                                            <p:strVal val="#ppt_x"/>
                                          </p:val>
                                        </p:tav>
                                      </p:tavLst>
                                    </p:anim>
                                    <p:anim calcmode="lin" valueType="num">
                                      <p:cBhvr>
                                        <p:cTn id="40" dur="1000" fill="hold"/>
                                        <p:tgtEl>
                                          <p:spTgt spid="6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1000"/>
                                        <p:tgtEl>
                                          <p:spTgt spid="61"/>
                                        </p:tgtEl>
                                      </p:cBhvr>
                                    </p:animEffect>
                                    <p:anim calcmode="lin" valueType="num">
                                      <p:cBhvr>
                                        <p:cTn id="44" dur="1000" fill="hold"/>
                                        <p:tgtEl>
                                          <p:spTgt spid="61"/>
                                        </p:tgtEl>
                                        <p:attrNameLst>
                                          <p:attrName>ppt_x</p:attrName>
                                        </p:attrNameLst>
                                      </p:cBhvr>
                                      <p:tavLst>
                                        <p:tav tm="0">
                                          <p:val>
                                            <p:strVal val="#ppt_x"/>
                                          </p:val>
                                        </p:tav>
                                        <p:tav tm="100000">
                                          <p:val>
                                            <p:strVal val="#ppt_x"/>
                                          </p:val>
                                        </p:tav>
                                      </p:tavLst>
                                    </p:anim>
                                    <p:anim calcmode="lin" valueType="num">
                                      <p:cBhvr>
                                        <p:cTn id="45" dur="1000" fill="hold"/>
                                        <p:tgtEl>
                                          <p:spTgt spid="6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1000"/>
                                        <p:tgtEl>
                                          <p:spTgt spid="50"/>
                                        </p:tgtEl>
                                      </p:cBhvr>
                                    </p:animEffect>
                                    <p:anim calcmode="lin" valueType="num">
                                      <p:cBhvr>
                                        <p:cTn id="49" dur="1000" fill="hold"/>
                                        <p:tgtEl>
                                          <p:spTgt spid="50"/>
                                        </p:tgtEl>
                                        <p:attrNameLst>
                                          <p:attrName>ppt_x</p:attrName>
                                        </p:attrNameLst>
                                      </p:cBhvr>
                                      <p:tavLst>
                                        <p:tav tm="0">
                                          <p:val>
                                            <p:strVal val="#ppt_x"/>
                                          </p:val>
                                        </p:tav>
                                        <p:tav tm="100000">
                                          <p:val>
                                            <p:strVal val="#ppt_x"/>
                                          </p:val>
                                        </p:tav>
                                      </p:tavLst>
                                    </p:anim>
                                    <p:anim calcmode="lin" valueType="num">
                                      <p:cBhvr>
                                        <p:cTn id="50" dur="1000" fill="hold"/>
                                        <p:tgtEl>
                                          <p:spTgt spid="5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1000"/>
                                        <p:tgtEl>
                                          <p:spTgt spid="64"/>
                                        </p:tgtEl>
                                      </p:cBhvr>
                                    </p:animEffect>
                                    <p:anim calcmode="lin" valueType="num">
                                      <p:cBhvr>
                                        <p:cTn id="54" dur="1000" fill="hold"/>
                                        <p:tgtEl>
                                          <p:spTgt spid="64"/>
                                        </p:tgtEl>
                                        <p:attrNameLst>
                                          <p:attrName>ppt_x</p:attrName>
                                        </p:attrNameLst>
                                      </p:cBhvr>
                                      <p:tavLst>
                                        <p:tav tm="0">
                                          <p:val>
                                            <p:strVal val="#ppt_x"/>
                                          </p:val>
                                        </p:tav>
                                        <p:tav tm="100000">
                                          <p:val>
                                            <p:strVal val="#ppt_x"/>
                                          </p:val>
                                        </p:tav>
                                      </p:tavLst>
                                    </p:anim>
                                    <p:anim calcmode="lin" valueType="num">
                                      <p:cBhvr>
                                        <p:cTn id="55" dur="1000" fill="hold"/>
                                        <p:tgtEl>
                                          <p:spTgt spid="6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1000"/>
                                        <p:tgtEl>
                                          <p:spTgt spid="65"/>
                                        </p:tgtEl>
                                      </p:cBhvr>
                                    </p:animEffect>
                                    <p:anim calcmode="lin" valueType="num">
                                      <p:cBhvr>
                                        <p:cTn id="59" dur="1000" fill="hold"/>
                                        <p:tgtEl>
                                          <p:spTgt spid="65"/>
                                        </p:tgtEl>
                                        <p:attrNameLst>
                                          <p:attrName>ppt_x</p:attrName>
                                        </p:attrNameLst>
                                      </p:cBhvr>
                                      <p:tavLst>
                                        <p:tav tm="0">
                                          <p:val>
                                            <p:strVal val="#ppt_x"/>
                                          </p:val>
                                        </p:tav>
                                        <p:tav tm="100000">
                                          <p:val>
                                            <p:strVal val="#ppt_x"/>
                                          </p:val>
                                        </p:tav>
                                      </p:tavLst>
                                    </p:anim>
                                    <p:anim calcmode="lin" valueType="num">
                                      <p:cBhvr>
                                        <p:cTn id="60" dur="1000" fill="hold"/>
                                        <p:tgtEl>
                                          <p:spTgt spid="6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1000"/>
                                        <p:tgtEl>
                                          <p:spTgt spid="63"/>
                                        </p:tgtEl>
                                      </p:cBhvr>
                                    </p:animEffect>
                                    <p:anim calcmode="lin" valueType="num">
                                      <p:cBhvr>
                                        <p:cTn id="64" dur="1000" fill="hold"/>
                                        <p:tgtEl>
                                          <p:spTgt spid="63"/>
                                        </p:tgtEl>
                                        <p:attrNameLst>
                                          <p:attrName>ppt_x</p:attrName>
                                        </p:attrNameLst>
                                      </p:cBhvr>
                                      <p:tavLst>
                                        <p:tav tm="0">
                                          <p:val>
                                            <p:strVal val="#ppt_x"/>
                                          </p:val>
                                        </p:tav>
                                        <p:tav tm="100000">
                                          <p:val>
                                            <p:strVal val="#ppt_x"/>
                                          </p:val>
                                        </p:tav>
                                      </p:tavLst>
                                    </p:anim>
                                    <p:anim calcmode="lin" valueType="num">
                                      <p:cBhvr>
                                        <p:cTn id="65"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1000"/>
                                        <p:tgtEl>
                                          <p:spTgt spid="30"/>
                                        </p:tgtEl>
                                      </p:cBhvr>
                                    </p:animEffect>
                                    <p:anim calcmode="lin" valueType="num">
                                      <p:cBhvr>
                                        <p:cTn id="71" dur="1000" fill="hold"/>
                                        <p:tgtEl>
                                          <p:spTgt spid="30"/>
                                        </p:tgtEl>
                                        <p:attrNameLst>
                                          <p:attrName>ppt_x</p:attrName>
                                        </p:attrNameLst>
                                      </p:cBhvr>
                                      <p:tavLst>
                                        <p:tav tm="0">
                                          <p:val>
                                            <p:strVal val="#ppt_x"/>
                                          </p:val>
                                        </p:tav>
                                        <p:tav tm="100000">
                                          <p:val>
                                            <p:strVal val="#ppt_x"/>
                                          </p:val>
                                        </p:tav>
                                      </p:tavLst>
                                    </p:anim>
                                    <p:anim calcmode="lin" valueType="num">
                                      <p:cBhvr>
                                        <p:cTn id="7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1000"/>
                                        <p:tgtEl>
                                          <p:spTgt spid="66"/>
                                        </p:tgtEl>
                                      </p:cBhvr>
                                    </p:animEffect>
                                    <p:anim calcmode="lin" valueType="num">
                                      <p:cBhvr>
                                        <p:cTn id="78" dur="1000" fill="hold"/>
                                        <p:tgtEl>
                                          <p:spTgt spid="66"/>
                                        </p:tgtEl>
                                        <p:attrNameLst>
                                          <p:attrName>ppt_x</p:attrName>
                                        </p:attrNameLst>
                                      </p:cBhvr>
                                      <p:tavLst>
                                        <p:tav tm="0">
                                          <p:val>
                                            <p:strVal val="#ppt_x"/>
                                          </p:val>
                                        </p:tav>
                                        <p:tav tm="100000">
                                          <p:val>
                                            <p:strVal val="#ppt_x"/>
                                          </p:val>
                                        </p:tav>
                                      </p:tavLst>
                                    </p:anim>
                                    <p:anim calcmode="lin" valueType="num">
                                      <p:cBhvr>
                                        <p:cTn id="7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fade">
                                      <p:cBhvr>
                                        <p:cTn id="84" dur="1000"/>
                                        <p:tgtEl>
                                          <p:spTgt spid="69"/>
                                        </p:tgtEl>
                                      </p:cBhvr>
                                    </p:animEffect>
                                    <p:anim calcmode="lin" valueType="num">
                                      <p:cBhvr>
                                        <p:cTn id="85" dur="1000" fill="hold"/>
                                        <p:tgtEl>
                                          <p:spTgt spid="69"/>
                                        </p:tgtEl>
                                        <p:attrNameLst>
                                          <p:attrName>ppt_x</p:attrName>
                                        </p:attrNameLst>
                                      </p:cBhvr>
                                      <p:tavLst>
                                        <p:tav tm="0">
                                          <p:val>
                                            <p:strVal val="#ppt_x"/>
                                          </p:val>
                                        </p:tav>
                                        <p:tav tm="100000">
                                          <p:val>
                                            <p:strVal val="#ppt_x"/>
                                          </p:val>
                                        </p:tav>
                                      </p:tavLst>
                                    </p:anim>
                                    <p:anim calcmode="lin" valueType="num">
                                      <p:cBhvr>
                                        <p:cTn id="86" dur="1000" fill="hold"/>
                                        <p:tgtEl>
                                          <p:spTgt spid="6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1000"/>
                                        <p:tgtEl>
                                          <p:spTgt spid="68"/>
                                        </p:tgtEl>
                                      </p:cBhvr>
                                    </p:animEffect>
                                    <p:anim calcmode="lin" valueType="num">
                                      <p:cBhvr>
                                        <p:cTn id="90" dur="1000" fill="hold"/>
                                        <p:tgtEl>
                                          <p:spTgt spid="68"/>
                                        </p:tgtEl>
                                        <p:attrNameLst>
                                          <p:attrName>ppt_x</p:attrName>
                                        </p:attrNameLst>
                                      </p:cBhvr>
                                      <p:tavLst>
                                        <p:tav tm="0">
                                          <p:val>
                                            <p:strVal val="#ppt_x"/>
                                          </p:val>
                                        </p:tav>
                                        <p:tav tm="100000">
                                          <p:val>
                                            <p:strVal val="#ppt_x"/>
                                          </p:val>
                                        </p:tav>
                                      </p:tavLst>
                                    </p:anim>
                                    <p:anim calcmode="lin" valueType="num">
                                      <p:cBhvr>
                                        <p:cTn id="91" dur="1000" fill="hold"/>
                                        <p:tgtEl>
                                          <p:spTgt spid="6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67"/>
                                        </p:tgtEl>
                                        <p:attrNameLst>
                                          <p:attrName>style.visibility</p:attrName>
                                        </p:attrNameLst>
                                      </p:cBhvr>
                                      <p:to>
                                        <p:strVal val="visible"/>
                                      </p:to>
                                    </p:set>
                                    <p:animEffect transition="in" filter="fade">
                                      <p:cBhvr>
                                        <p:cTn id="94" dur="1000"/>
                                        <p:tgtEl>
                                          <p:spTgt spid="67"/>
                                        </p:tgtEl>
                                      </p:cBhvr>
                                    </p:animEffect>
                                    <p:anim calcmode="lin" valueType="num">
                                      <p:cBhvr>
                                        <p:cTn id="95" dur="1000" fill="hold"/>
                                        <p:tgtEl>
                                          <p:spTgt spid="67"/>
                                        </p:tgtEl>
                                        <p:attrNameLst>
                                          <p:attrName>ppt_x</p:attrName>
                                        </p:attrNameLst>
                                      </p:cBhvr>
                                      <p:tavLst>
                                        <p:tav tm="0">
                                          <p:val>
                                            <p:strVal val="#ppt_x"/>
                                          </p:val>
                                        </p:tav>
                                        <p:tav tm="100000">
                                          <p:val>
                                            <p:strVal val="#ppt_x"/>
                                          </p:val>
                                        </p:tav>
                                      </p:tavLst>
                                    </p:anim>
                                    <p:anim calcmode="lin" valueType="num">
                                      <p:cBhvr>
                                        <p:cTn id="96" dur="1000" fill="hold"/>
                                        <p:tgtEl>
                                          <p:spTgt spid="6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fade">
                                      <p:cBhvr>
                                        <p:cTn id="99" dur="1000"/>
                                        <p:tgtEl>
                                          <p:spTgt spid="70"/>
                                        </p:tgtEl>
                                      </p:cBhvr>
                                    </p:animEffect>
                                    <p:anim calcmode="lin" valueType="num">
                                      <p:cBhvr>
                                        <p:cTn id="100" dur="1000" fill="hold"/>
                                        <p:tgtEl>
                                          <p:spTgt spid="70"/>
                                        </p:tgtEl>
                                        <p:attrNameLst>
                                          <p:attrName>ppt_x</p:attrName>
                                        </p:attrNameLst>
                                      </p:cBhvr>
                                      <p:tavLst>
                                        <p:tav tm="0">
                                          <p:val>
                                            <p:strVal val="#ppt_x"/>
                                          </p:val>
                                        </p:tav>
                                        <p:tav tm="100000">
                                          <p:val>
                                            <p:strVal val="#ppt_x"/>
                                          </p:val>
                                        </p:tav>
                                      </p:tavLst>
                                    </p:anim>
                                    <p:anim calcmode="lin" valueType="num">
                                      <p:cBhvr>
                                        <p:cTn id="101" dur="1000" fill="hold"/>
                                        <p:tgtEl>
                                          <p:spTgt spid="70"/>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fade">
                                      <p:cBhvr>
                                        <p:cTn id="104" dur="1000"/>
                                        <p:tgtEl>
                                          <p:spTgt spid="72"/>
                                        </p:tgtEl>
                                      </p:cBhvr>
                                    </p:animEffect>
                                    <p:anim calcmode="lin" valueType="num">
                                      <p:cBhvr>
                                        <p:cTn id="105" dur="1000" fill="hold"/>
                                        <p:tgtEl>
                                          <p:spTgt spid="72"/>
                                        </p:tgtEl>
                                        <p:attrNameLst>
                                          <p:attrName>ppt_x</p:attrName>
                                        </p:attrNameLst>
                                      </p:cBhvr>
                                      <p:tavLst>
                                        <p:tav tm="0">
                                          <p:val>
                                            <p:strVal val="#ppt_x"/>
                                          </p:val>
                                        </p:tav>
                                        <p:tav tm="100000">
                                          <p:val>
                                            <p:strVal val="#ppt_x"/>
                                          </p:val>
                                        </p:tav>
                                      </p:tavLst>
                                    </p:anim>
                                    <p:anim calcmode="lin" valueType="num">
                                      <p:cBhvr>
                                        <p:cTn id="106"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fade">
                                      <p:cBhvr>
                                        <p:cTn id="111" dur="1000"/>
                                        <p:tgtEl>
                                          <p:spTgt spid="74"/>
                                        </p:tgtEl>
                                      </p:cBhvr>
                                    </p:animEffect>
                                    <p:anim calcmode="lin" valueType="num">
                                      <p:cBhvr>
                                        <p:cTn id="112" dur="1000" fill="hold"/>
                                        <p:tgtEl>
                                          <p:spTgt spid="74"/>
                                        </p:tgtEl>
                                        <p:attrNameLst>
                                          <p:attrName>ppt_x</p:attrName>
                                        </p:attrNameLst>
                                      </p:cBhvr>
                                      <p:tavLst>
                                        <p:tav tm="0">
                                          <p:val>
                                            <p:strVal val="#ppt_x"/>
                                          </p:val>
                                        </p:tav>
                                        <p:tav tm="100000">
                                          <p:val>
                                            <p:strVal val="#ppt_x"/>
                                          </p:val>
                                        </p:tav>
                                      </p:tavLst>
                                    </p:anim>
                                    <p:anim calcmode="lin" valueType="num">
                                      <p:cBhvr>
                                        <p:cTn id="113" dur="1000" fill="hold"/>
                                        <p:tgtEl>
                                          <p:spTgt spid="74"/>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fade">
                                      <p:cBhvr>
                                        <p:cTn id="116" dur="1000"/>
                                        <p:tgtEl>
                                          <p:spTgt spid="3"/>
                                        </p:tgtEl>
                                      </p:cBhvr>
                                    </p:animEffect>
                                    <p:anim calcmode="lin" valueType="num">
                                      <p:cBhvr>
                                        <p:cTn id="117" dur="1000" fill="hold"/>
                                        <p:tgtEl>
                                          <p:spTgt spid="3"/>
                                        </p:tgtEl>
                                        <p:attrNameLst>
                                          <p:attrName>ppt_x</p:attrName>
                                        </p:attrNameLst>
                                      </p:cBhvr>
                                      <p:tavLst>
                                        <p:tav tm="0">
                                          <p:val>
                                            <p:strVal val="#ppt_x"/>
                                          </p:val>
                                        </p:tav>
                                        <p:tav tm="100000">
                                          <p:val>
                                            <p:strVal val="#ppt_x"/>
                                          </p:val>
                                        </p:tav>
                                      </p:tavLst>
                                    </p:anim>
                                    <p:anim calcmode="lin" valueType="num">
                                      <p:cBhvr>
                                        <p:cTn id="1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animBg="1"/>
      <p:bldP spid="39" grpId="0" animBg="1"/>
      <p:bldP spid="50" grpId="0"/>
      <p:bldP spid="61" grpId="0"/>
      <p:bldP spid="62" grpId="0" animBg="1"/>
      <p:bldP spid="63" grpId="0" animBg="1"/>
      <p:bldP spid="64" grpId="0" animBg="1"/>
      <p:bldP spid="65" grpId="0" animBg="1"/>
      <p:bldP spid="66" grpId="0"/>
      <p:bldP spid="67" grpId="0" animBg="1"/>
      <p:bldP spid="68" grpId="0" animBg="1"/>
      <p:bldP spid="69" grpId="0" animBg="1"/>
      <p:bldP spid="70" grpId="0"/>
      <p:bldP spid="71" grpId="0" animBg="1"/>
      <p:bldP spid="74"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9"/>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5"/>
          <p:cNvSpPr>
            <a:spLocks noChangeArrowheads="1"/>
          </p:cNvSpPr>
          <p:nvPr/>
        </p:nvSpPr>
        <p:spPr bwMode="auto">
          <a:xfrm>
            <a:off x="0" y="0"/>
            <a:ext cx="7388256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1" name="Прямоугольник 29"/>
          <p:cNvSpPr/>
          <p:nvPr/>
        </p:nvSpPr>
        <p:spPr>
          <a:xfrm>
            <a:off x="0" y="0"/>
            <a:ext cx="20104100" cy="11309349"/>
          </a:xfrm>
          <a:prstGeom prst="rect">
            <a:avLst/>
          </a:prstGeom>
          <a:solidFill>
            <a:srgbClr val="525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矩形 22"/>
          <p:cNvSpPr/>
          <p:nvPr/>
        </p:nvSpPr>
        <p:spPr>
          <a:xfrm>
            <a:off x="932645" y="1226964"/>
            <a:ext cx="18764239" cy="1569660"/>
          </a:xfrm>
          <a:prstGeom prst="rect">
            <a:avLst/>
          </a:prstGeom>
        </p:spPr>
        <p:txBody>
          <a:bodyPr wrap="square">
            <a:spAutoFit/>
          </a:bodyPr>
          <a:lstStyle/>
          <a:p>
            <a:r>
              <a:rPr lang="en-US" altLang="zh-CN" sz="3200" dirty="0" smtClean="0">
                <a:solidFill>
                  <a:srgbClr val="FFFF00"/>
                </a:solidFill>
                <a:latin typeface="Times New Roman" panose="02020603050405020304" pitchFamily="18" charset="0"/>
              </a:rPr>
              <a:t>      If </a:t>
            </a:r>
            <a:r>
              <a:rPr lang="en-US" altLang="zh-CN" sz="3200" dirty="0">
                <a:solidFill>
                  <a:srgbClr val="FFFF00"/>
                </a:solidFill>
                <a:latin typeface="Times New Roman" panose="02020603050405020304" pitchFamily="18" charset="0"/>
              </a:rPr>
              <a:t>there are p parameters, the number of the searching points in this cycle </a:t>
            </a:r>
            <a:r>
              <a:rPr lang="en-US" altLang="zh-CN" sz="3200" dirty="0" smtClean="0">
                <a:solidFill>
                  <a:srgbClr val="FFFF00"/>
                </a:solidFill>
                <a:latin typeface="Times New Roman" panose="02020603050405020304" pitchFamily="18" charset="0"/>
              </a:rPr>
              <a:t>is </a:t>
            </a:r>
            <a:r>
              <a:rPr lang="en-US" altLang="zh-CN" sz="3200" i="1" dirty="0" smtClean="0">
                <a:solidFill>
                  <a:srgbClr val="FFFF00"/>
                </a:solidFill>
                <a:latin typeface="Times New Roman" panose="02020603050405020304" pitchFamily="18" charset="0"/>
              </a:rPr>
              <a:t>5</a:t>
            </a:r>
            <a:r>
              <a:rPr lang="en-US" altLang="zh-CN" sz="3200" i="1" baseline="30000" dirty="0" smtClean="0">
                <a:solidFill>
                  <a:srgbClr val="FFFF00"/>
                </a:solidFill>
                <a:latin typeface="Times New Roman" panose="02020603050405020304" pitchFamily="18" charset="0"/>
              </a:rPr>
              <a:t>p</a:t>
            </a:r>
            <a:r>
              <a:rPr lang="en-US" altLang="zh-CN" sz="3200" dirty="0" smtClean="0">
                <a:solidFill>
                  <a:srgbClr val="FFFF00"/>
                </a:solidFill>
                <a:latin typeface="Times New Roman" panose="02020603050405020304" pitchFamily="18" charset="0"/>
              </a:rPr>
              <a:t>. Calculate </a:t>
            </a:r>
            <a:r>
              <a:rPr lang="en-US" altLang="zh-CN" sz="3200" dirty="0">
                <a:solidFill>
                  <a:srgbClr val="FFFF00"/>
                </a:solidFill>
                <a:latin typeface="Times New Roman" panose="02020603050405020304" pitchFamily="18" charset="0"/>
              </a:rPr>
              <a:t>the searching points in turn to find the points with minimum Q-value and obtain the optimal point                                     as the center of next circle. Use these optimal points with reduced step length to search the similar points. </a:t>
            </a:r>
            <a:endParaRPr lang="zh-CN" altLang="en-US" sz="3200" dirty="0">
              <a:solidFill>
                <a:srgbClr val="FF0000"/>
              </a:solidFill>
              <a:latin typeface="Times New Roman" panose="02020603050405020304" pitchFamily="18"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2587483962"/>
              </p:ext>
            </p:extLst>
          </p:nvPr>
        </p:nvGraphicFramePr>
        <p:xfrm>
          <a:off x="13663505" y="1724587"/>
          <a:ext cx="3666553" cy="615771"/>
        </p:xfrm>
        <a:graphic>
          <a:graphicData uri="http://schemas.openxmlformats.org/presentationml/2006/ole">
            <mc:AlternateContent xmlns:mc="http://schemas.openxmlformats.org/markup-compatibility/2006">
              <mc:Choice xmlns:v="urn:schemas-microsoft-com:vml" Requires="v">
                <p:oleObj spid="_x0000_s3389" name="Equation" r:id="rId3" imgW="2044440" imgH="266400" progId="Equation.DSMT4">
                  <p:embed/>
                </p:oleObj>
              </mc:Choice>
              <mc:Fallback>
                <p:oleObj name="Equation" r:id="rId3" imgW="2044440" imgH="266400" progId="Equation.DSMT4">
                  <p:embed/>
                  <p:pic>
                    <p:nvPicPr>
                      <p:cNvPr id="0" name=""/>
                      <p:cNvPicPr/>
                      <p:nvPr/>
                    </p:nvPicPr>
                    <p:blipFill>
                      <a:blip r:embed="rId4"/>
                      <a:stretch>
                        <a:fillRect/>
                      </a:stretch>
                    </p:blipFill>
                    <p:spPr>
                      <a:xfrm>
                        <a:off x="13663505" y="1724587"/>
                        <a:ext cx="3666553" cy="615771"/>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656962827"/>
              </p:ext>
            </p:extLst>
          </p:nvPr>
        </p:nvGraphicFramePr>
        <p:xfrm>
          <a:off x="9997409" y="3827387"/>
          <a:ext cx="9061450" cy="1992312"/>
        </p:xfrm>
        <a:graphic>
          <a:graphicData uri="http://schemas.openxmlformats.org/presentationml/2006/ole">
            <mc:AlternateContent xmlns:mc="http://schemas.openxmlformats.org/markup-compatibility/2006">
              <mc:Choice xmlns:v="urn:schemas-microsoft-com:vml" Requires="v">
                <p:oleObj spid="_x0000_s3390" name="Equation" r:id="rId5" imgW="2933640" imgH="558720" progId="Equation.DSMT4">
                  <p:embed/>
                </p:oleObj>
              </mc:Choice>
              <mc:Fallback>
                <p:oleObj name="Equation" r:id="rId5" imgW="2933640" imgH="558720" progId="Equation.DSMT4">
                  <p:embed/>
                  <p:pic>
                    <p:nvPicPr>
                      <p:cNvPr id="0" name=""/>
                      <p:cNvPicPr/>
                      <p:nvPr/>
                    </p:nvPicPr>
                    <p:blipFill>
                      <a:blip r:embed="rId6"/>
                      <a:stretch>
                        <a:fillRect/>
                      </a:stretch>
                    </p:blipFill>
                    <p:spPr>
                      <a:xfrm>
                        <a:off x="9997409" y="3827387"/>
                        <a:ext cx="9061450" cy="1992312"/>
                      </a:xfrm>
                      <a:prstGeom prst="rect">
                        <a:avLst/>
                      </a:prstGeom>
                    </p:spPr>
                  </p:pic>
                </p:oleObj>
              </mc:Fallback>
            </mc:AlternateContent>
          </a:graphicData>
        </a:graphic>
      </p:graphicFrame>
      <p:sp>
        <p:nvSpPr>
          <p:cNvPr id="28" name="矩形 27"/>
          <p:cNvSpPr/>
          <p:nvPr/>
        </p:nvSpPr>
        <p:spPr>
          <a:xfrm>
            <a:off x="1490385" y="3552662"/>
            <a:ext cx="677108" cy="3041858"/>
          </a:xfrm>
          <a:prstGeom prst="rect">
            <a:avLst/>
          </a:prstGeom>
        </p:spPr>
        <p:txBody>
          <a:bodyPr vert="vert" wrap="none">
            <a:spAutoFit/>
          </a:bodyPr>
          <a:lstStyle/>
          <a:p>
            <a:r>
              <a:rPr lang="en-US" altLang="zh-CN" sz="2800" dirty="0" smtClean="0">
                <a:solidFill>
                  <a:srgbClr val="FFFF00"/>
                </a:solidFill>
                <a:latin typeface="Times New Roman" panose="02020603050405020304" pitchFamily="18" charset="0"/>
              </a:rPr>
              <a:t> </a:t>
            </a:r>
            <a:r>
              <a:rPr lang="en-US" altLang="zh-CN" sz="3200" dirty="0">
                <a:solidFill>
                  <a:srgbClr val="FFFF00"/>
                </a:solidFill>
                <a:latin typeface="Times New Roman" panose="02020603050405020304" pitchFamily="18" charset="0"/>
              </a:rPr>
              <a:t>the (t-1)-</a:t>
            </a:r>
            <a:r>
              <a:rPr lang="en-US" altLang="zh-CN" sz="3200" dirty="0" err="1">
                <a:solidFill>
                  <a:srgbClr val="FFFF00"/>
                </a:solidFill>
                <a:latin typeface="Times New Roman" panose="02020603050405020304" pitchFamily="18" charset="0"/>
              </a:rPr>
              <a:t>th</a:t>
            </a:r>
            <a:r>
              <a:rPr lang="en-US" altLang="zh-CN" sz="3200" dirty="0">
                <a:solidFill>
                  <a:srgbClr val="FFFF00"/>
                </a:solidFill>
                <a:latin typeface="Times New Roman" panose="02020603050405020304" pitchFamily="18" charset="0"/>
              </a:rPr>
              <a:t> cycle </a:t>
            </a:r>
            <a:endParaRPr lang="zh-CN" altLang="en-US" sz="3200" dirty="0"/>
          </a:p>
        </p:txBody>
      </p:sp>
      <p:sp>
        <p:nvSpPr>
          <p:cNvPr id="29" name="右箭头 28"/>
          <p:cNvSpPr/>
          <p:nvPr/>
        </p:nvSpPr>
        <p:spPr>
          <a:xfrm>
            <a:off x="4943560" y="4753312"/>
            <a:ext cx="5053849" cy="140463"/>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rot="1928128">
            <a:off x="3578270" y="9172132"/>
            <a:ext cx="855866" cy="91591"/>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rot="19633387">
            <a:off x="3554254" y="8537988"/>
            <a:ext cx="915030" cy="112001"/>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右箭头 33"/>
          <p:cNvSpPr/>
          <p:nvPr/>
        </p:nvSpPr>
        <p:spPr>
          <a:xfrm flipV="1">
            <a:off x="2126014" y="4893775"/>
            <a:ext cx="1537954" cy="1435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05831" y="3552662"/>
            <a:ext cx="615553" cy="3319178"/>
          </a:xfrm>
          <a:prstGeom prst="rect">
            <a:avLst/>
          </a:prstGeom>
        </p:spPr>
        <p:txBody>
          <a:bodyPr vert="vert" wrap="none">
            <a:spAutoFit/>
          </a:bodyPr>
          <a:lstStyle/>
          <a:p>
            <a:r>
              <a:rPr lang="en-US" altLang="zh-CN" sz="2800" dirty="0">
                <a:solidFill>
                  <a:srgbClr val="FFFF00"/>
                </a:solidFill>
                <a:latin typeface="Times New Roman" panose="02020603050405020304" pitchFamily="18" charset="0"/>
              </a:rPr>
              <a:t>got the optimal points </a:t>
            </a:r>
            <a:endParaRPr lang="zh-CN" altLang="en-US" sz="3200" dirty="0"/>
          </a:p>
        </p:txBody>
      </p:sp>
      <p:graphicFrame>
        <p:nvGraphicFramePr>
          <p:cNvPr id="37" name="对象 36"/>
          <p:cNvGraphicFramePr>
            <a:graphicFrameLocks noChangeAspect="1"/>
          </p:cNvGraphicFramePr>
          <p:nvPr>
            <p:extLst>
              <p:ext uri="{D42A27DB-BD31-4B8C-83A1-F6EECF244321}">
                <p14:modId xmlns:p14="http://schemas.microsoft.com/office/powerpoint/2010/main" val="1693896466"/>
              </p:ext>
            </p:extLst>
          </p:nvPr>
        </p:nvGraphicFramePr>
        <p:xfrm>
          <a:off x="4169267" y="4451537"/>
          <a:ext cx="774293" cy="1028003"/>
        </p:xfrm>
        <a:graphic>
          <a:graphicData uri="http://schemas.openxmlformats.org/presentationml/2006/ole">
            <mc:AlternateContent xmlns:mc="http://schemas.openxmlformats.org/markup-compatibility/2006">
              <mc:Choice xmlns:v="urn:schemas-microsoft-com:vml" Requires="v">
                <p:oleObj spid="_x0000_s3391" name="Equation" r:id="rId7" imgW="241200" imgH="253800" progId="Equation.DSMT4">
                  <p:embed/>
                </p:oleObj>
              </mc:Choice>
              <mc:Fallback>
                <p:oleObj name="Equation" r:id="rId7" imgW="241200" imgH="253800" progId="Equation.DSMT4">
                  <p:embed/>
                  <p:pic>
                    <p:nvPicPr>
                      <p:cNvPr id="0" name=""/>
                      <p:cNvPicPr/>
                      <p:nvPr/>
                    </p:nvPicPr>
                    <p:blipFill>
                      <a:blip r:embed="rId8"/>
                      <a:stretch>
                        <a:fillRect/>
                      </a:stretch>
                    </p:blipFill>
                    <p:spPr>
                      <a:xfrm>
                        <a:off x="4169267" y="4451537"/>
                        <a:ext cx="774293" cy="1028003"/>
                      </a:xfrm>
                      <a:prstGeom prst="rect">
                        <a:avLst/>
                      </a:prstGeom>
                    </p:spPr>
                  </p:pic>
                </p:oleObj>
              </mc:Fallback>
            </mc:AlternateContent>
          </a:graphicData>
        </a:graphic>
      </p:graphicFrame>
      <p:sp>
        <p:nvSpPr>
          <p:cNvPr id="38" name="矩形 37"/>
          <p:cNvSpPr/>
          <p:nvPr/>
        </p:nvSpPr>
        <p:spPr>
          <a:xfrm>
            <a:off x="4784820" y="4230092"/>
            <a:ext cx="5521063" cy="523220"/>
          </a:xfrm>
          <a:prstGeom prst="rect">
            <a:avLst/>
          </a:prstGeom>
        </p:spPr>
        <p:txBody>
          <a:bodyPr wrap="none">
            <a:spAutoFit/>
          </a:bodyPr>
          <a:lstStyle/>
          <a:p>
            <a:r>
              <a:rPr lang="en-US" altLang="zh-CN" sz="2800" dirty="0">
                <a:solidFill>
                  <a:srgbClr val="FFFF00"/>
                </a:solidFill>
                <a:latin typeface="Times New Roman" panose="02020603050405020304" pitchFamily="18" charset="0"/>
              </a:rPr>
              <a:t>the </a:t>
            </a:r>
            <a:r>
              <a:rPr lang="en-US" altLang="zh-CN" sz="2800" dirty="0" err="1">
                <a:solidFill>
                  <a:srgbClr val="FFFF00"/>
                </a:solidFill>
                <a:latin typeface="Times New Roman" panose="02020603050405020304" pitchFamily="18" charset="0"/>
              </a:rPr>
              <a:t>jth</a:t>
            </a:r>
            <a:r>
              <a:rPr lang="en-US" altLang="zh-CN" sz="2800" dirty="0">
                <a:solidFill>
                  <a:srgbClr val="FFFF00"/>
                </a:solidFill>
                <a:latin typeface="Times New Roman" panose="02020603050405020304" pitchFamily="18" charset="0"/>
              </a:rPr>
              <a:t> </a:t>
            </a:r>
            <a:r>
              <a:rPr lang="en-US" altLang="zh-CN" sz="2800" dirty="0" smtClean="0">
                <a:solidFill>
                  <a:srgbClr val="FFFF00"/>
                </a:solidFill>
                <a:latin typeface="Times New Roman" panose="02020603050405020304" pitchFamily="18" charset="0"/>
              </a:rPr>
              <a:t>parameter as </a:t>
            </a:r>
            <a:r>
              <a:rPr lang="en-US" altLang="zh-CN" sz="2800" dirty="0">
                <a:solidFill>
                  <a:srgbClr val="FFFF00"/>
                </a:solidFill>
                <a:latin typeface="Times New Roman" panose="02020603050405020304" pitchFamily="18" charset="0"/>
              </a:rPr>
              <a:t>searching points </a:t>
            </a:r>
            <a:endParaRPr lang="zh-CN" altLang="en-US" sz="2800" dirty="0">
              <a:solidFill>
                <a:srgbClr val="FFFF00"/>
              </a:solidFill>
            </a:endParaRPr>
          </a:p>
        </p:txBody>
      </p:sp>
      <p:sp>
        <p:nvSpPr>
          <p:cNvPr id="40" name="矩形 39"/>
          <p:cNvSpPr/>
          <p:nvPr/>
        </p:nvSpPr>
        <p:spPr>
          <a:xfrm>
            <a:off x="2431236" y="8542028"/>
            <a:ext cx="1199367" cy="584775"/>
          </a:xfrm>
          <a:prstGeom prst="rect">
            <a:avLst/>
          </a:prstGeom>
        </p:spPr>
        <p:txBody>
          <a:bodyPr wrap="none">
            <a:spAutoFit/>
          </a:bodyPr>
          <a:lstStyle/>
          <a:p>
            <a:r>
              <a:rPr lang="en-US" altLang="zh-CN" sz="3200" dirty="0" smtClean="0">
                <a:solidFill>
                  <a:srgbClr val="FFFF00"/>
                </a:solidFill>
                <a:latin typeface="Times New Roman" panose="02020603050405020304" pitchFamily="18" charset="0"/>
              </a:rPr>
              <a:t>Note :</a:t>
            </a:r>
            <a:endParaRPr lang="zh-CN" altLang="en-US" sz="3200" dirty="0">
              <a:solidFill>
                <a:srgbClr val="FFFF00"/>
              </a:solidFill>
              <a:latin typeface="Times New Roman" panose="02020603050405020304" pitchFamily="18" charset="0"/>
            </a:endParaRPr>
          </a:p>
        </p:txBody>
      </p:sp>
      <p:sp>
        <p:nvSpPr>
          <p:cNvPr id="41" name="矩形 40"/>
          <p:cNvSpPr/>
          <p:nvPr/>
        </p:nvSpPr>
        <p:spPr>
          <a:xfrm>
            <a:off x="4560556" y="7564404"/>
            <a:ext cx="14641844" cy="954107"/>
          </a:xfrm>
          <a:prstGeom prst="rect">
            <a:avLst/>
          </a:prstGeom>
        </p:spPr>
        <p:txBody>
          <a:bodyPr wrap="square">
            <a:spAutoFit/>
          </a:bodyPr>
          <a:lstStyle/>
          <a:p>
            <a:r>
              <a:rPr lang="en-US" altLang="zh-CN" sz="2800" kern="100" dirty="0" smtClean="0">
                <a:solidFill>
                  <a:srgbClr val="FFFF00"/>
                </a:solidFill>
                <a:latin typeface="Times New Roman" panose="02020603050405020304" pitchFamily="18" charset="0"/>
              </a:rPr>
              <a:t>      Because </a:t>
            </a:r>
            <a:r>
              <a:rPr lang="en-US" altLang="zh-CN" sz="2800" kern="100" dirty="0">
                <a:solidFill>
                  <a:srgbClr val="FFFF00"/>
                </a:solidFill>
                <a:latin typeface="Times New Roman" panose="02020603050405020304" pitchFamily="18" charset="0"/>
              </a:rPr>
              <a:t>the searching step length reduces the half after each circle, the searching domain will decrease quickly with the increase of t, and the value of objective function will decrease increasingly. </a:t>
            </a:r>
            <a:endParaRPr lang="zh-CN" altLang="en-US" sz="2800" dirty="0">
              <a:solidFill>
                <a:srgbClr val="FFFF00"/>
              </a:solidFill>
            </a:endParaRPr>
          </a:p>
        </p:txBody>
      </p:sp>
      <p:sp>
        <p:nvSpPr>
          <p:cNvPr id="42" name="矩形 41"/>
          <p:cNvSpPr/>
          <p:nvPr/>
        </p:nvSpPr>
        <p:spPr>
          <a:xfrm>
            <a:off x="4560556" y="9126803"/>
            <a:ext cx="7734858" cy="519808"/>
          </a:xfrm>
          <a:prstGeom prst="rect">
            <a:avLst/>
          </a:prstGeom>
        </p:spPr>
        <p:txBody>
          <a:bodyPr wrap="square">
            <a:spAutoFit/>
          </a:bodyPr>
          <a:lstStyle/>
          <a:p>
            <a:r>
              <a:rPr lang="en-US" altLang="zh-CN" sz="2800" kern="100" dirty="0" smtClean="0">
                <a:solidFill>
                  <a:srgbClr val="FFFF00"/>
                </a:solidFill>
                <a:latin typeface="Times New Roman" panose="02020603050405020304" pitchFamily="18" charset="0"/>
              </a:rPr>
              <a:t>Objective function           ,</a:t>
            </a:r>
            <a:r>
              <a:rPr lang="en-US" altLang="zh-CN" sz="2800" dirty="0">
                <a:solidFill>
                  <a:srgbClr val="FFFF00"/>
                </a:solidFill>
                <a:latin typeface="Times New Roman" panose="02020603050405020304" pitchFamily="18" charset="0"/>
              </a:rPr>
              <a:t> the optimal parameter</a:t>
            </a:r>
            <a:endParaRPr lang="zh-CN" altLang="en-US" sz="2800" dirty="0">
              <a:solidFill>
                <a:srgbClr val="FFFF00"/>
              </a:solidFill>
              <a:latin typeface="Times New Roman" panose="02020603050405020304" pitchFamily="18" charset="0"/>
            </a:endParaRPr>
          </a:p>
        </p:txBody>
      </p:sp>
      <p:graphicFrame>
        <p:nvGraphicFramePr>
          <p:cNvPr id="43" name="对象 42"/>
          <p:cNvGraphicFramePr>
            <a:graphicFrameLocks noChangeAspect="1"/>
          </p:cNvGraphicFramePr>
          <p:nvPr>
            <p:extLst>
              <p:ext uri="{D42A27DB-BD31-4B8C-83A1-F6EECF244321}">
                <p14:modId xmlns:p14="http://schemas.microsoft.com/office/powerpoint/2010/main" val="2132272219"/>
              </p:ext>
            </p:extLst>
          </p:nvPr>
        </p:nvGraphicFramePr>
        <p:xfrm>
          <a:off x="7414976" y="8906497"/>
          <a:ext cx="776183" cy="810697"/>
        </p:xfrm>
        <a:graphic>
          <a:graphicData uri="http://schemas.openxmlformats.org/presentationml/2006/ole">
            <mc:AlternateContent xmlns:mc="http://schemas.openxmlformats.org/markup-compatibility/2006">
              <mc:Choice xmlns:v="urn:schemas-microsoft-com:vml" Requires="v">
                <p:oleObj spid="_x0000_s3392" name="Equation" r:id="rId9" imgW="266400" imgH="253800" progId="Equation.DSMT4">
                  <p:embed/>
                </p:oleObj>
              </mc:Choice>
              <mc:Fallback>
                <p:oleObj name="Equation" r:id="rId9" imgW="266400" imgH="253800" progId="Equation.DSMT4">
                  <p:embed/>
                  <p:pic>
                    <p:nvPicPr>
                      <p:cNvPr id="0" name=""/>
                      <p:cNvPicPr/>
                      <p:nvPr/>
                    </p:nvPicPr>
                    <p:blipFill>
                      <a:blip r:embed="rId10"/>
                      <a:stretch>
                        <a:fillRect/>
                      </a:stretch>
                    </p:blipFill>
                    <p:spPr>
                      <a:xfrm>
                        <a:off x="7414976" y="8906497"/>
                        <a:ext cx="776183" cy="810697"/>
                      </a:xfrm>
                      <a:prstGeom prst="rect">
                        <a:avLst/>
                      </a:prstGeom>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3742177994"/>
              </p:ext>
            </p:extLst>
          </p:nvPr>
        </p:nvGraphicFramePr>
        <p:xfrm>
          <a:off x="11527198" y="8981358"/>
          <a:ext cx="708559" cy="810697"/>
        </p:xfrm>
        <a:graphic>
          <a:graphicData uri="http://schemas.openxmlformats.org/presentationml/2006/ole">
            <mc:AlternateContent xmlns:mc="http://schemas.openxmlformats.org/markup-compatibility/2006">
              <mc:Choice xmlns:v="urn:schemas-microsoft-com:vml" Requires="v">
                <p:oleObj spid="_x0000_s3393" name="Equation" r:id="rId11" imgW="253800" imgH="266400" progId="Equation.DSMT4">
                  <p:embed/>
                </p:oleObj>
              </mc:Choice>
              <mc:Fallback>
                <p:oleObj name="Equation" r:id="rId11" imgW="253800" imgH="266400" progId="Equation.DSMT4">
                  <p:embed/>
                  <p:pic>
                    <p:nvPicPr>
                      <p:cNvPr id="0" name=""/>
                      <p:cNvPicPr/>
                      <p:nvPr/>
                    </p:nvPicPr>
                    <p:blipFill>
                      <a:blip r:embed="rId12"/>
                      <a:stretch>
                        <a:fillRect/>
                      </a:stretch>
                    </p:blipFill>
                    <p:spPr>
                      <a:xfrm>
                        <a:off x="11527198" y="8981358"/>
                        <a:ext cx="708559" cy="810697"/>
                      </a:xfrm>
                      <a:prstGeom prst="rect">
                        <a:avLst/>
                      </a:prstGeom>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907322657"/>
              </p:ext>
            </p:extLst>
          </p:nvPr>
        </p:nvGraphicFramePr>
        <p:xfrm>
          <a:off x="15903730" y="5197574"/>
          <a:ext cx="2852656" cy="539357"/>
        </p:xfrm>
        <a:graphic>
          <a:graphicData uri="http://schemas.openxmlformats.org/presentationml/2006/ole">
            <mc:AlternateContent xmlns:mc="http://schemas.openxmlformats.org/markup-compatibility/2006">
              <mc:Choice xmlns:v="urn:schemas-microsoft-com:vml" Requires="v">
                <p:oleObj spid="_x0000_s3394" name="Equation" r:id="rId13" imgW="927000" imgH="190440" progId="Equation.DSMT4">
                  <p:embed/>
                </p:oleObj>
              </mc:Choice>
              <mc:Fallback>
                <p:oleObj name="Equation" r:id="rId13" imgW="927000" imgH="190440" progId="Equation.DSMT4">
                  <p:embed/>
                  <p:pic>
                    <p:nvPicPr>
                      <p:cNvPr id="0" name=""/>
                      <p:cNvPicPr/>
                      <p:nvPr/>
                    </p:nvPicPr>
                    <p:blipFill>
                      <a:blip r:embed="rId14"/>
                      <a:stretch>
                        <a:fillRect/>
                      </a:stretch>
                    </p:blipFill>
                    <p:spPr>
                      <a:xfrm>
                        <a:off x="15903730" y="5197574"/>
                        <a:ext cx="2852656" cy="539357"/>
                      </a:xfrm>
                      <a:prstGeom prst="rect">
                        <a:avLst/>
                      </a:prstGeom>
                    </p:spPr>
                  </p:pic>
                </p:oleObj>
              </mc:Fallback>
            </mc:AlternateContent>
          </a:graphicData>
        </a:graphic>
      </p:graphicFrame>
    </p:spTree>
    <p:extLst>
      <p:ext uri="{BB962C8B-B14F-4D97-AF65-F5344CB8AC3E}">
        <p14:creationId xmlns:p14="http://schemas.microsoft.com/office/powerpoint/2010/main" val="190073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circle(in)">
                                      <p:cBhvr>
                                        <p:cTn id="12" dur="20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circle(in)">
                                      <p:cBhvr>
                                        <p:cTn id="17" dur="2000"/>
                                        <p:tgtEl>
                                          <p:spTgt spid="36"/>
                                        </p:tgtEl>
                                      </p:cBhvr>
                                    </p:animEffect>
                                  </p:childTnLst>
                                </p:cTn>
                              </p:par>
                              <p:par>
                                <p:cTn id="18" presetID="6" presetClass="entr" presetSubtype="16"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circle(in)">
                                      <p:cBhvr>
                                        <p:cTn id="20" dur="20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circle(in)">
                                      <p:cBhvr>
                                        <p:cTn id="25" dur="20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circle(in)">
                                      <p:cBhvr>
                                        <p:cTn id="30" dur="2000"/>
                                        <p:tgtEl>
                                          <p:spTgt spid="27"/>
                                        </p:tgtEl>
                                      </p:cBhvr>
                                    </p:animEffect>
                                  </p:childTnLst>
                                </p:cTn>
                              </p:par>
                              <p:par>
                                <p:cTn id="31" presetID="6" presetClass="entr" presetSubtype="16"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circle(in)">
                                      <p:cBhvr>
                                        <p:cTn id="33" dur="2000"/>
                                        <p:tgtEl>
                                          <p:spTgt spid="45"/>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circle(in)">
                                      <p:cBhvr>
                                        <p:cTn id="36" dur="20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circle(in)">
                                      <p:cBhvr>
                                        <p:cTn id="41" dur="20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ircle(in)">
                                      <p:cBhvr>
                                        <p:cTn id="46" dur="20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circle(in)">
                                      <p:cBhvr>
                                        <p:cTn id="51" dur="20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circle(in)">
                                      <p:cBhvr>
                                        <p:cTn id="56" dur="20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circle(in)">
                                      <p:cBhvr>
                                        <p:cTn id="61" dur="2000"/>
                                        <p:tgtEl>
                                          <p:spTgt spid="42"/>
                                        </p:tgtEl>
                                      </p:cBhvr>
                                    </p:animEffect>
                                  </p:childTnLst>
                                </p:cTn>
                              </p:par>
                              <p:par>
                                <p:cTn id="62" presetID="6" presetClass="entr" presetSubtype="16"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circle(in)">
                                      <p:cBhvr>
                                        <p:cTn id="64" dur="2000"/>
                                        <p:tgtEl>
                                          <p:spTgt spid="43"/>
                                        </p:tgtEl>
                                      </p:cBhvr>
                                    </p:animEffect>
                                  </p:childTnLst>
                                </p:cTn>
                              </p:par>
                              <p:par>
                                <p:cTn id="65" presetID="6" presetClass="entr" presetSubtype="16"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circle(in)">
                                      <p:cBhvr>
                                        <p:cTn id="67"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3" grpId="0" animBg="1"/>
      <p:bldP spid="34" grpId="0" animBg="1"/>
      <p:bldP spid="36" grpId="0"/>
      <p:bldP spid="38" grpId="0"/>
      <p:bldP spid="40"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15"/>
          <p:cNvSpPr/>
          <p:nvPr/>
        </p:nvSpPr>
        <p:spPr>
          <a:xfrm>
            <a:off x="0" y="-705"/>
            <a:ext cx="20104100" cy="1334712"/>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矩形 1"/>
          <p:cNvSpPr/>
          <p:nvPr/>
        </p:nvSpPr>
        <p:spPr>
          <a:xfrm>
            <a:off x="0" y="365673"/>
            <a:ext cx="6558206" cy="830997"/>
          </a:xfrm>
          <a:prstGeom prst="rect">
            <a:avLst/>
          </a:prstGeom>
        </p:spPr>
        <p:txBody>
          <a:bodyPr wrap="none">
            <a:spAutoFit/>
          </a:bodyPr>
          <a:lstStyle/>
          <a:p>
            <a:pPr algn="ctr"/>
            <a:r>
              <a:rPr lang="en-US" altLang="zh-CN" sz="4800" dirty="0">
                <a:solidFill>
                  <a:srgbClr val="0070C0"/>
                </a:solidFill>
                <a:latin typeface="Times New Roman" panose="02020603050405020304" pitchFamily="18" charset="0"/>
              </a:rPr>
              <a:t>Expansion stage (E stage)</a:t>
            </a:r>
            <a:endParaRPr lang="zh-CN" altLang="en-US" sz="4800" dirty="0">
              <a:solidFill>
                <a:srgbClr val="0070C0"/>
              </a:solidFill>
              <a:latin typeface="Times New Roman" panose="02020603050405020304" pitchFamily="18" charset="0"/>
              <a:ea typeface="宋体" panose="02010600030101010101" pitchFamily="2" charset="-122"/>
            </a:endParaRPr>
          </a:p>
        </p:txBody>
      </p:sp>
      <p:sp>
        <p:nvSpPr>
          <p:cNvPr id="11" name="Rectangle 7"/>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9"/>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右箭头 36"/>
          <p:cNvSpPr/>
          <p:nvPr/>
        </p:nvSpPr>
        <p:spPr>
          <a:xfrm rot="1033147" flipV="1">
            <a:off x="1068666" y="6499475"/>
            <a:ext cx="1403962" cy="18030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9" name="对象 58"/>
          <p:cNvGraphicFramePr>
            <a:graphicFrameLocks noChangeAspect="1"/>
          </p:cNvGraphicFramePr>
          <p:nvPr>
            <p:extLst>
              <p:ext uri="{D42A27DB-BD31-4B8C-83A1-F6EECF244321}">
                <p14:modId xmlns:p14="http://schemas.microsoft.com/office/powerpoint/2010/main" val="2337820231"/>
              </p:ext>
            </p:extLst>
          </p:nvPr>
        </p:nvGraphicFramePr>
        <p:xfrm>
          <a:off x="1737585" y="9315014"/>
          <a:ext cx="604313" cy="740004"/>
        </p:xfrm>
        <a:graphic>
          <a:graphicData uri="http://schemas.openxmlformats.org/presentationml/2006/ole">
            <mc:AlternateContent xmlns:mc="http://schemas.openxmlformats.org/markup-compatibility/2006">
              <mc:Choice xmlns:v="urn:schemas-microsoft-com:vml" Requires="v">
                <p:oleObj spid="_x0000_s5451" name="Equation" r:id="rId4" imgW="228600" imgH="266400" progId="Equation.DSMT4">
                  <p:embed/>
                </p:oleObj>
              </mc:Choice>
              <mc:Fallback>
                <p:oleObj name="Equation" r:id="rId4" imgW="228600" imgH="266400" progId="Equation.DSMT4">
                  <p:embed/>
                  <p:pic>
                    <p:nvPicPr>
                      <p:cNvPr id="0" name=""/>
                      <p:cNvPicPr/>
                      <p:nvPr/>
                    </p:nvPicPr>
                    <p:blipFill>
                      <a:blip r:embed="rId5"/>
                      <a:stretch>
                        <a:fillRect/>
                      </a:stretch>
                    </p:blipFill>
                    <p:spPr>
                      <a:xfrm>
                        <a:off x="1737585" y="9315014"/>
                        <a:ext cx="604313" cy="740004"/>
                      </a:xfrm>
                      <a:prstGeom prst="rect">
                        <a:avLst/>
                      </a:prstGeom>
                    </p:spPr>
                  </p:pic>
                </p:oleObj>
              </mc:Fallback>
            </mc:AlternateContent>
          </a:graphicData>
        </a:graphic>
      </p:graphicFrame>
      <p:sp>
        <p:nvSpPr>
          <p:cNvPr id="29" name="object 9"/>
          <p:cNvSpPr/>
          <p:nvPr/>
        </p:nvSpPr>
        <p:spPr>
          <a:xfrm>
            <a:off x="2" y="1334007"/>
            <a:ext cx="20104098" cy="9938983"/>
          </a:xfrm>
          <a:custGeom>
            <a:avLst/>
            <a:gdLst/>
            <a:ahLst/>
            <a:cxnLst/>
            <a:rect l="l" t="t" r="r" b="b"/>
            <a:pathLst>
              <a:path w="3092450" h="2385060">
                <a:moveTo>
                  <a:pt x="3092397" y="2385016"/>
                </a:moveTo>
                <a:lnTo>
                  <a:pt x="0" y="2385016"/>
                </a:lnTo>
                <a:lnTo>
                  <a:pt x="0" y="0"/>
                </a:lnTo>
                <a:lnTo>
                  <a:pt x="3092397" y="0"/>
                </a:lnTo>
                <a:lnTo>
                  <a:pt x="3092397" y="2385016"/>
                </a:lnTo>
                <a:close/>
              </a:path>
            </a:pathLst>
          </a:custGeom>
          <a:solidFill>
            <a:srgbClr val="0F76A0"/>
          </a:solidFill>
        </p:spPr>
        <p:txBody>
          <a:bodyPr wrap="square" lIns="0" tIns="0" rIns="0" bIns="0" rtlCol="0">
            <a:spAutoFit/>
          </a:bodyPr>
          <a:lstStyle/>
          <a:p>
            <a:endParaRPr/>
          </a:p>
        </p:txBody>
      </p:sp>
      <p:sp>
        <p:nvSpPr>
          <p:cNvPr id="69" name="右箭头 68"/>
          <p:cNvSpPr/>
          <p:nvPr/>
        </p:nvSpPr>
        <p:spPr>
          <a:xfrm rot="1043548" flipV="1">
            <a:off x="11660048" y="7294893"/>
            <a:ext cx="1635513" cy="122901"/>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3276543" y="7067474"/>
            <a:ext cx="1020913" cy="107148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3306479" y="7372382"/>
            <a:ext cx="990977" cy="461665"/>
          </a:xfrm>
          <a:prstGeom prst="rect">
            <a:avLst/>
          </a:prstGeom>
        </p:spPr>
        <p:txBody>
          <a:bodyPr wrap="none">
            <a:spAutoFit/>
          </a:bodyPr>
          <a:lstStyle/>
          <a:p>
            <a:r>
              <a:rPr lang="en-US" altLang="zh-CN" sz="2400" kern="100" dirty="0" smtClean="0">
                <a:solidFill>
                  <a:srgbClr val="FFFF00"/>
                </a:solidFill>
                <a:latin typeface="Times New Roman" panose="02020603050405020304" pitchFamily="18" charset="0"/>
              </a:rPr>
              <a:t>V=4-6</a:t>
            </a:r>
            <a:endParaRPr lang="zh-CN" altLang="en-US" sz="2400" dirty="0">
              <a:solidFill>
                <a:srgbClr val="FFFF00"/>
              </a:solidFill>
            </a:endParaRPr>
          </a:p>
        </p:txBody>
      </p:sp>
      <p:sp>
        <p:nvSpPr>
          <p:cNvPr id="72" name="椭圆 71"/>
          <p:cNvSpPr/>
          <p:nvPr/>
        </p:nvSpPr>
        <p:spPr>
          <a:xfrm>
            <a:off x="11453870" y="6486100"/>
            <a:ext cx="450396" cy="56798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407477" y="4716670"/>
            <a:ext cx="677108" cy="3041858"/>
          </a:xfrm>
          <a:prstGeom prst="rect">
            <a:avLst/>
          </a:prstGeom>
        </p:spPr>
        <p:txBody>
          <a:bodyPr vert="vert" wrap="none">
            <a:spAutoFit/>
          </a:bodyPr>
          <a:lstStyle/>
          <a:p>
            <a:r>
              <a:rPr lang="en-US" altLang="zh-CN" sz="2800" dirty="0" smtClean="0">
                <a:solidFill>
                  <a:srgbClr val="FFFF00"/>
                </a:solidFill>
                <a:latin typeface="Times New Roman" panose="02020603050405020304" pitchFamily="18" charset="0"/>
              </a:rPr>
              <a:t> </a:t>
            </a:r>
            <a:r>
              <a:rPr lang="en-US" altLang="zh-CN" sz="3200" dirty="0">
                <a:solidFill>
                  <a:srgbClr val="FFFF00"/>
                </a:solidFill>
                <a:latin typeface="Times New Roman" panose="02020603050405020304" pitchFamily="18" charset="0"/>
              </a:rPr>
              <a:t>the (t-1)-</a:t>
            </a:r>
            <a:r>
              <a:rPr lang="en-US" altLang="zh-CN" sz="3200" dirty="0" err="1">
                <a:solidFill>
                  <a:srgbClr val="FFFF00"/>
                </a:solidFill>
                <a:latin typeface="Times New Roman" panose="02020603050405020304" pitchFamily="18" charset="0"/>
              </a:rPr>
              <a:t>th</a:t>
            </a:r>
            <a:r>
              <a:rPr lang="en-US" altLang="zh-CN" sz="3200" dirty="0">
                <a:solidFill>
                  <a:srgbClr val="FFFF00"/>
                </a:solidFill>
                <a:latin typeface="Times New Roman" panose="02020603050405020304" pitchFamily="18" charset="0"/>
              </a:rPr>
              <a:t> cycle </a:t>
            </a:r>
            <a:endParaRPr lang="zh-CN" altLang="en-US" sz="3200" dirty="0"/>
          </a:p>
        </p:txBody>
      </p:sp>
      <p:sp>
        <p:nvSpPr>
          <p:cNvPr id="34" name="右箭头 33"/>
          <p:cNvSpPr/>
          <p:nvPr/>
        </p:nvSpPr>
        <p:spPr>
          <a:xfrm>
            <a:off x="4844603" y="6069666"/>
            <a:ext cx="5053849" cy="140463"/>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flipV="1">
            <a:off x="2043106" y="6057783"/>
            <a:ext cx="1537954" cy="1435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622923" y="4716670"/>
            <a:ext cx="615553" cy="3319178"/>
          </a:xfrm>
          <a:prstGeom prst="rect">
            <a:avLst/>
          </a:prstGeom>
        </p:spPr>
        <p:txBody>
          <a:bodyPr vert="vert" wrap="none">
            <a:spAutoFit/>
          </a:bodyPr>
          <a:lstStyle/>
          <a:p>
            <a:r>
              <a:rPr lang="en-US" altLang="zh-CN" sz="2800" dirty="0">
                <a:solidFill>
                  <a:srgbClr val="FFFF00"/>
                </a:solidFill>
                <a:latin typeface="Times New Roman" panose="02020603050405020304" pitchFamily="18" charset="0"/>
              </a:rPr>
              <a:t>got the optimal points </a:t>
            </a:r>
            <a:endParaRPr lang="zh-CN" altLang="en-US" sz="3200" dirty="0"/>
          </a:p>
        </p:txBody>
      </p:sp>
      <p:graphicFrame>
        <p:nvGraphicFramePr>
          <p:cNvPr id="40" name="对象 39"/>
          <p:cNvGraphicFramePr>
            <a:graphicFrameLocks noChangeAspect="1"/>
          </p:cNvGraphicFramePr>
          <p:nvPr>
            <p:extLst>
              <p:ext uri="{D42A27DB-BD31-4B8C-83A1-F6EECF244321}">
                <p14:modId xmlns:p14="http://schemas.microsoft.com/office/powerpoint/2010/main" val="3392241850"/>
              </p:ext>
            </p:extLst>
          </p:nvPr>
        </p:nvGraphicFramePr>
        <p:xfrm>
          <a:off x="3883310" y="5616289"/>
          <a:ext cx="1182688" cy="1027112"/>
        </p:xfrm>
        <a:graphic>
          <a:graphicData uri="http://schemas.openxmlformats.org/presentationml/2006/ole">
            <mc:AlternateContent xmlns:mc="http://schemas.openxmlformats.org/markup-compatibility/2006">
              <mc:Choice xmlns:v="urn:schemas-microsoft-com:vml" Requires="v">
                <p:oleObj spid="_x0000_s5452" name="Equation" r:id="rId6" imgW="368280" imgH="253800" progId="Equation.DSMT4">
                  <p:embed/>
                </p:oleObj>
              </mc:Choice>
              <mc:Fallback>
                <p:oleObj name="Equation" r:id="rId6" imgW="368280" imgH="253800" progId="Equation.DSMT4">
                  <p:embed/>
                  <p:pic>
                    <p:nvPicPr>
                      <p:cNvPr id="0" name=""/>
                      <p:cNvPicPr/>
                      <p:nvPr/>
                    </p:nvPicPr>
                    <p:blipFill>
                      <a:blip r:embed="rId7"/>
                      <a:stretch>
                        <a:fillRect/>
                      </a:stretch>
                    </p:blipFill>
                    <p:spPr>
                      <a:xfrm>
                        <a:off x="3883310" y="5616289"/>
                        <a:ext cx="1182688" cy="1027112"/>
                      </a:xfrm>
                      <a:prstGeom prst="rect">
                        <a:avLst/>
                      </a:prstGeom>
                    </p:spPr>
                  </p:pic>
                </p:oleObj>
              </mc:Fallback>
            </mc:AlternateContent>
          </a:graphicData>
        </a:graphic>
      </p:graphicFrame>
      <p:sp>
        <p:nvSpPr>
          <p:cNvPr id="42" name="矩形 41"/>
          <p:cNvSpPr/>
          <p:nvPr/>
        </p:nvSpPr>
        <p:spPr>
          <a:xfrm>
            <a:off x="4701912" y="5394100"/>
            <a:ext cx="5155579" cy="523220"/>
          </a:xfrm>
          <a:prstGeom prst="rect">
            <a:avLst/>
          </a:prstGeom>
        </p:spPr>
        <p:txBody>
          <a:bodyPr wrap="none">
            <a:spAutoFit/>
          </a:bodyPr>
          <a:lstStyle/>
          <a:p>
            <a:r>
              <a:rPr lang="en-US" altLang="zh-CN" sz="2800" dirty="0">
                <a:solidFill>
                  <a:srgbClr val="FFFF00"/>
                </a:solidFill>
                <a:latin typeface="Times New Roman" panose="02020603050405020304" pitchFamily="18" charset="0"/>
              </a:rPr>
              <a:t>The t’-</a:t>
            </a:r>
            <a:r>
              <a:rPr lang="en-US" altLang="zh-CN" sz="2800" dirty="0" err="1">
                <a:solidFill>
                  <a:srgbClr val="FFFF00"/>
                </a:solidFill>
                <a:latin typeface="Times New Roman" panose="02020603050405020304" pitchFamily="18" charset="0"/>
              </a:rPr>
              <a:t>th</a:t>
            </a:r>
            <a:r>
              <a:rPr lang="en-US" altLang="zh-CN" sz="2800" dirty="0">
                <a:solidFill>
                  <a:srgbClr val="FFFF00"/>
                </a:solidFill>
                <a:latin typeface="Times New Roman" panose="02020603050405020304" pitchFamily="18" charset="0"/>
              </a:rPr>
              <a:t> circle </a:t>
            </a:r>
            <a:r>
              <a:rPr lang="en-US" altLang="zh-CN" sz="2800" dirty="0" smtClean="0">
                <a:solidFill>
                  <a:srgbClr val="FFFF00"/>
                </a:solidFill>
                <a:latin typeface="Times New Roman" panose="02020603050405020304" pitchFamily="18" charset="0"/>
              </a:rPr>
              <a:t>of searching points</a:t>
            </a:r>
            <a:endParaRPr lang="zh-CN" altLang="en-US" sz="2800" dirty="0">
              <a:solidFill>
                <a:srgbClr val="FFFF00"/>
              </a:solidFill>
            </a:endParaRPr>
          </a:p>
        </p:txBody>
      </p:sp>
      <p:sp>
        <p:nvSpPr>
          <p:cNvPr id="3" name="Rectangle 7"/>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36158586"/>
              </p:ext>
            </p:extLst>
          </p:nvPr>
        </p:nvGraphicFramePr>
        <p:xfrm>
          <a:off x="10017541" y="5097938"/>
          <a:ext cx="8701087" cy="2195513"/>
        </p:xfrm>
        <a:graphic>
          <a:graphicData uri="http://schemas.openxmlformats.org/presentationml/2006/ole">
            <mc:AlternateContent xmlns:mc="http://schemas.openxmlformats.org/markup-compatibility/2006">
              <mc:Choice xmlns:v="urn:schemas-microsoft-com:vml" Requires="v">
                <p:oleObj spid="_x0000_s5453" name="Equation" r:id="rId8" imgW="3047760" imgH="558720" progId="Equation.DSMT4">
                  <p:embed/>
                </p:oleObj>
              </mc:Choice>
              <mc:Fallback>
                <p:oleObj name="Equation" r:id="rId8" imgW="3047760" imgH="558720" progId="Equation.DSMT4">
                  <p:embed/>
                  <p:pic>
                    <p:nvPicPr>
                      <p:cNvPr id="0" name=""/>
                      <p:cNvPicPr/>
                      <p:nvPr/>
                    </p:nvPicPr>
                    <p:blipFill>
                      <a:blip r:embed="rId9"/>
                      <a:stretch>
                        <a:fillRect/>
                      </a:stretch>
                    </p:blipFill>
                    <p:spPr>
                      <a:xfrm>
                        <a:off x="10017541" y="5097938"/>
                        <a:ext cx="8701087" cy="2195513"/>
                      </a:xfrm>
                      <a:prstGeom prst="rect">
                        <a:avLst/>
                      </a:prstGeom>
                    </p:spPr>
                  </p:pic>
                </p:oleObj>
              </mc:Fallback>
            </mc:AlternateContent>
          </a:graphicData>
        </a:graphic>
      </p:graphicFrame>
      <p:sp>
        <p:nvSpPr>
          <p:cNvPr id="6" name="Rectangle 12"/>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381018846"/>
              </p:ext>
            </p:extLst>
          </p:nvPr>
        </p:nvGraphicFramePr>
        <p:xfrm>
          <a:off x="7426325" y="7583488"/>
          <a:ext cx="127000" cy="215900"/>
        </p:xfrm>
        <a:graphic>
          <a:graphicData uri="http://schemas.openxmlformats.org/presentationml/2006/ole">
            <mc:AlternateContent xmlns:mc="http://schemas.openxmlformats.org/markup-compatibility/2006">
              <mc:Choice xmlns:v="urn:schemas-microsoft-com:vml" Requires="v">
                <p:oleObj spid="_x0000_s5454" name="公式" r:id="rId10" imgW="126720" imgH="215640" progId="Equation.3">
                  <p:embed/>
                </p:oleObj>
              </mc:Choice>
              <mc:Fallback>
                <p:oleObj name="公式" r:id="rId10" imgW="126720" imgH="215640" progId="Equation.3">
                  <p:embed/>
                  <p:pic>
                    <p:nvPicPr>
                      <p:cNvPr id="0" name="Object 11"/>
                      <p:cNvPicPr>
                        <a:picLocks noChangeAspect="1" noChangeArrowheads="1"/>
                      </p:cNvPicPr>
                      <p:nvPr/>
                    </p:nvPicPr>
                    <p:blipFill>
                      <a:blip r:embed="rId11"/>
                      <a:srcRect/>
                      <a:stretch>
                        <a:fillRect/>
                      </a:stretch>
                    </p:blipFill>
                    <p:spPr bwMode="auto">
                      <a:xfrm>
                        <a:off x="7426325" y="7583488"/>
                        <a:ext cx="1270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64458475"/>
              </p:ext>
            </p:extLst>
          </p:nvPr>
        </p:nvGraphicFramePr>
        <p:xfrm>
          <a:off x="15346850" y="6321339"/>
          <a:ext cx="2717543" cy="644123"/>
        </p:xfrm>
        <a:graphic>
          <a:graphicData uri="http://schemas.openxmlformats.org/presentationml/2006/ole">
            <mc:AlternateContent xmlns:mc="http://schemas.openxmlformats.org/markup-compatibility/2006">
              <mc:Choice xmlns:v="urn:schemas-microsoft-com:vml" Requires="v">
                <p:oleObj spid="_x0000_s5455" name="Equation" r:id="rId12" imgW="927000" imgH="190440" progId="Equation.DSMT4">
                  <p:embed/>
                </p:oleObj>
              </mc:Choice>
              <mc:Fallback>
                <p:oleObj name="Equation" r:id="rId12" imgW="927000" imgH="190440" progId="Equation.DSMT4">
                  <p:embed/>
                  <p:pic>
                    <p:nvPicPr>
                      <p:cNvPr id="0" name=""/>
                      <p:cNvPicPr/>
                      <p:nvPr/>
                    </p:nvPicPr>
                    <p:blipFill>
                      <a:blip r:embed="rId13"/>
                      <a:stretch>
                        <a:fillRect/>
                      </a:stretch>
                    </p:blipFill>
                    <p:spPr>
                      <a:xfrm>
                        <a:off x="15346850" y="6321339"/>
                        <a:ext cx="2717543" cy="644123"/>
                      </a:xfrm>
                      <a:prstGeom prst="rect">
                        <a:avLst/>
                      </a:prstGeom>
                    </p:spPr>
                  </p:pic>
                </p:oleObj>
              </mc:Fallback>
            </mc:AlternateContent>
          </a:graphicData>
        </a:graphic>
      </p:graphicFrame>
      <p:sp>
        <p:nvSpPr>
          <p:cNvPr id="43" name="矩形 42"/>
          <p:cNvSpPr/>
          <p:nvPr/>
        </p:nvSpPr>
        <p:spPr>
          <a:xfrm>
            <a:off x="1499267" y="1418859"/>
            <a:ext cx="17036548" cy="1077218"/>
          </a:xfrm>
          <a:prstGeom prst="rect">
            <a:avLst/>
          </a:prstGeom>
        </p:spPr>
        <p:txBody>
          <a:bodyPr wrap="square">
            <a:spAutoFit/>
          </a:bodyPr>
          <a:lstStyle/>
          <a:p>
            <a:r>
              <a:rPr lang="en-US" altLang="zh-CN" sz="3200" kern="100" dirty="0">
                <a:solidFill>
                  <a:srgbClr val="FFFF00"/>
                </a:solidFill>
                <a:latin typeface="Times New Roman" panose="02020603050405020304" pitchFamily="18" charset="0"/>
              </a:rPr>
              <a:t>Because  </a:t>
            </a:r>
            <a:r>
              <a:rPr lang="en-US" altLang="zh-CN" sz="3200" kern="100" dirty="0" smtClean="0">
                <a:solidFill>
                  <a:srgbClr val="FFFF00"/>
                </a:solidFill>
                <a:latin typeface="Times New Roman" panose="02020603050405020304" pitchFamily="18" charset="0"/>
              </a:rPr>
              <a:t>Q usually </a:t>
            </a:r>
            <a:r>
              <a:rPr lang="en-US" altLang="zh-CN" sz="3200" kern="100" dirty="0">
                <a:solidFill>
                  <a:srgbClr val="FFFF00"/>
                </a:solidFill>
                <a:latin typeface="Times New Roman" panose="02020603050405020304" pitchFamily="18" charset="0"/>
              </a:rPr>
              <a:t>is not the monotone function of </a:t>
            </a:r>
            <a:r>
              <a:rPr lang="en-US" altLang="zh-CN" sz="3200" kern="100" dirty="0" smtClean="0">
                <a:solidFill>
                  <a:srgbClr val="FFFF00"/>
                </a:solidFill>
                <a:latin typeface="Times New Roman" panose="02020603050405020304" pitchFamily="18" charset="0"/>
              </a:rPr>
              <a:t> </a:t>
            </a:r>
            <a:r>
              <a:rPr lang="en-US" altLang="zh-CN" sz="3200" kern="100" dirty="0" err="1">
                <a:solidFill>
                  <a:srgbClr val="FFFF00"/>
                </a:solidFill>
                <a:latin typeface="Times New Roman" panose="02020603050405020304" pitchFamily="18" charset="0"/>
              </a:rPr>
              <a:t>b</a:t>
            </a:r>
            <a:r>
              <a:rPr lang="en-US" altLang="zh-CN" sz="3200" kern="100" dirty="0" err="1" smtClean="0">
                <a:solidFill>
                  <a:srgbClr val="FFFF00"/>
                </a:solidFill>
                <a:latin typeface="Times New Roman" panose="02020603050405020304" pitchFamily="18" charset="0"/>
              </a:rPr>
              <a:t>,it</a:t>
            </a:r>
            <a:r>
              <a:rPr lang="en-US" altLang="zh-CN" sz="3200" kern="100" dirty="0" smtClean="0">
                <a:solidFill>
                  <a:srgbClr val="FFFF00"/>
                </a:solidFill>
                <a:latin typeface="Times New Roman" panose="02020603050405020304" pitchFamily="18" charset="0"/>
              </a:rPr>
              <a:t> </a:t>
            </a:r>
            <a:r>
              <a:rPr lang="en-US" altLang="zh-CN" sz="3200" kern="100" dirty="0">
                <a:solidFill>
                  <a:srgbClr val="FFFF00"/>
                </a:solidFill>
                <a:latin typeface="Times New Roman" panose="02020603050405020304" pitchFamily="18" charset="0"/>
              </a:rPr>
              <a:t>usually cannot get the optimal parameters after contraction stage, and it always turns up</a:t>
            </a:r>
            <a:endParaRPr lang="zh-CN" altLang="en-US" sz="3200" dirty="0">
              <a:solidFill>
                <a:srgbClr val="FFFF00"/>
              </a:solidFill>
            </a:endParaRPr>
          </a:p>
        </p:txBody>
      </p:sp>
      <p:graphicFrame>
        <p:nvGraphicFramePr>
          <p:cNvPr id="44" name="对象 43"/>
          <p:cNvGraphicFramePr>
            <a:graphicFrameLocks noChangeAspect="1"/>
          </p:cNvGraphicFramePr>
          <p:nvPr>
            <p:extLst>
              <p:ext uri="{D42A27DB-BD31-4B8C-83A1-F6EECF244321}">
                <p14:modId xmlns:p14="http://schemas.microsoft.com/office/powerpoint/2010/main" val="730868869"/>
              </p:ext>
            </p:extLst>
          </p:nvPr>
        </p:nvGraphicFramePr>
        <p:xfrm>
          <a:off x="8211625" y="1933070"/>
          <a:ext cx="1805916" cy="747916"/>
        </p:xfrm>
        <a:graphic>
          <a:graphicData uri="http://schemas.openxmlformats.org/presentationml/2006/ole">
            <mc:AlternateContent xmlns:mc="http://schemas.openxmlformats.org/markup-compatibility/2006">
              <mc:Choice xmlns:v="urn:schemas-microsoft-com:vml" Requires="v">
                <p:oleObj spid="_x0000_s5456" name="Equation" r:id="rId14" imgW="723600" imgH="253800" progId="Equation.DSMT4">
                  <p:embed/>
                </p:oleObj>
              </mc:Choice>
              <mc:Fallback>
                <p:oleObj name="Equation" r:id="rId14" imgW="723600" imgH="253800" progId="Equation.DSMT4">
                  <p:embed/>
                  <p:pic>
                    <p:nvPicPr>
                      <p:cNvPr id="0" name=""/>
                      <p:cNvPicPr/>
                      <p:nvPr/>
                    </p:nvPicPr>
                    <p:blipFill>
                      <a:blip r:embed="rId15"/>
                      <a:stretch>
                        <a:fillRect/>
                      </a:stretch>
                    </p:blipFill>
                    <p:spPr>
                      <a:xfrm>
                        <a:off x="8211625" y="1933070"/>
                        <a:ext cx="1805916" cy="747916"/>
                      </a:xfrm>
                      <a:prstGeom prst="rect">
                        <a:avLst/>
                      </a:prstGeom>
                    </p:spPr>
                  </p:pic>
                </p:oleObj>
              </mc:Fallback>
            </mc:AlternateContent>
          </a:graphicData>
        </a:graphic>
      </p:graphicFrame>
      <p:sp>
        <p:nvSpPr>
          <p:cNvPr id="45" name="矩形 44"/>
          <p:cNvSpPr/>
          <p:nvPr/>
        </p:nvSpPr>
        <p:spPr>
          <a:xfrm>
            <a:off x="1407477" y="2819412"/>
            <a:ext cx="17450910" cy="1569660"/>
          </a:xfrm>
          <a:prstGeom prst="rect">
            <a:avLst/>
          </a:prstGeom>
        </p:spPr>
        <p:txBody>
          <a:bodyPr wrap="square">
            <a:spAutoFit/>
          </a:bodyPr>
          <a:lstStyle/>
          <a:p>
            <a:r>
              <a:rPr lang="en-US" altLang="zh-CN" sz="3200" dirty="0">
                <a:solidFill>
                  <a:srgbClr val="FFFF00"/>
                </a:solidFill>
                <a:latin typeface="Times New Roman" panose="02020603050405020304" pitchFamily="18" charset="0"/>
              </a:rPr>
              <a:t>The Expansion stage still adopt the five-point-method, which starts with the optimal points after the Contraction stage and expands the searching areas in order to search the parameters better than   in the areas nearby</a:t>
            </a:r>
            <a:endParaRPr lang="zh-CN" altLang="en-US" sz="3200" dirty="0">
              <a:solidFill>
                <a:srgbClr val="FFFF00"/>
              </a:solidFill>
              <a:latin typeface="Times New Roman" panose="02020603050405020304" pitchFamily="18" charset="0"/>
            </a:endParaRPr>
          </a:p>
        </p:txBody>
      </p:sp>
      <p:sp>
        <p:nvSpPr>
          <p:cNvPr id="46" name="右箭头 45"/>
          <p:cNvSpPr/>
          <p:nvPr/>
        </p:nvSpPr>
        <p:spPr>
          <a:xfrm rot="1928128">
            <a:off x="3052320" y="9879985"/>
            <a:ext cx="855866" cy="91591"/>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46"/>
          <p:cNvSpPr/>
          <p:nvPr/>
        </p:nvSpPr>
        <p:spPr>
          <a:xfrm rot="19633387">
            <a:off x="3028304" y="9245841"/>
            <a:ext cx="915030" cy="112001"/>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矩形 47"/>
          <p:cNvSpPr/>
          <p:nvPr/>
        </p:nvSpPr>
        <p:spPr>
          <a:xfrm>
            <a:off x="1905286" y="9249881"/>
            <a:ext cx="1199367" cy="584775"/>
          </a:xfrm>
          <a:prstGeom prst="rect">
            <a:avLst/>
          </a:prstGeom>
        </p:spPr>
        <p:txBody>
          <a:bodyPr wrap="none">
            <a:spAutoFit/>
          </a:bodyPr>
          <a:lstStyle/>
          <a:p>
            <a:r>
              <a:rPr lang="en-US" altLang="zh-CN" sz="3200" dirty="0" smtClean="0">
                <a:solidFill>
                  <a:srgbClr val="FFFF00"/>
                </a:solidFill>
                <a:latin typeface="Times New Roman" panose="02020603050405020304" pitchFamily="18" charset="0"/>
              </a:rPr>
              <a:t>Note :</a:t>
            </a:r>
            <a:endParaRPr lang="zh-CN" altLang="en-US" sz="3200" dirty="0">
              <a:solidFill>
                <a:srgbClr val="FFFF00"/>
              </a:solidFill>
              <a:latin typeface="Times New Roman" panose="02020603050405020304" pitchFamily="18" charset="0"/>
            </a:endParaRPr>
          </a:p>
        </p:txBody>
      </p:sp>
      <p:sp>
        <p:nvSpPr>
          <p:cNvPr id="51" name="矩形 50"/>
          <p:cNvSpPr/>
          <p:nvPr/>
        </p:nvSpPr>
        <p:spPr>
          <a:xfrm>
            <a:off x="4100385" y="8643457"/>
            <a:ext cx="14641844" cy="523220"/>
          </a:xfrm>
          <a:prstGeom prst="rect">
            <a:avLst/>
          </a:prstGeom>
        </p:spPr>
        <p:txBody>
          <a:bodyPr wrap="square">
            <a:spAutoFit/>
          </a:bodyPr>
          <a:lstStyle/>
          <a:p>
            <a:r>
              <a:rPr lang="en-US" altLang="zh-CN" sz="2800" kern="100" dirty="0">
                <a:solidFill>
                  <a:srgbClr val="FFFF00"/>
                </a:solidFill>
                <a:latin typeface="Times New Roman" panose="02020603050405020304" pitchFamily="18" charset="0"/>
              </a:rPr>
              <a:t>the searching area will expand quickly as a result of the step length expand v times after each </a:t>
            </a:r>
            <a:r>
              <a:rPr lang="en-US" altLang="zh-CN" sz="2800" kern="100" dirty="0" smtClean="0">
                <a:solidFill>
                  <a:srgbClr val="FFFF00"/>
                </a:solidFill>
                <a:latin typeface="Times New Roman" panose="02020603050405020304" pitchFamily="18" charset="0"/>
              </a:rPr>
              <a:t>circle.</a:t>
            </a:r>
            <a:endParaRPr lang="zh-CN" altLang="en-US" sz="2800" dirty="0">
              <a:solidFill>
                <a:srgbClr val="FFFF00"/>
              </a:solidFill>
            </a:endParaRPr>
          </a:p>
        </p:txBody>
      </p:sp>
      <p:sp>
        <p:nvSpPr>
          <p:cNvPr id="52" name="矩形 51"/>
          <p:cNvSpPr/>
          <p:nvPr/>
        </p:nvSpPr>
        <p:spPr>
          <a:xfrm>
            <a:off x="4034606" y="9834656"/>
            <a:ext cx="14065228" cy="954107"/>
          </a:xfrm>
          <a:prstGeom prst="rect">
            <a:avLst/>
          </a:prstGeom>
        </p:spPr>
        <p:txBody>
          <a:bodyPr wrap="square">
            <a:spAutoFit/>
          </a:bodyPr>
          <a:lstStyle/>
          <a:p>
            <a:r>
              <a:rPr lang="en-US" altLang="zh-CN" sz="2800" kern="100" dirty="0">
                <a:solidFill>
                  <a:srgbClr val="FFFF00"/>
                </a:solidFill>
                <a:latin typeface="Times New Roman" panose="02020603050405020304" pitchFamily="18" charset="0"/>
              </a:rPr>
              <a:t>If the former optimal parameter points are local optimal points, E stage can skip the local pitfalls and reach the global optimum.</a:t>
            </a:r>
            <a:endParaRPr lang="zh-CN" altLang="en-US" sz="2800" dirty="0">
              <a:solidFill>
                <a:srgbClr val="FFFF00"/>
              </a:solidFill>
              <a:latin typeface="Times New Roman" panose="02020603050405020304" pitchFamily="18" charset="0"/>
            </a:endParaRPr>
          </a:p>
        </p:txBody>
      </p:sp>
    </p:spTree>
    <p:extLst>
      <p:ext uri="{BB962C8B-B14F-4D97-AF65-F5344CB8AC3E}">
        <p14:creationId xmlns:p14="http://schemas.microsoft.com/office/powerpoint/2010/main" val="142417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2" presetClass="entr" presetSubtype="4"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down)">
                                      <p:cBhvr>
                                        <p:cTn id="30" dur="500"/>
                                        <p:tgtEl>
                                          <p:spTgt spid="4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down)">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down)">
                                      <p:cBhvr>
                                        <p:cTn id="38" dur="500"/>
                                        <p:tgtEl>
                                          <p:spTgt spid="34"/>
                                        </p:tgtEl>
                                      </p:cBhvr>
                                    </p:animEffect>
                                  </p:childTnLst>
                                </p:cTn>
                              </p:par>
                              <p:par>
                                <p:cTn id="39" presetID="2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down)">
                                      <p:cBhvr>
                                        <p:cTn id="51" dur="500"/>
                                        <p:tgtEl>
                                          <p:spTgt spid="7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down)">
                                      <p:cBhvr>
                                        <p:cTn id="54" dur="500"/>
                                        <p:tgtEl>
                                          <p:spTgt spid="6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down)">
                                      <p:cBhvr>
                                        <p:cTn id="57" dur="500"/>
                                        <p:tgtEl>
                                          <p:spTgt spid="70"/>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wipe(down)">
                                      <p:cBhvr>
                                        <p:cTn id="60" dur="500"/>
                                        <p:tgtEl>
                                          <p:spTgt spid="7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ipe(down)">
                                      <p:cBhvr>
                                        <p:cTn id="70" dur="500"/>
                                        <p:tgtEl>
                                          <p:spTgt spid="4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down)">
                                      <p:cBhvr>
                                        <p:cTn id="80" dur="500"/>
                                        <p:tgtEl>
                                          <p:spTgt spid="5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down)">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down)">
                                      <p:cBhvr>
                                        <p:cTn id="9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p:bldP spid="72" grpId="0" animBg="1"/>
      <p:bldP spid="31" grpId="0"/>
      <p:bldP spid="34" grpId="0" animBg="1"/>
      <p:bldP spid="35" grpId="0" animBg="1"/>
      <p:bldP spid="38" grpId="0"/>
      <p:bldP spid="42" grpId="0"/>
      <p:bldP spid="43" grpId="0"/>
      <p:bldP spid="45" grpId="0"/>
      <p:bldP spid="46" grpId="0" animBg="1"/>
      <p:bldP spid="47" grpId="0" animBg="1"/>
      <p:bldP spid="48" grpId="0"/>
      <p:bldP spid="51"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15"/>
          <p:cNvSpPr/>
          <p:nvPr/>
        </p:nvSpPr>
        <p:spPr>
          <a:xfrm>
            <a:off x="0" y="-65422"/>
            <a:ext cx="20104100" cy="1938362"/>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Rectangle 7"/>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9"/>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4" name="object 3"/>
          <p:cNvSpPr/>
          <p:nvPr/>
        </p:nvSpPr>
        <p:spPr>
          <a:xfrm>
            <a:off x="0" y="1872940"/>
            <a:ext cx="20104100" cy="9428591"/>
          </a:xfrm>
          <a:custGeom>
            <a:avLst/>
            <a:gdLst/>
            <a:ahLst/>
            <a:cxnLst/>
            <a:rect l="l" t="t" r="r" b="b"/>
            <a:pathLst>
              <a:path w="3106420" h="1668779">
                <a:moveTo>
                  <a:pt x="3106366" y="1668368"/>
                </a:moveTo>
                <a:lnTo>
                  <a:pt x="0" y="1668368"/>
                </a:lnTo>
                <a:lnTo>
                  <a:pt x="0" y="0"/>
                </a:lnTo>
                <a:lnTo>
                  <a:pt x="3106366" y="0"/>
                </a:lnTo>
                <a:lnTo>
                  <a:pt x="3106366" y="1668368"/>
                </a:lnTo>
                <a:close/>
              </a:path>
            </a:pathLst>
          </a:custGeom>
          <a:solidFill>
            <a:srgbClr val="127967"/>
          </a:solidFill>
        </p:spPr>
        <p:txBody>
          <a:bodyPr wrap="square" lIns="0" tIns="0" rIns="0" bIns="0" rtlCol="0">
            <a:spAutoFit/>
          </a:bodyPr>
          <a:lstStyle/>
          <a:p>
            <a:endParaRPr/>
          </a:p>
        </p:txBody>
      </p:sp>
      <p:sp>
        <p:nvSpPr>
          <p:cNvPr id="15" name="矩形 14"/>
          <p:cNvSpPr/>
          <p:nvPr/>
        </p:nvSpPr>
        <p:spPr>
          <a:xfrm>
            <a:off x="0" y="1882170"/>
            <a:ext cx="9860648" cy="923330"/>
          </a:xfrm>
          <a:prstGeom prst="rect">
            <a:avLst/>
          </a:prstGeom>
        </p:spPr>
        <p:txBody>
          <a:bodyPr wrap="none">
            <a:spAutoFit/>
          </a:bodyPr>
          <a:lstStyle/>
          <a:p>
            <a:r>
              <a:rPr lang="en-US" altLang="zh-CN" sz="5400" dirty="0" smtClean="0">
                <a:solidFill>
                  <a:srgbClr val="FFFF00"/>
                </a:solidFill>
                <a:latin typeface="Times New Roman" panose="02020603050405020304" pitchFamily="18" charset="0"/>
                <a:ea typeface="宋体" panose="02010600030101010101" pitchFamily="2" charset="-122"/>
              </a:rPr>
              <a:t>Step points method’s </a:t>
            </a:r>
            <a:r>
              <a:rPr lang="en-US" altLang="zh-CN" sz="5400" dirty="0">
                <a:solidFill>
                  <a:srgbClr val="FFFF00"/>
                </a:solidFill>
                <a:latin typeface="Times New Roman" panose="02020603050405020304" pitchFamily="18" charset="0"/>
                <a:ea typeface="宋体" panose="02010600030101010101" pitchFamily="2" charset="-122"/>
              </a:rPr>
              <a:t>improvement</a:t>
            </a:r>
            <a:endParaRPr lang="zh-CN" altLang="en-US" sz="5400" dirty="0">
              <a:solidFill>
                <a:srgbClr val="FFFF00"/>
              </a:solidFill>
              <a:latin typeface="Times New Roman" panose="02020603050405020304" pitchFamily="18" charset="0"/>
              <a:ea typeface="宋体" panose="02010600030101010101" pitchFamily="2" charset="-122"/>
            </a:endParaRPr>
          </a:p>
        </p:txBody>
      </p:sp>
      <p:sp>
        <p:nvSpPr>
          <p:cNvPr id="17" name="矩形 16"/>
          <p:cNvSpPr/>
          <p:nvPr/>
        </p:nvSpPr>
        <p:spPr>
          <a:xfrm>
            <a:off x="4035018" y="283664"/>
            <a:ext cx="12034064" cy="923330"/>
          </a:xfrm>
          <a:prstGeom prst="rect">
            <a:avLst/>
          </a:prstGeom>
        </p:spPr>
        <p:txBody>
          <a:bodyPr wrap="none">
            <a:spAutoFit/>
          </a:bodyPr>
          <a:lstStyle/>
          <a:p>
            <a:r>
              <a:rPr lang="en-US" altLang="zh-CN" sz="5400" dirty="0">
                <a:solidFill>
                  <a:schemeClr val="accent1"/>
                </a:solidFill>
                <a:latin typeface="Times New Roman" panose="02020603050405020304" pitchFamily="18" charset="0"/>
              </a:rPr>
              <a:t>improved contraction-expansion algorithm</a:t>
            </a:r>
            <a:endParaRPr lang="zh-CN" altLang="en-US" sz="5400" dirty="0"/>
          </a:p>
        </p:txBody>
      </p:sp>
      <p:sp>
        <p:nvSpPr>
          <p:cNvPr id="75" name="矩形 74"/>
          <p:cNvSpPr/>
          <p:nvPr/>
        </p:nvSpPr>
        <p:spPr>
          <a:xfrm>
            <a:off x="2242906" y="3486658"/>
            <a:ext cx="677108" cy="3490699"/>
          </a:xfrm>
          <a:prstGeom prst="rect">
            <a:avLst/>
          </a:prstGeom>
        </p:spPr>
        <p:txBody>
          <a:bodyPr vert="vert" wrap="none">
            <a:spAutoFit/>
          </a:bodyPr>
          <a:lstStyle/>
          <a:p>
            <a:r>
              <a:rPr lang="en-US" altLang="zh-CN" sz="2800" dirty="0">
                <a:solidFill>
                  <a:srgbClr val="FFFF00"/>
                </a:solidFill>
                <a:latin typeface="Times New Roman" panose="02020603050405020304" pitchFamily="18" charset="0"/>
              </a:rPr>
              <a:t>T</a:t>
            </a:r>
            <a:r>
              <a:rPr lang="en-US" altLang="zh-CN" sz="2800" dirty="0" smtClean="0">
                <a:solidFill>
                  <a:srgbClr val="FFFF00"/>
                </a:solidFill>
                <a:latin typeface="Times New Roman" panose="02020603050405020304" pitchFamily="18" charset="0"/>
              </a:rPr>
              <a:t>here </a:t>
            </a:r>
            <a:r>
              <a:rPr lang="en-US" altLang="zh-CN" sz="2800" dirty="0">
                <a:solidFill>
                  <a:srgbClr val="FFFF00"/>
                </a:solidFill>
                <a:latin typeface="Times New Roman" panose="02020603050405020304" pitchFamily="18" charset="0"/>
              </a:rPr>
              <a:t>are p parameters</a:t>
            </a:r>
            <a:r>
              <a:rPr lang="en-US" altLang="zh-CN" sz="3200" dirty="0" smtClean="0">
                <a:solidFill>
                  <a:srgbClr val="FFFF00"/>
                </a:solidFill>
                <a:latin typeface="Times New Roman" panose="02020603050405020304" pitchFamily="18" charset="0"/>
              </a:rPr>
              <a:t> </a:t>
            </a:r>
            <a:endParaRPr lang="zh-CN" altLang="en-US" sz="3200" dirty="0"/>
          </a:p>
        </p:txBody>
      </p:sp>
      <p:sp>
        <p:nvSpPr>
          <p:cNvPr id="76" name="右箭头 75"/>
          <p:cNvSpPr/>
          <p:nvPr/>
        </p:nvSpPr>
        <p:spPr>
          <a:xfrm>
            <a:off x="7047865" y="5232008"/>
            <a:ext cx="5053849" cy="140463"/>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rot="1033147" flipV="1">
            <a:off x="2804631" y="5699472"/>
            <a:ext cx="1403962" cy="18030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rot="20402075" flipV="1">
            <a:off x="2811261" y="4823114"/>
            <a:ext cx="1403962" cy="18030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4203817" y="4445647"/>
            <a:ext cx="2844048" cy="492443"/>
          </a:xfrm>
          <a:prstGeom prst="rect">
            <a:avLst/>
          </a:prstGeom>
        </p:spPr>
        <p:txBody>
          <a:bodyPr wrap="none">
            <a:spAutoFit/>
          </a:bodyPr>
          <a:lstStyle/>
          <a:p>
            <a:r>
              <a:rPr lang="en-US" altLang="zh-CN" sz="2600" dirty="0" smtClean="0">
                <a:solidFill>
                  <a:srgbClr val="FFFF00"/>
                </a:solidFill>
                <a:latin typeface="Times New Roman" panose="02020603050405020304" pitchFamily="18" charset="0"/>
              </a:rPr>
              <a:t>Five points method </a:t>
            </a:r>
            <a:endParaRPr lang="zh-CN" altLang="en-US" sz="2600" dirty="0"/>
          </a:p>
        </p:txBody>
      </p:sp>
      <p:sp>
        <p:nvSpPr>
          <p:cNvPr id="83" name="矩形 82"/>
          <p:cNvSpPr/>
          <p:nvPr/>
        </p:nvSpPr>
        <p:spPr>
          <a:xfrm>
            <a:off x="4203817" y="5789625"/>
            <a:ext cx="2943434" cy="492443"/>
          </a:xfrm>
          <a:prstGeom prst="rect">
            <a:avLst/>
          </a:prstGeom>
        </p:spPr>
        <p:txBody>
          <a:bodyPr wrap="none">
            <a:spAutoFit/>
          </a:bodyPr>
          <a:lstStyle/>
          <a:p>
            <a:r>
              <a:rPr lang="en-US" altLang="zh-CN" sz="2600" dirty="0" smtClean="0">
                <a:solidFill>
                  <a:srgbClr val="FFFF00"/>
                </a:solidFill>
                <a:latin typeface="Times New Roman" panose="02020603050405020304" pitchFamily="18" charset="0"/>
              </a:rPr>
              <a:t>Three points method</a:t>
            </a:r>
            <a:endParaRPr lang="zh-CN" altLang="en-US" sz="2600" dirty="0"/>
          </a:p>
        </p:txBody>
      </p:sp>
      <p:sp>
        <p:nvSpPr>
          <p:cNvPr id="87" name="右箭头 86"/>
          <p:cNvSpPr/>
          <p:nvPr/>
        </p:nvSpPr>
        <p:spPr>
          <a:xfrm rot="1033147" flipV="1">
            <a:off x="12152558" y="5576235"/>
            <a:ext cx="1403962" cy="18030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右箭头 87"/>
          <p:cNvSpPr/>
          <p:nvPr/>
        </p:nvSpPr>
        <p:spPr>
          <a:xfrm rot="20402075" flipV="1">
            <a:off x="12159188" y="4699877"/>
            <a:ext cx="1403962" cy="18030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6718024" y="4838828"/>
            <a:ext cx="5549917" cy="492443"/>
          </a:xfrm>
          <a:prstGeom prst="rect">
            <a:avLst/>
          </a:prstGeom>
        </p:spPr>
        <p:txBody>
          <a:bodyPr wrap="none">
            <a:spAutoFit/>
          </a:bodyPr>
          <a:lstStyle/>
          <a:p>
            <a:r>
              <a:rPr lang="en-US" altLang="zh-CN" sz="2600" dirty="0" smtClean="0">
                <a:solidFill>
                  <a:srgbClr val="FFFF00"/>
                </a:solidFill>
                <a:latin typeface="Times New Roman" panose="02020603050405020304" pitchFamily="18" charset="0"/>
              </a:rPr>
              <a:t>The </a:t>
            </a:r>
            <a:r>
              <a:rPr lang="en-US" altLang="zh-CN" sz="2600" dirty="0">
                <a:solidFill>
                  <a:srgbClr val="FFFF00"/>
                </a:solidFill>
                <a:latin typeface="Times New Roman" panose="02020603050405020304" pitchFamily="18" charset="0"/>
              </a:rPr>
              <a:t>total calculated points of each cycle</a:t>
            </a:r>
            <a:endParaRPr lang="zh-CN" altLang="en-US" sz="2600" dirty="0"/>
          </a:p>
        </p:txBody>
      </p:sp>
      <p:sp>
        <p:nvSpPr>
          <p:cNvPr id="90" name="矩形 89"/>
          <p:cNvSpPr/>
          <p:nvPr/>
        </p:nvSpPr>
        <p:spPr>
          <a:xfrm>
            <a:off x="13629049" y="4212403"/>
            <a:ext cx="1762573" cy="584775"/>
          </a:xfrm>
          <a:prstGeom prst="rect">
            <a:avLst/>
          </a:prstGeom>
        </p:spPr>
        <p:txBody>
          <a:bodyPr wrap="square">
            <a:spAutoFit/>
          </a:bodyPr>
          <a:lstStyle/>
          <a:p>
            <a:r>
              <a:rPr lang="en-US" altLang="zh-CN" sz="3200" dirty="0" smtClean="0">
                <a:solidFill>
                  <a:srgbClr val="FFFF00"/>
                </a:solidFill>
                <a:latin typeface="Times New Roman" panose="02020603050405020304" pitchFamily="18" charset="0"/>
              </a:rPr>
              <a:t>5</a:t>
            </a:r>
            <a:r>
              <a:rPr lang="en-US" altLang="zh-CN" sz="3200" i="1" baseline="30000" dirty="0" smtClean="0">
                <a:solidFill>
                  <a:srgbClr val="FFFF00"/>
                </a:solidFill>
                <a:latin typeface="Times New Roman" panose="02020603050405020304" pitchFamily="18" charset="0"/>
              </a:rPr>
              <a:t>p</a:t>
            </a:r>
            <a:endParaRPr lang="zh-CN" altLang="en-US" sz="3200" i="1" baseline="30000" dirty="0"/>
          </a:p>
        </p:txBody>
      </p:sp>
      <p:sp>
        <p:nvSpPr>
          <p:cNvPr id="91" name="矩形 90"/>
          <p:cNvSpPr/>
          <p:nvPr/>
        </p:nvSpPr>
        <p:spPr>
          <a:xfrm>
            <a:off x="13629049" y="5591101"/>
            <a:ext cx="526106" cy="584775"/>
          </a:xfrm>
          <a:prstGeom prst="rect">
            <a:avLst/>
          </a:prstGeom>
        </p:spPr>
        <p:txBody>
          <a:bodyPr wrap="none">
            <a:spAutoFit/>
          </a:bodyPr>
          <a:lstStyle/>
          <a:p>
            <a:r>
              <a:rPr lang="en-US" altLang="zh-CN" sz="3200" dirty="0" smtClean="0">
                <a:solidFill>
                  <a:srgbClr val="FFFF00"/>
                </a:solidFill>
                <a:latin typeface="Times New Roman" panose="02020603050405020304" pitchFamily="18" charset="0"/>
              </a:rPr>
              <a:t>3</a:t>
            </a:r>
            <a:r>
              <a:rPr lang="en-US" altLang="zh-CN" sz="3200" i="1" baseline="30000" dirty="0" smtClean="0">
                <a:solidFill>
                  <a:srgbClr val="FFFF00"/>
                </a:solidFill>
                <a:latin typeface="Times New Roman" panose="02020603050405020304" pitchFamily="18" charset="0"/>
              </a:rPr>
              <a:t>p</a:t>
            </a:r>
            <a:endParaRPr lang="zh-CN" altLang="en-US" sz="3200" i="1" baseline="30000" dirty="0"/>
          </a:p>
        </p:txBody>
      </p:sp>
      <p:sp>
        <p:nvSpPr>
          <p:cNvPr id="92" name="矩形 91"/>
          <p:cNvSpPr/>
          <p:nvPr/>
        </p:nvSpPr>
        <p:spPr>
          <a:xfrm>
            <a:off x="14533812" y="4275929"/>
            <a:ext cx="3182281" cy="492443"/>
          </a:xfrm>
          <a:prstGeom prst="rect">
            <a:avLst/>
          </a:prstGeom>
        </p:spPr>
        <p:txBody>
          <a:bodyPr wrap="none">
            <a:spAutoFit/>
          </a:bodyPr>
          <a:lstStyle/>
          <a:p>
            <a:r>
              <a:rPr lang="en-US" altLang="zh-CN" sz="2600" dirty="0">
                <a:solidFill>
                  <a:srgbClr val="FFFF00"/>
                </a:solidFill>
                <a:latin typeface="Times New Roman" panose="02020603050405020304" pitchFamily="18" charset="0"/>
              </a:rPr>
              <a:t>The </a:t>
            </a:r>
            <a:r>
              <a:rPr lang="en-US" altLang="zh-CN" sz="2600" dirty="0" smtClean="0">
                <a:solidFill>
                  <a:srgbClr val="FFFF00"/>
                </a:solidFill>
                <a:latin typeface="Times New Roman" panose="02020603050405020304" pitchFamily="18" charset="0"/>
              </a:rPr>
              <a:t>more calculation  </a:t>
            </a:r>
            <a:endParaRPr lang="zh-CN" altLang="en-US" sz="2600" dirty="0"/>
          </a:p>
        </p:txBody>
      </p:sp>
      <p:sp>
        <p:nvSpPr>
          <p:cNvPr id="93" name="矩形 92"/>
          <p:cNvSpPr/>
          <p:nvPr/>
        </p:nvSpPr>
        <p:spPr>
          <a:xfrm>
            <a:off x="14533812" y="5619907"/>
            <a:ext cx="2997937" cy="492443"/>
          </a:xfrm>
          <a:prstGeom prst="rect">
            <a:avLst/>
          </a:prstGeom>
        </p:spPr>
        <p:txBody>
          <a:bodyPr wrap="none">
            <a:spAutoFit/>
          </a:bodyPr>
          <a:lstStyle/>
          <a:p>
            <a:r>
              <a:rPr lang="en-US" altLang="zh-CN" sz="2600" dirty="0">
                <a:solidFill>
                  <a:srgbClr val="FFFF00"/>
                </a:solidFill>
                <a:latin typeface="Times New Roman" panose="02020603050405020304" pitchFamily="18" charset="0"/>
              </a:rPr>
              <a:t>The </a:t>
            </a:r>
            <a:r>
              <a:rPr lang="en-US" altLang="zh-CN" sz="2600" dirty="0" smtClean="0">
                <a:solidFill>
                  <a:srgbClr val="FFFF00"/>
                </a:solidFill>
                <a:latin typeface="Times New Roman" panose="02020603050405020304" pitchFamily="18" charset="0"/>
              </a:rPr>
              <a:t>less </a:t>
            </a:r>
            <a:r>
              <a:rPr lang="en-US" altLang="zh-CN" sz="2600" dirty="0">
                <a:solidFill>
                  <a:srgbClr val="FFFF00"/>
                </a:solidFill>
                <a:latin typeface="Times New Roman" panose="02020603050405020304" pitchFamily="18" charset="0"/>
              </a:rPr>
              <a:t>calculation  </a:t>
            </a:r>
            <a:endParaRPr lang="zh-CN" altLang="en-US" sz="2600" dirty="0"/>
          </a:p>
        </p:txBody>
      </p:sp>
      <p:sp>
        <p:nvSpPr>
          <p:cNvPr id="18" name="矩形 17"/>
          <p:cNvSpPr/>
          <p:nvPr/>
        </p:nvSpPr>
        <p:spPr>
          <a:xfrm>
            <a:off x="1342931" y="7335349"/>
            <a:ext cx="17035433" cy="646331"/>
          </a:xfrm>
          <a:prstGeom prst="rect">
            <a:avLst/>
          </a:prstGeom>
        </p:spPr>
        <p:txBody>
          <a:bodyPr wrap="none">
            <a:spAutoFit/>
          </a:bodyPr>
          <a:lstStyle/>
          <a:p>
            <a:r>
              <a:rPr lang="en-US" altLang="zh-CN" sz="3600" dirty="0" smtClean="0">
                <a:solidFill>
                  <a:srgbClr val="FFFF00"/>
                </a:solidFill>
                <a:latin typeface="Times New Roman" panose="02020603050405020304" pitchFamily="18" charset="0"/>
                <a:ea typeface="宋体" panose="02010600030101010101" pitchFamily="2" charset="-122"/>
              </a:rPr>
              <a:t>Note :when </a:t>
            </a:r>
            <a:r>
              <a:rPr lang="en-US" altLang="zh-CN" sz="3600" dirty="0">
                <a:solidFill>
                  <a:srgbClr val="FFFF00"/>
                </a:solidFill>
                <a:latin typeface="Times New Roman" panose="02020603050405020304" pitchFamily="18" charset="0"/>
                <a:ea typeface="宋体" panose="02010600030101010101" pitchFamily="2" charset="-122"/>
              </a:rPr>
              <a:t>the parameters are few and it would be still better to use the five points method.</a:t>
            </a:r>
            <a:endParaRPr lang="zh-CN" altLang="en-US" sz="3600" dirty="0">
              <a:solidFill>
                <a:srgbClr val="FFFF00"/>
              </a:solidFill>
              <a:latin typeface="Times New Roman" panose="02020603050405020304" pitchFamily="18" charset="0"/>
              <a:ea typeface="宋体" panose="02010600030101010101" pitchFamily="2" charset="-122"/>
            </a:endParaRPr>
          </a:p>
        </p:txBody>
      </p:sp>
      <p:sp>
        <p:nvSpPr>
          <p:cNvPr id="19" name="矩形 18"/>
          <p:cNvSpPr/>
          <p:nvPr/>
        </p:nvSpPr>
        <p:spPr>
          <a:xfrm>
            <a:off x="520273" y="8787210"/>
            <a:ext cx="9531777" cy="707886"/>
          </a:xfrm>
          <a:prstGeom prst="rect">
            <a:avLst/>
          </a:prstGeom>
        </p:spPr>
        <p:txBody>
          <a:bodyPr wrap="none">
            <a:spAutoFit/>
          </a:bodyPr>
          <a:lstStyle/>
          <a:p>
            <a:r>
              <a:rPr lang="en-US" altLang="zh-CN" sz="4000" dirty="0">
                <a:solidFill>
                  <a:srgbClr val="FFFF00"/>
                </a:solidFill>
                <a:latin typeface="Times New Roman" panose="02020603050405020304" pitchFamily="18" charset="0"/>
                <a:ea typeface="宋体" panose="02010600030101010101" pitchFamily="2" charset="-122"/>
              </a:rPr>
              <a:t> </a:t>
            </a:r>
            <a:r>
              <a:rPr lang="en-US" altLang="zh-CN" sz="4000" dirty="0" smtClean="0">
                <a:solidFill>
                  <a:srgbClr val="FFFF00"/>
                </a:solidFill>
                <a:latin typeface="Times New Roman" panose="02020603050405020304" pitchFamily="18" charset="0"/>
                <a:ea typeface="宋体" panose="02010600030101010101" pitchFamily="2" charset="-122"/>
              </a:rPr>
              <a:t>Confirmed the </a:t>
            </a:r>
            <a:r>
              <a:rPr lang="en-US" altLang="zh-CN" sz="4000" dirty="0" err="1">
                <a:solidFill>
                  <a:srgbClr val="FFFF00"/>
                </a:solidFill>
                <a:latin typeface="Times New Roman" panose="02020603050405020304" pitchFamily="18" charset="0"/>
                <a:ea typeface="宋体" panose="02010600030101010101" pitchFamily="2" charset="-122"/>
              </a:rPr>
              <a:t>centre</a:t>
            </a:r>
            <a:r>
              <a:rPr lang="en-US" altLang="zh-CN" sz="4000" dirty="0">
                <a:solidFill>
                  <a:srgbClr val="FFFF00"/>
                </a:solidFill>
                <a:latin typeface="Times New Roman" panose="02020603050405020304" pitchFamily="18" charset="0"/>
                <a:ea typeface="宋体" panose="02010600030101010101" pitchFamily="2" charset="-122"/>
              </a:rPr>
              <a:t> point of the next </a:t>
            </a:r>
            <a:r>
              <a:rPr lang="en-US" altLang="zh-CN" sz="4000" dirty="0" smtClean="0">
                <a:solidFill>
                  <a:srgbClr val="FFFF00"/>
                </a:solidFill>
                <a:latin typeface="Times New Roman" panose="02020603050405020304" pitchFamily="18" charset="0"/>
                <a:ea typeface="宋体" panose="02010600030101010101" pitchFamily="2" charset="-122"/>
              </a:rPr>
              <a:t>cycle:</a:t>
            </a:r>
            <a:endParaRPr lang="zh-CN" altLang="en-US" sz="4000" dirty="0">
              <a:solidFill>
                <a:srgbClr val="FFFF00"/>
              </a:solidFill>
              <a:latin typeface="Times New Roman" panose="02020603050405020304" pitchFamily="18" charset="0"/>
              <a:ea typeface="宋体" panose="02010600030101010101" pitchFamily="2" charset="-122"/>
            </a:endParaRPr>
          </a:p>
        </p:txBody>
      </p:sp>
      <p:sp>
        <p:nvSpPr>
          <p:cNvPr id="21" name="矩形 20"/>
          <p:cNvSpPr/>
          <p:nvPr/>
        </p:nvSpPr>
        <p:spPr>
          <a:xfrm>
            <a:off x="1110343" y="9767546"/>
            <a:ext cx="18135600" cy="1200329"/>
          </a:xfrm>
          <a:prstGeom prst="rect">
            <a:avLst/>
          </a:prstGeom>
        </p:spPr>
        <p:txBody>
          <a:bodyPr wrap="square">
            <a:spAutoFit/>
          </a:bodyPr>
          <a:lstStyle/>
          <a:p>
            <a:pPr algn="just"/>
            <a:r>
              <a:rPr lang="en-US" altLang="zh-CN" sz="3600" kern="100" dirty="0" smtClean="0">
                <a:solidFill>
                  <a:srgbClr val="FFFF00"/>
                </a:solidFill>
                <a:latin typeface="Times New Roman" panose="02020603050405020304" pitchFamily="18" charset="0"/>
              </a:rPr>
              <a:t>         During </a:t>
            </a:r>
            <a:r>
              <a:rPr lang="en-US" altLang="zh-CN" sz="3600" kern="100" dirty="0">
                <a:solidFill>
                  <a:srgbClr val="FFFF00"/>
                </a:solidFill>
                <a:latin typeface="Times New Roman" panose="02020603050405020304" pitchFamily="18" charset="0"/>
              </a:rPr>
              <a:t>the searching process, the parameter </a:t>
            </a:r>
            <a:r>
              <a:rPr lang="en-US" altLang="zh-CN" sz="3600" kern="100" dirty="0" smtClean="0">
                <a:solidFill>
                  <a:srgbClr val="FFFF00"/>
                </a:solidFill>
                <a:latin typeface="Times New Roman" panose="02020603050405020304" pitchFamily="18" charset="0"/>
              </a:rPr>
              <a:t>point </a:t>
            </a:r>
            <a:r>
              <a:rPr lang="en-US" altLang="zh-CN" sz="3600" kern="100" dirty="0">
                <a:solidFill>
                  <a:srgbClr val="FFFF00"/>
                </a:solidFill>
                <a:latin typeface="Times New Roman" panose="02020603050405020304" pitchFamily="18" charset="0"/>
              </a:rPr>
              <a:t>can be the </a:t>
            </a:r>
            <a:r>
              <a:rPr lang="en-US" altLang="zh-CN" sz="3600" kern="100" dirty="0" err="1">
                <a:solidFill>
                  <a:srgbClr val="FFFF00"/>
                </a:solidFill>
                <a:latin typeface="Times New Roman" panose="02020603050405020304" pitchFamily="18" charset="0"/>
              </a:rPr>
              <a:t>centre</a:t>
            </a:r>
            <a:r>
              <a:rPr lang="en-US" altLang="zh-CN" sz="3600" kern="100" dirty="0">
                <a:solidFill>
                  <a:srgbClr val="FFFF00"/>
                </a:solidFill>
                <a:latin typeface="Times New Roman" panose="02020603050405020304" pitchFamily="18" charset="0"/>
              </a:rPr>
              <a:t> point of the current cycle instantly as long as the new optimal point (spring point) appears. </a:t>
            </a:r>
            <a:endParaRPr lang="zh-CN" altLang="en-US" sz="3600" dirty="0">
              <a:solidFill>
                <a:srgbClr val="FFFF00"/>
              </a:solidFill>
            </a:endParaRPr>
          </a:p>
        </p:txBody>
      </p:sp>
    </p:spTree>
    <p:extLst>
      <p:ext uri="{BB962C8B-B14F-4D97-AF65-F5344CB8AC3E}">
        <p14:creationId xmlns:p14="http://schemas.microsoft.com/office/powerpoint/2010/main" val="154333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1000"/>
                                        <p:tgtEl>
                                          <p:spTgt spid="81"/>
                                        </p:tgtEl>
                                      </p:cBhvr>
                                    </p:animEffect>
                                    <p:anim calcmode="lin" valueType="num">
                                      <p:cBhvr>
                                        <p:cTn id="15" dur="1000" fill="hold"/>
                                        <p:tgtEl>
                                          <p:spTgt spid="81"/>
                                        </p:tgtEl>
                                        <p:attrNameLst>
                                          <p:attrName>ppt_x</p:attrName>
                                        </p:attrNameLst>
                                      </p:cBhvr>
                                      <p:tavLst>
                                        <p:tav tm="0">
                                          <p:val>
                                            <p:strVal val="#ppt_x"/>
                                          </p:val>
                                        </p:tav>
                                        <p:tav tm="100000">
                                          <p:val>
                                            <p:strVal val="#ppt_x"/>
                                          </p:val>
                                        </p:tav>
                                      </p:tavLst>
                                    </p:anim>
                                    <p:anim calcmode="lin" valueType="num">
                                      <p:cBhvr>
                                        <p:cTn id="16" dur="1000" fill="hold"/>
                                        <p:tgtEl>
                                          <p:spTgt spid="8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1000"/>
                                        <p:tgtEl>
                                          <p:spTgt spid="80"/>
                                        </p:tgtEl>
                                      </p:cBhvr>
                                    </p:animEffect>
                                    <p:anim calcmode="lin" valueType="num">
                                      <p:cBhvr>
                                        <p:cTn id="20" dur="1000" fill="hold"/>
                                        <p:tgtEl>
                                          <p:spTgt spid="80"/>
                                        </p:tgtEl>
                                        <p:attrNameLst>
                                          <p:attrName>ppt_x</p:attrName>
                                        </p:attrNameLst>
                                      </p:cBhvr>
                                      <p:tavLst>
                                        <p:tav tm="0">
                                          <p:val>
                                            <p:strVal val="#ppt_x"/>
                                          </p:val>
                                        </p:tav>
                                        <p:tav tm="100000">
                                          <p:val>
                                            <p:strVal val="#ppt_x"/>
                                          </p:val>
                                        </p:tav>
                                      </p:tavLst>
                                    </p:anim>
                                    <p:anim calcmode="lin" valueType="num">
                                      <p:cBhvr>
                                        <p:cTn id="21" dur="1000" fill="hold"/>
                                        <p:tgtEl>
                                          <p:spTgt spid="8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1000"/>
                                        <p:tgtEl>
                                          <p:spTgt spid="83"/>
                                        </p:tgtEl>
                                      </p:cBhvr>
                                    </p:animEffect>
                                    <p:anim calcmode="lin" valueType="num">
                                      <p:cBhvr>
                                        <p:cTn id="25" dur="1000" fill="hold"/>
                                        <p:tgtEl>
                                          <p:spTgt spid="83"/>
                                        </p:tgtEl>
                                        <p:attrNameLst>
                                          <p:attrName>ppt_x</p:attrName>
                                        </p:attrNameLst>
                                      </p:cBhvr>
                                      <p:tavLst>
                                        <p:tav tm="0">
                                          <p:val>
                                            <p:strVal val="#ppt_x"/>
                                          </p:val>
                                        </p:tav>
                                        <p:tav tm="100000">
                                          <p:val>
                                            <p:strVal val="#ppt_x"/>
                                          </p:val>
                                        </p:tav>
                                      </p:tavLst>
                                    </p:anim>
                                    <p:anim calcmode="lin" valueType="num">
                                      <p:cBhvr>
                                        <p:cTn id="26" dur="1000" fill="hold"/>
                                        <p:tgtEl>
                                          <p:spTgt spid="8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1000"/>
                                        <p:tgtEl>
                                          <p:spTgt spid="82"/>
                                        </p:tgtEl>
                                      </p:cBhvr>
                                    </p:animEffect>
                                    <p:anim calcmode="lin" valueType="num">
                                      <p:cBhvr>
                                        <p:cTn id="30" dur="1000" fill="hold"/>
                                        <p:tgtEl>
                                          <p:spTgt spid="82"/>
                                        </p:tgtEl>
                                        <p:attrNameLst>
                                          <p:attrName>ppt_x</p:attrName>
                                        </p:attrNameLst>
                                      </p:cBhvr>
                                      <p:tavLst>
                                        <p:tav tm="0">
                                          <p:val>
                                            <p:strVal val="#ppt_x"/>
                                          </p:val>
                                        </p:tav>
                                        <p:tav tm="100000">
                                          <p:val>
                                            <p:strVal val="#ppt_x"/>
                                          </p:val>
                                        </p:tav>
                                      </p:tavLst>
                                    </p:anim>
                                    <p:anim calcmode="lin" valueType="num">
                                      <p:cBhvr>
                                        <p:cTn id="31"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p:cTn id="36" dur="1000"/>
                                        <p:tgtEl>
                                          <p:spTgt spid="89"/>
                                        </p:tgtEl>
                                      </p:cBhvr>
                                    </p:animEffect>
                                    <p:anim calcmode="lin" valueType="num">
                                      <p:cBhvr>
                                        <p:cTn id="37" dur="1000" fill="hold"/>
                                        <p:tgtEl>
                                          <p:spTgt spid="89"/>
                                        </p:tgtEl>
                                        <p:attrNameLst>
                                          <p:attrName>ppt_x</p:attrName>
                                        </p:attrNameLst>
                                      </p:cBhvr>
                                      <p:tavLst>
                                        <p:tav tm="0">
                                          <p:val>
                                            <p:strVal val="#ppt_x"/>
                                          </p:val>
                                        </p:tav>
                                        <p:tav tm="100000">
                                          <p:val>
                                            <p:strVal val="#ppt_x"/>
                                          </p:val>
                                        </p:tav>
                                      </p:tavLst>
                                    </p:anim>
                                    <p:anim calcmode="lin" valueType="num">
                                      <p:cBhvr>
                                        <p:cTn id="38"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1000"/>
                                        <p:tgtEl>
                                          <p:spTgt spid="76"/>
                                        </p:tgtEl>
                                      </p:cBhvr>
                                    </p:animEffect>
                                    <p:anim calcmode="lin" valueType="num">
                                      <p:cBhvr>
                                        <p:cTn id="44" dur="1000" fill="hold"/>
                                        <p:tgtEl>
                                          <p:spTgt spid="76"/>
                                        </p:tgtEl>
                                        <p:attrNameLst>
                                          <p:attrName>ppt_x</p:attrName>
                                        </p:attrNameLst>
                                      </p:cBhvr>
                                      <p:tavLst>
                                        <p:tav tm="0">
                                          <p:val>
                                            <p:strVal val="#ppt_x"/>
                                          </p:val>
                                        </p:tav>
                                        <p:tav tm="100000">
                                          <p:val>
                                            <p:strVal val="#ppt_x"/>
                                          </p:val>
                                        </p:tav>
                                      </p:tavLst>
                                    </p:anim>
                                    <p:anim calcmode="lin" valueType="num">
                                      <p:cBhvr>
                                        <p:cTn id="45" dur="1000" fill="hold"/>
                                        <p:tgtEl>
                                          <p:spTgt spid="7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fade">
                                      <p:cBhvr>
                                        <p:cTn id="48" dur="1000"/>
                                        <p:tgtEl>
                                          <p:spTgt spid="88"/>
                                        </p:tgtEl>
                                      </p:cBhvr>
                                    </p:animEffect>
                                    <p:anim calcmode="lin" valueType="num">
                                      <p:cBhvr>
                                        <p:cTn id="49" dur="1000" fill="hold"/>
                                        <p:tgtEl>
                                          <p:spTgt spid="88"/>
                                        </p:tgtEl>
                                        <p:attrNameLst>
                                          <p:attrName>ppt_x</p:attrName>
                                        </p:attrNameLst>
                                      </p:cBhvr>
                                      <p:tavLst>
                                        <p:tav tm="0">
                                          <p:val>
                                            <p:strVal val="#ppt_x"/>
                                          </p:val>
                                        </p:tav>
                                        <p:tav tm="100000">
                                          <p:val>
                                            <p:strVal val="#ppt_x"/>
                                          </p:val>
                                        </p:tav>
                                      </p:tavLst>
                                    </p:anim>
                                    <p:anim calcmode="lin" valueType="num">
                                      <p:cBhvr>
                                        <p:cTn id="50" dur="1000" fill="hold"/>
                                        <p:tgtEl>
                                          <p:spTgt spid="8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fade">
                                      <p:cBhvr>
                                        <p:cTn id="53" dur="1000"/>
                                        <p:tgtEl>
                                          <p:spTgt spid="87"/>
                                        </p:tgtEl>
                                      </p:cBhvr>
                                    </p:animEffect>
                                    <p:anim calcmode="lin" valueType="num">
                                      <p:cBhvr>
                                        <p:cTn id="54" dur="1000" fill="hold"/>
                                        <p:tgtEl>
                                          <p:spTgt spid="87"/>
                                        </p:tgtEl>
                                        <p:attrNameLst>
                                          <p:attrName>ppt_x</p:attrName>
                                        </p:attrNameLst>
                                      </p:cBhvr>
                                      <p:tavLst>
                                        <p:tav tm="0">
                                          <p:val>
                                            <p:strVal val="#ppt_x"/>
                                          </p:val>
                                        </p:tav>
                                        <p:tav tm="100000">
                                          <p:val>
                                            <p:strVal val="#ppt_x"/>
                                          </p:val>
                                        </p:tav>
                                      </p:tavLst>
                                    </p:anim>
                                    <p:anim calcmode="lin" valueType="num">
                                      <p:cBhvr>
                                        <p:cTn id="55" dur="1000" fill="hold"/>
                                        <p:tgtEl>
                                          <p:spTgt spid="8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fade">
                                      <p:cBhvr>
                                        <p:cTn id="58" dur="1000"/>
                                        <p:tgtEl>
                                          <p:spTgt spid="90"/>
                                        </p:tgtEl>
                                      </p:cBhvr>
                                    </p:animEffect>
                                    <p:anim calcmode="lin" valueType="num">
                                      <p:cBhvr>
                                        <p:cTn id="59" dur="1000" fill="hold"/>
                                        <p:tgtEl>
                                          <p:spTgt spid="90"/>
                                        </p:tgtEl>
                                        <p:attrNameLst>
                                          <p:attrName>ppt_x</p:attrName>
                                        </p:attrNameLst>
                                      </p:cBhvr>
                                      <p:tavLst>
                                        <p:tav tm="0">
                                          <p:val>
                                            <p:strVal val="#ppt_x"/>
                                          </p:val>
                                        </p:tav>
                                        <p:tav tm="100000">
                                          <p:val>
                                            <p:strVal val="#ppt_x"/>
                                          </p:val>
                                        </p:tav>
                                      </p:tavLst>
                                    </p:anim>
                                    <p:anim calcmode="lin" valueType="num">
                                      <p:cBhvr>
                                        <p:cTn id="60" dur="1000" fill="hold"/>
                                        <p:tgtEl>
                                          <p:spTgt spid="9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1000"/>
                                        <p:tgtEl>
                                          <p:spTgt spid="91"/>
                                        </p:tgtEl>
                                      </p:cBhvr>
                                    </p:animEffect>
                                    <p:anim calcmode="lin" valueType="num">
                                      <p:cBhvr>
                                        <p:cTn id="64" dur="1000" fill="hold"/>
                                        <p:tgtEl>
                                          <p:spTgt spid="91"/>
                                        </p:tgtEl>
                                        <p:attrNameLst>
                                          <p:attrName>ppt_x</p:attrName>
                                        </p:attrNameLst>
                                      </p:cBhvr>
                                      <p:tavLst>
                                        <p:tav tm="0">
                                          <p:val>
                                            <p:strVal val="#ppt_x"/>
                                          </p:val>
                                        </p:tav>
                                        <p:tav tm="100000">
                                          <p:val>
                                            <p:strVal val="#ppt_x"/>
                                          </p:val>
                                        </p:tav>
                                      </p:tavLst>
                                    </p:anim>
                                    <p:anim calcmode="lin" valueType="num">
                                      <p:cBhvr>
                                        <p:cTn id="65"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fade">
                                      <p:cBhvr>
                                        <p:cTn id="70" dur="1000"/>
                                        <p:tgtEl>
                                          <p:spTgt spid="92"/>
                                        </p:tgtEl>
                                      </p:cBhvr>
                                    </p:animEffect>
                                    <p:anim calcmode="lin" valueType="num">
                                      <p:cBhvr>
                                        <p:cTn id="71" dur="1000" fill="hold"/>
                                        <p:tgtEl>
                                          <p:spTgt spid="92"/>
                                        </p:tgtEl>
                                        <p:attrNameLst>
                                          <p:attrName>ppt_x</p:attrName>
                                        </p:attrNameLst>
                                      </p:cBhvr>
                                      <p:tavLst>
                                        <p:tav tm="0">
                                          <p:val>
                                            <p:strVal val="#ppt_x"/>
                                          </p:val>
                                        </p:tav>
                                        <p:tav tm="100000">
                                          <p:val>
                                            <p:strVal val="#ppt_x"/>
                                          </p:val>
                                        </p:tav>
                                      </p:tavLst>
                                    </p:anim>
                                    <p:anim calcmode="lin" valueType="num">
                                      <p:cBhvr>
                                        <p:cTn id="72"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fade">
                                      <p:cBhvr>
                                        <p:cTn id="77" dur="1000"/>
                                        <p:tgtEl>
                                          <p:spTgt spid="93"/>
                                        </p:tgtEl>
                                      </p:cBhvr>
                                    </p:animEffect>
                                    <p:anim calcmode="lin" valueType="num">
                                      <p:cBhvr>
                                        <p:cTn id="78" dur="1000" fill="hold"/>
                                        <p:tgtEl>
                                          <p:spTgt spid="93"/>
                                        </p:tgtEl>
                                        <p:attrNameLst>
                                          <p:attrName>ppt_x</p:attrName>
                                        </p:attrNameLst>
                                      </p:cBhvr>
                                      <p:tavLst>
                                        <p:tav tm="0">
                                          <p:val>
                                            <p:strVal val="#ppt_x"/>
                                          </p:val>
                                        </p:tav>
                                        <p:tav tm="100000">
                                          <p:val>
                                            <p:strVal val="#ppt_x"/>
                                          </p:val>
                                        </p:tav>
                                      </p:tavLst>
                                    </p:anim>
                                    <p:anim calcmode="lin" valueType="num">
                                      <p:cBhvr>
                                        <p:cTn id="79"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1000"/>
                                        <p:tgtEl>
                                          <p:spTgt spid="18"/>
                                        </p:tgtEl>
                                      </p:cBhvr>
                                    </p:animEffect>
                                    <p:anim calcmode="lin" valueType="num">
                                      <p:cBhvr>
                                        <p:cTn id="85" dur="1000" fill="hold"/>
                                        <p:tgtEl>
                                          <p:spTgt spid="18"/>
                                        </p:tgtEl>
                                        <p:attrNameLst>
                                          <p:attrName>ppt_x</p:attrName>
                                        </p:attrNameLst>
                                      </p:cBhvr>
                                      <p:tavLst>
                                        <p:tav tm="0">
                                          <p:val>
                                            <p:strVal val="#ppt_x"/>
                                          </p:val>
                                        </p:tav>
                                        <p:tav tm="100000">
                                          <p:val>
                                            <p:strVal val="#ppt_x"/>
                                          </p:val>
                                        </p:tav>
                                      </p:tavLst>
                                    </p:anim>
                                    <p:anim calcmode="lin" valueType="num">
                                      <p:cBhvr>
                                        <p:cTn id="8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1000"/>
                                        <p:tgtEl>
                                          <p:spTgt spid="19"/>
                                        </p:tgtEl>
                                      </p:cBhvr>
                                    </p:animEffect>
                                    <p:anim calcmode="lin" valueType="num">
                                      <p:cBhvr>
                                        <p:cTn id="92" dur="1000" fill="hold"/>
                                        <p:tgtEl>
                                          <p:spTgt spid="19"/>
                                        </p:tgtEl>
                                        <p:attrNameLst>
                                          <p:attrName>ppt_x</p:attrName>
                                        </p:attrNameLst>
                                      </p:cBhvr>
                                      <p:tavLst>
                                        <p:tav tm="0">
                                          <p:val>
                                            <p:strVal val="#ppt_x"/>
                                          </p:val>
                                        </p:tav>
                                        <p:tav tm="100000">
                                          <p:val>
                                            <p:strVal val="#ppt_x"/>
                                          </p:val>
                                        </p:tav>
                                      </p:tavLst>
                                    </p:anim>
                                    <p:anim calcmode="lin" valueType="num">
                                      <p:cBhvr>
                                        <p:cTn id="93" dur="1000" fill="hold"/>
                                        <p:tgtEl>
                                          <p:spTgt spid="19"/>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1000"/>
                                        <p:tgtEl>
                                          <p:spTgt spid="21"/>
                                        </p:tgtEl>
                                      </p:cBhvr>
                                    </p:animEffect>
                                    <p:anim calcmode="lin" valueType="num">
                                      <p:cBhvr>
                                        <p:cTn id="97" dur="1000" fill="hold"/>
                                        <p:tgtEl>
                                          <p:spTgt spid="21"/>
                                        </p:tgtEl>
                                        <p:attrNameLst>
                                          <p:attrName>ppt_x</p:attrName>
                                        </p:attrNameLst>
                                      </p:cBhvr>
                                      <p:tavLst>
                                        <p:tav tm="0">
                                          <p:val>
                                            <p:strVal val="#ppt_x"/>
                                          </p:val>
                                        </p:tav>
                                        <p:tav tm="100000">
                                          <p:val>
                                            <p:strVal val="#ppt_x"/>
                                          </p:val>
                                        </p:tav>
                                      </p:tavLst>
                                    </p:anim>
                                    <p:anim calcmode="lin" valueType="num">
                                      <p:cBhvr>
                                        <p:cTn id="9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animBg="1"/>
      <p:bldP spid="80" grpId="0" animBg="1"/>
      <p:bldP spid="81" grpId="0" animBg="1"/>
      <p:bldP spid="82" grpId="0"/>
      <p:bldP spid="83" grpId="0"/>
      <p:bldP spid="87" grpId="0" animBg="1"/>
      <p:bldP spid="88" grpId="0" animBg="1"/>
      <p:bldP spid="89" grpId="0"/>
      <p:bldP spid="90" grpId="0"/>
      <p:bldP spid="91" grpId="0"/>
      <p:bldP spid="92" grpId="0"/>
      <p:bldP spid="93" grpId="0"/>
      <p:bldP spid="18" grpId="0"/>
      <p:bldP spid="19"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5"/>
          <p:cNvSpPr/>
          <p:nvPr/>
        </p:nvSpPr>
        <p:spPr>
          <a:xfrm>
            <a:off x="0" y="-65422"/>
            <a:ext cx="20104100" cy="1938362"/>
          </a:xfrm>
          <a:prstGeom prst="rect">
            <a:avLst/>
          </a:prstGeom>
          <a:solidFill>
            <a:srgbClr val="DCD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矩形 2"/>
          <p:cNvSpPr/>
          <p:nvPr/>
        </p:nvSpPr>
        <p:spPr>
          <a:xfrm>
            <a:off x="2908107" y="118929"/>
            <a:ext cx="14287886" cy="1569660"/>
          </a:xfrm>
          <a:prstGeom prst="rect">
            <a:avLst/>
          </a:prstGeom>
        </p:spPr>
        <p:txBody>
          <a:bodyPr wrap="none">
            <a:spAutoFit/>
          </a:bodyPr>
          <a:lstStyle/>
          <a:p>
            <a:pPr algn="ctr"/>
            <a:r>
              <a:rPr lang="en-US" altLang="zh-CN" sz="4800" kern="100" dirty="0">
                <a:solidFill>
                  <a:srgbClr val="0070C0"/>
                </a:solidFill>
                <a:latin typeface="Times New Roman" panose="02020603050405020304" pitchFamily="18" charset="0"/>
              </a:rPr>
              <a:t>The new algorithm combining numerical derivative with </a:t>
            </a:r>
            <a:endParaRPr lang="en-US" altLang="zh-CN" sz="4800" kern="100" dirty="0" smtClean="0">
              <a:solidFill>
                <a:srgbClr val="0070C0"/>
              </a:solidFill>
              <a:latin typeface="Times New Roman" panose="02020603050405020304" pitchFamily="18" charset="0"/>
            </a:endParaRPr>
          </a:p>
          <a:p>
            <a:pPr algn="ctr"/>
            <a:r>
              <a:rPr lang="en-US" altLang="zh-CN" sz="4800" kern="100" dirty="0" smtClean="0">
                <a:solidFill>
                  <a:srgbClr val="0070C0"/>
                </a:solidFill>
                <a:latin typeface="Times New Roman" panose="02020603050405020304" pitchFamily="18" charset="0"/>
              </a:rPr>
              <a:t>contraction-expansion </a:t>
            </a:r>
            <a:r>
              <a:rPr lang="en-US" altLang="zh-CN" sz="4800" kern="100" dirty="0">
                <a:solidFill>
                  <a:srgbClr val="0070C0"/>
                </a:solidFill>
                <a:latin typeface="Times New Roman" panose="02020603050405020304" pitchFamily="18" charset="0"/>
              </a:rPr>
              <a:t>algorithm</a:t>
            </a:r>
            <a:endParaRPr lang="zh-CN" altLang="en-US" sz="4800" dirty="0">
              <a:solidFill>
                <a:srgbClr val="0070C0"/>
              </a:solidFill>
            </a:endParaRPr>
          </a:p>
        </p:txBody>
      </p:sp>
      <p:sp>
        <p:nvSpPr>
          <p:cNvPr id="4" name="object 4"/>
          <p:cNvSpPr/>
          <p:nvPr/>
        </p:nvSpPr>
        <p:spPr>
          <a:xfrm>
            <a:off x="0" y="1879232"/>
            <a:ext cx="20104100" cy="9436410"/>
          </a:xfrm>
          <a:custGeom>
            <a:avLst/>
            <a:gdLst/>
            <a:ahLst/>
            <a:cxnLst/>
            <a:rect l="l" t="t" r="r" b="b"/>
            <a:pathLst>
              <a:path w="3106420" h="1668779">
                <a:moveTo>
                  <a:pt x="3106366" y="1668368"/>
                </a:moveTo>
                <a:lnTo>
                  <a:pt x="0" y="1668368"/>
                </a:lnTo>
                <a:lnTo>
                  <a:pt x="0" y="0"/>
                </a:lnTo>
                <a:lnTo>
                  <a:pt x="3106366" y="0"/>
                </a:lnTo>
                <a:lnTo>
                  <a:pt x="3106366" y="1668368"/>
                </a:lnTo>
                <a:close/>
              </a:path>
            </a:pathLst>
          </a:custGeom>
          <a:solidFill>
            <a:srgbClr val="0F76A0"/>
          </a:solidFill>
        </p:spPr>
        <p:txBody>
          <a:bodyPr wrap="square" lIns="0" tIns="0" rIns="0" bIns="0" rtlCol="0">
            <a:spAutoFit/>
          </a:bodyPr>
          <a:lstStyle/>
          <a:p>
            <a:endParaRPr/>
          </a:p>
        </p:txBody>
      </p:sp>
      <p:sp>
        <p:nvSpPr>
          <p:cNvPr id="5" name="矩形 4"/>
          <p:cNvSpPr/>
          <p:nvPr/>
        </p:nvSpPr>
        <p:spPr>
          <a:xfrm>
            <a:off x="0" y="1872940"/>
            <a:ext cx="5405967" cy="707886"/>
          </a:xfrm>
          <a:prstGeom prst="rect">
            <a:avLst/>
          </a:prstGeom>
        </p:spPr>
        <p:txBody>
          <a:bodyPr wrap="none">
            <a:spAutoFit/>
          </a:bodyPr>
          <a:lstStyle/>
          <a:p>
            <a:r>
              <a:rPr lang="en-US" altLang="zh-CN" sz="4000" kern="100" dirty="0">
                <a:solidFill>
                  <a:srgbClr val="FFFF00"/>
                </a:solidFill>
                <a:latin typeface="Times New Roman" panose="02020603050405020304" pitchFamily="18" charset="0"/>
              </a:rPr>
              <a:t>Numerical differentiation</a:t>
            </a:r>
            <a:endParaRPr lang="zh-CN" altLang="en-US" sz="4000" dirty="0">
              <a:solidFill>
                <a:srgbClr val="FFFF00"/>
              </a:solidFill>
            </a:endParaRPr>
          </a:p>
        </p:txBody>
      </p:sp>
      <p:sp>
        <p:nvSpPr>
          <p:cNvPr id="6" name="矩形 5"/>
          <p:cNvSpPr/>
          <p:nvPr/>
        </p:nvSpPr>
        <p:spPr>
          <a:xfrm>
            <a:off x="1984373" y="2765177"/>
            <a:ext cx="15389227" cy="1569660"/>
          </a:xfrm>
          <a:prstGeom prst="rect">
            <a:avLst/>
          </a:prstGeom>
        </p:spPr>
        <p:txBody>
          <a:bodyPr wrap="square">
            <a:spAutoFit/>
          </a:bodyPr>
          <a:lstStyle/>
          <a:p>
            <a:pPr algn="just"/>
            <a:r>
              <a:rPr lang="en-US" altLang="zh-CN" sz="3200" kern="100" dirty="0" smtClean="0">
                <a:solidFill>
                  <a:srgbClr val="FFFF00"/>
                </a:solidFill>
                <a:latin typeface="Times New Roman" panose="02020603050405020304" pitchFamily="18" charset="0"/>
              </a:rPr>
              <a:t>       It </a:t>
            </a:r>
            <a:r>
              <a:rPr lang="en-US" altLang="zh-CN" sz="3200" kern="100" dirty="0">
                <a:solidFill>
                  <a:srgbClr val="FFFF00"/>
                </a:solidFill>
                <a:latin typeface="Times New Roman" panose="02020603050405020304" pitchFamily="18" charset="0"/>
              </a:rPr>
              <a:t>is hard for us to get the partial derivative function, so it isn’t suitable to put it become the first condition of curve and surface fitting. </a:t>
            </a:r>
            <a:r>
              <a:rPr lang="en-US" altLang="zh-CN" sz="3200" kern="100" dirty="0" smtClean="0">
                <a:solidFill>
                  <a:srgbClr val="FFFF00"/>
                </a:solidFill>
                <a:latin typeface="Times New Roman" panose="02020603050405020304" pitchFamily="18" charset="0"/>
              </a:rPr>
              <a:t>If </a:t>
            </a:r>
            <a:r>
              <a:rPr lang="en-US" altLang="zh-CN" sz="3200" kern="100" dirty="0">
                <a:solidFill>
                  <a:srgbClr val="FFFF00"/>
                </a:solidFill>
                <a:latin typeface="Times New Roman" panose="02020603050405020304" pitchFamily="18" charset="0"/>
              </a:rPr>
              <a:t>we use numerical differentiation, we can get the estimation value of the partial derivative function in </a:t>
            </a:r>
            <a:r>
              <a:rPr lang="en-US" altLang="zh-CN" sz="3200" i="1" kern="100" dirty="0" smtClean="0">
                <a:solidFill>
                  <a:srgbClr val="FFFF00"/>
                </a:solidFill>
                <a:latin typeface="Times New Roman" panose="02020603050405020304" pitchFamily="18" charset="0"/>
              </a:rPr>
              <a:t>b </a:t>
            </a:r>
            <a:r>
              <a:rPr lang="en-US" altLang="zh-CN" sz="3200" kern="100" dirty="0">
                <a:solidFill>
                  <a:srgbClr val="FFFF00"/>
                </a:solidFill>
                <a:latin typeface="Times New Roman" panose="02020603050405020304" pitchFamily="18" charset="0"/>
              </a:rPr>
              <a:t>.</a:t>
            </a:r>
            <a:endParaRPr lang="zh-CN" altLang="en-US" sz="3200" dirty="0">
              <a:solidFill>
                <a:srgbClr val="FFFF00"/>
              </a:solidFill>
            </a:endParaRPr>
          </a:p>
        </p:txBody>
      </p:sp>
      <p:sp>
        <p:nvSpPr>
          <p:cNvPr id="7" name="矩形 6"/>
          <p:cNvSpPr/>
          <p:nvPr/>
        </p:nvSpPr>
        <p:spPr>
          <a:xfrm>
            <a:off x="901208" y="4488147"/>
            <a:ext cx="4504759" cy="584775"/>
          </a:xfrm>
          <a:prstGeom prst="rect">
            <a:avLst/>
          </a:prstGeom>
        </p:spPr>
        <p:txBody>
          <a:bodyPr wrap="none">
            <a:spAutoFit/>
          </a:bodyPr>
          <a:lstStyle/>
          <a:p>
            <a:r>
              <a:rPr lang="en-US" altLang="zh-CN" sz="3200" kern="100" dirty="0">
                <a:solidFill>
                  <a:srgbClr val="FFFF00"/>
                </a:solidFill>
                <a:latin typeface="Times New Roman" panose="02020603050405020304" pitchFamily="18" charset="0"/>
              </a:rPr>
              <a:t>Expressed by the formula:</a:t>
            </a:r>
            <a:endParaRPr lang="zh-CN" altLang="en-US" sz="3200" dirty="0">
              <a:solidFill>
                <a:srgbClr val="FFFF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418457560"/>
              </p:ext>
            </p:extLst>
          </p:nvPr>
        </p:nvGraphicFramePr>
        <p:xfrm>
          <a:off x="3794379" y="5428788"/>
          <a:ext cx="9916435" cy="1448327"/>
        </p:xfrm>
        <a:graphic>
          <a:graphicData uri="http://schemas.openxmlformats.org/presentationml/2006/ole">
            <mc:AlternateContent xmlns:mc="http://schemas.openxmlformats.org/markup-compatibility/2006">
              <mc:Choice xmlns:v="urn:schemas-microsoft-com:vml" Requires="v">
                <p:oleObj spid="_x0000_s6303" name="Equation" r:id="rId3" imgW="2552400" imgH="419040" progId="Equation.DSMT4">
                  <p:embed/>
                </p:oleObj>
              </mc:Choice>
              <mc:Fallback>
                <p:oleObj name="Equation" r:id="rId3" imgW="2552400" imgH="419040" progId="Equation.DSMT4">
                  <p:embed/>
                  <p:pic>
                    <p:nvPicPr>
                      <p:cNvPr id="0" name=""/>
                      <p:cNvPicPr/>
                      <p:nvPr/>
                    </p:nvPicPr>
                    <p:blipFill>
                      <a:blip r:embed="rId4"/>
                      <a:stretch>
                        <a:fillRect/>
                      </a:stretch>
                    </p:blipFill>
                    <p:spPr>
                      <a:xfrm>
                        <a:off x="3794379" y="5428788"/>
                        <a:ext cx="9916435" cy="1448327"/>
                      </a:xfrm>
                      <a:prstGeom prst="rect">
                        <a:avLst/>
                      </a:prstGeom>
                    </p:spPr>
                  </p:pic>
                </p:oleObj>
              </mc:Fallback>
            </mc:AlternateContent>
          </a:graphicData>
        </a:graphic>
      </p:graphicFrame>
      <p:sp>
        <p:nvSpPr>
          <p:cNvPr id="9" name="右箭头 8"/>
          <p:cNvSpPr/>
          <p:nvPr/>
        </p:nvSpPr>
        <p:spPr>
          <a:xfrm rot="19827705" flipV="1">
            <a:off x="12971588" y="6030429"/>
            <a:ext cx="1845409" cy="148725"/>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679755" y="4683435"/>
            <a:ext cx="3430737" cy="135981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20094310">
            <a:off x="11866449" y="5907770"/>
            <a:ext cx="2852047" cy="159804"/>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9927039" y="6158643"/>
            <a:ext cx="1983740" cy="916411"/>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p:cNvSpPr/>
          <p:nvPr/>
        </p:nvSpPr>
        <p:spPr>
          <a:xfrm>
            <a:off x="12453256" y="6410211"/>
            <a:ext cx="601597" cy="44087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010294" y="5167178"/>
            <a:ext cx="2851037" cy="523220"/>
          </a:xfrm>
          <a:prstGeom prst="rect">
            <a:avLst/>
          </a:prstGeom>
        </p:spPr>
        <p:txBody>
          <a:bodyPr wrap="none">
            <a:spAutoFit/>
          </a:bodyPr>
          <a:lstStyle/>
          <a:p>
            <a:r>
              <a:rPr lang="en-US" altLang="zh-CN" sz="2800" dirty="0" smtClean="0">
                <a:solidFill>
                  <a:srgbClr val="FFFF00"/>
                </a:solidFill>
                <a:latin typeface="Times New Roman" panose="02020603050405020304" pitchFamily="18" charset="0"/>
              </a:rPr>
              <a:t>Two nearby points</a:t>
            </a:r>
            <a:endParaRPr lang="zh-CN" altLang="en-US" sz="2800" dirty="0"/>
          </a:p>
        </p:txBody>
      </p:sp>
      <p:sp>
        <p:nvSpPr>
          <p:cNvPr id="21" name="矩形 20"/>
          <p:cNvSpPr/>
          <p:nvPr/>
        </p:nvSpPr>
        <p:spPr>
          <a:xfrm>
            <a:off x="526257" y="7432238"/>
            <a:ext cx="10827067" cy="609398"/>
          </a:xfrm>
          <a:prstGeom prst="rect">
            <a:avLst/>
          </a:prstGeom>
        </p:spPr>
        <p:txBody>
          <a:bodyPr wrap="none">
            <a:spAutoFit/>
          </a:bodyPr>
          <a:lstStyle/>
          <a:p>
            <a:pPr algn="just">
              <a:lnSpc>
                <a:spcPct val="120000"/>
              </a:lnSpc>
              <a:spcAft>
                <a:spcPts val="0"/>
              </a:spcAft>
            </a:pPr>
            <a:r>
              <a:rPr lang="en-US" altLang="zh-CN" sz="2800" kern="100" dirty="0" smtClean="0">
                <a:solidFill>
                  <a:srgbClr val="FFFF00"/>
                </a:solidFill>
                <a:latin typeface="Times New Roman" panose="02020603050405020304" pitchFamily="18" charset="0"/>
              </a:rPr>
              <a:t>If       is </a:t>
            </a:r>
            <a:r>
              <a:rPr lang="en-US" altLang="zh-CN" sz="2800" kern="100" dirty="0">
                <a:solidFill>
                  <a:srgbClr val="FFFF00"/>
                </a:solidFill>
                <a:latin typeface="Times New Roman" panose="02020603050405020304" pitchFamily="18" charset="0"/>
              </a:rPr>
              <a:t>a small number, the derivative of the point can be approximate to:</a:t>
            </a:r>
            <a:endParaRPr lang="zh-CN" altLang="zh-CN" sz="2800" kern="100" dirty="0">
              <a:solidFill>
                <a:srgbClr val="FFFF00"/>
              </a:solidFill>
              <a:latin typeface="Times New Roman" panose="02020603050405020304"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425174170"/>
              </p:ext>
            </p:extLst>
          </p:nvPr>
        </p:nvGraphicFramePr>
        <p:xfrm>
          <a:off x="901208" y="7432238"/>
          <a:ext cx="624417" cy="609398"/>
        </p:xfrm>
        <a:graphic>
          <a:graphicData uri="http://schemas.openxmlformats.org/presentationml/2006/ole">
            <mc:AlternateContent xmlns:mc="http://schemas.openxmlformats.org/markup-compatibility/2006">
              <mc:Choice xmlns:v="urn:schemas-microsoft-com:vml" Requires="v">
                <p:oleObj spid="_x0000_s6304" name="Equation" r:id="rId5" imgW="139680" imgH="177480" progId="Equation.DSMT4">
                  <p:embed/>
                </p:oleObj>
              </mc:Choice>
              <mc:Fallback>
                <p:oleObj name="Equation" r:id="rId5" imgW="139680" imgH="177480" progId="Equation.DSMT4">
                  <p:embed/>
                  <p:pic>
                    <p:nvPicPr>
                      <p:cNvPr id="0" name=""/>
                      <p:cNvPicPr/>
                      <p:nvPr/>
                    </p:nvPicPr>
                    <p:blipFill>
                      <a:blip r:embed="rId6"/>
                      <a:stretch>
                        <a:fillRect/>
                      </a:stretch>
                    </p:blipFill>
                    <p:spPr>
                      <a:xfrm>
                        <a:off x="901208" y="7432238"/>
                        <a:ext cx="624417" cy="609398"/>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574255181"/>
              </p:ext>
            </p:extLst>
          </p:nvPr>
        </p:nvGraphicFramePr>
        <p:xfrm>
          <a:off x="4731053" y="8447402"/>
          <a:ext cx="11488661" cy="1276914"/>
        </p:xfrm>
        <a:graphic>
          <a:graphicData uri="http://schemas.openxmlformats.org/presentationml/2006/ole">
            <mc:AlternateContent xmlns:mc="http://schemas.openxmlformats.org/markup-compatibility/2006">
              <mc:Choice xmlns:v="urn:schemas-microsoft-com:vml" Requires="v">
                <p:oleObj spid="_x0000_s6305" name="Equation" r:id="rId7" imgW="2984400" imgH="419040" progId="Equation.DSMT4">
                  <p:embed/>
                </p:oleObj>
              </mc:Choice>
              <mc:Fallback>
                <p:oleObj name="Equation" r:id="rId7" imgW="2984400" imgH="419040" progId="Equation.DSMT4">
                  <p:embed/>
                  <p:pic>
                    <p:nvPicPr>
                      <p:cNvPr id="0" name=""/>
                      <p:cNvPicPr/>
                      <p:nvPr/>
                    </p:nvPicPr>
                    <p:blipFill>
                      <a:blip r:embed="rId8"/>
                      <a:stretch>
                        <a:fillRect/>
                      </a:stretch>
                    </p:blipFill>
                    <p:spPr>
                      <a:xfrm>
                        <a:off x="4731053" y="8447402"/>
                        <a:ext cx="11488661" cy="1276914"/>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animBg="1"/>
      <p:bldP spid="11" grpId="0" animBg="1"/>
      <p:bldP spid="12" grpId="0" animBg="1"/>
      <p:bldP spid="13" grpId="0" animBg="1"/>
      <p:bldP spid="14"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2915</TotalTime>
  <Words>1891</Words>
  <Application>Microsoft Office PowerPoint</Application>
  <PresentationFormat>自定义</PresentationFormat>
  <Paragraphs>196</Paragraphs>
  <Slides>37</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6" baseType="lpstr">
      <vt:lpstr>宋体</vt:lpstr>
      <vt:lpstr>Arial</vt:lpstr>
      <vt:lpstr>Calibri</vt:lpstr>
      <vt:lpstr>Times New Roman</vt:lpstr>
      <vt:lpstr>Trebuchet MS</vt:lpstr>
      <vt:lpstr>Wingdings</vt:lpstr>
      <vt:lpstr>Office Theme</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Creative3</dc:title>
  <dc:creator>ПК</dc:creator>
  <cp:lastModifiedBy>Loy Locke</cp:lastModifiedBy>
  <cp:revision>155</cp:revision>
  <dcterms:created xsi:type="dcterms:W3CDTF">2014-09-25T11:38:43Z</dcterms:created>
  <dcterms:modified xsi:type="dcterms:W3CDTF">2015-11-24T08:39:52Z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2014-09-25T00:00:00Z</vt:filetime>
  </property>
  <property fmtid="{D5CDD505-2E9C-101B-9397-08002B2CF9AE}" pid="3" name="LastSaved">
    <vt:filetime>2014-09-25T00:00:00Z</vt:filetime>
  </property>
</Properties>
</file>